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66" r:id="rId3"/>
    <p:sldId id="267" r:id="rId4"/>
    <p:sldId id="264" r:id="rId5"/>
    <p:sldId id="265" r:id="rId6"/>
    <p:sldId id="259" r:id="rId7"/>
    <p:sldId id="269" r:id="rId8"/>
    <p:sldId id="270" r:id="rId9"/>
    <p:sldId id="278" r:id="rId10"/>
    <p:sldId id="263" r:id="rId11"/>
    <p:sldId id="262" r:id="rId12"/>
    <p:sldId id="273" r:id="rId13"/>
    <p:sldId id="272" r:id="rId14"/>
    <p:sldId id="271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1E75-2754-4E22-BC2C-67F858713A53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E247D-224F-490B-A591-8138FF1AB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07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74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14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883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e405d58ca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e405d58ca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5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4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8"/>
          <p:cNvSpPr txBox="1">
            <a:spLocks noGrp="1"/>
          </p:cNvSpPr>
          <p:nvPr>
            <p:ph type="title"/>
          </p:nvPr>
        </p:nvSpPr>
        <p:spPr>
          <a:xfrm>
            <a:off x="1464884" y="2525335"/>
            <a:ext cx="3931200" cy="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345" name="Google Shape;345;p18"/>
          <p:cNvSpPr txBox="1">
            <a:spLocks noGrp="1"/>
          </p:cNvSpPr>
          <p:nvPr>
            <p:ph type="subTitle" idx="1"/>
          </p:nvPr>
        </p:nvSpPr>
        <p:spPr>
          <a:xfrm>
            <a:off x="1464884" y="3317757"/>
            <a:ext cx="4198800" cy="1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6" name="Google Shape;346;p18"/>
          <p:cNvGrpSpPr/>
          <p:nvPr/>
        </p:nvGrpSpPr>
        <p:grpSpPr>
          <a:xfrm rot="-3254761">
            <a:off x="8263926" y="5656875"/>
            <a:ext cx="1093335" cy="1562072"/>
            <a:chOff x="429300" y="4096370"/>
            <a:chExt cx="412866" cy="589872"/>
          </a:xfrm>
        </p:grpSpPr>
        <p:sp>
          <p:nvSpPr>
            <p:cNvPr id="347" name="Google Shape;347;p18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18"/>
          <p:cNvGrpSpPr/>
          <p:nvPr/>
        </p:nvGrpSpPr>
        <p:grpSpPr>
          <a:xfrm>
            <a:off x="7434431" y="157188"/>
            <a:ext cx="910663" cy="765185"/>
            <a:chOff x="566725" y="4222438"/>
            <a:chExt cx="585510" cy="526987"/>
          </a:xfrm>
        </p:grpSpPr>
        <p:sp>
          <p:nvSpPr>
            <p:cNvPr id="354" name="Google Shape;354;p18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974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2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51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2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71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0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17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5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71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4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6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5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0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7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1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C1DBF-12EF-4E1A-8190-9D9EA98C6A9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91D-D40E-4C9F-9414-CBAECD82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3974" y="611794"/>
            <a:ext cx="8778829" cy="56344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04748" y="4266440"/>
            <a:ext cx="3659061" cy="3811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28516" y="-1100846"/>
            <a:ext cx="2990131" cy="47257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49632" y="5088047"/>
            <a:ext cx="696389" cy="701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150393">
            <a:off x="1427284" y="3070594"/>
            <a:ext cx="747952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endParaRPr lang="en-US" sz="8000">
              <a:solidFill>
                <a:srgbClr val="1B1B1B"/>
              </a:solidFill>
              <a:latin typeface="Baloo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0393">
            <a:off x="1511836" y="5524436"/>
            <a:ext cx="7479522" cy="205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6888" y="2647820"/>
            <a:ext cx="6480313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10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Thực hành tiếng Việt</a:t>
            </a:r>
          </a:p>
          <a:p>
            <a:pPr lvl="0" algn="ctr">
              <a:spcBef>
                <a:spcPts val="600"/>
              </a:spcBef>
              <a:spcAft>
                <a:spcPts val="10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Văn bản và đoạn văn bản</a:t>
            </a:r>
          </a:p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5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39" y="326852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Bài 3, SGK, 81.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Nhắc lại những thông tin, thông điệp mà em tiếp nhận được từ văn bản Trái đất - cái nôi của sự sống.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1660;p67"/>
          <p:cNvGrpSpPr/>
          <p:nvPr/>
        </p:nvGrpSpPr>
        <p:grpSpPr>
          <a:xfrm rot="-1439012">
            <a:off x="9765677" y="4257795"/>
            <a:ext cx="2767933" cy="2852970"/>
            <a:chOff x="1154976" y="632775"/>
            <a:chExt cx="2502430" cy="3877954"/>
          </a:xfrm>
        </p:grpSpPr>
        <p:sp>
          <p:nvSpPr>
            <p:cNvPr id="6" name="Google Shape;1661;p67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62;p67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19270" y="2131374"/>
            <a:ext cx="2515353" cy="4217818"/>
          </a:xfrm>
          <a:prstGeom prst="rect">
            <a:avLst/>
          </a:prstGeom>
        </p:spPr>
      </p:pic>
      <p:sp>
        <p:nvSpPr>
          <p:cNvPr id="12" name="Google Shape;982;p48"/>
          <p:cNvSpPr/>
          <p:nvPr/>
        </p:nvSpPr>
        <p:spPr>
          <a:xfrm>
            <a:off x="882915" y="2174577"/>
            <a:ext cx="7749980" cy="4654394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126434" y="2228596"/>
            <a:ext cx="7397276" cy="419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vi-VN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Trái đất hành tinh duy nhất trong hệ Mặt trời có sự sống. 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vi-VN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Nước là tài nguyên bao phủ 2/3 bề mặt Trái đất. Nhờ có nước sự sống trên Trái đất được duy trì, phát triển phong phú.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vi-VN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Trái đất là nơi cư trụ của muôn loài động vật từ bậc thấp đến bậc cao.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vi-VN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 người trên Trái đất khai thác tài nguyên thiên nhiên một các bừa bãi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vi-VN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Trái đất đang từng ngày từng giờ bị tổn thương nghiêm trọng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984;p48"/>
          <p:cNvGrpSpPr/>
          <p:nvPr/>
        </p:nvGrpSpPr>
        <p:grpSpPr>
          <a:xfrm flipH="1">
            <a:off x="402933" y="1559562"/>
            <a:ext cx="1203484" cy="1299028"/>
            <a:chOff x="5713927" y="671825"/>
            <a:chExt cx="1203484" cy="1299028"/>
          </a:xfrm>
        </p:grpSpPr>
        <p:sp>
          <p:nvSpPr>
            <p:cNvPr id="1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991;p48"/>
          <p:cNvSpPr/>
          <p:nvPr/>
        </p:nvSpPr>
        <p:spPr>
          <a:xfrm rot="1131402">
            <a:off x="7986611" y="1363094"/>
            <a:ext cx="2019611" cy="866036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91;p48"/>
          <p:cNvSpPr/>
          <p:nvPr/>
        </p:nvSpPr>
        <p:spPr>
          <a:xfrm rot="1131402">
            <a:off x="9877755" y="1233587"/>
            <a:ext cx="1580960" cy="837655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992;p48"/>
          <p:cNvGrpSpPr/>
          <p:nvPr/>
        </p:nvGrpSpPr>
        <p:grpSpPr>
          <a:xfrm>
            <a:off x="7774063" y="6256667"/>
            <a:ext cx="2444705" cy="1142968"/>
            <a:chOff x="6619350" y="3916825"/>
            <a:chExt cx="790183" cy="643169"/>
          </a:xfrm>
        </p:grpSpPr>
        <p:sp>
          <p:nvSpPr>
            <p:cNvPr id="20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9336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5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1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CDFF2-51F5-4488-B00C-74A89E1EADDB}"/>
              </a:ext>
            </a:extLst>
          </p:cNvPr>
          <p:cNvSpPr txBox="1"/>
          <p:nvPr/>
        </p:nvSpPr>
        <p:spPr>
          <a:xfrm>
            <a:off x="464820" y="1"/>
            <a:ext cx="11262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/>
              <a:t>Bài 4, SGK, 82. Chọn 1 đoạn văn trong văn bản </a:t>
            </a:r>
            <a:r>
              <a:rPr lang="en-US" sz="2400" b="1" i="1"/>
              <a:t>Trái Đất – cái nôi của sự sống hoàn thành bảng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C4B3B8-43CE-4A7A-9114-3DF5C44D2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141072"/>
              </p:ext>
            </p:extLst>
          </p:nvPr>
        </p:nvGraphicFramePr>
        <p:xfrm>
          <a:off x="1633783" y="1488446"/>
          <a:ext cx="9472276" cy="3640145"/>
        </p:xfrm>
        <a:graphic>
          <a:graphicData uri="http://schemas.openxmlformats.org/drawingml/2006/table">
            <a:tbl>
              <a:tblPr firstRow="1" firstCol="1" bandRow="1"/>
              <a:tblGrid>
                <a:gridCol w="1553466">
                  <a:extLst>
                    <a:ext uri="{9D8B030D-6E8A-4147-A177-3AD203B41FA5}">
                      <a16:colId xmlns:a16="http://schemas.microsoft.com/office/drawing/2014/main" val="1785054891"/>
                    </a:ext>
                  </a:extLst>
                </a:gridCol>
                <a:gridCol w="3349729">
                  <a:extLst>
                    <a:ext uri="{9D8B030D-6E8A-4147-A177-3AD203B41FA5}">
                      <a16:colId xmlns:a16="http://schemas.microsoft.com/office/drawing/2014/main" val="2265909505"/>
                    </a:ext>
                  </a:extLst>
                </a:gridCol>
                <a:gridCol w="1674864">
                  <a:extLst>
                    <a:ext uri="{9D8B030D-6E8A-4147-A177-3AD203B41FA5}">
                      <a16:colId xmlns:a16="http://schemas.microsoft.com/office/drawing/2014/main" val="602218380"/>
                    </a:ext>
                  </a:extLst>
                </a:gridCol>
                <a:gridCol w="2894217">
                  <a:extLst>
                    <a:ext uri="{9D8B030D-6E8A-4147-A177-3AD203B41FA5}">
                      <a16:colId xmlns:a16="http://schemas.microsoft.com/office/drawing/2014/main" val="3052314469"/>
                    </a:ext>
                  </a:extLst>
                </a:gridCol>
              </a:tblGrid>
              <a:tr h="19346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Thứ tự đoạn văn trong văn bản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Điểm mở đầu và điểm kết thúc của đoạn văn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Ý chính của đoạn văn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Chức năng của đoạn văn trong văn bản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136636"/>
                  </a:ext>
                </a:extLst>
              </a:tr>
              <a:tr h="17055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1778779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3985924-15C5-41E6-A354-5C7B136F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7687"/>
            <a:ext cx="1990313" cy="199031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53732">
            <a:off x="9861011" y="5172694"/>
            <a:ext cx="2490097" cy="1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64CC17-5885-4521-91EB-BFA77803FF70}"/>
              </a:ext>
            </a:extLst>
          </p:cNvPr>
          <p:cNvSpPr txBox="1"/>
          <p:nvPr/>
        </p:nvSpPr>
        <p:spPr>
          <a:xfrm>
            <a:off x="350520" y="320041"/>
            <a:ext cx="534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Bài 4, SGK, 81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75043F-E3B2-4794-9C9D-453C4E156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34719"/>
              </p:ext>
            </p:extLst>
          </p:nvPr>
        </p:nvGraphicFramePr>
        <p:xfrm>
          <a:off x="1095974" y="1115398"/>
          <a:ext cx="10684545" cy="5148242"/>
        </p:xfrm>
        <a:graphic>
          <a:graphicData uri="http://schemas.openxmlformats.org/drawingml/2006/table">
            <a:tbl>
              <a:tblPr firstRow="1" firstCol="1" bandRow="1"/>
              <a:tblGrid>
                <a:gridCol w="1752280">
                  <a:extLst>
                    <a:ext uri="{9D8B030D-6E8A-4147-A177-3AD203B41FA5}">
                      <a16:colId xmlns:a16="http://schemas.microsoft.com/office/drawing/2014/main" val="1785054891"/>
                    </a:ext>
                  </a:extLst>
                </a:gridCol>
                <a:gridCol w="3778429">
                  <a:extLst>
                    <a:ext uri="{9D8B030D-6E8A-4147-A177-3AD203B41FA5}">
                      <a16:colId xmlns:a16="http://schemas.microsoft.com/office/drawing/2014/main" val="2265909505"/>
                    </a:ext>
                  </a:extLst>
                </a:gridCol>
                <a:gridCol w="1889215">
                  <a:extLst>
                    <a:ext uri="{9D8B030D-6E8A-4147-A177-3AD203B41FA5}">
                      <a16:colId xmlns:a16="http://schemas.microsoft.com/office/drawing/2014/main" val="602218380"/>
                    </a:ext>
                  </a:extLst>
                </a:gridCol>
                <a:gridCol w="3264621">
                  <a:extLst>
                    <a:ext uri="{9D8B030D-6E8A-4147-A177-3AD203B41FA5}">
                      <a16:colId xmlns:a16="http://schemas.microsoft.com/office/drawing/2014/main" val="3052314469"/>
                    </a:ext>
                  </a:extLst>
                </a:gridCol>
              </a:tblGrid>
              <a:tr h="22537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Thứ tự đoạn văn trong văn bản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Điểm mở đầu và điểm kết thúc của đoạn văn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Ý chính của đoạn văn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 b="1">
                          <a:effectLst/>
                        </a:rPr>
                        <a:t>Chức năng của đoạn văn trong văn bản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136636"/>
                  </a:ext>
                </a:extLst>
              </a:tr>
              <a:tr h="28944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3 (Trái đất - nơi cư ngụ của muôn loài )</a:t>
                      </a:r>
                      <a:endParaRPr lang="en-US" sz="2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17787799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5140" y="3361395"/>
            <a:ext cx="3352800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mở đầu: Muôn loài tồn tại trên Trái đất; Điểm kết thúc: Tất cả sự sống trên Trái đất đều tồn tại, phát triển theo những quy luật sinh học bí ẩn, lạ lùng)</a:t>
            </a:r>
          </a:p>
          <a:p>
            <a:pPr algn="just">
              <a:lnSpc>
                <a:spcPct val="150000"/>
              </a:lnSpc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3515" y="3585984"/>
            <a:ext cx="1780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 sống trên Trái Đất thật phong phú, muôn màu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49764" y="3585984"/>
            <a:ext cx="2727158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rõ nét thêm nội dung của văn bản: Trái đất là cái nôi của sự sống đối với muôn loài</a:t>
            </a:r>
          </a:p>
        </p:txBody>
      </p:sp>
    </p:spTree>
    <p:extLst>
      <p:ext uri="{BB962C8B-B14F-4D97-AF65-F5344CB8AC3E}">
        <p14:creationId xmlns:p14="http://schemas.microsoft.com/office/powerpoint/2010/main" val="24610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" name="Google Shape;1660;p67"/>
          <p:cNvGrpSpPr/>
          <p:nvPr/>
        </p:nvGrpSpPr>
        <p:grpSpPr>
          <a:xfrm rot="-1439012">
            <a:off x="-1008730" y="3397687"/>
            <a:ext cx="3690577" cy="3803960"/>
            <a:chOff x="1154976" y="632775"/>
            <a:chExt cx="2502430" cy="3877954"/>
          </a:xfrm>
        </p:grpSpPr>
        <p:sp>
          <p:nvSpPr>
            <p:cNvPr id="1661" name="Google Shape;1661;p67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2" name="Google Shape;1662;p67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63" name="Google Shape;1663;p67"/>
          <p:cNvGrpSpPr/>
          <p:nvPr/>
        </p:nvGrpSpPr>
        <p:grpSpPr>
          <a:xfrm rot="-1067287">
            <a:off x="10281578" y="-1061051"/>
            <a:ext cx="4475415" cy="4500364"/>
            <a:chOff x="300639" y="939216"/>
            <a:chExt cx="3356536" cy="3375247"/>
          </a:xfrm>
        </p:grpSpPr>
        <p:grpSp>
          <p:nvGrpSpPr>
            <p:cNvPr id="1664" name="Google Shape;1664;p67"/>
            <p:cNvGrpSpPr/>
            <p:nvPr/>
          </p:nvGrpSpPr>
          <p:grpSpPr>
            <a:xfrm>
              <a:off x="300639" y="939216"/>
              <a:ext cx="3356536" cy="3375247"/>
              <a:chOff x="300639" y="939216"/>
              <a:chExt cx="3356536" cy="3375247"/>
            </a:xfrm>
          </p:grpSpPr>
          <p:sp>
            <p:nvSpPr>
              <p:cNvPr id="1665" name="Google Shape;1665;p67"/>
              <p:cNvSpPr/>
              <p:nvPr/>
            </p:nvSpPr>
            <p:spPr>
              <a:xfrm rot="786726">
                <a:off x="583630" y="1219040"/>
                <a:ext cx="2790553" cy="2815599"/>
              </a:xfrm>
              <a:custGeom>
                <a:avLst/>
                <a:gdLst/>
                <a:ahLst/>
                <a:cxnLst/>
                <a:rect l="l" t="t" r="r" b="b"/>
                <a:pathLst>
                  <a:path w="21058" h="21247" extrusionOk="0">
                    <a:moveTo>
                      <a:pt x="1234" y="4631"/>
                    </a:moveTo>
                    <a:cubicBezTo>
                      <a:pt x="1436" y="4631"/>
                      <a:pt x="1617" y="4774"/>
                      <a:pt x="1664" y="4979"/>
                    </a:cubicBezTo>
                    <a:cubicBezTo>
                      <a:pt x="1719" y="5223"/>
                      <a:pt x="1575" y="5467"/>
                      <a:pt x="1331" y="5534"/>
                    </a:cubicBezTo>
                    <a:cubicBezTo>
                      <a:pt x="1298" y="5541"/>
                      <a:pt x="1265" y="5545"/>
                      <a:pt x="1232" y="5545"/>
                    </a:cubicBezTo>
                    <a:cubicBezTo>
                      <a:pt x="1024" y="5545"/>
                      <a:pt x="834" y="5400"/>
                      <a:pt x="777" y="5190"/>
                    </a:cubicBezTo>
                    <a:cubicBezTo>
                      <a:pt x="721" y="4946"/>
                      <a:pt x="876" y="4702"/>
                      <a:pt x="1120" y="4647"/>
                    </a:cubicBezTo>
                    <a:cubicBezTo>
                      <a:pt x="1158" y="4636"/>
                      <a:pt x="1197" y="4631"/>
                      <a:pt x="1234" y="4631"/>
                    </a:cubicBezTo>
                    <a:close/>
                    <a:moveTo>
                      <a:pt x="1546" y="5999"/>
                    </a:moveTo>
                    <a:cubicBezTo>
                      <a:pt x="1752" y="5999"/>
                      <a:pt x="1938" y="6134"/>
                      <a:pt x="1985" y="6343"/>
                    </a:cubicBezTo>
                    <a:cubicBezTo>
                      <a:pt x="2051" y="6587"/>
                      <a:pt x="1896" y="6842"/>
                      <a:pt x="1652" y="6897"/>
                    </a:cubicBezTo>
                    <a:cubicBezTo>
                      <a:pt x="1619" y="6905"/>
                      <a:pt x="1585" y="6909"/>
                      <a:pt x="1552" y="6909"/>
                    </a:cubicBezTo>
                    <a:cubicBezTo>
                      <a:pt x="1345" y="6909"/>
                      <a:pt x="1157" y="6764"/>
                      <a:pt x="1109" y="6554"/>
                    </a:cubicBezTo>
                    <a:cubicBezTo>
                      <a:pt x="1043" y="6310"/>
                      <a:pt x="1198" y="6066"/>
                      <a:pt x="1442" y="6010"/>
                    </a:cubicBezTo>
                    <a:cubicBezTo>
                      <a:pt x="1477" y="6002"/>
                      <a:pt x="1512" y="5999"/>
                      <a:pt x="1546" y="5999"/>
                    </a:cubicBezTo>
                    <a:close/>
                    <a:moveTo>
                      <a:pt x="1864" y="7363"/>
                    </a:moveTo>
                    <a:cubicBezTo>
                      <a:pt x="2074" y="7363"/>
                      <a:pt x="2270" y="7508"/>
                      <a:pt x="2317" y="7718"/>
                    </a:cubicBezTo>
                    <a:cubicBezTo>
                      <a:pt x="2373" y="7962"/>
                      <a:pt x="2218" y="8206"/>
                      <a:pt x="1974" y="8262"/>
                    </a:cubicBezTo>
                    <a:cubicBezTo>
                      <a:pt x="1939" y="8270"/>
                      <a:pt x="1904" y="8273"/>
                      <a:pt x="1870" y="8273"/>
                    </a:cubicBezTo>
                    <a:cubicBezTo>
                      <a:pt x="1664" y="8273"/>
                      <a:pt x="1478" y="8138"/>
                      <a:pt x="1430" y="7929"/>
                    </a:cubicBezTo>
                    <a:cubicBezTo>
                      <a:pt x="1375" y="7685"/>
                      <a:pt x="1519" y="7441"/>
                      <a:pt x="1763" y="7375"/>
                    </a:cubicBezTo>
                    <a:cubicBezTo>
                      <a:pt x="1797" y="7367"/>
                      <a:pt x="1831" y="7363"/>
                      <a:pt x="1864" y="7363"/>
                    </a:cubicBezTo>
                    <a:close/>
                    <a:moveTo>
                      <a:pt x="2175" y="8672"/>
                    </a:moveTo>
                    <a:cubicBezTo>
                      <a:pt x="2384" y="8672"/>
                      <a:pt x="2581" y="8816"/>
                      <a:pt x="2628" y="9026"/>
                    </a:cubicBezTo>
                    <a:cubicBezTo>
                      <a:pt x="2684" y="9270"/>
                      <a:pt x="2529" y="9514"/>
                      <a:pt x="2285" y="9570"/>
                    </a:cubicBezTo>
                    <a:cubicBezTo>
                      <a:pt x="2250" y="9578"/>
                      <a:pt x="2215" y="9582"/>
                      <a:pt x="2180" y="9582"/>
                    </a:cubicBezTo>
                    <a:cubicBezTo>
                      <a:pt x="1975" y="9582"/>
                      <a:pt x="1789" y="9446"/>
                      <a:pt x="1741" y="9237"/>
                    </a:cubicBezTo>
                    <a:cubicBezTo>
                      <a:pt x="1686" y="8994"/>
                      <a:pt x="1830" y="8738"/>
                      <a:pt x="2074" y="8683"/>
                    </a:cubicBezTo>
                    <a:cubicBezTo>
                      <a:pt x="2107" y="8675"/>
                      <a:pt x="2141" y="8672"/>
                      <a:pt x="2175" y="8672"/>
                    </a:cubicBezTo>
                    <a:close/>
                    <a:moveTo>
                      <a:pt x="2501" y="9980"/>
                    </a:moveTo>
                    <a:cubicBezTo>
                      <a:pt x="2706" y="9980"/>
                      <a:pt x="2891" y="10116"/>
                      <a:pt x="2938" y="10324"/>
                    </a:cubicBezTo>
                    <a:cubicBezTo>
                      <a:pt x="2994" y="10568"/>
                      <a:pt x="2850" y="10812"/>
                      <a:pt x="2606" y="10879"/>
                    </a:cubicBezTo>
                    <a:cubicBezTo>
                      <a:pt x="2571" y="10886"/>
                      <a:pt x="2537" y="10890"/>
                      <a:pt x="2503" y="10890"/>
                    </a:cubicBezTo>
                    <a:cubicBezTo>
                      <a:pt x="2288" y="10890"/>
                      <a:pt x="2100" y="10745"/>
                      <a:pt x="2051" y="10534"/>
                    </a:cubicBezTo>
                    <a:cubicBezTo>
                      <a:pt x="1996" y="10290"/>
                      <a:pt x="2140" y="10047"/>
                      <a:pt x="2396" y="9992"/>
                    </a:cubicBezTo>
                    <a:cubicBezTo>
                      <a:pt x="2431" y="9983"/>
                      <a:pt x="2466" y="9980"/>
                      <a:pt x="2501" y="9980"/>
                    </a:cubicBezTo>
                    <a:close/>
                    <a:moveTo>
                      <a:pt x="2816" y="11344"/>
                    </a:moveTo>
                    <a:cubicBezTo>
                      <a:pt x="3024" y="11344"/>
                      <a:pt x="3212" y="11488"/>
                      <a:pt x="3260" y="11699"/>
                    </a:cubicBezTo>
                    <a:cubicBezTo>
                      <a:pt x="3315" y="11943"/>
                      <a:pt x="3172" y="12187"/>
                      <a:pt x="2928" y="12242"/>
                    </a:cubicBezTo>
                    <a:cubicBezTo>
                      <a:pt x="2893" y="12250"/>
                      <a:pt x="2857" y="12254"/>
                      <a:pt x="2822" y="12254"/>
                    </a:cubicBezTo>
                    <a:cubicBezTo>
                      <a:pt x="2617" y="12254"/>
                      <a:pt x="2432" y="12118"/>
                      <a:pt x="2384" y="11909"/>
                    </a:cubicBezTo>
                    <a:cubicBezTo>
                      <a:pt x="2317" y="11666"/>
                      <a:pt x="2473" y="11411"/>
                      <a:pt x="2717" y="11355"/>
                    </a:cubicBezTo>
                    <a:cubicBezTo>
                      <a:pt x="2750" y="11348"/>
                      <a:pt x="2783" y="11344"/>
                      <a:pt x="2816" y="11344"/>
                    </a:cubicBezTo>
                    <a:close/>
                    <a:moveTo>
                      <a:pt x="3153" y="12715"/>
                    </a:moveTo>
                    <a:cubicBezTo>
                      <a:pt x="3355" y="12715"/>
                      <a:pt x="3537" y="12857"/>
                      <a:pt x="3593" y="13063"/>
                    </a:cubicBezTo>
                    <a:cubicBezTo>
                      <a:pt x="3648" y="13307"/>
                      <a:pt x="3493" y="13551"/>
                      <a:pt x="3249" y="13606"/>
                    </a:cubicBezTo>
                    <a:cubicBezTo>
                      <a:pt x="3211" y="13617"/>
                      <a:pt x="3172" y="13622"/>
                      <a:pt x="3134" y="13622"/>
                    </a:cubicBezTo>
                    <a:cubicBezTo>
                      <a:pt x="2933" y="13622"/>
                      <a:pt x="2752" y="13479"/>
                      <a:pt x="2706" y="13274"/>
                    </a:cubicBezTo>
                    <a:cubicBezTo>
                      <a:pt x="2650" y="13030"/>
                      <a:pt x="2795" y="12786"/>
                      <a:pt x="3039" y="12730"/>
                    </a:cubicBezTo>
                    <a:cubicBezTo>
                      <a:pt x="3077" y="12720"/>
                      <a:pt x="3115" y="12715"/>
                      <a:pt x="3153" y="12715"/>
                    </a:cubicBezTo>
                    <a:close/>
                    <a:moveTo>
                      <a:pt x="3450" y="14016"/>
                    </a:moveTo>
                    <a:cubicBezTo>
                      <a:pt x="3657" y="14016"/>
                      <a:pt x="3846" y="14161"/>
                      <a:pt x="3904" y="14371"/>
                    </a:cubicBezTo>
                    <a:cubicBezTo>
                      <a:pt x="3959" y="14615"/>
                      <a:pt x="3803" y="14859"/>
                      <a:pt x="3559" y="14915"/>
                    </a:cubicBezTo>
                    <a:cubicBezTo>
                      <a:pt x="3524" y="14923"/>
                      <a:pt x="3489" y="14927"/>
                      <a:pt x="3455" y="14927"/>
                    </a:cubicBezTo>
                    <a:cubicBezTo>
                      <a:pt x="3249" y="14927"/>
                      <a:pt x="3064" y="14791"/>
                      <a:pt x="3017" y="14582"/>
                    </a:cubicBezTo>
                    <a:cubicBezTo>
                      <a:pt x="2961" y="14338"/>
                      <a:pt x="3105" y="14083"/>
                      <a:pt x="3349" y="14028"/>
                    </a:cubicBezTo>
                    <a:cubicBezTo>
                      <a:pt x="3383" y="14020"/>
                      <a:pt x="3416" y="14016"/>
                      <a:pt x="3450" y="14016"/>
                    </a:cubicBezTo>
                    <a:close/>
                    <a:moveTo>
                      <a:pt x="3765" y="15324"/>
                    </a:moveTo>
                    <a:cubicBezTo>
                      <a:pt x="3970" y="15324"/>
                      <a:pt x="4157" y="15460"/>
                      <a:pt x="4214" y="15669"/>
                    </a:cubicBezTo>
                    <a:cubicBezTo>
                      <a:pt x="4269" y="15913"/>
                      <a:pt x="4114" y="16157"/>
                      <a:pt x="3870" y="16223"/>
                    </a:cubicBezTo>
                    <a:cubicBezTo>
                      <a:pt x="3837" y="16231"/>
                      <a:pt x="3803" y="16235"/>
                      <a:pt x="3771" y="16235"/>
                    </a:cubicBezTo>
                    <a:cubicBezTo>
                      <a:pt x="3563" y="16235"/>
                      <a:pt x="3375" y="16090"/>
                      <a:pt x="3327" y="15879"/>
                    </a:cubicBezTo>
                    <a:cubicBezTo>
                      <a:pt x="3271" y="15635"/>
                      <a:pt x="3416" y="15391"/>
                      <a:pt x="3660" y="15336"/>
                    </a:cubicBezTo>
                    <a:cubicBezTo>
                      <a:pt x="3695" y="15328"/>
                      <a:pt x="3730" y="15324"/>
                      <a:pt x="3765" y="15324"/>
                    </a:cubicBezTo>
                    <a:close/>
                    <a:moveTo>
                      <a:pt x="4091" y="16689"/>
                    </a:moveTo>
                    <a:cubicBezTo>
                      <a:pt x="4299" y="16689"/>
                      <a:pt x="4488" y="16833"/>
                      <a:pt x="4535" y="17044"/>
                    </a:cubicBezTo>
                    <a:cubicBezTo>
                      <a:pt x="4591" y="17288"/>
                      <a:pt x="4447" y="17532"/>
                      <a:pt x="4203" y="17587"/>
                    </a:cubicBezTo>
                    <a:cubicBezTo>
                      <a:pt x="4167" y="17595"/>
                      <a:pt x="4132" y="17599"/>
                      <a:pt x="4097" y="17599"/>
                    </a:cubicBezTo>
                    <a:cubicBezTo>
                      <a:pt x="3892" y="17599"/>
                      <a:pt x="3705" y="17463"/>
                      <a:pt x="3648" y="17254"/>
                    </a:cubicBezTo>
                    <a:cubicBezTo>
                      <a:pt x="3593" y="17010"/>
                      <a:pt x="3748" y="16766"/>
                      <a:pt x="3992" y="16700"/>
                    </a:cubicBezTo>
                    <a:cubicBezTo>
                      <a:pt x="4026" y="16692"/>
                      <a:pt x="4059" y="16689"/>
                      <a:pt x="4091" y="16689"/>
                    </a:cubicBezTo>
                    <a:close/>
                    <a:moveTo>
                      <a:pt x="4428" y="18059"/>
                    </a:moveTo>
                    <a:cubicBezTo>
                      <a:pt x="4630" y="18059"/>
                      <a:pt x="4812" y="18202"/>
                      <a:pt x="4868" y="18407"/>
                    </a:cubicBezTo>
                    <a:cubicBezTo>
                      <a:pt x="4924" y="18651"/>
                      <a:pt x="4769" y="18895"/>
                      <a:pt x="4525" y="18951"/>
                    </a:cubicBezTo>
                    <a:cubicBezTo>
                      <a:pt x="4486" y="18962"/>
                      <a:pt x="4448" y="18967"/>
                      <a:pt x="4410" y="18967"/>
                    </a:cubicBezTo>
                    <a:cubicBezTo>
                      <a:pt x="4208" y="18967"/>
                      <a:pt x="4028" y="18824"/>
                      <a:pt x="3981" y="18619"/>
                    </a:cubicBezTo>
                    <a:cubicBezTo>
                      <a:pt x="3926" y="18375"/>
                      <a:pt x="4069" y="18131"/>
                      <a:pt x="4313" y="18075"/>
                    </a:cubicBezTo>
                    <a:cubicBezTo>
                      <a:pt x="4352" y="18064"/>
                      <a:pt x="4390" y="18059"/>
                      <a:pt x="4428" y="18059"/>
                    </a:cubicBezTo>
                    <a:close/>
                    <a:moveTo>
                      <a:pt x="4724" y="19361"/>
                    </a:moveTo>
                    <a:cubicBezTo>
                      <a:pt x="4932" y="19361"/>
                      <a:pt x="5121" y="19506"/>
                      <a:pt x="5178" y="19716"/>
                    </a:cubicBezTo>
                    <a:cubicBezTo>
                      <a:pt x="5234" y="19960"/>
                      <a:pt x="5079" y="20204"/>
                      <a:pt x="4835" y="20260"/>
                    </a:cubicBezTo>
                    <a:cubicBezTo>
                      <a:pt x="4800" y="20268"/>
                      <a:pt x="4765" y="20271"/>
                      <a:pt x="4731" y="20271"/>
                    </a:cubicBezTo>
                    <a:cubicBezTo>
                      <a:pt x="4525" y="20271"/>
                      <a:pt x="4339" y="20136"/>
                      <a:pt x="4291" y="19927"/>
                    </a:cubicBezTo>
                    <a:cubicBezTo>
                      <a:pt x="4236" y="19683"/>
                      <a:pt x="4380" y="19439"/>
                      <a:pt x="4624" y="19373"/>
                    </a:cubicBezTo>
                    <a:cubicBezTo>
                      <a:pt x="4658" y="19365"/>
                      <a:pt x="4691" y="19361"/>
                      <a:pt x="4724" y="19361"/>
                    </a:cubicBezTo>
                    <a:close/>
                    <a:moveTo>
                      <a:pt x="16966" y="0"/>
                    </a:moveTo>
                    <a:lnTo>
                      <a:pt x="0" y="4036"/>
                    </a:lnTo>
                    <a:lnTo>
                      <a:pt x="4103" y="21246"/>
                    </a:lnTo>
                    <a:lnTo>
                      <a:pt x="21058" y="17210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6" name="Google Shape;1666;p67"/>
              <p:cNvSpPr/>
              <p:nvPr/>
            </p:nvSpPr>
            <p:spPr>
              <a:xfrm rot="786726">
                <a:off x="787000" y="1532469"/>
                <a:ext cx="567307" cy="2218952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7255" extrusionOk="0">
                    <a:moveTo>
                      <a:pt x="190" y="0"/>
                    </a:moveTo>
                    <a:lnTo>
                      <a:pt x="1" y="44"/>
                    </a:lnTo>
                    <a:lnTo>
                      <a:pt x="4103" y="17254"/>
                    </a:lnTo>
                    <a:lnTo>
                      <a:pt x="4281" y="17210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667" name="Google Shape;1667;p67"/>
            <p:cNvGrpSpPr/>
            <p:nvPr/>
          </p:nvGrpSpPr>
          <p:grpSpPr>
            <a:xfrm>
              <a:off x="1092760" y="2216288"/>
              <a:ext cx="1964100" cy="1200450"/>
              <a:chOff x="811085" y="2364763"/>
              <a:chExt cx="1964100" cy="1200450"/>
            </a:xfrm>
          </p:grpSpPr>
          <p:cxnSp>
            <p:nvCxnSpPr>
              <p:cNvPr id="1668" name="Google Shape;1668;p67"/>
              <p:cNvCxnSpPr/>
              <p:nvPr/>
            </p:nvCxnSpPr>
            <p:spPr>
              <a:xfrm>
                <a:off x="811085" y="3565213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67"/>
              <p:cNvCxnSpPr/>
              <p:nvPr/>
            </p:nvCxnSpPr>
            <p:spPr>
              <a:xfrm>
                <a:off x="811085" y="3157213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67"/>
              <p:cNvCxnSpPr/>
              <p:nvPr/>
            </p:nvCxnSpPr>
            <p:spPr>
              <a:xfrm>
                <a:off x="811085" y="2760988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67"/>
              <p:cNvCxnSpPr/>
              <p:nvPr/>
            </p:nvCxnSpPr>
            <p:spPr>
              <a:xfrm>
                <a:off x="811085" y="2364763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72" name="Google Shape;1672;p67"/>
          <p:cNvSpPr/>
          <p:nvPr/>
        </p:nvSpPr>
        <p:spPr>
          <a:xfrm>
            <a:off x="1100842" y="1531900"/>
            <a:ext cx="5063446" cy="5118522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73" name="Google Shape;1673;p67"/>
          <p:cNvSpPr txBox="1">
            <a:spLocks noGrp="1"/>
          </p:cNvSpPr>
          <p:nvPr>
            <p:ph type="title"/>
          </p:nvPr>
        </p:nvSpPr>
        <p:spPr>
          <a:xfrm>
            <a:off x="1464883" y="2114005"/>
            <a:ext cx="3931200" cy="7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vi-VN" sz="3733">
                <a:latin typeface="+mn-lt"/>
              </a:rPr>
              <a:t>Trò chơi</a:t>
            </a:r>
            <a:endParaRPr sz="3733">
              <a:latin typeface="+mn-lt"/>
            </a:endParaRPr>
          </a:p>
        </p:txBody>
      </p:sp>
      <p:grpSp>
        <p:nvGrpSpPr>
          <p:cNvPr id="1675" name="Google Shape;1675;p67"/>
          <p:cNvGrpSpPr/>
          <p:nvPr/>
        </p:nvGrpSpPr>
        <p:grpSpPr>
          <a:xfrm>
            <a:off x="6283650" y="2076316"/>
            <a:ext cx="5279183" cy="3229656"/>
            <a:chOff x="4338150" y="1360625"/>
            <a:chExt cx="3959387" cy="2422242"/>
          </a:xfrm>
        </p:grpSpPr>
        <p:sp>
          <p:nvSpPr>
            <p:cNvPr id="1676" name="Google Shape;1676;p67"/>
            <p:cNvSpPr/>
            <p:nvPr/>
          </p:nvSpPr>
          <p:spPr>
            <a:xfrm>
              <a:off x="4338150" y="1360625"/>
              <a:ext cx="3959387" cy="2422242"/>
            </a:xfrm>
            <a:prstGeom prst="roundRect">
              <a:avLst>
                <a:gd name="adj" fmla="val 11527"/>
              </a:avLst>
            </a:pr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7" name="Google Shape;1677;p67"/>
            <p:cNvSpPr/>
            <p:nvPr/>
          </p:nvSpPr>
          <p:spPr>
            <a:xfrm>
              <a:off x="7922246" y="2451997"/>
              <a:ext cx="239515" cy="239515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82" name="Google Shape;1682;p67"/>
          <p:cNvSpPr/>
          <p:nvPr/>
        </p:nvSpPr>
        <p:spPr>
          <a:xfrm rot="6416198">
            <a:off x="632500" y="383386"/>
            <a:ext cx="1319120" cy="1345471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83" name="Google Shape;1683;p67"/>
          <p:cNvGrpSpPr/>
          <p:nvPr/>
        </p:nvGrpSpPr>
        <p:grpSpPr>
          <a:xfrm rot="-357421">
            <a:off x="-333244" y="8869"/>
            <a:ext cx="4242120" cy="2124183"/>
            <a:chOff x="7110451" y="4123771"/>
            <a:chExt cx="2429676" cy="1216626"/>
          </a:xfrm>
        </p:grpSpPr>
        <p:sp>
          <p:nvSpPr>
            <p:cNvPr id="1684" name="Google Shape;1684;p67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5" name="Google Shape;1685;p67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7FEB1C-DB12-4B5B-97D4-2AAD58B7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246" y="2768996"/>
            <a:ext cx="3760167" cy="197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66" y="2703199"/>
            <a:ext cx="3468041" cy="3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2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970834"/>
            <a:ext cx="938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: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như thế nào thì có thể coi là từ ngữ chủ đề của đoạn văn?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0" y="5012497"/>
            <a:ext cx="5329564" cy="8435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1" y="5958224"/>
            <a:ext cx="5249773" cy="7794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71154" y="5138468"/>
            <a:ext cx="49500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600">
                <a:solidFill>
                  <a:schemeClr val="bg1"/>
                </a:solidFill>
                <a:ea typeface="Tahoma" panose="020B0604030504040204" pitchFamily="34" charset="0"/>
                <a:cs typeface="Arial" panose="020B0604020202020204" pitchFamily="34" charset="0"/>
              </a:rPr>
              <a:t>Thường được dùng để làm đề mục hoặc được lặp đi lặp lại nhiều lần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 A và B đúng</a:t>
            </a:r>
            <a:endParaRPr lang="en-US" sz="160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5012499"/>
            <a:ext cx="5783390" cy="8435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3" y="5958223"/>
            <a:ext cx="5783390" cy="7706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55783" y="5187779"/>
            <a:ext cx="5448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6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vi-VN" sz="1600">
                <a:solidFill>
                  <a:schemeClr val="bg1"/>
                </a:solidFill>
              </a:rPr>
              <a:t>Được đặt ở đầu câu hoặc cuối đoạn văn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 A và B sai</a:t>
            </a:r>
            <a:endParaRPr lang="en-US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353187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636920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các bộ phận cấu tạo của văn bản thông tin?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4" y="4907377"/>
            <a:ext cx="5396200" cy="7977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51703" y="5918246"/>
            <a:ext cx="5249772" cy="77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06202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Nhan đề, sa-pô, đề mục, các đoạn văn, tranh minh họa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Nhan đề, </a:t>
            </a:r>
            <a:r>
              <a:rPr lang="vi-V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mục,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đoạn văn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1" y="4823894"/>
            <a:ext cx="5249773" cy="87557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58223"/>
            <a:ext cx="5396199" cy="7351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39371" y="5072094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 đề, sa-pô,</a:t>
            </a:r>
            <a:r>
              <a:rPr lang="vi-V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mục,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đoạn văn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Nhan đề, sa-pô, các đoạn văn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963876"/>
            <a:ext cx="938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: Thế nào là đoạn văn?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vi-VN" sz="2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 đơn vị trực tiếp tạo nên văn bản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4448" y="5180346"/>
            <a:ext cx="525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vi-VN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 đơn vị nhỏ nhất tạo nên câu và văn bản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5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5760829" y="-1578280"/>
            <a:ext cx="3500280" cy="4442247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1075017" y="3274801"/>
            <a:ext cx="3500316" cy="4442328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605351" y="990498"/>
            <a:ext cx="8981540" cy="4876935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8691648" y="668257"/>
            <a:ext cx="1941835" cy="2095996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9200" b="1">
                <a:solidFill>
                  <a:srgbClr val="0F4FBE"/>
                </a:solidFill>
                <a:latin typeface="+mn-lt"/>
              </a:rPr>
              <a:t>Chúc các em học tốt!</a:t>
            </a:r>
            <a:endParaRPr sz="9200" b="1">
              <a:solidFill>
                <a:srgbClr val="0F4FBE"/>
              </a:solidFill>
              <a:latin typeface="+mn-lt"/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10540936" y="717167"/>
            <a:ext cx="610281" cy="594631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595682" y="2270351"/>
            <a:ext cx="984621" cy="64949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9" name="Google Shape;859;p44"/>
          <p:cNvSpPr/>
          <p:nvPr/>
        </p:nvSpPr>
        <p:spPr>
          <a:xfrm>
            <a:off x="1805368" y="1613399"/>
            <a:ext cx="754113" cy="52682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2097416" y="3790431"/>
            <a:ext cx="1133384" cy="1488656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8011010" y="5354294"/>
            <a:ext cx="3500413" cy="4442185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784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8824">
            <a:off x="4129085" y="1059001"/>
            <a:ext cx="7385268" cy="47399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98958">
            <a:off x="4772532" y="2967334"/>
            <a:ext cx="64046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 </a:t>
            </a:r>
            <a:r>
              <a:rPr lang="en-US" sz="6000" dirty="0" err="1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60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600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0028" y="2451105"/>
            <a:ext cx="4946515" cy="44068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0293">
            <a:off x="11079418" y="5745694"/>
            <a:ext cx="1411249" cy="1324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3285" y="1442328"/>
            <a:ext cx="472411" cy="4759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685800" y="685800"/>
            <a:ext cx="611878" cy="87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8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02" b="322"/>
          <a:stretch>
            <a:fillRect/>
          </a:stretch>
        </p:blipFill>
        <p:spPr>
          <a:xfrm>
            <a:off x="10315390" y="-926092"/>
            <a:ext cx="2671577" cy="2230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04" b="298"/>
          <a:stretch>
            <a:fillRect/>
          </a:stretch>
        </p:blipFill>
        <p:spPr>
          <a:xfrm rot="1120131">
            <a:off x="-1431546" y="5942674"/>
            <a:ext cx="2863091" cy="22475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208996">
            <a:off x="189493" y="197416"/>
            <a:ext cx="3696263" cy="1539702"/>
            <a:chOff x="0" y="0"/>
            <a:chExt cx="9135618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5618" cy="3805501"/>
            </a:xfrm>
            <a:custGeom>
              <a:avLst/>
              <a:gdLst/>
              <a:ahLst/>
              <a:cxnLst/>
              <a:rect l="l" t="t" r="r" b="b"/>
              <a:pathLst>
                <a:path w="9135618" h="3805501">
                  <a:moveTo>
                    <a:pt x="9055354" y="3805501"/>
                  </a:moveTo>
                  <a:lnTo>
                    <a:pt x="80137" y="3805501"/>
                  </a:lnTo>
                  <a:cubicBezTo>
                    <a:pt x="36195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6195" y="0"/>
                    <a:pt x="80137" y="0"/>
                  </a:cubicBezTo>
                  <a:lnTo>
                    <a:pt x="9054338" y="0"/>
                  </a:lnTo>
                  <a:cubicBezTo>
                    <a:pt x="9098280" y="0"/>
                    <a:pt x="9134475" y="14158"/>
                    <a:pt x="9134475" y="31347"/>
                  </a:cubicBezTo>
                  <a:lnTo>
                    <a:pt x="9134475" y="3773706"/>
                  </a:lnTo>
                  <a:cubicBezTo>
                    <a:pt x="9135618" y="3791342"/>
                    <a:pt x="9099296" y="3805501"/>
                    <a:pt x="9055354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182088" y="311219"/>
            <a:ext cx="3632342" cy="129399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2047" b="1839"/>
          <a:stretch>
            <a:fillRect/>
          </a:stretch>
        </p:blipFill>
        <p:spPr>
          <a:xfrm rot="-208996">
            <a:off x="179568" y="-19911"/>
            <a:ext cx="466814" cy="11147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4704" y="1745697"/>
            <a:ext cx="1115177" cy="12967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40493" y="452648"/>
            <a:ext cx="6272977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84492D"/>
                </a:solidFill>
                <a:latin typeface="Fraunces Bold"/>
              </a:rPr>
              <a:t>I. TRI THỨC TIẾNG VIỆT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41166" y="1593297"/>
            <a:ext cx="9351098" cy="1162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575761" lvl="1" indent="-287880" algn="just">
              <a:lnSpc>
                <a:spcPts val="4800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Khái niệm: 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là một đơn vị giao tiếp, có tính hoàn chỉnh về nội dung và hình thức, tồn tại ở dạng viết hoặc dạng nói.</a:t>
            </a:r>
          </a:p>
        </p:txBody>
      </p:sp>
      <p:sp>
        <p:nvSpPr>
          <p:cNvPr id="12" name="TextBox 12"/>
          <p:cNvSpPr txBox="1"/>
          <p:nvPr/>
        </p:nvSpPr>
        <p:spPr>
          <a:xfrm rot="-155696">
            <a:off x="154598" y="325253"/>
            <a:ext cx="3408957" cy="95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3"/>
              </a:lnSpc>
              <a:spcBef>
                <a:spcPct val="0"/>
              </a:spcBef>
            </a:pPr>
            <a:r>
              <a:rPr lang="en-US" sz="4666">
                <a:solidFill>
                  <a:srgbClr val="DD3F4C"/>
                </a:solidFill>
                <a:latin typeface="#9Slide07 Crocante"/>
              </a:rPr>
              <a:t>Văn bản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8400" y="3022600"/>
            <a:ext cx="9351098" cy="1390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575761" lvl="1" indent="-287880" algn="just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Xác định tính chất văn bản: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 có 2 loại:</a:t>
            </a:r>
          </a:p>
          <a:p>
            <a:pPr algn="just">
              <a:lnSpc>
                <a:spcPts val="3733"/>
              </a:lnSpc>
            </a:pPr>
            <a:r>
              <a:rPr lang="en-US" sz="2666">
                <a:solidFill>
                  <a:srgbClr val="000000"/>
                </a:solidFill>
                <a:latin typeface="Roboto Condensed"/>
              </a:rPr>
              <a:t>   + văn bản thông thường</a:t>
            </a:r>
          </a:p>
          <a:p>
            <a:pPr algn="just">
              <a:lnSpc>
                <a:spcPts val="3733"/>
              </a:lnSpc>
            </a:pPr>
            <a:r>
              <a:rPr lang="en-US" sz="2666">
                <a:solidFill>
                  <a:srgbClr val="000000"/>
                </a:solidFill>
                <a:latin typeface="Roboto Condensed"/>
              </a:rPr>
              <a:t>   + văn bản đa phương thức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8350" y="3562874"/>
            <a:ext cx="1007885" cy="117195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286000" y="4648200"/>
            <a:ext cx="9804400" cy="1864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575761" lvl="1" indent="-287880" algn="just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Các loại văn bản: 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(xác định căn cứ vào chức năng chính của văn bản)</a:t>
            </a:r>
          </a:p>
          <a:p>
            <a:pPr marL="575761" lvl="1" indent="-287880" algn="just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"/>
              </a:rPr>
              <a:t>Văn bản thông tin</a:t>
            </a:r>
          </a:p>
          <a:p>
            <a:pPr marL="575761" lvl="1" indent="-287880" algn="just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"/>
              </a:rPr>
              <a:t>Văn bản nghị luận</a:t>
            </a:r>
          </a:p>
          <a:p>
            <a:pPr marL="575761" lvl="1" indent="-287880" algn="just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Roboto Condensed"/>
              </a:rPr>
              <a:t> Văn bản văn học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68400" y="5156201"/>
            <a:ext cx="985016" cy="1145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02" b="322"/>
          <a:stretch>
            <a:fillRect/>
          </a:stretch>
        </p:blipFill>
        <p:spPr>
          <a:xfrm>
            <a:off x="10315390" y="-926092"/>
            <a:ext cx="2671577" cy="2230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04" b="298"/>
          <a:stretch>
            <a:fillRect/>
          </a:stretch>
        </p:blipFill>
        <p:spPr>
          <a:xfrm rot="1120131">
            <a:off x="-1431546" y="5942674"/>
            <a:ext cx="2863091" cy="22475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208996">
            <a:off x="180761" y="197682"/>
            <a:ext cx="3696263" cy="1252241"/>
            <a:chOff x="0" y="0"/>
            <a:chExt cx="9135618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5618" cy="3805501"/>
            </a:xfrm>
            <a:custGeom>
              <a:avLst/>
              <a:gdLst/>
              <a:ahLst/>
              <a:cxnLst/>
              <a:rect l="l" t="t" r="r" b="b"/>
              <a:pathLst>
                <a:path w="9135618" h="3805501">
                  <a:moveTo>
                    <a:pt x="9055354" y="3805501"/>
                  </a:moveTo>
                  <a:lnTo>
                    <a:pt x="80137" y="3805501"/>
                  </a:lnTo>
                  <a:cubicBezTo>
                    <a:pt x="36195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6195" y="0"/>
                    <a:pt x="80137" y="0"/>
                  </a:cubicBezTo>
                  <a:lnTo>
                    <a:pt x="9054338" y="0"/>
                  </a:lnTo>
                  <a:cubicBezTo>
                    <a:pt x="9098280" y="0"/>
                    <a:pt x="9134475" y="14158"/>
                    <a:pt x="9134475" y="31347"/>
                  </a:cubicBezTo>
                  <a:lnTo>
                    <a:pt x="9134475" y="3773706"/>
                  </a:lnTo>
                  <a:cubicBezTo>
                    <a:pt x="9135618" y="3791342"/>
                    <a:pt x="9099296" y="3805501"/>
                    <a:pt x="9055354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182088" y="311219"/>
            <a:ext cx="3632342" cy="129399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2047" b="1839"/>
          <a:stretch>
            <a:fillRect/>
          </a:stretch>
        </p:blipFill>
        <p:spPr>
          <a:xfrm rot="-208996">
            <a:off x="179568" y="-19911"/>
            <a:ext cx="466814" cy="11147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7342" y="1847984"/>
            <a:ext cx="1137193" cy="113719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95699" y="474428"/>
            <a:ext cx="6272977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84492D"/>
                </a:solidFill>
                <a:latin typeface="Fraunces Bold"/>
              </a:rPr>
              <a:t>I. TRI THỨC TIẾNG VIỆT</a:t>
            </a:r>
          </a:p>
        </p:txBody>
      </p:sp>
      <p:sp>
        <p:nvSpPr>
          <p:cNvPr id="11" name="TextBox 11"/>
          <p:cNvSpPr txBox="1"/>
          <p:nvPr/>
        </p:nvSpPr>
        <p:spPr>
          <a:xfrm rot="-155696">
            <a:off x="421439" y="325253"/>
            <a:ext cx="3408957" cy="95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3"/>
              </a:lnSpc>
              <a:spcBef>
                <a:spcPct val="0"/>
              </a:spcBef>
            </a:pPr>
            <a:r>
              <a:rPr lang="en-US" sz="4666" dirty="0" err="1">
                <a:solidFill>
                  <a:srgbClr val="DD3F4C"/>
                </a:solidFill>
                <a:latin typeface="#9Slide07 Crocante"/>
              </a:rPr>
              <a:t>Đoạn</a:t>
            </a:r>
            <a:r>
              <a:rPr lang="en-US" sz="4666" dirty="0">
                <a:solidFill>
                  <a:srgbClr val="DD3F4C"/>
                </a:solidFill>
                <a:latin typeface="#9Slide07 Crocante"/>
              </a:rPr>
              <a:t> Văn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89200" y="1905000"/>
            <a:ext cx="8842054" cy="102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Khái niệm: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 là bộ phận quan trọng của văn bản, có sự hoàn chỉnh tương đối về ý nghĩa và hình thức.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7342" y="3429000"/>
            <a:ext cx="1137193" cy="11371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64146" y="3404142"/>
            <a:ext cx="8842054" cy="100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Cách nhận biết: 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bắt đầu bằng chữ cái viết hoa lùi vào đầu dòng và kết thúc bằng dấu chấm câu.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7342" y="5035008"/>
            <a:ext cx="1137193" cy="113719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664146" y="4975512"/>
            <a:ext cx="8987032" cy="153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6"/>
              </a:lnSpc>
            </a:pPr>
            <a:r>
              <a:rPr lang="en-US" sz="2666">
                <a:solidFill>
                  <a:srgbClr val="000000"/>
                </a:solidFill>
                <a:latin typeface="Roboto Condensed Bold"/>
              </a:rPr>
              <a:t>Các chức năng của đoạn văn: </a:t>
            </a:r>
            <a:r>
              <a:rPr lang="en-US" sz="2666">
                <a:solidFill>
                  <a:srgbClr val="000000"/>
                </a:solidFill>
                <a:latin typeface="Roboto Condensed"/>
              </a:rPr>
              <a:t>mở đầu văn bản, trình bày một khía cạnh của nội dung chính; kết thúc văn bản; mở rộng, liên kết vấn đề</a:t>
            </a:r>
          </a:p>
          <a:p>
            <a:pPr algn="ctr">
              <a:lnSpc>
                <a:spcPts val="4853"/>
              </a:lnSpc>
              <a:spcBef>
                <a:spcPct val="0"/>
              </a:spcBef>
            </a:pPr>
            <a:endParaRPr lang="en-US" sz="2666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r="302" b="322"/>
          <a:stretch>
            <a:fillRect/>
          </a:stretch>
        </p:blipFill>
        <p:spPr>
          <a:xfrm>
            <a:off x="10796569" y="-794362"/>
            <a:ext cx="2671577" cy="2230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7209" r="7209" b="17960"/>
          <a:stretch>
            <a:fillRect/>
          </a:stretch>
        </p:blipFill>
        <p:spPr>
          <a:xfrm rot="1120131">
            <a:off x="-1097823" y="5426603"/>
            <a:ext cx="4447680" cy="3346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r="671" b="945"/>
          <a:stretch>
            <a:fillRect/>
          </a:stretch>
        </p:blipFill>
        <p:spPr>
          <a:xfrm>
            <a:off x="171671" y="207018"/>
            <a:ext cx="1353044" cy="1097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715" y="1946524"/>
            <a:ext cx="3092000" cy="74506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75571" y="398298"/>
            <a:ext cx="4571124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65"/>
              </a:lnSpc>
            </a:pPr>
            <a:r>
              <a:rPr lang="en-US" sz="4800" dirty="0">
                <a:solidFill>
                  <a:srgbClr val="DD3F4C"/>
                </a:solidFill>
                <a:latin typeface="#9Slide07 Crocante Bold"/>
              </a:rPr>
              <a:t>II. THỰC HÀNH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92201" y="1368027"/>
            <a:ext cx="5504367" cy="131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6"/>
              </a:lnSpc>
            </a:pPr>
            <a:r>
              <a:rPr lang="en-US" sz="3600" dirty="0">
                <a:solidFill>
                  <a:srgbClr val="000000"/>
                </a:solidFill>
                <a:latin typeface="Roboto Condensed Bold"/>
              </a:rPr>
              <a:t> Hoàn </a:t>
            </a:r>
            <a:r>
              <a:rPr lang="en-US" sz="3600" dirty="0" err="1">
                <a:solidFill>
                  <a:srgbClr val="000000"/>
                </a:solidFill>
                <a:latin typeface="Roboto Condensed Bold"/>
              </a:rPr>
              <a:t>thành</a:t>
            </a:r>
            <a:endParaRPr lang="en-US" sz="3600" dirty="0">
              <a:solidFill>
                <a:srgbClr val="000000"/>
              </a:solidFill>
              <a:latin typeface="Roboto Condensed Bold"/>
            </a:endParaRPr>
          </a:p>
          <a:p>
            <a:pPr marL="614126" lvl="1" indent="-307063" algn="ctr">
              <a:lnSpc>
                <a:spcPts val="335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1, 3: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1 SGK tr.81</a:t>
            </a:r>
          </a:p>
          <a:p>
            <a:pPr marL="614126" lvl="1" indent="-307063" algn="ctr">
              <a:lnSpc>
                <a:spcPts val="3356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2, 4: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2 SGK tr.81</a:t>
            </a:r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7006182" y="4573755"/>
            <a:ext cx="2751047" cy="15462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759102" y="2905142"/>
            <a:ext cx="5245208" cy="1387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Hoạt</a:t>
            </a:r>
            <a:r>
              <a:rPr lang="en-US" sz="2933" dirty="0">
                <a:solidFill>
                  <a:srgbClr val="000000"/>
                </a:solidFill>
                <a:latin typeface="#9Slide05 Aphrodite Pro Bold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động</a:t>
            </a:r>
            <a:r>
              <a:rPr lang="en-US" sz="2933" dirty="0">
                <a:solidFill>
                  <a:srgbClr val="000000"/>
                </a:solidFill>
                <a:latin typeface="#9Slide05 Aphrodite Pro Bold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cá</a:t>
            </a:r>
            <a:r>
              <a:rPr lang="en-US" sz="2933" dirty="0">
                <a:solidFill>
                  <a:srgbClr val="000000"/>
                </a:solidFill>
                <a:latin typeface="#9Slide05 Aphrodite Pro Bold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nhân</a:t>
            </a:r>
            <a:endParaRPr lang="en-US" sz="2933" dirty="0">
              <a:solidFill>
                <a:srgbClr val="000000"/>
              </a:solidFill>
              <a:latin typeface="#9Slide05 Aphrodite Pro Bold"/>
            </a:endParaRPr>
          </a:p>
          <a:p>
            <a:pPr algn="ctr">
              <a:lnSpc>
                <a:spcPts val="5800"/>
              </a:lnSpc>
            </a:pP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Thời</a:t>
            </a:r>
            <a:r>
              <a:rPr lang="en-US" sz="2933" dirty="0">
                <a:solidFill>
                  <a:srgbClr val="000000"/>
                </a:solidFill>
                <a:latin typeface="#9Slide05 Aphrodite Pro Bold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gian</a:t>
            </a:r>
            <a:r>
              <a:rPr lang="en-US" sz="2933" dirty="0">
                <a:solidFill>
                  <a:srgbClr val="000000"/>
                </a:solidFill>
                <a:latin typeface="#9Slide05 Aphrodite Pro Bold"/>
              </a:rPr>
              <a:t>: 5 </a:t>
            </a:r>
            <a:r>
              <a:rPr lang="en-US" sz="2933" dirty="0" err="1">
                <a:solidFill>
                  <a:srgbClr val="000000"/>
                </a:solidFill>
                <a:latin typeface="#9Slide05 Aphrodite Pro Bold"/>
              </a:rPr>
              <a:t>phút</a:t>
            </a:r>
            <a:endParaRPr lang="en-US" sz="2933" dirty="0">
              <a:solidFill>
                <a:srgbClr val="000000"/>
              </a:solidFill>
              <a:latin typeface="#9Slide05 Aphrodite Pr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CDFF2-51F5-4488-B00C-74A89E1EADDB}"/>
              </a:ext>
            </a:extLst>
          </p:cNvPr>
          <p:cNvSpPr txBox="1"/>
          <p:nvPr/>
        </p:nvSpPr>
        <p:spPr>
          <a:xfrm>
            <a:off x="378461" y="540654"/>
            <a:ext cx="1126236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Bài 1, SGK, 81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69C14-8DE8-4E48-AF1B-23BCFBD3E27B}"/>
              </a:ext>
            </a:extLst>
          </p:cNvPr>
          <p:cNvSpPr txBox="1"/>
          <p:nvPr/>
        </p:nvSpPr>
        <p:spPr>
          <a:xfrm>
            <a:off x="378461" y="1291241"/>
            <a:ext cx="98257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1" kern="1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 văn bản </a:t>
            </a:r>
            <a:r>
              <a:rPr lang="en-US" sz="2400" b="1" i="1" kern="1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Trái Đất – cái nôi của sự sống</a:t>
            </a:r>
            <a:r>
              <a:rPr lang="en-US" sz="2400" i="1" kern="1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em hãy nêu những bằng chứng cụ thể để khẳng định nó là một văn bản?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A0E748E-28CE-4B6E-B820-C559A7102CF0}"/>
              </a:ext>
            </a:extLst>
          </p:cNvPr>
          <p:cNvSpPr txBox="1"/>
          <p:nvPr/>
        </p:nvSpPr>
        <p:spPr>
          <a:xfrm>
            <a:off x="200925" y="3656556"/>
            <a:ext cx="175728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nôi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văn </a:t>
            </a:r>
            <a:r>
              <a:rPr lang="vi-VN" sz="2400" b="1" kern="100" dirty="0" err="1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vi-VN" sz="2400" b="1" kern="100" dirty="0">
                <a:solidFill>
                  <a:schemeClr val="tx1">
                    <a:lumMod val="50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chemeClr val="tx1">
                  <a:lumMod val="50000"/>
                </a:schemeClr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A6150313-BC14-470A-A8EE-F8BB8FA5D200}"/>
              </a:ext>
            </a:extLst>
          </p:cNvPr>
          <p:cNvSpPr txBox="1"/>
          <p:nvPr/>
        </p:nvSpPr>
        <p:spPr>
          <a:xfrm>
            <a:off x="3306198" y="3692708"/>
            <a:ext cx="856576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Tồn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endParaRPr lang="vi-VN" sz="2000" dirty="0"/>
          </a:p>
        </p:txBody>
      </p:sp>
      <p:sp>
        <p:nvSpPr>
          <p:cNvPr id="11" name="Hộp Văn bản 12">
            <a:extLst>
              <a:ext uri="{FF2B5EF4-FFF2-40B4-BE49-F238E27FC236}">
                <a16:creationId xmlns:a16="http://schemas.microsoft.com/office/drawing/2014/main" id="{F953227F-085C-4644-9E2E-8BDE8CA770F8}"/>
              </a:ext>
            </a:extLst>
          </p:cNvPr>
          <p:cNvSpPr txBox="1"/>
          <p:nvPr/>
        </p:nvSpPr>
        <p:spPr>
          <a:xfrm>
            <a:off x="3306200" y="4394447"/>
            <a:ext cx="8565759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trao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thông tin: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nêu ra 5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như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TĐ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MT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vai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sinh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trên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TĐ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TĐ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E59CF6F3-7022-440F-8657-EE6A0501F480}"/>
              </a:ext>
            </a:extLst>
          </p:cNvPr>
          <p:cNvSpPr txBox="1"/>
          <p:nvPr/>
        </p:nvSpPr>
        <p:spPr>
          <a:xfrm>
            <a:off x="3306198" y="5721640"/>
            <a:ext cx="856576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Trình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bày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suy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nghĩ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cảm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xúc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: suy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nghĩ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trách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nhiệm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loài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người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trước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trạng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TĐ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a typeface="Arial" panose="020B0604020202020204" pitchFamily="34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a typeface="Arial" panose="020B0604020202020204" pitchFamily="34" charset="0"/>
              </a:rPr>
              <a:t> nay.</a:t>
            </a:r>
            <a:endParaRPr lang="vi-VN" sz="2000" dirty="0"/>
          </a:p>
        </p:txBody>
      </p:sp>
      <p:cxnSp>
        <p:nvCxnSpPr>
          <p:cNvPr id="14" name="Đường kết nối Mũi tên Thẳng 16">
            <a:extLst>
              <a:ext uri="{FF2B5EF4-FFF2-40B4-BE49-F238E27FC236}">
                <a16:creationId xmlns:a16="http://schemas.microsoft.com/office/drawing/2014/main" id="{041673B2-1C35-4D0B-9BE8-CC304C4A9638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1958214" y="3104486"/>
            <a:ext cx="1325252" cy="11288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kết nối Mũi tên Thẳng 20">
            <a:extLst>
              <a:ext uri="{FF2B5EF4-FFF2-40B4-BE49-F238E27FC236}">
                <a16:creationId xmlns:a16="http://schemas.microsoft.com/office/drawing/2014/main" id="{E9B23F99-6412-4A97-82F0-6A1941ED1D60}"/>
              </a:ext>
            </a:extLst>
          </p:cNvPr>
          <p:cNvCxnSpPr>
            <a:cxnSpLocks/>
          </p:cNvCxnSpPr>
          <p:nvPr/>
        </p:nvCxnSpPr>
        <p:spPr>
          <a:xfrm flipV="1">
            <a:off x="1958214" y="3956553"/>
            <a:ext cx="1325252" cy="263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kết nối Mũi tên Thẳng 22">
            <a:extLst>
              <a:ext uri="{FF2B5EF4-FFF2-40B4-BE49-F238E27FC236}">
                <a16:creationId xmlns:a16="http://schemas.microsoft.com/office/drawing/2014/main" id="{EFEB2E6B-9625-4183-8151-01C26D5501A5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977261" y="4246705"/>
            <a:ext cx="1328940" cy="701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05531508-1429-437F-AAC4-4E8B49CBD71B}"/>
              </a:ext>
            </a:extLst>
          </p:cNvPr>
          <p:cNvSpPr txBox="1"/>
          <p:nvPr/>
        </p:nvSpPr>
        <p:spPr>
          <a:xfrm>
            <a:off x="3306198" y="2961892"/>
            <a:ext cx="856576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Hoàn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chỉnh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nội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dung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vi-VN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thức</a:t>
            </a:r>
            <a:endParaRPr lang="vi-VN" sz="2000" dirty="0"/>
          </a:p>
        </p:txBody>
      </p:sp>
      <p:cxnSp>
        <p:nvCxnSpPr>
          <p:cNvPr id="18" name="Đường kết nối Mũi tên Thẳng 36">
            <a:extLst>
              <a:ext uri="{FF2B5EF4-FFF2-40B4-BE49-F238E27FC236}">
                <a16:creationId xmlns:a16="http://schemas.microsoft.com/office/drawing/2014/main" id="{8F42C1DB-1237-4671-93FD-C5E42E0BEB8E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977262" y="4233375"/>
            <a:ext cx="1328937" cy="2085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84921" y="500449"/>
            <a:ext cx="1581584" cy="15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308220"/>
            <a:ext cx="3690697" cy="3549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8499" y="269117"/>
            <a:ext cx="9531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VB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Trái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Đất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nôi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sống</a:t>
            </a:r>
            <a:r>
              <a:rPr lang="en-US" sz="2400" b="1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văn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Liệt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kê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VB?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080" y="171714"/>
            <a:ext cx="227017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2, SGK, 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7895" y="3990592"/>
            <a:ext cx="2574906" cy="15885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Các bộ phận cấu tạo của văn bản</a:t>
            </a:r>
            <a:endParaRPr lang="vi-VN" sz="2400" b="1" dirty="0">
              <a:solidFill>
                <a:srgbClr val="FF000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id="{C65B9A8B-8C5B-401F-ADCB-F4825F78F207}"/>
              </a:ext>
            </a:extLst>
          </p:cNvPr>
          <p:cNvSpPr txBox="1"/>
          <p:nvPr/>
        </p:nvSpPr>
        <p:spPr>
          <a:xfrm>
            <a:off x="4200383" y="1556180"/>
            <a:ext cx="66291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Nhan </a:t>
            </a:r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lang="vi-VN" sz="2800" i="1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vi-VN" sz="2800" i="1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vi-VN" sz="2800" i="1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nôi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vi-VN" sz="2800" i="1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vi-VN" sz="2800" i="1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800" i="1" kern="100" dirty="0" err="1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endParaRPr lang="vi-VN" sz="2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FD94B6EC-4EA9-42CF-9C93-F892957DC434}"/>
              </a:ext>
            </a:extLst>
          </p:cNvPr>
          <p:cNvSpPr txBox="1"/>
          <p:nvPr/>
        </p:nvSpPr>
        <p:spPr>
          <a:xfrm>
            <a:off x="4200383" y="2410936"/>
            <a:ext cx="70693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Sa-</a:t>
            </a:r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pô</a:t>
            </a:r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sao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….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2800" i="1" dirty="0"/>
          </a:p>
        </p:txBody>
      </p:sp>
      <p:sp>
        <p:nvSpPr>
          <p:cNvPr id="9" name="Hộp Văn bản 15">
            <a:extLst>
              <a:ext uri="{FF2B5EF4-FFF2-40B4-BE49-F238E27FC236}">
                <a16:creationId xmlns:a16="http://schemas.microsoft.com/office/drawing/2014/main" id="{BDAE29FC-02D2-4A7D-A649-62ED28F0AB35}"/>
              </a:ext>
            </a:extLst>
          </p:cNvPr>
          <p:cNvSpPr txBox="1"/>
          <p:nvPr/>
        </p:nvSpPr>
        <p:spPr>
          <a:xfrm>
            <a:off x="4248592" y="3513687"/>
            <a:ext cx="161238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endParaRPr lang="vi-VN" sz="2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7">
            <a:extLst>
              <a:ext uri="{FF2B5EF4-FFF2-40B4-BE49-F238E27FC236}">
                <a16:creationId xmlns:a16="http://schemas.microsoft.com/office/drawing/2014/main" id="{7F14D408-7674-41D7-8782-A76CD023B95B}"/>
              </a:ext>
            </a:extLst>
          </p:cNvPr>
          <p:cNvSpPr txBox="1"/>
          <p:nvPr/>
        </p:nvSpPr>
        <p:spPr>
          <a:xfrm>
            <a:off x="7514982" y="3308220"/>
            <a:ext cx="466393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trong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 i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“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thần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mệnh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trên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 i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– nơi cư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ngụ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muôn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 i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Con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trên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 i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vi-VN" sz="2000" i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nay ra sao?</a:t>
            </a:r>
            <a:endParaRPr lang="vi-VN" sz="2000" i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9">
            <a:extLst>
              <a:ext uri="{FF2B5EF4-FFF2-40B4-BE49-F238E27FC236}">
                <a16:creationId xmlns:a16="http://schemas.microsoft.com/office/drawing/2014/main" id="{27742C37-7AF3-4B8D-89AE-57148BDDDECE}"/>
              </a:ext>
            </a:extLst>
          </p:cNvPr>
          <p:cNvSpPr txBox="1"/>
          <p:nvPr/>
        </p:nvSpPr>
        <p:spPr>
          <a:xfrm>
            <a:off x="4347952" y="4637626"/>
            <a:ext cx="254548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văn</a:t>
            </a:r>
            <a:endParaRPr lang="vi-VN" sz="2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21">
            <a:extLst>
              <a:ext uri="{FF2B5EF4-FFF2-40B4-BE49-F238E27FC236}">
                <a16:creationId xmlns:a16="http://schemas.microsoft.com/office/drawing/2014/main" id="{32308B7C-7A63-4576-859F-1DA041A9086D}"/>
              </a:ext>
            </a:extLst>
          </p:cNvPr>
          <p:cNvSpPr txBox="1"/>
          <p:nvPr/>
        </p:nvSpPr>
        <p:spPr>
          <a:xfrm>
            <a:off x="4378690" y="5870164"/>
            <a:ext cx="293438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Tranh minh </a:t>
            </a:r>
            <a:r>
              <a:rPr lang="vi-VN" sz="28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endParaRPr lang="vi-VN" sz="2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kết nối Mũi tên Thẳng 25">
            <a:extLst>
              <a:ext uri="{FF2B5EF4-FFF2-40B4-BE49-F238E27FC236}">
                <a16:creationId xmlns:a16="http://schemas.microsoft.com/office/drawing/2014/main" id="{0F9D185B-F9C4-4B2D-9EF6-D4983A1DACDA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132801" y="1817790"/>
            <a:ext cx="1067582" cy="29079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27">
            <a:extLst>
              <a:ext uri="{FF2B5EF4-FFF2-40B4-BE49-F238E27FC236}">
                <a16:creationId xmlns:a16="http://schemas.microsoft.com/office/drawing/2014/main" id="{A1931230-39C7-4F36-966A-FC39253AD85A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149374" y="2672546"/>
            <a:ext cx="1051009" cy="1984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kết nối Mũi tên Thẳng 29">
            <a:extLst>
              <a:ext uri="{FF2B5EF4-FFF2-40B4-BE49-F238E27FC236}">
                <a16:creationId xmlns:a16="http://schemas.microsoft.com/office/drawing/2014/main" id="{8D92B6C6-5960-4005-82D4-0F1D37BCE93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166641" y="4746225"/>
            <a:ext cx="1181311" cy="153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kết nối Mũi tên Thẳng 31">
            <a:extLst>
              <a:ext uri="{FF2B5EF4-FFF2-40B4-BE49-F238E27FC236}">
                <a16:creationId xmlns:a16="http://schemas.microsoft.com/office/drawing/2014/main" id="{68902E25-8456-445C-8FC4-E55318F4C811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149374" y="3775297"/>
            <a:ext cx="1099218" cy="975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kết nối Mũi tên Thẳng 33">
            <a:extLst>
              <a:ext uri="{FF2B5EF4-FFF2-40B4-BE49-F238E27FC236}">
                <a16:creationId xmlns:a16="http://schemas.microsoft.com/office/drawing/2014/main" id="{E2EAD845-49EA-4352-B2D5-034E54634114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860973" y="3775297"/>
            <a:ext cx="1654009" cy="502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29">
            <a:extLst>
              <a:ext uri="{FF2B5EF4-FFF2-40B4-BE49-F238E27FC236}">
                <a16:creationId xmlns:a16="http://schemas.microsoft.com/office/drawing/2014/main" id="{4E7E897C-7FB9-4FF5-A2C1-E4EF6283592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149374" y="4814575"/>
            <a:ext cx="1229316" cy="13171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2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02" b="322"/>
          <a:stretch>
            <a:fillRect/>
          </a:stretch>
        </p:blipFill>
        <p:spPr>
          <a:xfrm>
            <a:off x="10796569" y="-794362"/>
            <a:ext cx="2671577" cy="2230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209" r="7209" b="17960"/>
          <a:stretch>
            <a:fillRect/>
          </a:stretch>
        </p:blipFill>
        <p:spPr>
          <a:xfrm rot="1120131">
            <a:off x="-1097823" y="5426603"/>
            <a:ext cx="4447680" cy="3346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671" b="945"/>
          <a:stretch>
            <a:fillRect/>
          </a:stretch>
        </p:blipFill>
        <p:spPr>
          <a:xfrm>
            <a:off x="171671" y="207018"/>
            <a:ext cx="1353044" cy="1097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8384" y="2186466"/>
            <a:ext cx="3092000" cy="74506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10384" y="222406"/>
            <a:ext cx="6166578" cy="65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#9Slide05 Aphrodite Pro"/>
              </a:rPr>
              <a:t>Tìm hiểu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00215" y="1587009"/>
            <a:ext cx="8068343" cy="1857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1" lvl="1" indent="-287881" algn="just">
              <a:lnSpc>
                <a:spcPts val="3680"/>
              </a:lnSpc>
              <a:buFont typeface="Arial"/>
              <a:buChar char="•"/>
            </a:pPr>
            <a:r>
              <a:rPr lang="en-US" sz="2666" dirty="0">
                <a:solidFill>
                  <a:srgbClr val="000000"/>
                </a:solidFill>
                <a:latin typeface="Roboto Condensed"/>
              </a:rPr>
              <a:t>Qua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Trái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Đất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–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cái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nôi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của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sự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sống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so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7,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8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Thạch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Sanh,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Xem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người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ta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kìa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7164" y="4153351"/>
            <a:ext cx="7991225" cy="91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1" lvl="1" indent="-287881" algn="just">
              <a:lnSpc>
                <a:spcPts val="3680"/>
              </a:lnSpc>
              <a:buFont typeface="Arial"/>
              <a:buChar char="•"/>
            </a:pPr>
            <a:r>
              <a:rPr lang="en-US" sz="2666" dirty="0">
                <a:solidFill>
                  <a:srgbClr val="000000"/>
                </a:solidFill>
                <a:latin typeface="Roboto Condensed"/>
              </a:rPr>
              <a:t>Văn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Trái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Đất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–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cái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nôi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của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sự</a:t>
            </a:r>
            <a:r>
              <a:rPr lang="en-US" sz="266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 Bold Italics"/>
              </a:rPr>
              <a:t>sống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nhỏ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02" b="322"/>
          <a:stretch>
            <a:fillRect/>
          </a:stretch>
        </p:blipFill>
        <p:spPr>
          <a:xfrm>
            <a:off x="10796569" y="-794362"/>
            <a:ext cx="2671577" cy="2230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209" r="7209" b="17960"/>
          <a:stretch>
            <a:fillRect/>
          </a:stretch>
        </p:blipFill>
        <p:spPr>
          <a:xfrm rot="1120131">
            <a:off x="-1097823" y="5426603"/>
            <a:ext cx="4447680" cy="3346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871" t="1296" r="1871"/>
          <a:stretch>
            <a:fillRect/>
          </a:stretch>
        </p:blipFill>
        <p:spPr>
          <a:xfrm>
            <a:off x="291546" y="-156898"/>
            <a:ext cx="11900454" cy="68544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671" b="945"/>
          <a:stretch>
            <a:fillRect/>
          </a:stretch>
        </p:blipFill>
        <p:spPr>
          <a:xfrm>
            <a:off x="171671" y="207018"/>
            <a:ext cx="1353044" cy="1097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03631" y="4630481"/>
            <a:ext cx="2601618" cy="2067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4796" y="548561"/>
            <a:ext cx="4814311" cy="3725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47"/>
              </a:lnSpc>
            </a:pPr>
            <a:r>
              <a:rPr lang="en-US" sz="2800" dirty="0">
                <a:solidFill>
                  <a:srgbClr val="000000"/>
                </a:solidFill>
                <a:latin typeface="Roboto Condensed Bold"/>
              </a:rPr>
              <a:t>ĐIỂM KHÁC</a:t>
            </a:r>
          </a:p>
          <a:p>
            <a:pPr algn="ctr" defTabSz="609630">
              <a:lnSpc>
                <a:spcPts val="4247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…</a:t>
            </a:r>
          </a:p>
          <a:p>
            <a:pPr algn="ctr" defTabSz="609630">
              <a:lnSpc>
                <a:spcPts val="4247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Roboto Condensed Bold"/>
              </a:rPr>
              <a:t>MỤC ĐÍCH</a:t>
            </a:r>
          </a:p>
          <a:p>
            <a:pPr algn="ctr" defTabSz="609630">
              <a:lnSpc>
                <a:spcPts val="4247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cung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17114" y="1566310"/>
            <a:ext cx="4395205" cy="3725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47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Roboto Condensed"/>
              </a:rPr>
              <a:t>Văn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nôi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 Bold Italics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Roboto Condensed"/>
              </a:rPr>
              <a:t>nhỏ</a:t>
            </a:r>
            <a:r>
              <a:rPr lang="en-US" sz="2800" b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mạch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ràng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dõi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1188</Words>
  <Application>Microsoft Office PowerPoint</Application>
  <PresentationFormat>Widescreen</PresentationFormat>
  <Paragraphs>130</Paragraphs>
  <Slides>17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SimSun</vt:lpstr>
      <vt:lpstr>#9Slide05 Aphrodite Pro</vt:lpstr>
      <vt:lpstr>#9Slide05 Aphrodite Pro Bold</vt:lpstr>
      <vt:lpstr>#9Slide07 Crocante</vt:lpstr>
      <vt:lpstr>#9Slide07 Crocante Bold</vt:lpstr>
      <vt:lpstr>.VnTime</vt:lpstr>
      <vt:lpstr>Arial</vt:lpstr>
      <vt:lpstr>Baloo</vt:lpstr>
      <vt:lpstr>Calibri</vt:lpstr>
      <vt:lpstr>Calibri Light</vt:lpstr>
      <vt:lpstr>Fraunces Bold</vt:lpstr>
      <vt:lpstr>Roboto Condensed</vt:lpstr>
      <vt:lpstr>Roboto Condensed Bold</vt:lpstr>
      <vt:lpstr>Roboto Condensed Bold Italics</vt:lpstr>
      <vt:lpstr>Symbol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3, SGK, 81. Nhắc lại những thông tin, thông điệp mà em tiếp nhận được từ văn bản Trái đất - cái nôi của sự sống.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Chúc các em học tốt!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DinhThanhVan</cp:lastModifiedBy>
  <cp:revision>15</cp:revision>
  <dcterms:created xsi:type="dcterms:W3CDTF">2022-01-28T04:43:48Z</dcterms:created>
  <dcterms:modified xsi:type="dcterms:W3CDTF">2024-04-15T02:21:30Z</dcterms:modified>
</cp:coreProperties>
</file>