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85" r:id="rId3"/>
    <p:sldId id="284" r:id="rId4"/>
    <p:sldId id="256" r:id="rId5"/>
    <p:sldId id="271" r:id="rId6"/>
    <p:sldId id="283" r:id="rId7"/>
    <p:sldId id="259" r:id="rId8"/>
    <p:sldId id="258" r:id="rId9"/>
    <p:sldId id="261" r:id="rId10"/>
    <p:sldId id="262" r:id="rId11"/>
    <p:sldId id="263" r:id="rId12"/>
    <p:sldId id="280" r:id="rId13"/>
    <p:sldId id="272" r:id="rId14"/>
    <p:sldId id="281" r:id="rId15"/>
    <p:sldId id="279" r:id="rId16"/>
    <p:sldId id="275" r:id="rId17"/>
    <p:sldId id="282" r:id="rId18"/>
  </p:sldIdLst>
  <p:sldSz cx="18288000" cy="10287000"/>
  <p:notesSz cx="6858000" cy="9144000"/>
  <p:embeddedFontLst>
    <p:embeddedFont>
      <p:font typeface="Fraunces Bold" panose="020B0604020202020204" charset="0"/>
      <p:regular r:id="rId19"/>
      <p:bold r:id="rId20"/>
    </p:embeddedFont>
    <p:embeddedFont>
      <p:font typeface="Roboto Condensed" panose="02000000000000000000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svg"/><Relationship Id="rId7" Type="http://schemas.openxmlformats.org/officeDocument/2006/relationships/image" Target="../media/image4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.svg"/><Relationship Id="rId3" Type="http://schemas.openxmlformats.org/officeDocument/2006/relationships/image" Target="../media/image4.svg"/><Relationship Id="rId7" Type="http://schemas.openxmlformats.org/officeDocument/2006/relationships/image" Target="../media/image23.sv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.sv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6.sv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8139">
            <a:off x="-539605" y="-2543962"/>
            <a:ext cx="4760208" cy="40699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4750131" y="5727767"/>
            <a:ext cx="5932494" cy="56358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772918">
            <a:off x="757899" y="-12223"/>
            <a:ext cx="2187258" cy="29962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77000" y="8420100"/>
            <a:ext cx="1969074" cy="2697361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7A4034CC-59CC-49C1-B582-9AAD747F94A9}"/>
              </a:ext>
            </a:extLst>
          </p:cNvPr>
          <p:cNvSpPr txBox="1"/>
          <p:nvPr/>
        </p:nvSpPr>
        <p:spPr>
          <a:xfrm>
            <a:off x="495300" y="3873300"/>
            <a:ext cx="1729740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900"/>
              </a:lnSpc>
            </a:pPr>
            <a:r>
              <a:rPr lang="en-US" sz="8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1752452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42468">
            <a:off x="-613212" y="8482491"/>
            <a:ext cx="2461348" cy="2104452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25315E97-9B01-4FC9-88B6-A3A2FF95C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7146009" y="-1049803"/>
            <a:ext cx="2030898" cy="2782052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8E7BFC69-5E40-40B6-8347-BE6873D2BC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12837" y="1361205"/>
            <a:ext cx="2283981" cy="91774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DF71BD-F86F-4687-9255-52506A1BC177}"/>
              </a:ext>
            </a:extLst>
          </p:cNvPr>
          <p:cNvSpPr/>
          <p:nvPr/>
        </p:nvSpPr>
        <p:spPr>
          <a:xfrm>
            <a:off x="1541835" y="3217981"/>
            <a:ext cx="15204329" cy="449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/>
              <a:t>Nêu được hiện tượng (vấn đề) cần bàn luận.</a:t>
            </a:r>
            <a:endParaRPr lang="en-US" sz="4000" dirty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/>
              <a:t>Thể hiện được ý kiến của người viết.</a:t>
            </a:r>
            <a:endParaRPr lang="en-US" sz="4000" dirty="0"/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/>
              <a:t>Dùng lí lẽ và bằng chứng để thuyết phục người đọc.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532D7-887B-436E-93F3-97F8A704E361}"/>
              </a:ext>
            </a:extLst>
          </p:cNvPr>
          <p:cNvSpPr txBox="1"/>
          <p:nvPr/>
        </p:nvSpPr>
        <p:spPr>
          <a:xfrm>
            <a:off x="1104900" y="869602"/>
            <a:ext cx="16078200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b="1" dirty="0">
                <a:solidFill>
                  <a:schemeClr val="tx2"/>
                </a:solidFill>
              </a:rPr>
              <a:t>Yêu cầu đối với bài văn nghị luận trình bày ý kiến về một hiện tượng (vấn đề):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325C2-42D4-44DE-BD6F-93A25FA852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190" y="4511571"/>
            <a:ext cx="4963257" cy="5775429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221127" y="7809818"/>
            <a:ext cx="1761836" cy="24134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283652" y="-900759"/>
            <a:ext cx="1533822" cy="210112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FECFFB-17E9-4D84-A346-9E1D50E83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034888"/>
              </p:ext>
            </p:extLst>
          </p:nvPr>
        </p:nvGraphicFramePr>
        <p:xfrm>
          <a:off x="1104899" y="3992350"/>
          <a:ext cx="16078200" cy="5735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27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luận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3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tượng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đưa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lẽ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?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77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Cần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nêu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những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bằng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chứng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nào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để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làm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sáng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tỏ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hiện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tượng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?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3C43A62-4393-4ED3-ADB2-4B7E58234AA9}"/>
              </a:ext>
            </a:extLst>
          </p:cNvPr>
          <p:cNvSpPr txBox="1"/>
          <p:nvPr/>
        </p:nvSpPr>
        <p:spPr>
          <a:xfrm>
            <a:off x="660400" y="1388668"/>
            <a:ext cx="1320290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7850D3-EEE3-4D0A-B106-DB56D80F76C4}"/>
              </a:ext>
            </a:extLst>
          </p:cNvPr>
          <p:cNvSpPr txBox="1"/>
          <p:nvPr/>
        </p:nvSpPr>
        <p:spPr>
          <a:xfrm>
            <a:off x="-2133600" y="347998"/>
            <a:ext cx="14850737" cy="988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2" name="7 Minute Timer with Music and Alarm ">
            <a:hlinkClick r:id="" action="ppaction://media"/>
            <a:extLst>
              <a:ext uri="{FF2B5EF4-FFF2-40B4-BE49-F238E27FC236}">
                <a16:creationId xmlns:a16="http://schemas.microsoft.com/office/drawing/2014/main" id="{E997AA17-E0A2-2D0B-C13D-C7CA6801A5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16000" y="558975"/>
            <a:ext cx="4064000" cy="2286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4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83652" y="-900759"/>
            <a:ext cx="1533822" cy="210112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FECFFB-17E9-4D84-A346-9E1D50E83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030592"/>
              </p:ext>
            </p:extLst>
          </p:nvPr>
        </p:nvGraphicFramePr>
        <p:xfrm>
          <a:off x="304800" y="2036771"/>
          <a:ext cx="17678400" cy="7678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30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tượng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68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viết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88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Lí lẽ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0" indent="-571500" algn="jus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vi-VN" sz="3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AD13DBA-48FD-4262-AA45-FD93B73B1B29}"/>
              </a:ext>
            </a:extLst>
          </p:cNvPr>
          <p:cNvSpPr txBox="1"/>
          <p:nvPr/>
        </p:nvSpPr>
        <p:spPr>
          <a:xfrm>
            <a:off x="1718631" y="571500"/>
            <a:ext cx="14850737" cy="988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84186-3C3E-40AB-9B7A-BF4A54060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79377" y="916715"/>
            <a:ext cx="2379982" cy="1427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28495E-B3A6-43E7-90BF-3A2D2A3EC8E2}"/>
              </a:ext>
            </a:extLst>
          </p:cNvPr>
          <p:cNvSpPr txBox="1"/>
          <p:nvPr/>
        </p:nvSpPr>
        <p:spPr>
          <a:xfrm>
            <a:off x="4495800" y="3126206"/>
            <a:ext cx="137922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lang="vi-VN" sz="38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ấn đề quy định </a:t>
            </a:r>
            <a:r>
              <a:rPr lang="en-US" sz="38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38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800" b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lang="vi-VN" sz="38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mặc đồng ph</a:t>
            </a:r>
            <a:r>
              <a:rPr lang="en-US" sz="38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ụ</a:t>
            </a:r>
            <a:r>
              <a:rPr lang="vi-VN" sz="38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khi đến trường.</a:t>
            </a:r>
            <a:endParaRPr lang="en-US" sz="3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41ED62-A989-4A8D-8D6E-783703D13FB8}"/>
              </a:ext>
            </a:extLst>
          </p:cNvPr>
          <p:cNvSpPr txBox="1"/>
          <p:nvPr/>
        </p:nvSpPr>
        <p:spPr>
          <a:xfrm>
            <a:off x="6725115" y="5079151"/>
            <a:ext cx="93335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viết đồng tình với vấn đề đặt ra.</a:t>
            </a:r>
            <a:endParaRPr lang="en-US" sz="3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C8C0DE-57C7-4530-BAEE-8983AAF69A36}"/>
              </a:ext>
            </a:extLst>
          </p:cNvPr>
          <p:cNvSpPr txBox="1"/>
          <p:nvPr/>
        </p:nvSpPr>
        <p:spPr>
          <a:xfrm>
            <a:off x="4957759" y="6111588"/>
            <a:ext cx="12781156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phục tạo ra vẻ đẹp hài hoà.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phục góp phần tạo nên bản sắc của từng trường.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phục xoá cảm giác về sự phân biệt giàu nghèo.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phục không làm mất đi cá tính của từng người.</a:t>
            </a:r>
          </a:p>
        </p:txBody>
      </p:sp>
    </p:spTree>
    <p:extLst>
      <p:ext uri="{BB962C8B-B14F-4D97-AF65-F5344CB8AC3E}">
        <p14:creationId xmlns:p14="http://schemas.microsoft.com/office/powerpoint/2010/main" val="128930928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3905F9-AE3B-4D54-8C37-50CCD85159E8}"/>
              </a:ext>
            </a:extLst>
          </p:cNvPr>
          <p:cNvSpPr/>
          <p:nvPr/>
        </p:nvSpPr>
        <p:spPr>
          <a:xfrm>
            <a:off x="446730" y="2171700"/>
            <a:ext cx="7024255" cy="71706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 khi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endParaRPr lang="vi-VN" sz="4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Lựa chọn đề tài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Tìm ý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Lập dàn ý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C0DB6B0-2B2B-4258-AF5C-FDAF0A36E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42468">
            <a:off x="16294563" y="8482491"/>
            <a:ext cx="2461348" cy="210445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E616EA-07CF-4EBF-A5EB-EAE0D84E7D38}"/>
              </a:ext>
            </a:extLst>
          </p:cNvPr>
          <p:cNvSpPr/>
          <p:nvPr/>
        </p:nvSpPr>
        <p:spPr>
          <a:xfrm>
            <a:off x="7782870" y="2159620"/>
            <a:ext cx="10058400" cy="71706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endParaRPr lang="vi-VN" sz="4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lẽ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90C42EF-BFEE-406B-9860-802D74350095}"/>
              </a:ext>
            </a:extLst>
          </p:cNvPr>
          <p:cNvSpPr txBox="1"/>
          <p:nvPr/>
        </p:nvSpPr>
        <p:spPr>
          <a:xfrm>
            <a:off x="1718631" y="571500"/>
            <a:ext cx="14850737" cy="988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030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DC0DB6B0-2B2B-4258-AF5C-FDAF0A36E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42468">
            <a:off x="16294563" y="8482491"/>
            <a:ext cx="2461348" cy="2104452"/>
          </a:xfrm>
          <a:prstGeom prst="rect">
            <a:avLst/>
          </a:prstGeom>
        </p:spPr>
      </p:pic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95ADBCC2-E30B-40EC-91C9-96FBEE1BF9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583921"/>
              </p:ext>
            </p:extLst>
          </p:nvPr>
        </p:nvGraphicFramePr>
        <p:xfrm>
          <a:off x="304800" y="1557010"/>
          <a:ext cx="17678400" cy="8234690"/>
        </p:xfrm>
        <a:graphic>
          <a:graphicData uri="http://schemas.openxmlformats.org/drawingml/2006/table">
            <a:tbl>
              <a:tblPr firstRow="1" firstCol="1" bandRow="1"/>
              <a:tblGrid>
                <a:gridCol w="855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1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105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cầu</a:t>
                      </a:r>
                      <a:endParaRPr lang="en-US" sz="3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50192" marR="5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Gợi ý chỉnh sửa</a:t>
                      </a:r>
                    </a:p>
                  </a:txBody>
                  <a:tcPr marL="50192" marR="5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3154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50192" marR="5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thấy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bổ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sung.</a:t>
                      </a:r>
                    </a:p>
                  </a:txBody>
                  <a:tcPr marL="50192" marR="5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724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,…)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50192" marR="5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Bổ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sung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thiếu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50192" marR="5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127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Đưa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lẽ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sức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phục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50192" marR="5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Kiểm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tra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lẽ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lẽ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chắc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chắn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thiếu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chỉnh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thay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bổ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sung.</a:t>
                      </a:r>
                    </a:p>
                  </a:txBody>
                  <a:tcPr marL="50192" marR="5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879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đạt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50192" marR="5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lỗi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đạt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hợp</a:t>
                      </a:r>
                      <a:endParaRPr lang="en-US" sz="3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50192" marR="5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408BFEF-7A2C-4CCF-B1B1-F5A7A75DE688}"/>
              </a:ext>
            </a:extLst>
          </p:cNvPr>
          <p:cNvSpPr txBox="1"/>
          <p:nvPr/>
        </p:nvSpPr>
        <p:spPr>
          <a:xfrm>
            <a:off x="914400" y="495300"/>
            <a:ext cx="754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23811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19043" y="-2870075"/>
            <a:ext cx="5592992" cy="53133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647402" y="2885977"/>
            <a:ext cx="1905193" cy="260985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73B216-DF55-4D48-8832-8AFEACD854B5}"/>
              </a:ext>
            </a:extLst>
          </p:cNvPr>
          <p:cNvSpPr/>
          <p:nvPr/>
        </p:nvSpPr>
        <p:spPr>
          <a:xfrm>
            <a:off x="876299" y="1866900"/>
            <a:ext cx="16535400" cy="7086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lang="vi-VN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Đâu </a:t>
            </a:r>
            <a:r>
              <a:rPr lang="vi-VN" sz="4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phải</a:t>
            </a:r>
            <a:r>
              <a:rPr lang="vi-VN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đề bài trình bày ý kiến về hiện tượng?</a:t>
            </a: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 vai nhân vật trong truyện kể lại Thạch Sanh.</a:t>
            </a: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 trọng người khác và mong muốn được người khác tôn trọng.</a:t>
            </a: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 độ đối với người khuyết tật.</a:t>
            </a: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Noi gương những người thành công.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1040B2-D63D-44EF-9905-D113DD4078F0}"/>
              </a:ext>
            </a:extLst>
          </p:cNvPr>
          <p:cNvSpPr/>
          <p:nvPr/>
        </p:nvSpPr>
        <p:spPr>
          <a:xfrm>
            <a:off x="1219200" y="3821026"/>
            <a:ext cx="12192000" cy="10176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0E8AFCF4-FAF8-4467-946E-595FA10E498D}"/>
              </a:ext>
            </a:extLst>
          </p:cNvPr>
          <p:cNvSpPr txBox="1"/>
          <p:nvPr/>
        </p:nvSpPr>
        <p:spPr>
          <a:xfrm>
            <a:off x="2751463" y="512943"/>
            <a:ext cx="12785073" cy="98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2437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476647-1A44-49AD-A19B-7221862E02B6}"/>
              </a:ext>
            </a:extLst>
          </p:cNvPr>
          <p:cNvSpPr txBox="1"/>
          <p:nvPr/>
        </p:nvSpPr>
        <p:spPr>
          <a:xfrm>
            <a:off x="1718631" y="571500"/>
            <a:ext cx="14850737" cy="988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C2F8AD-78E9-486A-B0C7-D6B3E46F049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19348" y="2324100"/>
            <a:ext cx="13449301" cy="753933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E26C7D-5973-469A-B4FF-7B47D4E4233B}"/>
              </a:ext>
            </a:extLst>
          </p:cNvPr>
          <p:cNvSpPr/>
          <p:nvPr/>
        </p:nvSpPr>
        <p:spPr>
          <a:xfrm>
            <a:off x="4305298" y="3517115"/>
            <a:ext cx="9677400" cy="17526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Ôn tập lại các kiến thức đã học</a:t>
            </a:r>
            <a:endParaRPr lang="en-US" sz="42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222841-1130-4B7B-9FAD-B1AE10BDCD4F}"/>
              </a:ext>
            </a:extLst>
          </p:cNvPr>
          <p:cNvSpPr/>
          <p:nvPr/>
        </p:nvSpPr>
        <p:spPr>
          <a:xfrm>
            <a:off x="4305298" y="5813976"/>
            <a:ext cx="9677400" cy="17526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kìa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FEEF9EA-60EA-4B92-B931-0F7CBF1EA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18631" y="1595768"/>
            <a:ext cx="1969948" cy="1855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51372F-0270-4FD2-8ADD-4377D3E26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487366"/>
            <a:ext cx="4638906" cy="46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2464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8139">
            <a:off x="-539605" y="-2543962"/>
            <a:ext cx="4760208" cy="40699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4750131" y="5727767"/>
            <a:ext cx="5932494" cy="56358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772918">
            <a:off x="757899" y="-12223"/>
            <a:ext cx="2187258" cy="29962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77000" y="8420100"/>
            <a:ext cx="1969074" cy="2697361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DE49697B-0678-4893-843B-BC9B91FDCBB3}"/>
              </a:ext>
            </a:extLst>
          </p:cNvPr>
          <p:cNvSpPr txBox="1"/>
          <p:nvPr/>
        </p:nvSpPr>
        <p:spPr>
          <a:xfrm>
            <a:off x="1610489" y="3936782"/>
            <a:ext cx="14897100" cy="2455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900"/>
              </a:lnSpc>
            </a:pPr>
            <a:r>
              <a:rPr lang="en-US" sz="8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9188829E-997C-4263-AB2B-83427EDBD1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81225" y="-1999912"/>
            <a:ext cx="5138015" cy="41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6532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ư liệu giờ học - Trình bày ý kiến về một hiện tượng (vấn đề) - Ngữ văn 6 - SGK mới">
            <a:hlinkClick r:id="" action="ppaction://media"/>
            <a:extLst>
              <a:ext uri="{FF2B5EF4-FFF2-40B4-BE49-F238E27FC236}">
                <a16:creationId xmlns:a16="http://schemas.microsoft.com/office/drawing/2014/main" id="{BFAEACFA-9B2D-BE2D-4DB9-6A1BD3F482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6865"/>
          <a:stretch>
            <a:fillRect/>
          </a:stretch>
        </p:blipFill>
        <p:spPr>
          <a:xfrm rot="-9148213">
            <a:off x="7416259" y="2659543"/>
            <a:ext cx="4353299" cy="29167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86238">
            <a:off x="7556258" y="7250191"/>
            <a:ext cx="4090143" cy="41581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30685" flipV="1">
            <a:off x="-1386672" y="1278551"/>
            <a:ext cx="2958868" cy="37845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18855" y="957715"/>
            <a:ext cx="7633069" cy="96288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31497">
            <a:off x="12479148" y="259118"/>
            <a:ext cx="1738006" cy="191180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221541">
            <a:off x="1395057" y="2524336"/>
            <a:ext cx="9269367" cy="7260770"/>
            <a:chOff x="0" y="0"/>
            <a:chExt cx="952859" cy="9099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2859" cy="909992"/>
            </a:xfrm>
            <a:custGeom>
              <a:avLst/>
              <a:gdLst/>
              <a:ahLst/>
              <a:cxnLst/>
              <a:rect l="l" t="t" r="r" b="b"/>
              <a:pathLst>
                <a:path w="952859" h="909992">
                  <a:moveTo>
                    <a:pt x="476429" y="0"/>
                  </a:moveTo>
                  <a:lnTo>
                    <a:pt x="546764" y="98031"/>
                  </a:lnTo>
                  <a:lnTo>
                    <a:pt x="649274" y="30989"/>
                  </a:lnTo>
                  <a:lnTo>
                    <a:pt x="677935" y="146769"/>
                  </a:lnTo>
                  <a:lnTo>
                    <a:pt x="798773" y="119770"/>
                  </a:lnTo>
                  <a:lnTo>
                    <a:pt x="781892" y="237663"/>
                  </a:lnTo>
                  <a:lnTo>
                    <a:pt x="904738" y="254353"/>
                  </a:lnTo>
                  <a:lnTo>
                    <a:pt x="844593" y="358435"/>
                  </a:lnTo>
                  <a:lnTo>
                    <a:pt x="952859" y="416560"/>
                  </a:lnTo>
                  <a:lnTo>
                    <a:pt x="857573" y="492777"/>
                  </a:lnTo>
                  <a:lnTo>
                    <a:pt x="936635" y="584488"/>
                  </a:lnTo>
                  <a:lnTo>
                    <a:pt x="819076" y="622544"/>
                  </a:lnTo>
                  <a:lnTo>
                    <a:pt x="858258" y="735454"/>
                  </a:lnTo>
                  <a:lnTo>
                    <a:pt x="734304" y="730209"/>
                  </a:lnTo>
                  <a:lnTo>
                    <a:pt x="728312" y="849070"/>
                  </a:lnTo>
                  <a:lnTo>
                    <a:pt x="614704" y="801234"/>
                  </a:lnTo>
                  <a:lnTo>
                    <a:pt x="564349" y="909992"/>
                  </a:lnTo>
                  <a:lnTo>
                    <a:pt x="476429" y="826026"/>
                  </a:lnTo>
                  <a:lnTo>
                    <a:pt x="388510" y="909992"/>
                  </a:lnTo>
                  <a:lnTo>
                    <a:pt x="338155" y="801234"/>
                  </a:lnTo>
                  <a:lnTo>
                    <a:pt x="224547" y="849070"/>
                  </a:lnTo>
                  <a:lnTo>
                    <a:pt x="218555" y="730209"/>
                  </a:lnTo>
                  <a:lnTo>
                    <a:pt x="94602" y="735454"/>
                  </a:lnTo>
                  <a:lnTo>
                    <a:pt x="133782" y="622544"/>
                  </a:lnTo>
                  <a:lnTo>
                    <a:pt x="16224" y="584488"/>
                  </a:lnTo>
                  <a:lnTo>
                    <a:pt x="95286" y="492777"/>
                  </a:lnTo>
                  <a:lnTo>
                    <a:pt x="0" y="416560"/>
                  </a:lnTo>
                  <a:lnTo>
                    <a:pt x="108265" y="358435"/>
                  </a:lnTo>
                  <a:lnTo>
                    <a:pt x="48120" y="254353"/>
                  </a:lnTo>
                  <a:lnTo>
                    <a:pt x="170967" y="237663"/>
                  </a:lnTo>
                  <a:lnTo>
                    <a:pt x="154086" y="119770"/>
                  </a:lnTo>
                  <a:lnTo>
                    <a:pt x="274924" y="146769"/>
                  </a:lnTo>
                  <a:lnTo>
                    <a:pt x="303585" y="30989"/>
                  </a:lnTo>
                  <a:lnTo>
                    <a:pt x="406095" y="98031"/>
                  </a:lnTo>
                  <a:lnTo>
                    <a:pt x="476429" y="0"/>
                  </a:lnTo>
                  <a:close/>
                </a:path>
              </a:pathLst>
            </a:custGeom>
            <a:solidFill>
              <a:srgbClr val="F0A3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54845" y="206864"/>
              <a:ext cx="667900" cy="544082"/>
            </a:xfrm>
            <a:prstGeom prst="rect">
              <a:avLst/>
            </a:prstGeom>
          </p:spPr>
          <p:txBody>
            <a:bodyPr lIns="177800" tIns="177800" rIns="177800" bIns="177800" rtlCol="0" anchor="ctr"/>
            <a:lstStyle/>
            <a:p>
              <a:pPr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(?)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Câu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chuyện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trong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video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có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thông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điệp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gì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?</a:t>
              </a:r>
            </a:p>
            <a:p>
              <a:pPr algn="just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(?)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Em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có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tán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thành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với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thông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điệp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đó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không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?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Vì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4400" dirty="0" err="1">
                  <a:solidFill>
                    <a:srgbClr val="FFFAF9"/>
                  </a:solidFill>
                  <a:latin typeface="Roboto Condensed" panose="02000000000000000000" pitchFamily="2" charset="0"/>
                </a:rPr>
                <a:t>sao</a:t>
              </a:r>
              <a:r>
                <a:rPr lang="en-US" sz="4400" dirty="0">
                  <a:solidFill>
                    <a:srgbClr val="FFFAF9"/>
                  </a:solidFill>
                  <a:latin typeface="Roboto Condensed" panose="02000000000000000000" pitchFamily="2" charset="0"/>
                </a:rPr>
                <a:t>?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629004" y="751500"/>
            <a:ext cx="9715396" cy="1794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058"/>
              </a:lnSpc>
              <a:spcBef>
                <a:spcPct val="0"/>
              </a:spcBef>
            </a:pPr>
            <a:r>
              <a:rPr lang="en-US" sz="10756" dirty="0">
                <a:solidFill>
                  <a:srgbClr val="2C2760"/>
                </a:solidFill>
                <a:latin typeface="Fraunces Bold"/>
              </a:rPr>
              <a:t>KHỞI ĐỘNG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98BB9684-27BD-9344-7BE0-7827C530DF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225481" y="4316974"/>
            <a:ext cx="3515517" cy="5183739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3879ACD-4BFC-1B05-211A-113458E98E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68370">
            <a:off x="9691640" y="6491731"/>
            <a:ext cx="1738006" cy="1911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1600" y="-2009744"/>
            <a:ext cx="5287650" cy="50232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64369" y="2703264"/>
            <a:ext cx="15559261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BÀI VĂN TRÌNH BÀY Ý KIẾN VỀ MỘT HIỆN TƯỢNG (VẤN ĐỀ) MÀ EM QUAN TÂM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42468">
            <a:off x="12557538" y="8685115"/>
            <a:ext cx="3092649" cy="26442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59747" y="8081067"/>
            <a:ext cx="2342191" cy="3208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67173" y="6462663"/>
            <a:ext cx="3984254" cy="9761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42468">
            <a:off x="10615517" y="-1300541"/>
            <a:ext cx="3092649" cy="26442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86325" y="-1102350"/>
            <a:ext cx="2342191" cy="320848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018851">
            <a:off x="196453" y="1703665"/>
            <a:ext cx="8379258" cy="6879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928245" y="102510"/>
            <a:ext cx="1995649" cy="2743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959705" y="856402"/>
            <a:ext cx="2283981" cy="917745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7F945878-BE59-425B-A321-33C60FC2D7F9}"/>
              </a:ext>
            </a:extLst>
          </p:cNvPr>
          <p:cNvSpPr txBox="1"/>
          <p:nvPr/>
        </p:nvSpPr>
        <p:spPr>
          <a:xfrm>
            <a:off x="381000" y="4597195"/>
            <a:ext cx="848323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2BBB8182-6234-4774-B330-8EDB5F4718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09037" y="5262854"/>
            <a:ext cx="1094606" cy="111965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736D53B1-1E4E-4E21-BA1B-7EFC20887F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009037" y="3144392"/>
            <a:ext cx="1094605" cy="1119650"/>
          </a:xfrm>
          <a:prstGeom prst="rect">
            <a:avLst/>
          </a:prstGeom>
        </p:spPr>
      </p:pic>
      <p:sp>
        <p:nvSpPr>
          <p:cNvPr id="19" name="TextBox 23">
            <a:extLst>
              <a:ext uri="{FF2B5EF4-FFF2-40B4-BE49-F238E27FC236}">
                <a16:creationId xmlns:a16="http://schemas.microsoft.com/office/drawing/2014/main" id="{7CE398D9-4FFC-4FAA-AA11-0888901FC176}"/>
              </a:ext>
            </a:extLst>
          </p:cNvPr>
          <p:cNvSpPr txBox="1"/>
          <p:nvPr/>
        </p:nvSpPr>
        <p:spPr>
          <a:xfrm>
            <a:off x="10709068" y="3393106"/>
            <a:ext cx="5953901" cy="622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55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5500" b="1" u="none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42AC7804-BE15-40C2-8138-0179C13CF2BB}"/>
              </a:ext>
            </a:extLst>
          </p:cNvPr>
          <p:cNvSpPr txBox="1"/>
          <p:nvPr/>
        </p:nvSpPr>
        <p:spPr>
          <a:xfrm>
            <a:off x="10709068" y="4976294"/>
            <a:ext cx="7197932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5500" b="1" u="none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500" b="1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5500" b="1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5500" b="1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5500" b="1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500" b="1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500" b="1" u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5DFB5B-8ED1-4F99-A9AF-5BBE91770F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5507" y="6380084"/>
            <a:ext cx="3931493" cy="39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053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8D8060-42A0-4C28-A74C-2B7218C44615}"/>
              </a:ext>
            </a:extLst>
          </p:cNvPr>
          <p:cNvSpPr/>
          <p:nvPr/>
        </p:nvSpPr>
        <p:spPr>
          <a:xfrm>
            <a:off x="472811" y="566646"/>
            <a:ext cx="17342378" cy="91537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C863D7-3314-422D-8C01-21517AA0C32C}"/>
              </a:ext>
            </a:extLst>
          </p:cNvPr>
          <p:cNvSpPr txBox="1"/>
          <p:nvPr/>
        </p:nvSpPr>
        <p:spPr>
          <a:xfrm>
            <a:off x="979207" y="3141144"/>
            <a:ext cx="16329585" cy="278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>
                <a:tab pos="1026160" algn="l"/>
              </a:tabLst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Nghị luận về một hiện tượng đời sống là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>
                <a:tab pos="1026160" algn="l"/>
              </a:tabLst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nghị luận về một hiện tượng đời sống thường có các nội dung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5731" y="9367077"/>
            <a:ext cx="3984254" cy="9761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64158" y="0"/>
            <a:ext cx="3984254" cy="976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717587">
            <a:off x="16146740" y="8347998"/>
            <a:ext cx="1610040" cy="220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43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8D8060-42A0-4C28-A74C-2B7218C44615}"/>
              </a:ext>
            </a:extLst>
          </p:cNvPr>
          <p:cNvSpPr/>
          <p:nvPr/>
        </p:nvSpPr>
        <p:spPr>
          <a:xfrm>
            <a:off x="472811" y="566646"/>
            <a:ext cx="17342378" cy="91537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C863D7-3314-422D-8C01-21517AA0C32C}"/>
              </a:ext>
            </a:extLst>
          </p:cNvPr>
          <p:cNvSpPr txBox="1"/>
          <p:nvPr/>
        </p:nvSpPr>
        <p:spPr>
          <a:xfrm>
            <a:off x="1066800" y="1965143"/>
            <a:ext cx="16329585" cy="672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tabLst>
                <a:tab pos="1026160" algn="l"/>
              </a:tabLst>
            </a:pPr>
            <a:r>
              <a:rPr lang="en-US" sz="4200" dirty="0"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Nghị luận về một hiện tượng đời sống là một kiểu bài của văn nghị luận xã hội</a:t>
            </a:r>
            <a:r>
              <a:rPr lang="en-US" sz="4200" dirty="0">
                <a:ea typeface="Times New Roman" panose="02020603050405020304" pitchFamily="18" charset="0"/>
                <a:cs typeface="Arial" panose="020B0604020202020204" pitchFamily="34" charset="0"/>
              </a:rPr>
              <a:t>, l</a:t>
            </a: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ấy một hiện tượng xảy ra trong đời sống để bàn bạc. </a:t>
            </a:r>
            <a:endParaRPr lang="en-US" sz="4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tabLst>
                <a:tab pos="1026160" algn="l"/>
              </a:tabLst>
            </a:pPr>
            <a:r>
              <a:rPr lang="en-US" sz="4200" dirty="0"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Bài nghị luận về một hiện tượng đời sống thường có các nội dung: </a:t>
            </a:r>
            <a:endParaRPr lang="en-US" sz="4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tabLst>
                <a:tab pos="1026160" algn="l"/>
              </a:tabLs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N</a:t>
            </a: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êu rõ hiện tượng</a:t>
            </a:r>
            <a:r>
              <a:rPr lang="en-US" sz="4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tabLst>
                <a:tab pos="1026160" algn="l"/>
              </a:tabLs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P</a:t>
            </a: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hân tích các mặt đúng - sai, lợi - hại</a:t>
            </a:r>
            <a:r>
              <a:rPr lang="en-US" sz="4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tabLst>
                <a:tab pos="1026160" algn="l"/>
              </a:tabLst>
            </a:pPr>
            <a:r>
              <a:rPr lang="en-US" sz="4200" dirty="0"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vi-VN" sz="4200" dirty="0">
                <a:ea typeface="Times New Roman" panose="02020603050405020304" pitchFamily="18" charset="0"/>
                <a:cs typeface="Arial" panose="020B0604020202020204" pitchFamily="34" charset="0"/>
              </a:rPr>
              <a:t>hỉ ra nguyên nhân và bày tỏ thái độ, ý kiến của người viết về hiện tượng đó.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5731" y="9367077"/>
            <a:ext cx="3984254" cy="9761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64158" y="0"/>
            <a:ext cx="3984254" cy="976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717587">
            <a:off x="16146740" y="8347998"/>
            <a:ext cx="1610040" cy="220553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500995">
            <a:off x="16098972" y="-2038562"/>
            <a:ext cx="3817668" cy="4077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51420B-FAEC-4162-B7AC-0807A1F95D3A}"/>
              </a:ext>
            </a:extLst>
          </p:cNvPr>
          <p:cNvSpPr txBox="1"/>
          <p:nvPr/>
        </p:nvSpPr>
        <p:spPr>
          <a:xfrm>
            <a:off x="280193" y="1790700"/>
            <a:ext cx="14850737" cy="1980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Dựa vào văn bản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Xem người ta kìa!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các câu hỏi sau: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99868963-F05D-4921-BDA2-67C8362CA941}"/>
              </a:ext>
            </a:extLst>
          </p:cNvPr>
          <p:cNvSpPr txBox="1"/>
          <p:nvPr/>
        </p:nvSpPr>
        <p:spPr>
          <a:xfrm>
            <a:off x="-3200400" y="497873"/>
            <a:ext cx="14850737" cy="988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DF9BB4-5FCB-4F23-9A5E-1FA6CFC8C6A3}"/>
              </a:ext>
            </a:extLst>
          </p:cNvPr>
          <p:cNvSpPr/>
          <p:nvPr/>
        </p:nvSpPr>
        <p:spPr>
          <a:xfrm>
            <a:off x="952499" y="4152900"/>
            <a:ext cx="16383000" cy="1600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dirty="0"/>
              <a:t>Hiện tượng gì được nêu để bàn luận trong văn bản?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3550E0-0F1B-40F1-BA66-2BC2B8A5B81C}"/>
              </a:ext>
            </a:extLst>
          </p:cNvPr>
          <p:cNvSpPr/>
          <p:nvPr/>
        </p:nvSpPr>
        <p:spPr>
          <a:xfrm>
            <a:off x="952499" y="6057900"/>
            <a:ext cx="16383000" cy="1600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/>
              <a:t>Người viết đồng tình hay phản đối hiện tượng, vấn đề đã nêu?</a:t>
            </a:r>
            <a:endParaRPr lang="vi-VN" sz="4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3AB792-EB54-4B4E-B1D2-03CD57603074}"/>
              </a:ext>
            </a:extLst>
          </p:cNvPr>
          <p:cNvSpPr/>
          <p:nvPr/>
        </p:nvSpPr>
        <p:spPr>
          <a:xfrm>
            <a:off x="952499" y="7962900"/>
            <a:ext cx="16383000" cy="1600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/>
              <a:t>Lí lẽ và bằng chứng được</a:t>
            </a:r>
            <a:r>
              <a:rPr lang="en-US" sz="4400" dirty="0"/>
              <a:t> </a:t>
            </a:r>
            <a:r>
              <a:rPr lang="vi-VN" sz="4400" dirty="0"/>
              <a:t>đưa ra để khẳng định điều gì?</a:t>
            </a:r>
            <a:endParaRPr lang="vi-VN" sz="4200" dirty="0"/>
          </a:p>
        </p:txBody>
      </p:sp>
      <p:pic>
        <p:nvPicPr>
          <p:cNvPr id="4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7EAC4F54-F82C-AA09-5D92-55AE67BDBE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889179"/>
            <a:ext cx="2634130" cy="1811304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2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8139">
            <a:off x="-539605" y="-2543962"/>
            <a:ext cx="4760208" cy="4069978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29B4F9E-6A32-4667-A38F-0DDD1804C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812772"/>
              </p:ext>
            </p:extLst>
          </p:nvPr>
        </p:nvGraphicFramePr>
        <p:xfrm>
          <a:off x="342900" y="1106645"/>
          <a:ext cx="17602200" cy="80737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3628933956"/>
                    </a:ext>
                  </a:extLst>
                </a:gridCol>
                <a:gridCol w="13373100">
                  <a:extLst>
                    <a:ext uri="{9D8B030D-6E8A-4147-A177-3AD203B41FA5}">
                      <a16:colId xmlns:a16="http://schemas.microsoft.com/office/drawing/2014/main" val="2748564809"/>
                    </a:ext>
                  </a:extLst>
                </a:gridCol>
              </a:tblGrid>
              <a:tr h="26144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="0" dirty="0">
                          <a:latin typeface="+mn-lt"/>
                        </a:rPr>
                        <a:t>Hiện tượng bàn luận</a:t>
                      </a:r>
                      <a:endParaRPr lang="en-US" sz="40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40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788730"/>
                  </a:ext>
                </a:extLst>
              </a:tr>
              <a:tr h="26144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hay </a:t>
                      </a: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phản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40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7011512"/>
                  </a:ext>
                </a:extLst>
              </a:tr>
              <a:tr h="28448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lẽ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40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576278"/>
                  </a:ext>
                </a:extLst>
              </a:tr>
            </a:tbl>
          </a:graphicData>
        </a:graphic>
      </p:graphicFrame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758628" y="8343900"/>
            <a:ext cx="3195313" cy="3035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73621-2BA1-4A0F-8306-E024318DA5B1}"/>
              </a:ext>
            </a:extLst>
          </p:cNvPr>
          <p:cNvSpPr txBox="1"/>
          <p:nvPr/>
        </p:nvSpPr>
        <p:spPr>
          <a:xfrm>
            <a:off x="4564477" y="1485900"/>
            <a:ext cx="13144500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b="0" dirty="0">
                <a:latin typeface="+mn-lt"/>
              </a:rPr>
              <a:t>ha mẹ thường so sánh con cái của mình với những tấm gương tốt hơn.</a:t>
            </a:r>
            <a:endParaRPr lang="en-US" sz="4000" b="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FADDC-07D7-4D6B-9194-5D328CF46B51}"/>
              </a:ext>
            </a:extLst>
          </p:cNvPr>
          <p:cNvSpPr txBox="1"/>
          <p:nvPr/>
        </p:nvSpPr>
        <p:spPr>
          <a:xfrm>
            <a:off x="4571911" y="4223696"/>
            <a:ext cx="13144500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0" dirty="0">
                <a:latin typeface="+mn-lt"/>
              </a:rPr>
              <a:t>Người viết có sự đồng tình ở một mức độ (sự so sánh</a:t>
            </a:r>
            <a:r>
              <a:rPr lang="en-US" sz="4000" b="0" dirty="0">
                <a:latin typeface="+mn-lt"/>
              </a:rPr>
              <a:t>)</a:t>
            </a:r>
            <a:r>
              <a:rPr lang="vi-VN" sz="4000" b="0" dirty="0">
                <a:latin typeface="+mn-lt"/>
              </a:rPr>
              <a:t> vì để con cái noi theo và có ý kiến riêng của mình.</a:t>
            </a:r>
            <a:endParaRPr lang="en-US" sz="4000" b="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70451-5461-4BEC-8EBB-D14FC23FB7E8}"/>
              </a:ext>
            </a:extLst>
          </p:cNvPr>
          <p:cNvSpPr txBox="1"/>
          <p:nvPr/>
        </p:nvSpPr>
        <p:spPr>
          <a:xfrm>
            <a:off x="4571911" y="6240360"/>
            <a:ext cx="13144500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0" dirty="0">
                <a:latin typeface="+mn-lt"/>
              </a:rPr>
              <a:t>Bài viết đã đưa ra những lí lẽ</a:t>
            </a:r>
            <a:r>
              <a:rPr lang="en-US" sz="4000" b="0" dirty="0">
                <a:latin typeface="+mn-lt"/>
              </a:rPr>
              <a:t>, </a:t>
            </a:r>
            <a:r>
              <a:rPr lang="en-US" sz="4000" b="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vi-VN" sz="4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dirty="0">
                <a:latin typeface="+mn-lt"/>
              </a:rPr>
              <a:t>để khẳng định: Hoà đồng, gần gũi với mọi người nhưng cũng cần tôn trọng sự riêng biệt ở mỗi người.</a:t>
            </a:r>
            <a:endParaRPr lang="en-US" sz="4000" b="0" dirty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887</Words>
  <Application>Microsoft Office PowerPoint</Application>
  <PresentationFormat>Custom</PresentationFormat>
  <Paragraphs>82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Roboto Condensed</vt:lpstr>
      <vt:lpstr>Arial</vt:lpstr>
      <vt:lpstr>Fraunces Bold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DinhThanhVan</cp:lastModifiedBy>
  <cp:revision>28</cp:revision>
  <dcterms:created xsi:type="dcterms:W3CDTF">2006-08-16T00:00:00Z</dcterms:created>
  <dcterms:modified xsi:type="dcterms:W3CDTF">2024-03-31T16:10:04Z</dcterms:modified>
  <dc:identifier>DAEngI3_zbs</dc:identifier>
</cp:coreProperties>
</file>