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7" r:id="rId2"/>
    <p:sldId id="261" r:id="rId3"/>
    <p:sldId id="313" r:id="rId4"/>
    <p:sldId id="262" r:id="rId5"/>
    <p:sldId id="295" r:id="rId6"/>
    <p:sldId id="265" r:id="rId7"/>
    <p:sldId id="256" r:id="rId8"/>
    <p:sldId id="268" r:id="rId9"/>
    <p:sldId id="266" r:id="rId10"/>
    <p:sldId id="264" r:id="rId11"/>
    <p:sldId id="271" r:id="rId12"/>
    <p:sldId id="270" r:id="rId13"/>
    <p:sldId id="267" r:id="rId14"/>
    <p:sldId id="273" r:id="rId15"/>
    <p:sldId id="290" r:id="rId16"/>
    <p:sldId id="292" r:id="rId17"/>
    <p:sldId id="282" r:id="rId18"/>
    <p:sldId id="294" r:id="rId19"/>
    <p:sldId id="293" r:id="rId20"/>
    <p:sldId id="284" r:id="rId21"/>
    <p:sldId id="286" r:id="rId22"/>
    <p:sldId id="283" r:id="rId23"/>
    <p:sldId id="288" r:id="rId24"/>
    <p:sldId id="291" r:id="rId25"/>
    <p:sldId id="289" r:id="rId26"/>
    <p:sldId id="287" r:id="rId27"/>
    <p:sldId id="263" r:id="rId28"/>
    <p:sldId id="272" r:id="rId29"/>
    <p:sldId id="260" r:id="rId30"/>
    <p:sldId id="274" r:id="rId31"/>
    <p:sldId id="314" r:id="rId32"/>
    <p:sldId id="315" r:id="rId33"/>
    <p:sldId id="302" r:id="rId34"/>
    <p:sldId id="303" r:id="rId35"/>
    <p:sldId id="304" r:id="rId36"/>
    <p:sldId id="305" r:id="rId37"/>
    <p:sldId id="306" r:id="rId38"/>
    <p:sldId id="307" r:id="rId39"/>
    <p:sldId id="311" r:id="rId40"/>
    <p:sldId id="308" r:id="rId41"/>
    <p:sldId id="310" r:id="rId42"/>
    <p:sldId id="309" r:id="rId43"/>
    <p:sldId id="269" r:id="rId44"/>
    <p:sldId id="281" r:id="rId45"/>
    <p:sldId id="296" r:id="rId46"/>
  </p:sldIdLst>
  <p:sldSz cx="18288000" cy="10287000"/>
  <p:notesSz cx="6858000" cy="9144000"/>
  <p:embeddedFontLst>
    <p:embeddedFont>
      <p:font typeface="Malgun Gothic" panose="020B0503020000020004" pitchFamily="34" charset="-12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38" autoAdjust="0"/>
  </p:normalViewPr>
  <p:slideViewPr>
    <p:cSldViewPr>
      <p:cViewPr varScale="1">
        <p:scale>
          <a:sx n="40" d="100"/>
          <a:sy n="40" d="100"/>
        </p:scale>
        <p:origin x="9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DBDC5-66DF-477E-8CBE-7F53CA6D7316}"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4BD84-F74F-4B0F-9C13-8157B711F71E}" type="slidenum">
              <a:rPr lang="en-US" smtClean="0"/>
              <a:t>‹#›</a:t>
            </a:fld>
            <a:endParaRPr lang="en-US"/>
          </a:p>
        </p:txBody>
      </p:sp>
    </p:spTree>
    <p:extLst>
      <p:ext uri="{BB962C8B-B14F-4D97-AF65-F5344CB8AC3E}">
        <p14:creationId xmlns:p14="http://schemas.microsoft.com/office/powerpoint/2010/main" val="198565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cảm giữa người và người luôn là điều thiêng liêng và cao đẹp nhất trong cuộc sống.</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 yêu thương con cái, ước mong thế hệ sau tiếp nối xứng đáng, phát huy được truyền thống tổ tiên, quê hương là một thứ tình cảm cao đẹp của con người Việt Nam ta suốt bao đời nay. Văn bản chúng ta sẽ học ngày hôm nay mang tên </a:t>
            </a:r>
            <a:r>
              <a:rPr lang="vi-VN"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 với con</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nhà thơ Y Phương cũng nằm trong mạch cảm hứng phổ biến ấy. Nhưng nhà thơ đã có cách nói rất riêng của mình tạo nên sựu độc đáo và nét cuốn hút riêng. Để hiểu rõ hơn nội dung bài thơ này, chúng ta cùng nhau đi tìm hiểu qua bài học nhé. </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E44BD84-F74F-4B0F-9C13-8157B711F71E}" type="slidenum">
              <a:rPr lang="en-US" smtClean="0"/>
              <a:t>4</a:t>
            </a:fld>
            <a:endParaRPr lang="en-US"/>
          </a:p>
        </p:txBody>
      </p:sp>
    </p:spTree>
    <p:extLst>
      <p:ext uri="{BB962C8B-B14F-4D97-AF65-F5344CB8AC3E}">
        <p14:creationId xmlns:p14="http://schemas.microsoft.com/office/powerpoint/2010/main" val="138501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5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6.png"/><Relationship Id="rId7"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81.jp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8.sv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80.svg"/><Relationship Id="rId10" Type="http://schemas.openxmlformats.org/officeDocument/2006/relationships/image" Target="../media/image73.svg"/><Relationship Id="rId4" Type="http://schemas.openxmlformats.org/officeDocument/2006/relationships/image" Target="../media/image79.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6.png"/><Relationship Id="rId3" Type="http://schemas.openxmlformats.org/officeDocument/2006/relationships/image" Target="../media/image68.svg"/><Relationship Id="rId7" Type="http://schemas.openxmlformats.org/officeDocument/2006/relationships/image" Target="../media/image84.png"/><Relationship Id="rId12" Type="http://schemas.openxmlformats.org/officeDocument/2006/relationships/image" Target="../media/image75.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svg"/><Relationship Id="rId4" Type="http://schemas.openxmlformats.org/officeDocument/2006/relationships/image" Target="../media/image83.png"/><Relationship Id="rId9" Type="http://schemas.openxmlformats.org/officeDocument/2006/relationships/image" Target="../media/image72.png"/><Relationship Id="rId14" Type="http://schemas.openxmlformats.org/officeDocument/2006/relationships/image" Target="../media/image87.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sv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90.svg"/><Relationship Id="rId4" Type="http://schemas.openxmlformats.org/officeDocument/2006/relationships/image" Target="../media/image88.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sv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4.png"/><Relationship Id="rId7"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94.svg"/><Relationship Id="rId7" Type="http://schemas.openxmlformats.org/officeDocument/2006/relationships/image" Target="../media/image79.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99.svg"/><Relationship Id="rId4" Type="http://schemas.openxmlformats.org/officeDocument/2006/relationships/image" Target="../media/image95.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4.svg"/><Relationship Id="rId7"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4.svg"/><Relationship Id="rId7"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00.png"/><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101.png"/><Relationship Id="rId7" Type="http://schemas.openxmlformats.org/officeDocument/2006/relationships/image" Target="../media/image9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02.sv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5.svg"/><Relationship Id="rId3" Type="http://schemas.openxmlformats.org/officeDocument/2006/relationships/image" Target="../media/image95.png"/><Relationship Id="rId7" Type="http://schemas.openxmlformats.org/officeDocument/2006/relationships/image" Target="../media/image102.svg"/><Relationship Id="rId12"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94.svg"/><Relationship Id="rId5" Type="http://schemas.openxmlformats.org/officeDocument/2006/relationships/image" Target="../media/image97.svg"/><Relationship Id="rId10" Type="http://schemas.openxmlformats.org/officeDocument/2006/relationships/image" Target="../media/image93.png"/><Relationship Id="rId4" Type="http://schemas.openxmlformats.org/officeDocument/2006/relationships/image" Target="../media/image96.png"/><Relationship Id="rId9"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svg"/></Relationships>
</file>

<file path=ppt/slides/_rels/slide29.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20.sv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119.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 Id="rId14"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svg"/><Relationship Id="rId7" Type="http://schemas.openxmlformats.org/officeDocument/2006/relationships/image" Target="../media/image143.svg"/><Relationship Id="rId12" Type="http://schemas.openxmlformats.org/officeDocument/2006/relationships/image" Target="../media/image127.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20.svg"/><Relationship Id="rId5" Type="http://schemas.openxmlformats.org/officeDocument/2006/relationships/image" Target="../media/image141.svg"/><Relationship Id="rId10" Type="http://schemas.openxmlformats.org/officeDocument/2006/relationships/image" Target="../media/image119.png"/><Relationship Id="rId4" Type="http://schemas.openxmlformats.org/officeDocument/2006/relationships/image" Target="../media/image140.png"/><Relationship Id="rId9" Type="http://schemas.openxmlformats.org/officeDocument/2006/relationships/image" Target="../media/image145.svg"/></Relationships>
</file>

<file path=ppt/slides/_rels/slide3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svg"/><Relationship Id="rId7" Type="http://schemas.openxmlformats.org/officeDocument/2006/relationships/image" Target="../media/image151.svg"/><Relationship Id="rId12" Type="http://schemas.openxmlformats.org/officeDocument/2006/relationships/image" Target="../media/image127.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20.svg"/><Relationship Id="rId5" Type="http://schemas.openxmlformats.org/officeDocument/2006/relationships/image" Target="../media/image149.svg"/><Relationship Id="rId10" Type="http://schemas.openxmlformats.org/officeDocument/2006/relationships/image" Target="../media/image119.png"/><Relationship Id="rId4" Type="http://schemas.openxmlformats.org/officeDocument/2006/relationships/image" Target="../media/image148.png"/><Relationship Id="rId9" Type="http://schemas.openxmlformats.org/officeDocument/2006/relationships/image" Target="../media/image153.svg"/></Relationships>
</file>

<file path=ppt/slides/_rels/slide3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svg"/><Relationship Id="rId7" Type="http://schemas.openxmlformats.org/officeDocument/2006/relationships/image" Target="../media/image151.svg"/><Relationship Id="rId12" Type="http://schemas.openxmlformats.org/officeDocument/2006/relationships/image" Target="../media/image127.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20.svg"/><Relationship Id="rId5" Type="http://schemas.openxmlformats.org/officeDocument/2006/relationships/image" Target="../media/image155.svg"/><Relationship Id="rId10" Type="http://schemas.openxmlformats.org/officeDocument/2006/relationships/image" Target="../media/image119.png"/><Relationship Id="rId4" Type="http://schemas.openxmlformats.org/officeDocument/2006/relationships/image" Target="../media/image154.png"/><Relationship Id="rId9" Type="http://schemas.openxmlformats.org/officeDocument/2006/relationships/image" Target="../media/image153.svg"/></Relationships>
</file>

<file path=ppt/slides/_rels/slide3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27.png"/><Relationship Id="rId3" Type="http://schemas.openxmlformats.org/officeDocument/2006/relationships/image" Target="../media/image147.svg"/><Relationship Id="rId7" Type="http://schemas.openxmlformats.org/officeDocument/2006/relationships/image" Target="../media/image159.png"/><Relationship Id="rId12" Type="http://schemas.openxmlformats.org/officeDocument/2006/relationships/image" Target="../media/image120.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19.png"/><Relationship Id="rId5" Type="http://schemas.openxmlformats.org/officeDocument/2006/relationships/image" Target="../media/image157.sv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39.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20.svg"/><Relationship Id="rId3" Type="http://schemas.openxmlformats.org/officeDocument/2006/relationships/image" Target="../media/image155.svg"/><Relationship Id="rId7" Type="http://schemas.openxmlformats.org/officeDocument/2006/relationships/image" Target="../media/image166.svg"/><Relationship Id="rId12" Type="http://schemas.openxmlformats.org/officeDocument/2006/relationships/image" Target="../media/image119.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57.svg"/><Relationship Id="rId5" Type="http://schemas.openxmlformats.org/officeDocument/2006/relationships/image" Target="../media/image164.svg"/><Relationship Id="rId10" Type="http://schemas.openxmlformats.org/officeDocument/2006/relationships/image" Target="../media/image156.png"/><Relationship Id="rId4" Type="http://schemas.openxmlformats.org/officeDocument/2006/relationships/image" Target="../media/image163.png"/><Relationship Id="rId9" Type="http://schemas.openxmlformats.org/officeDocument/2006/relationships/image" Target="../media/image168.svg"/><Relationship Id="rId1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svg"/><Relationship Id="rId7" Type="http://schemas.openxmlformats.org/officeDocument/2006/relationships/image" Target="../media/image174.svg"/><Relationship Id="rId12" Type="http://schemas.openxmlformats.org/officeDocument/2006/relationships/image" Target="../media/image127.pn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20.svg"/><Relationship Id="rId5" Type="http://schemas.openxmlformats.org/officeDocument/2006/relationships/image" Target="../media/image172.svg"/><Relationship Id="rId10" Type="http://schemas.openxmlformats.org/officeDocument/2006/relationships/image" Target="../media/image119.png"/><Relationship Id="rId4" Type="http://schemas.openxmlformats.org/officeDocument/2006/relationships/image" Target="../media/image171.png"/><Relationship Id="rId9" Type="http://schemas.openxmlformats.org/officeDocument/2006/relationships/image" Target="../media/image176.svg"/></Relationships>
</file>

<file path=ppt/slides/_rels/slide4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8.svg"/><Relationship Id="rId7" Type="http://schemas.openxmlformats.org/officeDocument/2006/relationships/image" Target="../media/image180.svg"/><Relationship Id="rId12" Type="http://schemas.openxmlformats.org/officeDocument/2006/relationships/image" Target="../media/image127.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20.svg"/><Relationship Id="rId5" Type="http://schemas.openxmlformats.org/officeDocument/2006/relationships/image" Target="../media/image170.svg"/><Relationship Id="rId10" Type="http://schemas.openxmlformats.org/officeDocument/2006/relationships/image" Target="../media/image119.png"/><Relationship Id="rId4" Type="http://schemas.openxmlformats.org/officeDocument/2006/relationships/image" Target="../media/image169.png"/><Relationship Id="rId9" Type="http://schemas.openxmlformats.org/officeDocument/2006/relationships/image" Target="../media/image182.svg"/></Relationships>
</file>

<file path=ppt/slides/_rels/slide4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33.svg"/><Relationship Id="rId7" Type="http://schemas.openxmlformats.org/officeDocument/2006/relationships/image" Target="../media/image178.svg"/><Relationship Id="rId12" Type="http://schemas.openxmlformats.org/officeDocument/2006/relationships/image" Target="../media/image12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20.svg"/><Relationship Id="rId5" Type="http://schemas.openxmlformats.org/officeDocument/2006/relationships/image" Target="../media/image155.svg"/><Relationship Id="rId10" Type="http://schemas.openxmlformats.org/officeDocument/2006/relationships/image" Target="../media/image119.png"/><Relationship Id="rId4" Type="http://schemas.openxmlformats.org/officeDocument/2006/relationships/image" Target="../media/image154.png"/><Relationship Id="rId9" Type="http://schemas.openxmlformats.org/officeDocument/2006/relationships/image" Target="../media/image166.svg"/></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85.jpg"/><Relationship Id="rId5" Type="http://schemas.openxmlformats.org/officeDocument/2006/relationships/image" Target="../media/image58.png"/><Relationship Id="rId10" Type="http://schemas.openxmlformats.org/officeDocument/2006/relationships/image" Target="../media/image184.svg"/><Relationship Id="rId4" Type="http://schemas.openxmlformats.org/officeDocument/2006/relationships/image" Target="../media/image57.svg"/><Relationship Id="rId9" Type="http://schemas.openxmlformats.org/officeDocument/2006/relationships/image" Target="../media/image183.png"/></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 Id="rId9" Type="http://schemas.openxmlformats.org/officeDocument/2006/relationships/image" Target="../media/image23.svg"/></Relationships>
</file>

<file path=ppt/slides/_rels/slide4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6.png"/><Relationship Id="rId7" Type="http://schemas.openxmlformats.org/officeDocument/2006/relationships/image" Target="../media/image9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97.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6250"/>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0715625"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1435" y="0"/>
            <a:ext cx="10715625"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489" y="0"/>
            <a:ext cx="5473979" cy="160238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18086" y="35386"/>
            <a:ext cx="5600665" cy="150708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064822" y="-35386"/>
            <a:ext cx="5747174" cy="1577860"/>
          </a:xfrm>
          <a:prstGeom prst="rect">
            <a:avLst/>
          </a:prstGeom>
        </p:spPr>
      </p:pic>
      <p:sp>
        <p:nvSpPr>
          <p:cNvPr id="10" name="TextBox 9">
            <a:extLst>
              <a:ext uri="{FF2B5EF4-FFF2-40B4-BE49-F238E27FC236}">
                <a16:creationId xmlns:a16="http://schemas.microsoft.com/office/drawing/2014/main" id="{D6E5722D-671A-9750-8D1B-0CF340225DE4}"/>
              </a:ext>
            </a:extLst>
          </p:cNvPr>
          <p:cNvSpPr txBox="1"/>
          <p:nvPr/>
        </p:nvSpPr>
        <p:spPr>
          <a:xfrm>
            <a:off x="1600199" y="2733684"/>
            <a:ext cx="15534540" cy="3211007"/>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CHÀO ĐÓN CÁC EM TỚI TIẾT HỌC MÔN NGỮ VĂN NGÀY HÔM NAY</a:t>
            </a:r>
          </a:p>
        </p:txBody>
      </p:sp>
      <p:pic>
        <p:nvPicPr>
          <p:cNvPr id="11" name="Picture 8">
            <a:extLst>
              <a:ext uri="{FF2B5EF4-FFF2-40B4-BE49-F238E27FC236}">
                <a16:creationId xmlns:a16="http://schemas.microsoft.com/office/drawing/2014/main" id="{84246D93-FC0F-E866-3885-55A427EFBB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916480" y="6402056"/>
            <a:ext cx="4901979" cy="3814631"/>
          </a:xfrm>
          <a:prstGeom prst="rect">
            <a:avLst/>
          </a:prstGeom>
        </p:spPr>
      </p:pic>
    </p:spTree>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sp>
        <p:nvSpPr>
          <p:cNvPr id="10" name="TextBox 9">
            <a:extLst>
              <a:ext uri="{FF2B5EF4-FFF2-40B4-BE49-F238E27FC236}">
                <a16:creationId xmlns:a16="http://schemas.microsoft.com/office/drawing/2014/main" id="{E6D80E2E-3F74-5EA5-E3CF-E8F6DEEC92FE}"/>
              </a:ext>
            </a:extLst>
          </p:cNvPr>
          <p:cNvSpPr txBox="1"/>
          <p:nvPr/>
        </p:nvSpPr>
        <p:spPr>
          <a:xfrm>
            <a:off x="1583238" y="-129296"/>
            <a:ext cx="5371643"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2.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Tác</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giả</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3" name="Picture 12">
            <a:extLst>
              <a:ext uri="{FF2B5EF4-FFF2-40B4-BE49-F238E27FC236}">
                <a16:creationId xmlns:a16="http://schemas.microsoft.com/office/drawing/2014/main" id="{3A629CBB-3EDB-FD56-8022-5C3D91F9A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24" y="3055780"/>
            <a:ext cx="4615215" cy="5817311"/>
          </a:xfrm>
          <a:prstGeom prst="rect">
            <a:avLst/>
          </a:prstGeom>
        </p:spPr>
      </p:pic>
      <p:pic>
        <p:nvPicPr>
          <p:cNvPr id="14" name="Picture 4">
            <a:extLst>
              <a:ext uri="{FF2B5EF4-FFF2-40B4-BE49-F238E27FC236}">
                <a16:creationId xmlns:a16="http://schemas.microsoft.com/office/drawing/2014/main" id="{0289226A-1885-BE78-34DC-10CBEE2A44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6382" y="385103"/>
            <a:ext cx="2081950" cy="2285574"/>
          </a:xfrm>
          <a:prstGeom prst="rect">
            <a:avLst/>
          </a:prstGeom>
        </p:spPr>
      </p:pic>
      <p:pic>
        <p:nvPicPr>
          <p:cNvPr id="15" name="Picture 5">
            <a:extLst>
              <a:ext uri="{FF2B5EF4-FFF2-40B4-BE49-F238E27FC236}">
                <a16:creationId xmlns:a16="http://schemas.microsoft.com/office/drawing/2014/main" id="{456C9DD3-4FA5-9504-E995-98733FC980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01900" y="613277"/>
            <a:ext cx="2057400" cy="2057400"/>
          </a:xfrm>
          <a:prstGeom prst="rect">
            <a:avLst/>
          </a:prstGeom>
        </p:spPr>
      </p:pic>
      <p:sp>
        <p:nvSpPr>
          <p:cNvPr id="17" name="TextBox 16">
            <a:extLst>
              <a:ext uri="{FF2B5EF4-FFF2-40B4-BE49-F238E27FC236}">
                <a16:creationId xmlns:a16="http://schemas.microsoft.com/office/drawing/2014/main" id="{3792C95E-5ED6-3D9B-9BC8-5C381F3B4289}"/>
              </a:ext>
            </a:extLst>
          </p:cNvPr>
          <p:cNvSpPr txBox="1"/>
          <p:nvPr/>
        </p:nvSpPr>
        <p:spPr>
          <a:xfrm>
            <a:off x="5623468" y="1063433"/>
            <a:ext cx="11868150" cy="8812605"/>
          </a:xfrm>
          <a:prstGeom prst="rect">
            <a:avLst/>
          </a:prstGeom>
          <a:noFill/>
        </p:spPr>
        <p:txBody>
          <a:bodyPr wrap="square">
            <a:spAutoFit/>
          </a:bodyPr>
          <a:lstStyle/>
          <a:p>
            <a:pPr marL="457200" marR="0" indent="-457200" algn="just">
              <a:lnSpc>
                <a:spcPct val="150000"/>
              </a:lnSpc>
              <a:spcBef>
                <a:spcPts val="0"/>
              </a:spcBef>
              <a:spcAft>
                <a:spcPts val="1000"/>
              </a:spcAft>
              <a:buFontTx/>
              <a:buChar char="-"/>
              <a:tabLst>
                <a:tab pos="90170" algn="l"/>
                <a:tab pos="180340" algn="l"/>
              </a:tabLst>
            </a:pP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Tên: Y Phương</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1948 – 2022)  </a:t>
            </a:r>
            <a:endParaRPr lang="en-US" sz="3600" dirty="0">
              <a:latin typeface="Arial" panose="020B0604020202020204" pitchFamily="34" charset="0"/>
              <a:ea typeface="Malgun Gothic" panose="020B0503020000020004" pitchFamily="34" charset="-127"/>
              <a:cs typeface="Arial" panose="020B0604020202020204" pitchFamily="34" charset="0"/>
            </a:endParaRPr>
          </a:p>
          <a:p>
            <a:pPr marL="457200" marR="0" indent="-457200" algn="just">
              <a:lnSpc>
                <a:spcPct val="150000"/>
              </a:lnSpc>
              <a:spcBef>
                <a:spcPts val="0"/>
              </a:spcBef>
              <a:spcAft>
                <a:spcPts val="1000"/>
              </a:spcAft>
              <a:buFontTx/>
              <a:buChar char="-"/>
              <a:tabLst>
                <a:tab pos="90170" algn="l"/>
                <a:tab pos="180340" algn="l"/>
              </a:tabLst>
            </a:pP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Quê quán: Trùng Khánh, Cao Bằng  </a:t>
            </a:r>
            <a:endParaRPr lang="en-US" sz="3600" dirty="0">
              <a:latin typeface="Arial" panose="020B0604020202020204" pitchFamily="34" charset="0"/>
              <a:ea typeface="Malgun Gothic" panose="020B0503020000020004" pitchFamily="34" charset="-127"/>
              <a:cs typeface="Arial" panose="020B0604020202020204" pitchFamily="34" charset="0"/>
            </a:endParaRPr>
          </a:p>
          <a:p>
            <a:pPr marL="457200" marR="0" indent="-457200" algn="just">
              <a:lnSpc>
                <a:spcPct val="150000"/>
              </a:lnSpc>
              <a:spcBef>
                <a:spcPts val="0"/>
              </a:spcBef>
              <a:spcAft>
                <a:spcPts val="1000"/>
              </a:spcAft>
              <a:buFontTx/>
              <a:buChar char="-"/>
              <a:tabLst>
                <a:tab pos="90170" algn="l"/>
                <a:tab pos="180340" algn="l"/>
              </a:tabLst>
            </a:pP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 loại sáng tác: thơ ca</a:t>
            </a:r>
            <a:endParaRPr lang="en-US" sz="3600" dirty="0">
              <a:latin typeface="Arial" panose="020B0604020202020204" pitchFamily="34" charset="0"/>
              <a:ea typeface="Malgun Gothic" panose="020B0503020000020004" pitchFamily="34" charset="-127"/>
              <a:cs typeface="Arial" panose="020B0604020202020204" pitchFamily="34" charset="0"/>
            </a:endParaRPr>
          </a:p>
          <a:p>
            <a:pPr marL="457200" marR="0" indent="-457200" algn="just">
              <a:lnSpc>
                <a:spcPct val="150000"/>
              </a:lnSpc>
              <a:spcBef>
                <a:spcPts val="0"/>
              </a:spcBef>
              <a:spcAft>
                <a:spcPts val="1000"/>
              </a:spcAft>
              <a:buFontTx/>
              <a:buChar char="-"/>
              <a:tabLst>
                <a:tab pos="90170" algn="l"/>
                <a:tab pos="180340" algn="l"/>
              </a:tabLst>
            </a:pP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Phong cách sáng tác: Thơ ông thể hiện tâm hồn chân thật, mạnh mẽ, phóng khoáng, tư duy giàu hình ảnh của người dân tộc miền núi, in đậm màu sắc văn hóa vùng đất quê ông. </a:t>
            </a:r>
            <a:endParaRPr lang="en-US" sz="3600" dirty="0">
              <a:latin typeface="Arial" panose="020B0604020202020204" pitchFamily="34" charset="0"/>
              <a:ea typeface="Malgun Gothic" panose="020B0503020000020004" pitchFamily="34" charset="-127"/>
              <a:cs typeface="Arial" panose="020B0604020202020204" pitchFamily="34" charset="0"/>
            </a:endParaRPr>
          </a:p>
          <a:p>
            <a:pPr marL="457200" marR="0" indent="-457200" algn="just">
              <a:lnSpc>
                <a:spcPct val="150000"/>
              </a:lnSpc>
              <a:spcBef>
                <a:spcPts val="0"/>
              </a:spcBef>
              <a:spcAft>
                <a:spcPts val="1000"/>
              </a:spcAft>
              <a:buFontTx/>
              <a:buChar char="-"/>
              <a:tabLst>
                <a:tab pos="90170" algn="l"/>
                <a:tab pos="180340" algn="l"/>
              </a:tabLst>
            </a:pP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Tác phẩm tiêu biểu: </a:t>
            </a:r>
            <a:r>
              <a:rPr lang="nl-NL" sz="3600" i="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Nói với con (1980), Người núi Hoa (1982), Tiếng hát tháng Giêng (1986), Đàn then (1996),...</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0" name="TextBox 9">
            <a:extLst>
              <a:ext uri="{FF2B5EF4-FFF2-40B4-BE49-F238E27FC236}">
                <a16:creationId xmlns:a16="http://schemas.microsoft.com/office/drawing/2014/main" id="{E04196F2-3616-CB48-8854-5B9063F6E546}"/>
              </a:ext>
            </a:extLst>
          </p:cNvPr>
          <p:cNvSpPr txBox="1"/>
          <p:nvPr/>
        </p:nvSpPr>
        <p:spPr>
          <a:xfrm>
            <a:off x="6125599" y="206977"/>
            <a:ext cx="5371643"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3.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Tác</a:t>
            </a: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phẩm</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1" name="Picture 4">
            <a:extLst>
              <a:ext uri="{FF2B5EF4-FFF2-40B4-BE49-F238E27FC236}">
                <a16:creationId xmlns:a16="http://schemas.microsoft.com/office/drawing/2014/main" id="{49F05ECA-76A5-9542-208B-8374EB8CAC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12" name="Picture 5">
            <a:extLst>
              <a:ext uri="{FF2B5EF4-FFF2-40B4-BE49-F238E27FC236}">
                <a16:creationId xmlns:a16="http://schemas.microsoft.com/office/drawing/2014/main" id="{D6BBD832-32E7-E6B2-C429-93E4C233E5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3" name="TextBox 12">
            <a:extLst>
              <a:ext uri="{FF2B5EF4-FFF2-40B4-BE49-F238E27FC236}">
                <a16:creationId xmlns:a16="http://schemas.microsoft.com/office/drawing/2014/main" id="{0A017F93-8EC8-F9CE-1DEC-CE25C98C8A0C}"/>
              </a:ext>
            </a:extLst>
          </p:cNvPr>
          <p:cNvSpPr txBox="1"/>
          <p:nvPr/>
        </p:nvSpPr>
        <p:spPr>
          <a:xfrm>
            <a:off x="952500" y="1469422"/>
            <a:ext cx="16383000" cy="1824923"/>
          </a:xfrm>
          <a:prstGeom prst="rect">
            <a:avLst/>
          </a:prstGeom>
          <a:noFill/>
        </p:spPr>
        <p:txBody>
          <a:bodyPr wrap="square">
            <a:spAutoFit/>
          </a:bodyPr>
          <a:lstStyle/>
          <a:p>
            <a:pPr marL="571500" marR="0" indent="-571500" algn="ctr">
              <a:lnSpc>
                <a:spcPct val="150000"/>
              </a:lnSpc>
              <a:spcBef>
                <a:spcPts val="0"/>
              </a:spcBef>
              <a:spcAft>
                <a:spcPts val="1000"/>
              </a:spcAft>
              <a:buFont typeface="Wingdings" panose="05000000000000000000" pitchFamily="2" charset="2"/>
              <a:buChar char="Ø"/>
              <a:tabLst>
                <a:tab pos="90170" algn="l"/>
                <a:tab pos="180340" algn="l"/>
              </a:tabLst>
            </a:pP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Em</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hãy</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tìm</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hiểu</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vài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nét</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về</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tác</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phẩm</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được</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in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trong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thông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tin SGK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kết</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hợp</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với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những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thông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tin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đã</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tìm</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hiểu</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ở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nhà</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để</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giới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thiệu</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về</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tác</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phẩm</a:t>
            </a:r>
            <a:endPar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TextBox 14">
            <a:extLst>
              <a:ext uri="{FF2B5EF4-FFF2-40B4-BE49-F238E27FC236}">
                <a16:creationId xmlns:a16="http://schemas.microsoft.com/office/drawing/2014/main" id="{C1F677D4-0284-B48B-1105-FCECFEB7D1F5}"/>
              </a:ext>
            </a:extLst>
          </p:cNvPr>
          <p:cNvSpPr txBox="1"/>
          <p:nvPr/>
        </p:nvSpPr>
        <p:spPr>
          <a:xfrm>
            <a:off x="5303473" y="3978386"/>
            <a:ext cx="7015894" cy="646331"/>
          </a:xfrm>
          <a:prstGeom prst="rect">
            <a:avLst/>
          </a:prstGeom>
          <a:noFill/>
        </p:spPr>
        <p:txBody>
          <a:bodyPr wrap="square">
            <a:spAutoFit/>
          </a:bodyPr>
          <a:lstStyle/>
          <a:p>
            <a:pPr algn="ct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nl-NL"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Xuất xứ</a:t>
            </a:r>
            <a:r>
              <a:rPr lang="nl-NL"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Sáng tác năm 1980</a:t>
            </a:r>
            <a:endParaRPr lang="en-US" sz="3600" dirty="0">
              <a:latin typeface="Arial" panose="020B0604020202020204" pitchFamily="34" charset="0"/>
              <a:cs typeface="Arial" panose="020B0604020202020204" pitchFamily="34" charset="0"/>
            </a:endParaRPr>
          </a:p>
        </p:txBody>
      </p:sp>
      <p:pic>
        <p:nvPicPr>
          <p:cNvPr id="16" name="Picture 16">
            <a:extLst>
              <a:ext uri="{FF2B5EF4-FFF2-40B4-BE49-F238E27FC236}">
                <a16:creationId xmlns:a16="http://schemas.microsoft.com/office/drawing/2014/main" id="{C3C4802B-58C4-5DB8-3F79-AF27B506F8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04817" y="5955091"/>
            <a:ext cx="5476359" cy="411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500"/>
                                        <p:tgtEl>
                                          <p:spTgt spid="1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0" name="TextBox 9">
            <a:extLst>
              <a:ext uri="{FF2B5EF4-FFF2-40B4-BE49-F238E27FC236}">
                <a16:creationId xmlns:a16="http://schemas.microsoft.com/office/drawing/2014/main" id="{5BA7FE15-15C9-33AF-AF68-D2C51414971E}"/>
              </a:ext>
            </a:extLst>
          </p:cNvPr>
          <p:cNvSpPr txBox="1"/>
          <p:nvPr/>
        </p:nvSpPr>
        <p:spPr>
          <a:xfrm>
            <a:off x="6125599" y="206977"/>
            <a:ext cx="5371643"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3.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Tác</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phẩm</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2" name="TextBox 11">
            <a:extLst>
              <a:ext uri="{FF2B5EF4-FFF2-40B4-BE49-F238E27FC236}">
                <a16:creationId xmlns:a16="http://schemas.microsoft.com/office/drawing/2014/main" id="{53E2A37D-3B56-77B3-9530-C184695ACA42}"/>
              </a:ext>
            </a:extLst>
          </p:cNvPr>
          <p:cNvSpPr txBox="1"/>
          <p:nvPr/>
        </p:nvSpPr>
        <p:spPr>
          <a:xfrm>
            <a:off x="2503288" y="1581158"/>
            <a:ext cx="12698612" cy="1998176"/>
          </a:xfrm>
          <a:prstGeom prst="rect">
            <a:avLst/>
          </a:prstGeom>
          <a:noFill/>
        </p:spPr>
        <p:txBody>
          <a:bodyPr wrap="square">
            <a:spAutoFit/>
          </a:bodyPr>
          <a:lstStyle/>
          <a:p>
            <a:pPr marL="571500" marR="0" indent="-571500" algn="ctr">
              <a:lnSpc>
                <a:spcPct val="150000"/>
              </a:lnSpc>
              <a:spcBef>
                <a:spcPts val="0"/>
              </a:spcBef>
              <a:spcAft>
                <a:spcPts val="1000"/>
              </a:spcAft>
              <a:buFont typeface="Wingdings" panose="05000000000000000000" pitchFamily="2" charset="2"/>
              <a:buChar char="Ø"/>
              <a:tabLst>
                <a:tab pos="90170" algn="l"/>
                <a:tab pos="180340" algn="l"/>
              </a:tabLst>
            </a:pP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Xác</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định</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loại</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bố</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cục</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và</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nêu</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nội</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dung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chính</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từng</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phần</a:t>
            </a:r>
            <a:r>
              <a:rPr lang="en-US" sz="4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a:t>
            </a:r>
          </a:p>
        </p:txBody>
      </p:sp>
      <p:sp>
        <p:nvSpPr>
          <p:cNvPr id="14" name="TextBox 13">
            <a:extLst>
              <a:ext uri="{FF2B5EF4-FFF2-40B4-BE49-F238E27FC236}">
                <a16:creationId xmlns:a16="http://schemas.microsoft.com/office/drawing/2014/main" id="{FDEAC3E5-AE88-AFA3-397B-05A8DE88355D}"/>
              </a:ext>
            </a:extLst>
          </p:cNvPr>
          <p:cNvSpPr txBox="1"/>
          <p:nvPr/>
        </p:nvSpPr>
        <p:spPr>
          <a:xfrm>
            <a:off x="2489433" y="3611979"/>
            <a:ext cx="13030200" cy="6191375"/>
          </a:xfrm>
          <a:prstGeom prst="rect">
            <a:avLst/>
          </a:prstGeom>
          <a:noFill/>
        </p:spPr>
        <p:txBody>
          <a:bodyPr wrap="square">
            <a:spAutoFit/>
          </a:bodyPr>
          <a:lstStyle/>
          <a:p>
            <a:pPr marL="571500" marR="0" indent="-571500" algn="just">
              <a:lnSpc>
                <a:spcPct val="150000"/>
              </a:lnSpc>
              <a:spcBef>
                <a:spcPts val="0"/>
              </a:spcBef>
              <a:spcAft>
                <a:spcPts val="1000"/>
              </a:spcAft>
              <a:buFont typeface="Wingdings" panose="05000000000000000000" pitchFamily="2" charset="2"/>
              <a:buChar char="v"/>
            </a:pP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loại</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thơ</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tự</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do </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a:p>
            <a:pPr marL="571500" marR="0" indent="-571500" algn="just">
              <a:lnSpc>
                <a:spcPct val="150000"/>
              </a:lnSpc>
              <a:spcBef>
                <a:spcPts val="0"/>
              </a:spcBef>
              <a:spcAft>
                <a:spcPts val="1000"/>
              </a:spcAft>
              <a:buFont typeface="Wingdings" panose="05000000000000000000" pitchFamily="2" charset="2"/>
              <a:buChar char="v"/>
            </a:pP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Bố</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cục</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2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phần</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a:p>
            <a:pPr marL="571500" marR="0" indent="-571500" algn="just">
              <a:lnSpc>
                <a:spcPct val="150000"/>
              </a:lnSpc>
              <a:spcBef>
                <a:spcPts val="0"/>
              </a:spcBef>
              <a:spcAft>
                <a:spcPts val="1000"/>
              </a:spcAft>
              <a:buFontTx/>
              <a:buChar char="-"/>
            </a:pP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Phần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1: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Đoạn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1: Con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lớn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lên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trong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a:t>
            </a:r>
            <a:r>
              <a:rPr lang="en-US" sz="36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ì</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yêu</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thương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sự</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giúp</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đỡ</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cha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mẹ</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trong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cuộc</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sống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lao</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động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quê</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hương</a:t>
            </a:r>
            <a:endParaRPr lang="en-US" sz="3600" dirty="0">
              <a:latin typeface="Arial" panose="020B0604020202020204" pitchFamily="34" charset="0"/>
              <a:ea typeface="Malgun Gothic" panose="020B0503020000020004" pitchFamily="34" charset="-127"/>
              <a:cs typeface="Arial" panose="020B0604020202020204" pitchFamily="34" charset="0"/>
            </a:endParaRPr>
          </a:p>
          <a:p>
            <a:pPr marL="571500" marR="0" indent="-571500" algn="just">
              <a:lnSpc>
                <a:spcPct val="150000"/>
              </a:lnSpc>
              <a:spcBef>
                <a:spcPts val="0"/>
              </a:spcBef>
              <a:spcAft>
                <a:spcPts val="1000"/>
              </a:spcAft>
              <a:buFontTx/>
              <a:buChar char="-"/>
            </a:pP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Phần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2: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Đoạn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2: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Lòng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tự</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hào</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về</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sức</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sống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bền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bỉ</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mạnh</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mẽ</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về</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truyền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thống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cao</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đẹp</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quê</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hương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và</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niềm</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mong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ước</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con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sẽ</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kế</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tục</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truyền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thống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đáng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quý</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3)">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sp>
        <p:nvSpPr>
          <p:cNvPr id="10" name="TextBox 9">
            <a:extLst>
              <a:ext uri="{FF2B5EF4-FFF2-40B4-BE49-F238E27FC236}">
                <a16:creationId xmlns:a16="http://schemas.microsoft.com/office/drawing/2014/main" id="{FF9FC8A6-0BA1-6561-1ED8-6B5ADBED1B1C}"/>
              </a:ext>
            </a:extLst>
          </p:cNvPr>
          <p:cNvSpPr txBox="1"/>
          <p:nvPr/>
        </p:nvSpPr>
        <p:spPr>
          <a:xfrm>
            <a:off x="6125599" y="206977"/>
            <a:ext cx="5371643"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3.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Tác</a:t>
            </a: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phẩm</a:t>
            </a:r>
            <a:endPar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1" name="TextBox 10">
            <a:extLst>
              <a:ext uri="{FF2B5EF4-FFF2-40B4-BE49-F238E27FC236}">
                <a16:creationId xmlns:a16="http://schemas.microsoft.com/office/drawing/2014/main" id="{C6832ED2-3C77-3085-999E-636D7629FA9D}"/>
              </a:ext>
            </a:extLst>
          </p:cNvPr>
          <p:cNvSpPr txBox="1"/>
          <p:nvPr/>
        </p:nvSpPr>
        <p:spPr>
          <a:xfrm>
            <a:off x="5334000" y="1533183"/>
            <a:ext cx="7312918"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THẢO LUẬN CẶP ĐÔI</a:t>
            </a:r>
            <a:endParaRPr lang="en-US" sz="44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90B755D-2F4D-8048-6E3F-69C2A66143FF}"/>
              </a:ext>
            </a:extLst>
          </p:cNvPr>
          <p:cNvSpPr txBox="1"/>
          <p:nvPr/>
        </p:nvSpPr>
        <p:spPr>
          <a:xfrm>
            <a:off x="2744932" y="2850372"/>
            <a:ext cx="12798136"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Bài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thơ</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thể</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hiện</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tình</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cảm</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của</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ai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đối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với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ai? </a:t>
            </a:r>
          </a:p>
          <a:p>
            <a:pPr marL="571500" indent="-571500">
              <a:lnSpc>
                <a:spcPct val="150000"/>
              </a:lnSpc>
              <a:buFont typeface="Wingdings" panose="05000000000000000000" pitchFamily="2" charset="2"/>
              <a:buChar char="Ø"/>
            </a:pP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Qua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đó</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nhà</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thơ</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còn</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hướng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tới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đối</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tượng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nào</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khác</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64996800-EFE7-A639-B85A-5437972826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16" name="Picture 5">
            <a:extLst>
              <a:ext uri="{FF2B5EF4-FFF2-40B4-BE49-F238E27FC236}">
                <a16:creationId xmlns:a16="http://schemas.microsoft.com/office/drawing/2014/main" id="{752865C8-C022-F173-CB2A-A2160031E1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pic>
        <p:nvPicPr>
          <p:cNvPr id="12" name="Picture 20">
            <a:extLst>
              <a:ext uri="{FF2B5EF4-FFF2-40B4-BE49-F238E27FC236}">
                <a16:creationId xmlns:a16="http://schemas.microsoft.com/office/drawing/2014/main" id="{32F1287A-C44F-40C4-56CE-F66EEAB209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2347" y="0"/>
            <a:ext cx="4160548" cy="3500061"/>
          </a:xfrm>
          <a:prstGeom prst="rect">
            <a:avLst/>
          </a:prstGeom>
        </p:spPr>
      </p:pic>
      <p:sp>
        <p:nvSpPr>
          <p:cNvPr id="18" name="TextBox 17">
            <a:extLst>
              <a:ext uri="{FF2B5EF4-FFF2-40B4-BE49-F238E27FC236}">
                <a16:creationId xmlns:a16="http://schemas.microsoft.com/office/drawing/2014/main" id="{F6B44D75-209C-6533-8E8B-BD24B9DAFFDA}"/>
              </a:ext>
            </a:extLst>
          </p:cNvPr>
          <p:cNvSpPr txBox="1"/>
          <p:nvPr/>
        </p:nvSpPr>
        <p:spPr>
          <a:xfrm>
            <a:off x="1600201" y="6248638"/>
            <a:ext cx="15372694" cy="3083986"/>
          </a:xfrm>
          <a:prstGeom prst="rect">
            <a:avLst/>
          </a:prstGeom>
          <a:noFill/>
        </p:spPr>
        <p:txBody>
          <a:bodyPr wrap="square">
            <a:spAutoFit/>
          </a:bodyPr>
          <a:lstStyle/>
          <a:p>
            <a:pPr marL="457200" marR="0" indent="-457200" algn="just">
              <a:lnSpc>
                <a:spcPct val="150000"/>
              </a:lnSpc>
              <a:spcBef>
                <a:spcPts val="0"/>
              </a:spcBef>
              <a:spcAft>
                <a:spcPts val="1000"/>
              </a:spcAft>
              <a:buFontTx/>
              <a:buChar char="-"/>
              <a:tabLst>
                <a:tab pos="90170" algn="l"/>
                <a:tab pos="180340" algn="l"/>
              </a:tabLst>
            </a:pP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Chủ</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thơ</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lời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nói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“cha”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và</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đối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tượng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tâm</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trước</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hết</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“con”. </a:t>
            </a:r>
          </a:p>
          <a:p>
            <a:pPr marL="457200" marR="0" indent="-457200" algn="just">
              <a:lnSpc>
                <a:spcPct val="150000"/>
              </a:lnSpc>
              <a:spcBef>
                <a:spcPts val="0"/>
              </a:spcBef>
              <a:spcAft>
                <a:spcPts val="1000"/>
              </a:spcAft>
              <a:buFontTx/>
              <a:buChar char="-"/>
              <a:tabLst>
                <a:tab pos="90170" algn="l"/>
                <a:tab pos="180340" algn="l"/>
              </a:tabLst>
            </a:pP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Nhưng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một</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tác</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phẩm</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nghệ</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thuật</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thơ</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còn</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lời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trò</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chuyện</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với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đọc</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rộng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rãi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có</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đồng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cảm</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sâu</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sắc</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với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chủ</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trữ</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về</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vấn</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đề</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được</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nói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tới</a:t>
            </a:r>
            <a:r>
              <a:rPr lang="en-US"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Arrow: Down 18">
            <a:extLst>
              <a:ext uri="{FF2B5EF4-FFF2-40B4-BE49-F238E27FC236}">
                <a16:creationId xmlns:a16="http://schemas.microsoft.com/office/drawing/2014/main" id="{BEF84362-87C9-C082-8B9D-F48FE8F0E821}"/>
              </a:ext>
            </a:extLst>
          </p:cNvPr>
          <p:cNvSpPr/>
          <p:nvPr/>
        </p:nvSpPr>
        <p:spPr>
          <a:xfrm>
            <a:off x="8153400" y="4936845"/>
            <a:ext cx="1143000" cy="1044855"/>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2" name="Picture 3">
            <a:extLst>
              <a:ext uri="{FF2B5EF4-FFF2-40B4-BE49-F238E27FC236}">
                <a16:creationId xmlns:a16="http://schemas.microsoft.com/office/drawing/2014/main" id="{9325789E-46C0-B816-2B05-62ABCBB6ADC0}"/>
              </a:ext>
            </a:extLst>
          </p:cNvPr>
          <p:cNvPicPr>
            <a:picLocks noChangeAspect="1"/>
          </p:cNvPicPr>
          <p:nvPr/>
        </p:nvPicPr>
        <p:blipFill>
          <a:blip r:embed="rId3">
            <a:alphaModFix amt="5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9382" y="1265538"/>
            <a:ext cx="9235723" cy="9118177"/>
          </a:xfrm>
          <a:prstGeom prst="rect">
            <a:avLst/>
          </a:prstGeom>
        </p:spPr>
      </p:pic>
      <p:pic>
        <p:nvPicPr>
          <p:cNvPr id="13" name="Picture 5">
            <a:extLst>
              <a:ext uri="{FF2B5EF4-FFF2-40B4-BE49-F238E27FC236}">
                <a16:creationId xmlns:a16="http://schemas.microsoft.com/office/drawing/2014/main" id="{1646CC05-B051-0A1D-C84E-9405000099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2957" y="6744292"/>
            <a:ext cx="2501276" cy="3639423"/>
          </a:xfrm>
          <a:prstGeom prst="rect">
            <a:avLst/>
          </a:prstGeom>
        </p:spPr>
      </p:pic>
      <p:pic>
        <p:nvPicPr>
          <p:cNvPr id="14" name="Picture 6">
            <a:extLst>
              <a:ext uri="{FF2B5EF4-FFF2-40B4-BE49-F238E27FC236}">
                <a16:creationId xmlns:a16="http://schemas.microsoft.com/office/drawing/2014/main" id="{CCA7F973-7860-0068-F30C-BFF2FEC66A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21787">
            <a:off x="2167808" y="3741709"/>
            <a:ext cx="1904981" cy="1433931"/>
          </a:xfrm>
          <a:prstGeom prst="rect">
            <a:avLst/>
          </a:prstGeom>
        </p:spPr>
      </p:pic>
      <p:pic>
        <p:nvPicPr>
          <p:cNvPr id="15" name="Picture 7">
            <a:extLst>
              <a:ext uri="{FF2B5EF4-FFF2-40B4-BE49-F238E27FC236}">
                <a16:creationId xmlns:a16="http://schemas.microsoft.com/office/drawing/2014/main" id="{47964E88-95A1-00E5-9D30-1D24851DD8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82411">
            <a:off x="12710534" y="7228050"/>
            <a:ext cx="1697580" cy="1986530"/>
          </a:xfrm>
          <a:prstGeom prst="rect">
            <a:avLst/>
          </a:prstGeom>
        </p:spPr>
      </p:pic>
      <p:pic>
        <p:nvPicPr>
          <p:cNvPr id="16" name="Picture 8">
            <a:extLst>
              <a:ext uri="{FF2B5EF4-FFF2-40B4-BE49-F238E27FC236}">
                <a16:creationId xmlns:a16="http://schemas.microsoft.com/office/drawing/2014/main" id="{C2102B1C-7881-B267-D3C4-022B96B9C8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89131" y="2082833"/>
            <a:ext cx="2949370" cy="3060667"/>
          </a:xfrm>
          <a:prstGeom prst="rect">
            <a:avLst/>
          </a:prstGeom>
        </p:spPr>
      </p:pic>
      <p:pic>
        <p:nvPicPr>
          <p:cNvPr id="17" name="Picture 9">
            <a:extLst>
              <a:ext uri="{FF2B5EF4-FFF2-40B4-BE49-F238E27FC236}">
                <a16:creationId xmlns:a16="http://schemas.microsoft.com/office/drawing/2014/main" id="{4255830A-E17C-1F3E-916A-E716D52A5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649131">
            <a:off x="-413658" y="8859302"/>
            <a:ext cx="2887118" cy="1018365"/>
          </a:xfrm>
          <a:prstGeom prst="rect">
            <a:avLst/>
          </a:prstGeom>
        </p:spPr>
      </p:pic>
      <p:sp>
        <p:nvSpPr>
          <p:cNvPr id="18" name="TextBox 17">
            <a:extLst>
              <a:ext uri="{FF2B5EF4-FFF2-40B4-BE49-F238E27FC236}">
                <a16:creationId xmlns:a16="http://schemas.microsoft.com/office/drawing/2014/main" id="{BE890241-7830-8390-3194-2B35131E4E2E}"/>
              </a:ext>
            </a:extLst>
          </p:cNvPr>
          <p:cNvSpPr txBox="1"/>
          <p:nvPr/>
        </p:nvSpPr>
        <p:spPr>
          <a:xfrm>
            <a:off x="4572725" y="5676136"/>
            <a:ext cx="7927022" cy="1204625"/>
          </a:xfrm>
          <a:prstGeom prst="rect">
            <a:avLst/>
          </a:prstGeom>
          <a:noFill/>
        </p:spPr>
        <p:txBody>
          <a:bodyPr wrap="square">
            <a:spAutoFit/>
          </a:bodyPr>
          <a:lstStyle/>
          <a:p>
            <a:pPr marL="0" marR="0" algn="ctr">
              <a:lnSpc>
                <a:spcPct val="150000"/>
              </a:lnSpc>
              <a:spcBef>
                <a:spcPts val="0"/>
              </a:spcBef>
              <a:spcAft>
                <a:spcPts val="1000"/>
              </a:spcAft>
            </a:pPr>
            <a:r>
              <a:rPr lang="en-US" sz="5400" b="1" dirty="0">
                <a:solidFill>
                  <a:srgbClr val="FF0000"/>
                </a:solidFill>
                <a:latin typeface="Arial" panose="020B0604020202020204" pitchFamily="34" charset="0"/>
                <a:ea typeface="Malgun Gothic" panose="020B0503020000020004" pitchFamily="34" charset="-127"/>
                <a:cs typeface="Arial" panose="020B0604020202020204" pitchFamily="34" charset="0"/>
              </a:rPr>
              <a:t>KHÁM PHÁ VĂN BẢN</a:t>
            </a:r>
            <a:endParaRPr lang="en-US" sz="5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TextBox 18">
            <a:extLst>
              <a:ext uri="{FF2B5EF4-FFF2-40B4-BE49-F238E27FC236}">
                <a16:creationId xmlns:a16="http://schemas.microsoft.com/office/drawing/2014/main" id="{9AD5BD45-E717-6291-B464-3AD944EABBA2}"/>
              </a:ext>
            </a:extLst>
          </p:cNvPr>
          <p:cNvSpPr txBox="1"/>
          <p:nvPr/>
        </p:nvSpPr>
        <p:spPr>
          <a:xfrm>
            <a:off x="7696200" y="3104375"/>
            <a:ext cx="1335336" cy="1938992"/>
          </a:xfrm>
          <a:prstGeom prst="rect">
            <a:avLst/>
          </a:prstGeom>
          <a:noFill/>
        </p:spPr>
        <p:txBody>
          <a:bodyPr wrap="square" rtlCol="0">
            <a:spAutoFit/>
          </a:bodyPr>
          <a:lstStyle/>
          <a:p>
            <a:pPr algn="ctr"/>
            <a:r>
              <a:rPr lang="en-US" sz="12000" b="1" dirty="0">
                <a:solidFill>
                  <a:srgbClr val="FF0000"/>
                </a:solidFill>
                <a:latin typeface="Arial" panose="020B0604020202020204" pitchFamily="34" charset="0"/>
                <a:cs typeface="Arial" panose="020B0604020202020204" pitchFamily="34" charset="0"/>
              </a:rPr>
              <a:t>II</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7532371" y="-5723924"/>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3253793" y="5520991"/>
            <a:ext cx="10557326" cy="8168731"/>
          </a:xfrm>
          <a:prstGeom prst="rect">
            <a:avLst/>
          </a:prstGeom>
        </p:spPr>
      </p:pic>
      <p:pic>
        <p:nvPicPr>
          <p:cNvPr id="5" name="Picture 5"/>
          <p:cNvPicPr>
            <a:picLocks noChangeAspect="1"/>
          </p:cNvPicPr>
          <p:nvPr/>
        </p:nvPicPr>
        <p:blipFill>
          <a:blip r:embed="rId4">
            <a:alphaModFix amt="36000"/>
          </a:blip>
          <a:srcRect/>
          <a:stretch>
            <a:fillRect/>
          </a:stretch>
        </p:blipFill>
        <p:spPr>
          <a:xfrm rot="-2854107">
            <a:off x="-4558446" y="-2986431"/>
            <a:ext cx="16506737" cy="10853179"/>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14924">
            <a:off x="-1081816" y="-379079"/>
            <a:ext cx="5206177" cy="2603089"/>
          </a:xfrm>
          <a:prstGeom prst="rect">
            <a:avLst/>
          </a:prstGeom>
        </p:spPr>
      </p:pic>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226010" flipH="1">
            <a:off x="12318621" y="8594549"/>
            <a:ext cx="7149547" cy="3574773"/>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842043">
            <a:off x="1598178" y="1668165"/>
            <a:ext cx="853384" cy="678650"/>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31591">
            <a:off x="17124039" y="3325182"/>
            <a:ext cx="1626749" cy="217989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644474" flipH="1">
            <a:off x="287545" y="7930658"/>
            <a:ext cx="1482311" cy="1986346"/>
          </a:xfrm>
          <a:prstGeom prst="rect">
            <a:avLst/>
          </a:prstGeom>
        </p:spPr>
      </p:pic>
      <p:sp>
        <p:nvSpPr>
          <p:cNvPr id="35" name="TextBox 34">
            <a:extLst>
              <a:ext uri="{FF2B5EF4-FFF2-40B4-BE49-F238E27FC236}">
                <a16:creationId xmlns:a16="http://schemas.microsoft.com/office/drawing/2014/main" id="{CE2A99B1-DE7E-6480-F30D-E98A371577A1}"/>
              </a:ext>
            </a:extLst>
          </p:cNvPr>
          <p:cNvSpPr txBox="1"/>
          <p:nvPr/>
        </p:nvSpPr>
        <p:spPr>
          <a:xfrm>
            <a:off x="-172530" y="0"/>
            <a:ext cx="18109944" cy="1063433"/>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1. </a:t>
            </a:r>
            <a:r>
              <a:rPr lang="vi-VN"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Lời tâm tình của cha với con về tình cảm cha mẹ, gia đình</a:t>
            </a:r>
            <a:endParaRPr lang="en-US" sz="4800" dirty="0">
              <a:solidFill>
                <a:schemeClr val="accent3">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29D54B6-347C-0E2C-1BBE-EE5F37556F87}"/>
              </a:ext>
            </a:extLst>
          </p:cNvPr>
          <p:cNvSpPr txBox="1"/>
          <p:nvPr/>
        </p:nvSpPr>
        <p:spPr>
          <a:xfrm>
            <a:off x="3176486" y="1190450"/>
            <a:ext cx="7312918"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LÀM VIỆC CẶP ĐÔI</a:t>
            </a:r>
            <a:endParaRPr lang="en-US" sz="4400" b="1" dirty="0">
              <a:solidFill>
                <a:srgbClr val="FF0000"/>
              </a:solidFill>
              <a:latin typeface="Arial" panose="020B0604020202020204" pitchFamily="34" charset="0"/>
              <a:cs typeface="Arial" panose="020B0604020202020204" pitchFamily="34" charset="0"/>
            </a:endParaRPr>
          </a:p>
        </p:txBody>
      </p:sp>
      <p:pic>
        <p:nvPicPr>
          <p:cNvPr id="37" name="Picture 14">
            <a:extLst>
              <a:ext uri="{FF2B5EF4-FFF2-40B4-BE49-F238E27FC236}">
                <a16:creationId xmlns:a16="http://schemas.microsoft.com/office/drawing/2014/main" id="{0CD698AC-B896-D68E-4BC1-5E368AEA80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698517" y="5143500"/>
            <a:ext cx="4453562" cy="4850413"/>
          </a:xfrm>
          <a:prstGeom prst="rect">
            <a:avLst/>
          </a:prstGeom>
        </p:spPr>
      </p:pic>
      <p:sp>
        <p:nvSpPr>
          <p:cNvPr id="39" name="TextBox 38">
            <a:extLst>
              <a:ext uri="{FF2B5EF4-FFF2-40B4-BE49-F238E27FC236}">
                <a16:creationId xmlns:a16="http://schemas.microsoft.com/office/drawing/2014/main" id="{6F8C35AA-F641-5A38-0F5D-EA6E4E987CF1}"/>
              </a:ext>
            </a:extLst>
          </p:cNvPr>
          <p:cNvSpPr txBox="1"/>
          <p:nvPr/>
        </p:nvSpPr>
        <p:spPr>
          <a:xfrm>
            <a:off x="884368" y="2279415"/>
            <a:ext cx="10817112" cy="916276"/>
          </a:xfrm>
          <a:prstGeom prst="rect">
            <a:avLst/>
          </a:prstGeom>
          <a:noFill/>
        </p:spPr>
        <p:txBody>
          <a:bodyPr wrap="square">
            <a:spAutoFit/>
          </a:bodyPr>
          <a:lstStyle/>
          <a:p>
            <a:pPr marL="0" marR="0" algn="ctr">
              <a:lnSpc>
                <a:spcPct val="150000"/>
              </a:lnSpc>
              <a:spcBef>
                <a:spcPts val="0"/>
              </a:spcBef>
              <a:spcAft>
                <a:spcPts val="1000"/>
              </a:spcAft>
            </a:pPr>
            <a:r>
              <a:rPr lang="en-US" sz="4000" dirty="0">
                <a:solidFill>
                  <a:schemeClr val="tx2"/>
                </a:solidFill>
                <a:latin typeface="Arial" panose="020B0604020202020204" pitchFamily="34" charset="0"/>
                <a:ea typeface="Malgun Gothic" panose="020B0503020000020004" pitchFamily="34" charset="-127"/>
                <a:cs typeface="Arial" panose="020B0604020202020204" pitchFamily="34" charset="0"/>
              </a:rPr>
              <a:t>H</a:t>
            </a:r>
            <a:r>
              <a:rPr lang="vi-VN" sz="4000" dirty="0">
                <a:solidFill>
                  <a:schemeClr val="tx2"/>
                </a:solidFill>
                <a:effectLst/>
                <a:ea typeface="Malgun Gothic" panose="020B0503020000020004" pitchFamily="34" charset="-127"/>
                <a:cs typeface="Times New Roman" panose="02020603050405020304" pitchFamily="18" charset="0"/>
              </a:rPr>
              <a:t>ãy đọc to 4 câu thơ đầu và thảo luận</a:t>
            </a:r>
            <a:endParaRPr lang="en-US" sz="4000" dirty="0">
              <a:solidFill>
                <a:schemeClr val="tx2"/>
              </a:solidFill>
              <a:effectLst/>
              <a:ea typeface="Malgun Gothic" panose="020B0503020000020004" pitchFamily="34" charset="-127"/>
              <a:cs typeface="Times New Roman" panose="02020603050405020304" pitchFamily="18" charset="0"/>
            </a:endParaRPr>
          </a:p>
        </p:txBody>
      </p:sp>
      <p:sp>
        <p:nvSpPr>
          <p:cNvPr id="41" name="TextBox 40">
            <a:extLst>
              <a:ext uri="{FF2B5EF4-FFF2-40B4-BE49-F238E27FC236}">
                <a16:creationId xmlns:a16="http://schemas.microsoft.com/office/drawing/2014/main" id="{2818373D-4B35-8F48-D80E-18CCCFA198A7}"/>
              </a:ext>
            </a:extLst>
          </p:cNvPr>
          <p:cNvSpPr txBox="1"/>
          <p:nvPr/>
        </p:nvSpPr>
        <p:spPr>
          <a:xfrm>
            <a:off x="1294734" y="3773295"/>
            <a:ext cx="11692707" cy="4988866"/>
          </a:xfrm>
          <a:prstGeom prst="rect">
            <a:avLst/>
          </a:prstGeom>
          <a:noFill/>
        </p:spPr>
        <p:txBody>
          <a:bodyPr wrap="square">
            <a:spAutoFit/>
          </a:bodyPr>
          <a:lstStyle/>
          <a:p>
            <a:pPr marL="457200" indent="-457200" algn="just">
              <a:lnSpc>
                <a:spcPct val="150000"/>
              </a:lnSpc>
              <a:buFont typeface="Wingdings" panose="05000000000000000000" pitchFamily="2" charset="2"/>
              <a:buChar char="v"/>
            </a:pPr>
            <a:r>
              <a:rPr lang="vi-VN" sz="3600" dirty="0">
                <a:solidFill>
                  <a:srgbClr val="000000"/>
                </a:solidFill>
                <a:effectLst/>
                <a:ea typeface="Malgun Gothic" panose="020B0503020000020004" pitchFamily="34" charset="-127"/>
              </a:rPr>
              <a:t>Tìm những hỉnh ảnh gợi nên tình cảm cha con qua một số từ ngữ.</a:t>
            </a:r>
            <a:endParaRPr lang="en-US" sz="3600" dirty="0">
              <a:solidFill>
                <a:srgbClr val="000000"/>
              </a:solidFill>
              <a:effectLst/>
              <a:ea typeface="Malgun Gothic" panose="020B0503020000020004" pitchFamily="34" charset="-127"/>
            </a:endParaRPr>
          </a:p>
          <a:p>
            <a:pPr marL="457200" indent="-457200" algn="just">
              <a:lnSpc>
                <a:spcPct val="150000"/>
              </a:lnSpc>
              <a:buFont typeface="Wingdings" panose="05000000000000000000" pitchFamily="2" charset="2"/>
              <a:buChar char="v"/>
            </a:pPr>
            <a:r>
              <a:rPr lang="vi-VN" sz="3600" dirty="0">
                <a:solidFill>
                  <a:srgbClr val="000000"/>
                </a:solidFill>
                <a:effectLst/>
                <a:ea typeface="Malgun Gothic" panose="020B0503020000020004" pitchFamily="34" charset="-127"/>
                <a:cs typeface="Times New Roman" panose="02020603050405020304" pitchFamily="18" charset="0"/>
              </a:rPr>
              <a:t>Em có cảm nhận như thế nào về tình cảm cha con được nhà thơ gửi gắm?</a:t>
            </a:r>
            <a:endParaRPr lang="en-US" sz="3600" dirty="0">
              <a:effectLst/>
              <a:ea typeface="Malgun Gothic" panose="020B0503020000020004" pitchFamily="34" charset="-127"/>
              <a:cs typeface="Times New Roman" panose="02020603050405020304" pitchFamily="18" charset="0"/>
            </a:endParaRPr>
          </a:p>
          <a:p>
            <a:pPr marL="457200" indent="-457200" algn="just">
              <a:lnSpc>
                <a:spcPct val="150000"/>
              </a:lnSpc>
              <a:buFont typeface="Wingdings" panose="05000000000000000000" pitchFamily="2" charset="2"/>
              <a:buChar char="v"/>
            </a:pPr>
            <a:r>
              <a:rPr lang="vi-VN" sz="3600" dirty="0">
                <a:solidFill>
                  <a:srgbClr val="000000"/>
                </a:solidFill>
                <a:effectLst/>
                <a:ea typeface="Malgun Gothic" panose="020B0503020000020004" pitchFamily="34" charset="-127"/>
              </a:rPr>
              <a:t>Người cha đã nhìn nhận như thế nào về mối quan hệ giữa “con” với gia đình?</a:t>
            </a:r>
            <a:endParaRPr lang="en-US" sz="3600" dirty="0">
              <a:solidFill>
                <a:srgbClr val="000000"/>
              </a:solidFill>
              <a:ea typeface="Malgun Gothic" panose="020B0503020000020004" pitchFamily="34" charset="-127"/>
            </a:endParaRP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500"/>
                                        <p:tgtEl>
                                          <p:spTgt spid="36"/>
                                        </p:tgtEl>
                                      </p:cBhvr>
                                    </p:animEffect>
                                  </p:childTnLst>
                                </p:cTn>
                              </p:par>
                              <p:par>
                                <p:cTn id="13" presetID="6" presetClass="entr" presetSubtype="1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anim calcmode="lin" valueType="num">
                                      <p:cBhvr>
                                        <p:cTn id="21" dur="500" fill="hold"/>
                                        <p:tgtEl>
                                          <p:spTgt spid="39"/>
                                        </p:tgtEl>
                                        <p:attrNameLst>
                                          <p:attrName>ppt_x</p:attrName>
                                        </p:attrNameLst>
                                      </p:cBhvr>
                                      <p:tavLst>
                                        <p:tav tm="0">
                                          <p:val>
                                            <p:strVal val="#ppt_x"/>
                                          </p:val>
                                        </p:tav>
                                        <p:tav tm="100000">
                                          <p:val>
                                            <p:strVal val="#ppt_x"/>
                                          </p:val>
                                        </p:tav>
                                      </p:tavLst>
                                    </p:anim>
                                    <p:anim calcmode="lin" valueType="num">
                                      <p:cBhvr>
                                        <p:cTn id="2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fltVal val="0"/>
                                          </p:val>
                                        </p:tav>
                                        <p:tav tm="100000">
                                          <p:val>
                                            <p:strVal val="#ppt_h"/>
                                          </p:val>
                                        </p:tav>
                                      </p:tavLst>
                                    </p:anim>
                                    <p:anim calcmode="lin" valueType="num">
                                      <p:cBhvr>
                                        <p:cTn id="29" dur="500" fill="hold"/>
                                        <p:tgtEl>
                                          <p:spTgt spid="41"/>
                                        </p:tgtEl>
                                        <p:attrNameLst>
                                          <p:attrName>style.rotation</p:attrName>
                                        </p:attrNameLst>
                                      </p:cBhvr>
                                      <p:tavLst>
                                        <p:tav tm="0">
                                          <p:val>
                                            <p:fltVal val="90"/>
                                          </p:val>
                                        </p:tav>
                                        <p:tav tm="100000">
                                          <p:val>
                                            <p:fltVal val="0"/>
                                          </p:val>
                                        </p:tav>
                                      </p:tavLst>
                                    </p:anim>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9"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29788">
            <a:off x="-6242499" y="-2542818"/>
            <a:ext cx="10557326" cy="816873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29788">
            <a:off x="14601198" y="2746523"/>
            <a:ext cx="10557326" cy="816873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7832">
            <a:off x="13107571" y="286144"/>
            <a:ext cx="6490970" cy="3245485"/>
          </a:xfrm>
          <a:prstGeom prst="rect">
            <a:avLst/>
          </a:prstGeom>
        </p:spPr>
      </p:pic>
      <p:pic>
        <p:nvPicPr>
          <p:cNvPr id="9" name="Picture 9"/>
          <p:cNvPicPr>
            <a:picLocks noChangeAspect="1"/>
          </p:cNvPicPr>
          <p:nvPr/>
        </p:nvPicPr>
        <p:blipFill>
          <a:blip r:embed="rId6">
            <a:alphaModFix amt="36000"/>
          </a:blip>
          <a:srcRect/>
          <a:stretch>
            <a:fillRect/>
          </a:stretch>
        </p:blipFill>
        <p:spPr>
          <a:xfrm rot="7509351">
            <a:off x="13427206" y="6742668"/>
            <a:ext cx="6464424" cy="9630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53238">
            <a:off x="-1093715" y="7850940"/>
            <a:ext cx="5709181" cy="2854591"/>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00000" flipH="1">
            <a:off x="23831" y="5282347"/>
            <a:ext cx="1761616" cy="3523231"/>
          </a:xfrm>
          <a:prstGeom prst="rect">
            <a:avLst/>
          </a:prstGeom>
        </p:spPr>
      </p:pic>
      <p:sp>
        <p:nvSpPr>
          <p:cNvPr id="15" name="TextBox 14">
            <a:extLst>
              <a:ext uri="{FF2B5EF4-FFF2-40B4-BE49-F238E27FC236}">
                <a16:creationId xmlns:a16="http://schemas.microsoft.com/office/drawing/2014/main" id="{CDEEB9DE-8D19-5DC2-5FAC-ED809095A143}"/>
              </a:ext>
            </a:extLst>
          </p:cNvPr>
          <p:cNvSpPr txBox="1"/>
          <p:nvPr/>
        </p:nvSpPr>
        <p:spPr>
          <a:xfrm>
            <a:off x="-1581766" y="-7874"/>
            <a:ext cx="21183600" cy="1063433"/>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1. </a:t>
            </a:r>
            <a:r>
              <a:rPr lang="vi-VN"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Lời tâm tình của cha với con về tình cảm cha mẹ, gia đình</a:t>
            </a:r>
            <a:endParaRPr lang="en-US" sz="4800" dirty="0">
              <a:solidFill>
                <a:schemeClr val="accent3">
                  <a:lumMod val="50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0E00891-979E-B42A-DAC2-873A58E41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5942" y="4108272"/>
            <a:ext cx="5715000" cy="3771900"/>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36728">
            <a:off x="16618623" y="1148118"/>
            <a:ext cx="1968639" cy="3937278"/>
          </a:xfrm>
          <a:prstGeom prst="rect">
            <a:avLst/>
          </a:prstGeom>
        </p:spPr>
      </p:pic>
      <p:sp>
        <p:nvSpPr>
          <p:cNvPr id="19" name="TextBox 18">
            <a:extLst>
              <a:ext uri="{FF2B5EF4-FFF2-40B4-BE49-F238E27FC236}">
                <a16:creationId xmlns:a16="http://schemas.microsoft.com/office/drawing/2014/main" id="{1AB472CE-B514-C7FB-F243-79E08BC02699}"/>
              </a:ext>
            </a:extLst>
          </p:cNvPr>
          <p:cNvSpPr txBox="1"/>
          <p:nvPr/>
        </p:nvSpPr>
        <p:spPr>
          <a:xfrm>
            <a:off x="1447800" y="1923580"/>
            <a:ext cx="14238514" cy="769441"/>
          </a:xfrm>
          <a:prstGeom prst="rect">
            <a:avLst/>
          </a:prstGeom>
          <a:noFill/>
        </p:spPr>
        <p:txBody>
          <a:bodyPr wrap="square">
            <a:spAutoFit/>
          </a:bodyPr>
          <a:lstStyle/>
          <a:p>
            <a:pPr marL="571500" indent="-571500">
              <a:buFont typeface="Wingdings" panose="05000000000000000000" pitchFamily="2" charset="2"/>
              <a:buChar char="Ø"/>
            </a:pPr>
            <a:r>
              <a:rPr lang="vi-VN" sz="4400" dirty="0">
                <a:solidFill>
                  <a:schemeClr val="accent4">
                    <a:lumMod val="50000"/>
                  </a:schemeClr>
                </a:solidFill>
                <a:effectLst/>
                <a:ea typeface="Malgun Gothic" panose="020B0503020000020004" pitchFamily="34" charset="-127"/>
              </a:rPr>
              <a:t>Những hình ảnh </a:t>
            </a:r>
            <a:r>
              <a:rPr lang="en-US" sz="4400" dirty="0" err="1">
                <a:solidFill>
                  <a:schemeClr val="accent4">
                    <a:lumMod val="50000"/>
                  </a:schemeClr>
                </a:solidFill>
                <a:ea typeface="Malgun Gothic" panose="020B0503020000020004" pitchFamily="34" charset="-127"/>
              </a:rPr>
              <a:t>gợi</a:t>
            </a:r>
            <a:r>
              <a:rPr lang="vi-VN" sz="4400" dirty="0">
                <a:solidFill>
                  <a:schemeClr val="accent4">
                    <a:lumMod val="50000"/>
                  </a:schemeClr>
                </a:solidFill>
                <a:effectLst/>
                <a:ea typeface="Malgun Gothic" panose="020B0503020000020004" pitchFamily="34" charset="-127"/>
              </a:rPr>
              <a:t> sự gắn bó của tình cảm cha con</a:t>
            </a:r>
            <a:endParaRPr lang="en-US" sz="4400" dirty="0">
              <a:solidFill>
                <a:schemeClr val="accent4">
                  <a:lumMod val="50000"/>
                </a:schemeClr>
              </a:solidFill>
            </a:endParaRPr>
          </a:p>
        </p:txBody>
      </p:sp>
      <p:sp>
        <p:nvSpPr>
          <p:cNvPr id="21" name="TextBox 20">
            <a:extLst>
              <a:ext uri="{FF2B5EF4-FFF2-40B4-BE49-F238E27FC236}">
                <a16:creationId xmlns:a16="http://schemas.microsoft.com/office/drawing/2014/main" id="{1816D391-71D5-CA08-8811-8D4ECA742971}"/>
              </a:ext>
            </a:extLst>
          </p:cNvPr>
          <p:cNvSpPr txBox="1"/>
          <p:nvPr/>
        </p:nvSpPr>
        <p:spPr>
          <a:xfrm>
            <a:off x="1975463" y="3525084"/>
            <a:ext cx="8332592" cy="4045659"/>
          </a:xfrm>
          <a:prstGeom prst="rect">
            <a:avLst/>
          </a:prstGeom>
          <a:noFill/>
        </p:spPr>
        <p:txBody>
          <a:bodyPr wrap="square">
            <a:spAutoFit/>
          </a:bodyPr>
          <a:lstStyle/>
          <a:p>
            <a:pPr marL="571500" indent="-571500">
              <a:lnSpc>
                <a:spcPct val="150000"/>
              </a:lnSpc>
              <a:buFontTx/>
              <a:buChar char="-"/>
            </a:pPr>
            <a:r>
              <a:rPr lang="vi-VN" sz="4400" dirty="0">
                <a:solidFill>
                  <a:srgbClr val="000000"/>
                </a:solidFill>
                <a:effectLst/>
                <a:ea typeface="Malgun Gothic" panose="020B0503020000020004" pitchFamily="34" charset="-127"/>
              </a:rPr>
              <a:t>“chân phải – chân trái”, </a:t>
            </a:r>
            <a:endParaRPr lang="en-US" sz="4400" dirty="0">
              <a:solidFill>
                <a:srgbClr val="000000"/>
              </a:solidFill>
              <a:effectLst/>
              <a:ea typeface="Malgun Gothic" panose="020B0503020000020004" pitchFamily="34" charset="-127"/>
            </a:endParaRPr>
          </a:p>
          <a:p>
            <a:pPr marL="571500" indent="-571500">
              <a:lnSpc>
                <a:spcPct val="150000"/>
              </a:lnSpc>
              <a:buFontTx/>
              <a:buChar char="-"/>
            </a:pPr>
            <a:r>
              <a:rPr lang="vi-VN" sz="4400" dirty="0">
                <a:solidFill>
                  <a:srgbClr val="000000"/>
                </a:solidFill>
                <a:effectLst/>
                <a:ea typeface="Malgun Gothic" panose="020B0503020000020004" pitchFamily="34" charset="-127"/>
              </a:rPr>
              <a:t>“tiếng nói – tiếng cười”, </a:t>
            </a:r>
            <a:endParaRPr lang="en-US" sz="4400" dirty="0">
              <a:solidFill>
                <a:srgbClr val="000000"/>
              </a:solidFill>
              <a:effectLst/>
              <a:ea typeface="Malgun Gothic" panose="020B0503020000020004" pitchFamily="34" charset="-127"/>
            </a:endParaRPr>
          </a:p>
          <a:p>
            <a:pPr marL="571500" indent="-571500">
              <a:lnSpc>
                <a:spcPct val="150000"/>
              </a:lnSpc>
              <a:buFontTx/>
              <a:buChar char="-"/>
            </a:pPr>
            <a:r>
              <a:rPr lang="vi-VN" sz="4400" dirty="0">
                <a:solidFill>
                  <a:srgbClr val="000000"/>
                </a:solidFill>
                <a:effectLst/>
                <a:ea typeface="Malgun Gothic" panose="020B0503020000020004" pitchFamily="34" charset="-127"/>
              </a:rPr>
              <a:t>“một bước – hai bước”,</a:t>
            </a:r>
            <a:endParaRPr lang="en-US" sz="4400" dirty="0">
              <a:solidFill>
                <a:srgbClr val="000000"/>
              </a:solidFill>
              <a:effectLst/>
              <a:ea typeface="Malgun Gothic" panose="020B0503020000020004" pitchFamily="34" charset="-127"/>
            </a:endParaRPr>
          </a:p>
          <a:p>
            <a:pPr marL="571500" indent="-571500">
              <a:lnSpc>
                <a:spcPct val="150000"/>
              </a:lnSpc>
              <a:buFontTx/>
              <a:buChar char="-"/>
            </a:pPr>
            <a:r>
              <a:rPr lang="vi-VN" sz="4400" dirty="0">
                <a:solidFill>
                  <a:srgbClr val="000000"/>
                </a:solidFill>
                <a:effectLst/>
                <a:ea typeface="Malgun Gothic" panose="020B0503020000020004" pitchFamily="34" charset="-127"/>
              </a:rPr>
              <a:t>… </a:t>
            </a:r>
            <a:endParaRPr lang="en-US" sz="4400" dirty="0"/>
          </a:p>
        </p:txBody>
      </p:sp>
      <p:sp>
        <p:nvSpPr>
          <p:cNvPr id="22" name="Arrow: Right 21">
            <a:extLst>
              <a:ext uri="{FF2B5EF4-FFF2-40B4-BE49-F238E27FC236}">
                <a16:creationId xmlns:a16="http://schemas.microsoft.com/office/drawing/2014/main" id="{8B0CD7B9-9513-2A18-C075-3293B4555302}"/>
              </a:ext>
            </a:extLst>
          </p:cNvPr>
          <p:cNvSpPr/>
          <p:nvPr/>
        </p:nvSpPr>
        <p:spPr>
          <a:xfrm>
            <a:off x="1495989" y="8047653"/>
            <a:ext cx="1036885" cy="11921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041BC73-1048-3DF9-70BC-60CEF4137A94}"/>
              </a:ext>
            </a:extLst>
          </p:cNvPr>
          <p:cNvSpPr txBox="1"/>
          <p:nvPr/>
        </p:nvSpPr>
        <p:spPr>
          <a:xfrm>
            <a:off x="3058265" y="7805867"/>
            <a:ext cx="13487400" cy="2014334"/>
          </a:xfrm>
          <a:prstGeom prst="rect">
            <a:avLst/>
          </a:prstGeom>
          <a:noFill/>
        </p:spPr>
        <p:txBody>
          <a:bodyPr wrap="square">
            <a:spAutoFit/>
          </a:bodyPr>
          <a:lstStyle/>
          <a:p>
            <a:pPr marL="0" marR="0" algn="just">
              <a:lnSpc>
                <a:spcPct val="150000"/>
              </a:lnSpc>
              <a:spcBef>
                <a:spcPts val="0"/>
              </a:spcBef>
              <a:spcAft>
                <a:spcPts val="1000"/>
              </a:spcAft>
              <a:tabLst>
                <a:tab pos="90170" algn="l"/>
                <a:tab pos="180340" algn="l"/>
              </a:tabLst>
            </a:pPr>
            <a:r>
              <a:rPr lang="vi-VN" sz="4400" b="1" dirty="0">
                <a:solidFill>
                  <a:srgbClr val="000000"/>
                </a:solidFill>
                <a:effectLst/>
                <a:ea typeface="Malgun Gothic" panose="020B0503020000020004" pitchFamily="34" charset="-127"/>
                <a:cs typeface="Times New Roman" panose="02020603050405020304" pitchFamily="18" charset="0"/>
              </a:rPr>
              <a:t>Tạo ra bầu không khí ấm áp, quấn quýt và hạnh phúc. </a:t>
            </a:r>
            <a:endParaRPr lang="en-US" sz="4400" b="1" dirty="0">
              <a:effectLst/>
              <a:ea typeface="Malgun Gothic" panose="020B0503020000020004" pitchFamily="34" charset="-12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4381">
            <a:off x="-2413161" y="-2179684"/>
            <a:ext cx="7268199" cy="562376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05547">
            <a:off x="12635597" y="5290257"/>
            <a:ext cx="8407110" cy="650500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6435296" y="7610292"/>
            <a:ext cx="1648008" cy="32960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187603" y="1526418"/>
            <a:ext cx="1999077" cy="3998155"/>
          </a:xfrm>
          <a:prstGeom prst="rect">
            <a:avLst/>
          </a:prstGeom>
        </p:spPr>
      </p:pic>
      <p:pic>
        <p:nvPicPr>
          <p:cNvPr id="6" name="Picture 6"/>
          <p:cNvPicPr>
            <a:picLocks noChangeAspect="1"/>
          </p:cNvPicPr>
          <p:nvPr/>
        </p:nvPicPr>
        <p:blipFill>
          <a:blip r:embed="rId6">
            <a:alphaModFix amt="36000"/>
          </a:blip>
          <a:srcRect/>
          <a:stretch>
            <a:fillRect/>
          </a:stretch>
        </p:blipFill>
        <p:spPr>
          <a:xfrm rot="10372462">
            <a:off x="-1265516" y="6191063"/>
            <a:ext cx="6464424" cy="963042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350078">
            <a:off x="-1676002" y="6187640"/>
            <a:ext cx="5709181" cy="285459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77832">
            <a:off x="13107571" y="286144"/>
            <a:ext cx="6490970" cy="324548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842043">
            <a:off x="14112677" y="2889514"/>
            <a:ext cx="930966" cy="740346"/>
          </a:xfrm>
          <a:prstGeom prst="rect">
            <a:avLst/>
          </a:prstGeom>
        </p:spPr>
      </p:pic>
      <p:sp>
        <p:nvSpPr>
          <p:cNvPr id="14" name="TextBox 13">
            <a:extLst>
              <a:ext uri="{FF2B5EF4-FFF2-40B4-BE49-F238E27FC236}">
                <a16:creationId xmlns:a16="http://schemas.microsoft.com/office/drawing/2014/main" id="{95278673-05AB-85DB-205D-C3E0F60B734F}"/>
              </a:ext>
            </a:extLst>
          </p:cNvPr>
          <p:cNvSpPr txBox="1"/>
          <p:nvPr/>
        </p:nvSpPr>
        <p:spPr>
          <a:xfrm>
            <a:off x="388462" y="0"/>
            <a:ext cx="17820576" cy="1063433"/>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1. </a:t>
            </a:r>
            <a:r>
              <a:rPr lang="vi-VN"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Lời tâm tình của cha với con về tình cảm cha mẹ, gia đình</a:t>
            </a:r>
            <a:endParaRPr lang="en-US" sz="4800" dirty="0">
              <a:solidFill>
                <a:schemeClr val="accent3">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8BB3BAB-5E53-41CE-F4A5-CA90AC50E43F}"/>
              </a:ext>
            </a:extLst>
          </p:cNvPr>
          <p:cNvSpPr txBox="1"/>
          <p:nvPr/>
        </p:nvSpPr>
        <p:spPr>
          <a:xfrm>
            <a:off x="2828593" y="1556148"/>
            <a:ext cx="10817112" cy="916276"/>
          </a:xfrm>
          <a:prstGeom prst="rect">
            <a:avLst/>
          </a:prstGeom>
          <a:noFill/>
        </p:spPr>
        <p:txBody>
          <a:bodyPr wrap="square">
            <a:spAutoFit/>
          </a:bodyPr>
          <a:lstStyle/>
          <a:p>
            <a:pPr marL="571500" marR="0" lvl="0" indent="-571500" algn="ctr">
              <a:lnSpc>
                <a:spcPct val="150000"/>
              </a:lnSpc>
              <a:spcBef>
                <a:spcPts val="0"/>
              </a:spcBef>
              <a:spcAft>
                <a:spcPts val="1000"/>
              </a:spcAft>
              <a:buFont typeface="Wingdings" panose="05000000000000000000" pitchFamily="2" charset="2"/>
              <a:buChar char="Ø"/>
            </a:pPr>
            <a:r>
              <a:rPr lang="en-US" sz="4000" dirty="0">
                <a:solidFill>
                  <a:schemeClr val="accent5">
                    <a:lumMod val="50000"/>
                  </a:schemeClr>
                </a:solidFill>
                <a:latin typeface="Arial" panose="020B0604020202020204" pitchFamily="34" charset="0"/>
                <a:ea typeface="Malgun Gothic" panose="020B0503020000020004" pitchFamily="34" charset="-127"/>
                <a:cs typeface="Arial" panose="020B0604020202020204" pitchFamily="34" charset="0"/>
              </a:rPr>
              <a:t>T</a:t>
            </a:r>
            <a:r>
              <a:rPr lang="vi-VN" sz="4000" dirty="0">
                <a:solidFill>
                  <a:schemeClr val="accent5">
                    <a:lumMod val="50000"/>
                  </a:schemeClr>
                </a:solidFill>
                <a:effectLst/>
                <a:ea typeface="Malgun Gothic" panose="020B0503020000020004" pitchFamily="34" charset="-127"/>
                <a:cs typeface="Times New Roman" panose="02020603050405020304" pitchFamily="18" charset="0"/>
              </a:rPr>
              <a:t>ình cảm cha con được nhà thơ gửi gắm?</a:t>
            </a:r>
            <a:endParaRPr lang="en-US" sz="4000" dirty="0">
              <a:solidFill>
                <a:schemeClr val="accent5">
                  <a:lumMod val="50000"/>
                </a:schemeClr>
              </a:solidFill>
              <a:effectLst/>
              <a:ea typeface="Malgun Gothic" panose="020B0503020000020004" pitchFamily="34" charset="-127"/>
              <a:cs typeface="Times New Roman" panose="02020603050405020304" pitchFamily="18" charset="0"/>
            </a:endParaRPr>
          </a:p>
        </p:txBody>
      </p:sp>
      <p:sp>
        <p:nvSpPr>
          <p:cNvPr id="18" name="TextBox 17">
            <a:extLst>
              <a:ext uri="{FF2B5EF4-FFF2-40B4-BE49-F238E27FC236}">
                <a16:creationId xmlns:a16="http://schemas.microsoft.com/office/drawing/2014/main" id="{211C47CE-38F3-CD23-5417-ECEEEE2BDF1E}"/>
              </a:ext>
            </a:extLst>
          </p:cNvPr>
          <p:cNvSpPr txBox="1"/>
          <p:nvPr/>
        </p:nvSpPr>
        <p:spPr>
          <a:xfrm>
            <a:off x="2484546" y="3864342"/>
            <a:ext cx="14746680" cy="1839606"/>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Lst>
            </a:pPr>
            <a:r>
              <a:rPr lang="vi-VN" sz="4000" dirty="0">
                <a:solidFill>
                  <a:srgbClr val="000000"/>
                </a:solidFill>
                <a:effectLst/>
                <a:ea typeface="Malgun Gothic" panose="020B0503020000020004" pitchFamily="34" charset="-127"/>
                <a:cs typeface="Times New Roman" panose="02020603050405020304" pitchFamily="18" charset="0"/>
              </a:rPr>
              <a:t>Con được lớn lên trong tình yêu thương, sự nâng niu và mong chờ của cha mẹ</a:t>
            </a:r>
            <a:endParaRPr lang="en-US" sz="4000" dirty="0">
              <a:effectLst/>
              <a:ea typeface="Malgun Gothic" panose="020B0503020000020004" pitchFamily="34" charset="-127"/>
              <a:cs typeface="Times New Roman" panose="02020603050405020304" pitchFamily="18" charset="0"/>
            </a:endParaRPr>
          </a:p>
        </p:txBody>
      </p:sp>
      <p:pic>
        <p:nvPicPr>
          <p:cNvPr id="19" name="Picture 8">
            <a:extLst>
              <a:ext uri="{FF2B5EF4-FFF2-40B4-BE49-F238E27FC236}">
                <a16:creationId xmlns:a16="http://schemas.microsoft.com/office/drawing/2014/main" id="{59A76BB1-85F9-CA83-8F24-3A0803B983C4}"/>
              </a:ext>
            </a:extLst>
          </p:cNvPr>
          <p:cNvPicPr>
            <a:picLocks noChangeAspect="1"/>
          </p:cNvPicPr>
          <p:nvPr/>
        </p:nvPicPr>
        <p:blipFill>
          <a:blip r:embed="rId11"/>
          <a:srcRect/>
          <a:stretch>
            <a:fillRect/>
          </a:stretch>
        </p:blipFill>
        <p:spPr>
          <a:xfrm>
            <a:off x="6740955" y="6170661"/>
            <a:ext cx="4648317" cy="4363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 calcmode="lin" valueType="num">
                                      <p:cBhvr>
                                        <p:cTn id="17" dur="500" fill="hold"/>
                                        <p:tgtEl>
                                          <p:spTgt spid="19"/>
                                        </p:tgtEl>
                                        <p:attrNameLst>
                                          <p:attrName>style.rotation</p:attrName>
                                        </p:attrNameLst>
                                      </p:cBhvr>
                                      <p:tavLst>
                                        <p:tav tm="0">
                                          <p:val>
                                            <p:fltVal val="90"/>
                                          </p:val>
                                        </p:tav>
                                        <p:tav tm="100000">
                                          <p:val>
                                            <p:fltVal val="0"/>
                                          </p:val>
                                        </p:tav>
                                      </p:tavLst>
                                    </p:anim>
                                    <p:animEffect transition="in" filter="fade">
                                      <p:cBhvr>
                                        <p:cTn id="18" dur="500"/>
                                        <p:tgtEl>
                                          <p:spTgt spid="1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90"/>
                                          </p:val>
                                        </p:tav>
                                        <p:tav tm="100000">
                                          <p:val>
                                            <p:fltVal val="0"/>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29788">
            <a:off x="-2682064" y="-5480091"/>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29788">
            <a:off x="13865872" y="6003476"/>
            <a:ext cx="10557326" cy="8168731"/>
          </a:xfrm>
          <a:prstGeom prst="rect">
            <a:avLst/>
          </a:prstGeom>
        </p:spPr>
      </p:pic>
      <p:pic>
        <p:nvPicPr>
          <p:cNvPr id="4" name="Picture 4"/>
          <p:cNvPicPr>
            <a:picLocks noChangeAspect="1"/>
          </p:cNvPicPr>
          <p:nvPr/>
        </p:nvPicPr>
        <p:blipFill>
          <a:blip r:embed="rId4">
            <a:alphaModFix amt="15000"/>
          </a:blip>
          <a:srcRect/>
          <a:stretch>
            <a:fillRect/>
          </a:stretch>
        </p:blipFill>
        <p:spPr>
          <a:xfrm rot="2155022">
            <a:off x="-11199208" y="2015831"/>
            <a:ext cx="15461060" cy="10165647"/>
          </a:xfrm>
          <a:prstGeom prst="rect">
            <a:avLst/>
          </a:prstGeom>
        </p:spPr>
      </p:pic>
      <p:pic>
        <p:nvPicPr>
          <p:cNvPr id="5" name="Picture 5"/>
          <p:cNvPicPr>
            <a:picLocks noChangeAspect="1"/>
          </p:cNvPicPr>
          <p:nvPr/>
        </p:nvPicPr>
        <p:blipFill>
          <a:blip r:embed="rId4">
            <a:alphaModFix amt="15000"/>
          </a:blip>
          <a:srcRect/>
          <a:stretch>
            <a:fillRect/>
          </a:stretch>
        </p:blipFill>
        <p:spPr>
          <a:xfrm rot="-295119">
            <a:off x="11846073" y="-6566820"/>
            <a:ext cx="16749129" cy="1101255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93595">
            <a:off x="14196822" y="1560288"/>
            <a:ext cx="6124957" cy="306247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82662">
            <a:off x="-1022027" y="7196389"/>
            <a:ext cx="4204717" cy="210235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2450490">
            <a:off x="11932505" y="2478928"/>
            <a:ext cx="644126" cy="51223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1461083">
            <a:off x="1807038" y="3287536"/>
            <a:ext cx="644126" cy="512238"/>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003177">
            <a:off x="1041855" y="7781478"/>
            <a:ext cx="1174915" cy="1574425"/>
          </a:xfrm>
          <a:prstGeom prst="rect">
            <a:avLst/>
          </a:prstGeom>
        </p:spPr>
      </p:pic>
      <p:sp>
        <p:nvSpPr>
          <p:cNvPr id="15" name="TextBox 14">
            <a:extLst>
              <a:ext uri="{FF2B5EF4-FFF2-40B4-BE49-F238E27FC236}">
                <a16:creationId xmlns:a16="http://schemas.microsoft.com/office/drawing/2014/main" id="{48BD0EB3-9351-90A7-065D-DBD316DC933F}"/>
              </a:ext>
            </a:extLst>
          </p:cNvPr>
          <p:cNvSpPr txBox="1"/>
          <p:nvPr/>
        </p:nvSpPr>
        <p:spPr>
          <a:xfrm>
            <a:off x="-1" y="58903"/>
            <a:ext cx="17904231" cy="1063433"/>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1. </a:t>
            </a:r>
            <a:r>
              <a:rPr lang="vi-VN"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Lời tâm tình của cha với con về tình cảm cha mẹ, gia đình</a:t>
            </a:r>
            <a:endParaRPr lang="en-US" sz="4800" dirty="0">
              <a:solidFill>
                <a:schemeClr val="accent3">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570233-2A3B-0BF8-DEC7-5D3058D44E13}"/>
              </a:ext>
            </a:extLst>
          </p:cNvPr>
          <p:cNvSpPr txBox="1"/>
          <p:nvPr/>
        </p:nvSpPr>
        <p:spPr>
          <a:xfrm>
            <a:off x="1084598" y="1448543"/>
            <a:ext cx="13774401" cy="2014334"/>
          </a:xfrm>
          <a:prstGeom prst="rect">
            <a:avLst/>
          </a:prstGeom>
          <a:noFill/>
        </p:spPr>
        <p:txBody>
          <a:bodyPr wrap="square">
            <a:spAutoFit/>
          </a:bodyPr>
          <a:lstStyle/>
          <a:p>
            <a:pPr marL="571500" indent="-571500" algn="ctr">
              <a:lnSpc>
                <a:spcPct val="150000"/>
              </a:lnSpc>
              <a:buFont typeface="Wingdings" panose="05000000000000000000" pitchFamily="2" charset="2"/>
              <a:buChar char="Ø"/>
            </a:pPr>
            <a:r>
              <a:rPr lang="vi-VN" sz="4400" dirty="0">
                <a:solidFill>
                  <a:schemeClr val="accent5">
                    <a:lumMod val="50000"/>
                  </a:schemeClr>
                </a:solidFill>
                <a:effectLst/>
                <a:ea typeface="Malgun Gothic" panose="020B0503020000020004" pitchFamily="34" charset="-127"/>
              </a:rPr>
              <a:t>Người cha đã nhìn nhận như thế nào về mối quan hệ giữa “con” với gia đình</a:t>
            </a:r>
            <a:endParaRPr lang="en-US" sz="4400" dirty="0">
              <a:solidFill>
                <a:schemeClr val="accent5">
                  <a:lumMod val="50000"/>
                </a:schemeClr>
              </a:solidFill>
            </a:endParaRPr>
          </a:p>
        </p:txBody>
      </p:sp>
      <p:sp>
        <p:nvSpPr>
          <p:cNvPr id="19" name="TextBox 18">
            <a:extLst>
              <a:ext uri="{FF2B5EF4-FFF2-40B4-BE49-F238E27FC236}">
                <a16:creationId xmlns:a16="http://schemas.microsoft.com/office/drawing/2014/main" id="{FE5164BA-7122-450A-74CC-D28A7E3CAA50}"/>
              </a:ext>
            </a:extLst>
          </p:cNvPr>
          <p:cNvSpPr txBox="1"/>
          <p:nvPr/>
        </p:nvSpPr>
        <p:spPr>
          <a:xfrm>
            <a:off x="1372996" y="4229767"/>
            <a:ext cx="12310268" cy="3326873"/>
          </a:xfrm>
          <a:prstGeom prst="rect">
            <a:avLst/>
          </a:prstGeom>
          <a:noFill/>
        </p:spPr>
        <p:txBody>
          <a:bodyPr wrap="square">
            <a:spAutoFit/>
          </a:bodyPr>
          <a:lstStyle/>
          <a:p>
            <a:pPr marL="571500" indent="-571500" algn="just">
              <a:lnSpc>
                <a:spcPct val="150000"/>
              </a:lnSpc>
              <a:buFontTx/>
              <a:buChar char="-"/>
            </a:pPr>
            <a:r>
              <a:rPr lang="en-US" sz="3600" dirty="0">
                <a:solidFill>
                  <a:srgbClr val="000000"/>
                </a:solidFill>
                <a:latin typeface="Arial" panose="020B0604020202020204" pitchFamily="34" charset="0"/>
                <a:ea typeface="Malgun Gothic" panose="020B0503020000020004" pitchFamily="34" charset="-127"/>
                <a:cs typeface="Arial" panose="020B0604020202020204" pitchFamily="34" charset="0"/>
              </a:rPr>
              <a:t>L</a:t>
            </a:r>
            <a:r>
              <a:rPr lang="vi-VN" sz="3600" dirty="0">
                <a:solidFill>
                  <a:srgbClr val="000000"/>
                </a:solidFill>
                <a:effectLst/>
                <a:ea typeface="Malgun Gothic" panose="020B0503020000020004" pitchFamily="34" charset="-127"/>
              </a:rPr>
              <a:t>à quan hệ hết sức tự nhiên và sâu sắc. </a:t>
            </a:r>
            <a:endParaRPr lang="en-US" sz="3600" dirty="0">
              <a:solidFill>
                <a:srgbClr val="000000"/>
              </a:solidFill>
              <a:effectLst/>
              <a:ea typeface="Malgun Gothic" panose="020B0503020000020004" pitchFamily="34" charset="-127"/>
            </a:endParaRPr>
          </a:p>
          <a:p>
            <a:pPr marL="571500" indent="-571500" algn="just">
              <a:lnSpc>
                <a:spcPct val="150000"/>
              </a:lnSpc>
              <a:buFontTx/>
              <a:buChar char="-"/>
            </a:pPr>
            <a:r>
              <a:rPr lang="vi-VN" sz="3600" dirty="0">
                <a:solidFill>
                  <a:srgbClr val="000000"/>
                </a:solidFill>
                <a:effectLst/>
                <a:ea typeface="Malgun Gothic" panose="020B0503020000020004" pitchFamily="34" charset="-127"/>
              </a:rPr>
              <a:t>Con</a:t>
            </a:r>
            <a:r>
              <a:rPr lang="en-US" sz="3600" dirty="0">
                <a:solidFill>
                  <a:srgbClr val="000000"/>
                </a:solidFill>
                <a:effectLst/>
                <a:ea typeface="Malgun Gothic" panose="020B0503020000020004" pitchFamily="34" charset="-127"/>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được</a:t>
            </a:r>
            <a:r>
              <a:rPr lang="vi-VN" sz="3600" dirty="0">
                <a:solidFill>
                  <a:srgbClr val="000000"/>
                </a:solidFill>
                <a:effectLst/>
                <a:ea typeface="Malgun Gothic" panose="020B0503020000020004" pitchFamily="34" charset="-127"/>
              </a:rPr>
              <a:t> cha mẹ sinh ra, nuôi dưỡng, bao bọc. </a:t>
            </a:r>
            <a:endParaRPr lang="en-US" sz="3600" dirty="0">
              <a:solidFill>
                <a:srgbClr val="000000"/>
              </a:solidFill>
              <a:effectLst/>
              <a:ea typeface="Malgun Gothic" panose="020B0503020000020004" pitchFamily="34" charset="-127"/>
            </a:endParaRPr>
          </a:p>
          <a:p>
            <a:pPr marL="571500" indent="-571500" algn="just">
              <a:lnSpc>
                <a:spcPct val="150000"/>
              </a:lnSpc>
              <a:buFontTx/>
              <a:buChar char="-"/>
            </a:pPr>
            <a:r>
              <a:rPr lang="vi-VN" sz="3600" dirty="0">
                <a:solidFill>
                  <a:srgbClr val="000000"/>
                </a:solidFill>
                <a:effectLst/>
                <a:ea typeface="Malgun Gothic" panose="020B0503020000020004" pitchFamily="34" charset="-127"/>
              </a:rPr>
              <a:t>Bước đi chập chững, tiếng nói đầu đời của con đem đến cho cha mẹ niềm vui, hạnh phúc </a:t>
            </a:r>
            <a:endParaRPr lang="en-US" sz="3600" dirty="0"/>
          </a:p>
        </p:txBody>
      </p:sp>
      <p:sp>
        <p:nvSpPr>
          <p:cNvPr id="21" name="TextBox 20">
            <a:extLst>
              <a:ext uri="{FF2B5EF4-FFF2-40B4-BE49-F238E27FC236}">
                <a16:creationId xmlns:a16="http://schemas.microsoft.com/office/drawing/2014/main" id="{5CB6946C-191C-B76E-F792-47E9B98D4D34}"/>
              </a:ext>
            </a:extLst>
          </p:cNvPr>
          <p:cNvSpPr txBox="1"/>
          <p:nvPr/>
        </p:nvSpPr>
        <p:spPr>
          <a:xfrm>
            <a:off x="4783687" y="8446638"/>
            <a:ext cx="8040755" cy="1664879"/>
          </a:xfrm>
          <a:prstGeom prst="rect">
            <a:avLst/>
          </a:prstGeom>
          <a:noFill/>
        </p:spPr>
        <p:txBody>
          <a:bodyPr wrap="square">
            <a:spAutoFit/>
          </a:bodyPr>
          <a:lstStyle/>
          <a:p>
            <a:pPr algn="ctr">
              <a:lnSpc>
                <a:spcPct val="150000"/>
              </a:lnSpc>
            </a:pPr>
            <a:r>
              <a:rPr lang="vi-VN" sz="3600" i="1" dirty="0">
                <a:solidFill>
                  <a:srgbClr val="C00000"/>
                </a:solidFill>
                <a:effectLst/>
                <a:ea typeface="Malgun Gothic" panose="020B0503020000020004" pitchFamily="34" charset="-127"/>
              </a:rPr>
              <a:t>Một bước chạm tiếng nói</a:t>
            </a:r>
            <a:endParaRPr lang="en-US" sz="3600" i="1" dirty="0">
              <a:solidFill>
                <a:srgbClr val="C00000"/>
              </a:solidFill>
              <a:effectLst/>
              <a:ea typeface="Malgun Gothic" panose="020B0503020000020004" pitchFamily="34" charset="-127"/>
            </a:endParaRPr>
          </a:p>
          <a:p>
            <a:pPr algn="ctr">
              <a:lnSpc>
                <a:spcPct val="150000"/>
              </a:lnSpc>
            </a:pPr>
            <a:r>
              <a:rPr lang="vi-VN" sz="3600" i="1" dirty="0">
                <a:solidFill>
                  <a:srgbClr val="C00000"/>
                </a:solidFill>
                <a:effectLst/>
                <a:ea typeface="Malgun Gothic" panose="020B0503020000020004" pitchFamily="34" charset="-127"/>
              </a:rPr>
              <a:t>Hai bước tới tiếng cười</a:t>
            </a:r>
            <a:endParaRPr lang="en-US" sz="3600" dirty="0">
              <a:solidFill>
                <a:srgbClr val="C00000"/>
              </a:solidFill>
            </a:endParaRPr>
          </a:p>
        </p:txBody>
      </p:sp>
      <p:pic>
        <p:nvPicPr>
          <p:cNvPr id="22" name="Picture 9">
            <a:extLst>
              <a:ext uri="{FF2B5EF4-FFF2-40B4-BE49-F238E27FC236}">
                <a16:creationId xmlns:a16="http://schemas.microsoft.com/office/drawing/2014/main" id="{4AA27F8E-52DE-F9F7-C79D-51FA4DB047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15084" y="4205838"/>
            <a:ext cx="4110224" cy="4787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Horizontal)">
                                      <p:cBhvr>
                                        <p:cTn id="14" dur="500"/>
                                        <p:tgtEl>
                                          <p:spTgt spid="19"/>
                                        </p:tgtEl>
                                      </p:cBhvr>
                                    </p:animEffect>
                                  </p:childTnLst>
                                </p:cTn>
                              </p:par>
                              <p:par>
                                <p:cTn id="15" presetID="16" presetClass="entr" presetSubtype="2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DA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46456">
            <a:off x="9514075" y="-4522819"/>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7565">
            <a:off x="-3388199" y="6266218"/>
            <a:ext cx="10392975" cy="8041564"/>
          </a:xfrm>
          <a:prstGeom prst="rect">
            <a:avLst/>
          </a:prstGeom>
        </p:spPr>
      </p:pic>
      <p:pic>
        <p:nvPicPr>
          <p:cNvPr id="5" name="Picture 5"/>
          <p:cNvPicPr>
            <a:picLocks noChangeAspect="1"/>
          </p:cNvPicPr>
          <p:nvPr/>
        </p:nvPicPr>
        <p:blipFill>
          <a:blip r:embed="rId4">
            <a:alphaModFix amt="30000"/>
          </a:blip>
          <a:srcRect/>
          <a:stretch>
            <a:fillRect/>
          </a:stretch>
        </p:blipFill>
        <p:spPr>
          <a:xfrm rot="1385807">
            <a:off x="-6506678" y="-4809382"/>
            <a:ext cx="13411870" cy="821477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173598" y="-646391"/>
            <a:ext cx="6181774" cy="309088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1997892">
            <a:off x="584349" y="5544006"/>
            <a:ext cx="653782" cy="51991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0042" flipH="1">
            <a:off x="11534610" y="8947624"/>
            <a:ext cx="1395778" cy="187038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566543" flipH="1">
            <a:off x="422493" y="482098"/>
            <a:ext cx="691678" cy="926872"/>
          </a:xfrm>
          <a:prstGeom prst="rect">
            <a:avLst/>
          </a:prstGeom>
        </p:spPr>
      </p:pic>
      <p:sp>
        <p:nvSpPr>
          <p:cNvPr id="16" name="TextBox 15">
            <a:extLst>
              <a:ext uri="{FF2B5EF4-FFF2-40B4-BE49-F238E27FC236}">
                <a16:creationId xmlns:a16="http://schemas.microsoft.com/office/drawing/2014/main" id="{6029009B-2101-343E-A940-5BBEE828B3F0}"/>
              </a:ext>
            </a:extLst>
          </p:cNvPr>
          <p:cNvSpPr txBox="1"/>
          <p:nvPr/>
        </p:nvSpPr>
        <p:spPr>
          <a:xfrm>
            <a:off x="1425590" y="254910"/>
            <a:ext cx="15436819" cy="2188997"/>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2. </a:t>
            </a:r>
            <a:r>
              <a:rPr lang="vi-VN" sz="4800" b="1" dirty="0">
                <a:solidFill>
                  <a:schemeClr val="accent3">
                    <a:lumMod val="50000"/>
                  </a:schemeClr>
                </a:solidFill>
                <a:effectLst/>
                <a:ea typeface="Malgun Gothic" panose="020B0503020000020004" pitchFamily="34" charset="-127"/>
              </a:rPr>
              <a:t>Lời tâm tình của cha với con về niềm vui lao động và tình nghĩa của quê hương, xứ sở. </a:t>
            </a:r>
            <a:endParaRPr lang="en-US" sz="4800" dirty="0">
              <a:solidFill>
                <a:schemeClr val="accent3">
                  <a:lumMod val="50000"/>
                </a:schemeClr>
              </a:solidFill>
            </a:endParaRPr>
          </a:p>
        </p:txBody>
      </p:sp>
      <p:sp>
        <p:nvSpPr>
          <p:cNvPr id="17" name="TextBox 16">
            <a:extLst>
              <a:ext uri="{FF2B5EF4-FFF2-40B4-BE49-F238E27FC236}">
                <a16:creationId xmlns:a16="http://schemas.microsoft.com/office/drawing/2014/main" id="{5C868C61-E354-CE45-7FA8-6F361AED4477}"/>
              </a:ext>
            </a:extLst>
          </p:cNvPr>
          <p:cNvSpPr txBox="1"/>
          <p:nvPr/>
        </p:nvSpPr>
        <p:spPr>
          <a:xfrm>
            <a:off x="1831080" y="2513840"/>
            <a:ext cx="9854191"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LÀM VIỆC THEO NHÓM ĐÔI</a:t>
            </a:r>
            <a:endParaRPr lang="en-US" sz="44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0F03584-32D1-1584-51D1-515F5CDA681D}"/>
              </a:ext>
            </a:extLst>
          </p:cNvPr>
          <p:cNvSpPr txBox="1"/>
          <p:nvPr/>
        </p:nvSpPr>
        <p:spPr>
          <a:xfrm>
            <a:off x="876117" y="4016735"/>
            <a:ext cx="11356381" cy="707886"/>
          </a:xfrm>
          <a:prstGeom prst="rect">
            <a:avLst/>
          </a:prstGeom>
          <a:noFill/>
        </p:spPr>
        <p:txBody>
          <a:bodyPr wrap="square">
            <a:spAutoFit/>
          </a:bodyPr>
          <a:lstStyle/>
          <a:p>
            <a:pPr algn="ctr"/>
            <a:r>
              <a:rPr lang="vi-VN" sz="4000" dirty="0">
                <a:solidFill>
                  <a:schemeClr val="tx2"/>
                </a:solidFill>
                <a:effectLst/>
                <a:ea typeface="Malgun Gothic" panose="020B0503020000020004" pitchFamily="34" charset="-127"/>
              </a:rPr>
              <a:t>Đọc những dòng thơ tiếp theo và thảo luận</a:t>
            </a:r>
            <a:endParaRPr lang="en-US" sz="4000" dirty="0">
              <a:solidFill>
                <a:schemeClr val="tx2"/>
              </a:solidFill>
            </a:endParaRPr>
          </a:p>
        </p:txBody>
      </p:sp>
      <p:sp>
        <p:nvSpPr>
          <p:cNvPr id="22" name="TextBox 21">
            <a:extLst>
              <a:ext uri="{FF2B5EF4-FFF2-40B4-BE49-F238E27FC236}">
                <a16:creationId xmlns:a16="http://schemas.microsoft.com/office/drawing/2014/main" id="{7E77E9E0-AC68-5C89-BB4B-8B4111E03763}"/>
              </a:ext>
            </a:extLst>
          </p:cNvPr>
          <p:cNvSpPr txBox="1"/>
          <p:nvPr/>
        </p:nvSpPr>
        <p:spPr>
          <a:xfrm>
            <a:off x="1426977" y="5483524"/>
            <a:ext cx="16492288" cy="3799823"/>
          </a:xfrm>
          <a:prstGeom prst="rect">
            <a:avLst/>
          </a:prstGeom>
          <a:noFill/>
        </p:spPr>
        <p:txBody>
          <a:bodyPr wrap="square">
            <a:spAutoFit/>
          </a:bodyPr>
          <a:lstStyle/>
          <a:p>
            <a:pPr marL="342900" marR="0" lvl="0" indent="-342900" algn="just">
              <a:lnSpc>
                <a:spcPct val="150000"/>
              </a:lnSpc>
              <a:spcBef>
                <a:spcPts val="0"/>
              </a:spcBef>
              <a:spcAft>
                <a:spcPts val="1000"/>
              </a:spcAft>
              <a:buFont typeface="Wingdings" panose="05000000000000000000" pitchFamily="2" charset="2"/>
              <a:buChar char="v"/>
              <a:tabLst>
                <a:tab pos="90170" algn="l"/>
                <a:tab pos="180340" algn="l"/>
              </a:tabLst>
            </a:pPr>
            <a:r>
              <a:rPr lang="vi-VN" sz="4000" dirty="0">
                <a:solidFill>
                  <a:srgbClr val="000000"/>
                </a:solidFill>
                <a:effectLst/>
                <a:ea typeface="Malgun Gothic" panose="020B0503020000020004" pitchFamily="34" charset="-127"/>
                <a:cs typeface="Times New Roman" panose="02020603050405020304" pitchFamily="18" charset="0"/>
              </a:rPr>
              <a:t>Tìm những hình ảnh, câu văn gợi nên tình yêu mến, tự hào về lao động, quê hương, xứ sở.</a:t>
            </a:r>
            <a:endParaRPr lang="en-US" sz="4000" dirty="0">
              <a:solidFill>
                <a:srgbClr val="000000"/>
              </a:solidFill>
              <a:effectLst/>
              <a:ea typeface="Malgun Gothic" panose="020B0503020000020004" pitchFamily="34" charset="-127"/>
              <a:cs typeface="Times New Roman" panose="02020603050405020304" pitchFamily="18" charset="0"/>
            </a:endParaRPr>
          </a:p>
          <a:p>
            <a:pPr marL="342900" indent="-342900" algn="just">
              <a:lnSpc>
                <a:spcPct val="150000"/>
              </a:lnSpc>
              <a:spcAft>
                <a:spcPts val="1000"/>
              </a:spcAft>
              <a:buFont typeface="Wingdings" panose="05000000000000000000" pitchFamily="2" charset="2"/>
              <a:buChar char="v"/>
              <a:tabLst>
                <a:tab pos="90170" algn="l"/>
                <a:tab pos="180340" algn="l"/>
              </a:tabLst>
            </a:pP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Hãy</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chỉ</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rõ</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và</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nêu</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tác</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dụng</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những</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biện</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pháp</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tu</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từ</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được</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tác</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giả</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sử</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latin typeface="Arial" panose="020B0604020202020204" pitchFamily="34" charset="0"/>
                <a:ea typeface="Malgun Gothic" panose="020B0503020000020004" pitchFamily="34" charset="-127"/>
                <a:cs typeface="Arial" panose="020B0604020202020204" pitchFamily="34" charset="0"/>
              </a:rPr>
              <a:t>dụng</a:t>
            </a:r>
            <a:r>
              <a:rPr lang="en-US" sz="4000" dirty="0">
                <a:solidFill>
                  <a:srgbClr val="000000"/>
                </a:solidFill>
                <a:latin typeface="Arial" panose="020B0604020202020204" pitchFamily="34" charset="0"/>
                <a:ea typeface="Malgun Gothic" panose="020B0503020000020004" pitchFamily="34" charset="-127"/>
                <a:cs typeface="Arial" panose="020B0604020202020204" pitchFamily="34" charset="0"/>
              </a:rPr>
              <a:t>.</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3037">
            <a:off x="14537662" y="7005297"/>
            <a:ext cx="4464516" cy="3336211"/>
          </a:xfrm>
          <a:prstGeom prst="rect">
            <a:avLst/>
          </a:prstGeom>
        </p:spPr>
      </p:pic>
      <p:sp>
        <p:nvSpPr>
          <p:cNvPr id="10" name="TextBox 9">
            <a:extLst>
              <a:ext uri="{FF2B5EF4-FFF2-40B4-BE49-F238E27FC236}">
                <a16:creationId xmlns:a16="http://schemas.microsoft.com/office/drawing/2014/main" id="{F3F89CB7-169D-D30D-391A-85DEAA884693}"/>
              </a:ext>
            </a:extLst>
          </p:cNvPr>
          <p:cNvSpPr txBox="1"/>
          <p:nvPr/>
        </p:nvSpPr>
        <p:spPr>
          <a:xfrm>
            <a:off x="6575027" y="602994"/>
            <a:ext cx="5137945" cy="1107996"/>
          </a:xfrm>
          <a:prstGeom prst="rect">
            <a:avLst/>
          </a:prstGeom>
          <a:noFill/>
        </p:spPr>
        <p:txBody>
          <a:bodyPr wrap="none" rtlCol="0">
            <a:spAutoFit/>
          </a:bodyPr>
          <a:lstStyle/>
          <a:p>
            <a:pPr algn="ctr"/>
            <a:r>
              <a:rPr lang="en-US" sz="6600" b="1" dirty="0">
                <a:solidFill>
                  <a:schemeClr val="accent4">
                    <a:lumMod val="50000"/>
                  </a:schemeClr>
                </a:solidFill>
                <a:latin typeface="Arial" panose="020B0604020202020204" pitchFamily="34" charset="0"/>
                <a:cs typeface="Arial" panose="020B0604020202020204" pitchFamily="34" charset="0"/>
              </a:rPr>
              <a:t>KHỞI ĐỘNG</a:t>
            </a:r>
          </a:p>
        </p:txBody>
      </p:sp>
      <p:sp>
        <p:nvSpPr>
          <p:cNvPr id="13" name="Speech Bubble: Rectangle with Corners Rounded 12">
            <a:extLst>
              <a:ext uri="{FF2B5EF4-FFF2-40B4-BE49-F238E27FC236}">
                <a16:creationId xmlns:a16="http://schemas.microsoft.com/office/drawing/2014/main" id="{07008C8F-16F0-1B3F-ECA4-D6368A8CD004}"/>
              </a:ext>
            </a:extLst>
          </p:cNvPr>
          <p:cNvSpPr/>
          <p:nvPr/>
        </p:nvSpPr>
        <p:spPr>
          <a:xfrm>
            <a:off x="6324600" y="2872027"/>
            <a:ext cx="9961354" cy="3126967"/>
          </a:xfrm>
          <a:prstGeom prst="wedgeRoundRectCallout">
            <a:avLst>
              <a:gd name="adj1" fmla="val -59429"/>
              <a:gd name="adj2" fmla="val 22624"/>
              <a:gd name="adj3" fmla="val 16667"/>
            </a:avLst>
          </a:prstGeom>
          <a:ln w="38100">
            <a:prstDash val="dashDot"/>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Các</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em</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hãy</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tập</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trung</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lắng</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nghe</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đoạn</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đầu</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hát</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để</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bắt</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vào</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nhịp</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cảm</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xúc</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a:t>
            </a:r>
            <a:r>
              <a:rPr lang="en-US"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4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B69B4024-526A-E1C4-7EBF-BEE9A2754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85020">
            <a:off x="369596" y="-867676"/>
            <a:ext cx="2664211" cy="3690972"/>
          </a:xfrm>
          <a:prstGeom prst="rect">
            <a:avLst/>
          </a:prstGeom>
        </p:spPr>
      </p:pic>
      <p:pic>
        <p:nvPicPr>
          <p:cNvPr id="16" name="Picture 5">
            <a:extLst>
              <a:ext uri="{FF2B5EF4-FFF2-40B4-BE49-F238E27FC236}">
                <a16:creationId xmlns:a16="http://schemas.microsoft.com/office/drawing/2014/main" id="{E69D537C-4F60-3191-31DF-366B41370D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44810">
            <a:off x="-742502" y="6987793"/>
            <a:ext cx="3389708" cy="3371218"/>
          </a:xfrm>
          <a:prstGeom prst="rect">
            <a:avLst/>
          </a:prstGeom>
        </p:spPr>
      </p:pic>
      <p:pic>
        <p:nvPicPr>
          <p:cNvPr id="4" name="Picture 2">
            <a:extLst>
              <a:ext uri="{FF2B5EF4-FFF2-40B4-BE49-F238E27FC236}">
                <a16:creationId xmlns:a16="http://schemas.microsoft.com/office/drawing/2014/main" id="{546E03FC-5BFB-064E-02DF-D679946A75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32804" y="3471629"/>
            <a:ext cx="4640518" cy="659223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DA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527532" y="6160452"/>
            <a:ext cx="8877979" cy="68693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9742">
            <a:off x="11146436" y="-2622451"/>
            <a:ext cx="10392975" cy="8041564"/>
          </a:xfrm>
          <a:prstGeom prst="rect">
            <a:avLst/>
          </a:prstGeom>
        </p:spPr>
      </p:pic>
      <p:pic>
        <p:nvPicPr>
          <p:cNvPr id="4" name="Picture 4"/>
          <p:cNvPicPr>
            <a:picLocks noChangeAspect="1"/>
          </p:cNvPicPr>
          <p:nvPr/>
        </p:nvPicPr>
        <p:blipFill>
          <a:blip r:embed="rId4">
            <a:alphaModFix amt="30000"/>
          </a:blip>
          <a:srcRect/>
          <a:stretch>
            <a:fillRect/>
          </a:stretch>
        </p:blipFill>
        <p:spPr>
          <a:xfrm rot="562026">
            <a:off x="12484760" y="4722270"/>
            <a:ext cx="11606479" cy="710896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03027">
            <a:off x="-2663966" y="343297"/>
            <a:ext cx="6490970" cy="3245485"/>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842043">
            <a:off x="282698" y="1752758"/>
            <a:ext cx="1056767" cy="840388"/>
          </a:xfrm>
          <a:prstGeom prst="rect">
            <a:avLst/>
          </a:prstGeom>
        </p:spPr>
      </p:pic>
      <p:sp>
        <p:nvSpPr>
          <p:cNvPr id="16" name="TextBox 15">
            <a:extLst>
              <a:ext uri="{FF2B5EF4-FFF2-40B4-BE49-F238E27FC236}">
                <a16:creationId xmlns:a16="http://schemas.microsoft.com/office/drawing/2014/main" id="{E95412C6-E96D-EB9D-B5E7-F097AEC3C2C4}"/>
              </a:ext>
            </a:extLst>
          </p:cNvPr>
          <p:cNvSpPr txBox="1"/>
          <p:nvPr/>
        </p:nvSpPr>
        <p:spPr>
          <a:xfrm>
            <a:off x="1425590" y="254910"/>
            <a:ext cx="15436819" cy="2188997"/>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2. </a:t>
            </a:r>
            <a:r>
              <a:rPr lang="vi-VN" sz="4800" b="1" dirty="0">
                <a:solidFill>
                  <a:schemeClr val="accent3">
                    <a:lumMod val="50000"/>
                  </a:schemeClr>
                </a:solidFill>
                <a:effectLst/>
                <a:ea typeface="Malgun Gothic" panose="020B0503020000020004" pitchFamily="34" charset="-127"/>
              </a:rPr>
              <a:t>Lời tâm tình của cha với con về niềm vui lao động và tình nghĩa của quê hương, xứ sở. </a:t>
            </a:r>
            <a:endParaRPr lang="en-US" sz="4800" dirty="0">
              <a:solidFill>
                <a:schemeClr val="accent3">
                  <a:lumMod val="50000"/>
                </a:schemeClr>
              </a:solidFill>
            </a:endParaRPr>
          </a:p>
        </p:txBody>
      </p:sp>
      <p:sp>
        <p:nvSpPr>
          <p:cNvPr id="18" name="TextBox 17">
            <a:extLst>
              <a:ext uri="{FF2B5EF4-FFF2-40B4-BE49-F238E27FC236}">
                <a16:creationId xmlns:a16="http://schemas.microsoft.com/office/drawing/2014/main" id="{F1950E1E-8AA8-2B55-18C4-F18EB99490B1}"/>
              </a:ext>
            </a:extLst>
          </p:cNvPr>
          <p:cNvSpPr txBox="1"/>
          <p:nvPr/>
        </p:nvSpPr>
        <p:spPr>
          <a:xfrm>
            <a:off x="136560" y="2708737"/>
            <a:ext cx="18288000" cy="998671"/>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vi-VN" sz="4400" dirty="0">
                <a:solidFill>
                  <a:schemeClr val="tx2"/>
                </a:solidFill>
                <a:effectLst/>
                <a:ea typeface="Malgun Gothic" panose="020B0503020000020004" pitchFamily="34" charset="-127"/>
              </a:rPr>
              <a:t>Hình ảnh thiên nhên che chở, nuôi dưỡng con về tâm hồn và lối sống: </a:t>
            </a:r>
            <a:endParaRPr lang="en-US" sz="4400" dirty="0">
              <a:solidFill>
                <a:schemeClr val="tx2"/>
              </a:solidFill>
            </a:endParaRPr>
          </a:p>
        </p:txBody>
      </p:sp>
      <p:sp>
        <p:nvSpPr>
          <p:cNvPr id="20" name="TextBox 19">
            <a:extLst>
              <a:ext uri="{FF2B5EF4-FFF2-40B4-BE49-F238E27FC236}">
                <a16:creationId xmlns:a16="http://schemas.microsoft.com/office/drawing/2014/main" id="{1FCBABF2-D02D-D48C-BBAC-11E3233F5397}"/>
              </a:ext>
            </a:extLst>
          </p:cNvPr>
          <p:cNvSpPr txBox="1"/>
          <p:nvPr/>
        </p:nvSpPr>
        <p:spPr>
          <a:xfrm>
            <a:off x="1109566" y="4181094"/>
            <a:ext cx="12970469" cy="1664879"/>
          </a:xfrm>
          <a:prstGeom prst="rect">
            <a:avLst/>
          </a:prstGeom>
          <a:noFill/>
        </p:spPr>
        <p:txBody>
          <a:bodyPr wrap="square">
            <a:spAutoFit/>
          </a:bodyPr>
          <a:lstStyle/>
          <a:p>
            <a:pPr algn="ctr">
              <a:lnSpc>
                <a:spcPct val="150000"/>
              </a:lnSpc>
            </a:pPr>
            <a:r>
              <a:rPr lang="vi-VN" sz="3600" dirty="0">
                <a:solidFill>
                  <a:srgbClr val="000000"/>
                </a:solidFill>
                <a:effectLst/>
                <a:ea typeface="Malgun Gothic" panose="020B0503020000020004" pitchFamily="34" charset="-127"/>
              </a:rPr>
              <a:t>Người cha nhắc tới “ngày cưới” –</a:t>
            </a:r>
            <a:r>
              <a:rPr lang="en-US" sz="3600" dirty="0">
                <a:solidFill>
                  <a:srgbClr val="000000"/>
                </a:solidFill>
                <a:effectLst/>
                <a:ea typeface="Malgun Gothic" panose="020B0503020000020004" pitchFamily="34" charset="-127"/>
              </a:rPr>
              <a:t> </a:t>
            </a:r>
            <a:r>
              <a:rPr lang="vi-VN" sz="3600" dirty="0">
                <a:solidFill>
                  <a:srgbClr val="000000"/>
                </a:solidFill>
                <a:effectLst/>
                <a:ea typeface="Malgun Gothic" panose="020B0503020000020004" pitchFamily="34" charset="-127"/>
              </a:rPr>
              <a:t>ngày đầu tiên đẹp nhất trên đời – đó là điểm tựa của hạnh phúc </a:t>
            </a:r>
            <a:endParaRPr lang="en-US" sz="3600" dirty="0"/>
          </a:p>
        </p:txBody>
      </p:sp>
      <p:sp>
        <p:nvSpPr>
          <p:cNvPr id="21" name="Arrow: Right 20">
            <a:extLst>
              <a:ext uri="{FF2B5EF4-FFF2-40B4-BE49-F238E27FC236}">
                <a16:creationId xmlns:a16="http://schemas.microsoft.com/office/drawing/2014/main" id="{00B171BC-FD16-AFA9-66A8-FE7A28AE6808}"/>
              </a:ext>
            </a:extLst>
          </p:cNvPr>
          <p:cNvSpPr/>
          <p:nvPr/>
        </p:nvSpPr>
        <p:spPr>
          <a:xfrm>
            <a:off x="1824653" y="6911102"/>
            <a:ext cx="1245548" cy="136565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B877B9F-671E-2347-D7E8-B7CE11A207A4}"/>
              </a:ext>
            </a:extLst>
          </p:cNvPr>
          <p:cNvSpPr txBox="1"/>
          <p:nvPr/>
        </p:nvSpPr>
        <p:spPr>
          <a:xfrm>
            <a:off x="3283547" y="6740212"/>
            <a:ext cx="9612085" cy="1664879"/>
          </a:xfrm>
          <a:prstGeom prst="rect">
            <a:avLst/>
          </a:prstGeom>
          <a:noFill/>
        </p:spPr>
        <p:txBody>
          <a:bodyPr wrap="square">
            <a:spAutoFit/>
          </a:bodyPr>
          <a:lstStyle/>
          <a:p>
            <a:pPr algn="ctr">
              <a:lnSpc>
                <a:spcPct val="150000"/>
              </a:lnSpc>
            </a:pPr>
            <a:r>
              <a:rPr lang="vi-VN" sz="3600" dirty="0">
                <a:solidFill>
                  <a:srgbClr val="000000"/>
                </a:solidFill>
                <a:effectLst/>
                <a:ea typeface="Malgun Gothic" panose="020B0503020000020004" pitchFamily="34" charset="-127"/>
              </a:rPr>
              <a:t>Người cha muốn nói với người con vẻ đẹp của vùng quê giàu truyền thống và nghĩa tình</a:t>
            </a:r>
            <a:endParaRPr lang="en-US" sz="3600" dirty="0"/>
          </a:p>
        </p:txBody>
      </p:sp>
      <p:pic>
        <p:nvPicPr>
          <p:cNvPr id="25" name="Picture 24">
            <a:extLst>
              <a:ext uri="{FF2B5EF4-FFF2-40B4-BE49-F238E27FC236}">
                <a16:creationId xmlns:a16="http://schemas.microsoft.com/office/drawing/2014/main" id="{BC5669F1-226F-BD3C-49B5-7AF9D93FAE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5632" y="4181094"/>
            <a:ext cx="4762500" cy="476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500"/>
                                        <p:tgtEl>
                                          <p:spTgt spid="20"/>
                                        </p:tgtEl>
                                      </p:cBhvr>
                                    </p:animEffect>
                                  </p:childTnLst>
                                </p:cTn>
                              </p:par>
                              <p:par>
                                <p:cTn id="14" presetID="6" presetClass="entr" presetSubtype="16"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in)">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DA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a:stretch>
            <a:fillRect/>
          </a:stretch>
        </p:blipFill>
        <p:spPr>
          <a:xfrm rot="-805672">
            <a:off x="-6060203" y="9076007"/>
            <a:ext cx="13483371" cy="825856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17944">
            <a:off x="-5196487" y="-2453138"/>
            <a:ext cx="10392975" cy="8041564"/>
          </a:xfrm>
          <a:prstGeom prst="rect">
            <a:avLst/>
          </a:prstGeom>
        </p:spPr>
      </p:pic>
      <p:pic>
        <p:nvPicPr>
          <p:cNvPr id="8" name="Picture 8"/>
          <p:cNvPicPr>
            <a:picLocks noChangeAspect="1"/>
          </p:cNvPicPr>
          <p:nvPr/>
        </p:nvPicPr>
        <p:blipFill>
          <a:blip r:embed="rId2">
            <a:alphaModFix amt="30000"/>
          </a:blip>
          <a:srcRect/>
          <a:stretch>
            <a:fillRect/>
          </a:stretch>
        </p:blipFill>
        <p:spPr>
          <a:xfrm rot="-1309940">
            <a:off x="8663003" y="-5991965"/>
            <a:ext cx="14082697" cy="8625652"/>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83579" y="0"/>
            <a:ext cx="6490970" cy="324548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36342">
            <a:off x="-596432" y="8286363"/>
            <a:ext cx="5150556" cy="2575278"/>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80582" y="8903277"/>
            <a:ext cx="1032603" cy="138372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63214" flipH="1">
            <a:off x="1387555" y="1007742"/>
            <a:ext cx="742763" cy="995327"/>
          </a:xfrm>
          <a:prstGeom prst="rect">
            <a:avLst/>
          </a:prstGeom>
        </p:spPr>
      </p:pic>
      <p:sp>
        <p:nvSpPr>
          <p:cNvPr id="18" name="TextBox 17">
            <a:extLst>
              <a:ext uri="{FF2B5EF4-FFF2-40B4-BE49-F238E27FC236}">
                <a16:creationId xmlns:a16="http://schemas.microsoft.com/office/drawing/2014/main" id="{298C1D42-27C9-9B38-1183-0947BDF67FFC}"/>
              </a:ext>
            </a:extLst>
          </p:cNvPr>
          <p:cNvSpPr txBox="1"/>
          <p:nvPr/>
        </p:nvSpPr>
        <p:spPr>
          <a:xfrm>
            <a:off x="1425590" y="254910"/>
            <a:ext cx="15436819" cy="2188997"/>
          </a:xfrm>
          <a:prstGeom prst="rect">
            <a:avLst/>
          </a:prstGeom>
          <a:noFill/>
        </p:spPr>
        <p:txBody>
          <a:bodyPr wrap="square">
            <a:spAutoFit/>
          </a:bodyPr>
          <a:lstStyle/>
          <a:p>
            <a:pPr algn="ctr">
              <a:lnSpc>
                <a:spcPct val="150000"/>
              </a:lnSpc>
            </a:pP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2. </a:t>
            </a:r>
            <a:r>
              <a:rPr lang="vi-VN" sz="4800" b="1" dirty="0">
                <a:solidFill>
                  <a:schemeClr val="accent3">
                    <a:lumMod val="50000"/>
                  </a:schemeClr>
                </a:solidFill>
                <a:effectLst/>
                <a:ea typeface="Malgun Gothic" panose="020B0503020000020004" pitchFamily="34" charset="-127"/>
              </a:rPr>
              <a:t>Lời tâm tình của cha với con về niềm vui lao động và tình nghĩa của quê hương, xứ sở. </a:t>
            </a:r>
            <a:endParaRPr lang="en-US" sz="4800" dirty="0">
              <a:solidFill>
                <a:schemeClr val="accent3">
                  <a:lumMod val="50000"/>
                </a:schemeClr>
              </a:solidFill>
            </a:endParaRPr>
          </a:p>
        </p:txBody>
      </p:sp>
      <p:sp>
        <p:nvSpPr>
          <p:cNvPr id="19" name="TextBox 18">
            <a:extLst>
              <a:ext uri="{FF2B5EF4-FFF2-40B4-BE49-F238E27FC236}">
                <a16:creationId xmlns:a16="http://schemas.microsoft.com/office/drawing/2014/main" id="{64CAC184-E5A5-6AE5-F779-57AF7CC9AE3A}"/>
              </a:ext>
            </a:extLst>
          </p:cNvPr>
          <p:cNvSpPr txBox="1"/>
          <p:nvPr/>
        </p:nvSpPr>
        <p:spPr>
          <a:xfrm>
            <a:off x="1032745" y="3589129"/>
            <a:ext cx="16280440" cy="1839606"/>
          </a:xfrm>
          <a:prstGeom prst="rect">
            <a:avLst/>
          </a:prstGeom>
          <a:noFill/>
        </p:spPr>
        <p:txBody>
          <a:bodyPr wrap="square">
            <a:spAutoFit/>
          </a:bodyPr>
          <a:lstStyle/>
          <a:p>
            <a:pPr algn="ctr">
              <a:lnSpc>
                <a:spcPct val="150000"/>
              </a:lnSpc>
              <a:spcAft>
                <a:spcPts val="1000"/>
              </a:spcAft>
              <a:tabLst>
                <a:tab pos="90170" algn="l"/>
                <a:tab pos="180340" algn="l"/>
              </a:tabLst>
            </a:pP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a:t>
            </a:r>
            <a:r>
              <a:rPr lang="vi-VN" sz="4000" dirty="0">
                <a:solidFill>
                  <a:srgbClr val="000000"/>
                </a:solidFill>
                <a:effectLst/>
                <a:ea typeface="Malgun Gothic" panose="020B0503020000020004" pitchFamily="34" charset="-127"/>
              </a:rPr>
              <a:t>gười cha tự hào khi nói về sức sống bền bỉ, mạnh mẽ mà cao đẹp của quê hương với mong muốn con tiếp nối, phát triển.</a:t>
            </a:r>
            <a:endParaRPr lang="en-US" sz="4000" dirty="0">
              <a:effectLst/>
              <a:ea typeface="Malgun Gothic" panose="020B0503020000020004" pitchFamily="34" charset="-127"/>
              <a:cs typeface="Times New Roman" panose="02020603050405020304" pitchFamily="18" charset="0"/>
            </a:endParaRPr>
          </a:p>
        </p:txBody>
      </p:sp>
      <p:sp>
        <p:nvSpPr>
          <p:cNvPr id="22" name="TextBox 21">
            <a:extLst>
              <a:ext uri="{FF2B5EF4-FFF2-40B4-BE49-F238E27FC236}">
                <a16:creationId xmlns:a16="http://schemas.microsoft.com/office/drawing/2014/main" id="{C67DE7DF-4607-EFC6-9B7B-9C0145A9EC79}"/>
              </a:ext>
            </a:extLst>
          </p:cNvPr>
          <p:cNvSpPr txBox="1"/>
          <p:nvPr/>
        </p:nvSpPr>
        <p:spPr>
          <a:xfrm>
            <a:off x="2440275" y="5918449"/>
            <a:ext cx="14630400" cy="3313664"/>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Lst>
            </a:pPr>
            <a:r>
              <a:rPr lang="vi-VN"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Bằng việc sử dụng điệp tư, điệp ngữ và cách so sánh cụ thể kết hợp nhiều kiểu câu ngắn dài khác nhau, lời tâm tình của người cha góp phần khẳng định người miền núi tuy có nhiều khó khăn và vất vả, nhưng họ luôn kiên cường, sống mạnh mẽ, thiết tha với quê hương. </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4" name="Arrow: Right 23">
            <a:extLst>
              <a:ext uri="{FF2B5EF4-FFF2-40B4-BE49-F238E27FC236}">
                <a16:creationId xmlns:a16="http://schemas.microsoft.com/office/drawing/2014/main" id="{A4DD168C-40F8-543F-3BEB-303912EF13E5}"/>
              </a:ext>
            </a:extLst>
          </p:cNvPr>
          <p:cNvSpPr/>
          <p:nvPr/>
        </p:nvSpPr>
        <p:spPr>
          <a:xfrm>
            <a:off x="985320" y="7209161"/>
            <a:ext cx="1245548" cy="136565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9245208" y="-4012153"/>
            <a:ext cx="9454816" cy="73156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189221" y="10696830"/>
            <a:ext cx="9454816" cy="7315664"/>
          </a:xfrm>
          <a:prstGeom prst="rect">
            <a:avLst/>
          </a:prstGeom>
        </p:spPr>
      </p:pic>
      <p:pic>
        <p:nvPicPr>
          <p:cNvPr id="5" name="Picture 5"/>
          <p:cNvPicPr>
            <a:picLocks noChangeAspect="1"/>
          </p:cNvPicPr>
          <p:nvPr/>
        </p:nvPicPr>
        <p:blipFill>
          <a:blip r:embed="rId4">
            <a:alphaModFix amt="55000"/>
          </a:blip>
          <a:srcRect/>
          <a:stretch>
            <a:fillRect/>
          </a:stretch>
        </p:blipFill>
        <p:spPr>
          <a:xfrm>
            <a:off x="9561892" y="6219246"/>
            <a:ext cx="13150238" cy="1162152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1883251" y="-768684"/>
            <a:ext cx="6490970" cy="32454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00000">
            <a:off x="16880435" y="120426"/>
            <a:ext cx="1648008" cy="32960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532114" y="7570012"/>
            <a:ext cx="8877979" cy="686933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00000" flipH="1">
            <a:off x="29161" y="5831555"/>
            <a:ext cx="1999077" cy="3998155"/>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09253" y="5397229"/>
            <a:ext cx="2855516" cy="4474455"/>
          </a:xfrm>
          <a:prstGeom prst="rect">
            <a:avLst/>
          </a:prstGeom>
        </p:spPr>
      </p:pic>
      <p:sp>
        <p:nvSpPr>
          <p:cNvPr id="17" name="TextBox 16">
            <a:extLst>
              <a:ext uri="{FF2B5EF4-FFF2-40B4-BE49-F238E27FC236}">
                <a16:creationId xmlns:a16="http://schemas.microsoft.com/office/drawing/2014/main" id="{18C73889-DE2F-816C-C8AF-37168F636140}"/>
              </a:ext>
            </a:extLst>
          </p:cNvPr>
          <p:cNvSpPr txBox="1"/>
          <p:nvPr/>
        </p:nvSpPr>
        <p:spPr>
          <a:xfrm>
            <a:off x="1061356" y="322168"/>
            <a:ext cx="16528247" cy="1081002"/>
          </a:xfrm>
          <a:prstGeom prst="rect">
            <a:avLst/>
          </a:prstGeom>
          <a:noFill/>
        </p:spPr>
        <p:txBody>
          <a:bodyPr wrap="square">
            <a:spAutoFit/>
          </a:bodyPr>
          <a:lstStyle/>
          <a:p>
            <a:pPr marR="0" lvl="0" algn="just">
              <a:lnSpc>
                <a:spcPct val="150000"/>
              </a:lnSpc>
              <a:spcBef>
                <a:spcPts val="0"/>
              </a:spcBef>
              <a:spcAft>
                <a:spcPts val="1000"/>
              </a:spcAft>
            </a:pPr>
            <a:r>
              <a:rPr lang="en-US" sz="4800" b="1" dirty="0">
                <a:solidFill>
                  <a:schemeClr val="accent3">
                    <a:lumMod val="50000"/>
                  </a:schemeClr>
                </a:solidFill>
                <a:latin typeface="Arial" panose="020B0604020202020204" pitchFamily="34" charset="0"/>
                <a:ea typeface="Malgun Gothic" panose="020B0503020000020004" pitchFamily="34" charset="-127"/>
                <a:cs typeface="Arial" panose="020B0604020202020204" pitchFamily="34" charset="0"/>
              </a:rPr>
              <a:t>3</a:t>
            </a: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vi-VN" sz="4800" b="1" dirty="0">
                <a:solidFill>
                  <a:schemeClr val="accent3">
                    <a:lumMod val="50000"/>
                  </a:schemeClr>
                </a:solidFill>
                <a:effectLst/>
                <a:ea typeface="Malgun Gothic" panose="020B0503020000020004" pitchFamily="34" charset="-127"/>
                <a:cs typeface="Times New Roman" panose="02020603050405020304" pitchFamily="18" charset="0"/>
              </a:rPr>
              <a:t>Những phẩm chất cao quý của “người đồng mình”</a:t>
            </a:r>
            <a:endParaRPr lang="en-US" sz="4800" dirty="0">
              <a:solidFill>
                <a:schemeClr val="accent3">
                  <a:lumMod val="50000"/>
                </a:schemeClr>
              </a:solidFill>
              <a:effectLst/>
              <a:ea typeface="Malgun Gothic" panose="020B0503020000020004" pitchFamily="34" charset="-127"/>
              <a:cs typeface="Times New Roman" panose="02020603050405020304" pitchFamily="18" charset="0"/>
            </a:endParaRPr>
          </a:p>
        </p:txBody>
      </p:sp>
      <p:sp>
        <p:nvSpPr>
          <p:cNvPr id="18" name="TextBox 17">
            <a:extLst>
              <a:ext uri="{FF2B5EF4-FFF2-40B4-BE49-F238E27FC236}">
                <a16:creationId xmlns:a16="http://schemas.microsoft.com/office/drawing/2014/main" id="{102870DA-2DA4-2845-A349-7B1ED8ACC0D8}"/>
              </a:ext>
            </a:extLst>
          </p:cNvPr>
          <p:cNvSpPr txBox="1"/>
          <p:nvPr/>
        </p:nvSpPr>
        <p:spPr>
          <a:xfrm>
            <a:off x="5181600" y="1650515"/>
            <a:ext cx="7312918"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LÀM VIỆC THEO NHÓM</a:t>
            </a:r>
            <a:endParaRPr lang="en-US" sz="44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5BD8223-AE13-0248-9F2C-87790B9CF319}"/>
              </a:ext>
            </a:extLst>
          </p:cNvPr>
          <p:cNvSpPr txBox="1"/>
          <p:nvPr/>
        </p:nvSpPr>
        <p:spPr>
          <a:xfrm>
            <a:off x="0" y="2771413"/>
            <a:ext cx="18516600" cy="1664879"/>
          </a:xfrm>
          <a:prstGeom prst="rect">
            <a:avLst/>
          </a:prstGeom>
          <a:noFill/>
        </p:spPr>
        <p:txBody>
          <a:bodyPr wrap="square">
            <a:spAutoFit/>
          </a:bodyPr>
          <a:lstStyle/>
          <a:p>
            <a:pPr algn="ctr">
              <a:lnSpc>
                <a:spcPct val="150000"/>
              </a:lnSpc>
            </a:pPr>
            <a:r>
              <a:rPr lang="vi-VN" sz="3600" dirty="0">
                <a:solidFill>
                  <a:schemeClr val="tx2"/>
                </a:solidFill>
                <a:effectLst/>
                <a:ea typeface="Malgun Gothic" panose="020B0503020000020004" pitchFamily="34" charset="-127"/>
              </a:rPr>
              <a:t>Vẻ đep tâm hồn và sức sống mãnh liệt, bền bỉ của “người đồng minh” được thể hiện như thế nào trong bài thơ? Nói về “người đồng minh”, người cha muốn nhắn gửi điều gì?</a:t>
            </a:r>
            <a:endParaRPr lang="en-US" sz="3600" dirty="0">
              <a:solidFill>
                <a:schemeClr val="tx2"/>
              </a:solidFill>
            </a:endParaRPr>
          </a:p>
        </p:txBody>
      </p:sp>
      <p:sp>
        <p:nvSpPr>
          <p:cNvPr id="22" name="TextBox 21">
            <a:extLst>
              <a:ext uri="{FF2B5EF4-FFF2-40B4-BE49-F238E27FC236}">
                <a16:creationId xmlns:a16="http://schemas.microsoft.com/office/drawing/2014/main" id="{7E8123C5-8E6D-6522-6418-38B896CBEB61}"/>
              </a:ext>
            </a:extLst>
          </p:cNvPr>
          <p:cNvSpPr txBox="1"/>
          <p:nvPr/>
        </p:nvSpPr>
        <p:spPr>
          <a:xfrm>
            <a:off x="1869928" y="4907147"/>
            <a:ext cx="3315312" cy="901593"/>
          </a:xfrm>
          <a:prstGeom prst="rect">
            <a:avLst/>
          </a:prstGeom>
          <a:noFill/>
        </p:spPr>
        <p:txBody>
          <a:bodyPr wrap="square">
            <a:spAutoFit/>
          </a:bodyPr>
          <a:lstStyle/>
          <a:p>
            <a:pPr algn="ctr">
              <a:lnSpc>
                <a:spcPct val="150000"/>
              </a:lnSpc>
            </a:pP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GỢI Ý:</a:t>
            </a:r>
            <a:endParaRPr lang="en-US" sz="4000" b="1" dirty="0">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9402780-71CE-1E4E-20CE-3722817AB490}"/>
              </a:ext>
            </a:extLst>
          </p:cNvPr>
          <p:cNvSpPr txBox="1"/>
          <p:nvPr/>
        </p:nvSpPr>
        <p:spPr>
          <a:xfrm>
            <a:off x="5185240" y="5135380"/>
            <a:ext cx="9220494" cy="707886"/>
          </a:xfrm>
          <a:prstGeom prst="rect">
            <a:avLst/>
          </a:prstGeom>
          <a:noFill/>
        </p:spPr>
        <p:txBody>
          <a:bodyPr wrap="square">
            <a:spAutoFit/>
          </a:bodyPr>
          <a:lstStyle/>
          <a:p>
            <a:pPr marL="571500" indent="-571500">
              <a:buFont typeface="Wingdings" panose="05000000000000000000" pitchFamily="2" charset="2"/>
              <a:buChar char="Ø"/>
            </a:pPr>
            <a:r>
              <a:rPr lang="vi-VN" sz="4000" dirty="0">
                <a:solidFill>
                  <a:schemeClr val="accent2">
                    <a:lumMod val="50000"/>
                  </a:schemeClr>
                </a:solidFill>
                <a:effectLst/>
                <a:ea typeface="Malgun Gothic" panose="020B0503020000020004" pitchFamily="34" charset="-127"/>
              </a:rPr>
              <a:t>Em hiểu “người đồng mình” là gì? </a:t>
            </a:r>
            <a:endParaRPr lang="en-US" sz="4000" dirty="0">
              <a:solidFill>
                <a:schemeClr val="accent2">
                  <a:lumMod val="50000"/>
                </a:schemeClr>
              </a:solidFill>
            </a:endParaRPr>
          </a:p>
        </p:txBody>
      </p:sp>
      <p:sp>
        <p:nvSpPr>
          <p:cNvPr id="26" name="TextBox 25">
            <a:extLst>
              <a:ext uri="{FF2B5EF4-FFF2-40B4-BE49-F238E27FC236}">
                <a16:creationId xmlns:a16="http://schemas.microsoft.com/office/drawing/2014/main" id="{4CB49376-F563-75C9-C17C-328A05720045}"/>
              </a:ext>
            </a:extLst>
          </p:cNvPr>
          <p:cNvSpPr txBox="1"/>
          <p:nvPr/>
        </p:nvSpPr>
        <p:spPr>
          <a:xfrm>
            <a:off x="5213612" y="6644584"/>
            <a:ext cx="9886021" cy="646331"/>
          </a:xfrm>
          <a:prstGeom prst="rect">
            <a:avLst/>
          </a:prstGeom>
          <a:noFill/>
        </p:spPr>
        <p:txBody>
          <a:bodyPr wrap="square">
            <a:spAutoFit/>
          </a:bodyPr>
          <a:lstStyle/>
          <a:p>
            <a:r>
              <a:rPr lang="en-US" sz="3600" dirty="0">
                <a:solidFill>
                  <a:srgbClr val="000000"/>
                </a:solidFill>
                <a:latin typeface="Arial" panose="020B0604020202020204" pitchFamily="34" charset="0"/>
                <a:ea typeface="Malgun Gothic" panose="020B0503020000020004" pitchFamily="34" charset="-127"/>
                <a:cs typeface="Arial" panose="020B0604020202020204" pitchFamily="34" charset="0"/>
              </a:rPr>
              <a:t>L</a:t>
            </a:r>
            <a:r>
              <a:rPr lang="vi-VN" sz="3600" dirty="0">
                <a:solidFill>
                  <a:srgbClr val="000000"/>
                </a:solidFill>
                <a:effectLst/>
                <a:ea typeface="Malgun Gothic" panose="020B0503020000020004" pitchFamily="34" charset="-127"/>
              </a:rPr>
              <a:t>à những con người của quê hương, xứ sở </a:t>
            </a:r>
            <a:endParaRPr lang="en-US" sz="3600" dirty="0"/>
          </a:p>
        </p:txBody>
      </p:sp>
      <p:sp>
        <p:nvSpPr>
          <p:cNvPr id="27" name="Arrow: Right 26">
            <a:extLst>
              <a:ext uri="{FF2B5EF4-FFF2-40B4-BE49-F238E27FC236}">
                <a16:creationId xmlns:a16="http://schemas.microsoft.com/office/drawing/2014/main" id="{EDFE5589-DA30-CE23-E215-0A87E9B83F79}"/>
              </a:ext>
            </a:extLst>
          </p:cNvPr>
          <p:cNvSpPr/>
          <p:nvPr/>
        </p:nvSpPr>
        <p:spPr>
          <a:xfrm>
            <a:off x="3196235" y="6605793"/>
            <a:ext cx="1097299" cy="94303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2" grpId="0"/>
      <p:bldP spid="24" grpId="0"/>
      <p:bldP spid="26"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7473">
            <a:off x="11937896" y="6852332"/>
            <a:ext cx="8877979" cy="6869336"/>
          </a:xfrm>
          <a:prstGeom prst="rect">
            <a:avLst/>
          </a:prstGeom>
        </p:spPr>
      </p:pic>
      <p:pic>
        <p:nvPicPr>
          <p:cNvPr id="3" name="Picture 3"/>
          <p:cNvPicPr>
            <a:picLocks noChangeAspect="1"/>
          </p:cNvPicPr>
          <p:nvPr/>
        </p:nvPicPr>
        <p:blipFill>
          <a:blip r:embed="rId4">
            <a:alphaModFix amt="35000"/>
          </a:blip>
          <a:srcRect/>
          <a:stretch>
            <a:fillRect/>
          </a:stretch>
        </p:blipFill>
        <p:spPr>
          <a:xfrm rot="-1704571">
            <a:off x="8187366" y="-11055958"/>
            <a:ext cx="16379038" cy="1447497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76756">
            <a:off x="-2398820" y="-3079418"/>
            <a:ext cx="8877979" cy="6869336"/>
          </a:xfrm>
          <a:prstGeom prst="rect">
            <a:avLst/>
          </a:prstGeom>
        </p:spPr>
      </p:pic>
      <p:pic>
        <p:nvPicPr>
          <p:cNvPr id="5" name="Picture 5"/>
          <p:cNvPicPr>
            <a:picLocks noChangeAspect="1"/>
          </p:cNvPicPr>
          <p:nvPr/>
        </p:nvPicPr>
        <p:blipFill>
          <a:blip r:embed="rId4">
            <a:alphaModFix amt="35000"/>
          </a:blip>
          <a:srcRect/>
          <a:stretch>
            <a:fillRect/>
          </a:stretch>
        </p:blipFill>
        <p:spPr>
          <a:xfrm rot="-3381788">
            <a:off x="-8400543" y="6557297"/>
            <a:ext cx="16698929" cy="14757678"/>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496995" flipH="1">
            <a:off x="939944" y="7852116"/>
            <a:ext cx="7161641" cy="3580821"/>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18656" flipH="1">
            <a:off x="13094683" y="-465055"/>
            <a:ext cx="4979181" cy="2489591"/>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31744" flipV="1">
            <a:off x="17157398" y="5851336"/>
            <a:ext cx="767156" cy="1184797"/>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3264404" y="8544581"/>
            <a:ext cx="1177723" cy="1818877"/>
          </a:xfrm>
          <a:prstGeom prst="rect">
            <a:avLst/>
          </a:prstGeom>
        </p:spPr>
      </p:pic>
      <p:sp>
        <p:nvSpPr>
          <p:cNvPr id="20" name="TextBox 19">
            <a:extLst>
              <a:ext uri="{FF2B5EF4-FFF2-40B4-BE49-F238E27FC236}">
                <a16:creationId xmlns:a16="http://schemas.microsoft.com/office/drawing/2014/main" id="{1DD67ACB-68DF-E28D-1AE3-971AA05C52D6}"/>
              </a:ext>
            </a:extLst>
          </p:cNvPr>
          <p:cNvSpPr txBox="1"/>
          <p:nvPr/>
        </p:nvSpPr>
        <p:spPr>
          <a:xfrm>
            <a:off x="1061356" y="322168"/>
            <a:ext cx="16528247" cy="1081002"/>
          </a:xfrm>
          <a:prstGeom prst="rect">
            <a:avLst/>
          </a:prstGeom>
          <a:noFill/>
        </p:spPr>
        <p:txBody>
          <a:bodyPr wrap="square">
            <a:spAutoFit/>
          </a:bodyPr>
          <a:lstStyle/>
          <a:p>
            <a:pPr marR="0" lvl="0" algn="just">
              <a:lnSpc>
                <a:spcPct val="150000"/>
              </a:lnSpc>
              <a:spcBef>
                <a:spcPts val="0"/>
              </a:spcBef>
              <a:spcAft>
                <a:spcPts val="1000"/>
              </a:spcAft>
            </a:pPr>
            <a:r>
              <a:rPr lang="en-US" sz="4800" b="1" dirty="0">
                <a:solidFill>
                  <a:schemeClr val="accent3">
                    <a:lumMod val="50000"/>
                  </a:schemeClr>
                </a:solidFill>
                <a:latin typeface="Arial" panose="020B0604020202020204" pitchFamily="34" charset="0"/>
                <a:ea typeface="Malgun Gothic" panose="020B0503020000020004" pitchFamily="34" charset="-127"/>
                <a:cs typeface="Arial" panose="020B0604020202020204" pitchFamily="34" charset="0"/>
              </a:rPr>
              <a:t>3</a:t>
            </a: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vi-VN" sz="4800" b="1" dirty="0">
                <a:solidFill>
                  <a:schemeClr val="accent3">
                    <a:lumMod val="50000"/>
                  </a:schemeClr>
                </a:solidFill>
                <a:effectLst/>
                <a:ea typeface="Malgun Gothic" panose="020B0503020000020004" pitchFamily="34" charset="-127"/>
                <a:cs typeface="Times New Roman" panose="02020603050405020304" pitchFamily="18" charset="0"/>
              </a:rPr>
              <a:t>Những phẩm chất cao quý của “người đồng mình”</a:t>
            </a:r>
            <a:endParaRPr lang="en-US" sz="4800" dirty="0">
              <a:solidFill>
                <a:schemeClr val="accent3">
                  <a:lumMod val="50000"/>
                </a:schemeClr>
              </a:solidFill>
              <a:effectLst/>
              <a:ea typeface="Malgun Gothic" panose="020B0503020000020004" pitchFamily="34" charset="-127"/>
              <a:cs typeface="Times New Roman" panose="02020603050405020304" pitchFamily="18" charset="0"/>
            </a:endParaRPr>
          </a:p>
        </p:txBody>
      </p:sp>
      <p:sp>
        <p:nvSpPr>
          <p:cNvPr id="22" name="TextBox 21">
            <a:extLst>
              <a:ext uri="{FF2B5EF4-FFF2-40B4-BE49-F238E27FC236}">
                <a16:creationId xmlns:a16="http://schemas.microsoft.com/office/drawing/2014/main" id="{5D3F52F4-81C6-FAE0-7BF7-3AEEFB15C052}"/>
              </a:ext>
            </a:extLst>
          </p:cNvPr>
          <p:cNvSpPr txBox="1"/>
          <p:nvPr/>
        </p:nvSpPr>
        <p:spPr>
          <a:xfrm>
            <a:off x="375978" y="3219631"/>
            <a:ext cx="16769445" cy="5789405"/>
          </a:xfrm>
          <a:prstGeom prst="rect">
            <a:avLst/>
          </a:prstGeom>
          <a:noFill/>
        </p:spPr>
        <p:txBody>
          <a:bodyPr wrap="square">
            <a:spAutoFit/>
          </a:bodyPr>
          <a:lstStyle/>
          <a:p>
            <a:pPr marL="571500" marR="0" indent="-571500" algn="just">
              <a:lnSpc>
                <a:spcPct val="150000"/>
              </a:lnSpc>
              <a:spcBef>
                <a:spcPts val="0"/>
              </a:spcBef>
              <a:spcAft>
                <a:spcPts val="1000"/>
              </a:spcAft>
              <a:buFont typeface="Wingdings" panose="05000000000000000000" pitchFamily="2" charset="2"/>
              <a:buChar char="Ø"/>
            </a:pPr>
            <a:r>
              <a:rPr lang="vi-VN" sz="4000" dirty="0">
                <a:solidFill>
                  <a:schemeClr val="accent2">
                    <a:lumMod val="50000"/>
                  </a:schemeClr>
                </a:solidFill>
                <a:effectLst/>
                <a:ea typeface="Malgun Gothic" panose="020B0503020000020004" pitchFamily="34" charset="-127"/>
                <a:cs typeface="Times New Roman" panose="02020603050405020304" pitchFamily="18" charset="0"/>
              </a:rPr>
              <a:t>Những khia cạnh nào trong đời sống vật chất và tinh thần của “người đồng mình” đã được thể hiện trong bài thơ? </a:t>
            </a:r>
            <a:endParaRPr lang="en-US" sz="4000" dirty="0">
              <a:solidFill>
                <a:schemeClr val="accent2">
                  <a:lumMod val="50000"/>
                </a:schemeClr>
              </a:solidFill>
              <a:effectLst/>
              <a:ea typeface="Malgun Gothic" panose="020B0503020000020004" pitchFamily="34" charset="-127"/>
              <a:cs typeface="Times New Roman" panose="02020603050405020304" pitchFamily="18" charset="0"/>
            </a:endParaRPr>
          </a:p>
          <a:p>
            <a:pPr marL="571500" marR="0" indent="-571500" algn="just">
              <a:lnSpc>
                <a:spcPct val="150000"/>
              </a:lnSpc>
              <a:spcBef>
                <a:spcPts val="0"/>
              </a:spcBef>
              <a:spcAft>
                <a:spcPts val="1000"/>
              </a:spcAft>
              <a:buFont typeface="Wingdings" panose="05000000000000000000" pitchFamily="2" charset="2"/>
              <a:buChar char="Ø"/>
            </a:pPr>
            <a:r>
              <a:rPr lang="vi-VN" sz="4000" dirty="0">
                <a:solidFill>
                  <a:schemeClr val="accent2">
                    <a:lumMod val="50000"/>
                  </a:schemeClr>
                </a:solidFill>
                <a:effectLst/>
                <a:ea typeface="Malgun Gothic" panose="020B0503020000020004" pitchFamily="34" charset="-127"/>
                <a:cs typeface="Times New Roman" panose="02020603050405020304" pitchFamily="18" charset="0"/>
              </a:rPr>
              <a:t>Mỗi nét đẹp về tâm hồn và sức sống của “người đồng mình” được nói đến ở dòng thơ nào? </a:t>
            </a:r>
            <a:endParaRPr lang="en-US" sz="4000" dirty="0">
              <a:solidFill>
                <a:schemeClr val="accent2">
                  <a:lumMod val="50000"/>
                </a:schemeClr>
              </a:solidFill>
              <a:effectLst/>
              <a:ea typeface="Malgun Gothic" panose="020B0503020000020004" pitchFamily="34" charset="-127"/>
              <a:cs typeface="Times New Roman" panose="02020603050405020304" pitchFamily="18" charset="0"/>
            </a:endParaRPr>
          </a:p>
          <a:p>
            <a:pPr marL="571500" marR="0" indent="-571500" algn="just">
              <a:lnSpc>
                <a:spcPct val="150000"/>
              </a:lnSpc>
              <a:spcBef>
                <a:spcPts val="0"/>
              </a:spcBef>
              <a:spcAft>
                <a:spcPts val="1000"/>
              </a:spcAft>
              <a:buFont typeface="Wingdings" panose="05000000000000000000" pitchFamily="2" charset="2"/>
              <a:buChar char="Ø"/>
            </a:pPr>
            <a:r>
              <a:rPr lang="vi-VN" sz="4000" dirty="0">
                <a:solidFill>
                  <a:schemeClr val="accent2">
                    <a:lumMod val="50000"/>
                  </a:schemeClr>
                </a:solidFill>
                <a:effectLst/>
                <a:ea typeface="Malgun Gothic" panose="020B0503020000020004" pitchFamily="34" charset="-127"/>
                <a:cs typeface="Times New Roman" panose="02020603050405020304" pitchFamily="18" charset="0"/>
              </a:rPr>
              <a:t>Vì sao trong lời tâm tình với con, cha lai nói nhiều đến vẻ đẹp của “người đồng mình”?</a:t>
            </a:r>
            <a:endParaRPr lang="en-US" sz="4000" dirty="0">
              <a:solidFill>
                <a:schemeClr val="accent2">
                  <a:lumMod val="50000"/>
                </a:schemeClr>
              </a:solidFill>
              <a:effectLst/>
              <a:ea typeface="Malgun Gothic" panose="020B0503020000020004" pitchFamily="34" charset="-127"/>
              <a:cs typeface="Times New Roman" panose="02020603050405020304" pitchFamily="18" charset="0"/>
            </a:endParaRPr>
          </a:p>
        </p:txBody>
      </p:sp>
      <p:sp>
        <p:nvSpPr>
          <p:cNvPr id="23" name="TextBox 22">
            <a:extLst>
              <a:ext uri="{FF2B5EF4-FFF2-40B4-BE49-F238E27FC236}">
                <a16:creationId xmlns:a16="http://schemas.microsoft.com/office/drawing/2014/main" id="{8F8FAD7B-AB58-FF81-E998-091C5602FF9A}"/>
              </a:ext>
            </a:extLst>
          </p:cNvPr>
          <p:cNvSpPr txBox="1"/>
          <p:nvPr/>
        </p:nvSpPr>
        <p:spPr>
          <a:xfrm>
            <a:off x="1823538" y="1717378"/>
            <a:ext cx="7312918"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LÀM VIỆC THEO NHÓM</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7473">
            <a:off x="11937896" y="6852332"/>
            <a:ext cx="8877979" cy="6869336"/>
          </a:xfrm>
          <a:prstGeom prst="rect">
            <a:avLst/>
          </a:prstGeom>
        </p:spPr>
      </p:pic>
      <p:pic>
        <p:nvPicPr>
          <p:cNvPr id="3" name="Picture 3"/>
          <p:cNvPicPr>
            <a:picLocks noChangeAspect="1"/>
          </p:cNvPicPr>
          <p:nvPr/>
        </p:nvPicPr>
        <p:blipFill>
          <a:blip r:embed="rId4">
            <a:alphaModFix amt="35000"/>
          </a:blip>
          <a:srcRect/>
          <a:stretch>
            <a:fillRect/>
          </a:stretch>
        </p:blipFill>
        <p:spPr>
          <a:xfrm rot="-1704571">
            <a:off x="8187366" y="-11055958"/>
            <a:ext cx="16379038" cy="1447497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76756">
            <a:off x="-2398820" y="-3079418"/>
            <a:ext cx="8877979" cy="6869336"/>
          </a:xfrm>
          <a:prstGeom prst="rect">
            <a:avLst/>
          </a:prstGeom>
        </p:spPr>
      </p:pic>
      <p:pic>
        <p:nvPicPr>
          <p:cNvPr id="5" name="Picture 5"/>
          <p:cNvPicPr>
            <a:picLocks noChangeAspect="1"/>
          </p:cNvPicPr>
          <p:nvPr/>
        </p:nvPicPr>
        <p:blipFill>
          <a:blip r:embed="rId4">
            <a:alphaModFix amt="35000"/>
          </a:blip>
          <a:srcRect/>
          <a:stretch>
            <a:fillRect/>
          </a:stretch>
        </p:blipFill>
        <p:spPr>
          <a:xfrm rot="-3381788">
            <a:off x="-8400543" y="6557297"/>
            <a:ext cx="16698929" cy="14757678"/>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496995" flipH="1">
            <a:off x="939944" y="7852116"/>
            <a:ext cx="7161641" cy="3580821"/>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18656" flipH="1">
            <a:off x="13094683" y="-465055"/>
            <a:ext cx="4979181" cy="2489591"/>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31744" flipV="1">
            <a:off x="17157398" y="5851336"/>
            <a:ext cx="767156" cy="1184797"/>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3264404" y="8544581"/>
            <a:ext cx="1177723" cy="1818877"/>
          </a:xfrm>
          <a:prstGeom prst="rect">
            <a:avLst/>
          </a:prstGeom>
        </p:spPr>
      </p:pic>
      <p:graphicFrame>
        <p:nvGraphicFramePr>
          <p:cNvPr id="18" name="Table 17">
            <a:extLst>
              <a:ext uri="{FF2B5EF4-FFF2-40B4-BE49-F238E27FC236}">
                <a16:creationId xmlns:a16="http://schemas.microsoft.com/office/drawing/2014/main" id="{110A446D-89E0-76F0-8F92-D81F9FFE2F1C}"/>
              </a:ext>
            </a:extLst>
          </p:cNvPr>
          <p:cNvGraphicFramePr>
            <a:graphicFrameLocks noGrp="1"/>
          </p:cNvGraphicFramePr>
          <p:nvPr>
            <p:extLst>
              <p:ext uri="{D42A27DB-BD31-4B8C-83A1-F6EECF244321}">
                <p14:modId xmlns:p14="http://schemas.microsoft.com/office/powerpoint/2010/main" val="3196204508"/>
              </p:ext>
            </p:extLst>
          </p:nvPr>
        </p:nvGraphicFramePr>
        <p:xfrm>
          <a:off x="2574776" y="4748320"/>
          <a:ext cx="11371964" cy="4116837"/>
        </p:xfrm>
        <a:graphic>
          <a:graphicData uri="http://schemas.openxmlformats.org/drawingml/2006/table">
            <a:tbl>
              <a:tblPr firstRow="1" firstCol="1" bandRow="1">
                <a:tableStyleId>{5940675A-B579-460E-94D1-54222C63F5DA}</a:tableStyleId>
              </a:tblPr>
              <a:tblGrid>
                <a:gridCol w="5828131">
                  <a:extLst>
                    <a:ext uri="{9D8B030D-6E8A-4147-A177-3AD203B41FA5}">
                      <a16:colId xmlns:a16="http://schemas.microsoft.com/office/drawing/2014/main" val="1001102893"/>
                    </a:ext>
                  </a:extLst>
                </a:gridCol>
                <a:gridCol w="5543833">
                  <a:extLst>
                    <a:ext uri="{9D8B030D-6E8A-4147-A177-3AD203B41FA5}">
                      <a16:colId xmlns:a16="http://schemas.microsoft.com/office/drawing/2014/main" val="1796615550"/>
                    </a:ext>
                  </a:extLst>
                </a:gridCol>
              </a:tblGrid>
              <a:tr h="1372279">
                <a:tc>
                  <a:txBody>
                    <a:bodyPr/>
                    <a:lstStyle/>
                    <a:p>
                      <a:pPr marL="0" marR="0" algn="ctr">
                        <a:lnSpc>
                          <a:spcPct val="150000"/>
                        </a:lnSpc>
                        <a:spcBef>
                          <a:spcPts val="0"/>
                        </a:spcBef>
                        <a:spcAft>
                          <a:spcPts val="0"/>
                        </a:spcAft>
                      </a:pPr>
                      <a:r>
                        <a:rPr lang="vi-VN" sz="3600" dirty="0">
                          <a:effectLst/>
                          <a:latin typeface="+mn-lt"/>
                        </a:rPr>
                        <a:t>Câu thơ</a:t>
                      </a:r>
                      <a:r>
                        <a:rPr lang="en-US" sz="3600" dirty="0">
                          <a:effectLst/>
                          <a:latin typeface="+mn-lt"/>
                        </a:rPr>
                        <a:t> </a:t>
                      </a:r>
                      <a:endParaRPr lang="en-US" sz="3600" dirty="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600" dirty="0">
                          <a:effectLst/>
                          <a:latin typeface="+mn-lt"/>
                        </a:rPr>
                        <a:t>Phẩm chất</a:t>
                      </a:r>
                      <a:endParaRPr lang="en-US" sz="3600" dirty="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971253775"/>
                  </a:ext>
                </a:extLst>
              </a:tr>
              <a:tr h="1372279">
                <a:tc>
                  <a:txBody>
                    <a:bodyPr/>
                    <a:lstStyle/>
                    <a:p>
                      <a:pPr marL="0" marR="0" algn="just">
                        <a:lnSpc>
                          <a:spcPct val="150000"/>
                        </a:lnSpc>
                        <a:spcBef>
                          <a:spcPts val="0"/>
                        </a:spcBef>
                        <a:spcAft>
                          <a:spcPts val="0"/>
                        </a:spcAft>
                      </a:pPr>
                      <a:r>
                        <a:rPr lang="vi-VN" sz="3600" dirty="0">
                          <a:effectLst/>
                          <a:latin typeface="+mn-lt"/>
                        </a:rPr>
                        <a:t> </a:t>
                      </a:r>
                      <a:endParaRPr lang="en-US" sz="3600" dirty="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600" dirty="0">
                          <a:effectLst/>
                          <a:latin typeface="+mn-lt"/>
                        </a:rPr>
                        <a:t> </a:t>
                      </a:r>
                      <a:endParaRPr lang="en-US" sz="3600" dirty="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629613006"/>
                  </a:ext>
                </a:extLst>
              </a:tr>
              <a:tr h="1372279">
                <a:tc>
                  <a:txBody>
                    <a:bodyPr/>
                    <a:lstStyle/>
                    <a:p>
                      <a:pPr marL="0" marR="0" algn="just">
                        <a:lnSpc>
                          <a:spcPct val="150000"/>
                        </a:lnSpc>
                        <a:spcBef>
                          <a:spcPts val="0"/>
                        </a:spcBef>
                        <a:spcAft>
                          <a:spcPts val="0"/>
                        </a:spcAft>
                      </a:pPr>
                      <a:r>
                        <a:rPr lang="vi-VN" sz="3600">
                          <a:effectLst/>
                          <a:latin typeface="+mn-lt"/>
                        </a:rPr>
                        <a:t> </a:t>
                      </a:r>
                      <a:endParaRPr lang="en-US" sz="360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600" dirty="0">
                          <a:effectLst/>
                          <a:latin typeface="+mn-lt"/>
                        </a:rPr>
                        <a:t> </a:t>
                      </a:r>
                      <a:endParaRPr lang="en-US" sz="3600" dirty="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803220267"/>
                  </a:ext>
                </a:extLst>
              </a:tr>
            </a:tbl>
          </a:graphicData>
        </a:graphic>
      </p:graphicFrame>
      <p:sp>
        <p:nvSpPr>
          <p:cNvPr id="20" name="TextBox 19">
            <a:extLst>
              <a:ext uri="{FF2B5EF4-FFF2-40B4-BE49-F238E27FC236}">
                <a16:creationId xmlns:a16="http://schemas.microsoft.com/office/drawing/2014/main" id="{8C4CF301-4DF2-E0B0-8C09-CF0F6BA81442}"/>
              </a:ext>
            </a:extLst>
          </p:cNvPr>
          <p:cNvSpPr txBox="1"/>
          <p:nvPr/>
        </p:nvSpPr>
        <p:spPr>
          <a:xfrm>
            <a:off x="1061356" y="322168"/>
            <a:ext cx="16528247" cy="1081002"/>
          </a:xfrm>
          <a:prstGeom prst="rect">
            <a:avLst/>
          </a:prstGeom>
          <a:noFill/>
        </p:spPr>
        <p:txBody>
          <a:bodyPr wrap="square">
            <a:spAutoFit/>
          </a:bodyPr>
          <a:lstStyle/>
          <a:p>
            <a:pPr marR="0" lvl="0" algn="just">
              <a:lnSpc>
                <a:spcPct val="150000"/>
              </a:lnSpc>
              <a:spcBef>
                <a:spcPts val="0"/>
              </a:spcBef>
              <a:spcAft>
                <a:spcPts val="1000"/>
              </a:spcAft>
            </a:pPr>
            <a:r>
              <a:rPr lang="en-US" sz="4800" b="1" dirty="0">
                <a:solidFill>
                  <a:schemeClr val="accent3">
                    <a:lumMod val="50000"/>
                  </a:schemeClr>
                </a:solidFill>
                <a:latin typeface="Arial" panose="020B0604020202020204" pitchFamily="34" charset="0"/>
                <a:ea typeface="Malgun Gothic" panose="020B0503020000020004" pitchFamily="34" charset="-127"/>
                <a:cs typeface="Arial" panose="020B0604020202020204" pitchFamily="34" charset="0"/>
              </a:rPr>
              <a:t>3</a:t>
            </a: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vi-VN" sz="4800" b="1" dirty="0">
                <a:solidFill>
                  <a:schemeClr val="accent3">
                    <a:lumMod val="50000"/>
                  </a:schemeClr>
                </a:solidFill>
                <a:effectLst/>
                <a:ea typeface="Malgun Gothic" panose="020B0503020000020004" pitchFamily="34" charset="-127"/>
                <a:cs typeface="Times New Roman" panose="02020603050405020304" pitchFamily="18" charset="0"/>
              </a:rPr>
              <a:t>Những phẩm chất cao quý của “người đồng mình”</a:t>
            </a:r>
            <a:endParaRPr lang="en-US" sz="4800" dirty="0">
              <a:solidFill>
                <a:schemeClr val="accent3">
                  <a:lumMod val="50000"/>
                </a:schemeClr>
              </a:solidFill>
              <a:effectLst/>
              <a:ea typeface="Malgun Gothic" panose="020B0503020000020004" pitchFamily="34" charset="-127"/>
              <a:cs typeface="Times New Roman" panose="02020603050405020304" pitchFamily="18" charset="0"/>
            </a:endParaRPr>
          </a:p>
        </p:txBody>
      </p:sp>
      <p:sp>
        <p:nvSpPr>
          <p:cNvPr id="21" name="TextBox 20">
            <a:extLst>
              <a:ext uri="{FF2B5EF4-FFF2-40B4-BE49-F238E27FC236}">
                <a16:creationId xmlns:a16="http://schemas.microsoft.com/office/drawing/2014/main" id="{9799016B-283F-2DA9-BAE2-92418BDE03BE}"/>
              </a:ext>
            </a:extLst>
          </p:cNvPr>
          <p:cNvSpPr txBox="1"/>
          <p:nvPr/>
        </p:nvSpPr>
        <p:spPr>
          <a:xfrm>
            <a:off x="5181600" y="1650515"/>
            <a:ext cx="7312918" cy="98251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LÀM VIỆC THEO NHÓM</a:t>
            </a:r>
            <a:endParaRPr lang="en-US" sz="44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AEE94D4-32D6-7550-6D59-578C8A33124D}"/>
              </a:ext>
            </a:extLst>
          </p:cNvPr>
          <p:cNvSpPr txBox="1"/>
          <p:nvPr/>
        </p:nvSpPr>
        <p:spPr>
          <a:xfrm>
            <a:off x="2574775" y="2999854"/>
            <a:ext cx="12811402" cy="901593"/>
          </a:xfrm>
          <a:prstGeom prst="rect">
            <a:avLst/>
          </a:prstGeom>
          <a:noFill/>
        </p:spPr>
        <p:txBody>
          <a:bodyPr wrap="square">
            <a:spAutoFit/>
          </a:bodyPr>
          <a:lstStyle/>
          <a:p>
            <a:pPr marL="571500" marR="0" indent="-571500" algn="just">
              <a:lnSpc>
                <a:spcPct val="150000"/>
              </a:lnSpc>
              <a:spcBef>
                <a:spcPts val="0"/>
              </a:spcBef>
              <a:spcAft>
                <a:spcPts val="1000"/>
              </a:spcAft>
              <a:buFont typeface="Wingdings" panose="05000000000000000000" pitchFamily="2" charset="2"/>
              <a:buChar char="Ø"/>
            </a:pP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Hoàn</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thành</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bảng</a:t>
            </a:r>
            <a:r>
              <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rPr>
              <a:t>sau</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để</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trả</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lời</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cho</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các</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câu</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hỏi</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trên</a:t>
            </a:r>
            <a:r>
              <a:rPr lang="en-US" sz="4000" dirty="0">
                <a:solidFill>
                  <a:schemeClr val="accent2">
                    <a:lumMod val="50000"/>
                  </a:schemeClr>
                </a:solidFill>
                <a:latin typeface="Arial" panose="020B0604020202020204" pitchFamily="34" charset="0"/>
                <a:ea typeface="Malgun Gothic" panose="020B0503020000020004" pitchFamily="34" charset="-127"/>
                <a:cs typeface="Arial" panose="020B0604020202020204" pitchFamily="34" charset="0"/>
              </a:rPr>
              <a:t>:</a:t>
            </a:r>
            <a:endParaRPr lang="en-US" sz="4000" dirty="0">
              <a:solidFill>
                <a:schemeClr val="accent2">
                  <a:lumMod val="50000"/>
                </a:schemeClr>
              </a:solidFill>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3" name="Picture 12">
            <a:extLst>
              <a:ext uri="{FF2B5EF4-FFF2-40B4-BE49-F238E27FC236}">
                <a16:creationId xmlns:a16="http://schemas.microsoft.com/office/drawing/2014/main" id="{902730AE-99A5-F191-73D0-7BF142A3150F}"/>
              </a:ext>
            </a:extLst>
          </p:cNvPr>
          <p:cNvPicPr>
            <a:picLocks noChangeAspect="1"/>
          </p:cNvPicPr>
          <p:nvPr/>
        </p:nvPicPr>
        <p:blipFill>
          <a:blip r:embed="rId9"/>
          <a:srcRect/>
          <a:stretch>
            <a:fillRect/>
          </a:stretch>
        </p:blipFill>
        <p:spPr>
          <a:xfrm>
            <a:off x="14073688" y="5143500"/>
            <a:ext cx="275605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ox(in)">
                                      <p:cBhvr>
                                        <p:cTn id="14" dur="500"/>
                                        <p:tgtEl>
                                          <p:spTgt spid="23"/>
                                        </p:tgtEl>
                                      </p:cBhvr>
                                    </p:animEffect>
                                  </p:childTnLst>
                                </p:cTn>
                              </p:par>
                              <p:par>
                                <p:cTn id="15" presetID="4"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rot="2419539">
            <a:off x="-3237152" y="-2883840"/>
            <a:ext cx="7756289" cy="7897158"/>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316">
            <a:off x="15540236" y="1347038"/>
            <a:ext cx="530845" cy="819838"/>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346016" y="-627918"/>
            <a:ext cx="5635901" cy="2817951"/>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3991">
            <a:off x="10919697" y="-4450156"/>
            <a:ext cx="8877979" cy="6869336"/>
          </a:xfrm>
          <a:prstGeom prst="rect">
            <a:avLst/>
          </a:prstGeom>
        </p:spPr>
      </p:pic>
      <p:sp>
        <p:nvSpPr>
          <p:cNvPr id="18" name="TextBox 17">
            <a:extLst>
              <a:ext uri="{FF2B5EF4-FFF2-40B4-BE49-F238E27FC236}">
                <a16:creationId xmlns:a16="http://schemas.microsoft.com/office/drawing/2014/main" id="{642F9049-AF0F-4FC9-C9FC-AED8DE276563}"/>
              </a:ext>
            </a:extLst>
          </p:cNvPr>
          <p:cNvSpPr txBox="1"/>
          <p:nvPr/>
        </p:nvSpPr>
        <p:spPr>
          <a:xfrm>
            <a:off x="640992" y="-110527"/>
            <a:ext cx="16528247" cy="1081002"/>
          </a:xfrm>
          <a:prstGeom prst="rect">
            <a:avLst/>
          </a:prstGeom>
          <a:noFill/>
        </p:spPr>
        <p:txBody>
          <a:bodyPr wrap="square">
            <a:spAutoFit/>
          </a:bodyPr>
          <a:lstStyle/>
          <a:p>
            <a:pPr marR="0" lvl="0" algn="just">
              <a:lnSpc>
                <a:spcPct val="150000"/>
              </a:lnSpc>
              <a:spcBef>
                <a:spcPts val="0"/>
              </a:spcBef>
              <a:spcAft>
                <a:spcPts val="1000"/>
              </a:spcAft>
            </a:pPr>
            <a:r>
              <a:rPr lang="en-US" sz="4800" b="1" dirty="0">
                <a:solidFill>
                  <a:schemeClr val="accent3">
                    <a:lumMod val="50000"/>
                  </a:schemeClr>
                </a:solidFill>
                <a:latin typeface="Arial" panose="020B0604020202020204" pitchFamily="34" charset="0"/>
                <a:ea typeface="Malgun Gothic" panose="020B0503020000020004" pitchFamily="34" charset="-127"/>
                <a:cs typeface="Arial" panose="020B0604020202020204" pitchFamily="34" charset="0"/>
              </a:rPr>
              <a:t>3</a:t>
            </a: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vi-VN" sz="4800" b="1" dirty="0">
                <a:solidFill>
                  <a:schemeClr val="accent3">
                    <a:lumMod val="50000"/>
                  </a:schemeClr>
                </a:solidFill>
                <a:effectLst/>
                <a:ea typeface="Malgun Gothic" panose="020B0503020000020004" pitchFamily="34" charset="-127"/>
                <a:cs typeface="Times New Roman" panose="02020603050405020304" pitchFamily="18" charset="0"/>
              </a:rPr>
              <a:t>Những phẩm chất cao quý của “người đồng mình”</a:t>
            </a:r>
            <a:endParaRPr lang="en-US" sz="4800" dirty="0">
              <a:solidFill>
                <a:schemeClr val="accent3">
                  <a:lumMod val="50000"/>
                </a:schemeClr>
              </a:solidFill>
              <a:effectLst/>
              <a:ea typeface="Malgun Gothic" panose="020B0503020000020004" pitchFamily="34" charset="-127"/>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E7AD00B7-AC8B-4B56-D616-5E79C3700DB2}"/>
              </a:ext>
            </a:extLst>
          </p:cNvPr>
          <p:cNvGraphicFramePr>
            <a:graphicFrameLocks noGrp="1"/>
          </p:cNvGraphicFramePr>
          <p:nvPr>
            <p:extLst>
              <p:ext uri="{D42A27DB-BD31-4B8C-83A1-F6EECF244321}">
                <p14:modId xmlns:p14="http://schemas.microsoft.com/office/powerpoint/2010/main" val="2291468519"/>
              </p:ext>
            </p:extLst>
          </p:nvPr>
        </p:nvGraphicFramePr>
        <p:xfrm>
          <a:off x="175077" y="970475"/>
          <a:ext cx="17937845" cy="9316524"/>
        </p:xfrm>
        <a:graphic>
          <a:graphicData uri="http://schemas.openxmlformats.org/drawingml/2006/table">
            <a:tbl>
              <a:tblPr firstRow="1" firstCol="1" bandRow="1">
                <a:tableStyleId>{5940675A-B579-460E-94D1-54222C63F5DA}</a:tableStyleId>
              </a:tblPr>
              <a:tblGrid>
                <a:gridCol w="9197523">
                  <a:extLst>
                    <a:ext uri="{9D8B030D-6E8A-4147-A177-3AD203B41FA5}">
                      <a16:colId xmlns:a16="http://schemas.microsoft.com/office/drawing/2014/main" val="544061189"/>
                    </a:ext>
                  </a:extLst>
                </a:gridCol>
                <a:gridCol w="8740322">
                  <a:extLst>
                    <a:ext uri="{9D8B030D-6E8A-4147-A177-3AD203B41FA5}">
                      <a16:colId xmlns:a16="http://schemas.microsoft.com/office/drawing/2014/main" val="4104855559"/>
                    </a:ext>
                  </a:extLst>
                </a:gridCol>
              </a:tblGrid>
              <a:tr h="1001619">
                <a:tc>
                  <a:txBody>
                    <a:bodyPr/>
                    <a:lstStyle/>
                    <a:p>
                      <a:pPr marL="0" marR="0" algn="ctr">
                        <a:lnSpc>
                          <a:spcPct val="150000"/>
                        </a:lnSpc>
                        <a:spcBef>
                          <a:spcPts val="0"/>
                        </a:spcBef>
                        <a:spcAft>
                          <a:spcPts val="0"/>
                        </a:spcAft>
                      </a:pPr>
                      <a:r>
                        <a:rPr lang="en-US" sz="3200" b="1" i="1" dirty="0" err="1">
                          <a:effectLst/>
                          <a:latin typeface="Arial" panose="020B0604020202020204" pitchFamily="34" charset="0"/>
                          <a:cs typeface="Arial" panose="020B0604020202020204" pitchFamily="34" charset="0"/>
                        </a:rPr>
                        <a:t>Câu</a:t>
                      </a:r>
                      <a:r>
                        <a:rPr lang="en-US" sz="3200" b="1" i="1" dirty="0">
                          <a:effectLst/>
                          <a:latin typeface="Arial" panose="020B0604020202020204" pitchFamily="34" charset="0"/>
                          <a:cs typeface="Arial" panose="020B0604020202020204" pitchFamily="34" charset="0"/>
                        </a:rPr>
                        <a:t> </a:t>
                      </a:r>
                      <a:r>
                        <a:rPr lang="en-US" sz="3200" b="1" i="1" dirty="0" err="1">
                          <a:effectLst/>
                          <a:latin typeface="Arial" panose="020B0604020202020204" pitchFamily="34" charset="0"/>
                          <a:cs typeface="Arial" panose="020B0604020202020204" pitchFamily="34" charset="0"/>
                        </a:rPr>
                        <a:t>thơ</a:t>
                      </a:r>
                      <a:r>
                        <a:rPr lang="en-US" sz="3200" b="1" i="1" dirty="0">
                          <a:effectLst/>
                          <a:latin typeface="Arial" panose="020B0604020202020204" pitchFamily="34" charset="0"/>
                          <a:cs typeface="Arial" panose="020B0604020202020204" pitchFamily="34" charset="0"/>
                        </a:rPr>
                        <a:t> </a:t>
                      </a:r>
                      <a:endParaRPr lang="en-US" sz="3200" b="1"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1" dirty="0" err="1">
                          <a:effectLst/>
                          <a:latin typeface="Arial" panose="020B0604020202020204" pitchFamily="34" charset="0"/>
                          <a:cs typeface="Arial" panose="020B0604020202020204" pitchFamily="34" charset="0"/>
                        </a:rPr>
                        <a:t>Phẩm</a:t>
                      </a:r>
                      <a:r>
                        <a:rPr lang="en-US" sz="3200" b="1" i="1" dirty="0">
                          <a:effectLst/>
                          <a:latin typeface="Arial" panose="020B0604020202020204" pitchFamily="34" charset="0"/>
                          <a:cs typeface="Arial" panose="020B0604020202020204" pitchFamily="34" charset="0"/>
                        </a:rPr>
                        <a:t> </a:t>
                      </a:r>
                      <a:r>
                        <a:rPr lang="en-US" sz="3200" b="1" i="1" dirty="0" err="1">
                          <a:effectLst/>
                          <a:latin typeface="Arial" panose="020B0604020202020204" pitchFamily="34" charset="0"/>
                          <a:cs typeface="Arial" panose="020B0604020202020204" pitchFamily="34" charset="0"/>
                        </a:rPr>
                        <a:t>chất</a:t>
                      </a:r>
                      <a:endParaRPr lang="en-US" sz="3200" b="1"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2918036789"/>
                  </a:ext>
                </a:extLst>
              </a:tr>
              <a:tr h="148513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i="1" dirty="0">
                          <a:effectLst/>
                          <a:latin typeface="+mn-lt"/>
                          <a:cs typeface="Arial" panose="020B0604020202020204" pitchFamily="34" charset="0"/>
                        </a:rPr>
                        <a:t>Người đồng mình yêu lắm con ơi/ Đan lờ cài nan hoa/Vách nhà ken câu hát</a:t>
                      </a: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just">
                        <a:lnSpc>
                          <a:spcPct val="150000"/>
                        </a:lnSpc>
                        <a:spcBef>
                          <a:spcPts val="0"/>
                        </a:spcBef>
                        <a:spcAft>
                          <a:spcPts val="0"/>
                        </a:spcAft>
                      </a:pP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3363632536"/>
                  </a:ext>
                </a:extLst>
              </a:tr>
              <a:tr h="148513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i="1" dirty="0">
                          <a:effectLst/>
                          <a:latin typeface="+mn-lt"/>
                          <a:cs typeface="Arial" panose="020B0604020202020204" pitchFamily="34" charset="0"/>
                        </a:rPr>
                        <a:t>Người đồng mình thương lắm con ơi/ Cao đo nỗi buồn/ Xa nuôi chí lớn</a:t>
                      </a: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just">
                        <a:lnSpc>
                          <a:spcPct val="150000"/>
                        </a:lnSpc>
                        <a:spcBef>
                          <a:spcPts val="0"/>
                        </a:spcBef>
                        <a:spcAft>
                          <a:spcPts val="0"/>
                        </a:spcAft>
                      </a:pP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3807908784"/>
                  </a:ext>
                </a:extLst>
              </a:tr>
              <a:tr h="148513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i="1" dirty="0">
                          <a:effectLst/>
                          <a:latin typeface="+mn-lt"/>
                          <a:cs typeface="Arial" panose="020B0604020202020204" pitchFamily="34" charset="0"/>
                        </a:rPr>
                        <a:t>Người đồng mình thô sơ da thịt/ Chẳng mấy ai nhỏ bé đâu con</a:t>
                      </a: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just">
                        <a:lnSpc>
                          <a:spcPct val="150000"/>
                        </a:lnSpc>
                        <a:spcBef>
                          <a:spcPts val="0"/>
                        </a:spcBef>
                        <a:spcAft>
                          <a:spcPts val="0"/>
                        </a:spcAft>
                      </a:pP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236829648"/>
                  </a:ext>
                </a:extLst>
              </a:tr>
              <a:tr h="3859491">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i="1" dirty="0">
                          <a:effectLst/>
                          <a:latin typeface="+mn-lt"/>
                          <a:cs typeface="Arial" panose="020B0604020202020204" pitchFamily="34" charset="0"/>
                        </a:rPr>
                        <a:t>Sống trên đ</a:t>
                      </a:r>
                      <a:r>
                        <a:rPr lang="en-US" sz="3200" i="1" dirty="0">
                          <a:effectLst/>
                          <a:latin typeface="Arial" panose="020B0604020202020204" pitchFamily="34" charset="0"/>
                          <a:cs typeface="Arial" panose="020B0604020202020204" pitchFamily="34" charset="0"/>
                        </a:rPr>
                        <a:t>á</a:t>
                      </a:r>
                      <a:r>
                        <a:rPr lang="vi-VN" sz="3200" i="1" dirty="0">
                          <a:effectLst/>
                          <a:latin typeface="+mn-lt"/>
                          <a:cs typeface="Arial" panose="020B0604020202020204" pitchFamily="34" charset="0"/>
                        </a:rPr>
                        <a:t> không chê đá gập ghềnh/ Sống trong thung không chê thung nghèo đói/ Sống như sông như suối/ Lên thác xuống ghềnh/ Không lo cực nhọc; Người đồng mình tự đục đá kê cao quê hương. </a:t>
                      </a: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just">
                        <a:lnSpc>
                          <a:spcPct val="150000"/>
                        </a:lnSpc>
                        <a:spcBef>
                          <a:spcPts val="0"/>
                        </a:spcBef>
                        <a:spcAft>
                          <a:spcPts val="0"/>
                        </a:spcAft>
                      </a:pP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3837888470"/>
                  </a:ext>
                </a:extLst>
              </a:tr>
            </a:tbl>
          </a:graphicData>
        </a:graphic>
      </p:graphicFrame>
      <p:sp>
        <p:nvSpPr>
          <p:cNvPr id="3" name="TextBox 2">
            <a:extLst>
              <a:ext uri="{FF2B5EF4-FFF2-40B4-BE49-F238E27FC236}">
                <a16:creationId xmlns:a16="http://schemas.microsoft.com/office/drawing/2014/main" id="{0CC8DBB5-52AC-7BC9-5283-D136A5FEC4C6}"/>
              </a:ext>
            </a:extLst>
          </p:cNvPr>
          <p:cNvSpPr txBox="1"/>
          <p:nvPr/>
        </p:nvSpPr>
        <p:spPr>
          <a:xfrm>
            <a:off x="9573181" y="1960219"/>
            <a:ext cx="8122647"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Những con người đáng yêu vì nét tài hoa, lãng mạn và đời sống tâm hồn phong phú</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4" name="TextBox 3">
            <a:extLst>
              <a:ext uri="{FF2B5EF4-FFF2-40B4-BE49-F238E27FC236}">
                <a16:creationId xmlns:a16="http://schemas.microsoft.com/office/drawing/2014/main" id="{F68DAD29-F92E-72CB-A6CB-BCA31B75B35B}"/>
              </a:ext>
            </a:extLst>
          </p:cNvPr>
          <p:cNvSpPr txBox="1"/>
          <p:nvPr/>
        </p:nvSpPr>
        <p:spPr>
          <a:xfrm>
            <a:off x="9609276" y="3451847"/>
            <a:ext cx="769620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Những con người có ý chí và nghị lực sống mãnh liệt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5" name="TextBox 4">
            <a:extLst>
              <a:ext uri="{FF2B5EF4-FFF2-40B4-BE49-F238E27FC236}">
                <a16:creationId xmlns:a16="http://schemas.microsoft.com/office/drawing/2014/main" id="{3D30B468-1B1C-7A85-A6EF-0D95C1DA101E}"/>
              </a:ext>
            </a:extLst>
          </p:cNvPr>
          <p:cNvSpPr txBox="1"/>
          <p:nvPr/>
        </p:nvSpPr>
        <p:spPr>
          <a:xfrm>
            <a:off x="9593234" y="5060555"/>
            <a:ext cx="769620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Những con người chân thật, giản dị, nhưng có cốt cách cao quý</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6" name="TextBox 5">
            <a:extLst>
              <a:ext uri="{FF2B5EF4-FFF2-40B4-BE49-F238E27FC236}">
                <a16:creationId xmlns:a16="http://schemas.microsoft.com/office/drawing/2014/main" id="{C5362BED-D2D2-EEFF-B3BF-5F39429E250F}"/>
              </a:ext>
            </a:extLst>
          </p:cNvPr>
          <p:cNvSpPr txBox="1"/>
          <p:nvPr/>
        </p:nvSpPr>
        <p:spPr>
          <a:xfrm>
            <a:off x="9785842" y="7026521"/>
            <a:ext cx="7566475" cy="221708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Những con người chịu thương chịu khó, sống gắn bó và hết lòng xây đắp quê hương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rot="2419539">
            <a:off x="-1915727" y="-10951494"/>
            <a:ext cx="16137164" cy="14261219"/>
          </a:xfrm>
          <a:prstGeom prst="rect">
            <a:avLst/>
          </a:prstGeom>
        </p:spPr>
      </p:pic>
      <p:pic>
        <p:nvPicPr>
          <p:cNvPr id="4" name="Picture 4"/>
          <p:cNvPicPr>
            <a:picLocks noChangeAspect="1"/>
          </p:cNvPicPr>
          <p:nvPr/>
        </p:nvPicPr>
        <p:blipFill>
          <a:blip r:embed="rId3">
            <a:alphaModFix amt="55000"/>
          </a:blip>
          <a:srcRect/>
          <a:stretch>
            <a:fillRect/>
          </a:stretch>
        </p:blipFill>
        <p:spPr>
          <a:xfrm rot="2193566">
            <a:off x="7935075" y="7547017"/>
            <a:ext cx="12257006" cy="108321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3105727" y="8510920"/>
            <a:ext cx="5321384" cy="266069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9316">
            <a:off x="15540236" y="1347038"/>
            <a:ext cx="530845" cy="819838"/>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346016" y="-627918"/>
            <a:ext cx="5635901" cy="2817951"/>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53991">
            <a:off x="10919697" y="-4450156"/>
            <a:ext cx="8877979" cy="6869336"/>
          </a:xfrm>
          <a:prstGeom prst="rect">
            <a:avLst/>
          </a:prstGeom>
        </p:spPr>
      </p:pic>
      <p:sp>
        <p:nvSpPr>
          <p:cNvPr id="18" name="TextBox 17">
            <a:extLst>
              <a:ext uri="{FF2B5EF4-FFF2-40B4-BE49-F238E27FC236}">
                <a16:creationId xmlns:a16="http://schemas.microsoft.com/office/drawing/2014/main" id="{201943DE-BDE2-9646-27C9-8B284D5E7416}"/>
              </a:ext>
            </a:extLst>
          </p:cNvPr>
          <p:cNvSpPr txBox="1"/>
          <p:nvPr/>
        </p:nvSpPr>
        <p:spPr>
          <a:xfrm>
            <a:off x="1061356" y="322168"/>
            <a:ext cx="16528247" cy="1081002"/>
          </a:xfrm>
          <a:prstGeom prst="rect">
            <a:avLst/>
          </a:prstGeom>
          <a:noFill/>
        </p:spPr>
        <p:txBody>
          <a:bodyPr wrap="square">
            <a:spAutoFit/>
          </a:bodyPr>
          <a:lstStyle/>
          <a:p>
            <a:pPr marR="0" lvl="0" algn="just">
              <a:lnSpc>
                <a:spcPct val="150000"/>
              </a:lnSpc>
              <a:spcBef>
                <a:spcPts val="0"/>
              </a:spcBef>
              <a:spcAft>
                <a:spcPts val="1000"/>
              </a:spcAft>
            </a:pPr>
            <a:r>
              <a:rPr lang="en-US" sz="4800" b="1" dirty="0">
                <a:solidFill>
                  <a:schemeClr val="accent3">
                    <a:lumMod val="50000"/>
                  </a:schemeClr>
                </a:solidFill>
                <a:latin typeface="Arial" panose="020B0604020202020204" pitchFamily="34" charset="0"/>
                <a:ea typeface="Malgun Gothic" panose="020B0503020000020004" pitchFamily="34" charset="-127"/>
                <a:cs typeface="Arial" panose="020B0604020202020204" pitchFamily="34" charset="0"/>
              </a:rPr>
              <a:t>3</a:t>
            </a:r>
            <a:r>
              <a:rPr lang="en-US" sz="4800" b="1" dirty="0">
                <a:solidFill>
                  <a:schemeClr val="accent3">
                    <a:lumMod val="50000"/>
                  </a:schemeClr>
                </a:solidFill>
                <a:effectLst/>
                <a:latin typeface="Arial" panose="020B0604020202020204" pitchFamily="34" charset="0"/>
                <a:ea typeface="Malgun Gothic" panose="020B0503020000020004" pitchFamily="34" charset="-127"/>
                <a:cs typeface="Arial" panose="020B0604020202020204" pitchFamily="34" charset="0"/>
              </a:rPr>
              <a:t>. </a:t>
            </a:r>
            <a:r>
              <a:rPr lang="vi-VN" sz="4800" b="1" dirty="0">
                <a:solidFill>
                  <a:schemeClr val="accent3">
                    <a:lumMod val="50000"/>
                  </a:schemeClr>
                </a:solidFill>
                <a:effectLst/>
                <a:ea typeface="Malgun Gothic" panose="020B0503020000020004" pitchFamily="34" charset="-127"/>
                <a:cs typeface="Times New Roman" panose="02020603050405020304" pitchFamily="18" charset="0"/>
              </a:rPr>
              <a:t>Những phẩm chất cao quý của “người đồng mình”</a:t>
            </a:r>
            <a:endParaRPr lang="en-US" sz="4800" dirty="0">
              <a:solidFill>
                <a:schemeClr val="accent3">
                  <a:lumMod val="50000"/>
                </a:schemeClr>
              </a:solidFill>
              <a:effectLst/>
              <a:ea typeface="Malgun Gothic" panose="020B0503020000020004" pitchFamily="34" charset="-127"/>
              <a:cs typeface="Times New Roman" panose="02020603050405020304" pitchFamily="18" charset="0"/>
            </a:endParaRPr>
          </a:p>
        </p:txBody>
      </p:sp>
      <p:sp>
        <p:nvSpPr>
          <p:cNvPr id="20" name="TextBox 19">
            <a:extLst>
              <a:ext uri="{FF2B5EF4-FFF2-40B4-BE49-F238E27FC236}">
                <a16:creationId xmlns:a16="http://schemas.microsoft.com/office/drawing/2014/main" id="{E878696E-9299-9C1C-9091-635F73FC71C3}"/>
              </a:ext>
            </a:extLst>
          </p:cNvPr>
          <p:cNvSpPr txBox="1"/>
          <p:nvPr/>
        </p:nvSpPr>
        <p:spPr>
          <a:xfrm>
            <a:off x="1276926" y="1711141"/>
            <a:ext cx="10577618" cy="3814506"/>
          </a:xfrm>
          <a:prstGeom prst="rect">
            <a:avLst/>
          </a:prstGeom>
          <a:noFill/>
        </p:spPr>
        <p:txBody>
          <a:bodyPr wrap="square">
            <a:spAutoFit/>
          </a:bodyPr>
          <a:lstStyle/>
          <a:p>
            <a:pPr marL="571500" marR="0" lvl="0" indent="-571500" algn="just">
              <a:lnSpc>
                <a:spcPct val="150000"/>
              </a:lnSpc>
              <a:spcBef>
                <a:spcPts val="0"/>
              </a:spcBef>
              <a:spcAft>
                <a:spcPts val="1000"/>
              </a:spcAft>
              <a:buFont typeface="Wingdings" panose="05000000000000000000" pitchFamily="2" charset="2"/>
              <a:buChar char="Ø"/>
              <a:tabLst>
                <a:tab pos="90170" algn="l"/>
                <a:tab pos="180340" algn="l"/>
              </a:tabLst>
            </a:pPr>
            <a:r>
              <a:rPr lang="vi-VN" sz="4000" dirty="0">
                <a:solidFill>
                  <a:schemeClr val="tx2"/>
                </a:solidFill>
                <a:effectLst/>
                <a:ea typeface="Malgun Gothic" panose="020B0503020000020004" pitchFamily="34" charset="-127"/>
                <a:cs typeface="Times New Roman" panose="02020603050405020304" pitchFamily="18" charset="0"/>
              </a:rPr>
              <a:t>Trên chuyến “lên đường” của con, người cha mong muốn con phải như thế nào?</a:t>
            </a:r>
            <a:endParaRPr lang="en-US" sz="4000" dirty="0">
              <a:solidFill>
                <a:schemeClr val="tx2"/>
              </a:solidFill>
              <a:effectLst/>
              <a:ea typeface="Malgun Gothic" panose="020B0503020000020004" pitchFamily="34" charset="-127"/>
              <a:cs typeface="Times New Roman" panose="02020603050405020304" pitchFamily="18" charset="0"/>
            </a:endParaRPr>
          </a:p>
          <a:p>
            <a:pPr marL="571500" marR="0" lvl="0" indent="-571500" algn="just">
              <a:lnSpc>
                <a:spcPct val="150000"/>
              </a:lnSpc>
              <a:spcBef>
                <a:spcPts val="0"/>
              </a:spcBef>
              <a:spcAft>
                <a:spcPts val="1000"/>
              </a:spcAft>
              <a:buFont typeface="Wingdings" panose="05000000000000000000" pitchFamily="2" charset="2"/>
              <a:buChar char="Ø"/>
              <a:tabLst>
                <a:tab pos="90170" algn="l"/>
                <a:tab pos="180340" algn="l"/>
              </a:tabLst>
            </a:pPr>
            <a:r>
              <a:rPr lang="vi-VN" sz="4000" dirty="0">
                <a:solidFill>
                  <a:schemeClr val="tx2"/>
                </a:solidFill>
                <a:effectLst/>
                <a:ea typeface="Malgun Gothic" panose="020B0503020000020004" pitchFamily="34" charset="-127"/>
                <a:cs typeface="Times New Roman" panose="02020603050405020304" pitchFamily="18" charset="0"/>
              </a:rPr>
              <a:t>Điều đó đem đến ý nghĩa gì trên hành trình trưởng thành của con?</a:t>
            </a:r>
            <a:endParaRPr lang="en-US" sz="4000" dirty="0">
              <a:solidFill>
                <a:schemeClr val="tx2"/>
              </a:solidFill>
              <a:effectLst/>
              <a:ea typeface="Malgun Gothic" panose="020B0503020000020004" pitchFamily="34" charset="-127"/>
              <a:cs typeface="Times New Roman" panose="02020603050405020304" pitchFamily="18" charset="0"/>
            </a:endParaRPr>
          </a:p>
        </p:txBody>
      </p:sp>
      <p:sp>
        <p:nvSpPr>
          <p:cNvPr id="22" name="TextBox 21">
            <a:extLst>
              <a:ext uri="{FF2B5EF4-FFF2-40B4-BE49-F238E27FC236}">
                <a16:creationId xmlns:a16="http://schemas.microsoft.com/office/drawing/2014/main" id="{37F69935-C223-3A4C-79E3-223893E0F40B}"/>
              </a:ext>
            </a:extLst>
          </p:cNvPr>
          <p:cNvSpPr txBox="1"/>
          <p:nvPr/>
        </p:nvSpPr>
        <p:spPr>
          <a:xfrm>
            <a:off x="1690886" y="5708050"/>
            <a:ext cx="14539974" cy="4286110"/>
          </a:xfrm>
          <a:prstGeom prst="rect">
            <a:avLst/>
          </a:prstGeom>
          <a:noFill/>
        </p:spPr>
        <p:txBody>
          <a:bodyPr wrap="square">
            <a:spAutoFit/>
          </a:bodyPr>
          <a:lstStyle/>
          <a:p>
            <a:pPr marL="571500" marR="0" indent="-571500" algn="just">
              <a:lnSpc>
                <a:spcPct val="150000"/>
              </a:lnSpc>
              <a:spcBef>
                <a:spcPts val="0"/>
              </a:spcBef>
              <a:spcAft>
                <a:spcPts val="1000"/>
              </a:spcAft>
              <a:buFontTx/>
              <a:buChar char="-"/>
              <a:tabLst>
                <a:tab pos="90170" algn="l"/>
                <a:tab pos="180340" algn="l"/>
              </a:tabLst>
            </a:pPr>
            <a:r>
              <a:rPr lang="vi-VN" sz="3600" dirty="0">
                <a:solidFill>
                  <a:srgbClr val="000000"/>
                </a:solidFill>
                <a:effectLst/>
                <a:ea typeface="Malgun Gothic" panose="020B0503020000020004" pitchFamily="34" charset="-127"/>
                <a:cs typeface="Times New Roman" panose="02020603050405020304" pitchFamily="18" charset="0"/>
              </a:rPr>
              <a:t>Luôn nhớ rằng trên từng bước trưởng thành của con đều có sự bảo ban và ánh mắt dõi theo đầy hi vọng của cha mẹ (</a:t>
            </a:r>
            <a:r>
              <a:rPr lang="vi-VN" sz="3600" i="1" dirty="0">
                <a:solidFill>
                  <a:srgbClr val="000000"/>
                </a:solidFill>
                <a:effectLst/>
                <a:ea typeface="Malgun Gothic" panose="020B0503020000020004" pitchFamily="34" charset="-127"/>
                <a:cs typeface="Times New Roman" panose="02020603050405020304" pitchFamily="18" charset="0"/>
              </a:rPr>
              <a:t>Lên đường/Không bao giờ nhỏ bé được/ Nghe con</a:t>
            </a:r>
            <a:r>
              <a:rPr lang="vi-VN" sz="3600" dirty="0">
                <a:solidFill>
                  <a:srgbClr val="000000"/>
                </a:solidFill>
                <a:effectLst/>
                <a:ea typeface="Malgun Gothic" panose="020B0503020000020004" pitchFamily="34" charset="-127"/>
                <a:cs typeface="Times New Roman" panose="02020603050405020304" pitchFamily="18" charset="0"/>
              </a:rPr>
              <a:t>)</a:t>
            </a:r>
            <a:endParaRPr lang="en-US" sz="3600" dirty="0">
              <a:ea typeface="Malgun Gothic" panose="020B0503020000020004" pitchFamily="34" charset="-127"/>
              <a:cs typeface="Times New Roman" panose="02020603050405020304" pitchFamily="18" charset="0"/>
            </a:endParaRPr>
          </a:p>
          <a:p>
            <a:pPr marL="571500" marR="0" indent="-571500" algn="just">
              <a:lnSpc>
                <a:spcPct val="150000"/>
              </a:lnSpc>
              <a:spcBef>
                <a:spcPts val="0"/>
              </a:spcBef>
              <a:spcAft>
                <a:spcPts val="1000"/>
              </a:spcAft>
              <a:buFontTx/>
              <a:buChar char="-"/>
              <a:tabLst>
                <a:tab pos="90170" algn="l"/>
                <a:tab pos="180340" algn="l"/>
              </a:tabLst>
            </a:pPr>
            <a:r>
              <a:rPr lang="vi-VN" sz="3600" dirty="0">
                <a:solidFill>
                  <a:srgbClr val="000000"/>
                </a:solidFill>
                <a:effectLst/>
                <a:ea typeface="Malgun Gothic" panose="020B0503020000020004" pitchFamily="34" charset="-127"/>
                <a:cs typeface="Times New Roman" panose="02020603050405020304" pitchFamily="18" charset="0"/>
              </a:rPr>
              <a:t>Thấu hiểu, yêu thương và tự hào về “người đồng mình”, sống có cốt cách cao đẹp, xứng đáng là người con của quê hương, xứ sở.</a:t>
            </a:r>
            <a:endParaRPr lang="en-US" sz="3600" dirty="0">
              <a:effectLst/>
              <a:ea typeface="Malgun Gothic" panose="020B0503020000020004" pitchFamily="34" charset="-127"/>
              <a:cs typeface="Times New Roman" panose="02020603050405020304" pitchFamily="18" charset="0"/>
            </a:endParaRPr>
          </a:p>
        </p:txBody>
      </p:sp>
      <p:pic>
        <p:nvPicPr>
          <p:cNvPr id="24" name="Picture 10">
            <a:extLst>
              <a:ext uri="{FF2B5EF4-FFF2-40B4-BE49-F238E27FC236}">
                <a16:creationId xmlns:a16="http://schemas.microsoft.com/office/drawing/2014/main" id="{EADED4A8-606D-AE77-C160-B8CB2E6869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15851" y="2037673"/>
            <a:ext cx="5900712" cy="3293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B22667D-E6AF-20CB-C2B3-69773E3BB744}"/>
              </a:ext>
            </a:extLst>
          </p:cNvPr>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1" name="Picture 3">
            <a:extLst>
              <a:ext uri="{FF2B5EF4-FFF2-40B4-BE49-F238E27FC236}">
                <a16:creationId xmlns:a16="http://schemas.microsoft.com/office/drawing/2014/main" id="{7A727E72-9DC3-7799-85DD-1FB5401F3968}"/>
              </a:ext>
            </a:extLst>
          </p:cNvPr>
          <p:cNvPicPr>
            <a:picLocks noChangeAspect="1"/>
          </p:cNvPicPr>
          <p:nvPr/>
        </p:nvPicPr>
        <p:blipFill>
          <a:blip r:embed="rId3">
            <a:alphaModFix amt="5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9382" y="1265538"/>
            <a:ext cx="9235723" cy="9118177"/>
          </a:xfrm>
          <a:prstGeom prst="rect">
            <a:avLst/>
          </a:prstGeom>
        </p:spPr>
      </p:pic>
      <p:pic>
        <p:nvPicPr>
          <p:cNvPr id="12" name="Picture 5">
            <a:extLst>
              <a:ext uri="{FF2B5EF4-FFF2-40B4-BE49-F238E27FC236}">
                <a16:creationId xmlns:a16="http://schemas.microsoft.com/office/drawing/2014/main" id="{F8D13B34-A3E7-588E-0356-1F0D5A9A9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2957" y="6744292"/>
            <a:ext cx="2501276" cy="3639423"/>
          </a:xfrm>
          <a:prstGeom prst="rect">
            <a:avLst/>
          </a:prstGeom>
        </p:spPr>
      </p:pic>
      <p:pic>
        <p:nvPicPr>
          <p:cNvPr id="13" name="Picture 6">
            <a:extLst>
              <a:ext uri="{FF2B5EF4-FFF2-40B4-BE49-F238E27FC236}">
                <a16:creationId xmlns:a16="http://schemas.microsoft.com/office/drawing/2014/main" id="{3C855B91-DD13-8AE1-82F4-56E28F640E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21787">
            <a:off x="2167808" y="3741709"/>
            <a:ext cx="1904981" cy="1433931"/>
          </a:xfrm>
          <a:prstGeom prst="rect">
            <a:avLst/>
          </a:prstGeom>
        </p:spPr>
      </p:pic>
      <p:pic>
        <p:nvPicPr>
          <p:cNvPr id="14" name="Picture 7">
            <a:extLst>
              <a:ext uri="{FF2B5EF4-FFF2-40B4-BE49-F238E27FC236}">
                <a16:creationId xmlns:a16="http://schemas.microsoft.com/office/drawing/2014/main" id="{63634762-EF96-D071-7D42-013963EF04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82411">
            <a:off x="12710534" y="7228050"/>
            <a:ext cx="1697580" cy="1986530"/>
          </a:xfrm>
          <a:prstGeom prst="rect">
            <a:avLst/>
          </a:prstGeom>
        </p:spPr>
      </p:pic>
      <p:pic>
        <p:nvPicPr>
          <p:cNvPr id="15" name="Picture 8">
            <a:extLst>
              <a:ext uri="{FF2B5EF4-FFF2-40B4-BE49-F238E27FC236}">
                <a16:creationId xmlns:a16="http://schemas.microsoft.com/office/drawing/2014/main" id="{D0EB8B65-31CF-7B0E-BBD1-92D110304D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89131" y="2082833"/>
            <a:ext cx="2949370" cy="3060667"/>
          </a:xfrm>
          <a:prstGeom prst="rect">
            <a:avLst/>
          </a:prstGeom>
        </p:spPr>
      </p:pic>
      <p:pic>
        <p:nvPicPr>
          <p:cNvPr id="16" name="Picture 9">
            <a:extLst>
              <a:ext uri="{FF2B5EF4-FFF2-40B4-BE49-F238E27FC236}">
                <a16:creationId xmlns:a16="http://schemas.microsoft.com/office/drawing/2014/main" id="{D8896274-0B78-67A3-0928-B52327DDD2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649131">
            <a:off x="-413658" y="8859302"/>
            <a:ext cx="2887118" cy="1018365"/>
          </a:xfrm>
          <a:prstGeom prst="rect">
            <a:avLst/>
          </a:prstGeom>
        </p:spPr>
      </p:pic>
      <p:sp>
        <p:nvSpPr>
          <p:cNvPr id="17" name="TextBox 16">
            <a:extLst>
              <a:ext uri="{FF2B5EF4-FFF2-40B4-BE49-F238E27FC236}">
                <a16:creationId xmlns:a16="http://schemas.microsoft.com/office/drawing/2014/main" id="{E043F5EA-BB75-0110-746B-6A826E244385}"/>
              </a:ext>
            </a:extLst>
          </p:cNvPr>
          <p:cNvSpPr txBox="1"/>
          <p:nvPr/>
        </p:nvSpPr>
        <p:spPr>
          <a:xfrm>
            <a:off x="4572725" y="5676136"/>
            <a:ext cx="7927022" cy="1204625"/>
          </a:xfrm>
          <a:prstGeom prst="rect">
            <a:avLst/>
          </a:prstGeom>
          <a:noFill/>
        </p:spPr>
        <p:txBody>
          <a:bodyPr wrap="square">
            <a:spAutoFit/>
          </a:bodyPr>
          <a:lstStyle/>
          <a:p>
            <a:pPr marL="0" marR="0" algn="ctr">
              <a:lnSpc>
                <a:spcPct val="150000"/>
              </a:lnSpc>
              <a:spcBef>
                <a:spcPts val="0"/>
              </a:spcBef>
              <a:spcAft>
                <a:spcPts val="1000"/>
              </a:spcAft>
            </a:pPr>
            <a:r>
              <a:rPr lang="en-US" sz="5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TỔNG KẾT</a:t>
            </a:r>
            <a:endParaRPr lang="en-US" sz="5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TextBox 17">
            <a:extLst>
              <a:ext uri="{FF2B5EF4-FFF2-40B4-BE49-F238E27FC236}">
                <a16:creationId xmlns:a16="http://schemas.microsoft.com/office/drawing/2014/main" id="{3770361A-0BBF-C00F-43F1-2CEC34699BB3}"/>
              </a:ext>
            </a:extLst>
          </p:cNvPr>
          <p:cNvSpPr txBox="1"/>
          <p:nvPr/>
        </p:nvSpPr>
        <p:spPr>
          <a:xfrm>
            <a:off x="7577175" y="3104375"/>
            <a:ext cx="1640136" cy="1938992"/>
          </a:xfrm>
          <a:prstGeom prst="rect">
            <a:avLst/>
          </a:prstGeom>
          <a:noFill/>
        </p:spPr>
        <p:txBody>
          <a:bodyPr wrap="square" rtlCol="0">
            <a:spAutoFit/>
          </a:bodyPr>
          <a:lstStyle/>
          <a:p>
            <a:pPr algn="ctr"/>
            <a:r>
              <a:rPr lang="en-US" sz="12000" b="1" dirty="0">
                <a:solidFill>
                  <a:srgbClr val="FF0000"/>
                </a:solidFill>
                <a:latin typeface="Arial" panose="020B0604020202020204" pitchFamily="34" charset="0"/>
                <a:cs typeface="Arial" panose="020B0604020202020204" pitchFamily="34" charset="0"/>
              </a:rPr>
              <a:t>III</a:t>
            </a:r>
          </a:p>
        </p:txBody>
      </p:sp>
    </p:spTree>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09346" y="-443206"/>
            <a:ext cx="2370406" cy="237040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089" y="168064"/>
            <a:ext cx="1953262" cy="179700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3451" y="3254912"/>
            <a:ext cx="1935550" cy="227468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78724" y="5529597"/>
            <a:ext cx="1663627" cy="282405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35959" y="7231265"/>
            <a:ext cx="2302893" cy="182137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72167" y="8725133"/>
            <a:ext cx="3170185" cy="1066335"/>
          </a:xfrm>
          <a:prstGeom prst="rect">
            <a:avLst/>
          </a:prstGeom>
        </p:spPr>
      </p:pic>
      <p:sp>
        <p:nvSpPr>
          <p:cNvPr id="12" name="TextBox 11">
            <a:extLst>
              <a:ext uri="{FF2B5EF4-FFF2-40B4-BE49-F238E27FC236}">
                <a16:creationId xmlns:a16="http://schemas.microsoft.com/office/drawing/2014/main" id="{2285A4E7-A0B2-B8C9-834F-02AC90E34E70}"/>
              </a:ext>
            </a:extLst>
          </p:cNvPr>
          <p:cNvSpPr txBox="1"/>
          <p:nvPr/>
        </p:nvSpPr>
        <p:spPr>
          <a:xfrm>
            <a:off x="4200418" y="383868"/>
            <a:ext cx="9459910"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1.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Nội</a:t>
            </a: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 dung</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3" name="TextBox 12">
            <a:extLst>
              <a:ext uri="{FF2B5EF4-FFF2-40B4-BE49-F238E27FC236}">
                <a16:creationId xmlns:a16="http://schemas.microsoft.com/office/drawing/2014/main" id="{706781EB-2E20-ADFF-2B18-50E93E4B8088}"/>
              </a:ext>
            </a:extLst>
          </p:cNvPr>
          <p:cNvSpPr txBox="1"/>
          <p:nvPr/>
        </p:nvSpPr>
        <p:spPr>
          <a:xfrm>
            <a:off x="1620507" y="1628102"/>
            <a:ext cx="15046985" cy="916276"/>
          </a:xfrm>
          <a:prstGeom prst="rect">
            <a:avLst/>
          </a:prstGeom>
          <a:noFill/>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FF0000"/>
                </a:solidFill>
                <a:effectLst/>
                <a:ea typeface="Malgun Gothic" panose="020B0503020000020004" pitchFamily="34" charset="-127"/>
              </a:rPr>
              <a:t>Qua văn bản, em hãy </a:t>
            </a:r>
            <a:r>
              <a:rPr lang="vi-VN" sz="4000" dirty="0">
                <a:solidFill>
                  <a:srgbClr val="FF0000"/>
                </a:solidFill>
              </a:rPr>
              <a:t>tổng kết về nội dung của bài thơ.</a:t>
            </a:r>
            <a:endParaRPr lang="en-US" sz="4000" dirty="0">
              <a:solidFill>
                <a:srgbClr val="FF0000"/>
              </a:solidFill>
            </a:endParaRPr>
          </a:p>
        </p:txBody>
      </p:sp>
      <p:sp>
        <p:nvSpPr>
          <p:cNvPr id="15" name="TextBox 14">
            <a:extLst>
              <a:ext uri="{FF2B5EF4-FFF2-40B4-BE49-F238E27FC236}">
                <a16:creationId xmlns:a16="http://schemas.microsoft.com/office/drawing/2014/main" id="{00F8830C-884F-91AC-F768-D31567E05AD0}"/>
              </a:ext>
            </a:extLst>
          </p:cNvPr>
          <p:cNvSpPr txBox="1"/>
          <p:nvPr/>
        </p:nvSpPr>
        <p:spPr>
          <a:xfrm>
            <a:off x="2918247" y="2871245"/>
            <a:ext cx="12515812" cy="4286110"/>
          </a:xfrm>
          <a:prstGeom prst="rect">
            <a:avLst/>
          </a:prstGeom>
          <a:noFill/>
        </p:spPr>
        <p:txBody>
          <a:bodyPr wrap="square">
            <a:spAutoFit/>
          </a:bodyPr>
          <a:lstStyle/>
          <a:p>
            <a:pPr marL="571500" marR="0" indent="-571500" algn="just">
              <a:lnSpc>
                <a:spcPct val="150000"/>
              </a:lnSpc>
              <a:spcBef>
                <a:spcPts val="0"/>
              </a:spcBef>
              <a:spcAft>
                <a:spcPts val="1000"/>
              </a:spcAft>
              <a:buFontTx/>
              <a:buChar char="-"/>
            </a:pPr>
            <a:r>
              <a:rPr lang="vi-VN" sz="3600" dirty="0">
                <a:effectLst/>
                <a:ea typeface="Malgun Gothic" panose="020B0503020000020004" pitchFamily="34" charset="-127"/>
                <a:cs typeface="Times New Roman" panose="02020603050405020304" pitchFamily="18" charset="0"/>
              </a:rPr>
              <a:t>Bài thơ thể hiện tình cảm gia đình ấm cúng, ca ngợi truyền thống, niềm tự hào về quê hương, dân tộc mình</a:t>
            </a:r>
            <a:endParaRPr lang="en-US" sz="3600" dirty="0">
              <a:ea typeface="Malgun Gothic" panose="020B0503020000020004" pitchFamily="34" charset="-127"/>
              <a:cs typeface="Times New Roman" panose="02020603050405020304" pitchFamily="18" charset="0"/>
            </a:endParaRPr>
          </a:p>
          <a:p>
            <a:pPr marL="571500" marR="0" indent="-571500" algn="just">
              <a:lnSpc>
                <a:spcPct val="150000"/>
              </a:lnSpc>
              <a:spcBef>
                <a:spcPts val="0"/>
              </a:spcBef>
              <a:spcAft>
                <a:spcPts val="1000"/>
              </a:spcAft>
              <a:buFontTx/>
              <a:buChar char="-"/>
            </a:pPr>
            <a:r>
              <a:rPr lang="vi-VN" sz="3600" dirty="0">
                <a:effectLst/>
                <a:ea typeface="Malgun Gothic" panose="020B0503020000020004" pitchFamily="34" charset="-127"/>
                <a:cs typeface="Times New Roman" panose="02020603050405020304" pitchFamily="18" charset="0"/>
              </a:rPr>
              <a:t>Bài thơ giúp ta hiểu thêm về sức sống và vẻ đẹp tâm hồn của một dân tộc miền núi, gợi nhắc đến tình cảm cao đẹp với quê hương, ý chí vươn lên trong cuộc sống.</a:t>
            </a:r>
            <a:r>
              <a:rPr lang="vi-VN" sz="3600" i="1" dirty="0">
                <a:effectLst/>
                <a:ea typeface="Malgun Gothic" panose="020B0503020000020004" pitchFamily="34" charset="-127"/>
                <a:cs typeface="Times New Roman" panose="02020603050405020304" pitchFamily="18" charset="0"/>
              </a:rPr>
              <a:t> </a:t>
            </a:r>
            <a:endParaRPr lang="en-US" sz="3600" dirty="0">
              <a:effectLst/>
              <a:ea typeface="Malgun Gothic" panose="020B0503020000020004" pitchFamily="34" charset="-127"/>
              <a:cs typeface="Times New Roman" panose="02020603050405020304" pitchFamily="18" charset="0"/>
            </a:endParaRPr>
          </a:p>
        </p:txBody>
      </p:sp>
      <p:pic>
        <p:nvPicPr>
          <p:cNvPr id="16" name="Picture 3">
            <a:extLst>
              <a:ext uri="{FF2B5EF4-FFF2-40B4-BE49-F238E27FC236}">
                <a16:creationId xmlns:a16="http://schemas.microsoft.com/office/drawing/2014/main" id="{D93BB813-D05D-F6E3-038A-9AB8FB26DE75}"/>
              </a:ext>
            </a:extLst>
          </p:cNvPr>
          <p:cNvPicPr>
            <a:picLocks noChangeAspect="1"/>
          </p:cNvPicPr>
          <p:nvPr/>
        </p:nvPicPr>
        <p:blipFill>
          <a:blip r:embed="rId15"/>
          <a:srcRect/>
          <a:stretch>
            <a:fillRect/>
          </a:stretch>
        </p:blipFill>
        <p:spPr>
          <a:xfrm>
            <a:off x="5478917" y="7072641"/>
            <a:ext cx="4559292" cy="324849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B527D53-ABA0-3EF0-5FF9-65375925AEA8}"/>
              </a:ext>
            </a:extLst>
          </p:cNvPr>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1" name="Picture 3">
            <a:extLst>
              <a:ext uri="{FF2B5EF4-FFF2-40B4-BE49-F238E27FC236}">
                <a16:creationId xmlns:a16="http://schemas.microsoft.com/office/drawing/2014/main" id="{0A7A73A1-FAC9-8BE9-5582-0182F1502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09346" y="-443206"/>
            <a:ext cx="2370406" cy="2370406"/>
          </a:xfrm>
          <a:prstGeom prst="rect">
            <a:avLst/>
          </a:prstGeom>
        </p:spPr>
      </p:pic>
      <p:pic>
        <p:nvPicPr>
          <p:cNvPr id="12" name="Picture 4">
            <a:extLst>
              <a:ext uri="{FF2B5EF4-FFF2-40B4-BE49-F238E27FC236}">
                <a16:creationId xmlns:a16="http://schemas.microsoft.com/office/drawing/2014/main" id="{664ED6C0-A7FB-DF86-738B-B6F5D14F98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089" y="168064"/>
            <a:ext cx="1953262" cy="1797001"/>
          </a:xfrm>
          <a:prstGeom prst="rect">
            <a:avLst/>
          </a:prstGeom>
        </p:spPr>
      </p:pic>
      <p:pic>
        <p:nvPicPr>
          <p:cNvPr id="13" name="Picture 5">
            <a:extLst>
              <a:ext uri="{FF2B5EF4-FFF2-40B4-BE49-F238E27FC236}">
                <a16:creationId xmlns:a16="http://schemas.microsoft.com/office/drawing/2014/main" id="{D14578A2-BE91-25B7-D510-FE4BF096AD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3451" y="3254912"/>
            <a:ext cx="1935550" cy="2274685"/>
          </a:xfrm>
          <a:prstGeom prst="rect">
            <a:avLst/>
          </a:prstGeom>
        </p:spPr>
      </p:pic>
      <p:pic>
        <p:nvPicPr>
          <p:cNvPr id="14" name="Picture 6">
            <a:extLst>
              <a:ext uri="{FF2B5EF4-FFF2-40B4-BE49-F238E27FC236}">
                <a16:creationId xmlns:a16="http://schemas.microsoft.com/office/drawing/2014/main" id="{3F374A46-9AEA-E457-22E2-5AC19917E0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78724" y="5529597"/>
            <a:ext cx="1663627" cy="2824059"/>
          </a:xfrm>
          <a:prstGeom prst="rect">
            <a:avLst/>
          </a:prstGeom>
        </p:spPr>
      </p:pic>
      <p:pic>
        <p:nvPicPr>
          <p:cNvPr id="15" name="Picture 7">
            <a:extLst>
              <a:ext uri="{FF2B5EF4-FFF2-40B4-BE49-F238E27FC236}">
                <a16:creationId xmlns:a16="http://schemas.microsoft.com/office/drawing/2014/main" id="{AE1695C7-88BD-0DC8-7832-CE6C1D8B6D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35959" y="7231265"/>
            <a:ext cx="2302893" cy="1821379"/>
          </a:xfrm>
          <a:prstGeom prst="rect">
            <a:avLst/>
          </a:prstGeom>
        </p:spPr>
      </p:pic>
      <p:pic>
        <p:nvPicPr>
          <p:cNvPr id="16" name="Picture 8">
            <a:extLst>
              <a:ext uri="{FF2B5EF4-FFF2-40B4-BE49-F238E27FC236}">
                <a16:creationId xmlns:a16="http://schemas.microsoft.com/office/drawing/2014/main" id="{0141C1CE-D377-C86F-A0F9-5A1E7DEA33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72167" y="8725133"/>
            <a:ext cx="3170185" cy="1066335"/>
          </a:xfrm>
          <a:prstGeom prst="rect">
            <a:avLst/>
          </a:prstGeom>
        </p:spPr>
      </p:pic>
      <p:sp>
        <p:nvSpPr>
          <p:cNvPr id="17" name="TextBox 16">
            <a:extLst>
              <a:ext uri="{FF2B5EF4-FFF2-40B4-BE49-F238E27FC236}">
                <a16:creationId xmlns:a16="http://schemas.microsoft.com/office/drawing/2014/main" id="{E6D5A786-2EFB-71A8-FD60-DC55B3BDE64F}"/>
              </a:ext>
            </a:extLst>
          </p:cNvPr>
          <p:cNvSpPr txBox="1"/>
          <p:nvPr/>
        </p:nvSpPr>
        <p:spPr>
          <a:xfrm>
            <a:off x="4200418" y="383868"/>
            <a:ext cx="9459910"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2.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Nghệ</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thuật</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TextBox 17">
            <a:extLst>
              <a:ext uri="{FF2B5EF4-FFF2-40B4-BE49-F238E27FC236}">
                <a16:creationId xmlns:a16="http://schemas.microsoft.com/office/drawing/2014/main" id="{55EC4934-54C0-DA9E-82DB-EA55C3BB239B}"/>
              </a:ext>
            </a:extLst>
          </p:cNvPr>
          <p:cNvSpPr txBox="1"/>
          <p:nvPr/>
        </p:nvSpPr>
        <p:spPr>
          <a:xfrm>
            <a:off x="1620507" y="1628102"/>
            <a:ext cx="15372093" cy="916276"/>
          </a:xfrm>
          <a:prstGeom prst="rect">
            <a:avLst/>
          </a:prstGeom>
          <a:noFill/>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FF0000"/>
                </a:solidFill>
              </a:rPr>
              <a:t>Nêu cảm nhận của em về nghệ thuật của bài thơ qua bảng gợi ý</a:t>
            </a:r>
            <a:endParaRPr lang="en-US" sz="4000" dirty="0">
              <a:solidFill>
                <a:srgbClr val="FF0000"/>
              </a:solidFill>
            </a:endParaRPr>
          </a:p>
        </p:txBody>
      </p:sp>
      <p:graphicFrame>
        <p:nvGraphicFramePr>
          <p:cNvPr id="21" name="Table 20">
            <a:extLst>
              <a:ext uri="{FF2B5EF4-FFF2-40B4-BE49-F238E27FC236}">
                <a16:creationId xmlns:a16="http://schemas.microsoft.com/office/drawing/2014/main" id="{2A9520B1-45AD-8FED-8181-7BE06AB61D5E}"/>
              </a:ext>
            </a:extLst>
          </p:cNvPr>
          <p:cNvGraphicFramePr>
            <a:graphicFrameLocks noGrp="1"/>
          </p:cNvGraphicFramePr>
          <p:nvPr>
            <p:extLst>
              <p:ext uri="{D42A27DB-BD31-4B8C-83A1-F6EECF244321}">
                <p14:modId xmlns:p14="http://schemas.microsoft.com/office/powerpoint/2010/main" val="605109599"/>
              </p:ext>
            </p:extLst>
          </p:nvPr>
        </p:nvGraphicFramePr>
        <p:xfrm>
          <a:off x="2764368" y="3300294"/>
          <a:ext cx="12554852" cy="5577507"/>
        </p:xfrm>
        <a:graphic>
          <a:graphicData uri="http://schemas.openxmlformats.org/drawingml/2006/table">
            <a:tbl>
              <a:tblPr firstRow="1" firstCol="1" bandRow="1">
                <a:tableStyleId>{5940675A-B579-460E-94D1-54222C63F5DA}</a:tableStyleId>
              </a:tblPr>
              <a:tblGrid>
                <a:gridCol w="3616817">
                  <a:extLst>
                    <a:ext uri="{9D8B030D-6E8A-4147-A177-3AD203B41FA5}">
                      <a16:colId xmlns:a16="http://schemas.microsoft.com/office/drawing/2014/main" val="319154566"/>
                    </a:ext>
                  </a:extLst>
                </a:gridCol>
                <a:gridCol w="4227449">
                  <a:extLst>
                    <a:ext uri="{9D8B030D-6E8A-4147-A177-3AD203B41FA5}">
                      <a16:colId xmlns:a16="http://schemas.microsoft.com/office/drawing/2014/main" val="1036462733"/>
                    </a:ext>
                  </a:extLst>
                </a:gridCol>
                <a:gridCol w="4710586">
                  <a:extLst>
                    <a:ext uri="{9D8B030D-6E8A-4147-A177-3AD203B41FA5}">
                      <a16:colId xmlns:a16="http://schemas.microsoft.com/office/drawing/2014/main" val="3907074781"/>
                    </a:ext>
                  </a:extLst>
                </a:gridCol>
              </a:tblGrid>
              <a:tr h="1058797">
                <a:tc gridSpan="3">
                  <a:txBody>
                    <a:bodyPr/>
                    <a:lstStyle/>
                    <a:p>
                      <a:pPr marL="0" marR="0" algn="ctr">
                        <a:lnSpc>
                          <a:spcPct val="150000"/>
                        </a:lnSpc>
                        <a:spcBef>
                          <a:spcPts val="0"/>
                        </a:spcBef>
                        <a:spcAft>
                          <a:spcPts val="0"/>
                        </a:spcAft>
                      </a:pPr>
                      <a:r>
                        <a:rPr lang="vi-VN" sz="3600" b="1" dirty="0">
                          <a:effectLst/>
                        </a:rPr>
                        <a:t>NGHỆ THUẬT CỦA BÀI THƠ NÓI VỚI CON</a:t>
                      </a:r>
                      <a:endParaRPr lang="en-US" sz="3600" b="1" dirty="0">
                        <a:effectLst/>
                        <a:latin typeface="+mn-lt"/>
                        <a:ea typeface="Malgun Gothic" panose="020B0503020000020004" pitchFamily="34" charset="-127"/>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271496"/>
                  </a:ext>
                </a:extLst>
              </a:tr>
              <a:tr h="1295901">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Yếu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tố</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nghệ</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thuật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Các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dòng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thể</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hiện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Giá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trị</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biểu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đạt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512927585"/>
                  </a:ext>
                </a:extLst>
              </a:tr>
              <a:tr h="1143501">
                <a:tc>
                  <a:txBody>
                    <a:bodyPr/>
                    <a:lstStyle/>
                    <a:p>
                      <a:pPr marL="0" marR="0" algn="just">
                        <a:lnSpc>
                          <a:spcPct val="150000"/>
                        </a:lnSpc>
                        <a:spcBef>
                          <a:spcPts val="0"/>
                        </a:spcBef>
                        <a:spcAft>
                          <a:spcPts val="0"/>
                        </a:spcAft>
                      </a:pPr>
                      <a:r>
                        <a:rPr lang="vi-VN" sz="3200">
                          <a:effectLst/>
                        </a:rPr>
                        <a:t> </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dirty="0">
                          <a:effectLst/>
                        </a:rPr>
                        <a:t>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a:effectLst/>
                        </a:rPr>
                        <a:t> </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575584892"/>
                  </a:ext>
                </a:extLst>
              </a:tr>
              <a:tr h="1088207">
                <a:tc>
                  <a:txBody>
                    <a:bodyPr/>
                    <a:lstStyle/>
                    <a:p>
                      <a:pPr marL="0" marR="0" algn="just">
                        <a:lnSpc>
                          <a:spcPct val="150000"/>
                        </a:lnSpc>
                        <a:spcBef>
                          <a:spcPts val="0"/>
                        </a:spcBef>
                        <a:spcAft>
                          <a:spcPts val="0"/>
                        </a:spcAft>
                      </a:pPr>
                      <a:r>
                        <a:rPr lang="vi-VN" sz="3200">
                          <a:effectLst/>
                        </a:rPr>
                        <a:t> </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dirty="0">
                          <a:effectLst/>
                        </a:rPr>
                        <a:t>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a:effectLst/>
                        </a:rPr>
                        <a:t> </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203506342"/>
                  </a:ext>
                </a:extLst>
              </a:tr>
              <a:tr h="991101">
                <a:tc>
                  <a:txBody>
                    <a:bodyPr/>
                    <a:lstStyle/>
                    <a:p>
                      <a:pPr marL="0" marR="0" algn="just">
                        <a:lnSpc>
                          <a:spcPct val="150000"/>
                        </a:lnSpc>
                        <a:spcBef>
                          <a:spcPts val="0"/>
                        </a:spcBef>
                        <a:spcAft>
                          <a:spcPts val="0"/>
                        </a:spcAft>
                      </a:pPr>
                      <a:r>
                        <a:rPr lang="vi-VN" sz="3200" dirty="0">
                          <a:effectLst/>
                        </a:rPr>
                        <a:t>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a:effectLst/>
                        </a:rPr>
                        <a:t> </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vi-VN" sz="3200" dirty="0">
                          <a:effectLst/>
                        </a:rPr>
                        <a:t>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0885821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ật Ký Của Mẹ - Hiền Thục - Official Music Video_Trim">
            <a:hlinkClick r:id="" action="ppaction://media"/>
            <a:extLst>
              <a:ext uri="{FF2B5EF4-FFF2-40B4-BE49-F238E27FC236}">
                <a16:creationId xmlns:a16="http://schemas.microsoft.com/office/drawing/2014/main" id="{7024F36A-FD82-C237-52E9-4AB3BBAC2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0" y="0"/>
            <a:ext cx="18266229" cy="10287000"/>
          </a:xfrm>
          <a:prstGeom prst="rect">
            <a:avLst/>
          </a:prstGeom>
        </p:spPr>
      </p:pic>
    </p:spTree>
    <p:extLst>
      <p:ext uri="{BB962C8B-B14F-4D97-AF65-F5344CB8AC3E}">
        <p14:creationId xmlns:p14="http://schemas.microsoft.com/office/powerpoint/2010/main" val="24886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D5EA3A0-33C2-3C97-D0B0-FEBAEBF44142}"/>
              </a:ext>
            </a:extLst>
          </p:cNvPr>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3" name="Picture 3">
            <a:extLst>
              <a:ext uri="{FF2B5EF4-FFF2-40B4-BE49-F238E27FC236}">
                <a16:creationId xmlns:a16="http://schemas.microsoft.com/office/drawing/2014/main" id="{BBC3C305-9021-6EA3-01A0-5CBB240549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09346" y="-443206"/>
            <a:ext cx="2370406" cy="2370406"/>
          </a:xfrm>
          <a:prstGeom prst="rect">
            <a:avLst/>
          </a:prstGeom>
        </p:spPr>
      </p:pic>
      <p:pic>
        <p:nvPicPr>
          <p:cNvPr id="14" name="Picture 4">
            <a:extLst>
              <a:ext uri="{FF2B5EF4-FFF2-40B4-BE49-F238E27FC236}">
                <a16:creationId xmlns:a16="http://schemas.microsoft.com/office/drawing/2014/main" id="{8707276D-A239-0E11-9A1F-2B5A488F67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089" y="168064"/>
            <a:ext cx="1953262" cy="1797001"/>
          </a:xfrm>
          <a:prstGeom prst="rect">
            <a:avLst/>
          </a:prstGeom>
        </p:spPr>
      </p:pic>
      <p:sp>
        <p:nvSpPr>
          <p:cNvPr id="19" name="TextBox 18">
            <a:extLst>
              <a:ext uri="{FF2B5EF4-FFF2-40B4-BE49-F238E27FC236}">
                <a16:creationId xmlns:a16="http://schemas.microsoft.com/office/drawing/2014/main" id="{01274177-9435-B14D-E151-6EB68DE1329A}"/>
              </a:ext>
            </a:extLst>
          </p:cNvPr>
          <p:cNvSpPr txBox="1"/>
          <p:nvPr/>
        </p:nvSpPr>
        <p:spPr>
          <a:xfrm>
            <a:off x="4200418" y="383868"/>
            <a:ext cx="9459910"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2.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Nghệ</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thuật</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graphicFrame>
        <p:nvGraphicFramePr>
          <p:cNvPr id="22" name="Table 21">
            <a:extLst>
              <a:ext uri="{FF2B5EF4-FFF2-40B4-BE49-F238E27FC236}">
                <a16:creationId xmlns:a16="http://schemas.microsoft.com/office/drawing/2014/main" id="{DD8FBD36-160E-6066-3789-0B7234F4879A}"/>
              </a:ext>
            </a:extLst>
          </p:cNvPr>
          <p:cNvGraphicFramePr>
            <a:graphicFrameLocks noGrp="1"/>
          </p:cNvGraphicFramePr>
          <p:nvPr>
            <p:extLst>
              <p:ext uri="{D42A27DB-BD31-4B8C-83A1-F6EECF244321}">
                <p14:modId xmlns:p14="http://schemas.microsoft.com/office/powerpoint/2010/main" val="1954970385"/>
              </p:ext>
            </p:extLst>
          </p:nvPr>
        </p:nvGraphicFramePr>
        <p:xfrm>
          <a:off x="1269647" y="1738291"/>
          <a:ext cx="15819939" cy="7853129"/>
        </p:xfrm>
        <a:graphic>
          <a:graphicData uri="http://schemas.openxmlformats.org/drawingml/2006/table">
            <a:tbl>
              <a:tblPr firstRow="1" firstCol="1" bandRow="1">
                <a:tableStyleId>{5940675A-B579-460E-94D1-54222C63F5DA}</a:tableStyleId>
              </a:tblPr>
              <a:tblGrid>
                <a:gridCol w="3454753">
                  <a:extLst>
                    <a:ext uri="{9D8B030D-6E8A-4147-A177-3AD203B41FA5}">
                      <a16:colId xmlns:a16="http://schemas.microsoft.com/office/drawing/2014/main" val="3192002481"/>
                    </a:ext>
                  </a:extLst>
                </a:gridCol>
                <a:gridCol w="8458200">
                  <a:extLst>
                    <a:ext uri="{9D8B030D-6E8A-4147-A177-3AD203B41FA5}">
                      <a16:colId xmlns:a16="http://schemas.microsoft.com/office/drawing/2014/main" val="2373051334"/>
                    </a:ext>
                  </a:extLst>
                </a:gridCol>
                <a:gridCol w="3906986">
                  <a:extLst>
                    <a:ext uri="{9D8B030D-6E8A-4147-A177-3AD203B41FA5}">
                      <a16:colId xmlns:a16="http://schemas.microsoft.com/office/drawing/2014/main" val="2545469361"/>
                    </a:ext>
                  </a:extLst>
                </a:gridCol>
              </a:tblGrid>
              <a:tr h="1119209">
                <a:tc gridSpan="3">
                  <a:txBody>
                    <a:bodyPr/>
                    <a:lstStyle/>
                    <a:p>
                      <a:pPr marL="0" marR="0" algn="ctr">
                        <a:lnSpc>
                          <a:spcPct val="150000"/>
                        </a:lnSpc>
                        <a:spcBef>
                          <a:spcPts val="0"/>
                        </a:spcBef>
                        <a:spcAft>
                          <a:spcPts val="0"/>
                        </a:spcAft>
                      </a:pPr>
                      <a:r>
                        <a:rPr lang="vi-VN" sz="3200" b="1" dirty="0">
                          <a:effectLst/>
                          <a:latin typeface="+mn-lt"/>
                        </a:rPr>
                        <a:t>NGHỆ THUẬT CỦA BÀI THƠ NÓI VỚI CON</a:t>
                      </a:r>
                      <a:endParaRPr lang="en-US" sz="3200" b="1" dirty="0">
                        <a:effectLst/>
                        <a:latin typeface="+mn-lt"/>
                        <a:ea typeface="Malgun Gothic" panose="020B0503020000020004" pitchFamily="34" charset="-127"/>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4005120"/>
                  </a:ext>
                </a:extLst>
              </a:tr>
              <a:tr h="972120">
                <a:tc>
                  <a:txBody>
                    <a:bodyPr/>
                    <a:lstStyle/>
                    <a:p>
                      <a:pPr marL="0" marR="0" algn="ctr">
                        <a:lnSpc>
                          <a:spcPct val="150000"/>
                        </a:lnSpc>
                        <a:spcBef>
                          <a:spcPts val="0"/>
                        </a:spcBef>
                        <a:spcAft>
                          <a:spcPts val="0"/>
                        </a:spcAft>
                      </a:pPr>
                      <a:r>
                        <a:rPr lang="en-US" sz="3200">
                          <a:effectLst/>
                          <a:latin typeface="Arial" panose="020B0604020202020204" pitchFamily="34" charset="0"/>
                          <a:cs typeface="Arial" panose="020B0604020202020204" pitchFamily="34" charset="0"/>
                        </a:rPr>
                        <a:t>Yếu tố nghệ thuật</a:t>
                      </a:r>
                      <a:endParaRPr lang="en-US" sz="320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Các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dòng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thể</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hiện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Giá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trị</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biểu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đạt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1298841614"/>
                  </a:ext>
                </a:extLst>
              </a:tr>
              <a:tr h="5208634">
                <a:tc>
                  <a:txBody>
                    <a:bodyPr/>
                    <a:lstStyle/>
                    <a:p>
                      <a:pPr marL="0" marR="0" algn="ctr">
                        <a:lnSpc>
                          <a:spcPct val="150000"/>
                        </a:lnSpc>
                        <a:spcBef>
                          <a:spcPts val="0"/>
                        </a:spcBef>
                        <a:spcAft>
                          <a:spcPts val="0"/>
                        </a:spcAft>
                      </a:pPr>
                      <a:r>
                        <a:rPr lang="vi-VN" sz="3200">
                          <a:effectLst/>
                          <a:latin typeface="+mn-lt"/>
                        </a:rPr>
                        <a:t>Dùng các kiểu câu có cấu trúc giống nhau</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3200" i="1" dirty="0">
                          <a:effectLst/>
                          <a:latin typeface="+mn-lt"/>
                        </a:rPr>
                        <a:t>-</a:t>
                      </a:r>
                      <a:r>
                        <a:rPr lang="vi-VN" sz="3200" i="1" dirty="0">
                          <a:effectLst/>
                          <a:latin typeface="+mn-lt"/>
                        </a:rPr>
                        <a:t> Chân phải bước tới cha</a:t>
                      </a:r>
                      <a:endParaRPr lang="en-US" sz="3200" i="1" dirty="0">
                        <a:effectLst/>
                        <a:latin typeface="+mn-lt"/>
                      </a:endParaRPr>
                    </a:p>
                    <a:p>
                      <a:pPr marL="0" marR="0" algn="ctr">
                        <a:lnSpc>
                          <a:spcPct val="150000"/>
                        </a:lnSpc>
                        <a:spcBef>
                          <a:spcPts val="0"/>
                        </a:spcBef>
                        <a:spcAft>
                          <a:spcPts val="0"/>
                        </a:spcAft>
                      </a:pPr>
                      <a:r>
                        <a:rPr lang="vi-VN" sz="3200" i="1" dirty="0">
                          <a:effectLst/>
                          <a:latin typeface="+mn-lt"/>
                        </a:rPr>
                        <a:t>Chân trái bước tới mẹ</a:t>
                      </a:r>
                      <a:endParaRPr lang="en-US" sz="3200" i="1" dirty="0">
                        <a:effectLst/>
                        <a:latin typeface="+mn-lt"/>
                      </a:endParaRPr>
                    </a:p>
                    <a:p>
                      <a:pPr marL="0" marR="0" algn="ctr">
                        <a:lnSpc>
                          <a:spcPct val="150000"/>
                        </a:lnSpc>
                        <a:spcBef>
                          <a:spcPts val="0"/>
                        </a:spcBef>
                        <a:spcAft>
                          <a:spcPts val="0"/>
                        </a:spcAft>
                      </a:pPr>
                      <a:r>
                        <a:rPr lang="en-US" sz="3200" i="1" dirty="0">
                          <a:effectLst/>
                          <a:latin typeface="+mn-lt"/>
                        </a:rPr>
                        <a:t>- </a:t>
                      </a:r>
                      <a:r>
                        <a:rPr lang="vi-VN" sz="3200" i="1" dirty="0">
                          <a:effectLst/>
                          <a:latin typeface="+mn-lt"/>
                        </a:rPr>
                        <a:t>Người đồng mình yêu lắm con ơi</a:t>
                      </a:r>
                      <a:endParaRPr lang="en-US" sz="3200" i="1" dirty="0">
                        <a:effectLst/>
                        <a:latin typeface="+mn-lt"/>
                      </a:endParaRPr>
                    </a:p>
                    <a:p>
                      <a:pPr marL="0" marR="0" algn="ctr">
                        <a:lnSpc>
                          <a:spcPct val="150000"/>
                        </a:lnSpc>
                        <a:spcBef>
                          <a:spcPts val="0"/>
                        </a:spcBef>
                        <a:spcAft>
                          <a:spcPts val="0"/>
                        </a:spcAft>
                      </a:pPr>
                      <a:r>
                        <a:rPr lang="vi-VN" sz="3200" i="1" dirty="0">
                          <a:effectLst/>
                          <a:latin typeface="+mn-lt"/>
                        </a:rPr>
                        <a:t>Người đồng mình thương lắm con ơi</a:t>
                      </a:r>
                      <a:endParaRPr lang="en-US" sz="3200" i="1" dirty="0">
                        <a:effectLst/>
                        <a:latin typeface="+mn-lt"/>
                      </a:endParaRPr>
                    </a:p>
                    <a:p>
                      <a:pPr marL="0" marR="0" algn="ctr">
                        <a:lnSpc>
                          <a:spcPct val="150000"/>
                        </a:lnSpc>
                        <a:spcBef>
                          <a:spcPts val="0"/>
                        </a:spcBef>
                        <a:spcAft>
                          <a:spcPts val="0"/>
                        </a:spcAft>
                      </a:pPr>
                      <a:r>
                        <a:rPr lang="en-US" sz="3200" i="1" dirty="0">
                          <a:effectLst/>
                          <a:latin typeface="+mn-lt"/>
                        </a:rPr>
                        <a:t>-</a:t>
                      </a:r>
                      <a:r>
                        <a:rPr lang="vi-VN" sz="3200" i="1" dirty="0">
                          <a:effectLst/>
                          <a:latin typeface="+mn-lt"/>
                        </a:rPr>
                        <a:t> Cao đo nối buồn</a:t>
                      </a:r>
                      <a:endParaRPr lang="en-US" sz="3200" i="1" dirty="0">
                        <a:effectLst/>
                        <a:latin typeface="+mn-lt"/>
                      </a:endParaRPr>
                    </a:p>
                    <a:p>
                      <a:pPr marL="0" marR="0" algn="ctr">
                        <a:lnSpc>
                          <a:spcPct val="150000"/>
                        </a:lnSpc>
                        <a:spcBef>
                          <a:spcPts val="0"/>
                        </a:spcBef>
                        <a:spcAft>
                          <a:spcPts val="0"/>
                        </a:spcAft>
                      </a:pPr>
                      <a:r>
                        <a:rPr lang="vi-VN" sz="3200" i="1" dirty="0">
                          <a:effectLst/>
                          <a:latin typeface="+mn-lt"/>
                        </a:rPr>
                        <a:t>Xa nuôi chó lớn</a:t>
                      </a:r>
                      <a:endParaRPr lang="en-US" sz="3200" i="1" dirty="0">
                        <a:effectLst/>
                        <a:latin typeface="+mn-lt"/>
                      </a:endParaRPr>
                    </a:p>
                    <a:p>
                      <a:pPr marL="0" marR="0" algn="ctr">
                        <a:lnSpc>
                          <a:spcPct val="150000"/>
                        </a:lnSpc>
                        <a:spcBef>
                          <a:spcPts val="0"/>
                        </a:spcBef>
                        <a:spcAft>
                          <a:spcPts val="0"/>
                        </a:spcAft>
                      </a:pPr>
                      <a:r>
                        <a:rPr lang="en-US" sz="3200" i="1" dirty="0">
                          <a:effectLst/>
                          <a:latin typeface="+mn-lt"/>
                        </a:rPr>
                        <a:t>-</a:t>
                      </a:r>
                      <a:r>
                        <a:rPr lang="vi-VN" sz="3200" i="1" dirty="0">
                          <a:effectLst/>
                          <a:latin typeface="+mn-lt"/>
                        </a:rPr>
                        <a:t> Sống trên đá không chê đá gập ghềnh</a:t>
                      </a:r>
                      <a:endParaRPr lang="en-US" sz="3200" i="1" dirty="0">
                        <a:effectLst/>
                        <a:latin typeface="+mn-lt"/>
                      </a:endParaRPr>
                    </a:p>
                    <a:p>
                      <a:pPr marL="0" marR="0" algn="ctr">
                        <a:lnSpc>
                          <a:spcPct val="150000"/>
                        </a:lnSpc>
                        <a:spcBef>
                          <a:spcPts val="0"/>
                        </a:spcBef>
                        <a:spcAft>
                          <a:spcPts val="0"/>
                        </a:spcAft>
                      </a:pPr>
                      <a:r>
                        <a:rPr lang="en-US" sz="3200" i="1" dirty="0" err="1">
                          <a:effectLst/>
                          <a:latin typeface="Arial" panose="020B0604020202020204" pitchFamily="34" charset="0"/>
                          <a:cs typeface="Arial" panose="020B0604020202020204" pitchFamily="34" charset="0"/>
                        </a:rPr>
                        <a:t>Sống</a:t>
                      </a:r>
                      <a:r>
                        <a:rPr lang="en-US" sz="3200" i="1" dirty="0">
                          <a:effectLst/>
                          <a:latin typeface="Arial" panose="020B0604020202020204" pitchFamily="34" charset="0"/>
                          <a:cs typeface="Arial" panose="020B0604020202020204" pitchFamily="34" charset="0"/>
                        </a:rPr>
                        <a:t> </a:t>
                      </a:r>
                      <a:r>
                        <a:rPr lang="en-US" sz="3200" i="1" dirty="0" err="1">
                          <a:effectLst/>
                          <a:latin typeface="Arial" panose="020B0604020202020204" pitchFamily="34" charset="0"/>
                          <a:cs typeface="Arial" panose="020B0604020202020204" pitchFamily="34" charset="0"/>
                        </a:rPr>
                        <a:t>trong</a:t>
                      </a:r>
                      <a:r>
                        <a:rPr lang="en-US" sz="3200" i="1" dirty="0">
                          <a:effectLst/>
                          <a:latin typeface="Arial" panose="020B0604020202020204" pitchFamily="34" charset="0"/>
                          <a:cs typeface="Arial" panose="020B0604020202020204" pitchFamily="34" charset="0"/>
                        </a:rPr>
                        <a:t> </a:t>
                      </a:r>
                      <a:r>
                        <a:rPr lang="en-US" sz="3200" i="1" dirty="0" err="1">
                          <a:effectLst/>
                          <a:latin typeface="Arial" panose="020B0604020202020204" pitchFamily="34" charset="0"/>
                          <a:cs typeface="Arial" panose="020B0604020202020204" pitchFamily="34" charset="0"/>
                        </a:rPr>
                        <a:t>thung</a:t>
                      </a:r>
                      <a:r>
                        <a:rPr lang="en-US" sz="3200" i="1" dirty="0">
                          <a:effectLst/>
                          <a:latin typeface="Arial" panose="020B0604020202020204" pitchFamily="34" charset="0"/>
                          <a:cs typeface="Arial" panose="020B0604020202020204" pitchFamily="34" charset="0"/>
                        </a:rPr>
                        <a:t> </a:t>
                      </a:r>
                      <a:r>
                        <a:rPr lang="en-US" sz="3200" i="1" dirty="0" err="1">
                          <a:effectLst/>
                          <a:latin typeface="Arial" panose="020B0604020202020204" pitchFamily="34" charset="0"/>
                          <a:cs typeface="Arial" panose="020B0604020202020204" pitchFamily="34" charset="0"/>
                        </a:rPr>
                        <a:t>không</a:t>
                      </a:r>
                      <a:r>
                        <a:rPr lang="en-US" sz="3200" i="1" dirty="0">
                          <a:effectLst/>
                          <a:latin typeface="Arial" panose="020B0604020202020204" pitchFamily="34" charset="0"/>
                          <a:cs typeface="Arial" panose="020B0604020202020204" pitchFamily="34" charset="0"/>
                        </a:rPr>
                        <a:t> </a:t>
                      </a:r>
                      <a:r>
                        <a:rPr lang="en-US" sz="3200" i="1" dirty="0" err="1">
                          <a:effectLst/>
                          <a:latin typeface="Arial" panose="020B0604020202020204" pitchFamily="34" charset="0"/>
                          <a:cs typeface="Arial" panose="020B0604020202020204" pitchFamily="34" charset="0"/>
                        </a:rPr>
                        <a:t>chê</a:t>
                      </a:r>
                      <a:r>
                        <a:rPr lang="en-US" sz="3200" i="1" dirty="0">
                          <a:effectLst/>
                          <a:latin typeface="Arial" panose="020B0604020202020204" pitchFamily="34" charset="0"/>
                          <a:cs typeface="Arial" panose="020B0604020202020204" pitchFamily="34" charset="0"/>
                        </a:rPr>
                        <a:t> thang </a:t>
                      </a:r>
                      <a:r>
                        <a:rPr lang="en-US" sz="3200" i="1" dirty="0" err="1">
                          <a:effectLst/>
                          <a:latin typeface="Arial" panose="020B0604020202020204" pitchFamily="34" charset="0"/>
                          <a:cs typeface="Arial" panose="020B0604020202020204" pitchFamily="34" charset="0"/>
                        </a:rPr>
                        <a:t>nghèo</a:t>
                      </a:r>
                      <a:r>
                        <a:rPr lang="en-US" sz="3200" i="1" dirty="0">
                          <a:effectLst/>
                          <a:latin typeface="Arial" panose="020B0604020202020204" pitchFamily="34" charset="0"/>
                          <a:cs typeface="Arial" panose="020B0604020202020204" pitchFamily="34" charset="0"/>
                        </a:rPr>
                        <a:t> </a:t>
                      </a:r>
                      <a:r>
                        <a:rPr lang="en-US" sz="3200" i="1" dirty="0" err="1">
                          <a:effectLst/>
                          <a:latin typeface="Arial" panose="020B0604020202020204" pitchFamily="34" charset="0"/>
                          <a:cs typeface="Arial" panose="020B0604020202020204" pitchFamily="34" charset="0"/>
                        </a:rPr>
                        <a:t>đói</a:t>
                      </a:r>
                      <a:endParaRPr lang="en-US" sz="3200" i="1"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just">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Tạo</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lối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riêng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nhấn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mạnh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cảm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xúc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chủ</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thể</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trữ</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tình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đặc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điểm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của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đối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tượng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được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tái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hiện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88492094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D5EA3A0-33C2-3C97-D0B0-FEBAEBF44142}"/>
              </a:ext>
            </a:extLst>
          </p:cNvPr>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3" name="Picture 3">
            <a:extLst>
              <a:ext uri="{FF2B5EF4-FFF2-40B4-BE49-F238E27FC236}">
                <a16:creationId xmlns:a16="http://schemas.microsoft.com/office/drawing/2014/main" id="{BBC3C305-9021-6EA3-01A0-5CBB240549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09346" y="-443206"/>
            <a:ext cx="2370406" cy="2370406"/>
          </a:xfrm>
          <a:prstGeom prst="rect">
            <a:avLst/>
          </a:prstGeom>
        </p:spPr>
      </p:pic>
      <p:pic>
        <p:nvPicPr>
          <p:cNvPr id="14" name="Picture 4">
            <a:extLst>
              <a:ext uri="{FF2B5EF4-FFF2-40B4-BE49-F238E27FC236}">
                <a16:creationId xmlns:a16="http://schemas.microsoft.com/office/drawing/2014/main" id="{8707276D-A239-0E11-9A1F-2B5A488F67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089" y="168064"/>
            <a:ext cx="1953262" cy="1797001"/>
          </a:xfrm>
          <a:prstGeom prst="rect">
            <a:avLst/>
          </a:prstGeom>
        </p:spPr>
      </p:pic>
      <p:sp>
        <p:nvSpPr>
          <p:cNvPr id="19" name="TextBox 18">
            <a:extLst>
              <a:ext uri="{FF2B5EF4-FFF2-40B4-BE49-F238E27FC236}">
                <a16:creationId xmlns:a16="http://schemas.microsoft.com/office/drawing/2014/main" id="{01274177-9435-B14D-E151-6EB68DE1329A}"/>
              </a:ext>
            </a:extLst>
          </p:cNvPr>
          <p:cNvSpPr txBox="1"/>
          <p:nvPr/>
        </p:nvSpPr>
        <p:spPr>
          <a:xfrm>
            <a:off x="4200418" y="383868"/>
            <a:ext cx="9459910"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2.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Nghệ</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thuật</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graphicFrame>
        <p:nvGraphicFramePr>
          <p:cNvPr id="22" name="Table 21">
            <a:extLst>
              <a:ext uri="{FF2B5EF4-FFF2-40B4-BE49-F238E27FC236}">
                <a16:creationId xmlns:a16="http://schemas.microsoft.com/office/drawing/2014/main" id="{DD8FBD36-160E-6066-3789-0B7234F4879A}"/>
              </a:ext>
            </a:extLst>
          </p:cNvPr>
          <p:cNvGraphicFramePr>
            <a:graphicFrameLocks noGrp="1"/>
          </p:cNvGraphicFramePr>
          <p:nvPr>
            <p:extLst>
              <p:ext uri="{D42A27DB-BD31-4B8C-83A1-F6EECF244321}">
                <p14:modId xmlns:p14="http://schemas.microsoft.com/office/powerpoint/2010/main" val="97799167"/>
              </p:ext>
            </p:extLst>
          </p:nvPr>
        </p:nvGraphicFramePr>
        <p:xfrm>
          <a:off x="1262720" y="2514549"/>
          <a:ext cx="16034680" cy="6449994"/>
        </p:xfrm>
        <a:graphic>
          <a:graphicData uri="http://schemas.openxmlformats.org/drawingml/2006/table">
            <a:tbl>
              <a:tblPr firstRow="1" firstCol="1" bandRow="1">
                <a:tableStyleId>{5940675A-B579-460E-94D1-54222C63F5DA}</a:tableStyleId>
              </a:tblPr>
              <a:tblGrid>
                <a:gridCol w="3454753">
                  <a:extLst>
                    <a:ext uri="{9D8B030D-6E8A-4147-A177-3AD203B41FA5}">
                      <a16:colId xmlns:a16="http://schemas.microsoft.com/office/drawing/2014/main" val="3192002481"/>
                    </a:ext>
                  </a:extLst>
                </a:gridCol>
                <a:gridCol w="8839200">
                  <a:extLst>
                    <a:ext uri="{9D8B030D-6E8A-4147-A177-3AD203B41FA5}">
                      <a16:colId xmlns:a16="http://schemas.microsoft.com/office/drawing/2014/main" val="2373051334"/>
                    </a:ext>
                  </a:extLst>
                </a:gridCol>
                <a:gridCol w="3740727">
                  <a:extLst>
                    <a:ext uri="{9D8B030D-6E8A-4147-A177-3AD203B41FA5}">
                      <a16:colId xmlns:a16="http://schemas.microsoft.com/office/drawing/2014/main" val="2545469361"/>
                    </a:ext>
                  </a:extLst>
                </a:gridCol>
              </a:tblGrid>
              <a:tr h="1181151">
                <a:tc gridSpan="3">
                  <a:txBody>
                    <a:bodyPr/>
                    <a:lstStyle/>
                    <a:p>
                      <a:pPr marL="0" marR="0" algn="ctr">
                        <a:lnSpc>
                          <a:spcPct val="150000"/>
                        </a:lnSpc>
                        <a:spcBef>
                          <a:spcPts val="0"/>
                        </a:spcBef>
                        <a:spcAft>
                          <a:spcPts val="0"/>
                        </a:spcAft>
                      </a:pPr>
                      <a:r>
                        <a:rPr lang="vi-VN" sz="3200" b="1" dirty="0">
                          <a:effectLst/>
                          <a:latin typeface="+mn-lt"/>
                        </a:rPr>
                        <a:t>NGHỆ THUẬT CỦA BÀI THƠ NÓI VỚI CON</a:t>
                      </a:r>
                      <a:endParaRPr lang="en-US" sz="3200" b="1" dirty="0">
                        <a:effectLst/>
                        <a:latin typeface="+mn-lt"/>
                        <a:ea typeface="Malgun Gothic" panose="020B0503020000020004" pitchFamily="34" charset="-127"/>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4005120"/>
                  </a:ext>
                </a:extLst>
              </a:tr>
              <a:tr h="990600">
                <a:tc>
                  <a:txBody>
                    <a:bodyPr/>
                    <a:lstStyle/>
                    <a:p>
                      <a:pPr marL="0" marR="0" algn="ctr">
                        <a:lnSpc>
                          <a:spcPct val="150000"/>
                        </a:lnSpc>
                        <a:spcBef>
                          <a:spcPts val="0"/>
                        </a:spcBef>
                        <a:spcAft>
                          <a:spcPts val="0"/>
                        </a:spcAft>
                      </a:pPr>
                      <a:r>
                        <a:rPr lang="en-US" sz="3200">
                          <a:effectLst/>
                          <a:latin typeface="Arial" panose="020B0604020202020204" pitchFamily="34" charset="0"/>
                          <a:cs typeface="Arial" panose="020B0604020202020204" pitchFamily="34" charset="0"/>
                        </a:rPr>
                        <a:t>Yếu tố nghệ thuật</a:t>
                      </a:r>
                      <a:endParaRPr lang="en-US" sz="320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Các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dòng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thể</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hiện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Giá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trị</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biểu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đạt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1298841614"/>
                  </a:ext>
                </a:extLst>
              </a:tr>
              <a:tr h="4278243">
                <a:tc>
                  <a:txBody>
                    <a:bodyPr/>
                    <a:lstStyle/>
                    <a:p>
                      <a:pPr marL="0" marR="0" algn="ctr">
                        <a:lnSpc>
                          <a:spcPct val="150000"/>
                        </a:lnSpc>
                        <a:spcBef>
                          <a:spcPts val="0"/>
                        </a:spcBef>
                        <a:spcAft>
                          <a:spcPts val="0"/>
                        </a:spcAft>
                      </a:pPr>
                      <a:r>
                        <a:rPr lang="vi-VN" sz="3200">
                          <a:effectLst/>
                          <a:latin typeface="+mn-lt"/>
                          <a:ea typeface="Malgun Gothic" panose="020B0503020000020004" pitchFamily="34" charset="-127"/>
                          <a:cs typeface="Times New Roman" panose="02020603050405020304" pitchFamily="18" charset="0"/>
                        </a:rPr>
                        <a:t>Cách nói cụ thể, hình tượng</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Một bước chạm tiếng nói</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vi-VN" sz="3200" i="1" dirty="0">
                          <a:effectLst/>
                          <a:latin typeface="+mn-lt"/>
                          <a:ea typeface="Malgun Gothic" panose="020B0503020000020004" pitchFamily="34" charset="-127"/>
                          <a:cs typeface="Times New Roman" panose="02020603050405020304" pitchFamily="18" charset="0"/>
                        </a:rPr>
                        <a:t>Hai bước chạm tiếng cười</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Đan lờ cài nan hoa</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vi-VN" sz="3200" i="1" dirty="0">
                          <a:effectLst/>
                          <a:latin typeface="+mn-lt"/>
                          <a:ea typeface="Malgun Gothic" panose="020B0503020000020004" pitchFamily="34" charset="-127"/>
                          <a:cs typeface="Times New Roman" panose="02020603050405020304" pitchFamily="18" charset="0"/>
                        </a:rPr>
                        <a:t>Vách nhà ken câu hát</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Người đồng mình tự đục đá kê cao quê hương.</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3200" dirty="0">
                          <a:effectLst/>
                          <a:latin typeface="+mn-lt"/>
                          <a:ea typeface="Malgun Gothic" panose="020B0503020000020004" pitchFamily="34" charset="-127"/>
                          <a:cs typeface="Times New Roman" panose="02020603050405020304" pitchFamily="18" charset="0"/>
                        </a:rPr>
                        <a:t>Thể hiện những cảm xúc, suy nghĩ sinh động, cụ thể, giàu tính trực quan.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884920949"/>
                  </a:ext>
                </a:extLst>
              </a:tr>
            </a:tbl>
          </a:graphicData>
        </a:graphic>
      </p:graphicFrame>
    </p:spTree>
    <p:extLst>
      <p:ext uri="{BB962C8B-B14F-4D97-AF65-F5344CB8AC3E}">
        <p14:creationId xmlns:p14="http://schemas.microsoft.com/office/powerpoint/2010/main" val="9472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D5EA3A0-33C2-3C97-D0B0-FEBAEBF44142}"/>
              </a:ext>
            </a:extLst>
          </p:cNvPr>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3" name="Picture 3">
            <a:extLst>
              <a:ext uri="{FF2B5EF4-FFF2-40B4-BE49-F238E27FC236}">
                <a16:creationId xmlns:a16="http://schemas.microsoft.com/office/drawing/2014/main" id="{BBC3C305-9021-6EA3-01A0-5CBB240549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09346" y="-443206"/>
            <a:ext cx="2370406" cy="2370406"/>
          </a:xfrm>
          <a:prstGeom prst="rect">
            <a:avLst/>
          </a:prstGeom>
        </p:spPr>
      </p:pic>
      <p:pic>
        <p:nvPicPr>
          <p:cNvPr id="14" name="Picture 4">
            <a:extLst>
              <a:ext uri="{FF2B5EF4-FFF2-40B4-BE49-F238E27FC236}">
                <a16:creationId xmlns:a16="http://schemas.microsoft.com/office/drawing/2014/main" id="{8707276D-A239-0E11-9A1F-2B5A488F67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089" y="168064"/>
            <a:ext cx="1953262" cy="1797001"/>
          </a:xfrm>
          <a:prstGeom prst="rect">
            <a:avLst/>
          </a:prstGeom>
        </p:spPr>
      </p:pic>
      <p:sp>
        <p:nvSpPr>
          <p:cNvPr id="19" name="TextBox 18">
            <a:extLst>
              <a:ext uri="{FF2B5EF4-FFF2-40B4-BE49-F238E27FC236}">
                <a16:creationId xmlns:a16="http://schemas.microsoft.com/office/drawing/2014/main" id="{01274177-9435-B14D-E151-6EB68DE1329A}"/>
              </a:ext>
            </a:extLst>
          </p:cNvPr>
          <p:cNvSpPr txBox="1"/>
          <p:nvPr/>
        </p:nvSpPr>
        <p:spPr>
          <a:xfrm>
            <a:off x="4200418" y="383868"/>
            <a:ext cx="9459910" cy="1063433"/>
          </a:xfrm>
          <a:prstGeom prst="rect">
            <a:avLst/>
          </a:prstGeom>
          <a:noFill/>
        </p:spPr>
        <p:txBody>
          <a:bodyPr wrap="square">
            <a:spAutoFit/>
          </a:bodyPr>
          <a:lstStyle/>
          <a:p>
            <a:pPr marL="0"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2.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Nghệ</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thuật</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graphicFrame>
        <p:nvGraphicFramePr>
          <p:cNvPr id="22" name="Table 21">
            <a:extLst>
              <a:ext uri="{FF2B5EF4-FFF2-40B4-BE49-F238E27FC236}">
                <a16:creationId xmlns:a16="http://schemas.microsoft.com/office/drawing/2014/main" id="{DD8FBD36-160E-6066-3789-0B7234F4879A}"/>
              </a:ext>
            </a:extLst>
          </p:cNvPr>
          <p:cNvGraphicFramePr>
            <a:graphicFrameLocks noGrp="1"/>
          </p:cNvGraphicFramePr>
          <p:nvPr>
            <p:extLst>
              <p:ext uri="{D42A27DB-BD31-4B8C-83A1-F6EECF244321}">
                <p14:modId xmlns:p14="http://schemas.microsoft.com/office/powerpoint/2010/main" val="1713932561"/>
              </p:ext>
            </p:extLst>
          </p:nvPr>
        </p:nvGraphicFramePr>
        <p:xfrm>
          <a:off x="1262720" y="1764246"/>
          <a:ext cx="16034680" cy="8265147"/>
        </p:xfrm>
        <a:graphic>
          <a:graphicData uri="http://schemas.openxmlformats.org/drawingml/2006/table">
            <a:tbl>
              <a:tblPr firstRow="1" firstCol="1" bandRow="1">
                <a:tableStyleId>{5940675A-B579-460E-94D1-54222C63F5DA}</a:tableStyleId>
              </a:tblPr>
              <a:tblGrid>
                <a:gridCol w="3454753">
                  <a:extLst>
                    <a:ext uri="{9D8B030D-6E8A-4147-A177-3AD203B41FA5}">
                      <a16:colId xmlns:a16="http://schemas.microsoft.com/office/drawing/2014/main" val="3192002481"/>
                    </a:ext>
                  </a:extLst>
                </a:gridCol>
                <a:gridCol w="8839200">
                  <a:extLst>
                    <a:ext uri="{9D8B030D-6E8A-4147-A177-3AD203B41FA5}">
                      <a16:colId xmlns:a16="http://schemas.microsoft.com/office/drawing/2014/main" val="2373051334"/>
                    </a:ext>
                  </a:extLst>
                </a:gridCol>
                <a:gridCol w="3740727">
                  <a:extLst>
                    <a:ext uri="{9D8B030D-6E8A-4147-A177-3AD203B41FA5}">
                      <a16:colId xmlns:a16="http://schemas.microsoft.com/office/drawing/2014/main" val="2545469361"/>
                    </a:ext>
                  </a:extLst>
                </a:gridCol>
              </a:tblGrid>
              <a:tr h="966993">
                <a:tc gridSpan="3">
                  <a:txBody>
                    <a:bodyPr/>
                    <a:lstStyle/>
                    <a:p>
                      <a:pPr marL="0" marR="0" algn="ctr">
                        <a:lnSpc>
                          <a:spcPct val="150000"/>
                        </a:lnSpc>
                        <a:spcBef>
                          <a:spcPts val="0"/>
                        </a:spcBef>
                        <a:spcAft>
                          <a:spcPts val="0"/>
                        </a:spcAft>
                      </a:pPr>
                      <a:r>
                        <a:rPr lang="vi-VN" sz="3200" b="1" dirty="0">
                          <a:effectLst/>
                          <a:latin typeface="+mn-lt"/>
                        </a:rPr>
                        <a:t>NGHỆ THUẬT CỦA BÀI THƠ NÓI VỚI CON</a:t>
                      </a:r>
                      <a:endParaRPr lang="en-US" sz="3200" b="1" dirty="0">
                        <a:effectLst/>
                        <a:latin typeface="+mn-lt"/>
                        <a:ea typeface="Malgun Gothic" panose="020B0503020000020004" pitchFamily="34" charset="-127"/>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4005120"/>
                  </a:ext>
                </a:extLst>
              </a:tr>
              <a:tr h="964461">
                <a:tc>
                  <a:txBody>
                    <a:bodyPr/>
                    <a:lstStyle/>
                    <a:p>
                      <a:pPr marL="0" marR="0" algn="ctr">
                        <a:lnSpc>
                          <a:spcPct val="150000"/>
                        </a:lnSpc>
                        <a:spcBef>
                          <a:spcPts val="0"/>
                        </a:spcBef>
                        <a:spcAft>
                          <a:spcPts val="0"/>
                        </a:spcAft>
                      </a:pPr>
                      <a:r>
                        <a:rPr lang="en-US" sz="3200">
                          <a:effectLst/>
                          <a:latin typeface="Arial" panose="020B0604020202020204" pitchFamily="34" charset="0"/>
                          <a:cs typeface="Arial" panose="020B0604020202020204" pitchFamily="34" charset="0"/>
                        </a:rPr>
                        <a:t>Yếu tố nghệ thuật</a:t>
                      </a:r>
                      <a:endParaRPr lang="en-US" sz="320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Các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dòng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thể</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hiện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3200" dirty="0" err="1">
                          <a:effectLst/>
                          <a:latin typeface="Arial" panose="020B0604020202020204" pitchFamily="34" charset="0"/>
                          <a:cs typeface="Arial" panose="020B0604020202020204" pitchFamily="34" charset="0"/>
                        </a:rPr>
                        <a:t>Giá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trị</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biểu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đạt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nchor="ctr"/>
                </a:tc>
                <a:extLst>
                  <a:ext uri="{0D108BD9-81ED-4DB2-BD59-A6C34878D82A}">
                    <a16:rowId xmlns:a16="http://schemas.microsoft.com/office/drawing/2014/main" val="1298841614"/>
                  </a:ext>
                </a:extLst>
              </a:tr>
              <a:tr h="3988591">
                <a:tc>
                  <a:txBody>
                    <a:bodyPr/>
                    <a:lstStyle/>
                    <a:p>
                      <a:pPr marL="0" marR="0" algn="ctr">
                        <a:lnSpc>
                          <a:spcPct val="150000"/>
                        </a:lnSpc>
                        <a:spcBef>
                          <a:spcPts val="0"/>
                        </a:spcBef>
                        <a:spcAft>
                          <a:spcPts val="0"/>
                        </a:spcAft>
                      </a:pPr>
                      <a:r>
                        <a:rPr lang="vi-VN" sz="3200" dirty="0">
                          <a:effectLst/>
                          <a:latin typeface="+mn-lt"/>
                          <a:ea typeface="Malgun Gothic" panose="020B0503020000020004" pitchFamily="34" charset="-127"/>
                          <a:cs typeface="Times New Roman" panose="02020603050405020304" pitchFamily="18" charset="0"/>
                        </a:rPr>
                        <a:t>Cách nói cụ thể, hình tượng</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Một bước chạm tiếng nói</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vi-VN" sz="3200" i="1" dirty="0">
                          <a:effectLst/>
                          <a:latin typeface="+mn-lt"/>
                          <a:ea typeface="Malgun Gothic" panose="020B0503020000020004" pitchFamily="34" charset="-127"/>
                          <a:cs typeface="Times New Roman" panose="02020603050405020304" pitchFamily="18" charset="0"/>
                        </a:rPr>
                        <a:t>Hai bước chạm tiếng cười</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Đan lờ cài nan hoa</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vi-VN" sz="3200" i="1" dirty="0">
                          <a:effectLst/>
                          <a:latin typeface="+mn-lt"/>
                          <a:ea typeface="Malgun Gothic" panose="020B0503020000020004" pitchFamily="34" charset="-127"/>
                          <a:cs typeface="Times New Roman" panose="02020603050405020304" pitchFamily="18" charset="0"/>
                        </a:rPr>
                        <a:t>Vách nhà ken câu hát</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Người đồng mình tự đục đá kê cao quê hương.</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3200" dirty="0">
                          <a:effectLst/>
                          <a:latin typeface="+mn-lt"/>
                          <a:ea typeface="Malgun Gothic" panose="020B0503020000020004" pitchFamily="34" charset="-127"/>
                          <a:cs typeface="Times New Roman" panose="02020603050405020304" pitchFamily="18" charset="0"/>
                        </a:rPr>
                        <a:t>Thể hiện những cảm xúc, suy nghĩ sinh động, cụ thể, giàu tính trực quan. </a:t>
                      </a:r>
                      <a:endParaRPr lang="en-US" sz="3200" dirty="0">
                        <a:effectLst/>
                        <a:latin typeface="+mn-lt"/>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884920949"/>
                  </a:ext>
                </a:extLst>
              </a:tr>
              <a:tr h="2345102">
                <a:tc>
                  <a:txBody>
                    <a:bodyPr/>
                    <a:lstStyle/>
                    <a:p>
                      <a:pPr marL="0" marR="0" algn="ctr">
                        <a:lnSpc>
                          <a:spcPct val="150000"/>
                        </a:lnSpc>
                        <a:spcBef>
                          <a:spcPts val="0"/>
                        </a:spcBef>
                        <a:spcAft>
                          <a:spcPts val="0"/>
                        </a:spcAft>
                      </a:pPr>
                      <a:r>
                        <a:rPr lang="vi-VN" sz="3200">
                          <a:effectLst/>
                          <a:latin typeface="+mn-lt"/>
                          <a:ea typeface="Malgun Gothic" panose="020B0503020000020004" pitchFamily="34" charset="-127"/>
                          <a:cs typeface="Times New Roman" panose="02020603050405020304" pitchFamily="18" charset="0"/>
                        </a:rPr>
                        <a:t>Ngôn ngữ mộc mạc, giản dị</a:t>
                      </a:r>
                      <a:endParaRPr lang="en-US" sz="3200">
                        <a:effectLst/>
                        <a:latin typeface="+mn-lt"/>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Dẫu làm sao thì cha vẫn muốn</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mn-lt"/>
                          <a:ea typeface="Malgun Gothic" panose="020B0503020000020004" pitchFamily="34" charset="-127"/>
                          <a:cs typeface="Times New Roman" panose="02020603050405020304" pitchFamily="18" charset="0"/>
                        </a:rPr>
                        <a:t>-</a:t>
                      </a:r>
                      <a:r>
                        <a:rPr lang="vi-VN" sz="3200" i="1" dirty="0">
                          <a:effectLst/>
                          <a:latin typeface="+mn-lt"/>
                          <a:ea typeface="Malgun Gothic" panose="020B0503020000020004" pitchFamily="34" charset="-127"/>
                          <a:cs typeface="Times New Roman" panose="02020603050405020304" pitchFamily="18" charset="0"/>
                        </a:rPr>
                        <a:t> Người đồng mình thô sơ da thịt</a:t>
                      </a:r>
                      <a:endParaRPr lang="en-US" sz="3200" dirty="0">
                        <a:effectLst/>
                        <a:latin typeface="+mn-lt"/>
                        <a:ea typeface="Malgun Gothic" panose="020B0503020000020004" pitchFamily="34" charset="-127"/>
                        <a:cs typeface="Times New Roman" panose="02020603050405020304" pitchFamily="18" charset="0"/>
                      </a:endParaRPr>
                    </a:p>
                    <a:p>
                      <a:pPr marL="0" marR="0" algn="ctr">
                        <a:lnSpc>
                          <a:spcPct val="150000"/>
                        </a:lnSpc>
                        <a:spcBef>
                          <a:spcPts val="0"/>
                        </a:spcBef>
                        <a:spcAft>
                          <a:spcPts val="0"/>
                        </a:spcAft>
                      </a:pPr>
                      <a:r>
                        <a:rPr lang="en-US" sz="3200" i="1" dirty="0">
                          <a:effectLst/>
                          <a:latin typeface="Arial" panose="020B0604020202020204" pitchFamily="34" charset="0"/>
                          <a:ea typeface="Malgun Gothic" panose="020B0503020000020004" pitchFamily="34" charset="-127"/>
                          <a:cs typeface="Arial" panose="020B0604020202020204" pitchFamily="34" charset="0"/>
                        </a:rPr>
                        <a:t>- Con </a:t>
                      </a:r>
                      <a:r>
                        <a:rPr lang="en-US" sz="3200" i="1" dirty="0" err="1">
                          <a:effectLst/>
                          <a:latin typeface="Arial" panose="020B0604020202020204" pitchFamily="34" charset="0"/>
                          <a:ea typeface="Malgun Gothic" panose="020B0503020000020004" pitchFamily="34" charset="-127"/>
                          <a:cs typeface="Arial" panose="020B0604020202020204" pitchFamily="34" charset="0"/>
                        </a:rPr>
                        <a:t>ơi</a:t>
                      </a:r>
                      <a:r>
                        <a:rPr lang="en-US" sz="3200" i="1" dirty="0">
                          <a:effectLst/>
                          <a:latin typeface="Arial" panose="020B0604020202020204" pitchFamily="34" charset="0"/>
                          <a:ea typeface="Malgun Gothic" panose="020B0503020000020004" pitchFamily="34" charset="-127"/>
                          <a:cs typeface="Arial" panose="020B0604020202020204" pitchFamily="34" charset="0"/>
                        </a:rPr>
                        <a:t> </a:t>
                      </a:r>
                      <a:r>
                        <a:rPr lang="en-US" sz="3200" i="1" dirty="0" err="1">
                          <a:effectLst/>
                          <a:latin typeface="Arial" panose="020B0604020202020204" pitchFamily="34" charset="0"/>
                          <a:ea typeface="Malgun Gothic" panose="020B0503020000020004" pitchFamily="34" charset="-127"/>
                          <a:cs typeface="Arial" panose="020B0604020202020204" pitchFamily="34" charset="0"/>
                        </a:rPr>
                        <a:t>tuy</a:t>
                      </a:r>
                      <a:r>
                        <a:rPr lang="en-US" sz="3200" i="1" dirty="0">
                          <a:effectLst/>
                          <a:latin typeface="Arial" panose="020B0604020202020204" pitchFamily="34" charset="0"/>
                          <a:ea typeface="Malgun Gothic" panose="020B0503020000020004" pitchFamily="34" charset="-127"/>
                          <a:cs typeface="Arial" panose="020B0604020202020204" pitchFamily="34" charset="0"/>
                        </a:rPr>
                        <a:t> </a:t>
                      </a:r>
                      <a:r>
                        <a:rPr lang="en-US" sz="3200" i="1" dirty="0" err="1">
                          <a:effectLst/>
                          <a:latin typeface="Arial" panose="020B0604020202020204" pitchFamily="34" charset="0"/>
                          <a:ea typeface="Malgun Gothic" panose="020B0503020000020004" pitchFamily="34" charset="-127"/>
                          <a:cs typeface="Arial" panose="020B0604020202020204" pitchFamily="34" charset="0"/>
                        </a:rPr>
                        <a:t>thô</a:t>
                      </a:r>
                      <a:r>
                        <a:rPr lang="en-US" sz="3200" i="1" dirty="0">
                          <a:effectLst/>
                          <a:latin typeface="Arial" panose="020B0604020202020204" pitchFamily="34" charset="0"/>
                          <a:ea typeface="Malgun Gothic" panose="020B0503020000020004" pitchFamily="34" charset="-127"/>
                          <a:cs typeface="Arial" panose="020B0604020202020204" pitchFamily="34" charset="0"/>
                        </a:rPr>
                        <a:t> </a:t>
                      </a:r>
                      <a:r>
                        <a:rPr lang="en-US" sz="3200" i="1" dirty="0" err="1">
                          <a:effectLst/>
                          <a:latin typeface="Arial" panose="020B0604020202020204" pitchFamily="34" charset="0"/>
                          <a:ea typeface="Malgun Gothic" panose="020B0503020000020004" pitchFamily="34" charset="-127"/>
                          <a:cs typeface="Arial" panose="020B0604020202020204" pitchFamily="34" charset="0"/>
                        </a:rPr>
                        <a:t>sơ</a:t>
                      </a:r>
                      <a:r>
                        <a:rPr lang="en-US" sz="3200" i="1" dirty="0">
                          <a:effectLst/>
                          <a:latin typeface="Arial" panose="020B0604020202020204" pitchFamily="34" charset="0"/>
                          <a:ea typeface="Malgun Gothic" panose="020B0503020000020004" pitchFamily="34" charset="-127"/>
                          <a:cs typeface="Arial" panose="020B0604020202020204" pitchFamily="34" charset="0"/>
                        </a:rPr>
                        <a:t> da </a:t>
                      </a:r>
                      <a:r>
                        <a:rPr lang="en-US" sz="3200" i="1" dirty="0" err="1">
                          <a:effectLst/>
                          <a:latin typeface="Arial" panose="020B0604020202020204" pitchFamily="34" charset="0"/>
                          <a:ea typeface="Malgun Gothic" panose="020B0503020000020004" pitchFamily="34" charset="-127"/>
                          <a:cs typeface="Arial" panose="020B0604020202020204" pitchFamily="34" charset="0"/>
                        </a:rPr>
                        <a:t>thịt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en-US" sz="3200" dirty="0" err="1">
                          <a:effectLst/>
                          <a:latin typeface="Arial" panose="020B0604020202020204" pitchFamily="34" charset="0"/>
                          <a:ea typeface="Malgun Gothic" panose="020B0503020000020004" pitchFamily="34" charset="-127"/>
                          <a:cs typeface="Arial" panose="020B0604020202020204" pitchFamily="34" charset="0"/>
                        </a:rPr>
                        <a:t>Thể</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hiện</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tình</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cảm</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chất</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phác</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chân</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effectLst/>
                          <a:latin typeface="Arial" panose="020B0604020202020204" pitchFamily="34" charset="0"/>
                          <a:ea typeface="Malgun Gothic" panose="020B0503020000020004" pitchFamily="34" charset="-127"/>
                          <a:cs typeface="Arial" panose="020B0604020202020204" pitchFamily="34" charset="0"/>
                        </a:rPr>
                        <a:t>thực</a:t>
                      </a:r>
                      <a:r>
                        <a:rPr lang="en-US" sz="3200" dirty="0">
                          <a:effectLst/>
                          <a:latin typeface="Arial" panose="020B0604020202020204" pitchFamily="34" charset="0"/>
                          <a:ea typeface="Malgun Gothic" panose="020B0503020000020004" pitchFamily="34" charset="-127"/>
                          <a:cs typeface="Arial" panose="020B0604020202020204" pitchFamily="34" charset="0"/>
                        </a:rPr>
                        <a:t>. </a:t>
                      </a:r>
                    </a:p>
                  </a:txBody>
                  <a:tcPr marL="68580" marR="68580" marT="0" marB="0"/>
                </a:tc>
                <a:extLst>
                  <a:ext uri="{0D108BD9-81ED-4DB2-BD59-A6C34878D82A}">
                    <a16:rowId xmlns:a16="http://schemas.microsoft.com/office/drawing/2014/main" val="628989892"/>
                  </a:ext>
                </a:extLst>
              </a:tr>
            </a:tbl>
          </a:graphicData>
        </a:graphic>
      </p:graphicFrame>
    </p:spTree>
    <p:extLst>
      <p:ext uri="{BB962C8B-B14F-4D97-AF65-F5344CB8AC3E}">
        <p14:creationId xmlns:p14="http://schemas.microsoft.com/office/powerpoint/2010/main" val="45133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19156" y="475540"/>
            <a:ext cx="1332979" cy="112136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007">
            <a:off x="14679313" y="-1575174"/>
            <a:ext cx="4777707"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77018">
            <a:off x="15144122" y="7561036"/>
            <a:ext cx="4901971" cy="46262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00872">
            <a:off x="-1844280" y="-2357321"/>
            <a:ext cx="5133760" cy="5461447"/>
          </a:xfrm>
          <a:prstGeom prst="rect">
            <a:avLst/>
          </a:prstGeom>
        </p:spPr>
      </p:pic>
      <p:sp>
        <p:nvSpPr>
          <p:cNvPr id="12" name="TextBox 11">
            <a:extLst>
              <a:ext uri="{FF2B5EF4-FFF2-40B4-BE49-F238E27FC236}">
                <a16:creationId xmlns:a16="http://schemas.microsoft.com/office/drawing/2014/main" id="{43C06ABC-19EE-F916-5B3B-D93A6E0E68A8}"/>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5" name="TextBox 14">
            <a:extLst>
              <a:ext uri="{FF2B5EF4-FFF2-40B4-BE49-F238E27FC236}">
                <a16:creationId xmlns:a16="http://schemas.microsoft.com/office/drawing/2014/main" id="{71FB502B-77C5-59B7-FAD0-6B1C494F5853}"/>
              </a:ext>
            </a:extLst>
          </p:cNvPr>
          <p:cNvSpPr txBox="1"/>
          <p:nvPr/>
        </p:nvSpPr>
        <p:spPr>
          <a:xfrm>
            <a:off x="420036" y="1911619"/>
            <a:ext cx="17601566" cy="2126416"/>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4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1:</a:t>
            </a:r>
            <a:r>
              <a:rPr lang="nl-NL"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Cách gọi “Người đồng mình” trong bài thơ </a:t>
            </a:r>
          </a:p>
          <a:p>
            <a:pPr marL="0" marR="0" algn="ctr">
              <a:lnSpc>
                <a:spcPct val="150000"/>
              </a:lnSpc>
              <a:spcBef>
                <a:spcPts val="0"/>
              </a:spcBef>
              <a:spcAft>
                <a:spcPts val="1000"/>
              </a:spcAft>
              <a:tabLst>
                <a:tab pos="90170" algn="l"/>
                <a:tab pos="180340" algn="l"/>
                <a:tab pos="270510" algn="l"/>
              </a:tabLst>
            </a:pPr>
            <a:r>
              <a:rPr lang="nl-NL"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Nói với con dùng để chỉ:</a:t>
            </a:r>
            <a:endParaRPr lang="en-US" sz="44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BB9A47CD-14A2-8A74-92EE-BF670F6731EB}"/>
              </a:ext>
            </a:extLst>
          </p:cNvPr>
          <p:cNvSpPr/>
          <p:nvPr/>
        </p:nvSpPr>
        <p:spPr>
          <a:xfrm>
            <a:off x="2057400" y="4533900"/>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 người ở cùng một làng</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Rectangle: Rounded Corners 18">
            <a:extLst>
              <a:ext uri="{FF2B5EF4-FFF2-40B4-BE49-F238E27FC236}">
                <a16:creationId xmlns:a16="http://schemas.microsoft.com/office/drawing/2014/main" id="{9DA890B5-797A-34D6-159E-FB932C021D2B}"/>
              </a:ext>
            </a:extLst>
          </p:cNvPr>
          <p:cNvSpPr/>
          <p:nvPr/>
        </p:nvSpPr>
        <p:spPr>
          <a:xfrm>
            <a:off x="2057400" y="7159054"/>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 người ở cùng một nhà</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0" name="Rectangle: Rounded Corners 19">
            <a:extLst>
              <a:ext uri="{FF2B5EF4-FFF2-40B4-BE49-F238E27FC236}">
                <a16:creationId xmlns:a16="http://schemas.microsoft.com/office/drawing/2014/main" id="{FD4C438D-3EE0-1F4C-8D6F-5542ADBF21D4}"/>
              </a:ext>
            </a:extLst>
          </p:cNvPr>
          <p:cNvSpPr/>
          <p:nvPr/>
        </p:nvSpPr>
        <p:spPr>
          <a:xfrm>
            <a:off x="9677400" y="4533900"/>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 người ở cùng một xã</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1" name="Rectangle: Rounded Corners 20">
            <a:extLst>
              <a:ext uri="{FF2B5EF4-FFF2-40B4-BE49-F238E27FC236}">
                <a16:creationId xmlns:a16="http://schemas.microsoft.com/office/drawing/2014/main" id="{C9EAAB20-F42A-54CF-F385-D07D9168F5FA}"/>
              </a:ext>
            </a:extLst>
          </p:cNvPr>
          <p:cNvSpPr/>
          <p:nvPr/>
        </p:nvSpPr>
        <p:spPr>
          <a:xfrm>
            <a:off x="9677400" y="7159054"/>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 người sống cùng miền đất, quê hương</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3" name="Picture 22">
            <a:extLst>
              <a:ext uri="{FF2B5EF4-FFF2-40B4-BE49-F238E27FC236}">
                <a16:creationId xmlns:a16="http://schemas.microsoft.com/office/drawing/2014/main" id="{4F77024A-B8C3-1DC1-A616-8492CD5ACCF0}"/>
              </a:ext>
            </a:extLst>
          </p:cNvPr>
          <p:cNvPicPr>
            <a:picLocks noChangeAspect="1"/>
          </p:cNvPicPr>
          <p:nvPr/>
        </p:nvPicPr>
        <p:blipFill rotWithShape="1">
          <a:blip r:embed="rId10">
            <a:extLst>
              <a:ext uri="{28A0092B-C50C-407E-A947-70E740481C1C}">
                <a14:useLocalDpi xmlns:a14="http://schemas.microsoft.com/office/drawing/2010/main" val="0"/>
              </a:ext>
            </a:extLst>
          </a:blip>
          <a:srcRect l="2615" t="65463" r="75567" b="5341"/>
          <a:stretch/>
        </p:blipFill>
        <p:spPr>
          <a:xfrm>
            <a:off x="14591693" y="7907465"/>
            <a:ext cx="1638907" cy="1933309"/>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6825">
            <a:off x="-3081787" y="-1667330"/>
            <a:ext cx="6843158" cy="474744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02210">
            <a:off x="-346018" y="353432"/>
            <a:ext cx="3238300" cy="87728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94857">
            <a:off x="14194581" y="4789554"/>
            <a:ext cx="8736398" cy="893749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84746">
            <a:off x="15837628" y="-1351010"/>
            <a:ext cx="3441469"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9802" y="7942061"/>
            <a:ext cx="3248888" cy="3321354"/>
          </a:xfrm>
          <a:prstGeom prst="rect">
            <a:avLst/>
          </a:prstGeom>
        </p:spPr>
      </p:pic>
      <p:pic>
        <p:nvPicPr>
          <p:cNvPr id="14" name="Picture 4">
            <a:extLst>
              <a:ext uri="{FF2B5EF4-FFF2-40B4-BE49-F238E27FC236}">
                <a16:creationId xmlns:a16="http://schemas.microsoft.com/office/drawing/2014/main" id="{0473D90F-438E-D246-4D9D-885BE765505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9156" y="475540"/>
            <a:ext cx="1332979" cy="1121368"/>
          </a:xfrm>
          <a:prstGeom prst="rect">
            <a:avLst/>
          </a:prstGeom>
        </p:spPr>
      </p:pic>
      <p:sp>
        <p:nvSpPr>
          <p:cNvPr id="15" name="TextBox 14">
            <a:extLst>
              <a:ext uri="{FF2B5EF4-FFF2-40B4-BE49-F238E27FC236}">
                <a16:creationId xmlns:a16="http://schemas.microsoft.com/office/drawing/2014/main" id="{59FDB917-898D-12F2-30FB-8AFEDE221529}"/>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E743F405-4730-A9D7-E9C0-39D4CED5BD8D}"/>
              </a:ext>
            </a:extLst>
          </p:cNvPr>
          <p:cNvSpPr txBox="1"/>
          <p:nvPr/>
        </p:nvSpPr>
        <p:spPr>
          <a:xfrm>
            <a:off x="420036" y="1911619"/>
            <a:ext cx="17601566" cy="2126416"/>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4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2: </a:t>
            </a:r>
            <a:r>
              <a:rPr lang="nl-NL"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 thơ “Nói với con” của Y Phương </a:t>
            </a:r>
          </a:p>
          <a:p>
            <a:pPr marL="0" marR="0" algn="ctr">
              <a:lnSpc>
                <a:spcPct val="150000"/>
              </a:lnSpc>
              <a:spcBef>
                <a:spcPts val="0"/>
              </a:spcBef>
              <a:spcAft>
                <a:spcPts val="1000"/>
              </a:spcAft>
              <a:tabLst>
                <a:tab pos="90170" algn="l"/>
                <a:tab pos="180340" algn="l"/>
                <a:tab pos="270510" algn="l"/>
              </a:tabLst>
            </a:pPr>
            <a:r>
              <a:rPr lang="nl-NL"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đã giúp em hiểu về điều gì?</a:t>
            </a:r>
            <a:endParaRPr lang="en-US" sz="44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8C168A25-A31A-4A8C-DD81-9FB8C9CBA70D}"/>
              </a:ext>
            </a:extLst>
          </p:cNvPr>
          <p:cNvSpPr/>
          <p:nvPr/>
        </p:nvSpPr>
        <p:spPr>
          <a:xfrm>
            <a:off x="2057400" y="4533900"/>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Vẻ đẹp của rừng núi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E3A4168A-BC78-2BA9-4A33-BCE1BD31DA00}"/>
              </a:ext>
            </a:extLst>
          </p:cNvPr>
          <p:cNvSpPr/>
          <p:nvPr/>
        </p:nvSpPr>
        <p:spPr>
          <a:xfrm>
            <a:off x="2057400" y="7159054"/>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Sức sống và vẻ đẹp tâm hồn của người miền núi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Rectangle: Rounded Corners 18">
            <a:extLst>
              <a:ext uri="{FF2B5EF4-FFF2-40B4-BE49-F238E27FC236}">
                <a16:creationId xmlns:a16="http://schemas.microsoft.com/office/drawing/2014/main" id="{1BAA6070-8DF7-29C8-B3B6-60AA6CABE687}"/>
              </a:ext>
            </a:extLst>
          </p:cNvPr>
          <p:cNvSpPr/>
          <p:nvPr/>
        </p:nvSpPr>
        <p:spPr>
          <a:xfrm>
            <a:off x="9677400" y="4533900"/>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Sức sống của người miền núi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0" name="Rectangle: Rounded Corners 19">
            <a:extLst>
              <a:ext uri="{FF2B5EF4-FFF2-40B4-BE49-F238E27FC236}">
                <a16:creationId xmlns:a16="http://schemas.microsoft.com/office/drawing/2014/main" id="{3690E38C-6EFF-5B8A-F5A0-6208D1EFFBAC}"/>
              </a:ext>
            </a:extLst>
          </p:cNvPr>
          <p:cNvSpPr/>
          <p:nvPr/>
        </p:nvSpPr>
        <p:spPr>
          <a:xfrm>
            <a:off x="9677400" y="7159054"/>
            <a:ext cx="6324600" cy="171506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Tâm hồn của người miền núi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1" name="Picture 20">
            <a:extLst>
              <a:ext uri="{FF2B5EF4-FFF2-40B4-BE49-F238E27FC236}">
                <a16:creationId xmlns:a16="http://schemas.microsoft.com/office/drawing/2014/main" id="{017B445E-F279-77AD-40D5-A03F5A628F31}"/>
              </a:ext>
            </a:extLst>
          </p:cNvPr>
          <p:cNvPicPr>
            <a:picLocks noChangeAspect="1"/>
          </p:cNvPicPr>
          <p:nvPr/>
        </p:nvPicPr>
        <p:blipFill rotWithShape="1">
          <a:blip r:embed="rId14">
            <a:extLst>
              <a:ext uri="{28A0092B-C50C-407E-A947-70E740481C1C}">
                <a14:useLocalDpi xmlns:a14="http://schemas.microsoft.com/office/drawing/2010/main" val="0"/>
              </a:ext>
            </a:extLst>
          </a:blip>
          <a:srcRect l="2615" t="65463" r="75567" b="5341"/>
          <a:stretch/>
        </p:blipFill>
        <p:spPr>
          <a:xfrm>
            <a:off x="7242952" y="7949928"/>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02144">
            <a:off x="-2409999" y="-2254452"/>
            <a:ext cx="5535471" cy="55008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2551">
            <a:off x="15271016" y="-2040872"/>
            <a:ext cx="5133760" cy="546144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61533">
            <a:off x="-2877126" y="7602734"/>
            <a:ext cx="7266755"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193" y="7999457"/>
            <a:ext cx="3248888" cy="3321354"/>
          </a:xfrm>
          <a:prstGeom prst="rect">
            <a:avLst/>
          </a:prstGeom>
        </p:spPr>
      </p:pic>
      <p:pic>
        <p:nvPicPr>
          <p:cNvPr id="13" name="Picture 4">
            <a:extLst>
              <a:ext uri="{FF2B5EF4-FFF2-40B4-BE49-F238E27FC236}">
                <a16:creationId xmlns:a16="http://schemas.microsoft.com/office/drawing/2014/main" id="{53703692-883E-FC45-3A58-164EA44591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14" name="TextBox 13">
            <a:extLst>
              <a:ext uri="{FF2B5EF4-FFF2-40B4-BE49-F238E27FC236}">
                <a16:creationId xmlns:a16="http://schemas.microsoft.com/office/drawing/2014/main" id="{08CF4EAF-88C6-3DD7-0BB1-A6795CBA7295}"/>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5" name="TextBox 14">
            <a:extLst>
              <a:ext uri="{FF2B5EF4-FFF2-40B4-BE49-F238E27FC236}">
                <a16:creationId xmlns:a16="http://schemas.microsoft.com/office/drawing/2014/main" id="{63262F11-9903-AAC5-6B3C-4A24E8E44DF2}"/>
              </a:ext>
            </a:extLst>
          </p:cNvPr>
          <p:cNvSpPr txBox="1"/>
          <p:nvPr/>
        </p:nvSpPr>
        <p:spPr>
          <a:xfrm>
            <a:off x="420036" y="1911619"/>
            <a:ext cx="17601566" cy="98251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4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3:</a:t>
            </a:r>
            <a:r>
              <a:rPr lang="nl-NL" sz="44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Nhận xét nào đúng về nhà thơ Y Phương</a:t>
            </a:r>
            <a:endParaRPr lang="en-US" sz="44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18902E2B-6E26-9598-8443-18201E0E59F1}"/>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Thơ của ông mang âm hưởng dân ca Nam Bộ</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D5972EC6-C81A-8854-67DF-A999842670A2}"/>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Có phong cách triết lí và đậm chất suy tưởng</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B117CC05-4691-C8BD-8B94-696849928826}"/>
              </a:ext>
            </a:extLst>
          </p:cNvPr>
          <p:cNvSpPr/>
          <p:nvPr/>
        </p:nvSpPr>
        <p:spPr>
          <a:xfrm>
            <a:off x="9144000" y="4028558"/>
            <a:ext cx="81534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Đó là một hồn thơ thiết tha yêu mến cuộc sống nhưng cũng đầy đau đớn, giằng xé</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Rectangle: Rounded Corners 18">
            <a:extLst>
              <a:ext uri="{FF2B5EF4-FFF2-40B4-BE49-F238E27FC236}">
                <a16:creationId xmlns:a16="http://schemas.microsoft.com/office/drawing/2014/main" id="{DE997B99-CB64-5215-8BF5-2174C736139B}"/>
              </a:ext>
            </a:extLst>
          </p:cNvPr>
          <p:cNvSpPr/>
          <p:nvPr/>
        </p:nvSpPr>
        <p:spPr>
          <a:xfrm>
            <a:off x="9144000" y="6653712"/>
            <a:ext cx="81534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Thơ ông thể hiện tâm hồn chân thật, mạnh mẽ và trong sáng, cách tư duy giàu hình ảnh của con người miền núi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0" name="Picture 19">
            <a:extLst>
              <a:ext uri="{FF2B5EF4-FFF2-40B4-BE49-F238E27FC236}">
                <a16:creationId xmlns:a16="http://schemas.microsoft.com/office/drawing/2014/main" id="{8BB2356E-DF2E-EF09-CAAB-0F50B318D1CD}"/>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16002000" y="7907465"/>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5780">
            <a:off x="16680012" y="1453136"/>
            <a:ext cx="1637459" cy="12534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9133" y="22437"/>
            <a:ext cx="3381617"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4759" y="7200900"/>
            <a:ext cx="4089083"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15499">
            <a:off x="-1546527" y="8098343"/>
            <a:ext cx="4404844" cy="4377313"/>
          </a:xfrm>
          <a:prstGeom prst="rect">
            <a:avLst/>
          </a:prstGeom>
        </p:spPr>
      </p:pic>
      <p:pic>
        <p:nvPicPr>
          <p:cNvPr id="12" name="Picture 4">
            <a:extLst>
              <a:ext uri="{FF2B5EF4-FFF2-40B4-BE49-F238E27FC236}">
                <a16:creationId xmlns:a16="http://schemas.microsoft.com/office/drawing/2014/main" id="{34AFA1E9-D31E-7E5A-43D4-1BCC064621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13" name="TextBox 12">
            <a:extLst>
              <a:ext uri="{FF2B5EF4-FFF2-40B4-BE49-F238E27FC236}">
                <a16:creationId xmlns:a16="http://schemas.microsoft.com/office/drawing/2014/main" id="{0BF1D77A-D1FA-E008-F662-4799131CA575}"/>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4" name="TextBox 13">
            <a:extLst>
              <a:ext uri="{FF2B5EF4-FFF2-40B4-BE49-F238E27FC236}">
                <a16:creationId xmlns:a16="http://schemas.microsoft.com/office/drawing/2014/main" id="{F3C54EA6-88F4-A951-E693-509A980999B2}"/>
              </a:ext>
            </a:extLst>
          </p:cNvPr>
          <p:cNvSpPr txBox="1"/>
          <p:nvPr/>
        </p:nvSpPr>
        <p:spPr>
          <a:xfrm>
            <a:off x="420036" y="1911619"/>
            <a:ext cx="17601566" cy="90159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4: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 thơ “Nói với con” được làm theo thể thơ gì?</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Rectangle: Rounded Corners 14">
            <a:extLst>
              <a:ext uri="{FF2B5EF4-FFF2-40B4-BE49-F238E27FC236}">
                <a16:creationId xmlns:a16="http://schemas.microsoft.com/office/drawing/2014/main" id="{71F62932-8F4F-B3C4-2705-25F3A3F2F27B}"/>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Tự do</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10D5A6D8-B9DE-152C-1F15-0F00219231F2}"/>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Lục bát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Rectangle: Rounded Corners 18">
            <a:extLst>
              <a:ext uri="{FF2B5EF4-FFF2-40B4-BE49-F238E27FC236}">
                <a16:creationId xmlns:a16="http://schemas.microsoft.com/office/drawing/2014/main" id="{DDCF6696-6909-FE66-DC78-5047604705CE}"/>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Năm chữ</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0" name="Rectangle: Rounded Corners 19">
            <a:extLst>
              <a:ext uri="{FF2B5EF4-FFF2-40B4-BE49-F238E27FC236}">
                <a16:creationId xmlns:a16="http://schemas.microsoft.com/office/drawing/2014/main" id="{A3FA4E86-3C77-84C0-C880-DC4D68CD9B45}"/>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Tám chữ</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1" name="Picture 20">
            <a:extLst>
              <a:ext uri="{FF2B5EF4-FFF2-40B4-BE49-F238E27FC236}">
                <a16:creationId xmlns:a16="http://schemas.microsoft.com/office/drawing/2014/main" id="{7D0224B6-2506-56AF-7266-356F6595C5C0}"/>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7248307" y="4914900"/>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5780">
            <a:off x="16680012" y="1453136"/>
            <a:ext cx="1637459" cy="12534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198199">
            <a:off x="-3345688" y="-1310399"/>
            <a:ext cx="6691374" cy="57045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4759" y="7200900"/>
            <a:ext cx="4089083"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15499">
            <a:off x="-1546527" y="8098343"/>
            <a:ext cx="4404844" cy="4377313"/>
          </a:xfrm>
          <a:prstGeom prst="rect">
            <a:avLst/>
          </a:prstGeom>
        </p:spPr>
      </p:pic>
      <p:pic>
        <p:nvPicPr>
          <p:cNvPr id="12" name="Picture 4">
            <a:extLst>
              <a:ext uri="{FF2B5EF4-FFF2-40B4-BE49-F238E27FC236}">
                <a16:creationId xmlns:a16="http://schemas.microsoft.com/office/drawing/2014/main" id="{E414C53A-2173-49B0-CE0E-8C92868C34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13" name="TextBox 12">
            <a:extLst>
              <a:ext uri="{FF2B5EF4-FFF2-40B4-BE49-F238E27FC236}">
                <a16:creationId xmlns:a16="http://schemas.microsoft.com/office/drawing/2014/main" id="{1695512D-D21D-E0BA-B196-78CA652169DE}"/>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4" name="TextBox 13">
            <a:extLst>
              <a:ext uri="{FF2B5EF4-FFF2-40B4-BE49-F238E27FC236}">
                <a16:creationId xmlns:a16="http://schemas.microsoft.com/office/drawing/2014/main" id="{D5471DFA-51E4-FE2E-3B6A-58D700263979}"/>
              </a:ext>
            </a:extLst>
          </p:cNvPr>
          <p:cNvSpPr txBox="1"/>
          <p:nvPr/>
        </p:nvSpPr>
        <p:spPr>
          <a:xfrm>
            <a:off x="420036" y="1911619"/>
            <a:ext cx="17601566" cy="195316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5: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Dòng nào dưới đây nêu đúng những đức tính </a:t>
            </a:r>
          </a:p>
          <a:p>
            <a:pPr marL="0" marR="0" algn="ctr">
              <a:lnSpc>
                <a:spcPct val="150000"/>
              </a:lnSpc>
              <a:spcBef>
                <a:spcPts val="0"/>
              </a:spcBef>
              <a:spcAft>
                <a:spcPts val="1000"/>
              </a:spcAft>
              <a:tabLst>
                <a:tab pos="90170" algn="l"/>
                <a:tab pos="180340" algn="l"/>
                <a:tab pos="270510" algn="l"/>
              </a:tabLst>
            </a:pP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tốt đẹp của người đồng mình?</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Rectangle: Rounded Corners 14">
            <a:extLst>
              <a:ext uri="{FF2B5EF4-FFF2-40B4-BE49-F238E27FC236}">
                <a16:creationId xmlns:a16="http://schemas.microsoft.com/office/drawing/2014/main" id="{656BBFE4-7D16-8367-ADDB-414ADE9076EB}"/>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2"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Cần cù, chịu khó, anh dũng, bất khuất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DE3DCBCC-2A65-BD86-DA58-0612DDFB86F3}"/>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2"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Bền bỉ, nhẫn nại, chịu đựng, hi sinh</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DEDF0680-1FE7-978C-0D71-819DEC255218}"/>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2"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Hồn nhiên, mộc mạc, nghĩa tình, giàu chí khí</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08DBCBAF-6BD1-BE79-C47D-88B5D84AF0ED}"/>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2"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Thẳng thắn, trung thức, bền bỉ, dẻo dai</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9" name="Picture 18">
            <a:extLst>
              <a:ext uri="{FF2B5EF4-FFF2-40B4-BE49-F238E27FC236}">
                <a16:creationId xmlns:a16="http://schemas.microsoft.com/office/drawing/2014/main" id="{FCFED15B-8FE7-85E8-1659-D7B659D037CE}"/>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15182102" y="5065218"/>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5780">
            <a:off x="14283536" y="1437030"/>
            <a:ext cx="1410921" cy="10799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1227">
            <a:off x="-1546500" y="-153251"/>
            <a:ext cx="5150399" cy="2363901"/>
          </a:xfrm>
          <a:prstGeom prst="rect">
            <a:avLst/>
          </a:prstGeom>
        </p:spPr>
      </p:pic>
      <p:pic>
        <p:nvPicPr>
          <p:cNvPr id="7" name="Picture 7"/>
          <p:cNvPicPr>
            <a:picLocks noChangeAspect="1"/>
          </p:cNvPicPr>
          <p:nvPr/>
        </p:nvPicPr>
        <p:blipFill>
          <a:blip r:embed="rId6"/>
          <a:srcRect/>
          <a:stretch>
            <a:fillRect/>
          </a:stretch>
        </p:blipFill>
        <p:spPr>
          <a:xfrm>
            <a:off x="15399800" y="-713033"/>
            <a:ext cx="3404840" cy="329174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6941" y="-545372"/>
            <a:ext cx="2644718" cy="2522400"/>
          </a:xfrm>
          <a:prstGeom prst="rect">
            <a:avLst/>
          </a:prstGeom>
        </p:spPr>
      </p:pic>
      <p:pic>
        <p:nvPicPr>
          <p:cNvPr id="9" name="Picture 9"/>
          <p:cNvPicPr>
            <a:picLocks noChangeAspect="1"/>
          </p:cNvPicPr>
          <p:nvPr/>
        </p:nvPicPr>
        <p:blipFill>
          <a:blip r:embed="rId9"/>
          <a:srcRect/>
          <a:stretch>
            <a:fillRect/>
          </a:stretch>
        </p:blipFill>
        <p:spPr>
          <a:xfrm rot="-3013027">
            <a:off x="14986162" y="7315532"/>
            <a:ext cx="4546277" cy="4546277"/>
          </a:xfrm>
          <a:prstGeom prst="rect">
            <a:avLst/>
          </a:prstGeom>
        </p:spPr>
      </p:pic>
      <p:pic>
        <p:nvPicPr>
          <p:cNvPr id="11" name="Picture 11"/>
          <p:cNvPicPr>
            <a:picLocks noChangeAspect="1"/>
          </p:cNvPicPr>
          <p:nvPr/>
        </p:nvPicPr>
        <p:blipFill>
          <a:blip r:embed="rId10"/>
          <a:srcRect/>
          <a:stretch>
            <a:fillRect/>
          </a:stretch>
        </p:blipFill>
        <p:spPr>
          <a:xfrm>
            <a:off x="-364848" y="7803068"/>
            <a:ext cx="4038846" cy="4279760"/>
          </a:xfrm>
          <a:prstGeom prst="rect">
            <a:avLst/>
          </a:prstGeom>
        </p:spPr>
      </p:pic>
      <p:pic>
        <p:nvPicPr>
          <p:cNvPr id="14" name="Picture 4">
            <a:extLst>
              <a:ext uri="{FF2B5EF4-FFF2-40B4-BE49-F238E27FC236}">
                <a16:creationId xmlns:a16="http://schemas.microsoft.com/office/drawing/2014/main" id="{CB901B8F-E56B-4DA9-FB6F-1911015299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719156" y="475540"/>
            <a:ext cx="1332979" cy="1121368"/>
          </a:xfrm>
          <a:prstGeom prst="rect">
            <a:avLst/>
          </a:prstGeom>
        </p:spPr>
      </p:pic>
      <p:sp>
        <p:nvSpPr>
          <p:cNvPr id="15" name="TextBox 14">
            <a:extLst>
              <a:ext uri="{FF2B5EF4-FFF2-40B4-BE49-F238E27FC236}">
                <a16:creationId xmlns:a16="http://schemas.microsoft.com/office/drawing/2014/main" id="{395B12F2-34FA-E01F-4177-FB8141F14189}"/>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861BC8FA-EE62-B7D2-01C7-662DBF714181}"/>
              </a:ext>
            </a:extLst>
          </p:cNvPr>
          <p:cNvSpPr txBox="1"/>
          <p:nvPr/>
        </p:nvSpPr>
        <p:spPr>
          <a:xfrm>
            <a:off x="420036" y="1911619"/>
            <a:ext cx="17601566" cy="90159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6: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Cụm từ “Lên thác xuống ghềnh” là:</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54604A20-5700-F25D-006B-C0F363886FC7}"/>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Tục ngữ</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B62D4BC5-CD78-96CE-06DA-4DB17C1883ED}"/>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Quán ngữ</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9" name="Rectangle: Rounded Corners 18">
            <a:extLst>
              <a:ext uri="{FF2B5EF4-FFF2-40B4-BE49-F238E27FC236}">
                <a16:creationId xmlns:a16="http://schemas.microsoft.com/office/drawing/2014/main" id="{B0DEA66A-AAA2-AB63-6778-21E07F18A7F4}"/>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Thành ngữ</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0" name="Rectangle: Rounded Corners 19">
            <a:extLst>
              <a:ext uri="{FF2B5EF4-FFF2-40B4-BE49-F238E27FC236}">
                <a16:creationId xmlns:a16="http://schemas.microsoft.com/office/drawing/2014/main" id="{800D9D3F-09FB-83FC-8A9A-667E003E1674}"/>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Ca dao</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1" name="Picture 20">
            <a:extLst>
              <a:ext uri="{FF2B5EF4-FFF2-40B4-BE49-F238E27FC236}">
                <a16:creationId xmlns:a16="http://schemas.microsoft.com/office/drawing/2014/main" id="{C0819759-7EE5-3999-CCB1-DDBF5491E58A}"/>
              </a:ext>
            </a:extLst>
          </p:cNvPr>
          <p:cNvPicPr>
            <a:picLocks noChangeAspect="1"/>
          </p:cNvPicPr>
          <p:nvPr/>
        </p:nvPicPr>
        <p:blipFill rotWithShape="1">
          <a:blip r:embed="rId13">
            <a:extLst>
              <a:ext uri="{28A0092B-C50C-407E-A947-70E740481C1C}">
                <a14:useLocalDpi xmlns:a14="http://schemas.microsoft.com/office/drawing/2010/main" val="0"/>
              </a:ext>
            </a:extLst>
          </a:blip>
          <a:srcRect l="2615" t="65463" r="75567" b="5341"/>
          <a:stretch/>
        </p:blipFill>
        <p:spPr>
          <a:xfrm>
            <a:off x="14967410" y="4720403"/>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550">
            <a:off x="-6148777" y="4896068"/>
            <a:ext cx="13946418" cy="81076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06244">
            <a:off x="14306319" y="-5302565"/>
            <a:ext cx="8670590" cy="887016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4059">
            <a:off x="14665811" y="7165872"/>
            <a:ext cx="4451754" cy="582881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28387">
            <a:off x="-1270773" y="5188640"/>
            <a:ext cx="3381617" cy="41148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61227">
            <a:off x="-1546500" y="-153251"/>
            <a:ext cx="5150399" cy="2363901"/>
          </a:xfrm>
          <a:prstGeom prst="rect">
            <a:avLst/>
          </a:prstGeom>
        </p:spPr>
      </p:pic>
      <p:pic>
        <p:nvPicPr>
          <p:cNvPr id="12" name="Picture 4">
            <a:extLst>
              <a:ext uri="{FF2B5EF4-FFF2-40B4-BE49-F238E27FC236}">
                <a16:creationId xmlns:a16="http://schemas.microsoft.com/office/drawing/2014/main" id="{F7A7E0F3-AA45-E155-6F49-85D13FC0022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9156" y="475540"/>
            <a:ext cx="1332979" cy="1121368"/>
          </a:xfrm>
          <a:prstGeom prst="rect">
            <a:avLst/>
          </a:prstGeom>
        </p:spPr>
      </p:pic>
      <p:sp>
        <p:nvSpPr>
          <p:cNvPr id="13" name="TextBox 12">
            <a:extLst>
              <a:ext uri="{FF2B5EF4-FFF2-40B4-BE49-F238E27FC236}">
                <a16:creationId xmlns:a16="http://schemas.microsoft.com/office/drawing/2014/main" id="{B78A2506-5EB7-096F-D3D3-BE7BF9A9884D}"/>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sp>
        <p:nvSpPr>
          <p:cNvPr id="14" name="TextBox 13">
            <a:extLst>
              <a:ext uri="{FF2B5EF4-FFF2-40B4-BE49-F238E27FC236}">
                <a16:creationId xmlns:a16="http://schemas.microsoft.com/office/drawing/2014/main" id="{76137A29-A6ED-0A8A-8DF1-8FE81861159D}"/>
              </a:ext>
            </a:extLst>
          </p:cNvPr>
          <p:cNvSpPr txBox="1"/>
          <p:nvPr/>
        </p:nvSpPr>
        <p:spPr>
          <a:xfrm>
            <a:off x="420036" y="1911619"/>
            <a:ext cx="17601566" cy="90159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7: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 thơ “Nói với con” có giọng điệu như thế nào?</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Rectangle: Rounded Corners 14">
            <a:extLst>
              <a:ext uri="{FF2B5EF4-FFF2-40B4-BE49-F238E27FC236}">
                <a16:creationId xmlns:a16="http://schemas.microsoft.com/office/drawing/2014/main" id="{7ED81533-249A-C641-340B-1A4C069F1589}"/>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Sôi nổi, mạnh mẽ</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83F32EF7-C96C-58E2-1C24-EC535A1C4DB3}"/>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Tâm tình, tha thiết</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45F7D932-31B6-F983-E3F1-E7E23C38F033}"/>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Ca ngợi, hùng hồn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925CEA23-4941-79BC-C5FC-71567002A51F}"/>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Trầm buồn, suy tư</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9" name="Picture 18">
            <a:extLst>
              <a:ext uri="{FF2B5EF4-FFF2-40B4-BE49-F238E27FC236}">
                <a16:creationId xmlns:a16="http://schemas.microsoft.com/office/drawing/2014/main" id="{474F91B5-8DEE-6BF1-D4D6-4CF176E6A093}"/>
              </a:ext>
            </a:extLst>
          </p:cNvPr>
          <p:cNvPicPr>
            <a:picLocks noChangeAspect="1"/>
          </p:cNvPicPr>
          <p:nvPr/>
        </p:nvPicPr>
        <p:blipFill rotWithShape="1">
          <a:blip r:embed="rId14">
            <a:extLst>
              <a:ext uri="{28A0092B-C50C-407E-A947-70E740481C1C}">
                <a14:useLocalDpi xmlns:a14="http://schemas.microsoft.com/office/drawing/2010/main" val="0"/>
              </a:ext>
            </a:extLst>
          </a:blip>
          <a:srcRect l="2615" t="65463" r="75567" b="5341"/>
          <a:stretch/>
        </p:blipFill>
        <p:spPr>
          <a:xfrm>
            <a:off x="7350794" y="7473789"/>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127" t="2255" r="1127"/>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3037">
            <a:off x="14537662" y="7005297"/>
            <a:ext cx="4464516" cy="333621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85020">
            <a:off x="369596" y="-867676"/>
            <a:ext cx="2664211" cy="369097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44810">
            <a:off x="-742502" y="6987793"/>
            <a:ext cx="3389708" cy="3371218"/>
          </a:xfrm>
          <a:prstGeom prst="rect">
            <a:avLst/>
          </a:prstGeom>
        </p:spPr>
      </p:pic>
      <p:sp>
        <p:nvSpPr>
          <p:cNvPr id="10" name="TextBox 9">
            <a:extLst>
              <a:ext uri="{FF2B5EF4-FFF2-40B4-BE49-F238E27FC236}">
                <a16:creationId xmlns:a16="http://schemas.microsoft.com/office/drawing/2014/main" id="{95F381F1-77E0-42FA-9EAE-27055032CE26}"/>
              </a:ext>
            </a:extLst>
          </p:cNvPr>
          <p:cNvSpPr txBox="1"/>
          <p:nvPr/>
        </p:nvSpPr>
        <p:spPr>
          <a:xfrm>
            <a:off x="6575027" y="602994"/>
            <a:ext cx="5137945"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KHỞI ĐỘNG</a:t>
            </a:r>
          </a:p>
        </p:txBody>
      </p:sp>
      <p:sp>
        <p:nvSpPr>
          <p:cNvPr id="12" name="TextBox 11">
            <a:extLst>
              <a:ext uri="{FF2B5EF4-FFF2-40B4-BE49-F238E27FC236}">
                <a16:creationId xmlns:a16="http://schemas.microsoft.com/office/drawing/2014/main" id="{0C65E93E-C5A0-7C55-5726-AE978B2FEA75}"/>
              </a:ext>
            </a:extLst>
          </p:cNvPr>
          <p:cNvSpPr txBox="1"/>
          <p:nvPr/>
        </p:nvSpPr>
        <p:spPr>
          <a:xfrm>
            <a:off x="2057400" y="3890984"/>
            <a:ext cx="14478000" cy="2624116"/>
          </a:xfrm>
          <a:prstGeom prst="rect">
            <a:avLst/>
          </a:prstGeom>
          <a:noFill/>
        </p:spPr>
        <p:txBody>
          <a:bodyPr wrap="square">
            <a:spAutoFit/>
          </a:bodyPr>
          <a:lstStyle/>
          <a:p>
            <a:pPr marL="571500" marR="0" indent="-571500" algn="just">
              <a:lnSpc>
                <a:spcPct val="150000"/>
              </a:lnSpc>
              <a:spcBef>
                <a:spcPts val="0"/>
              </a:spcBef>
              <a:spcAft>
                <a:spcPts val="1000"/>
              </a:spcAft>
              <a:buFont typeface="Wingdings" panose="05000000000000000000" pitchFamily="2" charset="2"/>
              <a:buChar char="v"/>
              <a:tabLst>
                <a:tab pos="90170" algn="l"/>
                <a:tab pos="180340" algn="l"/>
              </a:tabLst>
            </a:pPr>
            <a:r>
              <a:rPr lang="vi-VN" sz="3600" dirty="0">
                <a:solidFill>
                  <a:srgbClr val="000000"/>
                </a:solidFill>
                <a:effectLst/>
                <a:ea typeface="Malgun Gothic" panose="020B0503020000020004" pitchFamily="34" charset="-127"/>
                <a:cs typeface="Times New Roman" panose="02020603050405020304" pitchFamily="18" charset="0"/>
              </a:rPr>
              <a:t>Em đã được nghe những lời căn dặn như thế nào của những người thân yêu trong gia đình?</a:t>
            </a:r>
            <a:endParaRPr lang="en-US" sz="3600" dirty="0">
              <a:effectLst/>
              <a:ea typeface="Malgun Gothic" panose="020B0503020000020004" pitchFamily="34" charset="-127"/>
              <a:cs typeface="Times New Roman" panose="02020603050405020304" pitchFamily="18" charset="0"/>
            </a:endParaRPr>
          </a:p>
          <a:p>
            <a:pPr marL="571500" marR="0" indent="-571500" algn="just">
              <a:lnSpc>
                <a:spcPct val="150000"/>
              </a:lnSpc>
              <a:spcBef>
                <a:spcPts val="0"/>
              </a:spcBef>
              <a:spcAft>
                <a:spcPts val="1000"/>
              </a:spcAft>
              <a:buFont typeface="Wingdings" panose="05000000000000000000" pitchFamily="2" charset="2"/>
              <a:buChar char="v"/>
              <a:tabLst>
                <a:tab pos="90170" algn="l"/>
                <a:tab pos="180340" algn="l"/>
              </a:tabLst>
            </a:pPr>
            <a:r>
              <a:rPr lang="vi-VN" sz="3600" dirty="0">
                <a:solidFill>
                  <a:srgbClr val="000000"/>
                </a:solidFill>
                <a:effectLst/>
                <a:ea typeface="Malgun Gothic" panose="020B0503020000020004" pitchFamily="34" charset="-127"/>
                <a:cs typeface="Times New Roman" panose="02020603050405020304" pitchFamily="18" charset="0"/>
              </a:rPr>
              <a:t>Trong những lời căn dặn đó, những người thân hi vọng gì ở em? </a:t>
            </a:r>
            <a:endParaRPr lang="en-US" sz="3600" dirty="0">
              <a:effectLst/>
              <a:ea typeface="Malgun Gothic" panose="020B0503020000020004" pitchFamily="34" charset="-127"/>
              <a:cs typeface="Times New Roman" panose="02020603050405020304" pitchFamily="18" charset="0"/>
            </a:endParaRPr>
          </a:p>
        </p:txBody>
      </p:sp>
      <p:pic>
        <p:nvPicPr>
          <p:cNvPr id="13" name="Picture 4">
            <a:extLst>
              <a:ext uri="{FF2B5EF4-FFF2-40B4-BE49-F238E27FC236}">
                <a16:creationId xmlns:a16="http://schemas.microsoft.com/office/drawing/2014/main" id="{15C638D8-6C2F-A9F6-F9A5-90D633B8C4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374352" y="86742"/>
            <a:ext cx="4569495" cy="3248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0448">
            <a:off x="-2991395" y="-645120"/>
            <a:ext cx="7315200" cy="399592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2676">
            <a:off x="13515461" y="7200900"/>
            <a:ext cx="6251768" cy="411480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62902">
            <a:off x="14858717" y="-417239"/>
            <a:ext cx="4044641" cy="278983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966447" y="6974832"/>
            <a:ext cx="4437529" cy="4114800"/>
          </a:xfrm>
          <a:prstGeom prst="rect">
            <a:avLst/>
          </a:prstGeom>
        </p:spPr>
      </p:pic>
      <p:sp>
        <p:nvSpPr>
          <p:cNvPr id="13" name="TextBox 12">
            <a:extLst>
              <a:ext uri="{FF2B5EF4-FFF2-40B4-BE49-F238E27FC236}">
                <a16:creationId xmlns:a16="http://schemas.microsoft.com/office/drawing/2014/main" id="{2BBDD162-FDB9-17AD-FC07-39270EEBA9FA}"/>
              </a:ext>
            </a:extLst>
          </p:cNvPr>
          <p:cNvSpPr txBox="1"/>
          <p:nvPr/>
        </p:nvSpPr>
        <p:spPr>
          <a:xfrm>
            <a:off x="420036" y="1911619"/>
            <a:ext cx="17601566" cy="195316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8: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Dòng nào không đúng khi nói về nghệ thuật </a:t>
            </a:r>
          </a:p>
          <a:p>
            <a:pPr marL="0" marR="0" algn="ctr">
              <a:lnSpc>
                <a:spcPct val="150000"/>
              </a:lnSpc>
              <a:spcBef>
                <a:spcPts val="0"/>
              </a:spcBef>
              <a:spcAft>
                <a:spcPts val="1000"/>
              </a:spcAft>
              <a:tabLst>
                <a:tab pos="90170" algn="l"/>
                <a:tab pos="180340" algn="l"/>
                <a:tab pos="270510" algn="l"/>
              </a:tabLst>
            </a:pP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 bài thơ “Nói với con”?</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4" name="Rectangle: Rounded Corners 13">
            <a:extLst>
              <a:ext uri="{FF2B5EF4-FFF2-40B4-BE49-F238E27FC236}">
                <a16:creationId xmlns:a16="http://schemas.microsoft.com/office/drawing/2014/main" id="{83D4A7EF-64A2-C947-BE4C-90816419065C}"/>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Sử dụng rất nhiều từ mượn và từ láy tượng hình</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Rectangle: Rounded Corners 14">
            <a:extLst>
              <a:ext uri="{FF2B5EF4-FFF2-40B4-BE49-F238E27FC236}">
                <a16:creationId xmlns:a16="http://schemas.microsoft.com/office/drawing/2014/main" id="{4151B615-79CB-E8FC-E3D9-BC6A3EF3B55C}"/>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Có giọng điệu tha thiết, tình cảm</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AABB087C-DE71-3DC6-AA6B-02B7FDC14969}"/>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Sử dụng nhiều hình ảnh cụ thể và giàu chất thơ</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0E41B577-B186-DC28-7DD4-30E559512C70}"/>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Có bố cục chặt chẽ, hợp lí, dẫn dắt một cách tự nhiên</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8" name="Picture 4">
            <a:extLst>
              <a:ext uri="{FF2B5EF4-FFF2-40B4-BE49-F238E27FC236}">
                <a16:creationId xmlns:a16="http://schemas.microsoft.com/office/drawing/2014/main" id="{AF0BB120-3B99-FF6E-3D57-DE7268996EE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19" name="TextBox 18">
            <a:extLst>
              <a:ext uri="{FF2B5EF4-FFF2-40B4-BE49-F238E27FC236}">
                <a16:creationId xmlns:a16="http://schemas.microsoft.com/office/drawing/2014/main" id="{CD10FC15-BF67-52D8-7E68-F807C0232F57}"/>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pic>
        <p:nvPicPr>
          <p:cNvPr id="20" name="Picture 19">
            <a:extLst>
              <a:ext uri="{FF2B5EF4-FFF2-40B4-BE49-F238E27FC236}">
                <a16:creationId xmlns:a16="http://schemas.microsoft.com/office/drawing/2014/main" id="{707CE91F-50BC-A356-B9C2-F6B634FB6C37}"/>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7320473" y="5138762"/>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989745" y="7519565"/>
            <a:ext cx="9758204" cy="347746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5311">
            <a:off x="13103724" y="-1712159"/>
            <a:ext cx="7315200" cy="399592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98475">
            <a:off x="-1115835" y="-1388159"/>
            <a:ext cx="3539298" cy="418233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60428">
            <a:off x="15976402" y="8099979"/>
            <a:ext cx="4269572" cy="4114800"/>
          </a:xfrm>
          <a:prstGeom prst="rect">
            <a:avLst/>
          </a:prstGeom>
        </p:spPr>
      </p:pic>
      <p:sp>
        <p:nvSpPr>
          <p:cNvPr id="13" name="TextBox 12">
            <a:extLst>
              <a:ext uri="{FF2B5EF4-FFF2-40B4-BE49-F238E27FC236}">
                <a16:creationId xmlns:a16="http://schemas.microsoft.com/office/drawing/2014/main" id="{0C068882-07C5-0CBB-E0D7-785F40BB1D97}"/>
              </a:ext>
            </a:extLst>
          </p:cNvPr>
          <p:cNvSpPr txBox="1"/>
          <p:nvPr/>
        </p:nvSpPr>
        <p:spPr>
          <a:xfrm>
            <a:off x="420036" y="1911619"/>
            <a:ext cx="17601566" cy="195316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9: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Từ “nhỏ bé” trong câu thơ “Người đồng mình thô sơ da thịt </a:t>
            </a:r>
          </a:p>
          <a:p>
            <a:pPr marL="0" marR="0" algn="ctr">
              <a:lnSpc>
                <a:spcPct val="150000"/>
              </a:lnSpc>
              <a:spcBef>
                <a:spcPts val="0"/>
              </a:spcBef>
              <a:spcAft>
                <a:spcPts val="1000"/>
              </a:spcAft>
              <a:tabLst>
                <a:tab pos="90170" algn="l"/>
                <a:tab pos="180340" algn="l"/>
                <a:tab pos="270510" algn="l"/>
              </a:tabLst>
            </a:pP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Chẳng có ai nhỏ bé đâu con” được dùng theo nghĩa nào?</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4" name="Rectangle: Rounded Corners 13">
            <a:extLst>
              <a:ext uri="{FF2B5EF4-FFF2-40B4-BE49-F238E27FC236}">
                <a16:creationId xmlns:a16="http://schemas.microsoft.com/office/drawing/2014/main" id="{00C59439-8D32-DF78-0642-EBBF5FE3CCDB}"/>
              </a:ext>
            </a:extLst>
          </p:cNvPr>
          <p:cNvSpPr/>
          <p:nvPr/>
        </p:nvSpPr>
        <p:spPr>
          <a:xfrm>
            <a:off x="2057400" y="4028558"/>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Nghĩa thực</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5" name="Rectangle: Rounded Corners 14">
            <a:extLst>
              <a:ext uri="{FF2B5EF4-FFF2-40B4-BE49-F238E27FC236}">
                <a16:creationId xmlns:a16="http://schemas.microsoft.com/office/drawing/2014/main" id="{5FC11482-8BA9-1E54-9CFF-46F4BFFB5DCB}"/>
              </a:ext>
            </a:extLst>
          </p:cNvPr>
          <p:cNvSpPr/>
          <p:nvPr/>
        </p:nvSpPr>
        <p:spPr>
          <a:xfrm>
            <a:off x="2057400" y="6653712"/>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Nghĩa cụ thể</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Rectangle: Rounded Corners 15">
            <a:extLst>
              <a:ext uri="{FF2B5EF4-FFF2-40B4-BE49-F238E27FC236}">
                <a16:creationId xmlns:a16="http://schemas.microsoft.com/office/drawing/2014/main" id="{D96007A5-9FEC-18C0-D958-FC9F1B8BFD6B}"/>
              </a:ext>
            </a:extLst>
          </p:cNvPr>
          <p:cNvSpPr/>
          <p:nvPr/>
        </p:nvSpPr>
        <p:spPr>
          <a:xfrm>
            <a:off x="9658321" y="4033296"/>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Nghĩa so sánh</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Rectangle: Rounded Corners 16">
            <a:extLst>
              <a:ext uri="{FF2B5EF4-FFF2-40B4-BE49-F238E27FC236}">
                <a16:creationId xmlns:a16="http://schemas.microsoft.com/office/drawing/2014/main" id="{A85337DF-8C05-E91C-0E5D-7B3F6716D282}"/>
              </a:ext>
            </a:extLst>
          </p:cNvPr>
          <p:cNvSpPr/>
          <p:nvPr/>
        </p:nvSpPr>
        <p:spPr>
          <a:xfrm>
            <a:off x="9658321" y="6658450"/>
            <a:ext cx="63246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Nghĩa ẩn dụ</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8" name="Picture 4">
            <a:extLst>
              <a:ext uri="{FF2B5EF4-FFF2-40B4-BE49-F238E27FC236}">
                <a16:creationId xmlns:a16="http://schemas.microsoft.com/office/drawing/2014/main" id="{DB42184E-5469-D322-47D2-7B0D874545E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19" name="TextBox 18">
            <a:extLst>
              <a:ext uri="{FF2B5EF4-FFF2-40B4-BE49-F238E27FC236}">
                <a16:creationId xmlns:a16="http://schemas.microsoft.com/office/drawing/2014/main" id="{3F6E9A9D-6537-2651-B2CC-5B06A0AF9CAD}"/>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pic>
        <p:nvPicPr>
          <p:cNvPr id="20" name="Picture 19">
            <a:extLst>
              <a:ext uri="{FF2B5EF4-FFF2-40B4-BE49-F238E27FC236}">
                <a16:creationId xmlns:a16="http://schemas.microsoft.com/office/drawing/2014/main" id="{14C2D35D-FF4B-C8CE-394B-3C605EA00709}"/>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14591693" y="7519565"/>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3113" y="-2475604"/>
            <a:ext cx="5753975" cy="58864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50733">
            <a:off x="8466135" y="3969716"/>
            <a:ext cx="15340985" cy="1064280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989745" y="7519565"/>
            <a:ext cx="9758204" cy="347746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7407">
            <a:off x="15137430" y="-1873939"/>
            <a:ext cx="4451754" cy="5828811"/>
          </a:xfrm>
          <a:prstGeom prst="rect">
            <a:avLst/>
          </a:prstGeom>
        </p:spPr>
      </p:pic>
      <p:sp>
        <p:nvSpPr>
          <p:cNvPr id="19" name="TextBox 18">
            <a:extLst>
              <a:ext uri="{FF2B5EF4-FFF2-40B4-BE49-F238E27FC236}">
                <a16:creationId xmlns:a16="http://schemas.microsoft.com/office/drawing/2014/main" id="{06825C04-0B36-BC22-C699-3B95A0E8D501}"/>
              </a:ext>
            </a:extLst>
          </p:cNvPr>
          <p:cNvSpPr txBox="1"/>
          <p:nvPr/>
        </p:nvSpPr>
        <p:spPr>
          <a:xfrm>
            <a:off x="420036" y="1911619"/>
            <a:ext cx="17601566" cy="1953163"/>
          </a:xfrm>
          <a:prstGeom prst="rect">
            <a:avLst/>
          </a:prstGeom>
          <a:noFill/>
        </p:spPr>
        <p:txBody>
          <a:bodyPr wrap="square">
            <a:spAutoFit/>
          </a:bodyPr>
          <a:lstStyle/>
          <a:p>
            <a:pPr marL="0" marR="0" algn="ctr">
              <a:lnSpc>
                <a:spcPct val="150000"/>
              </a:lnSpc>
              <a:spcBef>
                <a:spcPts val="0"/>
              </a:spcBef>
              <a:spcAft>
                <a:spcPts val="1000"/>
              </a:spcAft>
              <a:tabLst>
                <a:tab pos="90170" algn="l"/>
                <a:tab pos="180340" algn="l"/>
                <a:tab pos="270510" algn="l"/>
              </a:tabLst>
            </a:pPr>
            <a:r>
              <a:rPr lang="nl-NL" sz="40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Câu 10: </a:t>
            </a: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 thơ “Nói với con” của Y Phương </a:t>
            </a:r>
          </a:p>
          <a:p>
            <a:pPr marL="0" marR="0" algn="ctr">
              <a:lnSpc>
                <a:spcPct val="150000"/>
              </a:lnSpc>
              <a:spcBef>
                <a:spcPts val="0"/>
              </a:spcBef>
              <a:spcAft>
                <a:spcPts val="1000"/>
              </a:spcAft>
              <a:tabLst>
                <a:tab pos="90170" algn="l"/>
                <a:tab pos="180340" algn="l"/>
                <a:tab pos="270510" algn="l"/>
              </a:tabLst>
            </a:pP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đã gợi nhắc chúng ta điều gì?</a:t>
            </a:r>
            <a:endParaRPr lang="en-US" sz="40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0" name="Rectangle: Rounded Corners 19">
            <a:extLst>
              <a:ext uri="{FF2B5EF4-FFF2-40B4-BE49-F238E27FC236}">
                <a16:creationId xmlns:a16="http://schemas.microsoft.com/office/drawing/2014/main" id="{E8DC3D5E-3AB1-4595-1188-1C5E6A09BD53}"/>
              </a:ext>
            </a:extLst>
          </p:cNvPr>
          <p:cNvSpPr/>
          <p:nvPr/>
        </p:nvSpPr>
        <p:spPr>
          <a:xfrm>
            <a:off x="1828800" y="4028558"/>
            <a:ext cx="65532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Phải biết ơn cha mẹ</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1" name="Rectangle: Rounded Corners 20">
            <a:extLst>
              <a:ext uri="{FF2B5EF4-FFF2-40B4-BE49-F238E27FC236}">
                <a16:creationId xmlns:a16="http://schemas.microsoft.com/office/drawing/2014/main" id="{A1AF90EF-3159-9F33-4212-11D9B9DB7266}"/>
              </a:ext>
            </a:extLst>
          </p:cNvPr>
          <p:cNvSpPr/>
          <p:nvPr/>
        </p:nvSpPr>
        <p:spPr>
          <a:xfrm>
            <a:off x="1828800" y="6653712"/>
            <a:ext cx="65532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Phải biết ơn những người đã giúp đỡ mình</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2" name="Rectangle: Rounded Corners 21">
            <a:extLst>
              <a:ext uri="{FF2B5EF4-FFF2-40B4-BE49-F238E27FC236}">
                <a16:creationId xmlns:a16="http://schemas.microsoft.com/office/drawing/2014/main" id="{C2E2099D-94E3-F7F9-BCE1-06AB98E1F227}"/>
              </a:ext>
            </a:extLst>
          </p:cNvPr>
          <p:cNvSpPr/>
          <p:nvPr/>
        </p:nvSpPr>
        <p:spPr>
          <a:xfrm>
            <a:off x="9429721" y="4033296"/>
            <a:ext cx="65532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Phải có tình cảm gắn bó với truyền thống, với quê hương và ý chí vươn lên trong cuộc sống</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3" name="Rectangle: Rounded Corners 22">
            <a:extLst>
              <a:ext uri="{FF2B5EF4-FFF2-40B4-BE49-F238E27FC236}">
                <a16:creationId xmlns:a16="http://schemas.microsoft.com/office/drawing/2014/main" id="{4265EECF-475B-9E39-DE8C-D91BD6094F45}"/>
              </a:ext>
            </a:extLst>
          </p:cNvPr>
          <p:cNvSpPr/>
          <p:nvPr/>
        </p:nvSpPr>
        <p:spPr>
          <a:xfrm>
            <a:off x="9429721" y="6658450"/>
            <a:ext cx="6553200" cy="22204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R="0" lvl="0" algn="ctr">
              <a:lnSpc>
                <a:spcPct val="150000"/>
              </a:lnSpc>
              <a:spcBef>
                <a:spcPts val="0"/>
              </a:spcBef>
              <a:spcAft>
                <a:spcPts val="0"/>
              </a:spcAft>
              <a:tabLst>
                <a:tab pos="90170" algn="l"/>
                <a:tab pos="180340" algn="l"/>
                <a:tab pos="270510" algn="l"/>
              </a:tabLst>
            </a:pPr>
            <a:r>
              <a:rPr lang="nl-NL" sz="32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Phải biết giúp đỡ những người có hoàn cảnh khó khăn hơn mình</a:t>
            </a:r>
            <a:endParaRPr lang="en-US" sz="32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4" name="Picture 4">
            <a:extLst>
              <a:ext uri="{FF2B5EF4-FFF2-40B4-BE49-F238E27FC236}">
                <a16:creationId xmlns:a16="http://schemas.microsoft.com/office/drawing/2014/main" id="{CEB8410F-355B-FBC3-C1C8-C97E3AB3A1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9156" y="475540"/>
            <a:ext cx="1332979" cy="1121368"/>
          </a:xfrm>
          <a:prstGeom prst="rect">
            <a:avLst/>
          </a:prstGeom>
        </p:spPr>
      </p:pic>
      <p:sp>
        <p:nvSpPr>
          <p:cNvPr id="25" name="TextBox 24">
            <a:extLst>
              <a:ext uri="{FF2B5EF4-FFF2-40B4-BE49-F238E27FC236}">
                <a16:creationId xmlns:a16="http://schemas.microsoft.com/office/drawing/2014/main" id="{79018ACF-D0DF-1D2A-2FF6-18E5F11F408A}"/>
              </a:ext>
            </a:extLst>
          </p:cNvPr>
          <p:cNvSpPr txBox="1"/>
          <p:nvPr/>
        </p:nvSpPr>
        <p:spPr>
          <a:xfrm>
            <a:off x="6364131" y="482226"/>
            <a:ext cx="4980852" cy="1107996"/>
          </a:xfrm>
          <a:prstGeom prst="rect">
            <a:avLst/>
          </a:prstGeom>
          <a:noFill/>
        </p:spPr>
        <p:txBody>
          <a:bodyPr wrap="none" rtlCol="0">
            <a:spAutoFit/>
          </a:bodyPr>
          <a:lstStyle/>
          <a:p>
            <a:pPr algn="ctr"/>
            <a:r>
              <a:rPr lang="en-US" sz="6600" b="1" dirty="0">
                <a:solidFill>
                  <a:schemeClr val="accent4">
                    <a:lumMod val="75000"/>
                  </a:schemeClr>
                </a:solidFill>
                <a:latin typeface="Arial" panose="020B0604020202020204" pitchFamily="34" charset="0"/>
                <a:cs typeface="Arial" panose="020B0604020202020204" pitchFamily="34" charset="0"/>
              </a:rPr>
              <a:t>LUYỆN TẬP</a:t>
            </a:r>
          </a:p>
        </p:txBody>
      </p:sp>
      <p:pic>
        <p:nvPicPr>
          <p:cNvPr id="26" name="Picture 25">
            <a:extLst>
              <a:ext uri="{FF2B5EF4-FFF2-40B4-BE49-F238E27FC236}">
                <a16:creationId xmlns:a16="http://schemas.microsoft.com/office/drawing/2014/main" id="{88B20A8E-56D7-7DE7-C4FF-A2B6776E6F29}"/>
              </a:ext>
            </a:extLst>
          </p:cNvPr>
          <p:cNvPicPr>
            <a:picLocks noChangeAspect="1"/>
          </p:cNvPicPr>
          <p:nvPr/>
        </p:nvPicPr>
        <p:blipFill rotWithShape="1">
          <a:blip r:embed="rId12">
            <a:extLst>
              <a:ext uri="{28A0092B-C50C-407E-A947-70E740481C1C}">
                <a14:useLocalDpi xmlns:a14="http://schemas.microsoft.com/office/drawing/2010/main" val="0"/>
              </a:ext>
            </a:extLst>
          </a:blip>
          <a:srcRect l="2615" t="65463" r="75567" b="5341"/>
          <a:stretch/>
        </p:blipFill>
        <p:spPr>
          <a:xfrm>
            <a:off x="15339035" y="5195453"/>
            <a:ext cx="1638907" cy="1933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0" name="TextBox 9">
            <a:extLst>
              <a:ext uri="{FF2B5EF4-FFF2-40B4-BE49-F238E27FC236}">
                <a16:creationId xmlns:a16="http://schemas.microsoft.com/office/drawing/2014/main" id="{A1506973-5EFC-E7A6-5DBC-4672CF0C0F15}"/>
              </a:ext>
            </a:extLst>
          </p:cNvPr>
          <p:cNvSpPr txBox="1"/>
          <p:nvPr/>
        </p:nvSpPr>
        <p:spPr>
          <a:xfrm>
            <a:off x="6400800" y="373370"/>
            <a:ext cx="4697120" cy="1107996"/>
          </a:xfrm>
          <a:prstGeom prst="rect">
            <a:avLst/>
          </a:prstGeom>
          <a:noFill/>
        </p:spPr>
        <p:txBody>
          <a:bodyPr wrap="none" rtlCol="0">
            <a:spAutoFit/>
          </a:bodyPr>
          <a:lstStyle/>
          <a:p>
            <a:pPr algn="ctr"/>
            <a:r>
              <a:rPr lang="en-US" sz="6600" b="1" dirty="0">
                <a:solidFill>
                  <a:schemeClr val="tx2"/>
                </a:solidFill>
                <a:latin typeface="Arial" panose="020B0604020202020204" pitchFamily="34" charset="0"/>
                <a:cs typeface="Arial" panose="020B0604020202020204" pitchFamily="34" charset="0"/>
              </a:rPr>
              <a:t>VẬN DỤNG</a:t>
            </a:r>
          </a:p>
        </p:txBody>
      </p:sp>
      <p:sp>
        <p:nvSpPr>
          <p:cNvPr id="12" name="TextBox 11">
            <a:extLst>
              <a:ext uri="{FF2B5EF4-FFF2-40B4-BE49-F238E27FC236}">
                <a16:creationId xmlns:a16="http://schemas.microsoft.com/office/drawing/2014/main" id="{EEEA080E-BC44-5AF8-EEFE-718D242F8515}"/>
              </a:ext>
            </a:extLst>
          </p:cNvPr>
          <p:cNvSpPr txBox="1"/>
          <p:nvPr/>
        </p:nvSpPr>
        <p:spPr>
          <a:xfrm>
            <a:off x="1790700" y="2356459"/>
            <a:ext cx="1443990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Viết đoạn văn ngắn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nêu</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cảm</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nhận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em</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về</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ước</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muốn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của</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cha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dành</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cho</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con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được</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thể</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hiện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trong</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bài</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Từ</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đó</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liên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hệ</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với</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bản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thân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em</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cần</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làm</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gì</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để</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bảo</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vệ</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quê</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hương</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xứ</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sở</a:t>
            </a:r>
            <a:r>
              <a:rPr lang="en-US" sz="40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3" name="Picture 15">
            <a:extLst>
              <a:ext uri="{FF2B5EF4-FFF2-40B4-BE49-F238E27FC236}">
                <a16:creationId xmlns:a16="http://schemas.microsoft.com/office/drawing/2014/main" id="{716C1111-7410-4060-4212-4F2FD0F1A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0686" y="5732828"/>
            <a:ext cx="3472359" cy="4553913"/>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4330" y="7244454"/>
            <a:ext cx="3472359" cy="1969775"/>
          </a:xfrm>
          <a:prstGeom prst="rect">
            <a:avLst/>
          </a:prstGeom>
        </p:spPr>
      </p:pic>
      <p:pic>
        <p:nvPicPr>
          <p:cNvPr id="15" name="Picture 14">
            <a:extLst>
              <a:ext uri="{FF2B5EF4-FFF2-40B4-BE49-F238E27FC236}">
                <a16:creationId xmlns:a16="http://schemas.microsoft.com/office/drawing/2014/main" id="{9AE6BCC1-98B6-7D05-5100-A4881ECAC7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8700" y="5732828"/>
            <a:ext cx="7581900" cy="39750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3888">
            <a:off x="391766" y="201000"/>
            <a:ext cx="3044598" cy="178247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1534">
            <a:off x="14754103" y="291007"/>
            <a:ext cx="2779228" cy="1273392"/>
          </a:xfrm>
          <a:prstGeom prst="rect">
            <a:avLst/>
          </a:prstGeom>
        </p:spPr>
      </p:pic>
      <p:sp>
        <p:nvSpPr>
          <p:cNvPr id="9" name="TextBox 8">
            <a:extLst>
              <a:ext uri="{FF2B5EF4-FFF2-40B4-BE49-F238E27FC236}">
                <a16:creationId xmlns:a16="http://schemas.microsoft.com/office/drawing/2014/main" id="{F7BB7611-549C-2D48-57B1-E3A4F4F45BB4}"/>
              </a:ext>
            </a:extLst>
          </p:cNvPr>
          <p:cNvSpPr txBox="1"/>
          <p:nvPr/>
        </p:nvSpPr>
        <p:spPr>
          <a:xfrm>
            <a:off x="4255183" y="373370"/>
            <a:ext cx="8988359" cy="1107996"/>
          </a:xfrm>
          <a:prstGeom prst="rect">
            <a:avLst/>
          </a:prstGeom>
          <a:noFill/>
        </p:spPr>
        <p:txBody>
          <a:bodyPr wrap="none" rtlCol="0">
            <a:spAutoFit/>
          </a:bodyPr>
          <a:lstStyle/>
          <a:p>
            <a:pPr algn="ctr"/>
            <a:r>
              <a:rPr lang="en-US" sz="6600" b="1" dirty="0">
                <a:solidFill>
                  <a:schemeClr val="accent3">
                    <a:lumMod val="50000"/>
                  </a:schemeClr>
                </a:solidFill>
                <a:latin typeface="Arial" panose="020B0604020202020204" pitchFamily="34" charset="0"/>
                <a:cs typeface="Arial" panose="020B0604020202020204" pitchFamily="34" charset="0"/>
              </a:rPr>
              <a:t>HƯỚNG DẪN VỀ NHÀ</a:t>
            </a:r>
          </a:p>
        </p:txBody>
      </p:sp>
      <p:sp>
        <p:nvSpPr>
          <p:cNvPr id="11" name="Rectangle 10">
            <a:extLst>
              <a:ext uri="{FF2B5EF4-FFF2-40B4-BE49-F238E27FC236}">
                <a16:creationId xmlns:a16="http://schemas.microsoft.com/office/drawing/2014/main" id="{E88BCEDE-7498-F9EA-8FBD-72A1FFB3D7F4}"/>
              </a:ext>
            </a:extLst>
          </p:cNvPr>
          <p:cNvSpPr/>
          <p:nvPr/>
        </p:nvSpPr>
        <p:spPr>
          <a:xfrm>
            <a:off x="1371268" y="2941063"/>
            <a:ext cx="4191000" cy="37799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3600" dirty="0" err="1">
                <a:effectLst/>
                <a:latin typeface="Arial" panose="020B0604020202020204" pitchFamily="34" charset="0"/>
                <a:ea typeface="Malgun Gothic" panose="020B0503020000020004" pitchFamily="34" charset="-127"/>
                <a:cs typeface="Arial" panose="020B0604020202020204" pitchFamily="34" charset="0"/>
              </a:rPr>
              <a:t>Hệ</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thống</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lại</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kiến</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thức</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đã</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học</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2" name="Rectangle 11">
            <a:extLst>
              <a:ext uri="{FF2B5EF4-FFF2-40B4-BE49-F238E27FC236}">
                <a16:creationId xmlns:a16="http://schemas.microsoft.com/office/drawing/2014/main" id="{4B7B2BDD-1ABE-6E5D-0657-CFE69C30881D}"/>
              </a:ext>
            </a:extLst>
          </p:cNvPr>
          <p:cNvSpPr/>
          <p:nvPr/>
        </p:nvSpPr>
        <p:spPr>
          <a:xfrm>
            <a:off x="10896600" y="2957392"/>
            <a:ext cx="6400468" cy="37799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dirty="0" err="1">
                <a:effectLst/>
                <a:latin typeface="Arial" panose="020B0604020202020204" pitchFamily="34" charset="0"/>
                <a:ea typeface="Malgun Gothic" panose="020B0503020000020004" pitchFamily="34" charset="-127"/>
                <a:cs typeface="Arial" panose="020B0604020202020204" pitchFamily="34" charset="0"/>
              </a:rPr>
              <a:t>Xem</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trước</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nội</a:t>
            </a:r>
            <a:r>
              <a:rPr lang="en-US" sz="3600" dirty="0">
                <a:effectLst/>
                <a:latin typeface="Arial" panose="020B0604020202020204" pitchFamily="34" charset="0"/>
                <a:ea typeface="Malgun Gothic" panose="020B0503020000020004" pitchFamily="34" charset="-127"/>
                <a:cs typeface="Arial" panose="020B0604020202020204" pitchFamily="34" charset="0"/>
              </a:rPr>
              <a:t> dung </a:t>
            </a:r>
            <a:r>
              <a:rPr lang="en-US" sz="3600" dirty="0" err="1">
                <a:effectLst/>
                <a:latin typeface="Arial" panose="020B0604020202020204" pitchFamily="34" charset="0"/>
                <a:ea typeface="Malgun Gothic" panose="020B0503020000020004" pitchFamily="34" charset="-127"/>
                <a:cs typeface="Arial" panose="020B0604020202020204" pitchFamily="34" charset="0"/>
              </a:rPr>
              <a:t>bài</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Viết</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bài</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văn</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nghị</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luận</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về</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một</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vấn</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đề</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trong</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đời</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sống</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trình</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bày</a:t>
            </a:r>
            <a:r>
              <a:rPr lang="en-US" sz="3600" b="1" i="1" dirty="0">
                <a:effectLst/>
                <a:latin typeface="Arial" panose="020B0604020202020204" pitchFamily="34" charset="0"/>
                <a:ea typeface="Malgun Gothic" panose="020B0503020000020004" pitchFamily="34" charset="-127"/>
                <a:cs typeface="Arial" panose="020B0604020202020204" pitchFamily="34" charset="0"/>
              </a:rPr>
              <a:t> ý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kiến</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phản</a:t>
            </a:r>
            <a:r>
              <a:rPr lang="en-US" sz="3600" b="1" i="1" dirty="0">
                <a:effectLst/>
                <a:latin typeface="Arial" panose="020B0604020202020204" pitchFamily="34" charset="0"/>
                <a:ea typeface="Malgun Gothic" panose="020B0503020000020004" pitchFamily="34" charset="-127"/>
                <a:cs typeface="Arial" panose="020B0604020202020204" pitchFamily="34" charset="0"/>
              </a:rPr>
              <a:t> </a:t>
            </a:r>
            <a:r>
              <a:rPr lang="en-US" sz="3600" b="1" i="1" dirty="0" err="1">
                <a:effectLst/>
                <a:latin typeface="Arial" panose="020B0604020202020204" pitchFamily="34" charset="0"/>
                <a:ea typeface="Malgun Gothic" panose="020B0503020000020004" pitchFamily="34" charset="-127"/>
                <a:cs typeface="Arial" panose="020B0604020202020204" pitchFamily="34" charset="0"/>
              </a:rPr>
              <a:t>đối</a:t>
            </a:r>
            <a:r>
              <a:rPr lang="en-US" sz="3600" b="1" i="1" dirty="0">
                <a:effectLst/>
                <a:latin typeface="Arial" panose="020B0604020202020204" pitchFamily="34" charset="0"/>
                <a:ea typeface="Malgun Gothic" panose="020B0503020000020004" pitchFamily="34" charset="-127"/>
                <a:cs typeface="Arial" panose="020B0604020202020204" pitchFamily="34" charset="0"/>
              </a:rPr>
              <a:t>).</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3" name="Rectangle 12">
            <a:extLst>
              <a:ext uri="{FF2B5EF4-FFF2-40B4-BE49-F238E27FC236}">
                <a16:creationId xmlns:a16="http://schemas.microsoft.com/office/drawing/2014/main" id="{6A41E95A-58FE-AC8B-8F9B-E31624CBDF16}"/>
              </a:ext>
            </a:extLst>
          </p:cNvPr>
          <p:cNvSpPr/>
          <p:nvPr/>
        </p:nvSpPr>
        <p:spPr>
          <a:xfrm>
            <a:off x="6133934" y="2957392"/>
            <a:ext cx="4191000" cy="37799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dirty="0" err="1">
                <a:effectLst/>
                <a:latin typeface="Arial" panose="020B0604020202020204" pitchFamily="34" charset="0"/>
                <a:ea typeface="Malgun Gothic" panose="020B0503020000020004" pitchFamily="34" charset="-127"/>
                <a:cs typeface="Arial" panose="020B0604020202020204" pitchFamily="34" charset="0"/>
              </a:rPr>
              <a:t>Hoàn</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thành</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bài</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tập</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được</a:t>
            </a:r>
            <a:r>
              <a:rPr lang="en-US" sz="3600" dirty="0">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effectLst/>
                <a:latin typeface="Arial" panose="020B0604020202020204" pitchFamily="34" charset="0"/>
                <a:ea typeface="Malgun Gothic" panose="020B0503020000020004" pitchFamily="34" charset="-127"/>
                <a:cs typeface="Arial" panose="020B0604020202020204" pitchFamily="34" charset="0"/>
              </a:rPr>
              <a:t>giao</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10" name="Picture 6">
            <a:extLst>
              <a:ext uri="{FF2B5EF4-FFF2-40B4-BE49-F238E27FC236}">
                <a16:creationId xmlns:a16="http://schemas.microsoft.com/office/drawing/2014/main" id="{CBE8751B-16A4-2F32-0435-E0CDD8A834D8}"/>
              </a:ext>
            </a:extLst>
          </p:cNvPr>
          <p:cNvPicPr>
            <a:picLocks noChangeAspect="1"/>
          </p:cNvPicPr>
          <p:nvPr/>
        </p:nvPicPr>
        <p:blipFill>
          <a:blip r:embed="rId7"/>
          <a:srcRect/>
          <a:stretch>
            <a:fillRect/>
          </a:stretch>
        </p:blipFill>
        <p:spPr>
          <a:xfrm>
            <a:off x="3047502" y="6024889"/>
            <a:ext cx="4191000" cy="4377023"/>
          </a:xfrm>
          <a:prstGeom prst="rect">
            <a:avLst/>
          </a:prstGeom>
        </p:spPr>
      </p:pic>
      <p:pic>
        <p:nvPicPr>
          <p:cNvPr id="14" name="Picture 4">
            <a:extLst>
              <a:ext uri="{FF2B5EF4-FFF2-40B4-BE49-F238E27FC236}">
                <a16:creationId xmlns:a16="http://schemas.microsoft.com/office/drawing/2014/main" id="{3B0853F2-D318-7096-CD26-5307A6DD58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7095960"/>
            <a:ext cx="4569495" cy="324849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5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a:stretch>
            <a:fillRect/>
          </a:stretch>
        </p:blipFill>
        <p:spPr>
          <a:xfrm rot="-3307095">
            <a:off x="-472951" y="-10314761"/>
            <a:ext cx="17218271" cy="15216647"/>
          </a:xfrm>
          <a:prstGeom prst="rect">
            <a:avLst/>
          </a:prstGeom>
        </p:spPr>
      </p:pic>
      <p:pic>
        <p:nvPicPr>
          <p:cNvPr id="3" name="Picture 3"/>
          <p:cNvPicPr>
            <a:picLocks noChangeAspect="1"/>
          </p:cNvPicPr>
          <p:nvPr/>
        </p:nvPicPr>
        <p:blipFill>
          <a:blip r:embed="rId2">
            <a:alphaModFix amt="30000"/>
          </a:blip>
          <a:srcRect/>
          <a:stretch>
            <a:fillRect/>
          </a:stretch>
        </p:blipFill>
        <p:spPr>
          <a:xfrm rot="-3307095">
            <a:off x="7122825" y="7214709"/>
            <a:ext cx="17218271" cy="1521664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6899">
            <a:off x="14020204" y="7974159"/>
            <a:ext cx="5638004" cy="281900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8399" flipH="1" flipV="1">
            <a:off x="-800049" y="123658"/>
            <a:ext cx="5638004" cy="2819002"/>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7129">
            <a:off x="16577735" y="7895169"/>
            <a:ext cx="1363131" cy="2726262"/>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0881" flipV="1">
            <a:off x="235349" y="-805653"/>
            <a:ext cx="1834353" cy="366870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155333">
            <a:off x="13849010" y="-3658937"/>
            <a:ext cx="8877979" cy="686933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9008">
            <a:off x="-3410290" y="7155882"/>
            <a:ext cx="8877979" cy="6869336"/>
          </a:xfrm>
          <a:prstGeom prst="rect">
            <a:avLst/>
          </a:prstGeom>
        </p:spPr>
      </p:pic>
      <p:sp>
        <p:nvSpPr>
          <p:cNvPr id="14" name="TextBox 13">
            <a:extLst>
              <a:ext uri="{FF2B5EF4-FFF2-40B4-BE49-F238E27FC236}">
                <a16:creationId xmlns:a16="http://schemas.microsoft.com/office/drawing/2014/main" id="{D36CEE61-505E-E934-DC7D-FC7FABB6F0E5}"/>
              </a:ext>
            </a:extLst>
          </p:cNvPr>
          <p:cNvSpPr txBox="1"/>
          <p:nvPr/>
        </p:nvSpPr>
        <p:spPr>
          <a:xfrm>
            <a:off x="1653959" y="3257958"/>
            <a:ext cx="15185247" cy="3339247"/>
          </a:xfrm>
          <a:prstGeom prst="rect">
            <a:avLst/>
          </a:prstGeom>
          <a:noFill/>
        </p:spPr>
        <p:txBody>
          <a:bodyPr wrap="square">
            <a:spAutoFit/>
          </a:bodyPr>
          <a:lstStyle/>
          <a:p>
            <a:pPr marL="0" marR="0" algn="ctr">
              <a:lnSpc>
                <a:spcPct val="150000"/>
              </a:lnSpc>
              <a:spcBef>
                <a:spcPts val="0"/>
              </a:spcBef>
              <a:spcAft>
                <a:spcPts val="1000"/>
              </a:spcAft>
            </a:pPr>
            <a:r>
              <a:rPr lang="en-US" sz="7200" b="1" dirty="0">
                <a:effectLst/>
                <a:latin typeface="Arial" panose="020B0604020202020204" pitchFamily="34" charset="0"/>
                <a:ea typeface="Malgun Gothic" panose="020B0503020000020004" pitchFamily="34" charset="-127"/>
                <a:cs typeface="Arial" panose="020B0604020202020204" pitchFamily="34" charset="0"/>
              </a:rPr>
              <a:t>BÀI HỌC KẾT THÚC, </a:t>
            </a:r>
          </a:p>
          <a:p>
            <a:pPr marL="0" marR="0" algn="ctr">
              <a:lnSpc>
                <a:spcPct val="150000"/>
              </a:lnSpc>
              <a:spcBef>
                <a:spcPts val="0"/>
              </a:spcBef>
              <a:spcAft>
                <a:spcPts val="1000"/>
              </a:spcAft>
            </a:pPr>
            <a:r>
              <a:rPr lang="en-US" sz="7200" b="1" dirty="0">
                <a:latin typeface="Arial" panose="020B0604020202020204" pitchFamily="34" charset="0"/>
                <a:ea typeface="Malgun Gothic" panose="020B0503020000020004" pitchFamily="34" charset="-127"/>
                <a:cs typeface="Arial" panose="020B0604020202020204" pitchFamily="34" charset="0"/>
              </a:rPr>
              <a:t>CẢM ƠN CÁC EM ĐÃ LẮNG NGHE</a:t>
            </a:r>
            <a:endParaRPr lang="en-US" sz="7200" dirty="0">
              <a:effectLst/>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DA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84127">
            <a:off x="10085038" y="7488411"/>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7565">
            <a:off x="-2491560" y="-5281423"/>
            <a:ext cx="10392975" cy="8041564"/>
          </a:xfrm>
          <a:prstGeom prst="rect">
            <a:avLst/>
          </a:prstGeom>
        </p:spPr>
      </p:pic>
      <p:pic>
        <p:nvPicPr>
          <p:cNvPr id="5" name="Picture 5"/>
          <p:cNvPicPr>
            <a:picLocks noChangeAspect="1"/>
          </p:cNvPicPr>
          <p:nvPr/>
        </p:nvPicPr>
        <p:blipFill>
          <a:blip r:embed="rId4">
            <a:alphaModFix amt="30000"/>
          </a:blip>
          <a:srcRect/>
          <a:stretch>
            <a:fillRect/>
          </a:stretch>
        </p:blipFill>
        <p:spPr>
          <a:xfrm rot="562026">
            <a:off x="-8323127" y="1119242"/>
            <a:ext cx="11606479" cy="7108968"/>
          </a:xfrm>
          <a:prstGeom prst="rect">
            <a:avLst/>
          </a:prstGeom>
        </p:spPr>
      </p:pic>
      <p:pic>
        <p:nvPicPr>
          <p:cNvPr id="6" name="Picture 6"/>
          <p:cNvPicPr>
            <a:picLocks noChangeAspect="1"/>
          </p:cNvPicPr>
          <p:nvPr/>
        </p:nvPicPr>
        <p:blipFill>
          <a:blip r:embed="rId4">
            <a:alphaModFix amt="30000"/>
          </a:blip>
          <a:srcRect/>
          <a:stretch>
            <a:fillRect/>
          </a:stretch>
        </p:blipFill>
        <p:spPr>
          <a:xfrm rot="562026">
            <a:off x="13584485" y="745373"/>
            <a:ext cx="11606479" cy="710896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48100">
            <a:off x="14577822" y="1734115"/>
            <a:ext cx="6124957" cy="3062478"/>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30352">
            <a:off x="-1073658" y="6937045"/>
            <a:ext cx="4204717" cy="210235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09161">
            <a:off x="16552562" y="4020672"/>
            <a:ext cx="813243" cy="125597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65352">
            <a:off x="1173595" y="8899209"/>
            <a:ext cx="1100606" cy="169977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53226">
            <a:off x="676418" y="-163382"/>
            <a:ext cx="704563" cy="1088129"/>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1997892">
            <a:off x="3623748" y="1933670"/>
            <a:ext cx="653782" cy="519917"/>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6150" r="28169"/>
          <a:stretch>
            <a:fillRect/>
          </a:stretch>
        </p:blipFill>
        <p:spPr>
          <a:xfrm rot="842043">
            <a:off x="13327160" y="2205472"/>
            <a:ext cx="568762" cy="452305"/>
          </a:xfrm>
          <a:prstGeom prst="rect">
            <a:avLst/>
          </a:prstGeom>
        </p:spPr>
      </p:pic>
      <p:sp>
        <p:nvSpPr>
          <p:cNvPr id="17" name="TextBox 15">
            <a:extLst>
              <a:ext uri="{FF2B5EF4-FFF2-40B4-BE49-F238E27FC236}">
                <a16:creationId xmlns:a16="http://schemas.microsoft.com/office/drawing/2014/main" id="{7DEACDC7-3EBF-AC8C-AD67-416AF26F1D5A}"/>
              </a:ext>
            </a:extLst>
          </p:cNvPr>
          <p:cNvSpPr txBox="1"/>
          <p:nvPr/>
        </p:nvSpPr>
        <p:spPr>
          <a:xfrm>
            <a:off x="4571761" y="1900597"/>
            <a:ext cx="8672126" cy="1107996"/>
          </a:xfrm>
          <a:prstGeom prst="rect">
            <a:avLst/>
          </a:prstGeom>
        </p:spPr>
        <p:txBody>
          <a:bodyPr wrap="square" lIns="0" tIns="0" rIns="0" bIns="0" rtlCol="0" anchor="t">
            <a:spAutoFit/>
          </a:bodyPr>
          <a:lstStyle/>
          <a:p>
            <a:pPr algn="ctr"/>
            <a:r>
              <a:rPr lang="en-US" sz="7200" b="1" dirty="0">
                <a:solidFill>
                  <a:srgbClr val="FF0000"/>
                </a:solidFill>
                <a:latin typeface="Arial" panose="020B0604020202020204" pitchFamily="34" charset="0"/>
                <a:cs typeface="Arial" panose="020B0604020202020204" pitchFamily="34" charset="0"/>
              </a:rPr>
              <a:t>Văn </a:t>
            </a:r>
            <a:r>
              <a:rPr lang="en-US" sz="7200" b="1" dirty="0" err="1">
                <a:solidFill>
                  <a:srgbClr val="FF0000"/>
                </a:solidFill>
                <a:latin typeface="Arial" panose="020B0604020202020204" pitchFamily="34" charset="0"/>
                <a:cs typeface="Arial" panose="020B0604020202020204" pitchFamily="34" charset="0"/>
              </a:rPr>
              <a:t>bản</a:t>
            </a:r>
            <a:r>
              <a:rPr lang="en-US" sz="7200" b="1" dirty="0">
                <a:solidFill>
                  <a:srgbClr val="FF0000"/>
                </a:solidFill>
                <a:latin typeface="Arial" panose="020B0604020202020204" pitchFamily="34" charset="0"/>
                <a:cs typeface="Arial" panose="020B0604020202020204" pitchFamily="34" charset="0"/>
              </a:rPr>
              <a:t> 3:</a:t>
            </a:r>
          </a:p>
        </p:txBody>
      </p:sp>
      <p:pic>
        <p:nvPicPr>
          <p:cNvPr id="18" name="Picture 8">
            <a:extLst>
              <a:ext uri="{FF2B5EF4-FFF2-40B4-BE49-F238E27FC236}">
                <a16:creationId xmlns:a16="http://schemas.microsoft.com/office/drawing/2014/main" id="{C099DE48-7D27-235A-1F12-BDB72E568F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47375" y="3492027"/>
            <a:ext cx="12777796" cy="5041421"/>
          </a:xfrm>
          <a:prstGeom prst="rect">
            <a:avLst/>
          </a:prstGeom>
        </p:spPr>
      </p:pic>
      <p:sp>
        <p:nvSpPr>
          <p:cNvPr id="19" name="TextBox 7">
            <a:extLst>
              <a:ext uri="{FF2B5EF4-FFF2-40B4-BE49-F238E27FC236}">
                <a16:creationId xmlns:a16="http://schemas.microsoft.com/office/drawing/2014/main" id="{426BB2DC-495B-C3FA-552B-4A52344F7E51}"/>
              </a:ext>
            </a:extLst>
          </p:cNvPr>
          <p:cNvSpPr txBox="1"/>
          <p:nvPr/>
        </p:nvSpPr>
        <p:spPr>
          <a:xfrm>
            <a:off x="3884487" y="5465412"/>
            <a:ext cx="10111793" cy="1618520"/>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NÓI VỚI CON</a:t>
            </a:r>
          </a:p>
        </p:txBody>
      </p:sp>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88852">
            <a:off x="15584200" y="30365"/>
            <a:ext cx="1610798" cy="27685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5648" y="622065"/>
            <a:ext cx="2316744" cy="2207225"/>
          </a:xfrm>
          <a:prstGeom prst="rect">
            <a:avLst/>
          </a:prstGeom>
        </p:spPr>
      </p:pic>
      <p:sp>
        <p:nvSpPr>
          <p:cNvPr id="10" name="TextBox 9">
            <a:extLst>
              <a:ext uri="{FF2B5EF4-FFF2-40B4-BE49-F238E27FC236}">
                <a16:creationId xmlns:a16="http://schemas.microsoft.com/office/drawing/2014/main" id="{1A7091F1-DC4B-38F5-D0DB-68F71728EF94}"/>
              </a:ext>
            </a:extLst>
          </p:cNvPr>
          <p:cNvSpPr txBox="1"/>
          <p:nvPr/>
        </p:nvSpPr>
        <p:spPr>
          <a:xfrm>
            <a:off x="4344349" y="666682"/>
            <a:ext cx="10204062" cy="1107996"/>
          </a:xfrm>
          <a:prstGeom prst="rect">
            <a:avLst/>
          </a:prstGeom>
          <a:noFill/>
        </p:spPr>
        <p:txBody>
          <a:bodyPr wrap="square" rtlCol="0">
            <a:spAutoFit/>
          </a:bodyPr>
          <a:lstStyle/>
          <a:p>
            <a:pPr algn="ctr"/>
            <a:r>
              <a:rPr lang="en-US" sz="6600" b="1" dirty="0">
                <a:solidFill>
                  <a:schemeClr val="accent4">
                    <a:lumMod val="75000"/>
                  </a:schemeClr>
                </a:solidFill>
                <a:latin typeface="Arial" panose="020B0604020202020204" pitchFamily="34" charset="0"/>
                <a:ea typeface="Arial" panose="020B0604020202020204" pitchFamily="34" charset="0"/>
                <a:cs typeface="Arial" panose="020B0604020202020204" pitchFamily="34" charset="0"/>
              </a:rPr>
              <a:t>NỘI DUNG BÀI HỌC</a:t>
            </a:r>
            <a:endParaRPr lang="en-US" sz="6600" dirty="0">
              <a:solidFill>
                <a:schemeClr val="accent4">
                  <a:lumMod val="75000"/>
                </a:schemeClr>
              </a:solidFill>
              <a:latin typeface="Arial" panose="020B0604020202020204" pitchFamily="34" charset="0"/>
              <a:cs typeface="Arial" panose="020B0604020202020204" pitchFamily="34" charset="0"/>
            </a:endParaRPr>
          </a:p>
        </p:txBody>
      </p:sp>
      <p:pic>
        <p:nvPicPr>
          <p:cNvPr id="11" name="Picture 6">
            <a:extLst>
              <a:ext uri="{FF2B5EF4-FFF2-40B4-BE49-F238E27FC236}">
                <a16:creationId xmlns:a16="http://schemas.microsoft.com/office/drawing/2014/main" id="{47032CEB-D7FB-3C62-D169-53D0D5AC3C64}"/>
              </a:ext>
            </a:extLst>
          </p:cNvPr>
          <p:cNvPicPr>
            <a:picLocks noChangeAspect="1"/>
          </p:cNvPicPr>
          <p:nvPr/>
        </p:nvPicPr>
        <p:blipFill>
          <a:blip r:embed="rId7">
            <a:duotone>
              <a:prstClr val="black"/>
              <a:schemeClr val="accent3">
                <a:tint val="45000"/>
                <a:satMod val="400000"/>
              </a:schemeClr>
            </a:duotone>
          </a:blip>
          <a:srcRect r="19434"/>
          <a:stretch>
            <a:fillRect/>
          </a:stretch>
        </p:blipFill>
        <p:spPr>
          <a:xfrm rot="5400000">
            <a:off x="367621" y="3894223"/>
            <a:ext cx="4784569" cy="5060944"/>
          </a:xfrm>
          <a:prstGeom prst="rect">
            <a:avLst/>
          </a:prstGeom>
        </p:spPr>
      </p:pic>
      <p:pic>
        <p:nvPicPr>
          <p:cNvPr id="12" name="Picture 6">
            <a:extLst>
              <a:ext uri="{FF2B5EF4-FFF2-40B4-BE49-F238E27FC236}">
                <a16:creationId xmlns:a16="http://schemas.microsoft.com/office/drawing/2014/main" id="{42590275-C078-55B6-A4FA-51F7ACB3510D}"/>
              </a:ext>
            </a:extLst>
          </p:cNvPr>
          <p:cNvPicPr>
            <a:picLocks noChangeAspect="1"/>
          </p:cNvPicPr>
          <p:nvPr/>
        </p:nvPicPr>
        <p:blipFill>
          <a:blip r:embed="rId7">
            <a:duotone>
              <a:prstClr val="black"/>
              <a:schemeClr val="accent5">
                <a:tint val="45000"/>
                <a:satMod val="400000"/>
              </a:schemeClr>
            </a:duotone>
          </a:blip>
          <a:srcRect r="19434"/>
          <a:stretch>
            <a:fillRect/>
          </a:stretch>
        </p:blipFill>
        <p:spPr>
          <a:xfrm rot="5400000">
            <a:off x="13050698" y="4156815"/>
            <a:ext cx="4543586" cy="4535760"/>
          </a:xfrm>
          <a:prstGeom prst="rect">
            <a:avLst/>
          </a:prstGeom>
        </p:spPr>
      </p:pic>
      <p:pic>
        <p:nvPicPr>
          <p:cNvPr id="13" name="Picture 6">
            <a:extLst>
              <a:ext uri="{FF2B5EF4-FFF2-40B4-BE49-F238E27FC236}">
                <a16:creationId xmlns:a16="http://schemas.microsoft.com/office/drawing/2014/main" id="{96FFD1EE-9684-A665-B531-68213104ACD8}"/>
              </a:ext>
            </a:extLst>
          </p:cNvPr>
          <p:cNvPicPr>
            <a:picLocks noChangeAspect="1"/>
          </p:cNvPicPr>
          <p:nvPr/>
        </p:nvPicPr>
        <p:blipFill>
          <a:blip r:embed="rId7">
            <a:duotone>
              <a:prstClr val="black"/>
              <a:schemeClr val="accent2">
                <a:tint val="45000"/>
                <a:satMod val="400000"/>
              </a:schemeClr>
            </a:duotone>
          </a:blip>
          <a:srcRect r="19434"/>
          <a:stretch>
            <a:fillRect/>
          </a:stretch>
        </p:blipFill>
        <p:spPr>
          <a:xfrm rot="5400000">
            <a:off x="5537383" y="1959009"/>
            <a:ext cx="7045540" cy="801024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883" y="7237355"/>
            <a:ext cx="2749572" cy="3390728"/>
          </a:xfrm>
          <a:prstGeom prst="rect">
            <a:avLst/>
          </a:prstGeom>
        </p:spPr>
      </p:pic>
      <p:sp>
        <p:nvSpPr>
          <p:cNvPr id="14" name="TextBox 13">
            <a:extLst>
              <a:ext uri="{FF2B5EF4-FFF2-40B4-BE49-F238E27FC236}">
                <a16:creationId xmlns:a16="http://schemas.microsoft.com/office/drawing/2014/main" id="{63835474-BA8D-E81C-16CC-B157F8CBB788}"/>
              </a:ext>
            </a:extLst>
          </p:cNvPr>
          <p:cNvSpPr txBox="1"/>
          <p:nvPr/>
        </p:nvSpPr>
        <p:spPr>
          <a:xfrm>
            <a:off x="727413" y="4446569"/>
            <a:ext cx="4495315" cy="4007315"/>
          </a:xfrm>
          <a:prstGeom prst="rect">
            <a:avLst/>
          </a:prstGeom>
          <a:noFill/>
        </p:spPr>
        <p:txBody>
          <a:bodyPr wrap="square">
            <a:spAutoFit/>
          </a:bodyPr>
          <a:lstStyle/>
          <a:p>
            <a:pPr marL="0" marR="0" algn="ctr">
              <a:lnSpc>
                <a:spcPct val="150000"/>
              </a:lnSpc>
              <a:spcBef>
                <a:spcPts val="0"/>
              </a:spcBef>
              <a:spcAft>
                <a:spcPts val="1000"/>
              </a:spcAft>
            </a:pPr>
            <a:r>
              <a:rPr lang="en-US" sz="3600" b="1" dirty="0">
                <a:effectLst/>
                <a:latin typeface="Arial" panose="020B0604020202020204" pitchFamily="34" charset="0"/>
                <a:ea typeface="Malgun Gothic" panose="020B0503020000020004" pitchFamily="34" charset="-127"/>
                <a:cs typeface="Arial" panose="020B0604020202020204" pitchFamily="34" charset="0"/>
              </a:rPr>
              <a:t>I. </a:t>
            </a:r>
            <a:r>
              <a:rPr lang="en-US" sz="3600" b="1" dirty="0">
                <a:latin typeface="Arial" panose="020B0604020202020204" pitchFamily="34" charset="0"/>
                <a:ea typeface="Malgun Gothic" panose="020B0503020000020004" pitchFamily="34" charset="-127"/>
                <a:cs typeface="Arial" panose="020B0604020202020204" pitchFamily="34" charset="0"/>
              </a:rPr>
              <a:t>ĐỌC -</a:t>
            </a:r>
            <a:r>
              <a:rPr lang="en-US" sz="3600" b="1" dirty="0">
                <a:effectLst/>
                <a:latin typeface="Arial" panose="020B0604020202020204" pitchFamily="34" charset="0"/>
                <a:ea typeface="Malgun Gothic" panose="020B0503020000020004" pitchFamily="34" charset="-127"/>
                <a:cs typeface="Arial" panose="020B0604020202020204" pitchFamily="34" charset="0"/>
              </a:rPr>
              <a:t> TÌM HIỂU CHUNG</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Đọc</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văn</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bản</a:t>
            </a:r>
            <a:endPar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Tác</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giả</a:t>
            </a:r>
            <a:endPar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Tác</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phẩm</a:t>
            </a:r>
            <a:endPar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TextBox 14">
            <a:extLst>
              <a:ext uri="{FF2B5EF4-FFF2-40B4-BE49-F238E27FC236}">
                <a16:creationId xmlns:a16="http://schemas.microsoft.com/office/drawing/2014/main" id="{F0456E1D-B55B-E19A-C433-E50C4A4C3800}"/>
              </a:ext>
            </a:extLst>
          </p:cNvPr>
          <p:cNvSpPr txBox="1"/>
          <p:nvPr/>
        </p:nvSpPr>
        <p:spPr>
          <a:xfrm>
            <a:off x="5290378" y="2677611"/>
            <a:ext cx="7466688" cy="6869638"/>
          </a:xfrm>
          <a:prstGeom prst="rect">
            <a:avLst/>
          </a:prstGeom>
          <a:noFill/>
        </p:spPr>
        <p:txBody>
          <a:bodyPr wrap="square">
            <a:spAutoFit/>
          </a:bodyPr>
          <a:lstStyle/>
          <a:p>
            <a:pPr marL="0" marR="0" algn="ctr">
              <a:lnSpc>
                <a:spcPct val="150000"/>
              </a:lnSpc>
              <a:spcBef>
                <a:spcPts val="0"/>
              </a:spcBef>
              <a:spcAft>
                <a:spcPts val="1000"/>
              </a:spcAft>
            </a:pPr>
            <a:r>
              <a:rPr lang="vi-VN" sz="3600" b="1" dirty="0">
                <a:effectLst/>
                <a:ea typeface="Malgun Gothic" panose="020B0503020000020004" pitchFamily="34" charset="-127"/>
                <a:cs typeface="Times New Roman" panose="02020603050405020304" pitchFamily="18" charset="0"/>
              </a:rPr>
              <a:t>I</a:t>
            </a:r>
            <a:r>
              <a:rPr lang="en-US" sz="3600" b="1" dirty="0">
                <a:effectLst/>
                <a:latin typeface="Arial" panose="020B0604020202020204" pitchFamily="34" charset="0"/>
                <a:ea typeface="Malgun Gothic" panose="020B0503020000020004" pitchFamily="34" charset="-127"/>
                <a:cs typeface="Arial" panose="020B0604020202020204" pitchFamily="34" charset="0"/>
              </a:rPr>
              <a:t>I</a:t>
            </a:r>
            <a:r>
              <a:rPr lang="vi-VN" sz="3600" b="1" dirty="0">
                <a:effectLst/>
                <a:latin typeface="Arial" panose="020B0604020202020204" pitchFamily="34" charset="0"/>
                <a:ea typeface="Malgun Gothic" panose="020B0503020000020004" pitchFamily="34" charset="-127"/>
                <a:cs typeface="Arial" panose="020B0604020202020204" pitchFamily="34" charset="0"/>
              </a:rPr>
              <a:t>. </a:t>
            </a:r>
            <a:r>
              <a:rPr lang="en-US" sz="3600" b="1" dirty="0">
                <a:latin typeface="Arial" panose="020B0604020202020204" pitchFamily="34" charset="0"/>
                <a:ea typeface="Malgun Gothic" panose="020B0503020000020004" pitchFamily="34" charset="-127"/>
                <a:cs typeface="Arial" panose="020B0604020202020204" pitchFamily="34" charset="0"/>
              </a:rPr>
              <a:t>KHÁM PHÁ VĂN BẢN</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Lời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tâm</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cha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với</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con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về</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cảm</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cha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mẹ</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gia</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đình</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cội</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nguồn</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sinh</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dưỡng</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a:t>
            </a:r>
          </a:p>
          <a:p>
            <a:pPr marL="1200150" marR="0" lvl="1" indent="-742950">
              <a:lnSpc>
                <a:spcPct val="150000"/>
              </a:lnSpc>
              <a:spcBef>
                <a:spcPts val="0"/>
              </a:spcBef>
              <a:spcAft>
                <a:spcPts val="0"/>
              </a:spcAft>
              <a:buAutoNum type="arabicPeriod"/>
            </a:pP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Lời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tâm</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cha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với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con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về</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niềm</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vui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lao</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động</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và</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tình</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nghĩa</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quê</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hương</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xứ</a:t>
            </a:r>
            <a:r>
              <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latin typeface="Arial" panose="020B0604020202020204" pitchFamily="34" charset="0"/>
                <a:ea typeface="Malgun Gothic" panose="020B0503020000020004" pitchFamily="34" charset="-127"/>
                <a:cs typeface="Arial" panose="020B0604020202020204" pitchFamily="34" charset="0"/>
              </a:rPr>
              <a:t>sở</a:t>
            </a:r>
            <a:endPar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Những</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phẫm</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chất</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cao</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quý</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của</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đồng</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mình</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p>
        </p:txBody>
      </p:sp>
      <p:sp>
        <p:nvSpPr>
          <p:cNvPr id="16" name="TextBox 15">
            <a:extLst>
              <a:ext uri="{FF2B5EF4-FFF2-40B4-BE49-F238E27FC236}">
                <a16:creationId xmlns:a16="http://schemas.microsoft.com/office/drawing/2014/main" id="{0F67AC99-0FEE-1BA1-F1B7-EC0B7D43441E}"/>
              </a:ext>
            </a:extLst>
          </p:cNvPr>
          <p:cNvSpPr txBox="1"/>
          <p:nvPr/>
        </p:nvSpPr>
        <p:spPr>
          <a:xfrm>
            <a:off x="13511975" y="4883024"/>
            <a:ext cx="3909083" cy="2437655"/>
          </a:xfrm>
          <a:prstGeom prst="rect">
            <a:avLst/>
          </a:prstGeom>
          <a:noFill/>
        </p:spPr>
        <p:txBody>
          <a:bodyPr wrap="square">
            <a:spAutoFit/>
          </a:bodyPr>
          <a:lstStyle/>
          <a:p>
            <a:pPr marL="0" marR="0" algn="ctr">
              <a:lnSpc>
                <a:spcPct val="150000"/>
              </a:lnSpc>
              <a:spcBef>
                <a:spcPts val="0"/>
              </a:spcBef>
              <a:spcAft>
                <a:spcPts val="1000"/>
              </a:spcAft>
            </a:pPr>
            <a:r>
              <a:rPr lang="en-US" sz="3600" b="1" dirty="0">
                <a:effectLst/>
                <a:latin typeface="Arial" panose="020B0604020202020204" pitchFamily="34" charset="0"/>
                <a:ea typeface="Malgun Gothic" panose="020B0503020000020004" pitchFamily="34" charset="-127"/>
                <a:cs typeface="Arial" panose="020B0604020202020204" pitchFamily="34" charset="0"/>
              </a:rPr>
              <a:t>III. TỔNG KẾT</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Nội</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dung</a:t>
            </a:r>
            <a:endParaRPr lang="en-US" sz="3200" dirty="0">
              <a:solidFill>
                <a:schemeClr val="bg1"/>
              </a:solidFill>
              <a:latin typeface="Arial" panose="020B0604020202020204" pitchFamily="34" charset="0"/>
              <a:ea typeface="Malgun Gothic" panose="020B0503020000020004" pitchFamily="34" charset="-127"/>
              <a:cs typeface="Arial" panose="020B0604020202020204" pitchFamily="34" charset="0"/>
            </a:endParaRPr>
          </a:p>
          <a:p>
            <a:pPr marL="1200150" marR="0" lvl="1" indent="-742950">
              <a:lnSpc>
                <a:spcPct val="150000"/>
              </a:lnSpc>
              <a:spcBef>
                <a:spcPts val="0"/>
              </a:spcBef>
              <a:spcAft>
                <a:spcPts val="0"/>
              </a:spcAft>
              <a:buAutoNum type="arabicPeriod"/>
            </a:pP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Nghệ</a:t>
            </a:r>
            <a:r>
              <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r>
              <a:rPr lang="en-US" sz="32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thuật</a:t>
            </a:r>
            <a:endParaRPr lang="en-US" sz="3200" dirty="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5" t="1106" r="720"/>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5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9382" y="1265538"/>
            <a:ext cx="9235723" cy="911817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2957" y="6744292"/>
            <a:ext cx="2501276" cy="363942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21787">
            <a:off x="2167808" y="3741709"/>
            <a:ext cx="1904981" cy="143393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82411">
            <a:off x="12710534" y="7228050"/>
            <a:ext cx="1697580" cy="198653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89131" y="2082833"/>
            <a:ext cx="2949370" cy="3060667"/>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649131">
            <a:off x="-413658" y="8859302"/>
            <a:ext cx="2887118" cy="1018365"/>
          </a:xfrm>
          <a:prstGeom prst="rect">
            <a:avLst/>
          </a:prstGeom>
        </p:spPr>
      </p:pic>
      <p:sp>
        <p:nvSpPr>
          <p:cNvPr id="4" name="TextBox 3">
            <a:extLst>
              <a:ext uri="{FF2B5EF4-FFF2-40B4-BE49-F238E27FC236}">
                <a16:creationId xmlns:a16="http://schemas.microsoft.com/office/drawing/2014/main" id="{E56763BD-7576-BE50-5E3B-A96C47F752F4}"/>
              </a:ext>
            </a:extLst>
          </p:cNvPr>
          <p:cNvSpPr txBox="1"/>
          <p:nvPr/>
        </p:nvSpPr>
        <p:spPr>
          <a:xfrm>
            <a:off x="4339768" y="5670852"/>
            <a:ext cx="8675337" cy="1184876"/>
          </a:xfrm>
          <a:prstGeom prst="rect">
            <a:avLst/>
          </a:prstGeom>
          <a:noFill/>
        </p:spPr>
        <p:txBody>
          <a:bodyPr wrap="square">
            <a:spAutoFit/>
          </a:bodyPr>
          <a:lstStyle/>
          <a:p>
            <a:pPr marL="0" marR="0" algn="ctr">
              <a:lnSpc>
                <a:spcPct val="150000"/>
              </a:lnSpc>
              <a:spcBef>
                <a:spcPts val="0"/>
              </a:spcBef>
              <a:spcAft>
                <a:spcPts val="1000"/>
              </a:spcAft>
            </a:pPr>
            <a:r>
              <a:rPr lang="en-US" sz="5400" b="1" dirty="0">
                <a:solidFill>
                  <a:srgbClr val="FF0000"/>
                </a:solidFill>
                <a:latin typeface="Arial" panose="020B0604020202020204" pitchFamily="34" charset="0"/>
                <a:ea typeface="Malgun Gothic" panose="020B0503020000020004" pitchFamily="34" charset="-127"/>
                <a:cs typeface="Arial" panose="020B0604020202020204" pitchFamily="34" charset="0"/>
              </a:rPr>
              <a:t>ĐỌC - </a:t>
            </a:r>
            <a:r>
              <a:rPr lang="en-US" sz="54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TÌM HIỂU CHUNG</a:t>
            </a:r>
            <a:endParaRPr lang="en-US" sz="54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2" name="TextBox 11">
            <a:extLst>
              <a:ext uri="{FF2B5EF4-FFF2-40B4-BE49-F238E27FC236}">
                <a16:creationId xmlns:a16="http://schemas.microsoft.com/office/drawing/2014/main" id="{21EB85F1-5028-B425-EFF5-00F7A9CA50E6}"/>
              </a:ext>
            </a:extLst>
          </p:cNvPr>
          <p:cNvSpPr txBox="1"/>
          <p:nvPr/>
        </p:nvSpPr>
        <p:spPr>
          <a:xfrm>
            <a:off x="8040936" y="3104375"/>
            <a:ext cx="990600" cy="1938992"/>
          </a:xfrm>
          <a:prstGeom prst="rect">
            <a:avLst/>
          </a:prstGeom>
          <a:noFill/>
        </p:spPr>
        <p:txBody>
          <a:bodyPr wrap="square" rtlCol="0">
            <a:spAutoFit/>
          </a:bodyPr>
          <a:lstStyle/>
          <a:p>
            <a:pPr algn="ctr"/>
            <a:r>
              <a:rPr lang="en-US" sz="12000" b="1" dirty="0">
                <a:solidFill>
                  <a:srgbClr val="FF0000"/>
                </a:solidFill>
                <a:latin typeface="Arial" panose="020B0604020202020204" pitchFamily="34" charset="0"/>
                <a:cs typeface="Arial" panose="020B0604020202020204" pitchFamily="34" charset="0"/>
              </a:rPr>
              <a:t>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0" name="TextBox 9">
            <a:extLst>
              <a:ext uri="{FF2B5EF4-FFF2-40B4-BE49-F238E27FC236}">
                <a16:creationId xmlns:a16="http://schemas.microsoft.com/office/drawing/2014/main" id="{B9FAB581-B4C8-E0F0-F4C7-3A7E96E58912}"/>
              </a:ext>
            </a:extLst>
          </p:cNvPr>
          <p:cNvSpPr txBox="1"/>
          <p:nvPr/>
        </p:nvSpPr>
        <p:spPr>
          <a:xfrm>
            <a:off x="0" y="147381"/>
            <a:ext cx="6218801" cy="2299669"/>
          </a:xfrm>
          <a:prstGeom prst="rect">
            <a:avLst/>
          </a:prstGeom>
          <a:noFill/>
        </p:spPr>
        <p:txBody>
          <a:bodyPr wrap="square">
            <a:spAutoFit/>
          </a:bodyPr>
          <a:lstStyle/>
          <a:p>
            <a:pPr marL="914400" marR="0" indent="-914400" algn="ctr">
              <a:lnSpc>
                <a:spcPct val="150000"/>
              </a:lnSpc>
              <a:spcBef>
                <a:spcPts val="0"/>
              </a:spcBef>
              <a:spcAft>
                <a:spcPts val="1000"/>
              </a:spcAft>
              <a:buAutoNum type="arabicPeriod"/>
            </a:pP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Đọc</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văn</a:t>
            </a:r>
            <a:r>
              <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rPr>
              <a:t> </a:t>
            </a:r>
            <a:r>
              <a:rPr lang="en-US" sz="4800" b="1" dirty="0" err="1">
                <a:solidFill>
                  <a:schemeClr val="tx2"/>
                </a:solidFill>
                <a:latin typeface="Arial" panose="020B0604020202020204" pitchFamily="34" charset="0"/>
                <a:ea typeface="Malgun Gothic" panose="020B0503020000020004" pitchFamily="34" charset="-127"/>
                <a:cs typeface="Arial" panose="020B0604020202020204" pitchFamily="34" charset="0"/>
              </a:rPr>
              <a:t>bản</a:t>
            </a:r>
            <a:endParaRPr lang="en-US" sz="4800" b="1" dirty="0">
              <a:solidFill>
                <a:schemeClr val="tx2"/>
              </a:solidFill>
              <a:latin typeface="Arial" panose="020B0604020202020204" pitchFamily="34" charset="0"/>
              <a:ea typeface="Malgun Gothic" panose="020B0503020000020004" pitchFamily="34" charset="-127"/>
              <a:cs typeface="Arial" panose="020B0604020202020204" pitchFamily="34" charset="0"/>
            </a:endParaRPr>
          </a:p>
          <a:p>
            <a:pPr marR="0" algn="ctr">
              <a:lnSpc>
                <a:spcPct val="150000"/>
              </a:lnSpc>
              <a:spcBef>
                <a:spcPts val="0"/>
              </a:spcBef>
              <a:spcAft>
                <a:spcPts val="1000"/>
              </a:spcAft>
            </a:pPr>
            <a:r>
              <a:rPr lang="en-US" sz="4800" b="1" dirty="0">
                <a:solidFill>
                  <a:schemeClr val="tx2"/>
                </a:solidFill>
                <a:effectLst/>
                <a:latin typeface="Arial" panose="020B0604020202020204" pitchFamily="34" charset="0"/>
                <a:ea typeface="Malgun Gothic" panose="020B0503020000020004" pitchFamily="34" charset="-127"/>
                <a:cs typeface="Arial" panose="020B0604020202020204" pitchFamily="34" charset="0"/>
              </a:rPr>
              <a:t>a. </a:t>
            </a:r>
            <a:r>
              <a:rPr lang="en-US" sz="4800" b="1" dirty="0" err="1">
                <a:solidFill>
                  <a:schemeClr val="tx2"/>
                </a:solidFill>
                <a:effectLst/>
                <a:latin typeface="Arial" panose="020B0604020202020204" pitchFamily="34" charset="0"/>
                <a:ea typeface="Malgun Gothic" panose="020B0503020000020004" pitchFamily="34" charset="-127"/>
                <a:cs typeface="Arial" panose="020B0604020202020204" pitchFamily="34" charset="0"/>
              </a:rPr>
              <a:t>Đọc</a:t>
            </a:r>
            <a:endParaRPr lang="en-US" sz="4800" dirty="0">
              <a:solidFill>
                <a:schemeClr val="tx2"/>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3" name="TextBox 12">
            <a:extLst>
              <a:ext uri="{FF2B5EF4-FFF2-40B4-BE49-F238E27FC236}">
                <a16:creationId xmlns:a16="http://schemas.microsoft.com/office/drawing/2014/main" id="{95C60D30-FD94-B005-F568-310F1F5990D2}"/>
              </a:ext>
            </a:extLst>
          </p:cNvPr>
          <p:cNvSpPr txBox="1"/>
          <p:nvPr/>
        </p:nvSpPr>
        <p:spPr>
          <a:xfrm>
            <a:off x="-713869" y="2621344"/>
            <a:ext cx="7303958" cy="7132402"/>
          </a:xfrm>
          <a:prstGeom prst="rect">
            <a:avLst/>
          </a:prstGeom>
          <a:noFill/>
        </p:spPr>
        <p:txBody>
          <a:bodyPr wrap="square">
            <a:spAutoFit/>
          </a:bodyPr>
          <a:lstStyle/>
          <a:p>
            <a:pPr algn="ctr">
              <a:lnSpc>
                <a:spcPct val="150000"/>
              </a:lnSpc>
            </a:pPr>
            <a:r>
              <a:rPr lang="vi-VN" sz="2800" b="0" i="1" dirty="0">
                <a:effectLst/>
              </a:rPr>
              <a:t>Chân phải bước tới cha</a:t>
            </a:r>
            <a:br>
              <a:rPr lang="vi-VN" sz="2800" dirty="0"/>
            </a:br>
            <a:r>
              <a:rPr lang="vi-VN" sz="2800" b="0" i="1" dirty="0">
                <a:effectLst/>
              </a:rPr>
              <a:t>Chân trái bước tới mẹ</a:t>
            </a:r>
            <a:br>
              <a:rPr lang="vi-VN" sz="2800" dirty="0"/>
            </a:br>
            <a:r>
              <a:rPr lang="vi-VN" sz="2800" b="0" i="1" dirty="0">
                <a:effectLst/>
              </a:rPr>
              <a:t>Một bước chạm tiếng nói</a:t>
            </a:r>
            <a:br>
              <a:rPr lang="vi-VN" sz="2800" dirty="0"/>
            </a:br>
            <a:r>
              <a:rPr lang="vi-VN" sz="2800" b="0" i="1" dirty="0">
                <a:effectLst/>
              </a:rPr>
              <a:t>Hai bước tới tiếng cười</a:t>
            </a:r>
            <a:br>
              <a:rPr lang="vi-VN" sz="2800" dirty="0"/>
            </a:br>
            <a:r>
              <a:rPr lang="vi-VN" sz="2800" b="0" i="1" dirty="0">
                <a:effectLst/>
              </a:rPr>
              <a:t>Người đồng mình yêu lắm con ơi</a:t>
            </a:r>
            <a:br>
              <a:rPr lang="vi-VN" sz="2800" dirty="0"/>
            </a:br>
            <a:r>
              <a:rPr lang="vi-VN" sz="2800" b="0" i="1" dirty="0">
                <a:effectLst/>
              </a:rPr>
              <a:t>Đan lờ cài nan hoa</a:t>
            </a:r>
            <a:br>
              <a:rPr lang="vi-VN" sz="2800" dirty="0"/>
            </a:br>
            <a:r>
              <a:rPr lang="vi-VN" sz="2800" b="0" i="1" dirty="0">
                <a:effectLst/>
              </a:rPr>
              <a:t>Vách nhà ken câu hát</a:t>
            </a:r>
            <a:br>
              <a:rPr lang="vi-VN" sz="2800" dirty="0"/>
            </a:br>
            <a:r>
              <a:rPr lang="vi-VN" sz="2800" b="0" i="1" dirty="0">
                <a:effectLst/>
              </a:rPr>
              <a:t>Rừng cho hoa</a:t>
            </a:r>
            <a:br>
              <a:rPr lang="vi-VN" sz="2800" dirty="0"/>
            </a:br>
            <a:r>
              <a:rPr lang="vi-VN" sz="2800" b="0" i="1" dirty="0">
                <a:effectLst/>
              </a:rPr>
              <a:t>Con đường cho những tấm lòng</a:t>
            </a:r>
            <a:br>
              <a:rPr lang="vi-VN" sz="2800" dirty="0"/>
            </a:br>
            <a:r>
              <a:rPr lang="vi-VN" sz="2800" b="0" i="1" dirty="0">
                <a:effectLst/>
              </a:rPr>
              <a:t>Cha mẹ mãi nhớ về ngày cưới</a:t>
            </a:r>
            <a:br>
              <a:rPr lang="vi-VN" sz="2800" dirty="0"/>
            </a:br>
            <a:r>
              <a:rPr lang="vi-VN" sz="2800" b="0" i="1" dirty="0">
                <a:effectLst/>
              </a:rPr>
              <a:t>Ngày đầu tiên đẹp nhất trên đời.</a:t>
            </a:r>
            <a:endParaRPr lang="en-US" sz="2800" dirty="0"/>
          </a:p>
        </p:txBody>
      </p:sp>
      <p:sp>
        <p:nvSpPr>
          <p:cNvPr id="15" name="TextBox 14">
            <a:extLst>
              <a:ext uri="{FF2B5EF4-FFF2-40B4-BE49-F238E27FC236}">
                <a16:creationId xmlns:a16="http://schemas.microsoft.com/office/drawing/2014/main" id="{A975E7A1-03C9-79E1-D0AC-BDC12D8D4F1C}"/>
              </a:ext>
            </a:extLst>
          </p:cNvPr>
          <p:cNvSpPr txBox="1"/>
          <p:nvPr/>
        </p:nvSpPr>
        <p:spPr>
          <a:xfrm>
            <a:off x="4590290" y="3784942"/>
            <a:ext cx="8442260" cy="5839740"/>
          </a:xfrm>
          <a:prstGeom prst="rect">
            <a:avLst/>
          </a:prstGeom>
          <a:noFill/>
        </p:spPr>
        <p:txBody>
          <a:bodyPr wrap="square">
            <a:spAutoFit/>
          </a:bodyPr>
          <a:lstStyle/>
          <a:p>
            <a:pPr algn="ctr">
              <a:lnSpc>
                <a:spcPct val="150000"/>
              </a:lnSpc>
            </a:pPr>
            <a:r>
              <a:rPr lang="vi-VN" sz="2800" b="0" i="1" dirty="0">
                <a:effectLst/>
              </a:rPr>
              <a:t>Người đồng mình thương lắm con ơi</a:t>
            </a:r>
            <a:br>
              <a:rPr lang="vi-VN" sz="2800" dirty="0"/>
            </a:br>
            <a:r>
              <a:rPr lang="vi-VN" sz="2800" b="0" i="1" dirty="0">
                <a:effectLst/>
              </a:rPr>
              <a:t>Cao đo nỗi buồn</a:t>
            </a:r>
            <a:br>
              <a:rPr lang="vi-VN" sz="2800" dirty="0"/>
            </a:br>
            <a:r>
              <a:rPr lang="vi-VN" sz="2800" b="0" i="1" dirty="0">
                <a:effectLst/>
              </a:rPr>
              <a:t>Xa nuôi chí lớn</a:t>
            </a:r>
            <a:br>
              <a:rPr lang="vi-VN" sz="2800" dirty="0"/>
            </a:br>
            <a:r>
              <a:rPr lang="vi-VN" sz="2800" b="0" i="1" dirty="0">
                <a:effectLst/>
              </a:rPr>
              <a:t>Dẫu làm sao thì cha vẫn muốn</a:t>
            </a:r>
            <a:br>
              <a:rPr lang="vi-VN" sz="2800" dirty="0"/>
            </a:br>
            <a:r>
              <a:rPr lang="vi-VN" sz="2800" b="0" i="1" dirty="0">
                <a:effectLst/>
              </a:rPr>
              <a:t>Sống trên đá không chê đá gập ghềnh</a:t>
            </a:r>
            <a:br>
              <a:rPr lang="vi-VN" sz="2800" dirty="0"/>
            </a:br>
            <a:r>
              <a:rPr lang="vi-VN" sz="2800" b="0" i="1" dirty="0">
                <a:effectLst/>
              </a:rPr>
              <a:t>Sống trong thung không chê thung nghèo đói</a:t>
            </a:r>
            <a:br>
              <a:rPr lang="vi-VN" sz="2800" dirty="0"/>
            </a:br>
            <a:r>
              <a:rPr lang="vi-VN" sz="2800" b="0" i="1" dirty="0">
                <a:effectLst/>
              </a:rPr>
              <a:t>Sống như sông như suối</a:t>
            </a:r>
            <a:br>
              <a:rPr lang="vi-VN" sz="2800" dirty="0"/>
            </a:br>
            <a:r>
              <a:rPr lang="vi-VN" sz="2800" b="0" i="1" dirty="0">
                <a:effectLst/>
              </a:rPr>
              <a:t>Lên thác xuống ghềnh</a:t>
            </a:r>
            <a:br>
              <a:rPr lang="vi-VN" sz="2800" dirty="0"/>
            </a:br>
            <a:r>
              <a:rPr lang="vi-VN" sz="2800" b="0" i="1" dirty="0">
                <a:effectLst/>
              </a:rPr>
              <a:t>Không lo cực nhọc</a:t>
            </a:r>
            <a:endParaRPr lang="en-US" sz="2800" b="0" i="1" dirty="0">
              <a:effectLst/>
            </a:endParaRPr>
          </a:p>
        </p:txBody>
      </p:sp>
      <p:sp>
        <p:nvSpPr>
          <p:cNvPr id="17" name="TextBox 16">
            <a:extLst>
              <a:ext uri="{FF2B5EF4-FFF2-40B4-BE49-F238E27FC236}">
                <a16:creationId xmlns:a16="http://schemas.microsoft.com/office/drawing/2014/main" id="{5C58490E-EC56-785B-E696-426836DF626A}"/>
              </a:ext>
            </a:extLst>
          </p:cNvPr>
          <p:cNvSpPr txBox="1"/>
          <p:nvPr/>
        </p:nvSpPr>
        <p:spPr>
          <a:xfrm>
            <a:off x="10603042" y="3136831"/>
            <a:ext cx="7684958" cy="5193409"/>
          </a:xfrm>
          <a:prstGeom prst="rect">
            <a:avLst/>
          </a:prstGeom>
          <a:noFill/>
        </p:spPr>
        <p:txBody>
          <a:bodyPr wrap="square">
            <a:spAutoFit/>
          </a:bodyPr>
          <a:lstStyle/>
          <a:p>
            <a:pPr algn="ctr">
              <a:lnSpc>
                <a:spcPct val="150000"/>
              </a:lnSpc>
            </a:pPr>
            <a:r>
              <a:rPr lang="vi-VN" sz="2800" b="0" i="1" dirty="0">
                <a:effectLst/>
                <a:latin typeface="arial" panose="020B0604020202020204" pitchFamily="34" charset="0"/>
              </a:rPr>
              <a:t>Người đồng mình thô sơ da thịt</a:t>
            </a:r>
            <a:br>
              <a:rPr lang="vi-VN" sz="2800" dirty="0"/>
            </a:br>
            <a:r>
              <a:rPr lang="vi-VN" sz="2800" b="0" i="1" dirty="0">
                <a:effectLst/>
                <a:latin typeface="arial" panose="020B0604020202020204" pitchFamily="34" charset="0"/>
              </a:rPr>
              <a:t>Chẳng mấy ai nhỏ bé đâu con</a:t>
            </a:r>
            <a:endParaRPr lang="en-US" sz="2800" b="0" i="1" dirty="0">
              <a:effectLst/>
              <a:latin typeface="arial" panose="020B0604020202020204" pitchFamily="34" charset="0"/>
            </a:endParaRPr>
          </a:p>
          <a:p>
            <a:pPr algn="ctr">
              <a:lnSpc>
                <a:spcPct val="150000"/>
              </a:lnSpc>
            </a:pPr>
            <a:r>
              <a:rPr lang="vi-VN" sz="2800" b="0" i="1" dirty="0">
                <a:effectLst/>
                <a:latin typeface="arial" panose="020B0604020202020204" pitchFamily="34" charset="0"/>
              </a:rPr>
              <a:t>Người đồng mình tự đục đá kê cao quê hương</a:t>
            </a:r>
            <a:br>
              <a:rPr lang="vi-VN" sz="2800" dirty="0"/>
            </a:br>
            <a:r>
              <a:rPr lang="vi-VN" sz="2800" b="0" i="1" dirty="0">
                <a:effectLst/>
                <a:latin typeface="arial" panose="020B0604020202020204" pitchFamily="34" charset="0"/>
              </a:rPr>
              <a:t>Còn quê hương thì làm phong tục</a:t>
            </a:r>
            <a:br>
              <a:rPr lang="vi-VN" sz="2800" dirty="0"/>
            </a:br>
            <a:r>
              <a:rPr lang="vi-VN" sz="2800" b="0" i="1" dirty="0">
                <a:effectLst/>
                <a:latin typeface="arial" panose="020B0604020202020204" pitchFamily="34" charset="0"/>
              </a:rPr>
              <a:t>Con ơi tuy thô sơ da thịt</a:t>
            </a:r>
            <a:br>
              <a:rPr lang="vi-VN" sz="2800" dirty="0"/>
            </a:br>
            <a:r>
              <a:rPr lang="vi-VN" sz="2800" b="0" i="1" dirty="0">
                <a:effectLst/>
                <a:latin typeface="arial" panose="020B0604020202020204" pitchFamily="34" charset="0"/>
              </a:rPr>
              <a:t>Lên đường</a:t>
            </a:r>
            <a:br>
              <a:rPr lang="vi-VN" sz="2800" dirty="0"/>
            </a:br>
            <a:r>
              <a:rPr lang="vi-VN" sz="2800" b="0" i="1" dirty="0">
                <a:effectLst/>
                <a:latin typeface="arial" panose="020B0604020202020204" pitchFamily="34" charset="0"/>
              </a:rPr>
              <a:t>Không bao giờ nhỏ bé được</a:t>
            </a:r>
            <a:br>
              <a:rPr lang="vi-VN" sz="2800" dirty="0"/>
            </a:br>
            <a:r>
              <a:rPr lang="vi-VN" sz="2800" b="0" i="1" dirty="0">
                <a:effectLst/>
                <a:latin typeface="arial" panose="020B0604020202020204" pitchFamily="34" charset="0"/>
              </a:rPr>
              <a:t>Nghe con.</a:t>
            </a:r>
            <a:endParaRPr lang="en-US" sz="2800" dirty="0"/>
          </a:p>
        </p:txBody>
      </p:sp>
      <p:sp>
        <p:nvSpPr>
          <p:cNvPr id="18" name="TextBox 7">
            <a:extLst>
              <a:ext uri="{FF2B5EF4-FFF2-40B4-BE49-F238E27FC236}">
                <a16:creationId xmlns:a16="http://schemas.microsoft.com/office/drawing/2014/main" id="{F9371E04-CFE1-2109-59CC-A97A3116EA4B}"/>
              </a:ext>
            </a:extLst>
          </p:cNvPr>
          <p:cNvSpPr txBox="1"/>
          <p:nvPr/>
        </p:nvSpPr>
        <p:spPr>
          <a:xfrm>
            <a:off x="6218801" y="1083210"/>
            <a:ext cx="5800748" cy="809261"/>
          </a:xfrm>
          <a:prstGeom prst="rect">
            <a:avLst/>
          </a:prstGeom>
        </p:spPr>
        <p:txBody>
          <a:bodyPr wrap="square" lIns="0" tIns="0" rIns="0" bIns="0" rtlCol="0" anchor="t">
            <a:spAutoFit/>
          </a:bodyPr>
          <a:lstStyle/>
          <a:p>
            <a:pPr algn="ctr">
              <a:lnSpc>
                <a:spcPct val="150000"/>
              </a:lnSpc>
            </a:pPr>
            <a:r>
              <a:rPr lang="en-US" sz="4000" b="1" dirty="0">
                <a:solidFill>
                  <a:schemeClr val="accent4">
                    <a:lumMod val="50000"/>
                  </a:schemeClr>
                </a:solidFill>
                <a:latin typeface="Arial" panose="020B0604020202020204" pitchFamily="34" charset="0"/>
                <a:cs typeface="Arial" panose="020B0604020202020204" pitchFamily="34" charset="0"/>
              </a:rPr>
              <a:t>NÓI VỚI CON</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27" t="2255" r="1127"/>
          <a:stretch>
            <a:fillRect/>
          </a:stretch>
        </p:blipFill>
        <p:spPr>
          <a:xfrm>
            <a:off x="0" y="0"/>
            <a:ext cx="18288000" cy="10287000"/>
          </a:xfrm>
          <a:prstGeom prst="rect">
            <a:avLst/>
          </a:prstGeom>
        </p:spPr>
      </p:pic>
      <p:pic>
        <p:nvPicPr>
          <p:cNvPr id="10" name="Picture 4">
            <a:extLst>
              <a:ext uri="{FF2B5EF4-FFF2-40B4-BE49-F238E27FC236}">
                <a16:creationId xmlns:a16="http://schemas.microsoft.com/office/drawing/2014/main" id="{88EDE873-1AB4-2FAA-EA6A-F3B2665FD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382" y="385103"/>
            <a:ext cx="2081950" cy="2285574"/>
          </a:xfrm>
          <a:prstGeom prst="rect">
            <a:avLst/>
          </a:prstGeom>
        </p:spPr>
      </p:pic>
      <p:pic>
        <p:nvPicPr>
          <p:cNvPr id="11" name="Picture 5">
            <a:extLst>
              <a:ext uri="{FF2B5EF4-FFF2-40B4-BE49-F238E27FC236}">
                <a16:creationId xmlns:a16="http://schemas.microsoft.com/office/drawing/2014/main" id="{DE1BC74A-708B-5640-F150-A915AFE2C3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01900" y="613277"/>
            <a:ext cx="2057400" cy="2057400"/>
          </a:xfrm>
          <a:prstGeom prst="rect">
            <a:avLst/>
          </a:prstGeom>
        </p:spPr>
      </p:pic>
      <p:sp>
        <p:nvSpPr>
          <p:cNvPr id="13" name="TextBox 12">
            <a:extLst>
              <a:ext uri="{FF2B5EF4-FFF2-40B4-BE49-F238E27FC236}">
                <a16:creationId xmlns:a16="http://schemas.microsoft.com/office/drawing/2014/main" id="{2D480B84-3F95-E88C-915D-14810EAC03C0}"/>
              </a:ext>
            </a:extLst>
          </p:cNvPr>
          <p:cNvSpPr txBox="1"/>
          <p:nvPr/>
        </p:nvSpPr>
        <p:spPr>
          <a:xfrm>
            <a:off x="3812282" y="1444618"/>
            <a:ext cx="9998275" cy="901593"/>
          </a:xfrm>
          <a:prstGeom prst="rect">
            <a:avLst/>
          </a:prstGeom>
          <a:noFill/>
        </p:spPr>
        <p:txBody>
          <a:bodyPr wrap="square">
            <a:spAutoFit/>
          </a:bodyPr>
          <a:lstStyle/>
          <a:p>
            <a:pPr algn="ctr">
              <a:lnSpc>
                <a:spcPct val="150000"/>
              </a:lnSpc>
            </a:pPr>
            <a:r>
              <a:rPr lang="en-US" sz="4000" b="1" dirty="0">
                <a:solidFill>
                  <a:srgbClr val="FF0000"/>
                </a:solidFill>
                <a:latin typeface="Arial" panose="020B0604020202020204" pitchFamily="34" charset="0"/>
                <a:ea typeface="Malgun Gothic" panose="020B0503020000020004" pitchFamily="34" charset="-127"/>
                <a:cs typeface="Arial" panose="020B0604020202020204" pitchFamily="34" charset="0"/>
              </a:rPr>
              <a:t>b</a:t>
            </a: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b="1"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Giải</a:t>
            </a: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b="1"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nghĩa</a:t>
            </a: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b="1"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từ</a:t>
            </a: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b="1" dirty="0" err="1">
                <a:solidFill>
                  <a:srgbClr val="FF0000"/>
                </a:solidFill>
                <a:effectLst/>
                <a:latin typeface="Arial" panose="020B0604020202020204" pitchFamily="34" charset="0"/>
                <a:ea typeface="Malgun Gothic" panose="020B0503020000020004" pitchFamily="34" charset="-127"/>
                <a:cs typeface="Arial" panose="020B0604020202020204" pitchFamily="34" charset="0"/>
              </a:rPr>
              <a:t>khó</a:t>
            </a:r>
            <a:r>
              <a:rPr lang="en-US" sz="4000" b="1" dirty="0">
                <a:solidFill>
                  <a:srgbClr val="FF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b="1" dirty="0">
              <a:solidFill>
                <a:srgbClr val="FF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BB4710CC-2216-9A44-786E-E89AE4F17916}"/>
              </a:ext>
            </a:extLst>
          </p:cNvPr>
          <p:cNvSpPr/>
          <p:nvPr/>
        </p:nvSpPr>
        <p:spPr>
          <a:xfrm>
            <a:off x="1809648" y="2981849"/>
            <a:ext cx="6248400" cy="2514600"/>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đồng</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mình</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người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vùng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mình</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quê</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mình</a:t>
            </a:r>
            <a:endParaRPr lang="en-US" sz="36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4506FED-F9E6-66AF-D88B-B05178521873}"/>
              </a:ext>
            </a:extLst>
          </p:cNvPr>
          <p:cNvSpPr/>
          <p:nvPr/>
        </p:nvSpPr>
        <p:spPr>
          <a:xfrm>
            <a:off x="10229954" y="2857995"/>
            <a:ext cx="6248400" cy="2514600"/>
          </a:xfrm>
          <a:prstGeom prst="roundRect">
            <a:avLst/>
          </a:prstGeom>
          <a:solidFill>
            <a:schemeClr val="accent4">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lnSpc>
                <a:spcPct val="150000"/>
              </a:lnSpc>
              <a:spcBef>
                <a:spcPts val="0"/>
              </a:spcBef>
              <a:spcAft>
                <a:spcPts val="1000"/>
              </a:spcAft>
              <a:tabLst>
                <a:tab pos="90170" algn="l"/>
                <a:tab pos="180340" algn="l"/>
              </a:tabLst>
            </a:pP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Lờ</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một</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loại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dụng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cụ</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được</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đan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bằng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những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nan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tre</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vót</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tròn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dùng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để</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bắt</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cá</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Rectangle: Rounded Corners 17">
            <a:extLst>
              <a:ext uri="{FF2B5EF4-FFF2-40B4-BE49-F238E27FC236}">
                <a16:creationId xmlns:a16="http://schemas.microsoft.com/office/drawing/2014/main" id="{931C279C-AD05-3964-E7EB-DDBE91727CB8}"/>
              </a:ext>
            </a:extLst>
          </p:cNvPr>
          <p:cNvSpPr/>
          <p:nvPr/>
        </p:nvSpPr>
        <p:spPr>
          <a:xfrm>
            <a:off x="1837357" y="6515100"/>
            <a:ext cx="6248400" cy="2514600"/>
          </a:xfrm>
          <a:prstGeom prst="roundRect">
            <a:avLst/>
          </a:prstGeom>
          <a:solidFill>
            <a:schemeClr val="accent6">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K</a:t>
            </a:r>
            <a:r>
              <a:rPr lang="en-US" sz="3600" b="1" dirty="0">
                <a:solidFill>
                  <a:srgbClr val="000000"/>
                </a:solidFill>
                <a:latin typeface="Arial" panose="020B0604020202020204" pitchFamily="34" charset="0"/>
                <a:ea typeface="Malgun Gothic" panose="020B0503020000020004" pitchFamily="34" charset="-127"/>
                <a:cs typeface="Arial" panose="020B0604020202020204" pitchFamily="34" charset="0"/>
              </a:rPr>
              <a:t>e</a:t>
            </a:r>
            <a:r>
              <a:rPr lang="en-US" sz="3600" b="1"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n: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làm</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cho</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kín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hết</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không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còn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chỗ</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hở</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chỗ</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trống</a:t>
            </a:r>
            <a:endParaRPr lang="en-US" sz="3600" dirty="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53F26CDC-DE2E-679E-5CC8-5EA5127B6F87}"/>
              </a:ext>
            </a:extLst>
          </p:cNvPr>
          <p:cNvSpPr/>
          <p:nvPr/>
        </p:nvSpPr>
        <p:spPr>
          <a:xfrm>
            <a:off x="10229954" y="6515100"/>
            <a:ext cx="6248400" cy="2514600"/>
          </a:xfrm>
          <a:prstGeom prst="roundRect">
            <a:avLst/>
          </a:prstGeom>
          <a:solidFill>
            <a:schemeClr val="accent3">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lnSpc>
                <a:spcPct val="150000"/>
              </a:lnSpc>
              <a:spcBef>
                <a:spcPts val="0"/>
              </a:spcBef>
              <a:spcAft>
                <a:spcPts val="1000"/>
              </a:spcAft>
              <a:tabLst>
                <a:tab pos="90170" algn="l"/>
                <a:tab pos="180340" algn="l"/>
              </a:tabLst>
            </a:pPr>
            <a:r>
              <a:rPr lang="en-US" sz="3600" b="1"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Thung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thung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lũng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dải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đất</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trùng</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và</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kéo</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dài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nằm</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giữa</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hai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sườn</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đồi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dirty="0" err="1">
                <a:solidFill>
                  <a:srgbClr val="000000"/>
                </a:solidFill>
                <a:effectLst/>
                <a:latin typeface="Arial" panose="020B0604020202020204" pitchFamily="34" charset="0"/>
                <a:ea typeface="Malgun Gothic" panose="020B0503020000020004" pitchFamily="34" charset="-127"/>
                <a:cs typeface="Arial" panose="020B0604020202020204" pitchFamily="34" charset="0"/>
              </a:rPr>
              <a:t>núi</a:t>
            </a:r>
            <a:r>
              <a:rPr lang="en-US" sz="36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endParaRPr lang="en-US" sz="3600" dirty="0">
              <a:effectLst/>
              <a:latin typeface="Arial" panose="020B0604020202020204" pitchFamily="34" charset="0"/>
              <a:ea typeface="Malgun Gothic" panose="020B0503020000020004" pitchFamily="34" charset="-127"/>
              <a:cs typeface="Arial" panose="020B0604020202020204" pitchFamily="34" charset="0"/>
            </a:endParaRPr>
          </a:p>
        </p:txBody>
      </p:sp>
      <p:pic>
        <p:nvPicPr>
          <p:cNvPr id="20" name="Picture 15">
            <a:extLst>
              <a:ext uri="{FF2B5EF4-FFF2-40B4-BE49-F238E27FC236}">
                <a16:creationId xmlns:a16="http://schemas.microsoft.com/office/drawing/2014/main" id="{254B1ED8-8774-B962-FE01-45FEC51C93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64092" y="3750197"/>
            <a:ext cx="2759816" cy="3619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3073</Words>
  <Application>Microsoft Office PowerPoint</Application>
  <PresentationFormat>Custom</PresentationFormat>
  <Paragraphs>269</Paragraphs>
  <Slides>45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Times New Roman</vt:lpstr>
      <vt:lpstr>Wingdings</vt:lpstr>
      <vt:lpstr>arial</vt:lpstr>
      <vt:lpstr>arial</vt:lpstr>
      <vt:lpstr>.VnTime</vt:lpstr>
      <vt:lpstr>Malgun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DinhThanhVan</cp:lastModifiedBy>
  <cp:revision>8</cp:revision>
  <dcterms:created xsi:type="dcterms:W3CDTF">2006-08-16T00:00:00Z</dcterms:created>
  <dcterms:modified xsi:type="dcterms:W3CDTF">2024-04-02T03:06:48Z</dcterms:modified>
  <dc:identifier>DAFTMlFPfwI</dc:identifier>
</cp:coreProperties>
</file>