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257" r:id="rId25"/>
    <p:sldId id="256" r:id="rId26"/>
    <p:sldId id="259" r:id="rId27"/>
    <p:sldId id="260" r:id="rId28"/>
    <p:sldId id="278" r:id="rId29"/>
    <p:sldId id="279" r:id="rId30"/>
    <p:sldId id="276" r:id="rId31"/>
    <p:sldId id="262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77" r:id="rId40"/>
    <p:sldId id="265" r:id="rId41"/>
    <p:sldId id="261" r:id="rId42"/>
    <p:sldId id="288" r:id="rId43"/>
    <p:sldId id="274" r:id="rId44"/>
    <p:sldId id="273" r:id="rId45"/>
    <p:sldId id="258" r:id="rId46"/>
  </p:sldIdLst>
  <p:sldSz cx="18288000" cy="10287000"/>
  <p:notesSz cx="6858000" cy="9144000"/>
  <p:embeddedFontLst>
    <p:embeddedFont>
      <p:font typeface="Palatino Linotype" panose="02040502050505030304" pitchFamily="18" charset="0"/>
      <p:regular r:id="rId47"/>
      <p:bold r:id="rId48"/>
      <p:italic r:id="rId49"/>
      <p:boldItalic r:id="rId50"/>
    </p:embeddedFont>
    <p:embeddedFont>
      <p:font typeface="Roboto Condensed" panose="02000000000000000000" pitchFamily="2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svg"/><Relationship Id="rId7" Type="http://schemas.openxmlformats.org/officeDocument/2006/relationships/image" Target="../media/image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7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1.png"/><Relationship Id="rId11" Type="http://schemas.openxmlformats.org/officeDocument/2006/relationships/image" Target="../media/image11.svg"/><Relationship Id="rId5" Type="http://schemas.openxmlformats.org/officeDocument/2006/relationships/image" Target="../media/image70.svg"/><Relationship Id="rId10" Type="http://schemas.openxmlformats.org/officeDocument/2006/relationships/image" Target="../media/image10.png"/><Relationship Id="rId4" Type="http://schemas.openxmlformats.org/officeDocument/2006/relationships/image" Target="../media/image69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svg"/><Relationship Id="rId7" Type="http://schemas.openxmlformats.org/officeDocument/2006/relationships/image" Target="../media/image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7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png"/><Relationship Id="rId11" Type="http://schemas.openxmlformats.org/officeDocument/2006/relationships/image" Target="../media/image11.svg"/><Relationship Id="rId5" Type="http://schemas.openxmlformats.org/officeDocument/2006/relationships/image" Target="../media/image70.svg"/><Relationship Id="rId10" Type="http://schemas.openxmlformats.org/officeDocument/2006/relationships/image" Target="../media/image10.png"/><Relationship Id="rId4" Type="http://schemas.openxmlformats.org/officeDocument/2006/relationships/image" Target="../media/image69.png"/><Relationship Id="rId9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svg"/><Relationship Id="rId7" Type="http://schemas.openxmlformats.org/officeDocument/2006/relationships/image" Target="../media/image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svg"/><Relationship Id="rId7" Type="http://schemas.openxmlformats.org/officeDocument/2006/relationships/image" Target="../media/image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svg"/><Relationship Id="rId7" Type="http://schemas.openxmlformats.org/officeDocument/2006/relationships/image" Target="../media/image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40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5.svg"/><Relationship Id="rId5" Type="http://schemas.openxmlformats.org/officeDocument/2006/relationships/image" Target="../media/image43.svg"/><Relationship Id="rId15" Type="http://schemas.openxmlformats.org/officeDocument/2006/relationships/image" Target="../media/image51.svg"/><Relationship Id="rId10" Type="http://schemas.openxmlformats.org/officeDocument/2006/relationships/image" Target="../media/image24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3.svg"/><Relationship Id="rId3" Type="http://schemas.openxmlformats.org/officeDocument/2006/relationships/image" Target="../media/image79.svg"/><Relationship Id="rId7" Type="http://schemas.openxmlformats.org/officeDocument/2006/relationships/image" Target="../media/image17.svg"/><Relationship Id="rId12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1.svg"/><Relationship Id="rId5" Type="http://schemas.openxmlformats.org/officeDocument/2006/relationships/image" Target="../media/image81.svg"/><Relationship Id="rId15" Type="http://schemas.openxmlformats.org/officeDocument/2006/relationships/image" Target="../media/image85.svg"/><Relationship Id="rId10" Type="http://schemas.openxmlformats.org/officeDocument/2006/relationships/image" Target="../media/image30.png"/><Relationship Id="rId4" Type="http://schemas.openxmlformats.org/officeDocument/2006/relationships/image" Target="../media/image80.png"/><Relationship Id="rId9" Type="http://schemas.openxmlformats.org/officeDocument/2006/relationships/image" Target="../media/image11.svg"/><Relationship Id="rId1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4.png"/><Relationship Id="rId18" Type="http://schemas.openxmlformats.org/officeDocument/2006/relationships/image" Target="../media/image39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3.svg"/><Relationship Id="rId17" Type="http://schemas.openxmlformats.org/officeDocument/2006/relationships/image" Target="../media/image38.png"/><Relationship Id="rId2" Type="http://schemas.openxmlformats.org/officeDocument/2006/relationships/image" Target="../media/image54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92.png"/><Relationship Id="rId5" Type="http://schemas.openxmlformats.org/officeDocument/2006/relationships/image" Target="../media/image88.png"/><Relationship Id="rId15" Type="http://schemas.openxmlformats.org/officeDocument/2006/relationships/image" Target="../media/image28.png"/><Relationship Id="rId10" Type="http://schemas.openxmlformats.org/officeDocument/2006/relationships/image" Target="../media/image62.svg"/><Relationship Id="rId19" Type="http://schemas.openxmlformats.org/officeDocument/2006/relationships/image" Target="../media/image96.png"/><Relationship Id="rId4" Type="http://schemas.openxmlformats.org/officeDocument/2006/relationships/image" Target="../media/image87.svg"/><Relationship Id="rId9" Type="http://schemas.openxmlformats.org/officeDocument/2006/relationships/image" Target="../media/image61.png"/><Relationship Id="rId14" Type="http://schemas.openxmlformats.org/officeDocument/2006/relationships/image" Target="../media/image9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4.png"/><Relationship Id="rId18" Type="http://schemas.openxmlformats.org/officeDocument/2006/relationships/image" Target="../media/image39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3.svg"/><Relationship Id="rId17" Type="http://schemas.openxmlformats.org/officeDocument/2006/relationships/image" Target="../media/image38.png"/><Relationship Id="rId2" Type="http://schemas.openxmlformats.org/officeDocument/2006/relationships/image" Target="../media/image54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92.png"/><Relationship Id="rId5" Type="http://schemas.openxmlformats.org/officeDocument/2006/relationships/image" Target="../media/image88.png"/><Relationship Id="rId15" Type="http://schemas.openxmlformats.org/officeDocument/2006/relationships/image" Target="../media/image28.png"/><Relationship Id="rId10" Type="http://schemas.openxmlformats.org/officeDocument/2006/relationships/image" Target="../media/image62.svg"/><Relationship Id="rId4" Type="http://schemas.openxmlformats.org/officeDocument/2006/relationships/image" Target="../media/image87.svg"/><Relationship Id="rId9" Type="http://schemas.openxmlformats.org/officeDocument/2006/relationships/image" Target="../media/image61.png"/><Relationship Id="rId14" Type="http://schemas.openxmlformats.org/officeDocument/2006/relationships/image" Target="../media/image9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30.png"/><Relationship Id="rId18" Type="http://schemas.openxmlformats.org/officeDocument/2006/relationships/image" Target="../media/image29.svg"/><Relationship Id="rId3" Type="http://schemas.openxmlformats.org/officeDocument/2006/relationships/image" Target="../media/image38.png"/><Relationship Id="rId21" Type="http://schemas.openxmlformats.org/officeDocument/2006/relationships/image" Target="../media/image103.png"/><Relationship Id="rId7" Type="http://schemas.openxmlformats.org/officeDocument/2006/relationships/image" Target="../media/image67.png"/><Relationship Id="rId12" Type="http://schemas.openxmlformats.org/officeDocument/2006/relationships/image" Target="../media/image102.sv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11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101.png"/><Relationship Id="rId5" Type="http://schemas.openxmlformats.org/officeDocument/2006/relationships/image" Target="../media/image97.png"/><Relationship Id="rId15" Type="http://schemas.openxmlformats.org/officeDocument/2006/relationships/image" Target="../media/image10.png"/><Relationship Id="rId10" Type="http://schemas.openxmlformats.org/officeDocument/2006/relationships/image" Target="../media/image100.svg"/><Relationship Id="rId19" Type="http://schemas.openxmlformats.org/officeDocument/2006/relationships/image" Target="../media/image36.png"/><Relationship Id="rId4" Type="http://schemas.openxmlformats.org/officeDocument/2006/relationships/image" Target="../media/image39.svg"/><Relationship Id="rId9" Type="http://schemas.openxmlformats.org/officeDocument/2006/relationships/image" Target="../media/image99.png"/><Relationship Id="rId14" Type="http://schemas.openxmlformats.org/officeDocument/2006/relationships/image" Target="../media/image31.svg"/><Relationship Id="rId22" Type="http://schemas.openxmlformats.org/officeDocument/2006/relationships/image" Target="../media/image10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26" Type="http://schemas.openxmlformats.org/officeDocument/2006/relationships/image" Target="../media/image37.sv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image" Target="../media/image35.sv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svg"/><Relationship Id="rId10" Type="http://schemas.openxmlformats.org/officeDocument/2006/relationships/image" Target="../media/image21.svg"/><Relationship Id="rId19" Type="http://schemas.openxmlformats.org/officeDocument/2006/relationships/image" Target="../media/image30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33.svg"/><Relationship Id="rId27" Type="http://schemas.openxmlformats.org/officeDocument/2006/relationships/image" Target="../media/image38.png"/><Relationship Id="rId30" Type="http://schemas.openxmlformats.org/officeDocument/2006/relationships/image" Target="../media/image1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40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5.svg"/><Relationship Id="rId5" Type="http://schemas.openxmlformats.org/officeDocument/2006/relationships/image" Target="../media/image43.svg"/><Relationship Id="rId15" Type="http://schemas.openxmlformats.org/officeDocument/2006/relationships/image" Target="../media/image51.svg"/><Relationship Id="rId10" Type="http://schemas.openxmlformats.org/officeDocument/2006/relationships/image" Target="../media/image24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3.png"/><Relationship Id="rId18" Type="http://schemas.openxmlformats.org/officeDocument/2006/relationships/image" Target="../media/image39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2.svg"/><Relationship Id="rId17" Type="http://schemas.openxmlformats.org/officeDocument/2006/relationships/image" Target="../media/image38.png"/><Relationship Id="rId2" Type="http://schemas.openxmlformats.org/officeDocument/2006/relationships/image" Target="../media/image54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65.png"/><Relationship Id="rId4" Type="http://schemas.openxmlformats.org/officeDocument/2006/relationships/image" Target="../media/image56.svg"/><Relationship Id="rId9" Type="http://schemas.openxmlformats.org/officeDocument/2006/relationships/image" Target="../media/image10.png"/><Relationship Id="rId14" Type="http://schemas.openxmlformats.org/officeDocument/2006/relationships/image" Target="../media/image6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3.png"/><Relationship Id="rId18" Type="http://schemas.openxmlformats.org/officeDocument/2006/relationships/image" Target="../media/image39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2.svg"/><Relationship Id="rId17" Type="http://schemas.openxmlformats.org/officeDocument/2006/relationships/image" Target="../media/image38.png"/><Relationship Id="rId2" Type="http://schemas.openxmlformats.org/officeDocument/2006/relationships/image" Target="../media/image54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66.jpeg"/><Relationship Id="rId4" Type="http://schemas.openxmlformats.org/officeDocument/2006/relationships/image" Target="../media/image56.svg"/><Relationship Id="rId9" Type="http://schemas.openxmlformats.org/officeDocument/2006/relationships/image" Target="../media/image10.png"/><Relationship Id="rId14" Type="http://schemas.openxmlformats.org/officeDocument/2006/relationships/image" Target="../media/image6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3.png"/><Relationship Id="rId18" Type="http://schemas.openxmlformats.org/officeDocument/2006/relationships/image" Target="../media/image39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2.svg"/><Relationship Id="rId17" Type="http://schemas.openxmlformats.org/officeDocument/2006/relationships/image" Target="../media/image38.png"/><Relationship Id="rId2" Type="http://schemas.openxmlformats.org/officeDocument/2006/relationships/image" Target="../media/image54.png"/><Relationship Id="rId16" Type="http://schemas.openxmlformats.org/officeDocument/2006/relationships/image" Target="../media/image29.sv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67.png"/><Relationship Id="rId4" Type="http://schemas.openxmlformats.org/officeDocument/2006/relationships/image" Target="../media/image56.svg"/><Relationship Id="rId9" Type="http://schemas.openxmlformats.org/officeDocument/2006/relationships/image" Target="../media/image10.png"/><Relationship Id="rId14" Type="http://schemas.openxmlformats.org/officeDocument/2006/relationships/image" Target="../media/image6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26" Type="http://schemas.openxmlformats.org/officeDocument/2006/relationships/image" Target="../media/image37.sv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image" Target="../media/image35.sv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svg"/><Relationship Id="rId10" Type="http://schemas.openxmlformats.org/officeDocument/2006/relationships/image" Target="../media/image21.svg"/><Relationship Id="rId19" Type="http://schemas.openxmlformats.org/officeDocument/2006/relationships/image" Target="../media/image30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33.svg"/><Relationship Id="rId27" Type="http://schemas.openxmlformats.org/officeDocument/2006/relationships/image" Target="../media/image38.png"/><Relationship Id="rId30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40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5.svg"/><Relationship Id="rId5" Type="http://schemas.openxmlformats.org/officeDocument/2006/relationships/image" Target="../media/image43.svg"/><Relationship Id="rId15" Type="http://schemas.openxmlformats.org/officeDocument/2006/relationships/image" Target="../media/image51.svg"/><Relationship Id="rId10" Type="http://schemas.openxmlformats.org/officeDocument/2006/relationships/image" Target="../media/image24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svg"/><Relationship Id="rId7" Type="http://schemas.openxmlformats.org/officeDocument/2006/relationships/image" Target="../media/image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2.svg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1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svg"/><Relationship Id="rId7" Type="http://schemas.openxmlformats.org/officeDocument/2006/relationships/image" Target="../media/image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1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7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1.png"/><Relationship Id="rId11" Type="http://schemas.openxmlformats.org/officeDocument/2006/relationships/image" Target="../media/image11.svg"/><Relationship Id="rId5" Type="http://schemas.openxmlformats.org/officeDocument/2006/relationships/image" Target="../media/image70.svg"/><Relationship Id="rId10" Type="http://schemas.openxmlformats.org/officeDocument/2006/relationships/image" Target="../media/image10.png"/><Relationship Id="rId4" Type="http://schemas.openxmlformats.org/officeDocument/2006/relationships/image" Target="../media/image69.png"/><Relationship Id="rId9" Type="http://schemas.openxmlformats.org/officeDocument/2006/relationships/image" Target="../media/image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svg"/><Relationship Id="rId7" Type="http://schemas.openxmlformats.org/officeDocument/2006/relationships/image" Target="../media/image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11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7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png"/><Relationship Id="rId11" Type="http://schemas.openxmlformats.org/officeDocument/2006/relationships/image" Target="../media/image11.svg"/><Relationship Id="rId5" Type="http://schemas.openxmlformats.org/officeDocument/2006/relationships/image" Target="../media/image70.svg"/><Relationship Id="rId10" Type="http://schemas.openxmlformats.org/officeDocument/2006/relationships/image" Target="../media/image10.png"/><Relationship Id="rId4" Type="http://schemas.openxmlformats.org/officeDocument/2006/relationships/image" Target="../media/image69.png"/><Relationship Id="rId9" Type="http://schemas.openxmlformats.org/officeDocument/2006/relationships/image" Target="../media/image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svg"/><Relationship Id="rId7" Type="http://schemas.openxmlformats.org/officeDocument/2006/relationships/image" Target="../media/image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1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svg"/><Relationship Id="rId7" Type="http://schemas.openxmlformats.org/officeDocument/2006/relationships/image" Target="../media/image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11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svg"/><Relationship Id="rId7" Type="http://schemas.openxmlformats.org/officeDocument/2006/relationships/image" Target="../media/image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11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40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5.svg"/><Relationship Id="rId5" Type="http://schemas.openxmlformats.org/officeDocument/2006/relationships/image" Target="../media/image43.svg"/><Relationship Id="rId15" Type="http://schemas.openxmlformats.org/officeDocument/2006/relationships/image" Target="../media/image51.svg"/><Relationship Id="rId10" Type="http://schemas.openxmlformats.org/officeDocument/2006/relationships/image" Target="../media/image24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40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5.svg"/><Relationship Id="rId5" Type="http://schemas.openxmlformats.org/officeDocument/2006/relationships/image" Target="../media/image43.svg"/><Relationship Id="rId15" Type="http://schemas.openxmlformats.org/officeDocument/2006/relationships/image" Target="../media/image51.svg"/><Relationship Id="rId10" Type="http://schemas.openxmlformats.org/officeDocument/2006/relationships/image" Target="../media/image24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3.svg"/><Relationship Id="rId3" Type="http://schemas.openxmlformats.org/officeDocument/2006/relationships/image" Target="../media/image79.svg"/><Relationship Id="rId7" Type="http://schemas.openxmlformats.org/officeDocument/2006/relationships/image" Target="../media/image17.svg"/><Relationship Id="rId12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1.svg"/><Relationship Id="rId5" Type="http://schemas.openxmlformats.org/officeDocument/2006/relationships/image" Target="../media/image81.svg"/><Relationship Id="rId15" Type="http://schemas.openxmlformats.org/officeDocument/2006/relationships/image" Target="../media/image85.svg"/><Relationship Id="rId10" Type="http://schemas.openxmlformats.org/officeDocument/2006/relationships/image" Target="../media/image30.png"/><Relationship Id="rId4" Type="http://schemas.openxmlformats.org/officeDocument/2006/relationships/image" Target="../media/image80.png"/><Relationship Id="rId9" Type="http://schemas.openxmlformats.org/officeDocument/2006/relationships/image" Target="../media/image11.svg"/><Relationship Id="rId1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4.png"/><Relationship Id="rId18" Type="http://schemas.openxmlformats.org/officeDocument/2006/relationships/image" Target="../media/image39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3.svg"/><Relationship Id="rId17" Type="http://schemas.openxmlformats.org/officeDocument/2006/relationships/image" Target="../media/image38.png"/><Relationship Id="rId2" Type="http://schemas.openxmlformats.org/officeDocument/2006/relationships/image" Target="../media/image54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92.png"/><Relationship Id="rId5" Type="http://schemas.openxmlformats.org/officeDocument/2006/relationships/image" Target="../media/image88.png"/><Relationship Id="rId15" Type="http://schemas.openxmlformats.org/officeDocument/2006/relationships/image" Target="../media/image28.png"/><Relationship Id="rId10" Type="http://schemas.openxmlformats.org/officeDocument/2006/relationships/image" Target="../media/image62.svg"/><Relationship Id="rId19" Type="http://schemas.openxmlformats.org/officeDocument/2006/relationships/image" Target="../media/image96.png"/><Relationship Id="rId4" Type="http://schemas.openxmlformats.org/officeDocument/2006/relationships/image" Target="../media/image87.svg"/><Relationship Id="rId9" Type="http://schemas.openxmlformats.org/officeDocument/2006/relationships/image" Target="../media/image61.png"/><Relationship Id="rId14" Type="http://schemas.openxmlformats.org/officeDocument/2006/relationships/image" Target="../media/image95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4.png"/><Relationship Id="rId18" Type="http://schemas.openxmlformats.org/officeDocument/2006/relationships/image" Target="../media/image39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3.svg"/><Relationship Id="rId17" Type="http://schemas.openxmlformats.org/officeDocument/2006/relationships/image" Target="../media/image38.png"/><Relationship Id="rId2" Type="http://schemas.openxmlformats.org/officeDocument/2006/relationships/image" Target="../media/image54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92.png"/><Relationship Id="rId5" Type="http://schemas.openxmlformats.org/officeDocument/2006/relationships/image" Target="../media/image88.png"/><Relationship Id="rId15" Type="http://schemas.openxmlformats.org/officeDocument/2006/relationships/image" Target="../media/image28.png"/><Relationship Id="rId10" Type="http://schemas.openxmlformats.org/officeDocument/2006/relationships/image" Target="../media/image62.svg"/><Relationship Id="rId4" Type="http://schemas.openxmlformats.org/officeDocument/2006/relationships/image" Target="../media/image87.svg"/><Relationship Id="rId9" Type="http://schemas.openxmlformats.org/officeDocument/2006/relationships/image" Target="../media/image61.png"/><Relationship Id="rId14" Type="http://schemas.openxmlformats.org/officeDocument/2006/relationships/image" Target="../media/image95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30.png"/><Relationship Id="rId18" Type="http://schemas.openxmlformats.org/officeDocument/2006/relationships/image" Target="../media/image29.svg"/><Relationship Id="rId3" Type="http://schemas.openxmlformats.org/officeDocument/2006/relationships/image" Target="../media/image38.png"/><Relationship Id="rId21" Type="http://schemas.openxmlformats.org/officeDocument/2006/relationships/image" Target="../media/image103.png"/><Relationship Id="rId7" Type="http://schemas.openxmlformats.org/officeDocument/2006/relationships/image" Target="../media/image67.png"/><Relationship Id="rId12" Type="http://schemas.openxmlformats.org/officeDocument/2006/relationships/image" Target="../media/image102.sv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11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101.png"/><Relationship Id="rId5" Type="http://schemas.openxmlformats.org/officeDocument/2006/relationships/image" Target="../media/image97.png"/><Relationship Id="rId15" Type="http://schemas.openxmlformats.org/officeDocument/2006/relationships/image" Target="../media/image10.png"/><Relationship Id="rId10" Type="http://schemas.openxmlformats.org/officeDocument/2006/relationships/image" Target="../media/image100.svg"/><Relationship Id="rId19" Type="http://schemas.openxmlformats.org/officeDocument/2006/relationships/image" Target="../media/image36.png"/><Relationship Id="rId4" Type="http://schemas.openxmlformats.org/officeDocument/2006/relationships/image" Target="../media/image39.svg"/><Relationship Id="rId9" Type="http://schemas.openxmlformats.org/officeDocument/2006/relationships/image" Target="../media/image99.png"/><Relationship Id="rId14" Type="http://schemas.openxmlformats.org/officeDocument/2006/relationships/image" Target="../media/image31.svg"/><Relationship Id="rId22" Type="http://schemas.openxmlformats.org/officeDocument/2006/relationships/image" Target="../media/image104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3.png"/><Relationship Id="rId18" Type="http://schemas.openxmlformats.org/officeDocument/2006/relationships/image" Target="../media/image39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2.svg"/><Relationship Id="rId17" Type="http://schemas.openxmlformats.org/officeDocument/2006/relationships/image" Target="../media/image38.png"/><Relationship Id="rId2" Type="http://schemas.openxmlformats.org/officeDocument/2006/relationships/image" Target="../media/image54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65.png"/><Relationship Id="rId4" Type="http://schemas.openxmlformats.org/officeDocument/2006/relationships/image" Target="../media/image56.svg"/><Relationship Id="rId9" Type="http://schemas.openxmlformats.org/officeDocument/2006/relationships/image" Target="../media/image10.png"/><Relationship Id="rId14" Type="http://schemas.openxmlformats.org/officeDocument/2006/relationships/image" Target="../media/image6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3.png"/><Relationship Id="rId18" Type="http://schemas.openxmlformats.org/officeDocument/2006/relationships/image" Target="../media/image39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2.svg"/><Relationship Id="rId17" Type="http://schemas.openxmlformats.org/officeDocument/2006/relationships/image" Target="../media/image38.png"/><Relationship Id="rId2" Type="http://schemas.openxmlformats.org/officeDocument/2006/relationships/image" Target="../media/image54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66.jpeg"/><Relationship Id="rId4" Type="http://schemas.openxmlformats.org/officeDocument/2006/relationships/image" Target="../media/image56.svg"/><Relationship Id="rId9" Type="http://schemas.openxmlformats.org/officeDocument/2006/relationships/image" Target="../media/image10.png"/><Relationship Id="rId14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3.png"/><Relationship Id="rId18" Type="http://schemas.openxmlformats.org/officeDocument/2006/relationships/image" Target="../media/image39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2.svg"/><Relationship Id="rId17" Type="http://schemas.openxmlformats.org/officeDocument/2006/relationships/image" Target="../media/image38.png"/><Relationship Id="rId2" Type="http://schemas.openxmlformats.org/officeDocument/2006/relationships/image" Target="../media/image54.png"/><Relationship Id="rId16" Type="http://schemas.openxmlformats.org/officeDocument/2006/relationships/image" Target="../media/image29.sv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67.png"/><Relationship Id="rId4" Type="http://schemas.openxmlformats.org/officeDocument/2006/relationships/image" Target="../media/image56.svg"/><Relationship Id="rId9" Type="http://schemas.openxmlformats.org/officeDocument/2006/relationships/image" Target="../media/image10.png"/><Relationship Id="rId14" Type="http://schemas.openxmlformats.org/officeDocument/2006/relationships/image" Target="../media/image6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40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5.svg"/><Relationship Id="rId5" Type="http://schemas.openxmlformats.org/officeDocument/2006/relationships/image" Target="../media/image43.svg"/><Relationship Id="rId15" Type="http://schemas.openxmlformats.org/officeDocument/2006/relationships/image" Target="../media/image51.svg"/><Relationship Id="rId10" Type="http://schemas.openxmlformats.org/officeDocument/2006/relationships/image" Target="../media/image24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svg"/><Relationship Id="rId7" Type="http://schemas.openxmlformats.org/officeDocument/2006/relationships/image" Target="../media/image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2.svg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97310" y="3584163"/>
            <a:ext cx="14093380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01978">
            <a:off x="16746908" y="-1318515"/>
            <a:ext cx="6176630" cy="8666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34803">
            <a:off x="-4714768" y="3593455"/>
            <a:ext cx="6176630" cy="86661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4400" y="7429500"/>
            <a:ext cx="1442628" cy="14748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89968">
            <a:off x="15619388" y="1323407"/>
            <a:ext cx="1883072" cy="11093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4216">
            <a:off x="15023816" y="1502532"/>
            <a:ext cx="1536256" cy="14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4367519" y="3980221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1521" y="397248"/>
            <a:ext cx="94436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1. Cậu bé nhờ bố làm giúp bài tập</a:t>
            </a:r>
            <a:endParaRPr lang="en-US" sz="4500" b="1" dirty="0"/>
          </a:p>
        </p:txBody>
      </p:sp>
      <p:sp>
        <p:nvSpPr>
          <p:cNvPr id="4" name="Rectangle 3"/>
          <p:cNvSpPr/>
          <p:nvPr/>
        </p:nvSpPr>
        <p:spPr>
          <a:xfrm>
            <a:off x="2391521" y="1182078"/>
            <a:ext cx="14672515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solidFill>
                  <a:srgbClr val="000000"/>
                </a:solidFill>
              </a:rPr>
              <a:t>- Có thể:</a:t>
            </a:r>
          </a:p>
          <a:p>
            <a:pPr marL="1485900" lvl="2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Ni – cô – la vốn học yếu về môn văn, không tự tin khi làm bài.</a:t>
            </a:r>
          </a:p>
          <a:p>
            <a:pPr marL="1485900" lvl="2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Đề văn hơi khó, Ni – cô – la cảm thấy chật vật.</a:t>
            </a:r>
          </a:p>
          <a:p>
            <a:pPr marL="1485900" lvl="2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Trong học tập, Ni – cô – la thường có thói quen dựa dẫm, không tự lực….</a:t>
            </a:r>
          </a:p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FF0000"/>
                </a:solidFill>
                <a:sym typeface="Wingdings" panose="05000000000000000000" pitchFamily="2" charset="2"/>
              </a:rPr>
              <a:t></a:t>
            </a:r>
            <a:r>
              <a:rPr lang="vi-VN" sz="4200" b="1" dirty="0">
                <a:solidFill>
                  <a:srgbClr val="FF0000"/>
                </a:solidFill>
              </a:rPr>
              <a:t> Cho dù là lí do nào thì việc nhờ bố làm hộ bài văn cũng là điều không thể chấp nhận được.</a:t>
            </a:r>
            <a:endParaRPr lang="vi-VN" sz="4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266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67289" flipH="1">
            <a:off x="-4367519" y="3980221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1521" y="397248"/>
            <a:ext cx="144786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2. Mọi người cùng tranh luận vào bài tập của cậu bé</a:t>
            </a:r>
            <a:endParaRPr lang="en-US" sz="45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1592642"/>
            <a:ext cx="613738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</a:rPr>
              <a:t>THẢO LUẬN CẶP ĐÔI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91521" y="2443442"/>
            <a:ext cx="11658600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Người bố có thái độ ra sao khi Ni-cô-la nhờ làm bài tập?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Bố có muốn làm bài thay cho Ni-cô-la vào lần sau nữa không?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Việc làm bài của người bố là để giúp con hay muốn con thấy mình rất giỏi văn?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Giọng kể chuyện nghiêm khắc hay hài hước?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4457700"/>
            <a:ext cx="6743700" cy="6743700"/>
          </a:xfrm>
          <a:prstGeom prst="rect">
            <a:avLst/>
          </a:prstGeom>
        </p:spPr>
      </p:pic>
      <p:pic>
        <p:nvPicPr>
          <p:cNvPr id="4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DD9E5259-30B7-F28D-2558-1CD71878D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297527" y="1391000"/>
            <a:ext cx="3657600" cy="19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4367519" y="3980221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1521" y="397248"/>
            <a:ext cx="144786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2. Mọi người cùng tranh luận vào bài tập của cậu bé</a:t>
            </a:r>
            <a:endParaRPr lang="en-US" sz="4500" b="1" dirty="0"/>
          </a:p>
        </p:txBody>
      </p:sp>
      <p:sp>
        <p:nvSpPr>
          <p:cNvPr id="4" name="Rectangle 3"/>
          <p:cNvSpPr/>
          <p:nvPr/>
        </p:nvSpPr>
        <p:spPr>
          <a:xfrm>
            <a:off x="1446486" y="2709642"/>
            <a:ext cx="16368713" cy="482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của bố Ni – cô – la khi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nhờ làm hộ bài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văn</a:t>
            </a:r>
            <a:r>
              <a:rPr lang="vi-VN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200" dirty="0">
                <a:ea typeface="Times New Roman" panose="02020603050405020304" pitchFamily="18" charset="0"/>
                <a:cs typeface="Arial" panose="020B0604020202020204" pitchFamily="34" charset="0"/>
              </a:rPr>
              <a:t>Cần thiết.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200" dirty="0">
                <a:ea typeface="Times New Roman" panose="02020603050405020304" pitchFamily="18" charset="0"/>
                <a:cs typeface="Arial" panose="020B0604020202020204" pitchFamily="34" charset="0"/>
              </a:rPr>
              <a:t>Chỉ làm giúp lần này thôi.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200" dirty="0">
                <a:ea typeface="Times New Roman" panose="02020603050405020304" pitchFamily="18" charset="0"/>
                <a:cs typeface="Arial" panose="020B0604020202020204" pitchFamily="34" charset="0"/>
              </a:rPr>
              <a:t>Vì bố muốn thấu hiểu và làm bạn với con.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200" dirty="0">
                <a:ea typeface="Times New Roman" panose="02020603050405020304" pitchFamily="18" charset="0"/>
                <a:cs typeface="Arial" panose="020B0604020202020204" pitchFamily="34" charset="0"/>
              </a:rPr>
              <a:t>Lời kể chuyện có giọng hài hước, vui nhộn.</a:t>
            </a:r>
          </a:p>
        </p:txBody>
      </p:sp>
    </p:spTree>
    <p:extLst>
      <p:ext uri="{BB962C8B-B14F-4D97-AF65-F5344CB8AC3E}">
        <p14:creationId xmlns:p14="http://schemas.microsoft.com/office/powerpoint/2010/main" val="291216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67289" flipH="1">
            <a:off x="-4824720" y="3835426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1521" y="397248"/>
            <a:ext cx="144786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2. Mọi người cùng tranh luận vào bài tập của cậu bé</a:t>
            </a:r>
            <a:endParaRPr lang="en-US" sz="4500" b="1" dirty="0"/>
          </a:p>
        </p:txBody>
      </p:sp>
      <p:sp>
        <p:nvSpPr>
          <p:cNvPr id="11" name="Rectangle 10"/>
          <p:cNvSpPr/>
          <p:nvPr/>
        </p:nvSpPr>
        <p:spPr>
          <a:xfrm>
            <a:off x="1232549" y="3339279"/>
            <a:ext cx="12698701" cy="482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Vì sao bố của Ni – cô – la và ông Blê – đúc đều muốn biết ai là người bạn thân của Ni – cô – la?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Vì sao sau khi Ni – cô – la đã kể ra nhiều người bạn thân của mình mà bố của cậu ấy vẫn thấy khó viết?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829300"/>
            <a:ext cx="5935803" cy="4908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B86D6D-C0E5-08A2-CDB6-8F3B8F58EBCC}"/>
              </a:ext>
            </a:extLst>
          </p:cNvPr>
          <p:cNvSpPr txBox="1"/>
          <p:nvPr/>
        </p:nvSpPr>
        <p:spPr>
          <a:xfrm>
            <a:off x="4267200" y="1884545"/>
            <a:ext cx="613738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</a:rPr>
              <a:t>THẢO LUẬN CẶP ĐÔI</a:t>
            </a:r>
            <a:endParaRPr lang="en-US" sz="4500" b="1" dirty="0">
              <a:solidFill>
                <a:srgbClr val="FF0000"/>
              </a:solidFill>
            </a:endParaRPr>
          </a:p>
        </p:txBody>
      </p:sp>
      <p:pic>
        <p:nvPicPr>
          <p:cNvPr id="6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E8592844-635E-1D09-F4FB-529D84E54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54000" y="1433784"/>
            <a:ext cx="2590800" cy="16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1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4824720" y="3835426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1521" y="397248"/>
            <a:ext cx="144786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2. Mọi người cùng tranh luận vào bài tập của cậu bé</a:t>
            </a:r>
            <a:endParaRPr lang="en-US" sz="4500" b="1" dirty="0"/>
          </a:p>
        </p:txBody>
      </p:sp>
      <p:sp>
        <p:nvSpPr>
          <p:cNvPr id="4" name="Rectangle 3"/>
          <p:cNvSpPr/>
          <p:nvPr/>
        </p:nvSpPr>
        <p:spPr>
          <a:xfrm>
            <a:off x="2286000" y="1327796"/>
            <a:ext cx="14924929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000000"/>
                </a:solidFill>
              </a:rPr>
              <a:t>-  </a:t>
            </a:r>
            <a:r>
              <a:rPr lang="vi-VN" sz="4200" dirty="0">
                <a:solidFill>
                  <a:srgbClr val="000000"/>
                </a:solidFill>
              </a:rPr>
              <a:t>Nếu không biết ai là người bạn thân nhất của Ni – cô – la mà bố hay ông Blê – đúc vẫn làm bài thì bài văn ấy nói về người nào chứ không phải bạn của Ni – cô – la.</a:t>
            </a:r>
          </a:p>
          <a:p>
            <a:pPr algn="just">
              <a:lnSpc>
                <a:spcPct val="150000"/>
              </a:lnSpc>
            </a:pPr>
            <a:r>
              <a:rPr lang="vi-VN" sz="4200" dirty="0">
                <a:solidFill>
                  <a:srgbClr val="000000"/>
                </a:solidFill>
              </a:rPr>
              <a:t>-  Không đáp ứng được yêu cầu của đề cô giáo giao.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dirty="0">
                <a:solidFill>
                  <a:srgbClr val="000000"/>
                </a:solidFill>
              </a:rPr>
              <a:t>Cô giáo nhận ra bài văn đã viết về một nhân vật tưởng tưởng nào đó, chứ không phải nói về người bạn thân nhất của Ni – cô – la.</a:t>
            </a:r>
          </a:p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FF0000"/>
                </a:solidFill>
                <a:sym typeface="Wingdings" panose="05000000000000000000" pitchFamily="2" charset="2"/>
              </a:rPr>
              <a:t></a:t>
            </a:r>
            <a:r>
              <a:rPr lang="vi-VN" sz="4200" b="1" dirty="0">
                <a:solidFill>
                  <a:srgbClr val="FF0000"/>
                </a:solidFill>
              </a:rPr>
              <a:t> Không thể làm bài văn hộ con.</a:t>
            </a:r>
            <a:endParaRPr lang="vi-VN" sz="4200" b="0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448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4824720" y="3835426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1521" y="397248"/>
            <a:ext cx="102531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3. Ni-cô-la quyết định tự làm bài văn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2934880"/>
            <a:ext cx="15011400" cy="3682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solidFill>
                  <a:srgbClr val="000000"/>
                </a:solidFill>
                <a:latin typeface="+mj-lt"/>
              </a:rPr>
              <a:t>Sau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5400" dirty="0">
                <a:solidFill>
                  <a:srgbClr val="000000"/>
                </a:solidFill>
                <a:latin typeface="+mj-lt"/>
              </a:rPr>
              <a:t>đã xảy ra khi nhờ bố làm bài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, n</a:t>
            </a:r>
            <a:r>
              <a:rPr lang="vi-VN" sz="5400" dirty="0">
                <a:solidFill>
                  <a:srgbClr val="000000"/>
                </a:solidFill>
                <a:latin typeface="+mj-lt"/>
              </a:rPr>
              <a:t>hân vật trong câu chuyện rút ra kinh nghiệm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5400" dirty="0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  <a:r>
              <a:rPr lang="vi-VN" sz="5400" dirty="0">
                <a:solidFill>
                  <a:srgbClr val="000000"/>
                </a:solidFill>
                <a:latin typeface="+mj-lt"/>
              </a:rPr>
              <a:t> Em có đồng ý với điều đó không? Vì sao?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195" y="4933053"/>
            <a:ext cx="7297805" cy="64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5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4824720" y="3835426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1521" y="397248"/>
            <a:ext cx="102531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3. Ni-cô-la quyết định tự làm bài văn</a:t>
            </a:r>
          </a:p>
        </p:txBody>
      </p:sp>
      <p:sp>
        <p:nvSpPr>
          <p:cNvPr id="4" name="Rectangle 3"/>
          <p:cNvSpPr/>
          <p:nvPr/>
        </p:nvSpPr>
        <p:spPr>
          <a:xfrm>
            <a:off x="2391520" y="1342084"/>
            <a:ext cx="14829679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solidFill>
                  <a:srgbClr val="000000"/>
                </a:solidFill>
              </a:rPr>
              <a:t>- Đồng ý với bài học mà Ni - cô - la rút ra được qua những gì đã xảy ra.</a:t>
            </a:r>
          </a:p>
          <a:p>
            <a:pPr algn="just">
              <a:lnSpc>
                <a:spcPct val="150000"/>
              </a:lnSpc>
            </a:pPr>
            <a:r>
              <a:rPr lang="vi-VN" sz="4200" dirty="0">
                <a:solidFill>
                  <a:srgbClr val="000000"/>
                </a:solidFill>
              </a:rPr>
              <a:t>- Bài học này không chỉ đúng với Ni  - cô – la mà đúng với mỗi chúng ta.</a:t>
            </a:r>
          </a:p>
          <a:p>
            <a:pPr algn="just">
              <a:lnSpc>
                <a:spcPct val="150000"/>
              </a:lnSpc>
            </a:pPr>
            <a:r>
              <a:rPr lang="vi-VN" sz="4200" dirty="0">
                <a:solidFill>
                  <a:srgbClr val="000000"/>
                </a:solidFill>
              </a:rPr>
              <a:t>- Chỉ có làm bài bằng chính sức của mình, mới biết điểm mạnh, điểm yếu. Điểm mạnh phát huy, điểm yếu khắc phục.</a:t>
            </a:r>
          </a:p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FF0000"/>
                </a:solidFill>
                <a:sym typeface="Wingdings" panose="05000000000000000000" pitchFamily="2" charset="2"/>
              </a:rPr>
              <a:t> </a:t>
            </a:r>
            <a:r>
              <a:rPr lang="vi-VN" sz="4200" b="1" dirty="0">
                <a:solidFill>
                  <a:srgbClr val="FF0000"/>
                </a:solidFill>
              </a:rPr>
              <a:t>Sống trung thực, thể hiện được những suy nghĩ riêng của bản thân.</a:t>
            </a:r>
            <a:endParaRPr lang="vi-VN" sz="4200" b="0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188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7805">
            <a:off x="1530436" y="625327"/>
            <a:ext cx="8688796" cy="92627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87518" y="1350301"/>
            <a:ext cx="11572200" cy="87949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949218" y="4794382"/>
            <a:ext cx="94488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000000"/>
                </a:solidFill>
              </a:rPr>
              <a:t>III. TỔNG KẾT</a:t>
            </a:r>
            <a:endParaRPr lang="en-US" sz="7200" b="1" dirty="0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69179">
            <a:off x="13939862" y="7008464"/>
            <a:ext cx="3472421" cy="28347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81924">
            <a:off x="5216813" y="1245577"/>
            <a:ext cx="2783650" cy="27684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81924">
            <a:off x="5970173" y="1855837"/>
            <a:ext cx="1114907" cy="6952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51532">
            <a:off x="15126127" y="1327017"/>
            <a:ext cx="2487602" cy="277521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720104" y="7680994"/>
            <a:ext cx="3329633" cy="4581531"/>
            <a:chOff x="0" y="0"/>
            <a:chExt cx="4439511" cy="610870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054061">
              <a:off x="759333" y="312946"/>
              <a:ext cx="2920846" cy="548281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765139">
              <a:off x="2103658" y="2578772"/>
              <a:ext cx="1676088" cy="1310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8785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54114">
            <a:off x="13791398" y="-1016509"/>
            <a:ext cx="5045593" cy="70612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7595">
            <a:off x="13666423" y="5080246"/>
            <a:ext cx="4918771" cy="68144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571500"/>
            <a:ext cx="1442628" cy="1474805"/>
          </a:xfrm>
          <a:prstGeom prst="rect">
            <a:avLst/>
          </a:prstGeom>
        </p:spPr>
      </p:pic>
      <p:pic>
        <p:nvPicPr>
          <p:cNvPr id="12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09731">
            <a:off x="13529277" y="3133687"/>
            <a:ext cx="1701845" cy="1633772"/>
          </a:xfrm>
          <a:prstGeom prst="rect">
            <a:avLst/>
          </a:prstGeom>
        </p:spPr>
      </p:pic>
      <p:pic>
        <p:nvPicPr>
          <p:cNvPr id="13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26302">
            <a:off x="13624627" y="4609792"/>
            <a:ext cx="2209324" cy="1783527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65519">
            <a:off x="9108967" y="7817275"/>
            <a:ext cx="3266704" cy="3758760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83428">
            <a:off x="562021" y="9469673"/>
            <a:ext cx="1718658" cy="1387426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385501" y="8651922"/>
            <a:ext cx="682578" cy="6825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9183" y="723900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600" b="1" dirty="0">
                <a:solidFill>
                  <a:srgbClr val="FF0000"/>
                </a:solidFill>
              </a:rPr>
              <a:t>NỘI DUNG</a:t>
            </a:r>
            <a:endParaRPr lang="en-US" sz="56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98319" y="1616257"/>
            <a:ext cx="111147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Nội dung:  </a:t>
            </a:r>
            <a:r>
              <a:rPr lang="nl-NL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về việc cậu bé Ni-cô-la nhờ bố làm hộ bài tập văn. 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Ý nghĩa: </a:t>
            </a:r>
            <a:r>
              <a:rPr lang="nl-NL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 tự lực, cố gắng hoàn thành công việc của mình.</a:t>
            </a:r>
            <a:endParaRPr lang="en-US" sz="4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2141" y="5724675"/>
            <a:ext cx="48958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600" b="1" dirty="0">
                <a:solidFill>
                  <a:srgbClr val="FF0000"/>
                </a:solidFill>
              </a:rPr>
              <a:t>NGHỆ THUẬT</a:t>
            </a:r>
            <a:endParaRPr lang="en-US" sz="56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67201" y="6600275"/>
            <a:ext cx="1111470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Nghệ thuật kể chuyện hấp dẫn, sinh động.</a:t>
            </a:r>
            <a:endParaRPr lang="en-US" sz="4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9593" y="881150"/>
            <a:ext cx="17768815" cy="9996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81991" y="229149"/>
            <a:ext cx="10659103" cy="17635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30832">
            <a:off x="-999639" y="6416707"/>
            <a:ext cx="1999279" cy="1188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05605">
            <a:off x="1224921" y="629612"/>
            <a:ext cx="1858460" cy="11218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213704">
            <a:off x="17086073" y="7739051"/>
            <a:ext cx="1264737" cy="17836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535444" y="6685400"/>
            <a:ext cx="651277" cy="6512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9555" y="1361021"/>
            <a:ext cx="691415" cy="69141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365148" y="620953"/>
            <a:ext cx="906605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6399" b="1" dirty="0">
                <a:solidFill>
                  <a:srgbClr val="FF0000"/>
                </a:solidFill>
              </a:rPr>
              <a:t>LUYỆN TẬP</a:t>
            </a:r>
            <a:endParaRPr lang="en-US" sz="6399" b="1" dirty="0">
              <a:solidFill>
                <a:srgbClr val="FF0000"/>
              </a:solidFill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330077" y="103842"/>
            <a:ext cx="1929828" cy="19298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93131" y="2481481"/>
            <a:ext cx="1370323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đóng vai là Ni-cô-la và kể lại câu chuyện này.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17" y="3141803"/>
            <a:ext cx="7639050" cy="7639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r="11315"/>
          <a:stretch>
            <a:fillRect/>
          </a:stretch>
        </p:blipFill>
        <p:spPr>
          <a:xfrm>
            <a:off x="9144000" y="34225"/>
            <a:ext cx="9122999" cy="10287000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E6F300AD-DC03-AE1F-98CB-4A0148D2B7ED}"/>
              </a:ext>
            </a:extLst>
          </p:cNvPr>
          <p:cNvSpPr txBox="1"/>
          <p:nvPr/>
        </p:nvSpPr>
        <p:spPr>
          <a:xfrm>
            <a:off x="1143000" y="342900"/>
            <a:ext cx="9454005" cy="167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329"/>
              </a:lnSpc>
              <a:spcBef>
                <a:spcPct val="0"/>
              </a:spcBef>
            </a:pPr>
            <a:r>
              <a:rPr lang="en-US" sz="9000" b="1" i="1" spc="92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KHỞI ĐỘNG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7BA92A0D-D7D8-3527-3966-17369DDA2900}"/>
              </a:ext>
            </a:extLst>
          </p:cNvPr>
          <p:cNvSpPr/>
          <p:nvPr/>
        </p:nvSpPr>
        <p:spPr>
          <a:xfrm>
            <a:off x="409722" y="3335159"/>
            <a:ext cx="10563078" cy="3248459"/>
          </a:xfrm>
          <a:prstGeom prst="wedgeEllipseCallout">
            <a:avLst>
              <a:gd name="adj1" fmla="val -48326"/>
              <a:gd name="adj2" fmla="val 44765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1000"/>
              </a:spcAft>
              <a:tabLst>
                <a:tab pos="7334250" algn="l"/>
              </a:tabLst>
            </a:pP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Hãy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viết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5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tính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tích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cực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ra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giấy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notes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để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miêu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tả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bạn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thân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nhất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ở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trong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lớp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? (3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phút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69A5A107-9013-BEEB-EE6E-B36A63F403A2}"/>
              </a:ext>
            </a:extLst>
          </p:cNvPr>
          <p:cNvSpPr txBox="1"/>
          <p:nvPr/>
        </p:nvSpPr>
        <p:spPr>
          <a:xfrm>
            <a:off x="1419114" y="2212418"/>
            <a:ext cx="8901776" cy="761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4800" b="1" spc="92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TRÊN TÌNH BẠN DƯỚI TÌNH THÂN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07C92AB8-DAF1-598E-CBEB-589FF6C00F07}"/>
              </a:ext>
            </a:extLst>
          </p:cNvPr>
          <p:cNvSpPr/>
          <p:nvPr/>
        </p:nvSpPr>
        <p:spPr>
          <a:xfrm>
            <a:off x="409722" y="7048500"/>
            <a:ext cx="7968259" cy="2796256"/>
          </a:xfrm>
          <a:prstGeom prst="wedgeEllipseCallout">
            <a:avLst>
              <a:gd name="adj1" fmla="val 61211"/>
              <a:gd name="adj2" fmla="val -36629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7334250" algn="l"/>
              </a:tabLst>
            </a:pP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làm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tabLst>
                <a:tab pos="7334250" algn="l"/>
              </a:tabLst>
            </a:pP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miêu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tả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bạn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này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không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? </a:t>
            </a:r>
          </a:p>
        </p:txBody>
      </p:sp>
      <p:pic>
        <p:nvPicPr>
          <p:cNvPr id="7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D07739AB-BCBF-1D00-FAD8-0908CF08F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7616229"/>
            <a:ext cx="3505200" cy="2213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1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  <p:bldP spid="4" grpId="0" animBg="1"/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9593" y="881150"/>
            <a:ext cx="17768815" cy="9996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81991" y="229149"/>
            <a:ext cx="10659103" cy="17635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30832">
            <a:off x="-999639" y="6416707"/>
            <a:ext cx="1999279" cy="1188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05605">
            <a:off x="1224921" y="629612"/>
            <a:ext cx="1858460" cy="11218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213704">
            <a:off x="17086073" y="7739051"/>
            <a:ext cx="1264737" cy="17836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535444" y="6685400"/>
            <a:ext cx="651277" cy="6512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9555" y="1361021"/>
            <a:ext cx="691415" cy="69141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365148" y="620953"/>
            <a:ext cx="906605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6399" b="1" dirty="0">
                <a:solidFill>
                  <a:srgbClr val="FF0000"/>
                </a:solidFill>
              </a:rPr>
              <a:t>VẬN DỤNG</a:t>
            </a:r>
            <a:endParaRPr lang="en-US" sz="6399" b="1" dirty="0">
              <a:solidFill>
                <a:srgbClr val="FF0000"/>
              </a:solidFill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330077" y="103842"/>
            <a:ext cx="1929828" cy="19298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10575" y="2124905"/>
            <a:ext cx="13466849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Theo em, nếu gặp phải đề văn như của Ni-cô-la, theo em, việc đầu tiên phải làm gì?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0575" y="4330909"/>
            <a:ext cx="1374382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i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 ý:</a:t>
            </a:r>
            <a:endParaRPr lang="vi-VN" sz="4000" b="1" i="1" u="sng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 tiên, cần chọn người bạn mà mình cảm thấy thân thiết, gàn gũi, thấu hiểu nhất.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Nhớ lại những đặc điểm riêng, đức tính của bạn, nhữn kỉ niệm gắn bó thân thiết giữa hai người.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24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786" y="5453947"/>
            <a:ext cx="1929828" cy="1929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535127" y="2669166"/>
            <a:ext cx="5217746" cy="56159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802892"/>
            <a:ext cx="5217746" cy="5615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76718" y="4056069"/>
            <a:ext cx="5217746" cy="56159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54163">
            <a:off x="5088128" y="7637011"/>
            <a:ext cx="1845268" cy="23823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28669">
            <a:off x="16829966" y="5862492"/>
            <a:ext cx="1662670" cy="13422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291791" y="4458521"/>
            <a:ext cx="1427039" cy="13699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176567" y="7265787"/>
            <a:ext cx="754904" cy="7549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7427148">
            <a:off x="16077109" y="9121782"/>
            <a:ext cx="2364382" cy="11005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774760">
            <a:off x="73929" y="-334397"/>
            <a:ext cx="1909542" cy="19095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8915400" y="942975"/>
            <a:ext cx="8311481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79"/>
              </a:lnSpc>
            </a:pPr>
            <a:r>
              <a:rPr lang="vi-VN" sz="6399" b="1" dirty="0">
                <a:solidFill>
                  <a:srgbClr val="000000"/>
                </a:solidFill>
              </a:rPr>
              <a:t>CỦNG CỐ - DẶN DÒ</a:t>
            </a:r>
            <a:endParaRPr lang="en-US" sz="6399" b="1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26094" y="2724907"/>
            <a:ext cx="48229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Hoàn thành bài tập phần vận dụng.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66827" y="4688878"/>
            <a:ext cx="4354345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Ôn lại nội dung bài học.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569972" y="5989366"/>
            <a:ext cx="4176531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bị </a:t>
            </a:r>
            <a:r>
              <a:rPr lang="vi-VN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mới.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7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98066" y="3653684"/>
            <a:ext cx="14093380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01978">
            <a:off x="16746908" y="-1318515"/>
            <a:ext cx="6176630" cy="8666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34803">
            <a:off x="-4714768" y="3593455"/>
            <a:ext cx="6176630" cy="86661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4400" y="7429500"/>
            <a:ext cx="1442628" cy="14748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89968">
            <a:off x="15619388" y="1323407"/>
            <a:ext cx="1883072" cy="11093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4216">
            <a:off x="15023816" y="1502532"/>
            <a:ext cx="1536256" cy="14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0983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256359" y="647700"/>
            <a:ext cx="7851282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6399" b="1" dirty="0">
                <a:solidFill>
                  <a:srgbClr val="FF0000"/>
                </a:solidFill>
              </a:rPr>
              <a:t>NỘI DUNG BÀI HỌC</a:t>
            </a:r>
            <a:endParaRPr lang="en-US" sz="6399" b="1" dirty="0">
              <a:solidFill>
                <a:srgbClr val="FF0000"/>
              </a:solidFill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01978">
            <a:off x="16746908" y="-1318515"/>
            <a:ext cx="6176630" cy="8666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34803">
            <a:off x="-4998435" y="4096437"/>
            <a:ext cx="6176630" cy="86661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7484" y="7692129"/>
            <a:ext cx="1442628" cy="14748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89968">
            <a:off x="16303341" y="1444782"/>
            <a:ext cx="1883072" cy="11093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4216">
            <a:off x="15433627" y="1110667"/>
            <a:ext cx="1536256" cy="14748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33696" y="1551780"/>
            <a:ext cx="14777801" cy="8203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lnSpc>
                <a:spcPct val="200000"/>
              </a:lnSpc>
              <a:buAutoNum type="romanUcPeriod"/>
            </a:pPr>
            <a:r>
              <a:rPr lang="vi-VN" sz="4500" b="1" dirty="0"/>
              <a:t>TÌM HIỂU CHUNG</a:t>
            </a:r>
          </a:p>
          <a:p>
            <a:pPr marL="400050" indent="-400050" algn="just">
              <a:lnSpc>
                <a:spcPct val="200000"/>
              </a:lnSpc>
              <a:buAutoNum type="romanUcPeriod"/>
            </a:pPr>
            <a:r>
              <a:rPr lang="vi-VN" sz="4500" b="1" dirty="0"/>
              <a:t>TÌM HIỂU CHI TIẾT</a:t>
            </a:r>
          </a:p>
          <a:p>
            <a:pPr algn="just">
              <a:lnSpc>
                <a:spcPct val="200000"/>
              </a:lnSpc>
            </a:pPr>
            <a:r>
              <a:rPr lang="vi-VN" sz="4500" dirty="0"/>
              <a:t>	1.  Cô bé nhờ bố làm giúp bài tập</a:t>
            </a:r>
          </a:p>
          <a:p>
            <a:pPr algn="just">
              <a:lnSpc>
                <a:spcPct val="200000"/>
              </a:lnSpc>
            </a:pPr>
            <a:r>
              <a:rPr lang="vi-VN" sz="4500" dirty="0"/>
              <a:t>	2. Mọi người cùng tranh luận vào bài tập của cậu bé	3. Ni-cô-la quyết định tự làm bài văn</a:t>
            </a:r>
          </a:p>
          <a:p>
            <a:pPr algn="just">
              <a:lnSpc>
                <a:spcPct val="200000"/>
              </a:lnSpc>
            </a:pPr>
            <a:r>
              <a:rPr lang="vi-VN" sz="4500" b="1" dirty="0"/>
              <a:t>III. TỔNG KẾT</a:t>
            </a:r>
            <a:endParaRPr lang="en-US" sz="4500" b="1" dirty="0"/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r="11315"/>
          <a:stretch>
            <a:fillRect/>
          </a:stretch>
        </p:blipFill>
        <p:spPr>
          <a:xfrm>
            <a:off x="9144000" y="34225"/>
            <a:ext cx="9122999" cy="10287000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E6F300AD-DC03-AE1F-98CB-4A0148D2B7ED}"/>
              </a:ext>
            </a:extLst>
          </p:cNvPr>
          <p:cNvSpPr txBox="1"/>
          <p:nvPr/>
        </p:nvSpPr>
        <p:spPr>
          <a:xfrm>
            <a:off x="1143000" y="342900"/>
            <a:ext cx="9454005" cy="167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329"/>
              </a:lnSpc>
              <a:spcBef>
                <a:spcPct val="0"/>
              </a:spcBef>
            </a:pPr>
            <a:r>
              <a:rPr lang="en-US" sz="9000" b="1" i="1" spc="92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KHỞI ĐỘNG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7BA92A0D-D7D8-3527-3966-17369DDA2900}"/>
              </a:ext>
            </a:extLst>
          </p:cNvPr>
          <p:cNvSpPr/>
          <p:nvPr/>
        </p:nvSpPr>
        <p:spPr>
          <a:xfrm>
            <a:off x="409722" y="3335159"/>
            <a:ext cx="10563078" cy="3248459"/>
          </a:xfrm>
          <a:prstGeom prst="wedgeEllipseCallout">
            <a:avLst>
              <a:gd name="adj1" fmla="val -48326"/>
              <a:gd name="adj2" fmla="val 44765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1000"/>
              </a:spcAft>
              <a:tabLst>
                <a:tab pos="7334250" algn="l"/>
              </a:tabLst>
            </a:pP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Hãy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viết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5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tính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tích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cực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ra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giấy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notes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để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miêu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tả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bạn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thân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nhất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ở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trong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lớp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? (3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phút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69A5A107-9013-BEEB-EE6E-B36A63F403A2}"/>
              </a:ext>
            </a:extLst>
          </p:cNvPr>
          <p:cNvSpPr txBox="1"/>
          <p:nvPr/>
        </p:nvSpPr>
        <p:spPr>
          <a:xfrm>
            <a:off x="1419114" y="2212418"/>
            <a:ext cx="8901776" cy="761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4800" b="1" spc="92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TRÊN TÌNH BẠN DƯỚI TÌNH THÂN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07C92AB8-DAF1-598E-CBEB-589FF6C00F07}"/>
              </a:ext>
            </a:extLst>
          </p:cNvPr>
          <p:cNvSpPr/>
          <p:nvPr/>
        </p:nvSpPr>
        <p:spPr>
          <a:xfrm>
            <a:off x="409722" y="7048500"/>
            <a:ext cx="7968259" cy="2796256"/>
          </a:xfrm>
          <a:prstGeom prst="wedgeEllipseCallout">
            <a:avLst>
              <a:gd name="adj1" fmla="val 61211"/>
              <a:gd name="adj2" fmla="val -36629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7334250" algn="l"/>
              </a:tabLst>
            </a:pP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làm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tabLst>
                <a:tab pos="7334250" algn="l"/>
              </a:tabLst>
            </a:pP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miêu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tả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bạn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này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không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? </a:t>
            </a:r>
          </a:p>
        </p:txBody>
      </p:sp>
      <p:pic>
        <p:nvPicPr>
          <p:cNvPr id="7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D07739AB-BCBF-1D00-FAD8-0908CF08F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7616229"/>
            <a:ext cx="3505200" cy="2213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1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  <p:bldP spid="4" grpId="0" animBg="1"/>
      <p:bldP spid="5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1842" y="1839981"/>
            <a:ext cx="14736953" cy="57162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937171" y="7452412"/>
            <a:ext cx="1229369" cy="12567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40455" y="7916439"/>
            <a:ext cx="1474805" cy="1474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02246">
            <a:off x="1738715" y="6551885"/>
            <a:ext cx="1792210" cy="33642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80265">
            <a:off x="13950913" y="385811"/>
            <a:ext cx="2725779" cy="27109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80265">
            <a:off x="15036055" y="1102154"/>
            <a:ext cx="1091728" cy="6808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519550">
            <a:off x="3959914" y="8317580"/>
            <a:ext cx="2679570" cy="8769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304305" y="7125977"/>
            <a:ext cx="421910" cy="4219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302236" y="5358113"/>
            <a:ext cx="421910" cy="4219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26522">
            <a:off x="16737875" y="8747159"/>
            <a:ext cx="2154866" cy="17395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553265">
            <a:off x="50588" y="4020238"/>
            <a:ext cx="1587020" cy="22381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519293">
            <a:off x="1184706" y="7005060"/>
            <a:ext cx="1089351" cy="37213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2522879">
            <a:off x="16360040" y="1267118"/>
            <a:ext cx="2051947" cy="95508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3309969" y="2981409"/>
            <a:ext cx="11671107" cy="3491580"/>
            <a:chOff x="-1336493" y="197527"/>
            <a:chExt cx="15561476" cy="4655437"/>
          </a:xfrm>
        </p:grpSpPr>
        <p:sp>
          <p:nvSpPr>
            <p:cNvPr id="19" name="TextBox 19"/>
            <p:cNvSpPr txBox="1"/>
            <p:nvPr/>
          </p:nvSpPr>
          <p:spPr>
            <a:xfrm>
              <a:off x="-1336493" y="3074701"/>
              <a:ext cx="15561476" cy="17782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400"/>
                </a:lnSpc>
              </a:pPr>
              <a:r>
                <a:rPr lang="vi-VN" sz="10400" b="1" dirty="0">
                  <a:solidFill>
                    <a:srgbClr val="000000"/>
                  </a:solidFill>
                </a:rPr>
                <a:t>BÀI TẬP LÀM VĂN</a:t>
              </a:r>
              <a:endParaRPr lang="en-US" sz="10400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5344" y="197527"/>
              <a:ext cx="12537804" cy="1477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vi-VN" sz="7200" b="1" dirty="0">
                  <a:solidFill>
                    <a:srgbClr val="FF0000"/>
                  </a:solidFill>
                </a:rPr>
                <a:t>Bài 8: </a:t>
              </a:r>
              <a:endParaRPr lang="en-US" sz="7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372884" y="1218342"/>
            <a:ext cx="1989530" cy="1989530"/>
          </a:xfrm>
          <a:prstGeom prst="rect">
            <a:avLst/>
          </a:prstGeom>
        </p:spPr>
      </p:pic>
      <p:pic>
        <p:nvPicPr>
          <p:cNvPr id="22" name="Picture 1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798572" y="1643715"/>
            <a:ext cx="1175266" cy="112825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7805">
            <a:off x="1530436" y="625327"/>
            <a:ext cx="8688796" cy="92627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87518" y="1350301"/>
            <a:ext cx="12680378" cy="87949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439843" y="4243961"/>
            <a:ext cx="117348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 algn="ctr">
              <a:buAutoNum type="romanUcPeriod"/>
            </a:pPr>
            <a:r>
              <a:rPr lang="vi-VN" sz="7200" b="1" dirty="0">
                <a:solidFill>
                  <a:srgbClr val="000000"/>
                </a:solidFill>
              </a:rPr>
              <a:t>ĐỌC - TÌM HIỂU CHUNG</a:t>
            </a:r>
          </a:p>
          <a:p>
            <a:pPr algn="ctr"/>
            <a:r>
              <a:rPr lang="vi-VN" sz="7200" b="1" dirty="0">
                <a:solidFill>
                  <a:srgbClr val="000000"/>
                </a:solidFill>
              </a:rPr>
              <a:t>1. Đọc</a:t>
            </a:r>
          </a:p>
          <a:p>
            <a:pPr marL="1143000" indent="-1143000" algn="ctr">
              <a:buAutoNum type="romanUcPeriod"/>
            </a:pPr>
            <a:endParaRPr lang="en-US" sz="7200" b="1" dirty="0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69179">
            <a:off x="13939862" y="7008464"/>
            <a:ext cx="3472421" cy="28347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81924">
            <a:off x="5216813" y="1245577"/>
            <a:ext cx="2783650" cy="27684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81924">
            <a:off x="5970173" y="1855837"/>
            <a:ext cx="1114907" cy="6952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51532">
            <a:off x="15126127" y="1327017"/>
            <a:ext cx="2487602" cy="277521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720104" y="7680994"/>
            <a:ext cx="3329633" cy="4581531"/>
            <a:chOff x="0" y="0"/>
            <a:chExt cx="4439511" cy="610870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054061">
              <a:off x="759333" y="312946"/>
              <a:ext cx="2920846" cy="548281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765139">
              <a:off x="2103658" y="2578772"/>
              <a:ext cx="1676088" cy="131039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99687" y="4790911"/>
            <a:ext cx="743765" cy="25408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0" y="7700344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399616" y="8969479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483689" y="944956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31945" y="1609749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05415" y="1315412"/>
            <a:ext cx="29738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2. Tác giả </a:t>
            </a:r>
            <a:endParaRPr lang="en-US" sz="45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91" y="2560206"/>
            <a:ext cx="5612429" cy="46010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8BB8FA2-B0CC-46FA-A19E-07347A2B738C}"/>
              </a:ext>
            </a:extLst>
          </p:cNvPr>
          <p:cNvSpPr/>
          <p:nvPr/>
        </p:nvSpPr>
        <p:spPr>
          <a:xfrm>
            <a:off x="7134968" y="2278461"/>
            <a:ext cx="1026594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Rơ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Gô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–xi–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(1926 -1977)</a:t>
            </a:r>
            <a:r>
              <a:rPr lang="vi-VN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 nhà văn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chuyên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sáng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tranh,Viết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kịch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làm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phim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sĩ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Giăng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giắc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Xăng</a:t>
            </a:r>
            <a:r>
              <a:rPr lang="vi-VN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pê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(Sinh năm 1932)</a:t>
            </a:r>
            <a:r>
              <a:rPr lang="vi-VN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sĩ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người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chuyên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biếm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99687" y="4790911"/>
            <a:ext cx="743765" cy="25408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0" y="7700344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399616" y="8969479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483689" y="944956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31945" y="1609749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05415" y="1315412"/>
            <a:ext cx="35189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3. Tác phẩm</a:t>
            </a:r>
            <a:endParaRPr lang="en-US" sz="4500" b="1" dirty="0"/>
          </a:p>
        </p:txBody>
      </p:sp>
      <p:pic>
        <p:nvPicPr>
          <p:cNvPr id="19" name="Picture 2" descr="Nhóc Nicolas: Những Chuyện Chưa Kể T1 (Tái Bản) | Tiki">
            <a:extLst>
              <a:ext uri="{FF2B5EF4-FFF2-40B4-BE49-F238E27FC236}">
                <a16:creationId xmlns:a16="http://schemas.microsoft.com/office/drawing/2014/main" id="{D6C092A1-4E78-4C5E-A97A-91D423B44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548" y="2428913"/>
            <a:ext cx="4209833" cy="622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27514" y="2102211"/>
            <a:ext cx="10975444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trích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 - cô - la: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chuyện chưa kể,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bản lần đầu năm 2004.</a:t>
            </a:r>
            <a:endParaRPr lang="vi-VN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kern="100" dirty="0">
                <a:ea typeface="SimSun" panose="02010600030101010101" pitchFamily="2" charset="-122"/>
              </a:rPr>
              <a:t>Ngôi kể: thứ nhất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kern="100" dirty="0">
                <a:ea typeface="SimSun" panose="02010600030101010101" pitchFamily="2" charset="-122"/>
              </a:rPr>
              <a:t>Tác dụng: ngôi kể thứ nhất giúp nhân vật thể hiện được những tâm trạng, suy nghĩ của mình một cách cụ thể và rõ nét nhất.</a:t>
            </a:r>
          </a:p>
        </p:txBody>
      </p:sp>
    </p:spTree>
    <p:extLst>
      <p:ext uri="{BB962C8B-B14F-4D97-AF65-F5344CB8AC3E}">
        <p14:creationId xmlns:p14="http://schemas.microsoft.com/office/powerpoint/2010/main" val="97382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99687" y="4790911"/>
            <a:ext cx="743765" cy="25408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7021747" y="7866458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399616" y="8969479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483689" y="944956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31945" y="1609749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05415" y="1315412"/>
            <a:ext cx="35189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3. Tác phẩm</a:t>
            </a:r>
            <a:endParaRPr lang="en-US" sz="4500" b="1" dirty="0"/>
          </a:p>
        </p:txBody>
      </p:sp>
      <p:sp>
        <p:nvSpPr>
          <p:cNvPr id="4" name="Rectangle 3"/>
          <p:cNvSpPr/>
          <p:nvPr/>
        </p:nvSpPr>
        <p:spPr>
          <a:xfrm>
            <a:off x="1378211" y="2102211"/>
            <a:ext cx="456538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 cục: </a:t>
            </a:r>
            <a:r>
              <a:rPr lang="vi-VN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phần</a:t>
            </a:r>
            <a:endParaRPr lang="vi-VN" sz="4200" kern="100" dirty="0">
              <a:ea typeface="SimSun" panose="02010600030101010101" pitchFamily="2" charset="-122"/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29052" y="3147321"/>
            <a:ext cx="5217746" cy="56159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62778" y="4684801"/>
            <a:ext cx="4343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 1</a:t>
            </a:r>
            <a:r>
              <a:rPr lang="en-US" sz="3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vi-VN" sz="35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5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đầu </a:t>
            </a:r>
            <a:r>
              <a:rPr lang="vi-VN" sz="3500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35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lang="en-US" sz="35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en-US" sz="35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tuyệt</a:t>
            </a:r>
            <a:r>
              <a:rPr lang="en-US" sz="35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Ni-cô-la nhờ bố làm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bài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608146" y="3164040"/>
            <a:ext cx="5217746" cy="561596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23179" y="4449844"/>
            <a:ext cx="5154381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 2</a:t>
            </a:r>
            <a:r>
              <a:rPr lang="en-US" sz="3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vi-VN" sz="35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500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Tiếp theo </a:t>
            </a:r>
            <a:r>
              <a:rPr lang="vi-VN" sz="3500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vi-VN" sz="3500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ông Blê-đuc tức giận: </a:t>
            </a:r>
            <a:r>
              <a:rPr lang="vi-VN" sz="35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Mọi người cùng tranh luận vào bài tập của cậu bé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986016" y="3219770"/>
            <a:ext cx="5217746" cy="56159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2298906" y="4515276"/>
            <a:ext cx="459494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 3</a:t>
            </a:r>
            <a:r>
              <a:rPr lang="en-US" sz="3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vi-VN" sz="35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5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 lại: 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Ni-cô-la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quyết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định tự làm bài văn</a:t>
            </a:r>
            <a:r>
              <a:rPr lang="vi-VN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1842" y="1839981"/>
            <a:ext cx="14736953" cy="57162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937171" y="7452412"/>
            <a:ext cx="1229369" cy="12567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40455" y="7916439"/>
            <a:ext cx="1474805" cy="1474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02246">
            <a:off x="1738715" y="6551885"/>
            <a:ext cx="1792210" cy="33642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80265">
            <a:off x="13950913" y="385811"/>
            <a:ext cx="2725779" cy="27109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80265">
            <a:off x="15036055" y="1102154"/>
            <a:ext cx="1091728" cy="6808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519550">
            <a:off x="3959914" y="8317580"/>
            <a:ext cx="2679570" cy="8769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304305" y="7125977"/>
            <a:ext cx="421910" cy="4219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302236" y="5358113"/>
            <a:ext cx="421910" cy="4219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26522">
            <a:off x="16737875" y="8747159"/>
            <a:ext cx="2154866" cy="17395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553265">
            <a:off x="50588" y="4020238"/>
            <a:ext cx="1587020" cy="22381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519293">
            <a:off x="1184706" y="7005060"/>
            <a:ext cx="1089351" cy="37213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2522879">
            <a:off x="16360040" y="1267118"/>
            <a:ext cx="2051947" cy="95508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3309969" y="2981409"/>
            <a:ext cx="11671107" cy="3491580"/>
            <a:chOff x="-1336493" y="197527"/>
            <a:chExt cx="15561476" cy="4655437"/>
          </a:xfrm>
        </p:grpSpPr>
        <p:sp>
          <p:nvSpPr>
            <p:cNvPr id="19" name="TextBox 19"/>
            <p:cNvSpPr txBox="1"/>
            <p:nvPr/>
          </p:nvSpPr>
          <p:spPr>
            <a:xfrm>
              <a:off x="-1336493" y="3074701"/>
              <a:ext cx="15561476" cy="17782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400"/>
                </a:lnSpc>
              </a:pPr>
              <a:r>
                <a:rPr lang="vi-VN" sz="10400" b="1" dirty="0">
                  <a:solidFill>
                    <a:srgbClr val="000000"/>
                  </a:solidFill>
                </a:rPr>
                <a:t>BÀI TẬP LÀM VĂN</a:t>
              </a:r>
              <a:endParaRPr lang="en-US" sz="10400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5344" y="197527"/>
              <a:ext cx="12537804" cy="1477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vi-VN" sz="7200" b="1" dirty="0">
                  <a:solidFill>
                    <a:srgbClr val="FF0000"/>
                  </a:solidFill>
                </a:rPr>
                <a:t>Bài 8: </a:t>
              </a:r>
              <a:endParaRPr lang="en-US" sz="7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372884" y="1218342"/>
            <a:ext cx="1989530" cy="1989530"/>
          </a:xfrm>
          <a:prstGeom prst="rect">
            <a:avLst/>
          </a:prstGeom>
        </p:spPr>
      </p:pic>
      <p:pic>
        <p:nvPicPr>
          <p:cNvPr id="22" name="Picture 1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798572" y="1643715"/>
            <a:ext cx="1175266" cy="112825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7805">
            <a:off x="1530436" y="625327"/>
            <a:ext cx="8688796" cy="92627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87518" y="1350301"/>
            <a:ext cx="11572200" cy="87949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949218" y="4794382"/>
            <a:ext cx="9448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000000"/>
                </a:solidFill>
              </a:rPr>
              <a:t>II. KHÁM PHÁ VĂN BẢN</a:t>
            </a:r>
            <a:endParaRPr lang="en-US" sz="7200" b="1" dirty="0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69179">
            <a:off x="13939862" y="7008464"/>
            <a:ext cx="3472421" cy="28347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81924">
            <a:off x="5216813" y="1245577"/>
            <a:ext cx="2783650" cy="27684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81924">
            <a:off x="5970173" y="1855837"/>
            <a:ext cx="1114907" cy="6952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51532">
            <a:off x="15126127" y="1327017"/>
            <a:ext cx="2487602" cy="277521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720104" y="7680994"/>
            <a:ext cx="3329633" cy="4581531"/>
            <a:chOff x="0" y="0"/>
            <a:chExt cx="4439511" cy="610870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054061">
              <a:off x="759333" y="312946"/>
              <a:ext cx="2920846" cy="548281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765139">
              <a:off x="2103658" y="2578772"/>
              <a:ext cx="1676088" cy="1310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0160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4367519" y="3980221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90800" y="606235"/>
            <a:ext cx="94436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1. Cậu bé nhờ bố làm giúp bài tập</a:t>
            </a:r>
            <a:endParaRPr lang="en-US" sz="45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r="22892"/>
          <a:stretch/>
        </p:blipFill>
        <p:spPr>
          <a:xfrm>
            <a:off x="13563600" y="3438333"/>
            <a:ext cx="4800599" cy="7043608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743200" y="1923317"/>
            <a:ext cx="10645018" cy="3982183"/>
          </a:xfrm>
          <a:prstGeom prst="wedgeRoundRectCallout">
            <a:avLst>
              <a:gd name="adj1" fmla="val 54259"/>
              <a:gd name="adj2" fmla="val 4479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just">
              <a:lnSpc>
                <a:spcPct val="150000"/>
              </a:lnSpc>
              <a:buAutoNum type="arabicPeriod"/>
            </a:pPr>
            <a:r>
              <a:rPr lang="vi-VN" sz="3600" dirty="0">
                <a:solidFill>
                  <a:schemeClr val="tx1"/>
                </a:solidFill>
              </a:rPr>
              <a:t>Cậu bé Ni-cô-la đã nhờ bố giúp việc gì?</a:t>
            </a:r>
          </a:p>
          <a:p>
            <a:pPr marL="742950" indent="-742950" algn="just">
              <a:lnSpc>
                <a:spcPct val="150000"/>
              </a:lnSpc>
              <a:buAutoNum type="arabicPeriod"/>
            </a:pPr>
            <a:r>
              <a:rPr lang="vi-VN" sz="3600" dirty="0">
                <a:solidFill>
                  <a:schemeClr val="tx1"/>
                </a:solidFill>
              </a:rPr>
              <a:t>Theo em, tại sao cậu phải nhờ bố làm hộ bài tập? Theo em hành động nhờ người khác làm giúp bài tập là nên hay không nên?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4367519" y="3980221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1521" y="397248"/>
            <a:ext cx="94436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1. Cậu bé nhờ bố làm giúp bài tập</a:t>
            </a:r>
            <a:endParaRPr lang="en-US" sz="4500" b="1" dirty="0"/>
          </a:p>
        </p:txBody>
      </p:sp>
      <p:sp>
        <p:nvSpPr>
          <p:cNvPr id="4" name="Rectangle 3"/>
          <p:cNvSpPr/>
          <p:nvPr/>
        </p:nvSpPr>
        <p:spPr>
          <a:xfrm>
            <a:off x="2391521" y="1182078"/>
            <a:ext cx="14672515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solidFill>
                  <a:srgbClr val="000000"/>
                </a:solidFill>
              </a:rPr>
              <a:t>- Có thể:</a:t>
            </a:r>
          </a:p>
          <a:p>
            <a:pPr marL="1485900" lvl="2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Ni – cô – la vốn học yếu về môn văn, không tự tin khi làm bài.</a:t>
            </a:r>
          </a:p>
          <a:p>
            <a:pPr marL="1485900" lvl="2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Đề văn hơi khó, Ni – cô – la cảm thấy chật vật.</a:t>
            </a:r>
          </a:p>
          <a:p>
            <a:pPr marL="1485900" lvl="2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Trong học tập, Ni – cô – la thường có thói quen dựa dẫm, không tự lực….</a:t>
            </a:r>
          </a:p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FF0000"/>
                </a:solidFill>
                <a:sym typeface="Wingdings" panose="05000000000000000000" pitchFamily="2" charset="2"/>
              </a:rPr>
              <a:t></a:t>
            </a:r>
            <a:r>
              <a:rPr lang="vi-VN" sz="4200" b="1" dirty="0">
                <a:solidFill>
                  <a:srgbClr val="FF0000"/>
                </a:solidFill>
              </a:rPr>
              <a:t> Cho dù là lí do nào thì việc nhờ bố làm hộ bài văn cũng là điều không thể chấp nhận được.</a:t>
            </a:r>
            <a:endParaRPr lang="vi-VN" sz="4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664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67289" flipH="1">
            <a:off x="-4367519" y="3980221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1521" y="397248"/>
            <a:ext cx="144786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2. Mọi người cùng tranh luận vào bài tập của cậu bé</a:t>
            </a:r>
            <a:endParaRPr lang="en-US" sz="45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1592642"/>
            <a:ext cx="613738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</a:rPr>
              <a:t>THẢO LUẬN CẶP ĐÔI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91521" y="2443442"/>
            <a:ext cx="11658600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Người bố có thái độ ra sao khi Ni-cô-la nhờ làm bài tập?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Bố có muốn làm bài thay cho Ni-cô-la vào lần sau nữa không?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Việc làm bài của người bố là để giúp con hay muốn con thấy mình rất giỏi văn?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Giọng kể chuyện nghiêm khắc hay hài hước?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4457700"/>
            <a:ext cx="6743700" cy="6743700"/>
          </a:xfrm>
          <a:prstGeom prst="rect">
            <a:avLst/>
          </a:prstGeom>
        </p:spPr>
      </p:pic>
      <p:pic>
        <p:nvPicPr>
          <p:cNvPr id="4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DD9E5259-30B7-F28D-2558-1CD71878D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297527" y="1391000"/>
            <a:ext cx="3657600" cy="19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6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4367519" y="3980221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1521" y="397248"/>
            <a:ext cx="144786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2. Mọi người cùng tranh luận vào bài tập của cậu bé</a:t>
            </a:r>
            <a:endParaRPr lang="en-US" sz="4500" b="1" dirty="0"/>
          </a:p>
        </p:txBody>
      </p:sp>
      <p:sp>
        <p:nvSpPr>
          <p:cNvPr id="4" name="Rectangle 3"/>
          <p:cNvSpPr/>
          <p:nvPr/>
        </p:nvSpPr>
        <p:spPr>
          <a:xfrm>
            <a:off x="1446486" y="2709642"/>
            <a:ext cx="16368713" cy="482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của bố Ni – cô – la khi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nhờ làm hộ bài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văn</a:t>
            </a:r>
            <a:r>
              <a:rPr lang="vi-VN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200" dirty="0">
                <a:ea typeface="Times New Roman" panose="02020603050405020304" pitchFamily="18" charset="0"/>
                <a:cs typeface="Arial" panose="020B0604020202020204" pitchFamily="34" charset="0"/>
              </a:rPr>
              <a:t>Cần thiết.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200" dirty="0">
                <a:ea typeface="Times New Roman" panose="02020603050405020304" pitchFamily="18" charset="0"/>
                <a:cs typeface="Arial" panose="020B0604020202020204" pitchFamily="34" charset="0"/>
              </a:rPr>
              <a:t>Chỉ làm giúp lần này thôi.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200" dirty="0">
                <a:ea typeface="Times New Roman" panose="02020603050405020304" pitchFamily="18" charset="0"/>
                <a:cs typeface="Arial" panose="020B0604020202020204" pitchFamily="34" charset="0"/>
              </a:rPr>
              <a:t>Vì bố muốn thấu hiểu và làm bạn với con.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200" dirty="0">
                <a:ea typeface="Times New Roman" panose="02020603050405020304" pitchFamily="18" charset="0"/>
                <a:cs typeface="Arial" panose="020B0604020202020204" pitchFamily="34" charset="0"/>
              </a:rPr>
              <a:t>Lời kể chuyện có giọng hài hước, vui nhộn.</a:t>
            </a:r>
          </a:p>
        </p:txBody>
      </p:sp>
    </p:spTree>
    <p:extLst>
      <p:ext uri="{BB962C8B-B14F-4D97-AF65-F5344CB8AC3E}">
        <p14:creationId xmlns:p14="http://schemas.microsoft.com/office/powerpoint/2010/main" val="335978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67289" flipH="1">
            <a:off x="-4824720" y="3835426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1521" y="397248"/>
            <a:ext cx="144786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2. Mọi người cùng tranh luận vào bài tập của cậu bé</a:t>
            </a:r>
            <a:endParaRPr lang="en-US" sz="4500" b="1" dirty="0"/>
          </a:p>
        </p:txBody>
      </p:sp>
      <p:sp>
        <p:nvSpPr>
          <p:cNvPr id="11" name="Rectangle 10"/>
          <p:cNvSpPr/>
          <p:nvPr/>
        </p:nvSpPr>
        <p:spPr>
          <a:xfrm>
            <a:off x="1232549" y="3339279"/>
            <a:ext cx="12698701" cy="482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Vì sao bố của Ni – cô – la và ông Blê – đúc đều muốn biết ai là người bạn thân của Ni – cô – la?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</a:rPr>
              <a:t>Vì sao sau khi Ni – cô – la đã kể ra nhiều người bạn thân của mình mà bố của cậu ấy vẫn thấy khó viết?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829300"/>
            <a:ext cx="5935803" cy="4908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B86D6D-C0E5-08A2-CDB6-8F3B8F58EBCC}"/>
              </a:ext>
            </a:extLst>
          </p:cNvPr>
          <p:cNvSpPr txBox="1"/>
          <p:nvPr/>
        </p:nvSpPr>
        <p:spPr>
          <a:xfrm>
            <a:off x="4267200" y="1884545"/>
            <a:ext cx="613738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</a:rPr>
              <a:t>THẢO LUẬN CẶP ĐÔI</a:t>
            </a:r>
            <a:endParaRPr lang="en-US" sz="4500" b="1" dirty="0">
              <a:solidFill>
                <a:srgbClr val="FF0000"/>
              </a:solidFill>
            </a:endParaRPr>
          </a:p>
        </p:txBody>
      </p:sp>
      <p:pic>
        <p:nvPicPr>
          <p:cNvPr id="6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E8592844-635E-1D09-F4FB-529D84E54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54000" y="1433784"/>
            <a:ext cx="2590800" cy="16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1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4824720" y="3835426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1521" y="397248"/>
            <a:ext cx="144786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2. Mọi người cùng tranh luận vào bài tập của cậu bé</a:t>
            </a:r>
            <a:endParaRPr lang="en-US" sz="4500" b="1" dirty="0"/>
          </a:p>
        </p:txBody>
      </p:sp>
      <p:sp>
        <p:nvSpPr>
          <p:cNvPr id="4" name="Rectangle 3"/>
          <p:cNvSpPr/>
          <p:nvPr/>
        </p:nvSpPr>
        <p:spPr>
          <a:xfrm>
            <a:off x="2286000" y="1327796"/>
            <a:ext cx="14924929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000000"/>
                </a:solidFill>
              </a:rPr>
              <a:t>-  </a:t>
            </a:r>
            <a:r>
              <a:rPr lang="vi-VN" sz="4200" dirty="0">
                <a:solidFill>
                  <a:srgbClr val="000000"/>
                </a:solidFill>
              </a:rPr>
              <a:t>Nếu không biết ai là người bạn thân nhất của Ni – cô – la mà bố hay ông Blê – đúc vẫn làm bài thì bài văn ấy nói về người nào chứ không phải bạn của Ni – cô – la.</a:t>
            </a:r>
          </a:p>
          <a:p>
            <a:pPr algn="just">
              <a:lnSpc>
                <a:spcPct val="150000"/>
              </a:lnSpc>
            </a:pPr>
            <a:r>
              <a:rPr lang="vi-VN" sz="4200" dirty="0">
                <a:solidFill>
                  <a:srgbClr val="000000"/>
                </a:solidFill>
              </a:rPr>
              <a:t>-  Không đáp ứng được yêu cầu của đề cô giáo giao.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dirty="0">
                <a:solidFill>
                  <a:srgbClr val="000000"/>
                </a:solidFill>
              </a:rPr>
              <a:t>Cô giáo nhận ra bài văn đã viết về một nhân vật tưởng tưởng nào đó, chứ không phải nói về người bạn thân nhất của Ni – cô – la.</a:t>
            </a:r>
          </a:p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FF0000"/>
                </a:solidFill>
                <a:sym typeface="Wingdings" panose="05000000000000000000" pitchFamily="2" charset="2"/>
              </a:rPr>
              <a:t></a:t>
            </a:r>
            <a:r>
              <a:rPr lang="vi-VN" sz="4200" b="1" dirty="0">
                <a:solidFill>
                  <a:srgbClr val="FF0000"/>
                </a:solidFill>
              </a:rPr>
              <a:t> Không thể làm bài văn hộ con.</a:t>
            </a:r>
            <a:endParaRPr lang="vi-VN" sz="4200" b="0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206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4824720" y="3835426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1521" y="397248"/>
            <a:ext cx="102531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3. Ni-cô-lai quyết định tự làm bài văn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2934880"/>
            <a:ext cx="15011400" cy="3682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solidFill>
                  <a:srgbClr val="000000"/>
                </a:solidFill>
                <a:latin typeface="+mj-lt"/>
              </a:rPr>
              <a:t>Sau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5400" dirty="0">
                <a:solidFill>
                  <a:srgbClr val="000000"/>
                </a:solidFill>
                <a:latin typeface="+mj-lt"/>
              </a:rPr>
              <a:t>đã xảy ra khi nhờ bố làm bài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, n</a:t>
            </a:r>
            <a:r>
              <a:rPr lang="vi-VN" sz="5400" dirty="0">
                <a:solidFill>
                  <a:srgbClr val="000000"/>
                </a:solidFill>
                <a:latin typeface="+mj-lt"/>
              </a:rPr>
              <a:t>hân vật trong câu chuyện rút ra kinh nghiệm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5400" dirty="0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  <a:r>
              <a:rPr lang="vi-VN" sz="5400" dirty="0">
                <a:solidFill>
                  <a:srgbClr val="000000"/>
                </a:solidFill>
                <a:latin typeface="+mj-lt"/>
              </a:rPr>
              <a:t> Em có đồng ý với điều đó không? Vì sao?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195" y="4933053"/>
            <a:ext cx="7297805" cy="64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4824720" y="3835426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1521" y="397248"/>
            <a:ext cx="102531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3. Ni-cô-lai quyết định tự làm bài văn</a:t>
            </a:r>
          </a:p>
        </p:txBody>
      </p:sp>
      <p:sp>
        <p:nvSpPr>
          <p:cNvPr id="4" name="Rectangle 3"/>
          <p:cNvSpPr/>
          <p:nvPr/>
        </p:nvSpPr>
        <p:spPr>
          <a:xfrm>
            <a:off x="2391520" y="1342084"/>
            <a:ext cx="14829679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solidFill>
                  <a:srgbClr val="000000"/>
                </a:solidFill>
              </a:rPr>
              <a:t>- Đồng ý với bài học mà Ni - cô - la rút ra được qua những gì đã xảy ra.</a:t>
            </a:r>
          </a:p>
          <a:p>
            <a:pPr algn="just">
              <a:lnSpc>
                <a:spcPct val="150000"/>
              </a:lnSpc>
            </a:pPr>
            <a:r>
              <a:rPr lang="vi-VN" sz="4200" dirty="0">
                <a:solidFill>
                  <a:srgbClr val="000000"/>
                </a:solidFill>
              </a:rPr>
              <a:t>- Bài học này không chỉ đúng với Ni  - cô – la mà đúng với mỗi chúng ta.</a:t>
            </a:r>
          </a:p>
          <a:p>
            <a:pPr algn="just">
              <a:lnSpc>
                <a:spcPct val="150000"/>
              </a:lnSpc>
            </a:pPr>
            <a:r>
              <a:rPr lang="vi-VN" sz="4200" dirty="0">
                <a:solidFill>
                  <a:srgbClr val="000000"/>
                </a:solidFill>
              </a:rPr>
              <a:t>- Chỉ có làm bài bằng chính sức của mình, mới biết điểm mạnh, điểm yếu. Điểm mạnh phát huy, điểm yếu khắc phục.</a:t>
            </a:r>
          </a:p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FF0000"/>
                </a:solidFill>
                <a:sym typeface="Wingdings" panose="05000000000000000000" pitchFamily="2" charset="2"/>
              </a:rPr>
              <a:t> </a:t>
            </a:r>
            <a:r>
              <a:rPr lang="vi-VN" sz="4200" b="1" dirty="0">
                <a:solidFill>
                  <a:srgbClr val="FF0000"/>
                </a:solidFill>
              </a:rPr>
              <a:t>Sống trung thực, thể hiện được những suy nghĩ riêng của bản thân.</a:t>
            </a:r>
            <a:endParaRPr lang="vi-VN" sz="4200" b="0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391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7805">
            <a:off x="1530436" y="625327"/>
            <a:ext cx="8688796" cy="92627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87518" y="1350301"/>
            <a:ext cx="11572200" cy="87949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949218" y="4794382"/>
            <a:ext cx="94488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000000"/>
                </a:solidFill>
              </a:rPr>
              <a:t>III. TỔNG KẾT</a:t>
            </a:r>
            <a:endParaRPr lang="en-US" sz="7200" b="1" dirty="0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69179">
            <a:off x="13939862" y="7008464"/>
            <a:ext cx="3472421" cy="28347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81924">
            <a:off x="5216813" y="1245577"/>
            <a:ext cx="2783650" cy="27684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81924">
            <a:off x="5970173" y="1855837"/>
            <a:ext cx="1114907" cy="6952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51532">
            <a:off x="15126127" y="1327017"/>
            <a:ext cx="2487602" cy="277521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720104" y="7680994"/>
            <a:ext cx="3329633" cy="4581531"/>
            <a:chOff x="0" y="0"/>
            <a:chExt cx="4439511" cy="610870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054061">
              <a:off x="759333" y="312946"/>
              <a:ext cx="2920846" cy="548281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765139">
              <a:off x="2103658" y="2578772"/>
              <a:ext cx="1676088" cy="1310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681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7805">
            <a:off x="1530436" y="625327"/>
            <a:ext cx="8688796" cy="92627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87518" y="1350301"/>
            <a:ext cx="12680378" cy="87949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439843" y="4243961"/>
            <a:ext cx="117348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 algn="ctr">
              <a:buAutoNum type="romanUcPeriod"/>
            </a:pPr>
            <a:r>
              <a:rPr lang="vi-VN" sz="7200" b="1" dirty="0">
                <a:solidFill>
                  <a:srgbClr val="000000"/>
                </a:solidFill>
              </a:rPr>
              <a:t>ĐỌC - TÌM HIỂU CHUNG</a:t>
            </a:r>
          </a:p>
          <a:p>
            <a:pPr algn="ctr"/>
            <a:r>
              <a:rPr lang="vi-VN" sz="7200" b="1" dirty="0">
                <a:solidFill>
                  <a:srgbClr val="000000"/>
                </a:solidFill>
              </a:rPr>
              <a:t>1. Đọc</a:t>
            </a:r>
          </a:p>
          <a:p>
            <a:pPr marL="1143000" indent="-1143000" algn="ctr">
              <a:buAutoNum type="romanUcPeriod"/>
            </a:pPr>
            <a:endParaRPr lang="en-US" sz="7200" b="1" dirty="0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69179">
            <a:off x="13939862" y="7008464"/>
            <a:ext cx="3472421" cy="28347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81924">
            <a:off x="5216813" y="1245577"/>
            <a:ext cx="2783650" cy="27684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81924">
            <a:off x="5970173" y="1855837"/>
            <a:ext cx="1114907" cy="6952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51532">
            <a:off x="15126127" y="1327017"/>
            <a:ext cx="2487602" cy="277521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720104" y="7680994"/>
            <a:ext cx="3329633" cy="4581531"/>
            <a:chOff x="0" y="0"/>
            <a:chExt cx="4439511" cy="610870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054061">
              <a:off x="759333" y="312946"/>
              <a:ext cx="2920846" cy="548281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765139">
              <a:off x="2103658" y="2578772"/>
              <a:ext cx="1676088" cy="131039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54114">
            <a:off x="13791398" y="-1016509"/>
            <a:ext cx="5045593" cy="70612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7595">
            <a:off x="13666423" y="5080246"/>
            <a:ext cx="4918771" cy="68144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571500"/>
            <a:ext cx="1442628" cy="1474805"/>
          </a:xfrm>
          <a:prstGeom prst="rect">
            <a:avLst/>
          </a:prstGeom>
        </p:spPr>
      </p:pic>
      <p:pic>
        <p:nvPicPr>
          <p:cNvPr id="12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09731">
            <a:off x="13529277" y="3133687"/>
            <a:ext cx="1701845" cy="1633772"/>
          </a:xfrm>
          <a:prstGeom prst="rect">
            <a:avLst/>
          </a:prstGeom>
        </p:spPr>
      </p:pic>
      <p:pic>
        <p:nvPicPr>
          <p:cNvPr id="13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26302">
            <a:off x="13624627" y="4609792"/>
            <a:ext cx="2209324" cy="1783527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65519">
            <a:off x="9108967" y="7817275"/>
            <a:ext cx="3266704" cy="3758760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83428">
            <a:off x="562021" y="9469673"/>
            <a:ext cx="1718658" cy="1387426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385501" y="8651922"/>
            <a:ext cx="682578" cy="6825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9183" y="723900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600" b="1" dirty="0">
                <a:solidFill>
                  <a:srgbClr val="FF0000"/>
                </a:solidFill>
              </a:rPr>
              <a:t>NỘI DUNG</a:t>
            </a:r>
            <a:endParaRPr lang="en-US" sz="56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98319" y="1616257"/>
            <a:ext cx="111147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Nội dung:  </a:t>
            </a:r>
            <a:r>
              <a:rPr lang="nl-NL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về việc cậu bé Ni-cô-la nhờ bố làm hộ bài tập văn. 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Ý nghĩa: </a:t>
            </a:r>
            <a:r>
              <a:rPr lang="nl-NL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 tự lực, cố gắng hoàn thành công việc của mình.</a:t>
            </a:r>
            <a:endParaRPr lang="en-US" sz="4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2141" y="5724675"/>
            <a:ext cx="48958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600" b="1" dirty="0">
                <a:solidFill>
                  <a:srgbClr val="FF0000"/>
                </a:solidFill>
              </a:rPr>
              <a:t>NGHỆ THUẬT</a:t>
            </a:r>
            <a:endParaRPr lang="en-US" sz="56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67201" y="6600275"/>
            <a:ext cx="1111470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Nghệ thuật kể chuyện hấp dẫn, sinh động.</a:t>
            </a:r>
            <a:endParaRPr lang="en-US" sz="4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9593" y="881150"/>
            <a:ext cx="17768815" cy="9996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81991" y="229149"/>
            <a:ext cx="10659103" cy="17635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30832">
            <a:off x="-999639" y="6416707"/>
            <a:ext cx="1999279" cy="1188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05605">
            <a:off x="1224921" y="629612"/>
            <a:ext cx="1858460" cy="11218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213704">
            <a:off x="17086073" y="7739051"/>
            <a:ext cx="1264737" cy="17836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535444" y="6685400"/>
            <a:ext cx="651277" cy="6512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9555" y="1361021"/>
            <a:ext cx="691415" cy="69141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365148" y="620953"/>
            <a:ext cx="906605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6399" b="1" dirty="0">
                <a:solidFill>
                  <a:srgbClr val="FF0000"/>
                </a:solidFill>
              </a:rPr>
              <a:t>LUYỆN TẬP</a:t>
            </a:r>
            <a:endParaRPr lang="en-US" sz="6399" b="1" dirty="0">
              <a:solidFill>
                <a:srgbClr val="FF0000"/>
              </a:solidFill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330077" y="103842"/>
            <a:ext cx="1929828" cy="19298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93131" y="2481481"/>
            <a:ext cx="1370323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đóng vai là Ni-cô-la và kể lại câu chuyện này.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17" y="3141803"/>
            <a:ext cx="7639050" cy="7639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9593" y="881150"/>
            <a:ext cx="17768815" cy="9996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81991" y="229149"/>
            <a:ext cx="10659103" cy="17635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30832">
            <a:off x="-999639" y="6416707"/>
            <a:ext cx="1999279" cy="1188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05605">
            <a:off x="1224921" y="629612"/>
            <a:ext cx="1858460" cy="11218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213704">
            <a:off x="17086073" y="7739051"/>
            <a:ext cx="1264737" cy="17836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535444" y="6685400"/>
            <a:ext cx="651277" cy="6512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9555" y="1361021"/>
            <a:ext cx="691415" cy="69141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365148" y="620953"/>
            <a:ext cx="906605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6399" b="1" dirty="0">
                <a:solidFill>
                  <a:srgbClr val="FF0000"/>
                </a:solidFill>
              </a:rPr>
              <a:t>VẬN DỤNG</a:t>
            </a:r>
            <a:endParaRPr lang="en-US" sz="6399" b="1" dirty="0">
              <a:solidFill>
                <a:srgbClr val="FF0000"/>
              </a:solidFill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330077" y="103842"/>
            <a:ext cx="1929828" cy="19298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10575" y="2124905"/>
            <a:ext cx="13466849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Theo em, nếu gặp phải đề văn như của Ni-cô-la, theo em, việc đầu tiên phải làm gì?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0575" y="4330909"/>
            <a:ext cx="1374382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i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 ý:</a:t>
            </a:r>
            <a:endParaRPr lang="vi-VN" sz="4000" b="1" i="1" u="sng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 tiên, cần chọn người bạn mà mình cảm thấy thân thiết, gàn gũi, thấu hiểu nhất.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Nhớ lại những đặc điểm riêng, đức tính của bạn, nhữn kỉ niệm gắn bó thân thiết giữa hai người.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4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786" y="5453947"/>
            <a:ext cx="1929828" cy="1929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535127" y="2669166"/>
            <a:ext cx="5217746" cy="56159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802892"/>
            <a:ext cx="5217746" cy="5615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76718" y="4056069"/>
            <a:ext cx="5217746" cy="56159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54163">
            <a:off x="5088128" y="7637011"/>
            <a:ext cx="1845268" cy="23823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28669">
            <a:off x="16829966" y="5862492"/>
            <a:ext cx="1662670" cy="13422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291791" y="4458521"/>
            <a:ext cx="1427039" cy="13699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176567" y="7265787"/>
            <a:ext cx="754904" cy="7549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7427148">
            <a:off x="16077109" y="9121782"/>
            <a:ext cx="2364382" cy="11005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774760">
            <a:off x="73929" y="-334397"/>
            <a:ext cx="1909542" cy="19095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8915400" y="942975"/>
            <a:ext cx="8311481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79"/>
              </a:lnSpc>
            </a:pPr>
            <a:r>
              <a:rPr lang="vi-VN" sz="6399" b="1" dirty="0">
                <a:solidFill>
                  <a:srgbClr val="000000"/>
                </a:solidFill>
              </a:rPr>
              <a:t>CỦNG CỐ - DẶN DÒ</a:t>
            </a:r>
            <a:endParaRPr lang="en-US" sz="6399" b="1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26094" y="2724907"/>
            <a:ext cx="48229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Hoàn thành bài tập phần vận dụng.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66827" y="4688878"/>
            <a:ext cx="4354345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Ôn lại nội dung bài học.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569972" y="5989366"/>
            <a:ext cx="4176531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bị </a:t>
            </a:r>
            <a:r>
              <a:rPr lang="vi-VN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mới.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2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98066" y="3653684"/>
            <a:ext cx="14093380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01978">
            <a:off x="16746908" y="-1318515"/>
            <a:ext cx="6176630" cy="8666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34803">
            <a:off x="-4714768" y="3593455"/>
            <a:ext cx="6176630" cy="86661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4400" y="7429500"/>
            <a:ext cx="1442628" cy="14748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89968">
            <a:off x="15619388" y="1323407"/>
            <a:ext cx="1883072" cy="11093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4216">
            <a:off x="15023816" y="1502532"/>
            <a:ext cx="1536256" cy="14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53248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256359" y="647700"/>
            <a:ext cx="7851282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6399" b="1" dirty="0">
                <a:solidFill>
                  <a:srgbClr val="FF0000"/>
                </a:solidFill>
              </a:rPr>
              <a:t>NỘI DUNG BÀI HỌC</a:t>
            </a:r>
            <a:endParaRPr lang="en-US" sz="6399" b="1" dirty="0">
              <a:solidFill>
                <a:srgbClr val="FF0000"/>
              </a:solidFill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01978">
            <a:off x="16746908" y="-1318515"/>
            <a:ext cx="6176630" cy="8666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34803">
            <a:off x="-4998435" y="4096437"/>
            <a:ext cx="6176630" cy="86661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7484" y="7692129"/>
            <a:ext cx="1442628" cy="14748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89968">
            <a:off x="16303341" y="1444782"/>
            <a:ext cx="1883072" cy="11093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4216">
            <a:off x="15433627" y="1110667"/>
            <a:ext cx="1536256" cy="14748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33696" y="1551780"/>
            <a:ext cx="14777801" cy="8203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lnSpc>
                <a:spcPct val="200000"/>
              </a:lnSpc>
              <a:buAutoNum type="romanUcPeriod"/>
            </a:pPr>
            <a:r>
              <a:rPr lang="vi-VN" sz="4500" b="1" dirty="0"/>
              <a:t>TÌM HIỂU CHUNG</a:t>
            </a:r>
          </a:p>
          <a:p>
            <a:pPr marL="400050" indent="-400050" algn="just">
              <a:lnSpc>
                <a:spcPct val="200000"/>
              </a:lnSpc>
              <a:buAutoNum type="romanUcPeriod"/>
            </a:pPr>
            <a:r>
              <a:rPr lang="vi-VN" sz="4500" b="1" dirty="0"/>
              <a:t>TÌM HIỂU CHI TIẾT</a:t>
            </a:r>
          </a:p>
          <a:p>
            <a:pPr algn="just">
              <a:lnSpc>
                <a:spcPct val="200000"/>
              </a:lnSpc>
            </a:pPr>
            <a:r>
              <a:rPr lang="vi-VN" sz="4500" dirty="0"/>
              <a:t>	1.  Cô bé nhờ bố làm giúp bài tập</a:t>
            </a:r>
          </a:p>
          <a:p>
            <a:pPr algn="just">
              <a:lnSpc>
                <a:spcPct val="200000"/>
              </a:lnSpc>
            </a:pPr>
            <a:r>
              <a:rPr lang="vi-VN" sz="4500" dirty="0"/>
              <a:t>	2. Mọi người cùng tranh luận vào bài tập của cậu bé	3. Ni-cô-la quyết định tự làm bài văn</a:t>
            </a:r>
          </a:p>
          <a:p>
            <a:pPr algn="just">
              <a:lnSpc>
                <a:spcPct val="200000"/>
              </a:lnSpc>
            </a:pPr>
            <a:r>
              <a:rPr lang="vi-VN" sz="4500" b="1" dirty="0"/>
              <a:t>III. TỔNG KẾT</a:t>
            </a:r>
            <a:endParaRPr lang="en-US" sz="4500" b="1" dirty="0"/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99687" y="4790911"/>
            <a:ext cx="743765" cy="25408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0" y="7700344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399616" y="8969479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483689" y="944956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31945" y="1609749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05415" y="1315412"/>
            <a:ext cx="29738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2. Tác giả </a:t>
            </a:r>
            <a:endParaRPr lang="en-US" sz="45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91" y="2560206"/>
            <a:ext cx="5612429" cy="46010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8BB8FA2-B0CC-46FA-A19E-07347A2B738C}"/>
              </a:ext>
            </a:extLst>
          </p:cNvPr>
          <p:cNvSpPr/>
          <p:nvPr/>
        </p:nvSpPr>
        <p:spPr>
          <a:xfrm>
            <a:off x="7134968" y="2278461"/>
            <a:ext cx="1026594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Rơ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Gô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–xi–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(1926 -1977)</a:t>
            </a:r>
            <a:r>
              <a:rPr lang="vi-VN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 nhà văn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chuyên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sáng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tranh,Viết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kịch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làm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phim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sĩ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Giăng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giắc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Xăng</a:t>
            </a:r>
            <a:r>
              <a:rPr lang="vi-VN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pê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(Sinh năm 1932)</a:t>
            </a:r>
            <a:r>
              <a:rPr lang="vi-VN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sĩ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người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chuyên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biếm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99687" y="4790911"/>
            <a:ext cx="743765" cy="25408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0" y="7700344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399616" y="8969479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483689" y="944956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31945" y="1609749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05415" y="1315412"/>
            <a:ext cx="35189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3. Tác phẩm</a:t>
            </a:r>
            <a:endParaRPr lang="en-US" sz="4500" b="1" dirty="0"/>
          </a:p>
        </p:txBody>
      </p:sp>
      <p:pic>
        <p:nvPicPr>
          <p:cNvPr id="19" name="Picture 2" descr="Nhóc Nicolas: Những Chuyện Chưa Kể T1 (Tái Bản) | Tiki">
            <a:extLst>
              <a:ext uri="{FF2B5EF4-FFF2-40B4-BE49-F238E27FC236}">
                <a16:creationId xmlns:a16="http://schemas.microsoft.com/office/drawing/2014/main" id="{D6C092A1-4E78-4C5E-A97A-91D423B44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548" y="2428913"/>
            <a:ext cx="4209833" cy="622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27514" y="2102211"/>
            <a:ext cx="10975444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trích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Nhóc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 - cô - la: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chuyện chưa kể, </a:t>
            </a:r>
            <a:r>
              <a:rPr lang="en-US" sz="4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bản lần đầu năm 2004.</a:t>
            </a:r>
            <a:endParaRPr lang="vi-VN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kern="100" dirty="0">
                <a:ea typeface="SimSun" panose="02010600030101010101" pitchFamily="2" charset="-122"/>
              </a:rPr>
              <a:t>Ngôi kể: thứ nhất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kern="100" dirty="0">
                <a:ea typeface="SimSun" panose="02010600030101010101" pitchFamily="2" charset="-122"/>
              </a:rPr>
              <a:t>Tác dụng: ngôi kể thứ nhất giúp nhân vật thể hiện được những tâm trạng, suy nghĩ của mình một cách cụ thể và rõ nét nhất.</a:t>
            </a:r>
          </a:p>
        </p:txBody>
      </p:sp>
    </p:spTree>
    <p:extLst>
      <p:ext uri="{BB962C8B-B14F-4D97-AF65-F5344CB8AC3E}">
        <p14:creationId xmlns:p14="http://schemas.microsoft.com/office/powerpoint/2010/main" val="307833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99687" y="4790911"/>
            <a:ext cx="743765" cy="25408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7021747" y="7866458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399616" y="8969479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483689" y="944956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31945" y="1609749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05415" y="1315412"/>
            <a:ext cx="35189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3. Tác phẩm</a:t>
            </a:r>
            <a:endParaRPr lang="en-US" sz="4500" b="1" dirty="0"/>
          </a:p>
        </p:txBody>
      </p:sp>
      <p:sp>
        <p:nvSpPr>
          <p:cNvPr id="4" name="Rectangle 3"/>
          <p:cNvSpPr/>
          <p:nvPr/>
        </p:nvSpPr>
        <p:spPr>
          <a:xfrm>
            <a:off x="1378211" y="2102211"/>
            <a:ext cx="456538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 cục: </a:t>
            </a:r>
            <a:r>
              <a:rPr lang="vi-VN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phần</a:t>
            </a:r>
            <a:endParaRPr lang="vi-VN" sz="4200" kern="100" dirty="0">
              <a:ea typeface="SimSun" panose="02010600030101010101" pitchFamily="2" charset="-122"/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29052" y="3147321"/>
            <a:ext cx="5217746" cy="56159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62778" y="4684801"/>
            <a:ext cx="4343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 1</a:t>
            </a:r>
            <a:r>
              <a:rPr lang="en-US" sz="3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vi-VN" sz="35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5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đầu </a:t>
            </a:r>
            <a:r>
              <a:rPr lang="vi-VN" sz="3500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35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lang="en-US" sz="35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en-US" sz="35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tuyệt</a:t>
            </a:r>
            <a:r>
              <a:rPr lang="en-US" sz="35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Ni-cô-la nhờ bố làm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bài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608146" y="3164040"/>
            <a:ext cx="5217746" cy="561596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23179" y="4449844"/>
            <a:ext cx="5154381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 2</a:t>
            </a:r>
            <a:r>
              <a:rPr lang="en-US" sz="3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vi-VN" sz="35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500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Tiếp theo </a:t>
            </a:r>
            <a:r>
              <a:rPr lang="vi-VN" sz="3500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vi-VN" sz="3500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ông Blê-đuc tức giận: </a:t>
            </a:r>
            <a:r>
              <a:rPr lang="vi-VN" sz="35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Mọi người cùng tranh luận vào bài tập của cậu bé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986016" y="3219770"/>
            <a:ext cx="5217746" cy="56159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2298906" y="4515276"/>
            <a:ext cx="459494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 3</a:t>
            </a:r>
            <a:r>
              <a:rPr lang="en-US" sz="3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vi-VN" sz="35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5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 lại: 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Ni-cô-la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quyết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định tự làm bài văn</a:t>
            </a:r>
            <a:r>
              <a:rPr lang="vi-VN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2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7805">
            <a:off x="1530436" y="625327"/>
            <a:ext cx="8688796" cy="92627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87518" y="1350301"/>
            <a:ext cx="11572200" cy="87949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949218" y="4794382"/>
            <a:ext cx="9448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000000"/>
                </a:solidFill>
              </a:rPr>
              <a:t>II. KHÁM PHÁ VĂN BẢN</a:t>
            </a:r>
            <a:endParaRPr lang="en-US" sz="7200" b="1" dirty="0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69179">
            <a:off x="13939862" y="7008464"/>
            <a:ext cx="3472421" cy="28347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81924">
            <a:off x="5216813" y="1245577"/>
            <a:ext cx="2783650" cy="27684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81924">
            <a:off x="5970173" y="1855837"/>
            <a:ext cx="1114907" cy="6952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51532">
            <a:off x="15126127" y="1327017"/>
            <a:ext cx="2487602" cy="277521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720104" y="7680994"/>
            <a:ext cx="3329633" cy="4581531"/>
            <a:chOff x="0" y="0"/>
            <a:chExt cx="4439511" cy="610870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054061">
              <a:off x="759333" y="312946"/>
              <a:ext cx="2920846" cy="548281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765139">
              <a:off x="2103658" y="2578772"/>
              <a:ext cx="1676088" cy="1310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8809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4367519" y="3980221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061">
            <a:off x="-3750387" y="-1520126"/>
            <a:ext cx="4841015" cy="679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6407">
            <a:off x="-941536" y="3286665"/>
            <a:ext cx="1883072" cy="1109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179457">
            <a:off x="430068" y="742551"/>
            <a:ext cx="1604962" cy="15407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90800" y="606235"/>
            <a:ext cx="94436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/>
              <a:t>1. Cậu bé nhờ bố làm giúp bài tập</a:t>
            </a:r>
            <a:endParaRPr lang="en-US" sz="45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r="22892"/>
          <a:stretch/>
        </p:blipFill>
        <p:spPr>
          <a:xfrm>
            <a:off x="13563600" y="3438333"/>
            <a:ext cx="4800599" cy="7043608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743200" y="1923317"/>
            <a:ext cx="10645018" cy="3982183"/>
          </a:xfrm>
          <a:prstGeom prst="wedgeRoundRectCallout">
            <a:avLst>
              <a:gd name="adj1" fmla="val 54259"/>
              <a:gd name="adj2" fmla="val 4479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just">
              <a:lnSpc>
                <a:spcPct val="150000"/>
              </a:lnSpc>
              <a:buAutoNum type="arabicPeriod"/>
            </a:pPr>
            <a:r>
              <a:rPr lang="vi-VN" sz="3600" dirty="0">
                <a:solidFill>
                  <a:schemeClr val="tx1"/>
                </a:solidFill>
              </a:rPr>
              <a:t>Cậu bé Ni-cô-la đã nhờ bố giúp việc gì?</a:t>
            </a:r>
          </a:p>
          <a:p>
            <a:pPr marL="742950" indent="-742950" algn="just">
              <a:lnSpc>
                <a:spcPct val="150000"/>
              </a:lnSpc>
              <a:buAutoNum type="arabicPeriod"/>
            </a:pPr>
            <a:r>
              <a:rPr lang="vi-VN" sz="3600" dirty="0">
                <a:solidFill>
                  <a:schemeClr val="tx1"/>
                </a:solidFill>
              </a:rPr>
              <a:t>Theo em, tại sao cậu phải nhờ bố làm hộ bài tập? Theo em hành động nhờ người khác làm giúp bài tập là nên hay không nên?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2206</Words>
  <Application>Microsoft Office PowerPoint</Application>
  <PresentationFormat>Custom</PresentationFormat>
  <Paragraphs>175</Paragraphs>
  <Slides>45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Roboto Condensed</vt:lpstr>
      <vt:lpstr>Calibri</vt:lpstr>
      <vt:lpstr>SimSun</vt:lpstr>
      <vt:lpstr>Times New Roman</vt:lpstr>
      <vt:lpstr>Wingdings</vt:lpstr>
      <vt:lpstr>Arial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DinhThanhVan</dc:creator>
  <cp:lastModifiedBy>DinhThanhVan</cp:lastModifiedBy>
  <cp:revision>12</cp:revision>
  <dcterms:created xsi:type="dcterms:W3CDTF">2006-08-16T00:00:00Z</dcterms:created>
  <dcterms:modified xsi:type="dcterms:W3CDTF">2024-04-01T04:42:33Z</dcterms:modified>
  <dc:identifier>DAEswOIwa4E</dc:identifier>
</cp:coreProperties>
</file>