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2" r:id="rId41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Roboto Condensed" charset="1" panose="02000000000000000000"/>
      <p:regular r:id="rId10"/>
    </p:embeddedFont>
    <p:embeddedFont>
      <p:font typeface="Roboto Condensed Bold" charset="1" panose="02000000000000000000"/>
      <p:regular r:id="rId11"/>
    </p:embeddedFont>
    <p:embeddedFont>
      <p:font typeface="Roboto Condensed Italics" charset="1" panose="02000000000000000000"/>
      <p:regular r:id="rId12"/>
    </p:embeddedFont>
    <p:embeddedFont>
      <p:font typeface="Roboto Condensed Bold Italics" charset="1" panose="02000000000000000000"/>
      <p:regular r:id="rId13"/>
    </p:embeddedFont>
    <p:embeddedFont>
      <p:font typeface="Open Sans" charset="1" panose="020B0606030504020204"/>
      <p:regular r:id="rId14"/>
    </p:embeddedFont>
    <p:embeddedFont>
      <p:font typeface="Open Sans Bold" charset="1" panose="020B0806030504020204"/>
      <p:regular r:id="rId15"/>
    </p:embeddedFont>
    <p:embeddedFont>
      <p:font typeface="Open Sans Italics" charset="1" panose="020B0606030504020204"/>
      <p:regular r:id="rId16"/>
    </p:embeddedFont>
    <p:embeddedFont>
      <p:font typeface="Open Sans Bold Italics" charset="1" panose="020B0806030504020204"/>
      <p:regular r:id="rId17"/>
    </p:embeddedFont>
    <p:embeddedFont>
      <p:font typeface="#9Slide05 VL Fadilla" charset="1" panose="00000000000000000000"/>
      <p:regular r:id="rId18"/>
    </p:embeddedFont>
    <p:embeddedFont>
      <p:font typeface="#9Slide07 SVNUT Triumph Press" charset="1" panose="00000500000000000000"/>
      <p:regular r:id="rId19"/>
    </p:embeddedFont>
    <p:embeddedFont>
      <p:font typeface="Fraunces" charset="1" panose="00000000000000000000"/>
      <p:regular r:id="rId20"/>
    </p:embeddedFont>
    <p:embeddedFont>
      <p:font typeface="Fraunces Bold" charset="1" panose="00000000000000000000"/>
      <p:regular r:id="rId21"/>
    </p:embeddedFont>
    <p:embeddedFont>
      <p:font typeface="Fraunces Italics" charset="1" panose="00000000000000000000"/>
      <p:regular r:id="rId22"/>
    </p:embeddedFont>
    <p:embeddedFont>
      <p:font typeface="Fraunces Bold Italics" charset="1" panose="00000000000000000000"/>
      <p:regular r:id="rId23"/>
    </p:embeddedFont>
    <p:embeddedFont>
      <p:font typeface="#9Slide07 Crocante" charset="1" panose="0200000000000000000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slides/slide1.xml" Type="http://schemas.openxmlformats.org/officeDocument/2006/relationships/slide"/><Relationship Id="rId26" Target="slides/slide2.xml" Type="http://schemas.openxmlformats.org/officeDocument/2006/relationships/slide"/><Relationship Id="rId27" Target="slides/slide3.xml" Type="http://schemas.openxmlformats.org/officeDocument/2006/relationships/slide"/><Relationship Id="rId28" Target="slides/slide4.xml" Type="http://schemas.openxmlformats.org/officeDocument/2006/relationships/slide"/><Relationship Id="rId29" Target="slides/slide5.xml" Type="http://schemas.openxmlformats.org/officeDocument/2006/relationships/slide"/><Relationship Id="rId3" Target="viewProps.xml" Type="http://schemas.openxmlformats.org/officeDocument/2006/relationships/viewProps"/><Relationship Id="rId30" Target="slides/slide6.xml" Type="http://schemas.openxmlformats.org/officeDocument/2006/relationships/slide"/><Relationship Id="rId31" Target="slides/slide7.xml" Type="http://schemas.openxmlformats.org/officeDocument/2006/relationships/slide"/><Relationship Id="rId32" Target="slides/slide8.xml" Type="http://schemas.openxmlformats.org/officeDocument/2006/relationships/slide"/><Relationship Id="rId33" Target="slides/slide9.xml" Type="http://schemas.openxmlformats.org/officeDocument/2006/relationships/slide"/><Relationship Id="rId34" Target="slides/slide10.xml" Type="http://schemas.openxmlformats.org/officeDocument/2006/relationships/slide"/><Relationship Id="rId35" Target="slides/slide11.xml" Type="http://schemas.openxmlformats.org/officeDocument/2006/relationships/slide"/><Relationship Id="rId36" Target="slides/slide12.xml" Type="http://schemas.openxmlformats.org/officeDocument/2006/relationships/slide"/><Relationship Id="rId37" Target="slides/slide13.xml" Type="http://schemas.openxmlformats.org/officeDocument/2006/relationships/slide"/><Relationship Id="rId38" Target="slides/slide14.xml" Type="http://schemas.openxmlformats.org/officeDocument/2006/relationships/slide"/><Relationship Id="rId39" Target="slides/slide15.xml" Type="http://schemas.openxmlformats.org/officeDocument/2006/relationships/slide"/><Relationship Id="rId4" Target="theme/theme1.xml" Type="http://schemas.openxmlformats.org/officeDocument/2006/relationships/theme"/><Relationship Id="rId40" Target="slides/slide16.xml" Type="http://schemas.openxmlformats.org/officeDocument/2006/relationships/slide"/><Relationship Id="rId41" Target="slides/slide17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33.png" Type="http://schemas.openxmlformats.org/officeDocument/2006/relationships/image"/><Relationship Id="rId4" Target="../media/image35.png" Type="http://schemas.openxmlformats.org/officeDocument/2006/relationships/image"/><Relationship Id="rId5" Target="../media/image22.png" Type="http://schemas.openxmlformats.org/officeDocument/2006/relationships/image"/><Relationship Id="rId6" Target="../media/image23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33.png" Type="http://schemas.openxmlformats.org/officeDocument/2006/relationships/image"/><Relationship Id="rId4" Target="../media/image35.png" Type="http://schemas.openxmlformats.org/officeDocument/2006/relationships/image"/><Relationship Id="rId5" Target="../media/image22.png" Type="http://schemas.openxmlformats.org/officeDocument/2006/relationships/image"/><Relationship Id="rId6" Target="../media/image23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Relationship Id="rId3" Target="../media/image33.png" Type="http://schemas.openxmlformats.org/officeDocument/2006/relationships/image"/><Relationship Id="rId4" Target="../media/image35.png" Type="http://schemas.openxmlformats.org/officeDocument/2006/relationships/image"/><Relationship Id="rId5" Target="../media/image22.png" Type="http://schemas.openxmlformats.org/officeDocument/2006/relationships/image"/><Relationship Id="rId6" Target="../media/image23.png" Type="http://schemas.openxmlformats.org/officeDocument/2006/relationships/image"/><Relationship Id="rId7" Target="../media/image36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37.png" Type="http://schemas.openxmlformats.org/officeDocument/2006/relationships/image"/><Relationship Id="rId4" Target="../media/image23.png" Type="http://schemas.openxmlformats.org/officeDocument/2006/relationships/image"/><Relationship Id="rId5" Target="../media/image22.png" Type="http://schemas.openxmlformats.org/officeDocument/2006/relationships/image"/><Relationship Id="rId6" Target="../media/image38.png" Type="http://schemas.openxmlformats.org/officeDocument/2006/relationships/image"/><Relationship Id="rId7" Target="../media/image39.png" Type="http://schemas.openxmlformats.org/officeDocument/2006/relationships/image"/><Relationship Id="rId8" Target="../media/image40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42.png" Type="http://schemas.openxmlformats.org/officeDocument/2006/relationships/image"/><Relationship Id="rId4" Target="../media/image3.png" Type="http://schemas.openxmlformats.org/officeDocument/2006/relationships/image"/><Relationship Id="rId5" Target="../media/image43.png" Type="http://schemas.openxmlformats.org/officeDocument/2006/relationships/image"/><Relationship Id="rId6" Target="../media/image44.png" Type="http://schemas.openxmlformats.org/officeDocument/2006/relationships/image"/><Relationship Id="rId7" Target="../media/image19.png" Type="http://schemas.openxmlformats.org/officeDocument/2006/relationships/image"/><Relationship Id="rId8" Target="../media/image45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47.png" Type="http://schemas.openxmlformats.org/officeDocument/2006/relationships/image"/><Relationship Id="rId4" Target="../media/image48.png" Type="http://schemas.openxmlformats.org/officeDocument/2006/relationships/image"/><Relationship Id="rId5" Target="../media/image49.png" Type="http://schemas.openxmlformats.org/officeDocument/2006/relationships/image"/><Relationship Id="rId6" Target="../media/image50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5.png" Type="http://schemas.openxmlformats.org/officeDocument/2006/relationships/image"/><Relationship Id="rId4" Target="../media/image36.png" Type="http://schemas.openxmlformats.org/officeDocument/2006/relationships/image"/><Relationship Id="rId5" Target="../media/image22.png" Type="http://schemas.openxmlformats.org/officeDocument/2006/relationships/image"/><Relationship Id="rId6" Target="../media/image23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Relationship Id="rId3" Target="../media/image7.png" Type="http://schemas.openxmlformats.org/officeDocument/2006/relationships/image"/><Relationship Id="rId4" Target="../media/image52.png" Type="http://schemas.openxmlformats.org/officeDocument/2006/relationships/image"/><Relationship Id="rId5" Target="../media/image20.png" Type="http://schemas.openxmlformats.org/officeDocument/2006/relationships/image"/><Relationship Id="rId6" Target="../media/image53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png" Type="http://schemas.openxmlformats.org/officeDocument/2006/relationships/image"/><Relationship Id="rId12" Target="../media/image17.png" Type="http://schemas.openxmlformats.org/officeDocument/2006/relationships/image"/><Relationship Id="rId13" Target="../media/image18.png" Type="http://schemas.openxmlformats.org/officeDocument/2006/relationships/image"/><Relationship Id="rId14" Target="../media/image19.png" Type="http://schemas.openxmlformats.org/officeDocument/2006/relationships/image"/><Relationship Id="rId15" Target="../media/image20.png" Type="http://schemas.openxmlformats.org/officeDocument/2006/relationships/image"/><Relationship Id="rId2" Target="../media/image8.jpe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13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pn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Relationship Id="rId3" Target="../media/image33.pn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33.pn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33.pn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33.png" Type="http://schemas.openxmlformats.org/officeDocument/2006/relationships/image"/><Relationship Id="rId4" Target="../media/image35.png" Type="http://schemas.openxmlformats.org/officeDocument/2006/relationships/image"/><Relationship Id="rId5" Target="../media/image22.png" Type="http://schemas.openxmlformats.org/officeDocument/2006/relationships/image"/><Relationship Id="rId6" Target="../media/image2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3" r="4" b="15725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14184" b="0"/>
          <a:stretch>
            <a:fillRect/>
          </a:stretch>
        </p:blipFill>
        <p:spPr>
          <a:xfrm flipH="false" flipV="false" rot="-386609">
            <a:off x="11693666" y="1628907"/>
            <a:ext cx="5169787" cy="734564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262452">
            <a:off x="11511584" y="1076167"/>
            <a:ext cx="5296697" cy="7762672"/>
            <a:chOff x="0" y="0"/>
            <a:chExt cx="7062263" cy="10350229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7062216" cy="10350246"/>
            </a:xfrm>
            <a:custGeom>
              <a:avLst/>
              <a:gdLst/>
              <a:ahLst/>
              <a:cxnLst/>
              <a:rect r="r" b="b" t="t" l="l"/>
              <a:pathLst>
                <a:path h="10350246" w="7062216">
                  <a:moveTo>
                    <a:pt x="0" y="0"/>
                  </a:moveTo>
                  <a:lnTo>
                    <a:pt x="7062216" y="0"/>
                  </a:lnTo>
                  <a:lnTo>
                    <a:pt x="7062216" y="10350246"/>
                  </a:lnTo>
                  <a:lnTo>
                    <a:pt x="0" y="10350246"/>
                  </a:lnTo>
                  <a:close/>
                </a:path>
              </a:pathLst>
            </a:custGeom>
            <a:solidFill>
              <a:srgbClr val="FFEA92"/>
            </a:solidFill>
          </p:spPr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11" b="0"/>
          <a:stretch>
            <a:fillRect/>
          </a:stretch>
        </p:blipFill>
        <p:spPr>
          <a:xfrm flipH="false" flipV="false" rot="0">
            <a:off x="-3218677" y="-430894"/>
            <a:ext cx="15401925" cy="9913239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1028700" y="1363458"/>
            <a:ext cx="9503466" cy="2669999"/>
            <a:chOff x="0" y="0"/>
            <a:chExt cx="12671288" cy="3559999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12671298" cy="3560064"/>
            </a:xfrm>
            <a:custGeom>
              <a:avLst/>
              <a:gdLst/>
              <a:ahLst/>
              <a:cxnLst/>
              <a:rect r="r" b="b" t="t" l="l"/>
              <a:pathLst>
                <a:path h="3560064" w="12671298">
                  <a:moveTo>
                    <a:pt x="12088495" y="3559937"/>
                  </a:moveTo>
                  <a:lnTo>
                    <a:pt x="582803" y="3559937"/>
                  </a:lnTo>
                  <a:cubicBezTo>
                    <a:pt x="261620" y="3559937"/>
                    <a:pt x="0" y="3298317"/>
                    <a:pt x="0" y="2977261"/>
                  </a:cubicBezTo>
                  <a:lnTo>
                    <a:pt x="0" y="582803"/>
                  </a:lnTo>
                  <a:cubicBezTo>
                    <a:pt x="0" y="261620"/>
                    <a:pt x="261620" y="0"/>
                    <a:pt x="582803" y="0"/>
                  </a:cubicBezTo>
                  <a:lnTo>
                    <a:pt x="12088495" y="0"/>
                  </a:lnTo>
                  <a:cubicBezTo>
                    <a:pt x="12409677" y="0"/>
                    <a:pt x="12671298" y="261620"/>
                    <a:pt x="12671298" y="582803"/>
                  </a:cubicBezTo>
                  <a:lnTo>
                    <a:pt x="12671298" y="2977261"/>
                  </a:lnTo>
                  <a:cubicBezTo>
                    <a:pt x="12671298" y="3298444"/>
                    <a:pt x="12409677" y="3560064"/>
                    <a:pt x="12088495" y="3560064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5"/>
          <a:srcRect l="0" t="0" r="0" b="353"/>
          <a:stretch>
            <a:fillRect/>
          </a:stretch>
        </p:blipFill>
        <p:spPr>
          <a:xfrm flipH="false" flipV="false" rot="0">
            <a:off x="4482285" y="1028700"/>
            <a:ext cx="2596296" cy="869759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rcRect l="0" t="0" r="0" b="170"/>
          <a:stretch>
            <a:fillRect/>
          </a:stretch>
        </p:blipFill>
        <p:spPr>
          <a:xfrm flipH="false" flipV="false" rot="0">
            <a:off x="-95724" y="5143500"/>
            <a:ext cx="5667865" cy="4864059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6"/>
          <a:srcRect l="0" t="0" r="0" b="170"/>
          <a:stretch>
            <a:fillRect/>
          </a:stretch>
        </p:blipFill>
        <p:spPr>
          <a:xfrm flipH="false" flipV="false" rot="1116376">
            <a:off x="5425731" y="5259220"/>
            <a:ext cx="5675741" cy="4870817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-79923">
            <a:off x="6605796" y="6574829"/>
            <a:ext cx="4334993" cy="4195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8"/>
              </a:lnSpc>
            </a:pPr>
            <a:r>
              <a:rPr lang="en-US" sz="3600" spc="6">
                <a:solidFill>
                  <a:srgbClr val="393F85">
                    <a:alpha val="77255"/>
                  </a:srgbClr>
                </a:solidFill>
                <a:latin typeface="Roboto Condensed"/>
              </a:rPr>
              <a:t>Trong đời sống hàng ngày, chúng ta có thể kể lại một truyện ngụ ngôn trong (những) tình huống nào?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85600" y="6525006"/>
            <a:ext cx="4705216" cy="4669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8"/>
              </a:lnSpc>
            </a:pPr>
            <a:r>
              <a:rPr lang="en-US" sz="3600" spc="6">
                <a:solidFill>
                  <a:srgbClr val="393F85">
                    <a:alpha val="77255"/>
                  </a:srgbClr>
                </a:solidFill>
                <a:latin typeface="Roboto Condensed"/>
              </a:rPr>
              <a:t>Việc kể lại truyện ngụ ngôn bằng hình thức nói có khác gì với việc kể lại truyện ngụ ngôn bằng hình thức viết?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101979" y="1631759"/>
            <a:ext cx="7356908" cy="163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3" spc="449">
                <a:solidFill>
                  <a:srgbClr val="446889"/>
                </a:solidFill>
                <a:latin typeface="#9Slide07 Crocante"/>
              </a:rPr>
              <a:t>Khởi động</a:t>
            </a:r>
          </a:p>
        </p:txBody>
      </p:sp>
      <p:pic>
        <p:nvPicPr>
          <p:cNvPr name="Picture 15" id="15"/>
          <p:cNvPicPr>
            <a:picLocks noChangeAspect="true"/>
          </p:cNvPicPr>
          <p:nvPr/>
        </p:nvPicPr>
        <p:blipFill>
          <a:blip r:embed="rId7"/>
          <a:srcRect l="0" t="0" r="0" b="22"/>
          <a:stretch>
            <a:fillRect/>
          </a:stretch>
        </p:blipFill>
        <p:spPr>
          <a:xfrm flipH="false" flipV="false" rot="0">
            <a:off x="4719880" y="8569028"/>
            <a:ext cx="1837927" cy="2251358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8"/>
          <a:srcRect l="0" t="0" r="23" b="0"/>
          <a:stretch>
            <a:fillRect/>
          </a:stretch>
        </p:blipFill>
        <p:spPr>
          <a:xfrm flipH="false" flipV="false" rot="108174">
            <a:off x="11555833" y="805599"/>
            <a:ext cx="5272076" cy="8308430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2011180" y="2623881"/>
            <a:ext cx="9093253" cy="2677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1250"/>
              </a:lnSpc>
            </a:pPr>
            <a:r>
              <a:rPr lang="en-US" sz="4500">
                <a:solidFill>
                  <a:srgbClr val="446889"/>
                </a:solidFill>
                <a:latin typeface="Roboto Condensed Bold"/>
              </a:rPr>
              <a:t>Hoạt động theo cặp trong 2 phút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3" r="4" b="15725"/>
          <a:stretch>
            <a:fillRect/>
          </a:stretch>
        </p:blipFill>
        <p:spPr>
          <a:xfrm flipH="false" flipV="false" rot="0">
            <a:off x="0" y="-3810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73"/>
          <a:stretch>
            <a:fillRect/>
          </a:stretch>
        </p:blipFill>
        <p:spPr>
          <a:xfrm flipH="false" flipV="false" rot="0">
            <a:off x="17538820" y="7786514"/>
            <a:ext cx="749180" cy="80341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34537" y="2795528"/>
            <a:ext cx="15669516" cy="903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742"/>
              </a:lnSpc>
            </a:pPr>
            <a:r>
              <a:rPr lang="en-US" sz="6800">
                <a:solidFill>
                  <a:srgbClr val="76BDC9"/>
                </a:solidFill>
                <a:latin typeface="#9Slide07 SVNUT Triumph Press"/>
              </a:rPr>
              <a:t>2. Cách thức kể một truyện ngụ ngôn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44" b="0"/>
          <a:stretch>
            <a:fillRect/>
          </a:stretch>
        </p:blipFill>
        <p:spPr>
          <a:xfrm flipH="false" flipV="false" rot="0">
            <a:off x="-1120595" y="8445799"/>
            <a:ext cx="3910264" cy="243169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73"/>
          <a:stretch>
            <a:fillRect/>
          </a:stretch>
        </p:blipFill>
        <p:spPr>
          <a:xfrm flipH="false" flipV="false" rot="0">
            <a:off x="17682156" y="694642"/>
            <a:ext cx="892361" cy="956956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0" t="0" r="0" b="22"/>
          <a:stretch>
            <a:fillRect/>
          </a:stretch>
        </p:blipFill>
        <p:spPr>
          <a:xfrm flipH="false" flipV="false" rot="0">
            <a:off x="11365417" y="9693042"/>
            <a:ext cx="969772" cy="1187916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961411" y="4991100"/>
            <a:ext cx="16166925" cy="8827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80"/>
              </a:lnSpc>
            </a:pPr>
            <a:r>
              <a:rPr lang="en-US" sz="4500">
                <a:solidFill>
                  <a:srgbClr val="404040"/>
                </a:solidFill>
                <a:latin typeface="Roboto Condensed Bold"/>
              </a:rPr>
              <a:t>Một số cách nói thú vị, hài hước trong khi nói và nghe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89643" y="333648"/>
            <a:ext cx="17078873" cy="2024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800">
                <a:solidFill>
                  <a:srgbClr val="393F85"/>
                </a:solidFill>
                <a:latin typeface="Fraunces Bold"/>
              </a:rPr>
              <a:t>I. QUAN SÁT MẪU VÀ TÌM HIỂU CÁCH THỨC THỰC HIỆN KỂ LẠI MỘT TRUYỆN NGỤ NGÔN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46485" y="3898839"/>
            <a:ext cx="16166925" cy="8827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80"/>
              </a:lnSpc>
            </a:pPr>
            <a:r>
              <a:rPr lang="en-US" sz="4500">
                <a:solidFill>
                  <a:srgbClr val="404040"/>
                </a:solidFill>
                <a:latin typeface="Roboto Condensed Bold"/>
              </a:rPr>
              <a:t>c. Thực hiện nói và nghe: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76191" y="6085315"/>
            <a:ext cx="16166925" cy="2698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42925" indent="-271462" lvl="1">
              <a:lnSpc>
                <a:spcPts val="6480"/>
              </a:lnSpc>
              <a:buFont typeface="Arial"/>
              <a:buChar char="•"/>
            </a:pPr>
            <a:r>
              <a:rPr lang="en-US" sz="4500">
                <a:solidFill>
                  <a:srgbClr val="404040"/>
                </a:solidFill>
                <a:latin typeface="Roboto Condensed"/>
              </a:rPr>
              <a:t>Nhấn mạnh tính hài hước trong câu chuyện</a:t>
            </a:r>
          </a:p>
          <a:p>
            <a:pPr algn="just" marL="542925" indent="-271462" lvl="1">
              <a:lnSpc>
                <a:spcPts val="6480"/>
              </a:lnSpc>
              <a:buFont typeface="Arial"/>
              <a:buChar char="•"/>
            </a:pPr>
            <a:r>
              <a:rPr lang="en-US" sz="4500">
                <a:solidFill>
                  <a:srgbClr val="404040"/>
                </a:solidFill>
                <a:latin typeface="Roboto Condensed"/>
              </a:rPr>
              <a:t>Sử dụng hình thức chế, nhại</a:t>
            </a:r>
          </a:p>
          <a:p>
            <a:pPr algn="just" marL="542925" indent="-271462" lvl="1">
              <a:lnSpc>
                <a:spcPts val="6480"/>
              </a:lnSpc>
              <a:buFont typeface="Arial"/>
              <a:buChar char="•"/>
            </a:pPr>
            <a:r>
              <a:rPr lang="en-US" sz="4500">
                <a:solidFill>
                  <a:srgbClr val="404040"/>
                </a:solidFill>
                <a:latin typeface="Roboto Condensed"/>
              </a:rPr>
              <a:t>Sử dụng cách chơi chữ, nói quá, so sánh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rcRect l="0" t="0" r="23" b="0"/>
          <a:stretch>
            <a:fillRect/>
          </a:stretch>
        </p:blipFill>
        <p:spPr>
          <a:xfrm flipH="false" flipV="false" rot="108174">
            <a:off x="13684688" y="4077107"/>
            <a:ext cx="4127422" cy="65045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3" r="4" b="15725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73"/>
          <a:stretch>
            <a:fillRect/>
          </a:stretch>
        </p:blipFill>
        <p:spPr>
          <a:xfrm flipH="false" flipV="false" rot="0">
            <a:off x="17538820" y="7786514"/>
            <a:ext cx="749180" cy="80341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049463" y="103780"/>
            <a:ext cx="17078873" cy="2024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800">
                <a:solidFill>
                  <a:srgbClr val="393F85"/>
                </a:solidFill>
                <a:latin typeface="Fraunces Bold"/>
              </a:rPr>
              <a:t>I. QUAN SÁT MẪU VÀ TÌM HIỂU CÁCH THỨC THỰC HIỆN KỂ LẠI MỘT TRUYỆN NGỤ NGÔN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99070" y="2443483"/>
            <a:ext cx="17088930" cy="8552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345"/>
              </a:lnSpc>
            </a:pPr>
            <a:r>
              <a:rPr lang="en-US" sz="6399">
                <a:solidFill>
                  <a:srgbClr val="76BDC9"/>
                </a:solidFill>
                <a:latin typeface="#9Slide07 SVNUT Triumph Press"/>
              </a:rPr>
              <a:t>2. Cách thức kể lại một truyện ngụ ngôn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44" b="0"/>
          <a:stretch>
            <a:fillRect/>
          </a:stretch>
        </p:blipFill>
        <p:spPr>
          <a:xfrm flipH="false" flipV="false" rot="0">
            <a:off x="-1120595" y="8445799"/>
            <a:ext cx="3910264" cy="2431695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73"/>
          <a:stretch>
            <a:fillRect/>
          </a:stretch>
        </p:blipFill>
        <p:spPr>
          <a:xfrm flipH="false" flipV="false" rot="0">
            <a:off x="17682156" y="694642"/>
            <a:ext cx="892361" cy="956956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22"/>
          <a:stretch>
            <a:fillRect/>
          </a:stretch>
        </p:blipFill>
        <p:spPr>
          <a:xfrm flipH="false" flipV="false" rot="0">
            <a:off x="11365417" y="9693042"/>
            <a:ext cx="969772" cy="1187916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290510" y="3163445"/>
            <a:ext cx="16166925" cy="8827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80"/>
              </a:lnSpc>
            </a:pPr>
            <a:r>
              <a:rPr lang="en-US" sz="4500">
                <a:solidFill>
                  <a:srgbClr val="404040"/>
                </a:solidFill>
                <a:latin typeface="Roboto Condensed Bold"/>
              </a:rPr>
              <a:t>d. Trao đổi, đánh giá</a:t>
            </a:r>
          </a:p>
        </p:txBody>
      </p:sp>
      <p:graphicFrame>
        <p:nvGraphicFramePr>
          <p:cNvPr name="Table 10" id="10"/>
          <p:cNvGraphicFramePr>
            <a:graphicFrameLocks noGrp="true"/>
          </p:cNvGraphicFramePr>
          <p:nvPr/>
        </p:nvGraphicFramePr>
        <p:xfrm>
          <a:off x="533400" y="4331778"/>
          <a:ext cx="17380010" cy="5085168"/>
        </p:xfrm>
        <a:graphic>
          <a:graphicData uri="http://schemas.openxmlformats.org/drawingml/2006/table">
            <a:tbl>
              <a:tblPr/>
              <a:tblGrid>
                <a:gridCol w="8688636"/>
                <a:gridCol w="8691374"/>
              </a:tblGrid>
              <a:tr h="1042154">
                <a:tc>
                  <a:txBody>
                    <a:p>
                      <a:pPr algn="ctr">
                        <a:lnSpc>
                          <a:spcPts val="4800"/>
                        </a:lnSpc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latin typeface="Roboto Condensed Bold"/>
                        </a:rPr>
                        <a:t>Người nói</a:t>
                      </a:r>
                    </a:p>
                  </a:txBody>
                  <a:tcPr marL="63500" marR="63500" marT="63500" marB="63500" anchor="ctr">
                    <a:lnL cmpd="sng" algn="ctr" cap="flat" w="19050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BDC9"/>
                    </a:solidFill>
                  </a:tcPr>
                </a:tc>
                <a:tc>
                  <a:txBody>
                    <a:p>
                      <a:pPr algn="ctr">
                        <a:lnSpc>
                          <a:spcPts val="4800"/>
                        </a:lnSpc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latin typeface="Roboto Condensed Bold"/>
                        </a:rPr>
                        <a:t>Người nghe</a:t>
                      </a:r>
                    </a:p>
                  </a:txBody>
                  <a:tcPr marL="63500" marR="63500" marT="63500" marB="63500" anchor="ctr">
                    <a:lnL cmpd="sng" algn="ctr" cap="flat" w="19050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BDC9"/>
                    </a:solidFill>
                  </a:tcPr>
                </a:tc>
              </a:tr>
              <a:tr h="4043014">
                <a:tc>
                  <a:txBody>
                    <a:p>
                      <a:pPr algn="just">
                        <a:lnSpc>
                          <a:spcPts val="5759"/>
                        </a:lnSpc>
                      </a:pPr>
                      <a:r>
                        <a:rPr lang="en-US" sz="4000">
                          <a:solidFill>
                            <a:srgbClr val="0D0D0D"/>
                          </a:solidFill>
                          <a:latin typeface="Roboto Condensed"/>
                        </a:rPr>
                        <a:t>Tập trung ghi nhận những câu hỏi, nhận xét của người nghe và có những phản hồi thỏa đáng, thể hiện sự tôn trọng ý kiến của người nghe</a:t>
                      </a:r>
                    </a:p>
                  </a:txBody>
                  <a:tcPr marL="63500" marR="63500" marT="63500" marB="63500" anchor="ctr">
                    <a:lnL cmpd="sng" algn="ctr" cap="flat" w="19050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p>
                      <a:pPr algn="just">
                        <a:lnSpc>
                          <a:spcPts val="5759"/>
                        </a:lnSpc>
                      </a:pPr>
                      <a:r>
                        <a:rPr lang="en-US" sz="4000">
                          <a:solidFill>
                            <a:srgbClr val="0D0D0D"/>
                          </a:solidFill>
                          <a:latin typeface="Roboto Condensed"/>
                        </a:rPr>
                        <a:t>Có thể nêu một số nhận xét hoặc câu hỏi gợi nhắc để người trình bày bổ sung những chi tiết còn thiếu hoặc chưa rõ</a:t>
                      </a:r>
                    </a:p>
                  </a:txBody>
                  <a:tcPr marL="63500" marR="63500" marT="63500" marB="63500" anchor="ctr">
                    <a:lnL cmpd="sng" algn="ctr" cap="flat" w="19050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" r="4" b="157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73"/>
          <a:stretch>
            <a:fillRect/>
          </a:stretch>
        </p:blipFill>
        <p:spPr>
          <a:xfrm flipH="false" flipV="false" rot="0">
            <a:off x="17538820" y="7786514"/>
            <a:ext cx="749180" cy="80341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34537" y="366802"/>
            <a:ext cx="17078873" cy="2024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800">
                <a:solidFill>
                  <a:srgbClr val="393F85"/>
                </a:solidFill>
                <a:latin typeface="Fraunces Bold"/>
              </a:rPr>
              <a:t>I. QUAN SÁT MẪU VÀ TÌM HIỂU CÁCH THỨC THỰC HIỆN KỂ LẠI MỘT TRUYỆN NGỤ NGÔN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2781534"/>
            <a:ext cx="14664155" cy="809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048"/>
              </a:lnSpc>
            </a:pPr>
            <a:r>
              <a:rPr lang="en-US" sz="6099">
                <a:solidFill>
                  <a:srgbClr val="76BDC9"/>
                </a:solidFill>
                <a:latin typeface="#9Slide07 SVNUT Triumph Press"/>
              </a:rPr>
              <a:t>2. Cách thức kể lại một truyện ngụ ngôn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44" b="0"/>
          <a:stretch>
            <a:fillRect/>
          </a:stretch>
        </p:blipFill>
        <p:spPr>
          <a:xfrm flipH="false" flipV="false" rot="0">
            <a:off x="-2014336" y="7200900"/>
            <a:ext cx="6616764" cy="41148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73"/>
          <a:stretch>
            <a:fillRect/>
          </a:stretch>
        </p:blipFill>
        <p:spPr>
          <a:xfrm flipH="false" flipV="false" rot="0">
            <a:off x="17682156" y="694642"/>
            <a:ext cx="892361" cy="956956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22"/>
          <a:stretch>
            <a:fillRect/>
          </a:stretch>
        </p:blipFill>
        <p:spPr>
          <a:xfrm flipH="false" flipV="false" rot="0">
            <a:off x="11365417" y="9693042"/>
            <a:ext cx="969772" cy="1187916"/>
          </a:xfrm>
          <a:prstGeom prst="rect">
            <a:avLst/>
          </a:prstGeom>
        </p:spPr>
      </p:pic>
      <p:graphicFrame>
        <p:nvGraphicFramePr>
          <p:cNvPr name="Table 9" id="9"/>
          <p:cNvGraphicFramePr>
            <a:graphicFrameLocks noGrp="true"/>
          </p:cNvGraphicFramePr>
          <p:nvPr/>
        </p:nvGraphicFramePr>
        <p:xfrm>
          <a:off x="609601" y="3866789"/>
          <a:ext cx="17392592" cy="6038155"/>
        </p:xfrm>
        <a:graphic>
          <a:graphicData uri="http://schemas.openxmlformats.org/drawingml/2006/table">
            <a:tbl>
              <a:tblPr/>
              <a:tblGrid>
                <a:gridCol w="14440599"/>
                <a:gridCol w="1579441"/>
                <a:gridCol w="1372553"/>
              </a:tblGrid>
              <a:tr h="799050">
                <a:tc>
                  <a:txBody>
                    <a:p>
                      <a:pPr algn="ctr">
                        <a:lnSpc>
                          <a:spcPts val="6240"/>
                        </a:lnSpc>
                      </a:pPr>
                      <a:r>
                        <a:rPr lang="en-US" sz="4000">
                          <a:solidFill>
                            <a:srgbClr val="446889"/>
                          </a:solidFill>
                          <a:latin typeface="Roboto Condensed Bold"/>
                        </a:rPr>
                        <a:t>BẢNG KIỂM KĨ NĂNG</a:t>
                      </a: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FF3"/>
                    </a:solidFill>
                  </a:tcPr>
                </a:tc>
                <a:tc>
                  <a:txBody>
                    <a:p>
                      <a:pPr algn="ctr">
                        <a:lnSpc>
                          <a:spcPts val="6240"/>
                        </a:lnSpc>
                      </a:pPr>
                      <a:r>
                        <a:rPr lang="en-US" sz="4000">
                          <a:solidFill>
                            <a:srgbClr val="446889"/>
                          </a:solidFill>
                          <a:latin typeface="Roboto Condensed Bold"/>
                        </a:rPr>
                        <a:t>Đạt</a:t>
                      </a: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FF3"/>
                    </a:solidFill>
                  </a:tcPr>
                </a:tc>
                <a:tc>
                  <a:txBody>
                    <a:p>
                      <a:pPr algn="ctr">
                        <a:lnSpc>
                          <a:spcPts val="6240"/>
                        </a:lnSpc>
                      </a:pPr>
                      <a:r>
                        <a:rPr lang="en-US" sz="4000">
                          <a:solidFill>
                            <a:srgbClr val="446889"/>
                          </a:solidFill>
                          <a:latin typeface="Roboto Condensed Bold"/>
                        </a:rPr>
                        <a:t>KĐ</a:t>
                      </a: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FF3"/>
                    </a:solidFill>
                  </a:tcPr>
                </a:tc>
              </a:tr>
              <a:tr h="748444">
                <a:tc>
                  <a:txBody>
                    <a:p>
                      <a:pPr algn="l">
                        <a:lnSpc>
                          <a:spcPts val="5616"/>
                        </a:lnSpc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Roboto Condensed"/>
                        </a:rPr>
                        <a:t>Trình bày đủ các phần mở đầu, phần chính và kết thúc</a:t>
                      </a: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p>
                      <a:pPr>
                        <a:lnSpc>
                          <a:spcPts val="1679"/>
                        </a:lnSpc>
                      </a:pP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p>
                      <a:pPr>
                        <a:lnSpc>
                          <a:spcPts val="1679"/>
                        </a:lnSpc>
                      </a:pP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</a:tr>
              <a:tr h="748444">
                <a:tc>
                  <a:txBody>
                    <a:p>
                      <a:pPr algn="l">
                        <a:lnSpc>
                          <a:spcPts val="5616"/>
                        </a:lnSpc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Roboto Condensed"/>
                        </a:rPr>
                        <a:t>Có những lueu ý chung, gợi mở dự đoán về bài học sẽ được rút ra.</a:t>
                      </a: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p>
                      <a:pPr>
                        <a:lnSpc>
                          <a:spcPts val="1679"/>
                        </a:lnSpc>
                      </a:pP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p>
                      <a:pPr>
                        <a:lnSpc>
                          <a:spcPts val="1679"/>
                        </a:lnSpc>
                      </a:pP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</a:tr>
              <a:tr h="748444">
                <a:tc>
                  <a:txBody>
                    <a:p>
                      <a:pPr algn="l">
                        <a:lnSpc>
                          <a:spcPts val="5616"/>
                        </a:lnSpc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Roboto Condensed"/>
                        </a:rPr>
                        <a:t>Trình bày gọn, rõ về diễn biến của các sự việc trong câu chuyện</a:t>
                      </a: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p>
                      <a:pPr>
                        <a:lnSpc>
                          <a:spcPts val="1679"/>
                        </a:lnSpc>
                      </a:pP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p>
                      <a:pPr>
                        <a:lnSpc>
                          <a:spcPts val="1679"/>
                        </a:lnSpc>
                      </a:pP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</a:tr>
              <a:tr h="748444">
                <a:tc>
                  <a:txBody>
                    <a:p>
                      <a:pPr algn="l">
                        <a:lnSpc>
                          <a:spcPts val="5616"/>
                        </a:lnSpc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Roboto Condensed"/>
                        </a:rPr>
                        <a:t>Sử dụng từ ngữ, hình ảnh, giọng điệu phù hợp, có những thay đổi cần thiết</a:t>
                      </a: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p>
                      <a:pPr>
                        <a:lnSpc>
                          <a:spcPts val="1679"/>
                        </a:lnSpc>
                      </a:pP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p>
                      <a:pPr>
                        <a:lnSpc>
                          <a:spcPts val="1679"/>
                        </a:lnSpc>
                      </a:pP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</a:tr>
              <a:tr h="748444">
                <a:tc>
                  <a:txBody>
                    <a:p>
                      <a:pPr algn="l">
                        <a:lnSpc>
                          <a:spcPts val="5616"/>
                        </a:lnSpc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Roboto Condensed"/>
                        </a:rPr>
                        <a:t>Thể hiện được tính hài hước, triết lí của truyện ngụ ngôn</a:t>
                      </a: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p>
                      <a:pPr>
                        <a:lnSpc>
                          <a:spcPts val="1679"/>
                        </a:lnSpc>
                      </a:pP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p>
                      <a:pPr>
                        <a:lnSpc>
                          <a:spcPts val="1679"/>
                        </a:lnSpc>
                      </a:pP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</a:tr>
              <a:tr h="748444">
                <a:tc>
                  <a:txBody>
                    <a:p>
                      <a:pPr algn="l">
                        <a:lnSpc>
                          <a:spcPts val="5616"/>
                        </a:lnSpc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Roboto Condensed"/>
                        </a:rPr>
                        <a:t>Chủ động, tự tin, nhìn vào người nghe khi nói.</a:t>
                      </a: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p>
                      <a:pPr>
                        <a:lnSpc>
                          <a:spcPts val="1679"/>
                        </a:lnSpc>
                      </a:pP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p>
                      <a:pPr>
                        <a:lnSpc>
                          <a:spcPts val="1679"/>
                        </a:lnSpc>
                      </a:pP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</a:tr>
              <a:tr h="748444">
                <a:tc>
                  <a:txBody>
                    <a:p>
                      <a:pPr algn="l">
                        <a:lnSpc>
                          <a:spcPts val="5616"/>
                        </a:lnSpc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Roboto Condensed"/>
                        </a:rPr>
                        <a:t>Bảo đảm thời gian quy định</a:t>
                      </a: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p>
                      <a:pPr>
                        <a:lnSpc>
                          <a:spcPts val="1679"/>
                        </a:lnSpc>
                      </a:pP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p>
                      <a:pPr>
                        <a:lnSpc>
                          <a:spcPts val="1679"/>
                        </a:lnSpc>
                      </a:pPr>
                    </a:p>
                  </a:txBody>
                  <a:tcPr marL="91440" marR="91440" marT="91440" marB="91440" anchor="ctr">
                    <a:lnL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</a:tr>
            </a:tbl>
          </a:graphicData>
        </a:graphic>
      </p:graphicFrame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rcRect l="0" t="0" r="0" b="353"/>
          <a:stretch>
            <a:fillRect/>
          </a:stretch>
        </p:blipFill>
        <p:spPr>
          <a:xfrm flipH="false" flipV="false" rot="754596">
            <a:off x="16356911" y="3380681"/>
            <a:ext cx="2363818" cy="79187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54" r="5" b="15475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914406" y="3214282"/>
            <a:ext cx="8550847" cy="6604688"/>
            <a:chOff x="0" y="0"/>
            <a:chExt cx="11401129" cy="8806251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11401172" cy="8806307"/>
            </a:xfrm>
            <a:custGeom>
              <a:avLst/>
              <a:gdLst/>
              <a:ahLst/>
              <a:cxnLst/>
              <a:rect r="r" b="b" t="t" l="l"/>
              <a:pathLst>
                <a:path h="8806307" w="11401172">
                  <a:moveTo>
                    <a:pt x="10866755" y="8806307"/>
                  </a:moveTo>
                  <a:lnTo>
                    <a:pt x="534416" y="8806307"/>
                  </a:lnTo>
                  <a:cubicBezTo>
                    <a:pt x="239903" y="8806307"/>
                    <a:pt x="0" y="8566277"/>
                    <a:pt x="0" y="8271891"/>
                  </a:cubicBezTo>
                  <a:lnTo>
                    <a:pt x="0" y="534416"/>
                  </a:lnTo>
                  <a:cubicBezTo>
                    <a:pt x="0" y="239903"/>
                    <a:pt x="239903" y="0"/>
                    <a:pt x="534416" y="0"/>
                  </a:cubicBezTo>
                  <a:lnTo>
                    <a:pt x="10866755" y="0"/>
                  </a:lnTo>
                  <a:cubicBezTo>
                    <a:pt x="11161268" y="0"/>
                    <a:pt x="11401172" y="239903"/>
                    <a:pt x="11401172" y="534416"/>
                  </a:cubicBezTo>
                  <a:lnTo>
                    <a:pt x="11401172" y="8271891"/>
                  </a:lnTo>
                  <a:cubicBezTo>
                    <a:pt x="11401172" y="8566404"/>
                    <a:pt x="11161268" y="8806307"/>
                    <a:pt x="10866755" y="8806307"/>
                  </a:cubicBezTo>
                  <a:close/>
                </a:path>
              </a:pathLst>
            </a:custGeom>
            <a:solidFill>
              <a:srgbClr val="DCEBFF"/>
            </a:solidFill>
          </p:spPr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353"/>
          <a:stretch>
            <a:fillRect/>
          </a:stretch>
        </p:blipFill>
        <p:spPr>
          <a:xfrm flipH="false" flipV="false" rot="0">
            <a:off x="4051878" y="2800168"/>
            <a:ext cx="2472326" cy="82822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22"/>
          <a:stretch>
            <a:fillRect/>
          </a:stretch>
        </p:blipFill>
        <p:spPr>
          <a:xfrm flipH="false" flipV="false" rot="0">
            <a:off x="8472589" y="1464333"/>
            <a:ext cx="1156296" cy="1416399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73"/>
          <a:stretch>
            <a:fillRect/>
          </a:stretch>
        </p:blipFill>
        <p:spPr>
          <a:xfrm flipH="false" flipV="false" rot="0">
            <a:off x="16369961" y="2466164"/>
            <a:ext cx="1301432" cy="139563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72" b="0"/>
          <a:stretch>
            <a:fillRect/>
          </a:stretch>
        </p:blipFill>
        <p:spPr>
          <a:xfrm flipH="false" flipV="false" rot="553121">
            <a:off x="10153683" y="4022861"/>
            <a:ext cx="5153051" cy="283417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rcRect l="0" t="0" r="72" b="0"/>
          <a:stretch>
            <a:fillRect/>
          </a:stretch>
        </p:blipFill>
        <p:spPr>
          <a:xfrm flipH="false" flipV="false" rot="-464867">
            <a:off x="9201621" y="6403921"/>
            <a:ext cx="6315018" cy="347326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rcRect l="0" t="0" r="72" b="0"/>
          <a:stretch>
            <a:fillRect/>
          </a:stretch>
        </p:blipFill>
        <p:spPr>
          <a:xfrm flipH="false" flipV="false" rot="-613618">
            <a:off x="9782605" y="1463642"/>
            <a:ext cx="5153051" cy="2834178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rcRect l="0" t="0" r="72" b="0"/>
          <a:stretch>
            <a:fillRect/>
          </a:stretch>
        </p:blipFill>
        <p:spPr>
          <a:xfrm flipH="false" flipV="false" rot="-293620">
            <a:off x="14199581" y="4466216"/>
            <a:ext cx="6119438" cy="7348670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1028700" y="819003"/>
            <a:ext cx="9575711" cy="890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76"/>
              </a:lnSpc>
            </a:pPr>
            <a:r>
              <a:rPr lang="en-US" sz="5800" spc="11">
                <a:solidFill>
                  <a:srgbClr val="393F85"/>
                </a:solidFill>
                <a:latin typeface="Fraunces Bold"/>
              </a:rPr>
              <a:t>II. CHUẨN BỊ BÀI NÓI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685632" y="2615266"/>
            <a:ext cx="3818430" cy="627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56"/>
              </a:lnSpc>
            </a:pPr>
            <a:r>
              <a:rPr lang="en-US" sz="3399" spc="74">
                <a:solidFill>
                  <a:srgbClr val="393F85"/>
                </a:solidFill>
                <a:latin typeface="Roboto Condensed Bold"/>
              </a:rPr>
              <a:t>1. Lựa chọn truyện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162358" y="7633537"/>
            <a:ext cx="3983964" cy="627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56"/>
              </a:lnSpc>
            </a:pPr>
            <a:r>
              <a:rPr lang="en-US" sz="3399" spc="74">
                <a:solidFill>
                  <a:srgbClr val="393F85"/>
                </a:solidFill>
                <a:latin typeface="Roboto Condensed Bold"/>
              </a:rPr>
              <a:t>3. Lập dàn ý </a:t>
            </a:r>
          </a:p>
        </p:txBody>
      </p:sp>
      <p:sp>
        <p:nvSpPr>
          <p:cNvPr name="TextBox 15" id="15"/>
          <p:cNvSpPr txBox="true"/>
          <p:nvPr/>
        </p:nvSpPr>
        <p:spPr>
          <a:xfrm rot="-291286">
            <a:off x="10619082" y="5053602"/>
            <a:ext cx="3759886" cy="627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56"/>
              </a:lnSpc>
            </a:pPr>
            <a:r>
              <a:rPr lang="en-US" sz="3399" spc="74">
                <a:solidFill>
                  <a:srgbClr val="393F85"/>
                </a:solidFill>
                <a:latin typeface="Roboto Condensed Bold"/>
              </a:rPr>
              <a:t>2.Tìm ý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701207" y="3811399"/>
            <a:ext cx="7173669" cy="5324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8"/>
              </a:lnSpc>
            </a:pPr>
            <a:r>
              <a:rPr lang="en-US" sz="4400" spc="96">
                <a:solidFill>
                  <a:srgbClr val="446889"/>
                </a:solidFill>
                <a:latin typeface="Roboto Condensed Bold"/>
              </a:rPr>
              <a:t>Hướng dẫn</a:t>
            </a:r>
          </a:p>
          <a:p>
            <a:pPr algn="just">
              <a:lnSpc>
                <a:spcPts val="6028"/>
              </a:lnSpc>
            </a:pPr>
            <a:r>
              <a:rPr lang="en-US" sz="4400" spc="96">
                <a:solidFill>
                  <a:srgbClr val="446889"/>
                </a:solidFill>
                <a:latin typeface="Roboto Condensed"/>
              </a:rPr>
              <a:t>- Lớp chia thành 4 nhóm:</a:t>
            </a:r>
          </a:p>
          <a:p>
            <a:pPr algn="just">
              <a:lnSpc>
                <a:spcPts val="6028"/>
              </a:lnSpc>
            </a:pPr>
            <a:r>
              <a:rPr lang="en-US" sz="4400" spc="96">
                <a:solidFill>
                  <a:srgbClr val="446889"/>
                </a:solidFill>
                <a:latin typeface="Roboto Condensed"/>
              </a:rPr>
              <a:t>- Nhiệm vụ: Lập dàn ý cho </a:t>
            </a:r>
            <a:r>
              <a:rPr lang="en-US" sz="4400" spc="96">
                <a:solidFill>
                  <a:srgbClr val="446889"/>
                </a:solidFill>
                <a:latin typeface="Roboto Condensed Italics"/>
              </a:rPr>
              <a:t>bài Kể lại một truyện ngụ ngôn mình đã học / đã đọc </a:t>
            </a:r>
            <a:r>
              <a:rPr lang="en-US" sz="4400" spc="96">
                <a:solidFill>
                  <a:srgbClr val="446889"/>
                </a:solidFill>
                <a:latin typeface="Roboto Condensed"/>
              </a:rPr>
              <a:t>(hoàn thành phiếu 2)</a:t>
            </a:r>
          </a:p>
          <a:p>
            <a:pPr algn="just">
              <a:lnSpc>
                <a:spcPts val="6028"/>
              </a:lnSpc>
            </a:pPr>
            <a:r>
              <a:rPr lang="en-US" sz="4400" spc="96">
                <a:solidFill>
                  <a:srgbClr val="446889"/>
                </a:solidFill>
                <a:latin typeface="Roboto Condensed"/>
              </a:rPr>
              <a:t>- Thời gian: 10 phút.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3" r="4" b="15725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155"/>
          <a:stretch>
            <a:fillRect/>
          </a:stretch>
        </p:blipFill>
        <p:spPr>
          <a:xfrm flipH="false" flipV="false" rot="0"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11" b="0"/>
          <a:stretch>
            <a:fillRect/>
          </a:stretch>
        </p:blipFill>
        <p:spPr>
          <a:xfrm flipH="false" flipV="false" rot="-257365">
            <a:off x="-3676737" y="127787"/>
            <a:ext cx="13311191" cy="856756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22"/>
          <a:stretch>
            <a:fillRect/>
          </a:stretch>
        </p:blipFill>
        <p:spPr>
          <a:xfrm flipH="false" flipV="false" rot="0">
            <a:off x="5867400" y="2361092"/>
            <a:ext cx="1718003" cy="210445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435"/>
          <a:stretch>
            <a:fillRect/>
          </a:stretch>
        </p:blipFill>
        <p:spPr>
          <a:xfrm flipH="false" flipV="false"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67"/>
          <a:stretch>
            <a:fillRect/>
          </a:stretch>
        </p:blipFill>
        <p:spPr>
          <a:xfrm flipH="false" flipV="false"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rcRect l="0" t="0" r="0" b="114"/>
          <a:stretch>
            <a:fillRect/>
          </a:stretch>
        </p:blipFill>
        <p:spPr>
          <a:xfrm flipH="false" flipV="false" rot="0">
            <a:off x="1683652" y="4769587"/>
            <a:ext cx="6193709" cy="5394157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028700" y="819003"/>
            <a:ext cx="12534900" cy="890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76"/>
              </a:lnSpc>
            </a:pPr>
            <a:r>
              <a:rPr lang="en-US" sz="5800" spc="11">
                <a:solidFill>
                  <a:srgbClr val="393F85"/>
                </a:solidFill>
                <a:latin typeface="Fraunces Bold"/>
              </a:rPr>
              <a:t>III. TRÌNH BÀY BÀI NÓI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205378" y="2117318"/>
            <a:ext cx="9381797" cy="62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853440" indent="-284480" lvl="2">
              <a:lnSpc>
                <a:spcPts val="6708"/>
              </a:lnSpc>
              <a:buFont typeface="Arial"/>
              <a:buChar char="⚬"/>
            </a:pPr>
            <a:r>
              <a:rPr lang="en-US" sz="4300" spc="68">
                <a:solidFill>
                  <a:srgbClr val="FFFFFF"/>
                </a:solidFill>
                <a:latin typeface="Roboto Condensed Bold"/>
              </a:rPr>
              <a:t>HS trình bày bài nói theo nhóm</a:t>
            </a:r>
          </a:p>
          <a:p>
            <a:pPr algn="just" marL="853440" indent="-284480" lvl="2">
              <a:lnSpc>
                <a:spcPts val="6708"/>
              </a:lnSpc>
              <a:buFont typeface="Arial"/>
              <a:buChar char="⚬"/>
            </a:pPr>
            <a:r>
              <a:rPr lang="en-US" sz="4300" spc="68">
                <a:solidFill>
                  <a:srgbClr val="FFFFFF"/>
                </a:solidFill>
                <a:latin typeface="Roboto Condensed Bold"/>
              </a:rPr>
              <a:t>Các nhóm có 10 phút để luyện tập nói trong nhóm</a:t>
            </a:r>
          </a:p>
          <a:p>
            <a:pPr algn="just" marL="853440" indent="-284480" lvl="2">
              <a:lnSpc>
                <a:spcPts val="6708"/>
              </a:lnSpc>
              <a:buFont typeface="Arial"/>
              <a:buChar char="⚬"/>
            </a:pPr>
            <a:r>
              <a:rPr lang="en-US" sz="4300" spc="68">
                <a:solidFill>
                  <a:srgbClr val="FFFFFF"/>
                </a:solidFill>
                <a:latin typeface="Roboto Condensed Bold"/>
              </a:rPr>
              <a:t>Mỗi nhóm có tối đa 5 phút trình bày bài nói và 5 phút để lắng nghe nhận xét cũng như phản hồi nhận xét của các nhóm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508" r="4" b="1522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194"/>
          <a:stretch>
            <a:fillRect/>
          </a:stretch>
        </p:blipFill>
        <p:spPr>
          <a:xfrm flipH="false" flipV="false" rot="0">
            <a:off x="4752027" y="7154410"/>
            <a:ext cx="7315200" cy="387040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12082" t="0" r="0" b="0"/>
          <a:stretch>
            <a:fillRect/>
          </a:stretch>
        </p:blipFill>
        <p:spPr>
          <a:xfrm flipH="false" flipV="false" rot="0">
            <a:off x="906729" y="24848"/>
            <a:ext cx="9044047" cy="102870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223"/>
          <a:stretch>
            <a:fillRect/>
          </a:stretch>
        </p:blipFill>
        <p:spPr>
          <a:xfrm flipH="false" flipV="false" rot="-1053434">
            <a:off x="9924461" y="1787656"/>
            <a:ext cx="4285532" cy="201809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47202"/>
          <a:stretch>
            <a:fillRect/>
          </a:stretch>
        </p:blipFill>
        <p:spPr>
          <a:xfrm flipH="false" flipV="false" rot="-264782">
            <a:off x="12195844" y="2845133"/>
            <a:ext cx="5995516" cy="7482077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-118009" y="2121598"/>
            <a:ext cx="7243818" cy="6284107"/>
            <a:chOff x="0" y="0"/>
            <a:chExt cx="9658424" cy="8378809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9658223" cy="8378952"/>
            </a:xfrm>
            <a:custGeom>
              <a:avLst/>
              <a:gdLst/>
              <a:ahLst/>
              <a:cxnLst/>
              <a:rect r="r" b="b" t="t" l="l"/>
              <a:pathLst>
                <a:path h="8378952" w="9658223">
                  <a:moveTo>
                    <a:pt x="4829175" y="0"/>
                  </a:moveTo>
                  <a:lnTo>
                    <a:pt x="5766562" y="1154430"/>
                  </a:lnTo>
                  <a:lnTo>
                    <a:pt x="7243699" y="561340"/>
                  </a:lnTo>
                  <a:lnTo>
                    <a:pt x="7390130" y="1967738"/>
                  </a:lnTo>
                  <a:lnTo>
                    <a:pt x="9011285" y="2094865"/>
                  </a:lnTo>
                  <a:lnTo>
                    <a:pt x="8327517" y="3376295"/>
                  </a:lnTo>
                  <a:lnTo>
                    <a:pt x="9658223" y="4189476"/>
                  </a:lnTo>
                  <a:lnTo>
                    <a:pt x="8327517" y="5002657"/>
                  </a:lnTo>
                  <a:lnTo>
                    <a:pt x="9011285" y="6284087"/>
                  </a:lnTo>
                  <a:lnTo>
                    <a:pt x="7390130" y="6411214"/>
                  </a:lnTo>
                  <a:lnTo>
                    <a:pt x="7243699" y="7817612"/>
                  </a:lnTo>
                  <a:lnTo>
                    <a:pt x="5766562" y="7224522"/>
                  </a:lnTo>
                  <a:lnTo>
                    <a:pt x="4829175" y="8378952"/>
                  </a:lnTo>
                  <a:lnTo>
                    <a:pt x="3891788" y="7224522"/>
                  </a:lnTo>
                  <a:lnTo>
                    <a:pt x="2414651" y="7817612"/>
                  </a:lnTo>
                  <a:lnTo>
                    <a:pt x="2268220" y="6411214"/>
                  </a:lnTo>
                  <a:lnTo>
                    <a:pt x="646938" y="6284087"/>
                  </a:lnTo>
                  <a:lnTo>
                    <a:pt x="1330706" y="5002657"/>
                  </a:lnTo>
                  <a:lnTo>
                    <a:pt x="0" y="4189349"/>
                  </a:lnTo>
                  <a:lnTo>
                    <a:pt x="1330706" y="3376168"/>
                  </a:lnTo>
                  <a:lnTo>
                    <a:pt x="646938" y="2094738"/>
                  </a:lnTo>
                  <a:lnTo>
                    <a:pt x="2268093" y="1967611"/>
                  </a:lnTo>
                  <a:lnTo>
                    <a:pt x="2414651" y="561213"/>
                  </a:lnTo>
                  <a:lnTo>
                    <a:pt x="3891788" y="1154430"/>
                  </a:lnTo>
                  <a:lnTo>
                    <a:pt x="4829175" y="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926825" y="4286532"/>
            <a:ext cx="5172591" cy="4803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spc="74">
                <a:solidFill>
                  <a:srgbClr val="0E67A3">
                    <a:alpha val="77255"/>
                  </a:srgbClr>
                </a:solidFill>
                <a:latin typeface="Roboto Condensed"/>
              </a:rPr>
              <a:t>Đánh giá </a:t>
            </a:r>
          </a:p>
          <a:p>
            <a:pPr algn="ctr">
              <a:lnSpc>
                <a:spcPts val="4759"/>
              </a:lnSpc>
            </a:pPr>
            <a:r>
              <a:rPr lang="en-US" sz="4000" spc="74">
                <a:solidFill>
                  <a:srgbClr val="0E67A3">
                    <a:alpha val="77255"/>
                  </a:srgbClr>
                </a:solidFill>
                <a:latin typeface="Roboto Condensed"/>
              </a:rPr>
              <a:t>dựa trên </a:t>
            </a:r>
          </a:p>
          <a:p>
            <a:pPr algn="ctr">
              <a:lnSpc>
                <a:spcPts val="4759"/>
              </a:lnSpc>
            </a:pPr>
            <a:r>
              <a:rPr lang="en-US" sz="4000" spc="74">
                <a:solidFill>
                  <a:srgbClr val="0E67A3">
                    <a:alpha val="77255"/>
                  </a:srgbClr>
                </a:solidFill>
                <a:latin typeface="Roboto Condensed"/>
              </a:rPr>
              <a:t>bảng kiểm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6099416" y="4707989"/>
            <a:ext cx="5758454" cy="5174981"/>
            <a:chOff x="0" y="0"/>
            <a:chExt cx="7677939" cy="6899975"/>
          </a:xfrm>
        </p:grpSpPr>
        <p:sp>
          <p:nvSpPr>
            <p:cNvPr name="Freeform 11" id="11"/>
            <p:cNvSpPr/>
            <p:nvPr/>
          </p:nvSpPr>
          <p:spPr>
            <a:xfrm>
              <a:off x="0" y="0"/>
              <a:ext cx="7677912" cy="6899910"/>
            </a:xfrm>
            <a:custGeom>
              <a:avLst/>
              <a:gdLst/>
              <a:ahLst/>
              <a:cxnLst/>
              <a:rect r="r" b="b" t="t" l="l"/>
              <a:pathLst>
                <a:path h="6899910" w="7677912">
                  <a:moveTo>
                    <a:pt x="3838956" y="0"/>
                  </a:moveTo>
                  <a:lnTo>
                    <a:pt x="4584192" y="950722"/>
                  </a:lnTo>
                  <a:lnTo>
                    <a:pt x="5758434" y="462280"/>
                  </a:lnTo>
                  <a:lnTo>
                    <a:pt x="5874893" y="1620393"/>
                  </a:lnTo>
                  <a:lnTo>
                    <a:pt x="7163562" y="1725041"/>
                  </a:lnTo>
                  <a:lnTo>
                    <a:pt x="6620002" y="2780284"/>
                  </a:lnTo>
                  <a:lnTo>
                    <a:pt x="7677912" y="3449955"/>
                  </a:lnTo>
                  <a:lnTo>
                    <a:pt x="6620002" y="4119626"/>
                  </a:lnTo>
                  <a:lnTo>
                    <a:pt x="7163562" y="5174869"/>
                  </a:lnTo>
                  <a:lnTo>
                    <a:pt x="5874893" y="5279517"/>
                  </a:lnTo>
                  <a:lnTo>
                    <a:pt x="5758434" y="6437630"/>
                  </a:lnTo>
                  <a:lnTo>
                    <a:pt x="4584192" y="5949188"/>
                  </a:lnTo>
                  <a:lnTo>
                    <a:pt x="3838956" y="6899910"/>
                  </a:lnTo>
                  <a:lnTo>
                    <a:pt x="3093720" y="5949188"/>
                  </a:lnTo>
                  <a:lnTo>
                    <a:pt x="1919478" y="6437630"/>
                  </a:lnTo>
                  <a:lnTo>
                    <a:pt x="1803019" y="5279517"/>
                  </a:lnTo>
                  <a:lnTo>
                    <a:pt x="514350" y="5174996"/>
                  </a:lnTo>
                  <a:lnTo>
                    <a:pt x="1057910" y="4119753"/>
                  </a:lnTo>
                  <a:lnTo>
                    <a:pt x="0" y="3449955"/>
                  </a:lnTo>
                  <a:lnTo>
                    <a:pt x="1057910" y="2780284"/>
                  </a:lnTo>
                  <a:lnTo>
                    <a:pt x="514350" y="1725041"/>
                  </a:lnTo>
                  <a:lnTo>
                    <a:pt x="1803019" y="1620393"/>
                  </a:lnTo>
                  <a:lnTo>
                    <a:pt x="1919478" y="462280"/>
                  </a:lnTo>
                  <a:lnTo>
                    <a:pt x="3093720" y="950722"/>
                  </a:lnTo>
                  <a:lnTo>
                    <a:pt x="3838956" y="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6689374" y="6563819"/>
            <a:ext cx="4637543" cy="2525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spc="74">
                <a:solidFill>
                  <a:srgbClr val="0E67A3">
                    <a:alpha val="77255"/>
                  </a:srgbClr>
                </a:solidFill>
                <a:latin typeface="Roboto Condensed"/>
              </a:rPr>
              <a:t>Rút </a:t>
            </a:r>
          </a:p>
          <a:p>
            <a:pPr algn="ctr">
              <a:lnSpc>
                <a:spcPts val="4759"/>
              </a:lnSpc>
            </a:pPr>
            <a:r>
              <a:rPr lang="en-US" sz="4000" spc="74">
                <a:solidFill>
                  <a:srgbClr val="0E67A3">
                    <a:alpha val="77255"/>
                  </a:srgbClr>
                </a:solidFill>
                <a:latin typeface="Roboto Condensed"/>
              </a:rPr>
              <a:t>kinh nghiệm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06729" y="1122868"/>
            <a:ext cx="13693803" cy="890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76"/>
              </a:lnSpc>
            </a:pPr>
            <a:r>
              <a:rPr lang="en-US" sz="5800" spc="11">
                <a:solidFill>
                  <a:srgbClr val="393F85"/>
                </a:solidFill>
                <a:latin typeface="Fraunces Bold"/>
              </a:rPr>
              <a:t>IV. ĐÁNH GIÁ, RÚT KINH NGHIỆM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54" r="5" b="15475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028700" y="2880783"/>
            <a:ext cx="16022237" cy="6488997"/>
            <a:chOff x="0" y="0"/>
            <a:chExt cx="21362983" cy="8651996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21363051" cy="8652002"/>
            </a:xfrm>
            <a:custGeom>
              <a:avLst/>
              <a:gdLst/>
              <a:ahLst/>
              <a:cxnLst/>
              <a:rect r="r" b="b" t="t" l="l"/>
              <a:pathLst>
                <a:path h="8652002" w="21363051">
                  <a:moveTo>
                    <a:pt x="20780248" y="8652002"/>
                  </a:moveTo>
                  <a:lnTo>
                    <a:pt x="582803" y="8652002"/>
                  </a:lnTo>
                  <a:cubicBezTo>
                    <a:pt x="261620" y="8652002"/>
                    <a:pt x="0" y="8390382"/>
                    <a:pt x="0" y="8069199"/>
                  </a:cubicBezTo>
                  <a:lnTo>
                    <a:pt x="0" y="582803"/>
                  </a:lnTo>
                  <a:cubicBezTo>
                    <a:pt x="0" y="261620"/>
                    <a:pt x="261620" y="0"/>
                    <a:pt x="582803" y="0"/>
                  </a:cubicBezTo>
                  <a:lnTo>
                    <a:pt x="20780248" y="0"/>
                  </a:lnTo>
                  <a:cubicBezTo>
                    <a:pt x="21101431" y="0"/>
                    <a:pt x="21363051" y="261620"/>
                    <a:pt x="21363051" y="582803"/>
                  </a:cubicBezTo>
                  <a:lnTo>
                    <a:pt x="21363051" y="8069199"/>
                  </a:lnTo>
                  <a:cubicBezTo>
                    <a:pt x="21363051" y="8390382"/>
                    <a:pt x="21101431" y="8652002"/>
                    <a:pt x="20780248" y="8652002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221"/>
          <a:stretch>
            <a:fillRect/>
          </a:stretch>
        </p:blipFill>
        <p:spPr>
          <a:xfrm flipH="false" flipV="false" rot="0">
            <a:off x="15580081" y="6641104"/>
            <a:ext cx="2391313" cy="545735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353"/>
          <a:stretch>
            <a:fillRect/>
          </a:stretch>
        </p:blipFill>
        <p:spPr>
          <a:xfrm flipH="false" flipV="false" rot="0">
            <a:off x="7720389" y="2292393"/>
            <a:ext cx="2847221" cy="953819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73"/>
          <a:stretch>
            <a:fillRect/>
          </a:stretch>
        </p:blipFill>
        <p:spPr>
          <a:xfrm flipH="false" flipV="false" rot="0">
            <a:off x="12224961" y="1812347"/>
            <a:ext cx="892361" cy="956956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22"/>
          <a:stretch>
            <a:fillRect/>
          </a:stretch>
        </p:blipFill>
        <p:spPr>
          <a:xfrm flipH="false" flipV="false" rot="0">
            <a:off x="5813758" y="9258300"/>
            <a:ext cx="969772" cy="1187916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852316" y="1217289"/>
            <a:ext cx="8187502" cy="1180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94"/>
              </a:lnSpc>
            </a:pPr>
            <a:r>
              <a:rPr lang="en-US" sz="7700" spc="15">
                <a:solidFill>
                  <a:srgbClr val="393F85"/>
                </a:solidFill>
                <a:latin typeface="Fraunces Bold"/>
              </a:rPr>
              <a:t>V. VẬN DỤNG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898928" y="3511443"/>
            <a:ext cx="14538992" cy="5449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656"/>
              </a:lnSpc>
            </a:pPr>
            <a:r>
              <a:rPr lang="en-US" sz="3399" spc="74">
                <a:solidFill>
                  <a:srgbClr val="0E67A3"/>
                </a:solidFill>
                <a:latin typeface="Roboto Condensed Bold"/>
              </a:rPr>
              <a:t>Hướng dẫn: </a:t>
            </a:r>
            <a:r>
              <a:rPr lang="en-US" sz="3399" spc="74">
                <a:solidFill>
                  <a:srgbClr val="0E67A3"/>
                </a:solidFill>
                <a:latin typeface="Roboto Condensed"/>
              </a:rPr>
              <a:t>Chỉ định một vài học sinh quay video bài nói và gửi lại cho GV. </a:t>
            </a:r>
            <a:r>
              <a:rPr lang="en-US" sz="3399" spc="74">
                <a:solidFill>
                  <a:srgbClr val="0E67A3"/>
                </a:solidFill>
                <a:latin typeface="Roboto Condensed Italics"/>
              </a:rPr>
              <a:t>(HS thực hành ở nhà)</a:t>
            </a:r>
          </a:p>
          <a:p>
            <a:pPr algn="just">
              <a:lnSpc>
                <a:spcPts val="4656"/>
              </a:lnSpc>
            </a:pPr>
            <a:r>
              <a:rPr lang="en-US" sz="3399" spc="74">
                <a:solidFill>
                  <a:srgbClr val="0E67A3"/>
                </a:solidFill>
                <a:latin typeface="Roboto Condensed Bold"/>
              </a:rPr>
              <a:t>Yêu cầu:</a:t>
            </a:r>
          </a:p>
          <a:p>
            <a:pPr algn="just">
              <a:lnSpc>
                <a:spcPts val="4656"/>
              </a:lnSpc>
            </a:pPr>
            <a:r>
              <a:rPr lang="en-US" sz="3399" spc="74">
                <a:solidFill>
                  <a:srgbClr val="0E67A3"/>
                </a:solidFill>
                <a:latin typeface="Roboto Condensed"/>
              </a:rPr>
              <a:t>+ HS vận dụng kĩ năng nói và nghe để kể lại một truyện ngụ ngôn, không đọc, khuyến khích sử dụng đạo cụ, hình ảnh minh họa, trang phục…</a:t>
            </a:r>
          </a:p>
          <a:p>
            <a:pPr algn="just">
              <a:lnSpc>
                <a:spcPts val="4656"/>
              </a:lnSpc>
            </a:pPr>
            <a:r>
              <a:rPr lang="en-US" sz="3399" spc="74">
                <a:solidFill>
                  <a:srgbClr val="0E67A3"/>
                </a:solidFill>
                <a:latin typeface="Roboto Condensed"/>
              </a:rPr>
              <a:t>+ Video quay rõ tối thiểu là chân dung học sinh, quay ngang điện thoại</a:t>
            </a:r>
          </a:p>
          <a:p>
            <a:pPr algn="just">
              <a:lnSpc>
                <a:spcPts val="4656"/>
              </a:lnSpc>
            </a:pPr>
            <a:r>
              <a:rPr lang="en-US" sz="3399" spc="74">
                <a:solidFill>
                  <a:srgbClr val="0E67A3"/>
                </a:solidFill>
                <a:latin typeface="Roboto Condensed"/>
              </a:rPr>
              <a:t>+  Âm thanh rõ, không lẫn tạp âm</a:t>
            </a:r>
          </a:p>
          <a:p>
            <a:pPr algn="just">
              <a:lnSpc>
                <a:spcPts val="4656"/>
              </a:lnSpc>
            </a:pPr>
            <a:r>
              <a:rPr lang="en-US" sz="3399" spc="74">
                <a:solidFill>
                  <a:srgbClr val="0E67A3"/>
                </a:solidFill>
                <a:latin typeface="Roboto Condensed"/>
              </a:rPr>
              <a:t>+ Độ dài video không quá 10 phút</a:t>
            </a:r>
          </a:p>
          <a:p>
            <a:pPr algn="just">
              <a:lnSpc>
                <a:spcPts val="4656"/>
              </a:lnSpc>
            </a:pPr>
            <a:r>
              <a:rPr lang="en-US" sz="3399" spc="74">
                <a:solidFill>
                  <a:srgbClr val="0E67A3"/>
                </a:solidFill>
                <a:latin typeface="Roboto Condensed"/>
              </a:rPr>
              <a:t>+ Hạn nộp: 1 tuần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54" r="5" b="15475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23" b="0"/>
          <a:stretch>
            <a:fillRect/>
          </a:stretch>
        </p:blipFill>
        <p:spPr>
          <a:xfrm flipH="false" flipV="false" rot="108174">
            <a:off x="12886530" y="4429998"/>
            <a:ext cx="5272076" cy="830843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67"/>
          <a:stretch>
            <a:fillRect/>
          </a:stretch>
        </p:blipFill>
        <p:spPr>
          <a:xfrm flipH="false" flipV="false" rot="0">
            <a:off x="16231459" y="1784192"/>
            <a:ext cx="3500193" cy="192828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14892" t="0" r="382" b="0"/>
          <a:stretch>
            <a:fillRect/>
          </a:stretch>
        </p:blipFill>
        <p:spPr>
          <a:xfrm flipH="false" flipV="false" rot="0">
            <a:off x="8363348" y="4455044"/>
            <a:ext cx="2333936" cy="245769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-685694" y="2571063"/>
            <a:ext cx="4341672" cy="43416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3" r="4" b="15725"/>
          <a:stretch>
            <a:fillRect/>
          </a:stretch>
        </p:blipFill>
        <p:spPr>
          <a:xfrm flipH="false" flipV="false" rot="0">
            <a:off x="55756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171"/>
          <a:stretch>
            <a:fillRect/>
          </a:stretch>
        </p:blipFill>
        <p:spPr>
          <a:xfrm flipH="false" flipV="false" rot="0">
            <a:off x="5366600" y="6743949"/>
            <a:ext cx="8733353" cy="706607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1266688">
            <a:off x="13443502" y="7839786"/>
            <a:ext cx="1643501" cy="164350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73"/>
          <a:stretch>
            <a:fillRect/>
          </a:stretch>
        </p:blipFill>
        <p:spPr>
          <a:xfrm flipH="false" flipV="false" rot="0">
            <a:off x="15229632" y="2066108"/>
            <a:ext cx="909162" cy="97497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63"/>
          <a:stretch>
            <a:fillRect/>
          </a:stretch>
        </p:blipFill>
        <p:spPr>
          <a:xfrm flipH="false" flipV="false" rot="0">
            <a:off x="908266" y="1146296"/>
            <a:ext cx="2709730" cy="254037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22"/>
          <a:stretch>
            <a:fillRect/>
          </a:stretch>
        </p:blipFill>
        <p:spPr>
          <a:xfrm flipH="false" flipV="false" rot="0">
            <a:off x="2339529" y="6114414"/>
            <a:ext cx="1837927" cy="225135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rcRect l="0" t="0" r="0" b="97"/>
          <a:stretch>
            <a:fillRect/>
          </a:stretch>
        </p:blipFill>
        <p:spPr>
          <a:xfrm flipH="false" flipV="false" rot="1620206">
            <a:off x="-711233" y="6076385"/>
            <a:ext cx="1877377" cy="260746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rcRect l="0" t="0" r="0" b="221"/>
          <a:stretch>
            <a:fillRect/>
          </a:stretch>
        </p:blipFill>
        <p:spPr>
          <a:xfrm flipH="false" flipV="false" rot="-1601523">
            <a:off x="17361002" y="7477149"/>
            <a:ext cx="942062" cy="2149935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rcRect l="0" t="0" r="54" b="0"/>
          <a:stretch>
            <a:fillRect/>
          </a:stretch>
        </p:blipFill>
        <p:spPr>
          <a:xfrm flipH="false" flipV="false" rot="371830">
            <a:off x="15696299" y="5949668"/>
            <a:ext cx="884990" cy="1386736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/>
          <a:srcRect l="0" t="0" r="0" b="136"/>
          <a:stretch>
            <a:fillRect/>
          </a:stretch>
        </p:blipFill>
        <p:spPr>
          <a:xfrm flipH="false" flipV="false" rot="-764576">
            <a:off x="17417010" y="2803353"/>
            <a:ext cx="2275268" cy="134034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/>
          <a:srcRect l="0" t="0" r="0" b="435"/>
          <a:stretch>
            <a:fillRect/>
          </a:stretch>
        </p:blipFill>
        <p:spPr>
          <a:xfrm flipH="false" flipV="false" rot="-1192795">
            <a:off x="404842" y="9820842"/>
            <a:ext cx="2276917" cy="583719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3"/>
          <a:srcRect l="0" t="0" r="0" b="67"/>
          <a:stretch>
            <a:fillRect/>
          </a:stretch>
        </p:blipFill>
        <p:spPr>
          <a:xfrm flipH="false" flipV="false"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4"/>
          <a:srcRect l="0" t="0" r="0" b="67"/>
          <a:stretch>
            <a:fillRect/>
          </a:stretch>
        </p:blipFill>
        <p:spPr>
          <a:xfrm flipH="false" flipV="false"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5"/>
          <a:srcRect l="4583" t="0" r="382" b="0"/>
          <a:stretch>
            <a:fillRect/>
          </a:stretch>
        </p:blipFill>
        <p:spPr>
          <a:xfrm flipH="false" flipV="false" rot="0">
            <a:off x="1506958" y="1494061"/>
            <a:ext cx="1751534" cy="1644347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1655760" y="3791432"/>
            <a:ext cx="15978020" cy="1419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32"/>
              </a:lnSpc>
            </a:pPr>
            <a:r>
              <a:rPr lang="en-US" sz="7505">
                <a:solidFill>
                  <a:srgbClr val="446889"/>
                </a:solidFill>
                <a:latin typeface="#9Slide07 Crocante"/>
              </a:rPr>
              <a:t>KỂ LẠI MỘT TRUYỆN NGỤ NGÔN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564284" y="1452321"/>
            <a:ext cx="12059752" cy="890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75"/>
              </a:lnSpc>
            </a:pPr>
            <a:r>
              <a:rPr lang="en-US" sz="5799">
                <a:solidFill>
                  <a:srgbClr val="32856A"/>
                </a:solidFill>
                <a:latin typeface="Fraunces Bold"/>
              </a:rPr>
              <a:t>BÀI 6: BÀI HỌC CUỘC SỐNG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134259" y="2628250"/>
            <a:ext cx="10286794" cy="1225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85"/>
              </a:lnSpc>
            </a:pPr>
            <a:r>
              <a:rPr lang="en-US" sz="8300" spc="323">
                <a:solidFill>
                  <a:srgbClr val="32856A"/>
                </a:solidFill>
                <a:latin typeface="#9Slide05 VL Fadilla"/>
              </a:rPr>
              <a:t>Kĩ năng nói và nghe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54" r="5" b="15475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73"/>
          <a:stretch>
            <a:fillRect/>
          </a:stretch>
        </p:blipFill>
        <p:spPr>
          <a:xfrm flipH="false" flipV="false" rot="0">
            <a:off x="3831666" y="9134376"/>
            <a:ext cx="892361" cy="95695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22"/>
          <a:stretch>
            <a:fillRect/>
          </a:stretch>
        </p:blipFill>
        <p:spPr>
          <a:xfrm flipH="false" flipV="false" rot="0">
            <a:off x="239355" y="8460707"/>
            <a:ext cx="969772" cy="1187916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1264589" y="4258861"/>
            <a:ext cx="16050173" cy="3932639"/>
            <a:chOff x="0" y="0"/>
            <a:chExt cx="21400231" cy="5243519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1400261" cy="5243576"/>
            </a:xfrm>
            <a:custGeom>
              <a:avLst/>
              <a:gdLst/>
              <a:ahLst/>
              <a:cxnLst/>
              <a:rect r="r" b="b" t="t" l="l"/>
              <a:pathLst>
                <a:path h="5243576" w="21400261">
                  <a:moveTo>
                    <a:pt x="165989" y="0"/>
                  </a:moveTo>
                  <a:lnTo>
                    <a:pt x="21234273" y="0"/>
                  </a:lnTo>
                  <a:cubicBezTo>
                    <a:pt x="21325967" y="0"/>
                    <a:pt x="21400261" y="316484"/>
                    <a:pt x="21400261" y="707136"/>
                  </a:cubicBezTo>
                  <a:lnTo>
                    <a:pt x="21400261" y="4536313"/>
                  </a:lnTo>
                  <a:cubicBezTo>
                    <a:pt x="21400261" y="4926965"/>
                    <a:pt x="21325967" y="5243449"/>
                    <a:pt x="21234273" y="5243449"/>
                  </a:cubicBezTo>
                  <a:lnTo>
                    <a:pt x="165989" y="5243449"/>
                  </a:lnTo>
                  <a:cubicBezTo>
                    <a:pt x="74295" y="5243576"/>
                    <a:pt x="0" y="4926965"/>
                    <a:pt x="0" y="4536313"/>
                  </a:cubicBezTo>
                  <a:lnTo>
                    <a:pt x="0" y="707136"/>
                  </a:lnTo>
                  <a:cubicBezTo>
                    <a:pt x="0" y="316484"/>
                    <a:pt x="74295" y="0"/>
                    <a:pt x="165989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3178492" y="-5186749"/>
            <a:ext cx="15957516" cy="73456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22"/>
              </a:lnSpc>
            </a:pPr>
            <a:r>
              <a:rPr lang="en-US" sz="3300">
                <a:solidFill>
                  <a:srgbClr val="393F85"/>
                </a:solidFill>
                <a:latin typeface="Roboto Condensed Bold"/>
              </a:rPr>
              <a:t>Yêu cầu: </a:t>
            </a:r>
            <a:r>
              <a:rPr lang="en-US" sz="3300">
                <a:solidFill>
                  <a:srgbClr val="393F85"/>
                </a:solidFill>
                <a:latin typeface="Roboto Condensed"/>
              </a:rPr>
              <a:t>HS theo dõi thông tin SGK, trình bày cách thức trao đổi một vấn đề mà em quan tâm.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7348" y="392060"/>
            <a:ext cx="17078873" cy="209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10"/>
              </a:lnSpc>
            </a:pPr>
            <a:r>
              <a:rPr lang="en-US" sz="5800">
                <a:solidFill>
                  <a:srgbClr val="393F85"/>
                </a:solidFill>
                <a:latin typeface="Fraunces Bold"/>
              </a:rPr>
              <a:t>I. QUAN SÁT MẪU VÀ TÌM HIỂU CÁCH THỨC THỰC HIỆN KỂ LẠI MỘT TRUYỆN NGỤ NGÔN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24241" y="2866671"/>
            <a:ext cx="14142274" cy="950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139"/>
              </a:lnSpc>
            </a:pPr>
            <a:r>
              <a:rPr lang="en-US" sz="7000">
                <a:solidFill>
                  <a:srgbClr val="73C2CF"/>
                </a:solidFill>
                <a:latin typeface="#9Slide07 SVNUT Triumph Press"/>
              </a:rPr>
              <a:t>1. Quan sát mẫu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68903" y="4766170"/>
            <a:ext cx="16047720" cy="2729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393F85"/>
                </a:solidFill>
                <a:latin typeface="Roboto Condensed Bold"/>
              </a:rPr>
              <a:t>Hoạt động THINK (3’) – PAIR (2’) – SHARE  </a:t>
            </a:r>
          </a:p>
          <a:p>
            <a:pPr algn="l" marL="542925" indent="-271462" lvl="1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393F85"/>
                </a:solidFill>
                <a:latin typeface="Roboto Condensed Bold"/>
              </a:rPr>
              <a:t>Nhiệm vụ: Xem video và hoàn thành PHT 01</a:t>
            </a:r>
          </a:p>
          <a:p>
            <a:pPr algn="l" marL="542925" indent="-271462" lvl="1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393F85"/>
                </a:solidFill>
                <a:latin typeface="Roboto Condensed Bold"/>
              </a:rPr>
              <a:t>Trình bày 2 phút /lượt</a:t>
            </a:r>
          </a:p>
          <a:p>
            <a:pPr algn="l" marL="217170" indent="-108585" lvl="1">
              <a:lnSpc>
                <a:spcPts val="2520"/>
              </a:lnSpc>
              <a:buFont typeface="Arial"/>
              <a:buChar char="•"/>
            </a:pPr>
            <a:r>
              <a:rPr lang="en-US" sz="1800" spc="-71">
                <a:solidFill>
                  <a:srgbClr val="393F85"/>
                </a:solidFill>
                <a:latin typeface="Open Sans Bold"/>
              </a:rPr>
              <a:t>Link video: </a:t>
            </a:r>
            <a:r>
              <a:rPr lang="en-US" sz="1800" spc="-71" u="sng">
                <a:solidFill>
                  <a:srgbClr val="0000FF"/>
                </a:solidFill>
                <a:latin typeface="Open Sans"/>
              </a:rPr>
              <a:t>https://www.youtube.com/watch?v=1d0lV8Ae2mk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5"/>
          <a:srcRect l="0" t="0" r="54" b="0"/>
          <a:stretch>
            <a:fillRect/>
          </a:stretch>
        </p:blipFill>
        <p:spPr>
          <a:xfrm flipH="false" flipV="false" rot="-724146">
            <a:off x="411252" y="6351561"/>
            <a:ext cx="2692036" cy="4218291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6"/>
          <a:srcRect l="0" t="0" r="0" b="221"/>
          <a:stretch>
            <a:fillRect/>
          </a:stretch>
        </p:blipFill>
        <p:spPr>
          <a:xfrm flipH="false" flipV="false" rot="0">
            <a:off x="15896687" y="6601368"/>
            <a:ext cx="2391313" cy="545735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00270" y="127825"/>
            <a:ext cx="17754600" cy="1003134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71" t="152" r="5" b="15721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18" b="0"/>
          <a:stretch>
            <a:fillRect/>
          </a:stretch>
        </p:blipFill>
        <p:spPr>
          <a:xfrm flipH="false" flipV="false" rot="0">
            <a:off x="-4391655" y="382019"/>
            <a:ext cx="18312479" cy="1159027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220"/>
          <a:stretch>
            <a:fillRect/>
          </a:stretch>
        </p:blipFill>
        <p:spPr>
          <a:xfrm flipH="false" flipV="false" rot="0">
            <a:off x="13011922" y="3376207"/>
            <a:ext cx="5914821" cy="916380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137" b="0"/>
          <a:stretch>
            <a:fillRect/>
          </a:stretch>
        </p:blipFill>
        <p:spPr>
          <a:xfrm flipH="false" flipV="false" rot="0">
            <a:off x="-108152" y="7327152"/>
            <a:ext cx="1998921" cy="4437322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64" b="0"/>
          <a:stretch>
            <a:fillRect/>
          </a:stretch>
        </p:blipFill>
        <p:spPr>
          <a:xfrm flipH="false" flipV="false" rot="1033815">
            <a:off x="-2361474" y="3086100"/>
            <a:ext cx="3405127" cy="4114800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768943" y="3799185"/>
            <a:ext cx="13555856" cy="5746628"/>
            <a:chOff x="0" y="0"/>
            <a:chExt cx="18074475" cy="7662170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18074456" cy="7662205"/>
            </a:xfrm>
            <a:custGeom>
              <a:avLst/>
              <a:gdLst/>
              <a:ahLst/>
              <a:cxnLst/>
              <a:rect r="r" b="b" t="t" l="l"/>
              <a:pathLst>
                <a:path h="7662205" w="18074456">
                  <a:moveTo>
                    <a:pt x="0" y="0"/>
                  </a:moveTo>
                  <a:lnTo>
                    <a:pt x="18074456" y="0"/>
                  </a:lnTo>
                  <a:lnTo>
                    <a:pt x="18074456" y="7662205"/>
                  </a:lnTo>
                  <a:lnTo>
                    <a:pt x="0" y="7662205"/>
                  </a:lnTo>
                  <a:close/>
                </a:path>
              </a:pathLst>
            </a:custGeom>
            <a:solidFill>
              <a:srgbClr val="FFFFFF">
                <a:alpha val="67843"/>
              </a:srgbClr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891309" y="4065697"/>
            <a:ext cx="12892124" cy="5051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18795" indent="-259398" lvl="1">
              <a:lnSpc>
                <a:spcPts val="6708"/>
              </a:lnSpc>
              <a:buFont typeface="Arial"/>
              <a:buChar char="•"/>
            </a:pPr>
            <a:r>
              <a:rPr lang="en-US" sz="4300">
                <a:solidFill>
                  <a:srgbClr val="446889"/>
                </a:solidFill>
                <a:latin typeface="Roboto Condensed"/>
              </a:rPr>
              <a:t>Bước 1: Chuẩn bị trước khi nói (xác định đề tài, không - thời gian, mục đích nói, người nghe -&gt; tìm ý, lập dàn ý)</a:t>
            </a:r>
          </a:p>
          <a:p>
            <a:pPr algn="just" marL="518795" indent="-259398" lvl="1">
              <a:lnSpc>
                <a:spcPts val="6708"/>
              </a:lnSpc>
              <a:buFont typeface="Arial"/>
              <a:buChar char="•"/>
            </a:pPr>
            <a:r>
              <a:rPr lang="en-US" sz="4300">
                <a:solidFill>
                  <a:srgbClr val="446889"/>
                </a:solidFill>
                <a:latin typeface="Roboto Condensed"/>
              </a:rPr>
              <a:t>Bước 2: Trình bày bài nói (Luyện tập, trình bày bài nói)</a:t>
            </a:r>
          </a:p>
          <a:p>
            <a:pPr algn="just" marL="518795" indent="-259398" lvl="1">
              <a:lnSpc>
                <a:spcPts val="6708"/>
              </a:lnSpc>
              <a:buFont typeface="Arial"/>
              <a:buChar char="•"/>
            </a:pPr>
            <a:r>
              <a:rPr lang="en-US" sz="4300">
                <a:solidFill>
                  <a:srgbClr val="446889"/>
                </a:solidFill>
                <a:latin typeface="Roboto Condensed"/>
              </a:rPr>
              <a:t>Bước 3: Trao đổi, đánh giá, rút kinh nghiệm sau khi nói (sử dụng bảng kiểm để tự nhận xét và nhận xét sản phẩm của bạn)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62000" y="117769"/>
            <a:ext cx="17078873" cy="2024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800">
                <a:solidFill>
                  <a:srgbClr val="393F85"/>
                </a:solidFill>
                <a:latin typeface="Fraunces Bold"/>
              </a:rPr>
              <a:t>I. QUAN SÁT MẪU VÀ TÌM HIỂU CÁCH THỨC THỰC HIỆN KỂ LẠI MỘT TRUYỆN NGỤ NGÔN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86281" y="2553188"/>
            <a:ext cx="16673019" cy="950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139"/>
              </a:lnSpc>
            </a:pPr>
            <a:r>
              <a:rPr lang="en-US" sz="7000">
                <a:solidFill>
                  <a:srgbClr val="4F81BD"/>
                </a:solidFill>
                <a:latin typeface="#9Slide07 SVNUT Triumph Press"/>
              </a:rPr>
              <a:t> 2. Cách thức kể lại một truyện ngụ ngôn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" r="4" b="157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73"/>
          <a:stretch>
            <a:fillRect/>
          </a:stretch>
        </p:blipFill>
        <p:spPr>
          <a:xfrm flipH="false" flipV="false" rot="0">
            <a:off x="17538820" y="7786514"/>
            <a:ext cx="749180" cy="80341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34537" y="692923"/>
            <a:ext cx="17078873" cy="2024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800">
                <a:solidFill>
                  <a:srgbClr val="393F85"/>
                </a:solidFill>
                <a:latin typeface="Fraunces Bold"/>
              </a:rPr>
              <a:t>I. QUAN SÁT MẪU VÀ TÌM HIỂU CÁCH THỨC THỰC HIỆN KỂ LẠI MỘT TRUYỆN NGỤ NGÔN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73"/>
          <a:stretch>
            <a:fillRect/>
          </a:stretch>
        </p:blipFill>
        <p:spPr>
          <a:xfrm flipH="false" flipV="false" rot="0">
            <a:off x="17682156" y="694642"/>
            <a:ext cx="892361" cy="95695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22"/>
          <a:stretch>
            <a:fillRect/>
          </a:stretch>
        </p:blipFill>
        <p:spPr>
          <a:xfrm flipH="false" flipV="false" rot="0">
            <a:off x="11365417" y="9693042"/>
            <a:ext cx="969772" cy="1187916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1028700" y="6362220"/>
            <a:ext cx="3237038" cy="1543050"/>
            <a:chOff x="0" y="0"/>
            <a:chExt cx="852553" cy="406400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852553" cy="406400"/>
            </a:xfrm>
            <a:custGeom>
              <a:avLst/>
              <a:gdLst/>
              <a:ahLst/>
              <a:cxnLst/>
              <a:rect r="r" b="b" t="t" l="l"/>
              <a:pathLst>
                <a:path h="406400" w="852553">
                  <a:moveTo>
                    <a:pt x="649353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49353" y="406400"/>
                  </a:lnTo>
                  <a:lnTo>
                    <a:pt x="852553" y="203200"/>
                  </a:lnTo>
                  <a:lnTo>
                    <a:pt x="649353" y="0"/>
                  </a:lnTo>
                  <a:close/>
                </a:path>
              </a:pathLst>
            </a:custGeom>
            <a:solidFill>
              <a:srgbClr val="EBE29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85725"/>
              <a:ext cx="698500" cy="492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000000"/>
                  </a:solidFill>
                  <a:latin typeface="Roboto Condensed"/>
                </a:rPr>
                <a:t>Mục đích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4313954" y="6362220"/>
            <a:ext cx="3974193" cy="1543050"/>
            <a:chOff x="0" y="0"/>
            <a:chExt cx="1046701" cy="406400"/>
          </a:xfrm>
        </p:grpSpPr>
        <p:sp>
          <p:nvSpPr>
            <p:cNvPr name="Freeform 11" id="11"/>
            <p:cNvSpPr/>
            <p:nvPr/>
          </p:nvSpPr>
          <p:spPr>
            <a:xfrm>
              <a:off x="0" y="0"/>
              <a:ext cx="1046701" cy="406400"/>
            </a:xfrm>
            <a:custGeom>
              <a:avLst/>
              <a:gdLst/>
              <a:ahLst/>
              <a:cxnLst/>
              <a:rect r="r" b="b" t="t" l="l"/>
              <a:pathLst>
                <a:path h="406400" w="1046701">
                  <a:moveTo>
                    <a:pt x="0" y="0"/>
                  </a:moveTo>
                  <a:lnTo>
                    <a:pt x="843501" y="0"/>
                  </a:lnTo>
                  <a:lnTo>
                    <a:pt x="1046701" y="203200"/>
                  </a:lnTo>
                  <a:lnTo>
                    <a:pt x="843501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29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77800" y="-85725"/>
              <a:ext cx="558800" cy="492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000000"/>
                  </a:solidFill>
                  <a:latin typeface="Roboto Condensed"/>
                </a:rPr>
                <a:t>Người nghe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972923" y="3268350"/>
            <a:ext cx="16802100" cy="950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139"/>
              </a:lnSpc>
            </a:pPr>
            <a:r>
              <a:rPr lang="en-US" sz="7000">
                <a:solidFill>
                  <a:srgbClr val="4F81BD"/>
                </a:solidFill>
                <a:latin typeface="#9Slide07 SVNUT Triumph Press"/>
              </a:rPr>
              <a:t>2. Cách thức kể lại một truyện ngụ ngôn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25977" y="4541520"/>
            <a:ext cx="16166925" cy="796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80"/>
              </a:lnSpc>
            </a:pPr>
            <a:r>
              <a:rPr lang="en-US" sz="4500">
                <a:solidFill>
                  <a:srgbClr val="404040"/>
                </a:solidFill>
                <a:latin typeface="Roboto Condensed Bold"/>
              </a:rPr>
              <a:t>a. Xác định đề tài, người nghe, mục đích, không gian và thời gian nói:  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8335771" y="6362220"/>
            <a:ext cx="4047043" cy="1543050"/>
            <a:chOff x="0" y="0"/>
            <a:chExt cx="1065888" cy="406400"/>
          </a:xfrm>
        </p:grpSpPr>
        <p:sp>
          <p:nvSpPr>
            <p:cNvPr name="Freeform 16" id="16"/>
            <p:cNvSpPr/>
            <p:nvPr/>
          </p:nvSpPr>
          <p:spPr>
            <a:xfrm>
              <a:off x="0" y="0"/>
              <a:ext cx="1065888" cy="406400"/>
            </a:xfrm>
            <a:custGeom>
              <a:avLst/>
              <a:gdLst/>
              <a:ahLst/>
              <a:cxnLst/>
              <a:rect r="r" b="b" t="t" l="l"/>
              <a:pathLst>
                <a:path h="406400" w="1065888">
                  <a:moveTo>
                    <a:pt x="0" y="0"/>
                  </a:moveTo>
                  <a:lnTo>
                    <a:pt x="862688" y="0"/>
                  </a:lnTo>
                  <a:lnTo>
                    <a:pt x="1065888" y="203200"/>
                  </a:lnTo>
                  <a:lnTo>
                    <a:pt x="862688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29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177800" y="-85725"/>
              <a:ext cx="558800" cy="492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000000"/>
                  </a:solidFill>
                  <a:latin typeface="Roboto Condensed"/>
                </a:rPr>
                <a:t>Nội dung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430439" y="6362220"/>
            <a:ext cx="4048200" cy="1543050"/>
            <a:chOff x="0" y="0"/>
            <a:chExt cx="1066193" cy="406400"/>
          </a:xfrm>
        </p:grpSpPr>
        <p:sp>
          <p:nvSpPr>
            <p:cNvPr name="Freeform 19" id="19"/>
            <p:cNvSpPr/>
            <p:nvPr/>
          </p:nvSpPr>
          <p:spPr>
            <a:xfrm>
              <a:off x="0" y="0"/>
              <a:ext cx="1066193" cy="406400"/>
            </a:xfrm>
            <a:custGeom>
              <a:avLst/>
              <a:gdLst/>
              <a:ahLst/>
              <a:cxnLst/>
              <a:rect r="r" b="b" t="t" l="l"/>
              <a:pathLst>
                <a:path h="406400" w="1066193">
                  <a:moveTo>
                    <a:pt x="0" y="0"/>
                  </a:moveTo>
                  <a:lnTo>
                    <a:pt x="862993" y="0"/>
                  </a:lnTo>
                  <a:lnTo>
                    <a:pt x="1066193" y="203200"/>
                  </a:lnTo>
                  <a:lnTo>
                    <a:pt x="862993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292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177800" y="-85725"/>
              <a:ext cx="558800" cy="492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000000"/>
                  </a:solidFill>
                  <a:latin typeface="Roboto Condensed"/>
                </a:rPr>
                <a:t>Cách thức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3" r="4" b="15725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73"/>
          <a:stretch>
            <a:fillRect/>
          </a:stretch>
        </p:blipFill>
        <p:spPr>
          <a:xfrm flipH="false" flipV="false" rot="0">
            <a:off x="17538820" y="7786514"/>
            <a:ext cx="749180" cy="80341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34537" y="190409"/>
            <a:ext cx="17078873" cy="2024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800">
                <a:solidFill>
                  <a:srgbClr val="393F85"/>
                </a:solidFill>
                <a:latin typeface="Fraunces Bold"/>
              </a:rPr>
              <a:t>I. QUAN SÁT MẪU VÀ TÌM HIỂU CÁCH THỨC THỰC HIỆN KỂ LẠI MỘT TRUYỆN NGỤ NGÔN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8373" y="2610076"/>
            <a:ext cx="16531254" cy="950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139"/>
              </a:lnSpc>
            </a:pPr>
            <a:r>
              <a:rPr lang="en-US" sz="7000">
                <a:solidFill>
                  <a:srgbClr val="4F81BD"/>
                </a:solidFill>
                <a:latin typeface="#9Slide07 SVNUT Triumph Press"/>
              </a:rPr>
              <a:t>2. Cách thức kể lại một truyện ngụ ngôn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73"/>
          <a:stretch>
            <a:fillRect/>
          </a:stretch>
        </p:blipFill>
        <p:spPr>
          <a:xfrm flipH="false" flipV="false" rot="0">
            <a:off x="17682156" y="694642"/>
            <a:ext cx="892361" cy="956956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22"/>
          <a:stretch>
            <a:fillRect/>
          </a:stretch>
        </p:blipFill>
        <p:spPr>
          <a:xfrm flipH="false" flipV="false" rot="0">
            <a:off x="15834007" y="8844718"/>
            <a:ext cx="969772" cy="1187916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981230" y="3727486"/>
            <a:ext cx="16785486" cy="5711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80"/>
              </a:lnSpc>
            </a:pPr>
            <a:r>
              <a:rPr lang="en-US" sz="4500">
                <a:solidFill>
                  <a:srgbClr val="404040"/>
                </a:solidFill>
                <a:latin typeface="Roboto Condensed Bold"/>
              </a:rPr>
              <a:t>b. Tìm ý và lập dàn ý</a:t>
            </a:r>
          </a:p>
          <a:p>
            <a:pPr algn="just">
              <a:lnSpc>
                <a:spcPts val="6480"/>
              </a:lnSpc>
            </a:pPr>
            <a:r>
              <a:rPr lang="en-US" sz="4500">
                <a:solidFill>
                  <a:srgbClr val="404040"/>
                </a:solidFill>
                <a:latin typeface="Roboto Condensed Bold"/>
              </a:rPr>
              <a:t>*Tìm ý: </a:t>
            </a:r>
            <a:r>
              <a:rPr lang="en-US" sz="4500">
                <a:solidFill>
                  <a:srgbClr val="404040"/>
                </a:solidFill>
                <a:latin typeface="Roboto Condensed"/>
              </a:rPr>
              <a:t>Kể câu chuyện nào? Nhân vật chính là ai? Cốt truyện như thế nào? Truyện được kể theo trình tự nào?</a:t>
            </a:r>
          </a:p>
          <a:p>
            <a:pPr algn="just" marL="542925" indent="-271462" lvl="1">
              <a:lnSpc>
                <a:spcPts val="6480"/>
              </a:lnSpc>
              <a:buFont typeface="Arial"/>
              <a:buChar char="•"/>
            </a:pPr>
            <a:r>
              <a:rPr lang="en-US" sz="4500">
                <a:solidFill>
                  <a:srgbClr val="404040"/>
                </a:solidFill>
                <a:latin typeface="Roboto Condensed"/>
              </a:rPr>
              <a:t>Bài học rút ra là gì? </a:t>
            </a:r>
          </a:p>
          <a:p>
            <a:pPr algn="just" marL="542925" indent="-271462" lvl="1">
              <a:lnSpc>
                <a:spcPts val="6480"/>
              </a:lnSpc>
              <a:buFont typeface="Arial"/>
              <a:buChar char="•"/>
            </a:pPr>
            <a:r>
              <a:rPr lang="en-US" sz="4500">
                <a:solidFill>
                  <a:srgbClr val="404040"/>
                </a:solidFill>
                <a:latin typeface="Roboto Condensed"/>
              </a:rPr>
              <a:t>Tính chất hài hước, phê phán toát ra từ yếu tố nào? Nên vận dụng yếu tố hài hước như thế nào để câu chuyện thú vị hơn? </a:t>
            </a:r>
          </a:p>
          <a:p>
            <a:pPr algn="just" marL="542925" indent="-271462" lvl="1">
              <a:lnSpc>
                <a:spcPts val="6480"/>
              </a:lnSpc>
              <a:buFont typeface="Arial"/>
              <a:buChar char="•"/>
            </a:pPr>
            <a:r>
              <a:rPr lang="en-US" sz="4500">
                <a:solidFill>
                  <a:srgbClr val="404040"/>
                </a:solidFill>
                <a:latin typeface="Roboto Condensed"/>
              </a:rPr>
              <a:t>Trong khi kể có thể sử dụng tranh ảnh minh họa như thế nào?...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3" r="4" b="15725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73"/>
          <a:stretch>
            <a:fillRect/>
          </a:stretch>
        </p:blipFill>
        <p:spPr>
          <a:xfrm flipH="false" flipV="false" rot="0">
            <a:off x="17538820" y="7786514"/>
            <a:ext cx="749180" cy="80341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34537" y="190409"/>
            <a:ext cx="17078873" cy="2024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800">
                <a:solidFill>
                  <a:srgbClr val="393F85"/>
                </a:solidFill>
                <a:latin typeface="Fraunces Bold"/>
              </a:rPr>
              <a:t>I. QUAN SÁT MẪU VÀ TÌM HIỂU CÁCH THỨC THỰC HIỆN KỂ LẠI MỘT TRUYỆN NGỤ NGÔN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34537" y="2329089"/>
            <a:ext cx="17123723" cy="950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139"/>
              </a:lnSpc>
            </a:pPr>
            <a:r>
              <a:rPr lang="en-US" sz="7000">
                <a:solidFill>
                  <a:srgbClr val="4F81BD"/>
                </a:solidFill>
                <a:latin typeface="#9Slide07 SVNUT Triumph Press"/>
              </a:rPr>
              <a:t>2. Cách thức kể lại một truyện ngụ ngôn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73"/>
          <a:stretch>
            <a:fillRect/>
          </a:stretch>
        </p:blipFill>
        <p:spPr>
          <a:xfrm flipH="false" flipV="false" rot="0">
            <a:off x="17682156" y="694642"/>
            <a:ext cx="892361" cy="956956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22"/>
          <a:stretch>
            <a:fillRect/>
          </a:stretch>
        </p:blipFill>
        <p:spPr>
          <a:xfrm flipH="false" flipV="false" rot="0">
            <a:off x="16943638" y="9137184"/>
            <a:ext cx="969772" cy="1187916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774197" y="3317636"/>
            <a:ext cx="16764623" cy="6530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80"/>
              </a:lnSpc>
            </a:pPr>
            <a:r>
              <a:rPr lang="en-US" sz="4500">
                <a:solidFill>
                  <a:srgbClr val="404040"/>
                </a:solidFill>
                <a:latin typeface="Roboto Condensed Bold"/>
              </a:rPr>
              <a:t>b. Tìm ý và lập dàn ý</a:t>
            </a:r>
          </a:p>
          <a:p>
            <a:pPr algn="just">
              <a:lnSpc>
                <a:spcPts val="6480"/>
              </a:lnSpc>
            </a:pPr>
            <a:r>
              <a:rPr lang="en-US" sz="4500">
                <a:solidFill>
                  <a:srgbClr val="404040"/>
                </a:solidFill>
                <a:latin typeface="Roboto Condensed Bold"/>
              </a:rPr>
              <a:t>* Lập dàn ý</a:t>
            </a:r>
          </a:p>
          <a:p>
            <a:pPr algn="just">
              <a:lnSpc>
                <a:spcPts val="6480"/>
              </a:lnSpc>
            </a:pPr>
            <a:r>
              <a:rPr lang="en-US" sz="4500">
                <a:solidFill>
                  <a:srgbClr val="404040"/>
                </a:solidFill>
                <a:latin typeface="Roboto Condensed"/>
              </a:rPr>
              <a:t>- </a:t>
            </a:r>
            <a:r>
              <a:rPr lang="en-US" sz="4500">
                <a:solidFill>
                  <a:srgbClr val="404040"/>
                </a:solidFill>
                <a:latin typeface="Roboto Condensed Bold"/>
              </a:rPr>
              <a:t>Mở đầu: </a:t>
            </a:r>
            <a:r>
              <a:rPr lang="en-US" sz="4500">
                <a:solidFill>
                  <a:srgbClr val="404040"/>
                </a:solidFill>
                <a:latin typeface="Roboto Condensed"/>
              </a:rPr>
              <a:t>giới thiệu câu chuyện, nhân vật và nêu câu hỏi để người kê có thể dự đoán về bài học sau khi nghe kể</a:t>
            </a:r>
          </a:p>
          <a:p>
            <a:pPr algn="just">
              <a:lnSpc>
                <a:spcPts val="6480"/>
              </a:lnSpc>
            </a:pPr>
            <a:r>
              <a:rPr lang="en-US" sz="4500">
                <a:solidFill>
                  <a:srgbClr val="404040"/>
                </a:solidFill>
                <a:latin typeface="Roboto Condensed"/>
              </a:rPr>
              <a:t>- </a:t>
            </a:r>
            <a:r>
              <a:rPr lang="en-US" sz="4500">
                <a:solidFill>
                  <a:srgbClr val="404040"/>
                </a:solidFill>
                <a:latin typeface="Roboto Condensed Bold"/>
              </a:rPr>
              <a:t>Thân bài: </a:t>
            </a:r>
            <a:r>
              <a:rPr lang="en-US" sz="4500">
                <a:solidFill>
                  <a:srgbClr val="404040"/>
                </a:solidFill>
                <a:latin typeface="Roboto Condensed"/>
              </a:rPr>
              <a:t>Kể theo diễn biến câu chuyện, giọng điệu thay đổi phù hợp, thể hiện tính hài hước ở những thời điểm cần thiết; có thể xen vào lời kể một số từ ngữ, câu văn miêu tả dáng vẻ, điệu bộ nhân vật…</a:t>
            </a:r>
          </a:p>
          <a:p>
            <a:pPr algn="just">
              <a:lnSpc>
                <a:spcPts val="6480"/>
              </a:lnSpc>
            </a:pPr>
            <a:r>
              <a:rPr lang="en-US" sz="4500">
                <a:solidFill>
                  <a:srgbClr val="404040"/>
                </a:solidFill>
                <a:latin typeface="Roboto Condensed"/>
              </a:rPr>
              <a:t>- </a:t>
            </a:r>
            <a:r>
              <a:rPr lang="en-US" sz="4500">
                <a:solidFill>
                  <a:srgbClr val="404040"/>
                </a:solidFill>
                <a:latin typeface="Roboto Condensed Bold"/>
              </a:rPr>
              <a:t>Kết thúc: </a:t>
            </a:r>
            <a:r>
              <a:rPr lang="en-US" sz="4500">
                <a:solidFill>
                  <a:srgbClr val="404040"/>
                </a:solidFill>
                <a:latin typeface="Roboto Condensed"/>
              </a:rPr>
              <a:t>Nêu nhận xét, đánh giá chung của bản thân về câu chuyện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3" r="4" b="15725"/>
          <a:stretch>
            <a:fillRect/>
          </a:stretch>
        </p:blipFill>
        <p:spPr>
          <a:xfrm flipH="false" flipV="false" rot="0">
            <a:off x="0" y="-3810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73"/>
          <a:stretch>
            <a:fillRect/>
          </a:stretch>
        </p:blipFill>
        <p:spPr>
          <a:xfrm flipH="false" flipV="false" rot="0">
            <a:off x="17538820" y="7786514"/>
            <a:ext cx="749180" cy="80341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045834" y="2209594"/>
            <a:ext cx="16079897" cy="8552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345"/>
              </a:lnSpc>
            </a:pPr>
            <a:r>
              <a:rPr lang="en-US" sz="6399">
                <a:solidFill>
                  <a:srgbClr val="76BDC9"/>
                </a:solidFill>
                <a:latin typeface="#9Slide07 SVNUT Triumph Press"/>
              </a:rPr>
              <a:t>2. Cách thức kể một truyện ngụ ngôn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44" b="0"/>
          <a:stretch>
            <a:fillRect/>
          </a:stretch>
        </p:blipFill>
        <p:spPr>
          <a:xfrm flipH="false" flipV="false" rot="0">
            <a:off x="-1120595" y="8445799"/>
            <a:ext cx="3910264" cy="243169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73"/>
          <a:stretch>
            <a:fillRect/>
          </a:stretch>
        </p:blipFill>
        <p:spPr>
          <a:xfrm flipH="false" flipV="false" rot="0">
            <a:off x="17682156" y="694642"/>
            <a:ext cx="892361" cy="956956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0" t="0" r="0" b="22"/>
          <a:stretch>
            <a:fillRect/>
          </a:stretch>
        </p:blipFill>
        <p:spPr>
          <a:xfrm flipH="false" flipV="false" rot="0">
            <a:off x="11365417" y="9693042"/>
            <a:ext cx="969772" cy="1187916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092375" y="2950540"/>
            <a:ext cx="16166925" cy="8827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80"/>
              </a:lnSpc>
            </a:pPr>
            <a:r>
              <a:rPr lang="en-US" sz="4500">
                <a:solidFill>
                  <a:srgbClr val="404040"/>
                </a:solidFill>
                <a:latin typeface="Roboto Condensed Bold"/>
              </a:rPr>
              <a:t>c. Thực hiện nói và nghe:</a:t>
            </a:r>
          </a:p>
        </p:txBody>
      </p:sp>
      <p:graphicFrame>
        <p:nvGraphicFramePr>
          <p:cNvPr name="Table 9" id="9"/>
          <p:cNvGraphicFramePr>
            <a:graphicFrameLocks noGrp="true"/>
          </p:cNvGraphicFramePr>
          <p:nvPr/>
        </p:nvGraphicFramePr>
        <p:xfrm>
          <a:off x="1332351" y="3870644"/>
          <a:ext cx="15793380" cy="5712783"/>
        </p:xfrm>
        <a:graphic>
          <a:graphicData uri="http://schemas.openxmlformats.org/drawingml/2006/table">
            <a:tbl>
              <a:tblPr/>
              <a:tblGrid>
                <a:gridCol w="7896690"/>
                <a:gridCol w="7896690"/>
              </a:tblGrid>
              <a:tr h="1170777">
                <a:tc>
                  <a:txBody>
                    <a:p>
                      <a:pPr algn="ctr">
                        <a:lnSpc>
                          <a:spcPts val="4800"/>
                        </a:lnSpc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latin typeface="Roboto Condensed Bold"/>
                        </a:rPr>
                        <a:t>Người nói</a:t>
                      </a:r>
                    </a:p>
                  </a:txBody>
                  <a:tcPr marL="63500" marR="63500" marT="63500" marB="63500" anchor="ctr">
                    <a:lnL cmpd="sng" algn="ctr" cap="flat" w="28575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BDC9"/>
                    </a:solidFill>
                  </a:tcPr>
                </a:tc>
                <a:tc>
                  <a:txBody>
                    <a:p>
                      <a:pPr algn="ctr">
                        <a:lnSpc>
                          <a:spcPts val="4800"/>
                        </a:lnSpc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latin typeface="Roboto Condensed Bold"/>
                        </a:rPr>
                        <a:t>Người nghe</a:t>
                      </a:r>
                    </a:p>
                  </a:txBody>
                  <a:tcPr marL="63500" marR="63500" marT="63500" marB="63500" anchor="ctr">
                    <a:lnL cmpd="sng" algn="ctr" cap="flat" w="28575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BDC9"/>
                    </a:solidFill>
                  </a:tcPr>
                </a:tc>
              </a:tr>
              <a:tr h="4542006">
                <a:tc>
                  <a:txBody>
                    <a:p>
                      <a:pPr algn="just" marL="482600" indent="-241300" lvl="1">
                        <a:lnSpc>
                          <a:spcPts val="5759"/>
                        </a:lnSpc>
                        <a:buFont typeface="Arial"/>
                        <a:buChar char="•"/>
                      </a:pPr>
                      <a:r>
                        <a:rPr lang="en-US" sz="4000">
                          <a:solidFill>
                            <a:srgbClr val="0D0D0D"/>
                          </a:solidFill>
                          <a:latin typeface="Roboto Condensed"/>
                        </a:rPr>
                        <a:t>Tìm cách mở đầu và kết thúc bài kể sao cho hấp dẫn </a:t>
                      </a:r>
                    </a:p>
                    <a:p>
                      <a:pPr algn="just" marL="482600" indent="-241300" lvl="1">
                        <a:lnSpc>
                          <a:spcPts val="5759"/>
                        </a:lnSpc>
                        <a:buFont typeface="Arial"/>
                        <a:buChar char="•"/>
                      </a:pPr>
                      <a:r>
                        <a:rPr lang="en-US" sz="4000">
                          <a:solidFill>
                            <a:srgbClr val="0D0D0D"/>
                          </a:solidFill>
                          <a:latin typeface="Roboto Condensed"/>
                        </a:rPr>
                        <a:t>Lựa chọn từ ngữ phù hợp với văn nói</a:t>
                      </a:r>
                    </a:p>
                    <a:p>
                      <a:pPr algn="just" marL="482600" indent="-241300" lvl="1">
                        <a:lnSpc>
                          <a:spcPts val="5759"/>
                        </a:lnSpc>
                        <a:buFont typeface="Arial"/>
                        <a:buChar char="•"/>
                      </a:pPr>
                      <a:r>
                        <a:rPr lang="en-US" sz="4000">
                          <a:solidFill>
                            <a:srgbClr val="0D0D0D"/>
                          </a:solidFill>
                          <a:latin typeface="Roboto Condensed"/>
                        </a:rPr>
                        <a:t>Nói to, rõ, hào hứng, tự nhiên</a:t>
                      </a:r>
                    </a:p>
                    <a:p>
                      <a:pPr algn="just" marL="482600" indent="-241300" lvl="1">
                        <a:lnSpc>
                          <a:spcPts val="5759"/>
                        </a:lnSpc>
                        <a:buFont typeface="Arial"/>
                        <a:buChar char="•"/>
                      </a:pPr>
                      <a:r>
                        <a:rPr lang="en-US" sz="4000">
                          <a:solidFill>
                            <a:srgbClr val="0D0D0D"/>
                          </a:solidFill>
                          <a:latin typeface="Roboto Condensed"/>
                        </a:rPr>
                        <a:t>Phân bố thời gian hợp lí</a:t>
                      </a:r>
                    </a:p>
                  </a:txBody>
                  <a:tcPr marL="63500" marR="63500" marT="63500" marB="63500" anchor="ctr">
                    <a:lnL cmpd="sng" algn="ctr" cap="flat" w="28575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p>
                      <a:pPr algn="just" marL="482600" indent="-241300" lvl="1">
                        <a:lnSpc>
                          <a:spcPts val="5759"/>
                        </a:lnSpc>
                        <a:buFont typeface="Arial"/>
                        <a:buChar char="•"/>
                      </a:pPr>
                      <a:r>
                        <a:rPr lang="en-US" sz="4000">
                          <a:solidFill>
                            <a:srgbClr val="0D0D0D"/>
                          </a:solidFill>
                          <a:latin typeface="Roboto Condensed"/>
                        </a:rPr>
                        <a:t>Tập trung theo dõi và nắm được thông tin từ người nói</a:t>
                      </a:r>
                    </a:p>
                    <a:p>
                      <a:pPr algn="just" marL="482600" indent="-241300" lvl="1">
                        <a:lnSpc>
                          <a:spcPts val="5759"/>
                        </a:lnSpc>
                        <a:buFont typeface="Arial"/>
                        <a:buChar char="•"/>
                      </a:pPr>
                      <a:r>
                        <a:rPr lang="en-US" sz="4000">
                          <a:solidFill>
                            <a:srgbClr val="0D0D0D"/>
                          </a:solidFill>
                          <a:latin typeface="Roboto Condensed"/>
                        </a:rPr>
                        <a:t>Đưa ra phản hồi, ý kiến, trao đổi lại về các chi tiết nội dung mà chưa thấy đầy đủ hoặc hấp dẫn</a:t>
                      </a:r>
                    </a:p>
                  </a:txBody>
                  <a:tcPr marL="63500" marR="63500" marT="63500" marB="63500" anchor="ctr">
                    <a:lnL cmpd="sng" algn="ctr" cap="flat" w="28575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AF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</a:tr>
            </a:tbl>
          </a:graphicData>
        </a:graphic>
      </p:graphicFrame>
      <p:sp>
        <p:nvSpPr>
          <p:cNvPr name="TextBox 10" id="10"/>
          <p:cNvSpPr txBox="true"/>
          <p:nvPr/>
        </p:nvSpPr>
        <p:spPr>
          <a:xfrm rot="0">
            <a:off x="834537" y="-56394"/>
            <a:ext cx="17078873" cy="2024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800">
                <a:solidFill>
                  <a:srgbClr val="393F85"/>
                </a:solidFill>
                <a:latin typeface="Fraunces Bold"/>
              </a:rPr>
              <a:t>I. QUAN SÁT MẪU VÀ TÌM HIỂU CÁCH THỨC THỰC HIỆN KỂ LẠI MỘT TRUYỆN NGỤ NGÔN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DAFVyc_D_g4</dc:identifier>
  <dcterms:modified xsi:type="dcterms:W3CDTF">2011-08-01T06:04:30Z</dcterms:modified>
  <cp:revision>1</cp:revision>
  <dc:title>7KN - B6 - Noi nghe.pptx</dc:title>
</cp:coreProperties>
</file>