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</p:sldIdLst>
  <p:sldSz cx="18288000" cy="10287000"/>
  <p:notesSz cx="6858000" cy="9144000"/>
  <p:embeddedFontLst>
    <p:embeddedFont>
      <p:font typeface="Roboto Condensed Bold" panose="020B0604020202020204" charset="0"/>
      <p:regular r:id="rId25"/>
    </p:embeddedFont>
    <p:embeddedFont>
      <p:font typeface="#9Slide05 VL Fadilla" panose="020B0604020202020204" charset="-93"/>
      <p:regular r:id="rId26"/>
    </p:embeddedFont>
    <p:embeddedFont>
      <p:font typeface="Open Sans" panose="020B0604020202020204" charset="0"/>
      <p:regular r:id="rId27"/>
    </p:embeddedFont>
    <p:embeddedFont>
      <p:font typeface="Marykate" panose="020B0604020202020204" charset="0"/>
      <p:regular r:id="rId28"/>
    </p:embeddedFont>
    <p:embeddedFont>
      <p:font typeface="Fraunces Bold" panose="020B0604020202020204" charset="-93"/>
      <p:regular r:id="rId29"/>
    </p:embeddedFont>
    <p:embeddedFont>
      <p:font typeface="#9Slide03 Arima Madurai Black" panose="00000A00000000000000" pitchFamily="2" charset="-93"/>
      <p:regular r:id="rId30"/>
      <p:bold r:id="rId31"/>
    </p:embeddedFont>
    <p:embeddedFont>
      <p:font typeface="Roboto Condensed" panose="020B0604020202020204" charset="0"/>
      <p:regular r:id="rId32"/>
    </p:embeddedFont>
    <p:embeddedFont>
      <p:font typeface="Noto Serif Display Black" panose="020B0604020202020204"/>
      <p:regular r:id="rId33"/>
    </p:embeddedFont>
    <p:embeddedFont>
      <p:font typeface="#9Slide07 SVNUT Triumph Press" panose="00000500000000000000" pitchFamily="2" charset="0"/>
      <p:regular r:id="rId34"/>
      <p:boldItalic r:id="rId35"/>
    </p:embeddedFont>
    <p:embeddedFont>
      <p:font typeface="Calibri" panose="020F0502020204030204" pitchFamily="34" charset="0"/>
      <p:regular r:id="rId36"/>
      <p:bold r:id="rId37"/>
      <p:italic r:id="rId38"/>
      <p:boldItalic r:id="rId3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43" d="100"/>
          <a:sy n="43" d="100"/>
        </p:scale>
        <p:origin x="852" y="5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9" Type="http://schemas.openxmlformats.org/officeDocument/2006/relationships/font" Target="fonts/font15.fntdata"/><Relationship Id="rId21" Type="http://schemas.openxmlformats.org/officeDocument/2006/relationships/slide" Target="slides/slide20.xml"/><Relationship Id="rId34" Type="http://schemas.openxmlformats.org/officeDocument/2006/relationships/font" Target="fonts/font10.fntdata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5.fntdata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8.fntdata"/><Relationship Id="rId37" Type="http://schemas.openxmlformats.org/officeDocument/2006/relationships/font" Target="fonts/font13.fntdata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36" Type="http://schemas.openxmlformats.org/officeDocument/2006/relationships/font" Target="fonts/font12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font" Target="fonts/font14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svg"/><Relationship Id="rId3" Type="http://schemas.openxmlformats.org/officeDocument/2006/relationships/image" Target="../media/image34.png"/><Relationship Id="rId7" Type="http://schemas.openxmlformats.org/officeDocument/2006/relationships/image" Target="../media/image37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svg"/><Relationship Id="rId5" Type="http://schemas.openxmlformats.org/officeDocument/2006/relationships/image" Target="../media/image32.png"/><Relationship Id="rId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svg"/><Relationship Id="rId3" Type="http://schemas.openxmlformats.org/officeDocument/2006/relationships/image" Target="../media/image34.png"/><Relationship Id="rId7" Type="http://schemas.openxmlformats.org/officeDocument/2006/relationships/image" Target="../media/image37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svg"/><Relationship Id="rId5" Type="http://schemas.openxmlformats.org/officeDocument/2006/relationships/image" Target="../media/image32.png"/><Relationship Id="rId4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4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4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4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sv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6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sv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6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svg"/><Relationship Id="rId5" Type="http://schemas.openxmlformats.org/officeDocument/2006/relationships/image" Target="../media/image32.png"/><Relationship Id="rId4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svg"/><Relationship Id="rId5" Type="http://schemas.openxmlformats.org/officeDocument/2006/relationships/image" Target="../media/image32.png"/><Relationship Id="rId4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C06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r="68"/>
          <a:stretch>
            <a:fillRect/>
          </a:stretch>
        </p:blipFill>
        <p:spPr>
          <a:xfrm>
            <a:off x="1034507" y="1028700"/>
            <a:ext cx="16224793" cy="8254364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 l="1816" r="1211" b="35"/>
          <a:stretch>
            <a:fillRect/>
          </a:stretch>
        </p:blipFill>
        <p:spPr>
          <a:xfrm>
            <a:off x="2668301" y="835264"/>
            <a:ext cx="12957205" cy="820659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 l="1816" r="1211" b="34"/>
          <a:stretch>
            <a:fillRect/>
          </a:stretch>
        </p:blipFill>
        <p:spPr>
          <a:xfrm>
            <a:off x="2237021" y="-127309"/>
            <a:ext cx="13790195" cy="873418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 r="49"/>
          <a:stretch>
            <a:fillRect/>
          </a:stretch>
        </p:blipFill>
        <p:spPr>
          <a:xfrm>
            <a:off x="11643963" y="6450805"/>
            <a:ext cx="6584235" cy="417909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/>
          <a:srcRect r="5"/>
          <a:stretch>
            <a:fillRect/>
          </a:stretch>
        </p:blipFill>
        <p:spPr>
          <a:xfrm>
            <a:off x="437680" y="5449879"/>
            <a:ext cx="6005630" cy="473748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/>
          <a:srcRect r="38"/>
          <a:stretch>
            <a:fillRect/>
          </a:stretch>
        </p:blipFill>
        <p:spPr>
          <a:xfrm rot="-2889173">
            <a:off x="1274332" y="1302058"/>
            <a:ext cx="1925379" cy="150420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/>
          <a:srcRect r="38"/>
          <a:stretch>
            <a:fillRect/>
          </a:stretch>
        </p:blipFill>
        <p:spPr>
          <a:xfrm rot="2173669">
            <a:off x="15085069" y="1302058"/>
            <a:ext cx="1925379" cy="1504203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4198653" y="839809"/>
            <a:ext cx="10226329" cy="15432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519"/>
              </a:lnSpc>
            </a:pPr>
            <a:r>
              <a:rPr lang="en-US" sz="8000">
                <a:solidFill>
                  <a:srgbClr val="BB3511"/>
                </a:solidFill>
                <a:latin typeface="Fraunces Bold"/>
              </a:rPr>
              <a:t>KHỞI ĐỘNG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3974490" y="2540728"/>
            <a:ext cx="10852202" cy="39100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94664" lvl="1" indent="-247332" algn="just">
              <a:lnSpc>
                <a:spcPts val="6231"/>
              </a:lnSpc>
              <a:buFont typeface="Arial"/>
              <a:buChar char="•"/>
            </a:pPr>
            <a:r>
              <a:rPr lang="en-US" sz="4099">
                <a:solidFill>
                  <a:srgbClr val="000000"/>
                </a:solidFill>
                <a:latin typeface="Roboto Condensed"/>
              </a:rPr>
              <a:t>Kể tên một vài sự kiện em từng biết đến (trực tiếp chứng kiến, hoặc gián tiếp qua sách báo, tivi, internet...).</a:t>
            </a:r>
          </a:p>
          <a:p>
            <a:pPr marL="494664" lvl="1" indent="-247332" algn="just">
              <a:lnSpc>
                <a:spcPts val="6231"/>
              </a:lnSpc>
              <a:buFont typeface="Arial"/>
              <a:buChar char="•"/>
            </a:pPr>
            <a:r>
              <a:rPr lang="en-US" sz="4099">
                <a:solidFill>
                  <a:srgbClr val="000000"/>
                </a:solidFill>
                <a:latin typeface="Roboto Condensed"/>
              </a:rPr>
              <a:t>Nếu có ai đó muốn em thuật lại sự kiện đó cho họ nghe, em sẽ thuật như thế nào?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B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b="19"/>
          <a:stretch>
            <a:fillRect/>
          </a:stretch>
        </p:blipFill>
        <p:spPr>
          <a:xfrm>
            <a:off x="13335000" y="2838682"/>
            <a:ext cx="11102327" cy="82296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 b="23"/>
          <a:stretch>
            <a:fillRect/>
          </a:stretch>
        </p:blipFill>
        <p:spPr>
          <a:xfrm>
            <a:off x="-2081372" y="-2057400"/>
            <a:ext cx="4553602" cy="4114800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1274439" y="-172383"/>
            <a:ext cx="15340786" cy="2136921"/>
            <a:chOff x="0" y="0"/>
            <a:chExt cx="20454381" cy="2849228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0454367" cy="2849245"/>
            </a:xfrm>
            <a:custGeom>
              <a:avLst/>
              <a:gdLst/>
              <a:ahLst/>
              <a:cxnLst/>
              <a:rect l="l" t="t" r="r" b="b"/>
              <a:pathLst>
                <a:path w="20454367" h="2849245">
                  <a:moveTo>
                    <a:pt x="109855" y="0"/>
                  </a:moveTo>
                  <a:lnTo>
                    <a:pt x="20344512" y="0"/>
                  </a:lnTo>
                  <a:cubicBezTo>
                    <a:pt x="20373595" y="0"/>
                    <a:pt x="20401535" y="11557"/>
                    <a:pt x="20422236" y="32131"/>
                  </a:cubicBezTo>
                  <a:cubicBezTo>
                    <a:pt x="20442937" y="52705"/>
                    <a:pt x="20454367" y="80645"/>
                    <a:pt x="20454367" y="109855"/>
                  </a:cubicBezTo>
                  <a:lnTo>
                    <a:pt x="20454367" y="2739390"/>
                  </a:lnTo>
                  <a:cubicBezTo>
                    <a:pt x="20454367" y="2768473"/>
                    <a:pt x="20442810" y="2796413"/>
                    <a:pt x="20422236" y="2817114"/>
                  </a:cubicBezTo>
                  <a:cubicBezTo>
                    <a:pt x="20401662" y="2837815"/>
                    <a:pt x="20373722" y="2849245"/>
                    <a:pt x="20344512" y="2849245"/>
                  </a:cubicBezTo>
                  <a:lnTo>
                    <a:pt x="109855" y="2849245"/>
                  </a:lnTo>
                  <a:cubicBezTo>
                    <a:pt x="80772" y="2849245"/>
                    <a:pt x="52832" y="2837688"/>
                    <a:pt x="32131" y="2817114"/>
                  </a:cubicBezTo>
                  <a:cubicBezTo>
                    <a:pt x="11430" y="2796540"/>
                    <a:pt x="0" y="2768473"/>
                    <a:pt x="0" y="2739390"/>
                  </a:cubicBezTo>
                  <a:lnTo>
                    <a:pt x="0" y="109855"/>
                  </a:lnTo>
                  <a:cubicBezTo>
                    <a:pt x="0" y="80772"/>
                    <a:pt x="11557" y="52832"/>
                    <a:pt x="32131" y="32131"/>
                  </a:cubicBezTo>
                  <a:cubicBezTo>
                    <a:pt x="52705" y="11430"/>
                    <a:pt x="80772" y="0"/>
                    <a:pt x="109855" y="0"/>
                  </a:cubicBezTo>
                  <a:close/>
                </a:path>
              </a:pathLst>
            </a:custGeom>
            <a:solidFill>
              <a:srgbClr val="FFF5E9"/>
            </a:solidFill>
          </p:spPr>
        </p:sp>
      </p:grpSp>
      <p:sp>
        <p:nvSpPr>
          <p:cNvPr id="6" name="TextBox 6"/>
          <p:cNvSpPr txBox="1"/>
          <p:nvPr/>
        </p:nvSpPr>
        <p:spPr>
          <a:xfrm>
            <a:off x="1484159" y="286477"/>
            <a:ext cx="15319683" cy="1114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398"/>
              </a:lnSpc>
            </a:pPr>
            <a:r>
              <a:rPr lang="en-US" sz="5998">
                <a:solidFill>
                  <a:srgbClr val="E18C3E"/>
                </a:solidFill>
                <a:latin typeface="Fraunces Bold"/>
              </a:rPr>
              <a:t>II. PHÂN TÍCH BÀI VIẾT THAM KHẢO</a:t>
            </a: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6615225" y="401283"/>
            <a:ext cx="2056926" cy="212689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6587042" y="1464728"/>
            <a:ext cx="5113917" cy="1406327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12234087" y="4088732"/>
            <a:ext cx="6652077" cy="6494846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8136235" y="1737996"/>
            <a:ext cx="2015530" cy="7645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59"/>
              </a:lnSpc>
            </a:pPr>
            <a:r>
              <a:rPr lang="en-US" sz="4399">
                <a:solidFill>
                  <a:srgbClr val="FFFFFF"/>
                </a:solidFill>
                <a:latin typeface="Noto Serif Display Black"/>
              </a:rPr>
              <a:t>Bố cục 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95429" y="3594697"/>
            <a:ext cx="11505529" cy="57302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48"/>
              </a:lnSpc>
            </a:pPr>
            <a:r>
              <a:rPr lang="en-US" sz="5099" dirty="0" err="1">
                <a:solidFill>
                  <a:srgbClr val="000000"/>
                </a:solidFill>
                <a:latin typeface="Roboto Condensed Bold"/>
              </a:rPr>
              <a:t>Thân</a:t>
            </a:r>
            <a:r>
              <a:rPr lang="en-US" sz="5099" dirty="0">
                <a:solidFill>
                  <a:srgbClr val="000000"/>
                </a:solidFill>
                <a:latin typeface="Roboto Condensed Bold"/>
              </a:rPr>
              <a:t> </a:t>
            </a:r>
            <a:r>
              <a:rPr lang="en-US" sz="5099" dirty="0" err="1">
                <a:solidFill>
                  <a:srgbClr val="000000"/>
                </a:solidFill>
                <a:latin typeface="Roboto Condensed Bold"/>
              </a:rPr>
              <a:t>bài</a:t>
            </a:r>
            <a:r>
              <a:rPr lang="en-US" sz="5099" dirty="0">
                <a:solidFill>
                  <a:srgbClr val="000000"/>
                </a:solidFill>
                <a:latin typeface="Roboto Condensed Bold"/>
              </a:rPr>
              <a:t>: </a:t>
            </a:r>
          </a:p>
          <a:p>
            <a:pPr algn="ctr">
              <a:lnSpc>
                <a:spcPts val="7648"/>
              </a:lnSpc>
            </a:pPr>
            <a:r>
              <a:rPr lang="en-US" sz="5099" dirty="0" err="1">
                <a:solidFill>
                  <a:srgbClr val="000000"/>
                </a:solidFill>
                <a:latin typeface="Roboto Condensed Bold"/>
              </a:rPr>
              <a:t>Tập</a:t>
            </a:r>
            <a:r>
              <a:rPr lang="en-US" sz="5099" dirty="0">
                <a:solidFill>
                  <a:srgbClr val="000000"/>
                </a:solidFill>
                <a:latin typeface="Roboto Condensed Bold"/>
              </a:rPr>
              <a:t> </a:t>
            </a:r>
            <a:r>
              <a:rPr lang="en-US" sz="5099" dirty="0" err="1">
                <a:solidFill>
                  <a:srgbClr val="000000"/>
                </a:solidFill>
                <a:latin typeface="Roboto Condensed Bold"/>
              </a:rPr>
              <a:t>trung</a:t>
            </a:r>
            <a:r>
              <a:rPr lang="en-US" sz="5099" dirty="0">
                <a:solidFill>
                  <a:srgbClr val="000000"/>
                </a:solidFill>
                <a:latin typeface="Roboto Condensed Bold"/>
              </a:rPr>
              <a:t> </a:t>
            </a:r>
            <a:r>
              <a:rPr lang="en-US" sz="5099" dirty="0" err="1">
                <a:solidFill>
                  <a:srgbClr val="000000"/>
                </a:solidFill>
                <a:latin typeface="Roboto Condensed Bold"/>
              </a:rPr>
              <a:t>vào</a:t>
            </a:r>
            <a:r>
              <a:rPr lang="en-US" sz="5099" dirty="0">
                <a:solidFill>
                  <a:srgbClr val="000000"/>
                </a:solidFill>
                <a:latin typeface="Roboto Condensed Bold"/>
              </a:rPr>
              <a:t> </a:t>
            </a:r>
            <a:r>
              <a:rPr lang="en-US" sz="5099" dirty="0" err="1">
                <a:solidFill>
                  <a:srgbClr val="000000"/>
                </a:solidFill>
                <a:latin typeface="Roboto Condensed Bold"/>
              </a:rPr>
              <a:t>các</a:t>
            </a:r>
            <a:r>
              <a:rPr lang="en-US" sz="5099" dirty="0">
                <a:solidFill>
                  <a:srgbClr val="000000"/>
                </a:solidFill>
                <a:latin typeface="Roboto Condensed Bold"/>
              </a:rPr>
              <a:t> </a:t>
            </a:r>
            <a:r>
              <a:rPr lang="en-US" sz="5099" dirty="0" err="1">
                <a:solidFill>
                  <a:srgbClr val="000000"/>
                </a:solidFill>
                <a:latin typeface="Roboto Condensed Bold"/>
              </a:rPr>
              <a:t>sự</a:t>
            </a:r>
            <a:r>
              <a:rPr lang="en-US" sz="5099" dirty="0">
                <a:solidFill>
                  <a:srgbClr val="000000"/>
                </a:solidFill>
                <a:latin typeface="Roboto Condensed Bold"/>
              </a:rPr>
              <a:t> </a:t>
            </a:r>
            <a:r>
              <a:rPr lang="en-US" sz="5099" dirty="0" err="1">
                <a:solidFill>
                  <a:srgbClr val="000000"/>
                </a:solidFill>
                <a:latin typeface="Roboto Condensed Bold"/>
              </a:rPr>
              <a:t>kiện</a:t>
            </a:r>
            <a:endParaRPr lang="en-US" sz="5099" dirty="0">
              <a:solidFill>
                <a:srgbClr val="000000"/>
              </a:solidFill>
              <a:latin typeface="Roboto Condensed Bold"/>
            </a:endParaRPr>
          </a:p>
          <a:p>
            <a:pPr marL="1100875" lvl="1" indent="-550437">
              <a:lnSpc>
                <a:spcPts val="7648"/>
              </a:lnSpc>
              <a:buFont typeface="Arial"/>
              <a:buChar char="•"/>
            </a:pPr>
            <a:r>
              <a:rPr lang="en-US" sz="5099" dirty="0" err="1">
                <a:solidFill>
                  <a:srgbClr val="000000"/>
                </a:solidFill>
                <a:latin typeface="Roboto Condensed"/>
              </a:rPr>
              <a:t>Lễ</a:t>
            </a:r>
            <a:r>
              <a:rPr lang="en-US" sz="50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5099" dirty="0" err="1">
                <a:solidFill>
                  <a:srgbClr val="000000"/>
                </a:solidFill>
                <a:latin typeface="Roboto Condensed"/>
              </a:rPr>
              <a:t>khai</a:t>
            </a:r>
            <a:r>
              <a:rPr lang="en-US" sz="50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5099" dirty="0" err="1">
                <a:solidFill>
                  <a:srgbClr val="000000"/>
                </a:solidFill>
                <a:latin typeface="Roboto Condensed"/>
              </a:rPr>
              <a:t>mạc</a:t>
            </a:r>
            <a:r>
              <a:rPr lang="en-US" sz="50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5099" dirty="0" err="1">
                <a:solidFill>
                  <a:srgbClr val="000000"/>
                </a:solidFill>
                <a:latin typeface="Roboto Condensed"/>
              </a:rPr>
              <a:t>hội</a:t>
            </a:r>
            <a:r>
              <a:rPr lang="en-US" sz="50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5099" dirty="0" err="1">
                <a:solidFill>
                  <a:srgbClr val="000000"/>
                </a:solidFill>
                <a:latin typeface="Roboto Condensed"/>
              </a:rPr>
              <a:t>chợ</a:t>
            </a:r>
            <a:r>
              <a:rPr lang="en-US" sz="5099" dirty="0">
                <a:solidFill>
                  <a:srgbClr val="000000"/>
                </a:solidFill>
                <a:latin typeface="Roboto Condensed"/>
              </a:rPr>
              <a:t>.</a:t>
            </a:r>
          </a:p>
          <a:p>
            <a:pPr marL="1100875" lvl="1" indent="-550437">
              <a:lnSpc>
                <a:spcPts val="7648"/>
              </a:lnSpc>
              <a:buFont typeface="Arial"/>
              <a:buChar char="•"/>
            </a:pPr>
            <a:r>
              <a:rPr lang="en-US" sz="5099" dirty="0" err="1">
                <a:solidFill>
                  <a:srgbClr val="000000"/>
                </a:solidFill>
                <a:latin typeface="Roboto Condensed"/>
              </a:rPr>
              <a:t>Hoạt</a:t>
            </a:r>
            <a:r>
              <a:rPr lang="en-US" sz="50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5099" dirty="0" err="1">
                <a:solidFill>
                  <a:srgbClr val="000000"/>
                </a:solidFill>
                <a:latin typeface="Roboto Condensed"/>
              </a:rPr>
              <a:t>động</a:t>
            </a:r>
            <a:r>
              <a:rPr lang="en-US" sz="50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5099" dirty="0" err="1">
                <a:solidFill>
                  <a:srgbClr val="000000"/>
                </a:solidFill>
                <a:latin typeface="Roboto Condensed"/>
              </a:rPr>
              <a:t>mua</a:t>
            </a:r>
            <a:r>
              <a:rPr lang="en-US" sz="50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5099" dirty="0" err="1">
                <a:solidFill>
                  <a:srgbClr val="000000"/>
                </a:solidFill>
                <a:latin typeface="Roboto Condensed"/>
              </a:rPr>
              <a:t>bán</a:t>
            </a:r>
            <a:r>
              <a:rPr lang="en-US" sz="50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5099" dirty="0" err="1">
                <a:solidFill>
                  <a:srgbClr val="000000"/>
                </a:solidFill>
                <a:latin typeface="Roboto Condensed"/>
              </a:rPr>
              <a:t>của</a:t>
            </a:r>
            <a:r>
              <a:rPr lang="en-US" sz="50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5099" dirty="0" err="1">
                <a:solidFill>
                  <a:srgbClr val="000000"/>
                </a:solidFill>
                <a:latin typeface="Roboto Condensed"/>
              </a:rPr>
              <a:t>các</a:t>
            </a:r>
            <a:r>
              <a:rPr lang="en-US" sz="50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5099" dirty="0" err="1">
                <a:solidFill>
                  <a:srgbClr val="000000"/>
                </a:solidFill>
                <a:latin typeface="Roboto Condensed"/>
              </a:rPr>
              <a:t>gian</a:t>
            </a:r>
            <a:r>
              <a:rPr lang="en-US" sz="50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5099" dirty="0" err="1">
                <a:solidFill>
                  <a:srgbClr val="000000"/>
                </a:solidFill>
                <a:latin typeface="Roboto Condensed"/>
              </a:rPr>
              <a:t>hàng</a:t>
            </a:r>
            <a:r>
              <a:rPr lang="en-US" sz="5099" dirty="0">
                <a:solidFill>
                  <a:srgbClr val="000000"/>
                </a:solidFill>
                <a:latin typeface="Roboto Condensed"/>
              </a:rPr>
              <a:t>.</a:t>
            </a:r>
          </a:p>
          <a:p>
            <a:pPr algn="ctr">
              <a:lnSpc>
                <a:spcPts val="7648"/>
              </a:lnSpc>
            </a:pPr>
            <a:endParaRPr lang="en-US" sz="5099" dirty="0">
              <a:solidFill>
                <a:srgbClr val="000000"/>
              </a:solidFill>
              <a:latin typeface="Roboto Condensed"/>
            </a:endParaRPr>
          </a:p>
          <a:p>
            <a:pPr algn="ctr">
              <a:lnSpc>
                <a:spcPts val="7648"/>
              </a:lnSpc>
            </a:pPr>
            <a:endParaRPr lang="en-US" sz="5099" dirty="0">
              <a:solidFill>
                <a:srgbClr val="000000"/>
              </a:solidFill>
              <a:latin typeface="Roboto Condense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B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b="19"/>
          <a:stretch>
            <a:fillRect/>
          </a:stretch>
        </p:blipFill>
        <p:spPr>
          <a:xfrm>
            <a:off x="13335000" y="2838682"/>
            <a:ext cx="11102327" cy="82296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 b="23"/>
          <a:stretch>
            <a:fillRect/>
          </a:stretch>
        </p:blipFill>
        <p:spPr>
          <a:xfrm>
            <a:off x="-2081372" y="-2057400"/>
            <a:ext cx="4553602" cy="4114800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1274439" y="-172383"/>
            <a:ext cx="15340786" cy="2136921"/>
            <a:chOff x="0" y="0"/>
            <a:chExt cx="20454381" cy="2849228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0454367" cy="2849245"/>
            </a:xfrm>
            <a:custGeom>
              <a:avLst/>
              <a:gdLst/>
              <a:ahLst/>
              <a:cxnLst/>
              <a:rect l="l" t="t" r="r" b="b"/>
              <a:pathLst>
                <a:path w="20454367" h="2849245">
                  <a:moveTo>
                    <a:pt x="109855" y="0"/>
                  </a:moveTo>
                  <a:lnTo>
                    <a:pt x="20344512" y="0"/>
                  </a:lnTo>
                  <a:cubicBezTo>
                    <a:pt x="20373595" y="0"/>
                    <a:pt x="20401535" y="11557"/>
                    <a:pt x="20422236" y="32131"/>
                  </a:cubicBezTo>
                  <a:cubicBezTo>
                    <a:pt x="20442937" y="52705"/>
                    <a:pt x="20454367" y="80645"/>
                    <a:pt x="20454367" y="109855"/>
                  </a:cubicBezTo>
                  <a:lnTo>
                    <a:pt x="20454367" y="2739390"/>
                  </a:lnTo>
                  <a:cubicBezTo>
                    <a:pt x="20454367" y="2768473"/>
                    <a:pt x="20442810" y="2796413"/>
                    <a:pt x="20422236" y="2817114"/>
                  </a:cubicBezTo>
                  <a:cubicBezTo>
                    <a:pt x="20401662" y="2837815"/>
                    <a:pt x="20373722" y="2849245"/>
                    <a:pt x="20344512" y="2849245"/>
                  </a:cubicBezTo>
                  <a:lnTo>
                    <a:pt x="109855" y="2849245"/>
                  </a:lnTo>
                  <a:cubicBezTo>
                    <a:pt x="80772" y="2849245"/>
                    <a:pt x="52832" y="2837688"/>
                    <a:pt x="32131" y="2817114"/>
                  </a:cubicBezTo>
                  <a:cubicBezTo>
                    <a:pt x="11430" y="2796540"/>
                    <a:pt x="0" y="2768473"/>
                    <a:pt x="0" y="2739390"/>
                  </a:cubicBezTo>
                  <a:lnTo>
                    <a:pt x="0" y="109855"/>
                  </a:lnTo>
                  <a:cubicBezTo>
                    <a:pt x="0" y="80772"/>
                    <a:pt x="11557" y="52832"/>
                    <a:pt x="32131" y="32131"/>
                  </a:cubicBezTo>
                  <a:cubicBezTo>
                    <a:pt x="52705" y="11430"/>
                    <a:pt x="80772" y="0"/>
                    <a:pt x="109855" y="0"/>
                  </a:cubicBezTo>
                  <a:close/>
                </a:path>
              </a:pathLst>
            </a:custGeom>
            <a:solidFill>
              <a:srgbClr val="FFF5E9"/>
            </a:solidFill>
          </p:spPr>
        </p:sp>
      </p:grpSp>
      <p:sp>
        <p:nvSpPr>
          <p:cNvPr id="6" name="TextBox 6"/>
          <p:cNvSpPr txBox="1"/>
          <p:nvPr/>
        </p:nvSpPr>
        <p:spPr>
          <a:xfrm>
            <a:off x="1484159" y="286477"/>
            <a:ext cx="15319683" cy="1114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398"/>
              </a:lnSpc>
            </a:pPr>
            <a:r>
              <a:rPr lang="en-US" sz="5998">
                <a:solidFill>
                  <a:srgbClr val="E18C3E"/>
                </a:solidFill>
                <a:latin typeface="Fraunces Bold"/>
              </a:rPr>
              <a:t>II. PHÂN TÍCH BÀI VIẾT THAM KHẢO</a:t>
            </a: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6615225" y="401283"/>
            <a:ext cx="2056926" cy="212689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6587042" y="1464728"/>
            <a:ext cx="5113917" cy="1406327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8136235" y="1737996"/>
            <a:ext cx="2015530" cy="7645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59"/>
              </a:lnSpc>
            </a:pPr>
            <a:r>
              <a:rPr lang="en-US" sz="4399">
                <a:solidFill>
                  <a:srgbClr val="FFFFFF"/>
                </a:solidFill>
                <a:latin typeface="Noto Serif Display Black"/>
              </a:rPr>
              <a:t>Bố cục 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484159" y="3147280"/>
            <a:ext cx="11325073" cy="81000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098"/>
              </a:lnSpc>
            </a:pPr>
            <a:r>
              <a:rPr lang="en-US" sz="5398" dirty="0" err="1">
                <a:solidFill>
                  <a:srgbClr val="000000"/>
                </a:solidFill>
                <a:latin typeface="Roboto Condensed Bold"/>
              </a:rPr>
              <a:t>Kết</a:t>
            </a:r>
            <a:r>
              <a:rPr lang="en-US" sz="5398" dirty="0">
                <a:solidFill>
                  <a:srgbClr val="000000"/>
                </a:solidFill>
                <a:latin typeface="Roboto Condensed Bold"/>
              </a:rPr>
              <a:t> </a:t>
            </a:r>
            <a:r>
              <a:rPr lang="en-US" sz="5398" dirty="0" err="1">
                <a:solidFill>
                  <a:srgbClr val="000000"/>
                </a:solidFill>
                <a:latin typeface="Roboto Condensed Bold"/>
              </a:rPr>
              <a:t>bài</a:t>
            </a:r>
            <a:endParaRPr lang="en-US" sz="5398" dirty="0">
              <a:solidFill>
                <a:srgbClr val="000000"/>
              </a:solidFill>
              <a:latin typeface="Roboto Condensed Bold"/>
            </a:endParaRPr>
          </a:p>
          <a:p>
            <a:pPr algn="ctr">
              <a:lnSpc>
                <a:spcPts val="8098"/>
              </a:lnSpc>
            </a:pPr>
            <a:r>
              <a:rPr lang="en-US" sz="5398" dirty="0" err="1">
                <a:solidFill>
                  <a:srgbClr val="000000"/>
                </a:solidFill>
                <a:latin typeface="Roboto Condensed Bold"/>
              </a:rPr>
              <a:t>Đánh</a:t>
            </a:r>
            <a:r>
              <a:rPr lang="en-US" sz="5398" dirty="0">
                <a:solidFill>
                  <a:srgbClr val="000000"/>
                </a:solidFill>
                <a:latin typeface="Roboto Condensed Bold"/>
              </a:rPr>
              <a:t> </a:t>
            </a:r>
            <a:r>
              <a:rPr lang="en-US" sz="5398" dirty="0" err="1">
                <a:solidFill>
                  <a:srgbClr val="000000"/>
                </a:solidFill>
                <a:latin typeface="Roboto Condensed Bold"/>
              </a:rPr>
              <a:t>giá</a:t>
            </a:r>
            <a:r>
              <a:rPr lang="en-US" sz="5398" dirty="0">
                <a:solidFill>
                  <a:srgbClr val="000000"/>
                </a:solidFill>
                <a:latin typeface="Roboto Condensed Bold"/>
              </a:rPr>
              <a:t>, </a:t>
            </a:r>
            <a:r>
              <a:rPr lang="en-US" sz="5398" dirty="0" err="1">
                <a:solidFill>
                  <a:srgbClr val="000000"/>
                </a:solidFill>
                <a:latin typeface="Roboto Condensed Bold"/>
              </a:rPr>
              <a:t>cảm</a:t>
            </a:r>
            <a:r>
              <a:rPr lang="en-US" sz="5398" dirty="0">
                <a:solidFill>
                  <a:srgbClr val="000000"/>
                </a:solidFill>
                <a:latin typeface="Roboto Condensed Bold"/>
              </a:rPr>
              <a:t> </a:t>
            </a:r>
            <a:r>
              <a:rPr lang="en-US" sz="5398" dirty="0" err="1">
                <a:solidFill>
                  <a:srgbClr val="000000"/>
                </a:solidFill>
                <a:latin typeface="Roboto Condensed Bold"/>
              </a:rPr>
              <a:t>nghĩ</a:t>
            </a:r>
            <a:r>
              <a:rPr lang="en-US" sz="5398" dirty="0">
                <a:solidFill>
                  <a:srgbClr val="000000"/>
                </a:solidFill>
                <a:latin typeface="Roboto Condensed Bold"/>
              </a:rPr>
              <a:t> </a:t>
            </a:r>
            <a:r>
              <a:rPr lang="en-US" sz="5398" dirty="0" err="1">
                <a:solidFill>
                  <a:srgbClr val="000000"/>
                </a:solidFill>
                <a:latin typeface="Roboto Condensed Bold"/>
              </a:rPr>
              <a:t>của</a:t>
            </a:r>
            <a:r>
              <a:rPr lang="en-US" sz="5398" dirty="0">
                <a:solidFill>
                  <a:srgbClr val="000000"/>
                </a:solidFill>
                <a:latin typeface="Roboto Condensed Bold"/>
              </a:rPr>
              <a:t> </a:t>
            </a:r>
            <a:r>
              <a:rPr lang="en-US" sz="5398" dirty="0" err="1">
                <a:solidFill>
                  <a:srgbClr val="000000"/>
                </a:solidFill>
                <a:latin typeface="Roboto Condensed Bold"/>
              </a:rPr>
              <a:t>người</a:t>
            </a:r>
            <a:r>
              <a:rPr lang="en-US" sz="5398" dirty="0">
                <a:solidFill>
                  <a:srgbClr val="000000"/>
                </a:solidFill>
                <a:latin typeface="Roboto Condensed Bold"/>
              </a:rPr>
              <a:t> </a:t>
            </a:r>
            <a:r>
              <a:rPr lang="en-US" sz="5398" dirty="0" err="1">
                <a:solidFill>
                  <a:srgbClr val="000000"/>
                </a:solidFill>
                <a:latin typeface="Roboto Condensed Bold"/>
              </a:rPr>
              <a:t>viết</a:t>
            </a:r>
            <a:r>
              <a:rPr lang="en-US" sz="5398" dirty="0">
                <a:solidFill>
                  <a:srgbClr val="000000"/>
                </a:solidFill>
                <a:latin typeface="Roboto Condensed Bold"/>
              </a:rPr>
              <a:t>.</a:t>
            </a:r>
          </a:p>
          <a:p>
            <a:pPr algn="just">
              <a:lnSpc>
                <a:spcPts val="8098"/>
              </a:lnSpc>
            </a:pPr>
            <a:r>
              <a:rPr lang="en-US" sz="5398" dirty="0">
                <a:solidFill>
                  <a:srgbClr val="000000"/>
                </a:solidFill>
                <a:latin typeface="Roboto Condensed"/>
              </a:rPr>
              <a:t>- </a:t>
            </a:r>
            <a:r>
              <a:rPr lang="en-US" sz="5398" dirty="0" err="1">
                <a:solidFill>
                  <a:srgbClr val="000000"/>
                </a:solidFill>
                <a:latin typeface="Roboto Condensed"/>
              </a:rPr>
              <a:t>Ấn</a:t>
            </a:r>
            <a:r>
              <a:rPr lang="en-US" sz="5398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5398" dirty="0" err="1">
                <a:solidFill>
                  <a:srgbClr val="000000"/>
                </a:solidFill>
                <a:latin typeface="Roboto Condensed"/>
              </a:rPr>
              <a:t>tượng</a:t>
            </a:r>
            <a:r>
              <a:rPr lang="en-US" sz="5398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5398" dirty="0" err="1">
                <a:solidFill>
                  <a:srgbClr val="000000"/>
                </a:solidFill>
                <a:latin typeface="Roboto Condensed"/>
              </a:rPr>
              <a:t>sâu</a:t>
            </a:r>
            <a:r>
              <a:rPr lang="en-US" sz="5398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5398" dirty="0" err="1">
                <a:solidFill>
                  <a:srgbClr val="000000"/>
                </a:solidFill>
                <a:latin typeface="Roboto Condensed"/>
              </a:rPr>
              <a:t>sắc</a:t>
            </a:r>
            <a:r>
              <a:rPr lang="en-US" sz="5398" dirty="0">
                <a:solidFill>
                  <a:srgbClr val="000000"/>
                </a:solidFill>
                <a:latin typeface="Roboto Condensed"/>
              </a:rPr>
              <a:t>.</a:t>
            </a:r>
          </a:p>
          <a:p>
            <a:pPr algn="just">
              <a:lnSpc>
                <a:spcPts val="8098"/>
              </a:lnSpc>
            </a:pPr>
            <a:r>
              <a:rPr lang="en-US" sz="5398" dirty="0">
                <a:solidFill>
                  <a:srgbClr val="000000"/>
                </a:solidFill>
                <a:latin typeface="Roboto Condensed"/>
              </a:rPr>
              <a:t>- </a:t>
            </a:r>
            <a:r>
              <a:rPr lang="en-US" sz="5398" dirty="0" err="1">
                <a:solidFill>
                  <a:srgbClr val="000000"/>
                </a:solidFill>
                <a:latin typeface="Roboto Condensed"/>
              </a:rPr>
              <a:t>Thêm</a:t>
            </a:r>
            <a:r>
              <a:rPr lang="en-US" sz="5398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5398" dirty="0" err="1">
                <a:solidFill>
                  <a:srgbClr val="000000"/>
                </a:solidFill>
                <a:latin typeface="Roboto Condensed"/>
              </a:rPr>
              <a:t>hiểu</a:t>
            </a:r>
            <a:r>
              <a:rPr lang="en-US" sz="5398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5398" dirty="0" err="1">
                <a:solidFill>
                  <a:srgbClr val="000000"/>
                </a:solidFill>
                <a:latin typeface="Roboto Condensed"/>
              </a:rPr>
              <a:t>biết</a:t>
            </a:r>
            <a:r>
              <a:rPr lang="en-US" sz="5398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5398" dirty="0" err="1">
                <a:solidFill>
                  <a:srgbClr val="000000"/>
                </a:solidFill>
                <a:latin typeface="Roboto Condensed"/>
              </a:rPr>
              <a:t>về</a:t>
            </a:r>
            <a:r>
              <a:rPr lang="en-US" sz="5398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5398" dirty="0" err="1">
                <a:solidFill>
                  <a:srgbClr val="000000"/>
                </a:solidFill>
                <a:latin typeface="Roboto Condensed"/>
              </a:rPr>
              <a:t>văn</a:t>
            </a:r>
            <a:r>
              <a:rPr lang="en-US" sz="5398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5398" dirty="0" err="1">
                <a:solidFill>
                  <a:srgbClr val="000000"/>
                </a:solidFill>
                <a:latin typeface="Roboto Condensed"/>
              </a:rPr>
              <a:t>hóa</a:t>
            </a:r>
            <a:r>
              <a:rPr lang="en-US" sz="5398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5398" dirty="0" err="1">
                <a:solidFill>
                  <a:srgbClr val="000000"/>
                </a:solidFill>
                <a:latin typeface="Roboto Condensed"/>
              </a:rPr>
              <a:t>truyền</a:t>
            </a:r>
            <a:r>
              <a:rPr lang="en-US" sz="5398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5398" dirty="0" err="1">
                <a:solidFill>
                  <a:srgbClr val="000000"/>
                </a:solidFill>
                <a:latin typeface="Roboto Condensed"/>
              </a:rPr>
              <a:t>thống</a:t>
            </a:r>
            <a:r>
              <a:rPr lang="en-US" sz="5398" dirty="0">
                <a:solidFill>
                  <a:srgbClr val="000000"/>
                </a:solidFill>
                <a:latin typeface="Roboto Condensed"/>
              </a:rPr>
              <a:t>, </a:t>
            </a:r>
            <a:r>
              <a:rPr lang="en-US" sz="5398" dirty="0" err="1">
                <a:solidFill>
                  <a:srgbClr val="000000"/>
                </a:solidFill>
                <a:latin typeface="Roboto Condensed"/>
              </a:rPr>
              <a:t>cảm</a:t>
            </a:r>
            <a:r>
              <a:rPr lang="en-US" sz="5398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5398" dirty="0" err="1">
                <a:solidFill>
                  <a:srgbClr val="000000"/>
                </a:solidFill>
                <a:latin typeface="Roboto Condensed"/>
              </a:rPr>
              <a:t>nhận</a:t>
            </a:r>
            <a:r>
              <a:rPr lang="en-US" sz="5398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5398" dirty="0" err="1">
                <a:solidFill>
                  <a:srgbClr val="000000"/>
                </a:solidFill>
                <a:latin typeface="Roboto Condensed"/>
              </a:rPr>
              <a:t>về</a:t>
            </a:r>
            <a:r>
              <a:rPr lang="en-US" sz="5398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5398" dirty="0" err="1">
                <a:solidFill>
                  <a:srgbClr val="000000"/>
                </a:solidFill>
                <a:latin typeface="Roboto Condensed"/>
              </a:rPr>
              <a:t>không</a:t>
            </a:r>
            <a:r>
              <a:rPr lang="en-US" sz="5398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5398" dirty="0" err="1">
                <a:solidFill>
                  <a:srgbClr val="000000"/>
                </a:solidFill>
                <a:latin typeface="Roboto Condensed"/>
              </a:rPr>
              <a:t>khí</a:t>
            </a:r>
            <a:r>
              <a:rPr lang="en-US" sz="5398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5398" dirty="0" err="1">
                <a:solidFill>
                  <a:srgbClr val="000000"/>
                </a:solidFill>
                <a:latin typeface="Roboto Condensed"/>
              </a:rPr>
              <a:t>đầm</a:t>
            </a:r>
            <a:r>
              <a:rPr lang="en-US" sz="5398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5398" dirty="0" err="1">
                <a:solidFill>
                  <a:srgbClr val="000000"/>
                </a:solidFill>
                <a:latin typeface="Roboto Condensed"/>
              </a:rPr>
              <a:t>ấm</a:t>
            </a:r>
            <a:r>
              <a:rPr lang="en-US" sz="5398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5398" dirty="0" err="1">
                <a:solidFill>
                  <a:srgbClr val="000000"/>
                </a:solidFill>
                <a:latin typeface="Roboto Condensed"/>
              </a:rPr>
              <a:t>vui</a:t>
            </a:r>
            <a:r>
              <a:rPr lang="en-US" sz="5398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5398" dirty="0" err="1">
                <a:solidFill>
                  <a:srgbClr val="000000"/>
                </a:solidFill>
                <a:latin typeface="Roboto Condensed"/>
              </a:rPr>
              <a:t>tươi</a:t>
            </a:r>
            <a:r>
              <a:rPr lang="en-US" sz="5398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5398" dirty="0" err="1">
                <a:solidFill>
                  <a:srgbClr val="000000"/>
                </a:solidFill>
                <a:latin typeface="Roboto Condensed"/>
              </a:rPr>
              <a:t>của</a:t>
            </a:r>
            <a:r>
              <a:rPr lang="en-US" sz="5398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5398" dirty="0" err="1">
                <a:solidFill>
                  <a:srgbClr val="000000"/>
                </a:solidFill>
                <a:latin typeface="Roboto Condensed"/>
              </a:rPr>
              <a:t>ngày</a:t>
            </a:r>
            <a:r>
              <a:rPr lang="en-US" sz="5398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5398" dirty="0" err="1">
                <a:solidFill>
                  <a:srgbClr val="000000"/>
                </a:solidFill>
                <a:latin typeface="Roboto Condensed"/>
              </a:rPr>
              <a:t>Tết</a:t>
            </a:r>
            <a:r>
              <a:rPr lang="en-US" sz="5398" dirty="0">
                <a:solidFill>
                  <a:srgbClr val="000000"/>
                </a:solidFill>
                <a:latin typeface="Roboto Condensed"/>
              </a:rPr>
              <a:t>.</a:t>
            </a:r>
          </a:p>
          <a:p>
            <a:pPr algn="just">
              <a:lnSpc>
                <a:spcPts val="8098"/>
              </a:lnSpc>
            </a:pPr>
            <a:endParaRPr lang="en-US" sz="5398" dirty="0">
              <a:solidFill>
                <a:srgbClr val="000000"/>
              </a:solidFill>
              <a:latin typeface="Roboto Condensed"/>
            </a:endParaRPr>
          </a:p>
          <a:p>
            <a:pPr algn="just">
              <a:lnSpc>
                <a:spcPts val="8098"/>
              </a:lnSpc>
            </a:pPr>
            <a:endParaRPr lang="en-US" sz="5398" dirty="0">
              <a:solidFill>
                <a:srgbClr val="000000"/>
              </a:solidFill>
              <a:latin typeface="Roboto Condensed"/>
            </a:endParaRPr>
          </a:p>
        </p:txBody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13549012" y="5143500"/>
            <a:ext cx="5337151" cy="5211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r="92"/>
          <a:stretch>
            <a:fillRect/>
          </a:stretch>
        </p:blipFill>
        <p:spPr>
          <a:xfrm>
            <a:off x="2779390" y="-419986"/>
            <a:ext cx="11753745" cy="11433188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4367156" y="1753489"/>
            <a:ext cx="8578213" cy="17138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889"/>
              </a:lnSpc>
            </a:pPr>
            <a:r>
              <a:rPr lang="en-US" sz="5299" dirty="0">
                <a:solidFill>
                  <a:srgbClr val="AD2E0C"/>
                </a:solidFill>
                <a:latin typeface="Fraunces Bold"/>
              </a:rPr>
              <a:t>III. HƯỚNG DẪN</a:t>
            </a:r>
          </a:p>
          <a:p>
            <a:pPr algn="ctr">
              <a:lnSpc>
                <a:spcPts val="6889"/>
              </a:lnSpc>
            </a:pPr>
            <a:r>
              <a:rPr lang="en-US" sz="5299" dirty="0">
                <a:solidFill>
                  <a:srgbClr val="AD2E0C"/>
                </a:solidFill>
                <a:latin typeface="Fraunces Bold"/>
              </a:rPr>
              <a:t>QUY TRÌNH VIẾT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4367156" y="3900195"/>
            <a:ext cx="8691586" cy="38050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7643"/>
              </a:lnSpc>
            </a:pPr>
            <a:r>
              <a:rPr lang="en-US" sz="4899" dirty="0" err="1">
                <a:solidFill>
                  <a:srgbClr val="000000"/>
                </a:solidFill>
                <a:latin typeface="Roboto Condensed"/>
              </a:rPr>
              <a:t>Kết</a:t>
            </a:r>
            <a:r>
              <a:rPr lang="en-US" sz="48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899" dirty="0" err="1">
                <a:solidFill>
                  <a:srgbClr val="000000"/>
                </a:solidFill>
                <a:latin typeface="Roboto Condensed"/>
              </a:rPr>
              <a:t>hợp</a:t>
            </a:r>
            <a:r>
              <a:rPr lang="en-US" sz="48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899" dirty="0" err="1">
                <a:solidFill>
                  <a:srgbClr val="000000"/>
                </a:solidFill>
                <a:latin typeface="Roboto Condensed"/>
              </a:rPr>
              <a:t>thông</a:t>
            </a:r>
            <a:r>
              <a:rPr lang="en-US" sz="4899" dirty="0">
                <a:solidFill>
                  <a:srgbClr val="000000"/>
                </a:solidFill>
                <a:latin typeface="Roboto Condensed"/>
              </a:rPr>
              <a:t> tin SGK </a:t>
            </a:r>
            <a:r>
              <a:rPr lang="en-US" sz="4899" dirty="0" err="1">
                <a:solidFill>
                  <a:srgbClr val="000000"/>
                </a:solidFill>
                <a:latin typeface="Roboto Condensed"/>
              </a:rPr>
              <a:t>với</a:t>
            </a:r>
            <a:r>
              <a:rPr lang="en-US" sz="48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899" dirty="0" err="1">
                <a:solidFill>
                  <a:srgbClr val="000000"/>
                </a:solidFill>
                <a:latin typeface="Roboto Condensed"/>
              </a:rPr>
              <a:t>phần</a:t>
            </a:r>
            <a:r>
              <a:rPr lang="en-US" sz="48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899" dirty="0" err="1">
                <a:solidFill>
                  <a:srgbClr val="000000"/>
                </a:solidFill>
                <a:latin typeface="Roboto Condensed"/>
              </a:rPr>
              <a:t>phần</a:t>
            </a:r>
            <a:r>
              <a:rPr lang="en-US" sz="48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899" dirty="0" err="1">
                <a:solidFill>
                  <a:srgbClr val="000000"/>
                </a:solidFill>
                <a:latin typeface="Roboto Condensed"/>
              </a:rPr>
              <a:t>phân</a:t>
            </a:r>
            <a:r>
              <a:rPr lang="en-US" sz="48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899" dirty="0" err="1">
                <a:solidFill>
                  <a:srgbClr val="000000"/>
                </a:solidFill>
                <a:latin typeface="Roboto Condensed"/>
              </a:rPr>
              <a:t>tích</a:t>
            </a:r>
            <a:r>
              <a:rPr lang="en-US" sz="48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899" dirty="0" err="1">
                <a:solidFill>
                  <a:srgbClr val="000000"/>
                </a:solidFill>
                <a:latin typeface="Roboto Condensed"/>
              </a:rPr>
              <a:t>mẫu</a:t>
            </a:r>
            <a:r>
              <a:rPr lang="en-US" sz="48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899" dirty="0" err="1">
                <a:solidFill>
                  <a:srgbClr val="000000"/>
                </a:solidFill>
                <a:latin typeface="Roboto Condensed"/>
              </a:rPr>
              <a:t>vừa</a:t>
            </a:r>
            <a:r>
              <a:rPr lang="en-US" sz="48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899" dirty="0" err="1">
                <a:solidFill>
                  <a:srgbClr val="000000"/>
                </a:solidFill>
                <a:latin typeface="Roboto Condensed"/>
              </a:rPr>
              <a:t>rồi</a:t>
            </a:r>
            <a:r>
              <a:rPr lang="en-US" sz="4899" dirty="0">
                <a:solidFill>
                  <a:srgbClr val="000000"/>
                </a:solidFill>
                <a:latin typeface="Roboto Condensed"/>
              </a:rPr>
              <a:t>, </a:t>
            </a:r>
            <a:r>
              <a:rPr lang="en-US" sz="4899" dirty="0" err="1">
                <a:solidFill>
                  <a:srgbClr val="000000"/>
                </a:solidFill>
                <a:latin typeface="Roboto Condensed"/>
              </a:rPr>
              <a:t>em</a:t>
            </a:r>
            <a:r>
              <a:rPr lang="en-US" sz="48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899" dirty="0" err="1">
                <a:solidFill>
                  <a:srgbClr val="000000"/>
                </a:solidFill>
                <a:latin typeface="Roboto Condensed"/>
              </a:rPr>
              <a:t>hãy</a:t>
            </a:r>
            <a:r>
              <a:rPr lang="en-US" sz="48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899" dirty="0" err="1">
                <a:solidFill>
                  <a:srgbClr val="000000"/>
                </a:solidFill>
                <a:latin typeface="Roboto Condensed"/>
              </a:rPr>
              <a:t>nêu</a:t>
            </a:r>
            <a:r>
              <a:rPr lang="en-US" sz="48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899" dirty="0" err="1">
                <a:solidFill>
                  <a:srgbClr val="000000"/>
                </a:solidFill>
                <a:latin typeface="Roboto Condensed"/>
              </a:rPr>
              <a:t>quy</a:t>
            </a:r>
            <a:r>
              <a:rPr lang="en-US" sz="48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899" dirty="0" err="1">
                <a:solidFill>
                  <a:srgbClr val="000000"/>
                </a:solidFill>
                <a:latin typeface="Roboto Condensed"/>
              </a:rPr>
              <a:t>trình</a:t>
            </a:r>
            <a:r>
              <a:rPr lang="en-US" sz="48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899" dirty="0" err="1">
                <a:solidFill>
                  <a:srgbClr val="000000"/>
                </a:solidFill>
                <a:latin typeface="Roboto Condensed"/>
              </a:rPr>
              <a:t>viết</a:t>
            </a:r>
            <a:r>
              <a:rPr lang="en-US" sz="48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899" dirty="0" err="1">
                <a:solidFill>
                  <a:srgbClr val="000000"/>
                </a:solidFill>
                <a:latin typeface="Roboto Condensed"/>
              </a:rPr>
              <a:t>một</a:t>
            </a:r>
            <a:r>
              <a:rPr lang="en-US" sz="48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899" dirty="0" err="1">
                <a:solidFill>
                  <a:srgbClr val="000000"/>
                </a:solidFill>
                <a:latin typeface="Roboto Condensed"/>
              </a:rPr>
              <a:t>bài</a:t>
            </a:r>
            <a:r>
              <a:rPr lang="en-US" sz="48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899" dirty="0" err="1">
                <a:solidFill>
                  <a:srgbClr val="000000"/>
                </a:solidFill>
                <a:latin typeface="Roboto Condensed"/>
              </a:rPr>
              <a:t>văn</a:t>
            </a:r>
            <a:r>
              <a:rPr lang="en-US" sz="48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899" dirty="0" err="1">
                <a:solidFill>
                  <a:srgbClr val="000000"/>
                </a:solidFill>
                <a:latin typeface="Roboto Condensed"/>
              </a:rPr>
              <a:t>thuyết</a:t>
            </a:r>
            <a:r>
              <a:rPr lang="en-US" sz="4899" dirty="0">
                <a:solidFill>
                  <a:srgbClr val="000000"/>
                </a:solidFill>
                <a:latin typeface="Roboto Condensed"/>
              </a:rPr>
              <a:t> minh </a:t>
            </a:r>
            <a:r>
              <a:rPr lang="en-US" sz="4899" dirty="0" err="1">
                <a:solidFill>
                  <a:srgbClr val="000000"/>
                </a:solidFill>
                <a:latin typeface="Roboto Condensed"/>
              </a:rPr>
              <a:t>thuật</a:t>
            </a:r>
            <a:r>
              <a:rPr lang="en-US" sz="48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899" dirty="0" err="1">
                <a:solidFill>
                  <a:srgbClr val="000000"/>
                </a:solidFill>
                <a:latin typeface="Roboto Condensed"/>
              </a:rPr>
              <a:t>lại</a:t>
            </a:r>
            <a:r>
              <a:rPr lang="en-US" sz="48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899" dirty="0" err="1">
                <a:solidFill>
                  <a:srgbClr val="000000"/>
                </a:solidFill>
                <a:latin typeface="Roboto Condensed"/>
              </a:rPr>
              <a:t>một</a:t>
            </a:r>
            <a:r>
              <a:rPr lang="en-US" sz="48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899" dirty="0" err="1">
                <a:solidFill>
                  <a:srgbClr val="000000"/>
                </a:solidFill>
                <a:latin typeface="Roboto Condensed"/>
              </a:rPr>
              <a:t>sự</a:t>
            </a:r>
            <a:r>
              <a:rPr lang="en-US" sz="48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899" dirty="0" err="1">
                <a:solidFill>
                  <a:srgbClr val="000000"/>
                </a:solidFill>
                <a:latin typeface="Roboto Condensed"/>
              </a:rPr>
              <a:t>kiện</a:t>
            </a:r>
            <a:r>
              <a:rPr lang="en-US" sz="4899" dirty="0">
                <a:solidFill>
                  <a:srgbClr val="000000"/>
                </a:solidFill>
                <a:latin typeface="Roboto Condensed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b="181"/>
          <a:stretch>
            <a:fillRect/>
          </a:stretch>
        </p:blipFill>
        <p:spPr>
          <a:xfrm>
            <a:off x="-697857" y="-1923484"/>
            <a:ext cx="2985100" cy="41148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 b="154"/>
          <a:stretch>
            <a:fillRect/>
          </a:stretch>
        </p:blipFill>
        <p:spPr>
          <a:xfrm rot="5661814">
            <a:off x="17480715" y="8647195"/>
            <a:ext cx="2229473" cy="4114800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2287243" y="893559"/>
            <a:ext cx="13285866" cy="4229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60"/>
              </a:lnSpc>
            </a:pPr>
            <a:r>
              <a:rPr lang="en-US" sz="5700" dirty="0">
                <a:solidFill>
                  <a:srgbClr val="8D3720"/>
                </a:solidFill>
                <a:latin typeface="Fraunces Bold"/>
              </a:rPr>
              <a:t>III. HƯỚNG DẪN QUY TRÌNH VIẾT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1331588" y="2639254"/>
            <a:ext cx="15927712" cy="7734154"/>
            <a:chOff x="0" y="0"/>
            <a:chExt cx="21236949" cy="1031220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1236939" cy="10312146"/>
            </a:xfrm>
            <a:custGeom>
              <a:avLst/>
              <a:gdLst/>
              <a:ahLst/>
              <a:cxnLst/>
              <a:rect l="l" t="t" r="r" b="b"/>
              <a:pathLst>
                <a:path w="21236939" h="10312146">
                  <a:moveTo>
                    <a:pt x="125476" y="0"/>
                  </a:moveTo>
                  <a:lnTo>
                    <a:pt x="21111463" y="0"/>
                  </a:lnTo>
                  <a:cubicBezTo>
                    <a:pt x="21144737" y="0"/>
                    <a:pt x="21176614" y="13208"/>
                    <a:pt x="21200236" y="36703"/>
                  </a:cubicBezTo>
                  <a:cubicBezTo>
                    <a:pt x="21223858" y="60198"/>
                    <a:pt x="21236939" y="92202"/>
                    <a:pt x="21236939" y="125476"/>
                  </a:cubicBezTo>
                  <a:lnTo>
                    <a:pt x="21236939" y="10186670"/>
                  </a:lnTo>
                  <a:cubicBezTo>
                    <a:pt x="21236939" y="10219944"/>
                    <a:pt x="21223731" y="10251821"/>
                    <a:pt x="21200236" y="10275443"/>
                  </a:cubicBezTo>
                  <a:cubicBezTo>
                    <a:pt x="21176742" y="10299064"/>
                    <a:pt x="21144737" y="10312146"/>
                    <a:pt x="21111463" y="10312146"/>
                  </a:cubicBezTo>
                  <a:lnTo>
                    <a:pt x="125476" y="10312146"/>
                  </a:lnTo>
                  <a:cubicBezTo>
                    <a:pt x="92202" y="10312146"/>
                    <a:pt x="60325" y="10298938"/>
                    <a:pt x="36703" y="10275443"/>
                  </a:cubicBezTo>
                  <a:cubicBezTo>
                    <a:pt x="13081" y="10251948"/>
                    <a:pt x="0" y="10219944"/>
                    <a:pt x="0" y="10186670"/>
                  </a:cubicBezTo>
                  <a:lnTo>
                    <a:pt x="0" y="125476"/>
                  </a:lnTo>
                  <a:cubicBezTo>
                    <a:pt x="0" y="92202"/>
                    <a:pt x="13208" y="60325"/>
                    <a:pt x="36703" y="36703"/>
                  </a:cubicBezTo>
                  <a:cubicBezTo>
                    <a:pt x="60198" y="13081"/>
                    <a:pt x="92202" y="0"/>
                    <a:pt x="125476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7" name="Group 7"/>
          <p:cNvGrpSpPr/>
          <p:nvPr/>
        </p:nvGrpSpPr>
        <p:grpSpPr>
          <a:xfrm>
            <a:off x="248691" y="2191316"/>
            <a:ext cx="18346760" cy="7452781"/>
            <a:chOff x="0" y="0"/>
            <a:chExt cx="24462347" cy="9937041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4462360" cy="9937004"/>
            </a:xfrm>
            <a:custGeom>
              <a:avLst/>
              <a:gdLst/>
              <a:ahLst/>
              <a:cxnLst/>
              <a:rect l="l" t="t" r="r" b="b"/>
              <a:pathLst>
                <a:path w="24462360" h="9937004">
                  <a:moveTo>
                    <a:pt x="24462360" y="4968502"/>
                  </a:moveTo>
                  <a:lnTo>
                    <a:pt x="19436969" y="0"/>
                  </a:lnTo>
                  <a:lnTo>
                    <a:pt x="19436969" y="2484251"/>
                  </a:lnTo>
                  <a:lnTo>
                    <a:pt x="0" y="2484251"/>
                  </a:lnTo>
                  <a:lnTo>
                    <a:pt x="0" y="7452754"/>
                  </a:lnTo>
                  <a:lnTo>
                    <a:pt x="19436969" y="7452754"/>
                  </a:lnTo>
                  <a:lnTo>
                    <a:pt x="19436969" y="9937004"/>
                  </a:lnTo>
                  <a:lnTo>
                    <a:pt x="24462360" y="4968502"/>
                  </a:lnTo>
                  <a:close/>
                </a:path>
              </a:pathLst>
            </a:custGeom>
            <a:solidFill>
              <a:srgbClr val="E47868"/>
            </a:solidFill>
          </p:spPr>
        </p:sp>
      </p:grpSp>
      <p:grpSp>
        <p:nvGrpSpPr>
          <p:cNvPr id="9" name="Group 9"/>
          <p:cNvGrpSpPr/>
          <p:nvPr/>
        </p:nvGrpSpPr>
        <p:grpSpPr>
          <a:xfrm>
            <a:off x="2163152" y="2783915"/>
            <a:ext cx="3431157" cy="3446537"/>
            <a:chOff x="0" y="0"/>
            <a:chExt cx="4574876" cy="4595383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4574794" cy="4595368"/>
            </a:xfrm>
            <a:custGeom>
              <a:avLst/>
              <a:gdLst/>
              <a:ahLst/>
              <a:cxnLst/>
              <a:rect l="l" t="t" r="r" b="b"/>
              <a:pathLst>
                <a:path w="4574794" h="4595368">
                  <a:moveTo>
                    <a:pt x="2287397" y="0"/>
                  </a:moveTo>
                  <a:cubicBezTo>
                    <a:pt x="3552317" y="5715"/>
                    <a:pt x="4574794" y="1032764"/>
                    <a:pt x="4574794" y="2297684"/>
                  </a:cubicBezTo>
                  <a:cubicBezTo>
                    <a:pt x="4574794" y="3562604"/>
                    <a:pt x="3552444" y="4589780"/>
                    <a:pt x="2287397" y="4595368"/>
                  </a:cubicBezTo>
                  <a:cubicBezTo>
                    <a:pt x="1022477" y="4589780"/>
                    <a:pt x="0" y="3562731"/>
                    <a:pt x="0" y="2297684"/>
                  </a:cubicBezTo>
                  <a:cubicBezTo>
                    <a:pt x="0" y="1032637"/>
                    <a:pt x="1022477" y="5715"/>
                    <a:pt x="2287397" y="0"/>
                  </a:cubicBezTo>
                  <a:close/>
                </a:path>
              </a:pathLst>
            </a:custGeom>
            <a:solidFill>
              <a:srgbClr val="FFEBE2"/>
            </a:solidFill>
          </p:spPr>
        </p:sp>
      </p:grpSp>
      <p:sp>
        <p:nvSpPr>
          <p:cNvPr id="11" name="TextBox 11"/>
          <p:cNvSpPr txBox="1"/>
          <p:nvPr/>
        </p:nvSpPr>
        <p:spPr>
          <a:xfrm>
            <a:off x="2163152" y="3484390"/>
            <a:ext cx="3307066" cy="13844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03"/>
              </a:lnSpc>
            </a:pPr>
            <a:r>
              <a:rPr lang="en-US" sz="4400">
                <a:solidFill>
                  <a:srgbClr val="050504"/>
                </a:solidFill>
                <a:latin typeface="Roboto Condensed Bold"/>
              </a:rPr>
              <a:t>1. </a:t>
            </a:r>
          </a:p>
          <a:p>
            <a:pPr algn="ctr">
              <a:lnSpc>
                <a:spcPts val="5405"/>
              </a:lnSpc>
            </a:pPr>
            <a:r>
              <a:rPr lang="en-US" sz="4400">
                <a:solidFill>
                  <a:srgbClr val="050504"/>
                </a:solidFill>
                <a:latin typeface="Roboto Condensed Bold"/>
              </a:rPr>
              <a:t>Trước khi viết</a:t>
            </a:r>
          </a:p>
        </p:txBody>
      </p:sp>
      <p:grpSp>
        <p:nvGrpSpPr>
          <p:cNvPr id="12" name="Group 12"/>
          <p:cNvGrpSpPr/>
          <p:nvPr/>
        </p:nvGrpSpPr>
        <p:grpSpPr>
          <a:xfrm>
            <a:off x="6464177" y="4868805"/>
            <a:ext cx="3431157" cy="3446537"/>
            <a:chOff x="0" y="0"/>
            <a:chExt cx="4574876" cy="4595383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4574794" cy="4595368"/>
            </a:xfrm>
            <a:custGeom>
              <a:avLst/>
              <a:gdLst/>
              <a:ahLst/>
              <a:cxnLst/>
              <a:rect l="l" t="t" r="r" b="b"/>
              <a:pathLst>
                <a:path w="4574794" h="4595368">
                  <a:moveTo>
                    <a:pt x="2287397" y="0"/>
                  </a:moveTo>
                  <a:cubicBezTo>
                    <a:pt x="3552317" y="5715"/>
                    <a:pt x="4574794" y="1032764"/>
                    <a:pt x="4574794" y="2297684"/>
                  </a:cubicBezTo>
                  <a:cubicBezTo>
                    <a:pt x="4574794" y="3562604"/>
                    <a:pt x="3552444" y="4589780"/>
                    <a:pt x="2287397" y="4595368"/>
                  </a:cubicBezTo>
                  <a:cubicBezTo>
                    <a:pt x="1022477" y="4589780"/>
                    <a:pt x="0" y="3562731"/>
                    <a:pt x="0" y="2297684"/>
                  </a:cubicBezTo>
                  <a:cubicBezTo>
                    <a:pt x="0" y="1032637"/>
                    <a:pt x="1022477" y="5715"/>
                    <a:pt x="2287397" y="0"/>
                  </a:cubicBezTo>
                  <a:close/>
                </a:path>
              </a:pathLst>
            </a:custGeom>
            <a:solidFill>
              <a:srgbClr val="FFEBE2"/>
            </a:solidFill>
          </p:spPr>
        </p:sp>
      </p:grpSp>
      <p:sp>
        <p:nvSpPr>
          <p:cNvPr id="14" name="TextBox 14"/>
          <p:cNvSpPr txBox="1"/>
          <p:nvPr/>
        </p:nvSpPr>
        <p:spPr>
          <a:xfrm>
            <a:off x="7003133" y="6201877"/>
            <a:ext cx="2292311" cy="29267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05"/>
              </a:lnSpc>
            </a:pPr>
            <a:r>
              <a:rPr lang="en-US" sz="4400">
                <a:solidFill>
                  <a:srgbClr val="050504"/>
                </a:solidFill>
                <a:latin typeface="Roboto Condensed Bold"/>
              </a:rPr>
              <a:t>2. Viết bài</a:t>
            </a:r>
          </a:p>
        </p:txBody>
      </p:sp>
      <p:grpSp>
        <p:nvGrpSpPr>
          <p:cNvPr id="15" name="Group 15"/>
          <p:cNvGrpSpPr/>
          <p:nvPr/>
        </p:nvGrpSpPr>
        <p:grpSpPr>
          <a:xfrm>
            <a:off x="10690200" y="2639254"/>
            <a:ext cx="3431157" cy="3446537"/>
            <a:chOff x="0" y="0"/>
            <a:chExt cx="4574876" cy="4595383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4574794" cy="4595368"/>
            </a:xfrm>
            <a:custGeom>
              <a:avLst/>
              <a:gdLst/>
              <a:ahLst/>
              <a:cxnLst/>
              <a:rect l="l" t="t" r="r" b="b"/>
              <a:pathLst>
                <a:path w="4574794" h="4595368">
                  <a:moveTo>
                    <a:pt x="2287397" y="0"/>
                  </a:moveTo>
                  <a:cubicBezTo>
                    <a:pt x="3552317" y="5715"/>
                    <a:pt x="4574794" y="1032764"/>
                    <a:pt x="4574794" y="2297684"/>
                  </a:cubicBezTo>
                  <a:cubicBezTo>
                    <a:pt x="4574794" y="3562604"/>
                    <a:pt x="3552444" y="4589780"/>
                    <a:pt x="2287397" y="4595368"/>
                  </a:cubicBezTo>
                  <a:cubicBezTo>
                    <a:pt x="1022477" y="4589780"/>
                    <a:pt x="0" y="3562731"/>
                    <a:pt x="0" y="2297684"/>
                  </a:cubicBezTo>
                  <a:cubicBezTo>
                    <a:pt x="0" y="1032637"/>
                    <a:pt x="1022477" y="5715"/>
                    <a:pt x="2287397" y="0"/>
                  </a:cubicBezTo>
                  <a:close/>
                </a:path>
              </a:pathLst>
            </a:custGeom>
            <a:solidFill>
              <a:srgbClr val="FFEBE2"/>
            </a:solidFill>
          </p:spPr>
        </p:sp>
      </p:grpSp>
      <p:sp>
        <p:nvSpPr>
          <p:cNvPr id="17" name="TextBox 17"/>
          <p:cNvSpPr txBox="1"/>
          <p:nvPr/>
        </p:nvSpPr>
        <p:spPr>
          <a:xfrm>
            <a:off x="11259621" y="2972566"/>
            <a:ext cx="2292311" cy="29267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05"/>
              </a:lnSpc>
            </a:pPr>
            <a:r>
              <a:rPr lang="en-US" sz="4400" dirty="0">
                <a:solidFill>
                  <a:srgbClr val="050504"/>
                </a:solidFill>
                <a:latin typeface="Roboto Condensed Bold"/>
              </a:rPr>
              <a:t>3. </a:t>
            </a:r>
          </a:p>
          <a:p>
            <a:pPr algn="ctr">
              <a:lnSpc>
                <a:spcPts val="5405"/>
              </a:lnSpc>
            </a:pPr>
            <a:r>
              <a:rPr lang="en-US" sz="4400" dirty="0" err="1">
                <a:solidFill>
                  <a:srgbClr val="050504"/>
                </a:solidFill>
                <a:latin typeface="Roboto Condensed Bold"/>
              </a:rPr>
              <a:t>Chỉnh</a:t>
            </a:r>
            <a:r>
              <a:rPr lang="en-US" sz="4400" dirty="0">
                <a:solidFill>
                  <a:srgbClr val="050504"/>
                </a:solidFill>
                <a:latin typeface="Roboto Condensed Bold"/>
              </a:rPr>
              <a:t> </a:t>
            </a:r>
            <a:r>
              <a:rPr lang="en-US" sz="4400" dirty="0" err="1">
                <a:solidFill>
                  <a:srgbClr val="050504"/>
                </a:solidFill>
                <a:latin typeface="Roboto Condensed Bold"/>
              </a:rPr>
              <a:t>sửa</a:t>
            </a:r>
            <a:r>
              <a:rPr lang="en-US" sz="4400" dirty="0">
                <a:solidFill>
                  <a:srgbClr val="050504"/>
                </a:solidFill>
                <a:latin typeface="Roboto Condensed Bold"/>
              </a:rPr>
              <a:t> </a:t>
            </a:r>
            <a:r>
              <a:rPr lang="en-US" sz="4400" dirty="0" err="1">
                <a:solidFill>
                  <a:srgbClr val="050504"/>
                </a:solidFill>
                <a:latin typeface="Roboto Condensed Bold"/>
              </a:rPr>
              <a:t>bài</a:t>
            </a:r>
            <a:r>
              <a:rPr lang="en-US" sz="4400" dirty="0">
                <a:solidFill>
                  <a:srgbClr val="050504"/>
                </a:solidFill>
                <a:latin typeface="Roboto Condensed Bold"/>
              </a:rPr>
              <a:t> </a:t>
            </a:r>
            <a:r>
              <a:rPr lang="en-US" sz="4400" dirty="0" err="1">
                <a:solidFill>
                  <a:srgbClr val="050504"/>
                </a:solidFill>
                <a:latin typeface="Roboto Condensed Bold"/>
              </a:rPr>
              <a:t>viết</a:t>
            </a:r>
            <a:endParaRPr lang="en-US" sz="4400" dirty="0">
              <a:solidFill>
                <a:srgbClr val="050504"/>
              </a:solidFill>
              <a:latin typeface="Roboto Condensed Bold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allOve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1" grpId="0"/>
      <p:bldP spid="14" grpId="0"/>
      <p:bldP spid="1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r="2"/>
          <a:stretch>
            <a:fillRect/>
          </a:stretch>
        </p:blipFill>
        <p:spPr>
          <a:xfrm>
            <a:off x="6139094" y="3406664"/>
            <a:ext cx="14592609" cy="810784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 r="26"/>
          <a:stretch>
            <a:fillRect/>
          </a:stretch>
        </p:blipFill>
        <p:spPr>
          <a:xfrm>
            <a:off x="-1413769" y="7544768"/>
            <a:ext cx="6372202" cy="413282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 b="181"/>
          <a:stretch>
            <a:fillRect/>
          </a:stretch>
        </p:blipFill>
        <p:spPr>
          <a:xfrm>
            <a:off x="-697857" y="-1923484"/>
            <a:ext cx="2985100" cy="41148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 b="154"/>
          <a:stretch>
            <a:fillRect/>
          </a:stretch>
        </p:blipFill>
        <p:spPr>
          <a:xfrm rot="5661814">
            <a:off x="17480715" y="8647195"/>
            <a:ext cx="2229473" cy="4114800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2287243" y="893559"/>
            <a:ext cx="13285866" cy="4229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60"/>
              </a:lnSpc>
            </a:pPr>
            <a:r>
              <a:rPr lang="en-US" sz="5700" dirty="0">
                <a:solidFill>
                  <a:srgbClr val="8D3720"/>
                </a:solidFill>
                <a:latin typeface="Fraunces Bold"/>
              </a:rPr>
              <a:t>III. HƯỚNG DẪN QUY TRÌNH VIẾT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289982" y="5345326"/>
            <a:ext cx="6506017" cy="10286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399"/>
              </a:lnSpc>
            </a:pPr>
            <a:r>
              <a:rPr lang="en-US" sz="5998" dirty="0">
                <a:solidFill>
                  <a:srgbClr val="8D3720"/>
                </a:solidFill>
                <a:latin typeface="Roboto Condensed Bold"/>
              </a:rPr>
              <a:t>a. </a:t>
            </a:r>
            <a:r>
              <a:rPr lang="en-US" sz="5998" dirty="0" err="1">
                <a:solidFill>
                  <a:srgbClr val="8D3720"/>
                </a:solidFill>
                <a:latin typeface="Roboto Condensed Bold"/>
              </a:rPr>
              <a:t>Lựa</a:t>
            </a:r>
            <a:r>
              <a:rPr lang="en-US" sz="5998" dirty="0">
                <a:solidFill>
                  <a:srgbClr val="8D3720"/>
                </a:solidFill>
                <a:latin typeface="Roboto Condensed Bold"/>
              </a:rPr>
              <a:t> </a:t>
            </a:r>
            <a:r>
              <a:rPr lang="en-US" sz="5998" dirty="0" err="1">
                <a:solidFill>
                  <a:srgbClr val="8D3720"/>
                </a:solidFill>
                <a:latin typeface="Roboto Condensed Bold"/>
              </a:rPr>
              <a:t>chọn</a:t>
            </a:r>
            <a:r>
              <a:rPr lang="en-US" sz="5998" dirty="0">
                <a:solidFill>
                  <a:srgbClr val="8D3720"/>
                </a:solidFill>
                <a:latin typeface="Roboto Condensed Bold"/>
              </a:rPr>
              <a:t> </a:t>
            </a:r>
            <a:r>
              <a:rPr lang="en-US" sz="5998" dirty="0" err="1">
                <a:solidFill>
                  <a:srgbClr val="8D3720"/>
                </a:solidFill>
                <a:latin typeface="Roboto Condensed Bold"/>
              </a:rPr>
              <a:t>đề</a:t>
            </a:r>
            <a:r>
              <a:rPr lang="en-US" sz="5998" dirty="0">
                <a:solidFill>
                  <a:srgbClr val="8D3720"/>
                </a:solidFill>
                <a:latin typeface="Roboto Condensed Bold"/>
              </a:rPr>
              <a:t> </a:t>
            </a:r>
            <a:r>
              <a:rPr lang="en-US" sz="5998" dirty="0" err="1">
                <a:solidFill>
                  <a:srgbClr val="8D3720"/>
                </a:solidFill>
                <a:latin typeface="Roboto Condensed Bold"/>
              </a:rPr>
              <a:t>tài</a:t>
            </a:r>
            <a:endParaRPr lang="en-US" sz="5998" dirty="0">
              <a:solidFill>
                <a:srgbClr val="8D3720"/>
              </a:solidFill>
              <a:latin typeface="Roboto Condensed Bold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3542991" y="2120154"/>
            <a:ext cx="11394435" cy="7150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959"/>
              </a:lnSpc>
            </a:pPr>
            <a:r>
              <a:rPr lang="en-US" sz="6199" dirty="0">
                <a:solidFill>
                  <a:srgbClr val="E47868"/>
                </a:solidFill>
                <a:latin typeface="#9Slide07 SVNUT Triumph Press" panose="00000500000000000000" pitchFamily="2" charset="0"/>
              </a:rPr>
              <a:t>1. </a:t>
            </a:r>
            <a:r>
              <a:rPr lang="en-US" sz="6199" dirty="0" err="1">
                <a:solidFill>
                  <a:srgbClr val="E47868"/>
                </a:solidFill>
                <a:latin typeface="#9Slide07 SVNUT Triumph Press" panose="00000500000000000000" pitchFamily="2" charset="0"/>
              </a:rPr>
              <a:t>Trước</a:t>
            </a:r>
            <a:r>
              <a:rPr lang="en-US" sz="6199" dirty="0">
                <a:solidFill>
                  <a:srgbClr val="E47868"/>
                </a:solidFill>
                <a:latin typeface="#9Slide07 SVNUT Triumph Press" panose="00000500000000000000" pitchFamily="2" charset="0"/>
              </a:rPr>
              <a:t> </a:t>
            </a:r>
            <a:r>
              <a:rPr lang="en-US" sz="6199" dirty="0" err="1">
                <a:solidFill>
                  <a:srgbClr val="E47868"/>
                </a:solidFill>
                <a:latin typeface="#9Slide07 SVNUT Triumph Press" panose="00000500000000000000" pitchFamily="2" charset="0"/>
              </a:rPr>
              <a:t>khi</a:t>
            </a:r>
            <a:r>
              <a:rPr lang="en-US" sz="6199" dirty="0">
                <a:solidFill>
                  <a:srgbClr val="E47868"/>
                </a:solidFill>
                <a:latin typeface="#9Slide07 SVNUT Triumph Press" panose="00000500000000000000" pitchFamily="2" charset="0"/>
              </a:rPr>
              <a:t> </a:t>
            </a:r>
            <a:r>
              <a:rPr lang="en-US" sz="6199" dirty="0" err="1">
                <a:solidFill>
                  <a:srgbClr val="E47868"/>
                </a:solidFill>
                <a:latin typeface="#9Slide07 SVNUT Triumph Press" panose="00000500000000000000" pitchFamily="2" charset="0"/>
              </a:rPr>
              <a:t>viết</a:t>
            </a:r>
            <a:endParaRPr lang="en-US" sz="6199" dirty="0">
              <a:solidFill>
                <a:srgbClr val="E47868"/>
              </a:solidFill>
              <a:latin typeface="#9Slide07 SVNUT Triumph Press" panose="00000500000000000000" pitchFamily="2" charset="0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9144000" y="4829175"/>
            <a:ext cx="6508353" cy="37968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270799" lvl="1" indent="-635399">
              <a:lnSpc>
                <a:spcPts val="10241"/>
              </a:lnSpc>
              <a:buFont typeface="Arial"/>
              <a:buChar char="•"/>
            </a:pPr>
            <a:r>
              <a:rPr lang="en-US" sz="5886">
                <a:solidFill>
                  <a:srgbClr val="000000"/>
                </a:solidFill>
                <a:latin typeface="Roboto Condensed"/>
              </a:rPr>
              <a:t>Hội chợ sách</a:t>
            </a:r>
          </a:p>
          <a:p>
            <a:pPr marL="1270799" lvl="1" indent="-635399">
              <a:lnSpc>
                <a:spcPts val="10241"/>
              </a:lnSpc>
              <a:buFont typeface="Arial"/>
              <a:buChar char="•"/>
            </a:pPr>
            <a:r>
              <a:rPr lang="en-US" sz="5886">
                <a:solidFill>
                  <a:srgbClr val="000000"/>
                </a:solidFill>
                <a:latin typeface="Roboto Condensed"/>
              </a:rPr>
              <a:t> Chợ hoa xuân</a:t>
            </a:r>
          </a:p>
          <a:p>
            <a:pPr marL="1270799" lvl="1" indent="-635399">
              <a:lnSpc>
                <a:spcPts val="10241"/>
              </a:lnSpc>
              <a:buFont typeface="Arial"/>
              <a:buChar char="•"/>
            </a:pPr>
            <a:r>
              <a:rPr lang="en-US" sz="5886">
                <a:solidFill>
                  <a:srgbClr val="000000"/>
                </a:solidFill>
                <a:latin typeface="Roboto Condensed"/>
              </a:rPr>
              <a:t> Lễ hội dân gian...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r="2"/>
          <a:stretch>
            <a:fillRect/>
          </a:stretch>
        </p:blipFill>
        <p:spPr>
          <a:xfrm>
            <a:off x="4038600" y="2835163"/>
            <a:ext cx="14592609" cy="810784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 r="26"/>
          <a:stretch>
            <a:fillRect/>
          </a:stretch>
        </p:blipFill>
        <p:spPr>
          <a:xfrm>
            <a:off x="-1413769" y="7544768"/>
            <a:ext cx="6372202" cy="413282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 b="181"/>
          <a:stretch>
            <a:fillRect/>
          </a:stretch>
        </p:blipFill>
        <p:spPr>
          <a:xfrm>
            <a:off x="-697857" y="-1923484"/>
            <a:ext cx="2985100" cy="41148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 b="154"/>
          <a:stretch>
            <a:fillRect/>
          </a:stretch>
        </p:blipFill>
        <p:spPr>
          <a:xfrm rot="5661814">
            <a:off x="17480715" y="8647195"/>
            <a:ext cx="2229473" cy="4114800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2287243" y="893559"/>
            <a:ext cx="13285866" cy="4229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60"/>
              </a:lnSpc>
            </a:pPr>
            <a:r>
              <a:rPr lang="en-US" sz="5700">
                <a:solidFill>
                  <a:srgbClr val="8D3720"/>
                </a:solidFill>
                <a:latin typeface="Fraunces Bold"/>
              </a:rPr>
              <a:t>III. HƯỚNG DẪN QUY TRÌNH VIẾT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749834" y="5019675"/>
            <a:ext cx="6506017" cy="10286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399"/>
              </a:lnSpc>
            </a:pPr>
            <a:r>
              <a:rPr lang="en-US" sz="5998" dirty="0" err="1">
                <a:solidFill>
                  <a:srgbClr val="8D3720"/>
                </a:solidFill>
                <a:latin typeface="Roboto Condensed Bold"/>
              </a:rPr>
              <a:t>b.Tìm</a:t>
            </a:r>
            <a:r>
              <a:rPr lang="en-US" sz="5998" dirty="0">
                <a:solidFill>
                  <a:srgbClr val="8D3720"/>
                </a:solidFill>
                <a:latin typeface="Roboto Condensed Bold"/>
              </a:rPr>
              <a:t> ý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3542991" y="2120154"/>
            <a:ext cx="11394435" cy="7150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959"/>
              </a:lnSpc>
            </a:pPr>
            <a:r>
              <a:rPr lang="en-US" sz="6199" dirty="0">
                <a:solidFill>
                  <a:srgbClr val="E47868"/>
                </a:solidFill>
                <a:latin typeface="#9Slide07 SVNUT Triumph Press" panose="00000500000000000000" pitchFamily="2" charset="0"/>
              </a:rPr>
              <a:t>1. </a:t>
            </a:r>
            <a:r>
              <a:rPr lang="en-US" sz="6199" dirty="0" err="1">
                <a:solidFill>
                  <a:srgbClr val="E47868"/>
                </a:solidFill>
                <a:latin typeface="#9Slide07 SVNUT Triumph Press" panose="00000500000000000000" pitchFamily="2" charset="0"/>
              </a:rPr>
              <a:t>Trước</a:t>
            </a:r>
            <a:r>
              <a:rPr lang="en-US" sz="6199" dirty="0">
                <a:solidFill>
                  <a:srgbClr val="E47868"/>
                </a:solidFill>
                <a:latin typeface="#9Slide07 SVNUT Triumph Press" panose="00000500000000000000" pitchFamily="2" charset="0"/>
              </a:rPr>
              <a:t> </a:t>
            </a:r>
            <a:r>
              <a:rPr lang="en-US" sz="6199" dirty="0" err="1">
                <a:solidFill>
                  <a:srgbClr val="E47868"/>
                </a:solidFill>
                <a:latin typeface="#9Slide07 SVNUT Triumph Press" panose="00000500000000000000" pitchFamily="2" charset="0"/>
              </a:rPr>
              <a:t>khi</a:t>
            </a:r>
            <a:r>
              <a:rPr lang="en-US" sz="6199" dirty="0">
                <a:solidFill>
                  <a:srgbClr val="E47868"/>
                </a:solidFill>
                <a:latin typeface="#9Slide07 SVNUT Triumph Press" panose="00000500000000000000" pitchFamily="2" charset="0"/>
              </a:rPr>
              <a:t> </a:t>
            </a:r>
            <a:r>
              <a:rPr lang="en-US" sz="6199" dirty="0" err="1">
                <a:solidFill>
                  <a:srgbClr val="E47868"/>
                </a:solidFill>
                <a:latin typeface="#9Slide07 SVNUT Triumph Press" panose="00000500000000000000" pitchFamily="2" charset="0"/>
              </a:rPr>
              <a:t>viết</a:t>
            </a:r>
            <a:endParaRPr lang="en-US" sz="6199" dirty="0">
              <a:solidFill>
                <a:srgbClr val="E47868"/>
              </a:solidFill>
              <a:latin typeface="#9Slide07 SVNUT Triumph Press" panose="00000500000000000000" pitchFamily="2" charset="0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5330079" y="3981307"/>
            <a:ext cx="11929221" cy="55288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8829"/>
              </a:lnSpc>
            </a:pPr>
            <a:r>
              <a:rPr lang="en-US" sz="5886" dirty="0" err="1">
                <a:solidFill>
                  <a:srgbClr val="000000"/>
                </a:solidFill>
                <a:latin typeface="Roboto Condensed"/>
              </a:rPr>
              <a:t>Ghi</a:t>
            </a:r>
            <a:r>
              <a:rPr lang="en-US" sz="5886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5886" dirty="0" err="1">
                <a:solidFill>
                  <a:srgbClr val="000000"/>
                </a:solidFill>
                <a:latin typeface="Roboto Condensed"/>
              </a:rPr>
              <a:t>vắn</a:t>
            </a:r>
            <a:r>
              <a:rPr lang="en-US" sz="5886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5886" dirty="0" err="1">
                <a:solidFill>
                  <a:srgbClr val="000000"/>
                </a:solidFill>
                <a:latin typeface="Roboto Condensed"/>
              </a:rPr>
              <a:t>tắt</a:t>
            </a:r>
            <a:r>
              <a:rPr lang="en-US" sz="5886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5886" dirty="0" err="1">
                <a:solidFill>
                  <a:srgbClr val="000000"/>
                </a:solidFill>
                <a:latin typeface="Roboto Condensed"/>
              </a:rPr>
              <a:t>các</a:t>
            </a:r>
            <a:r>
              <a:rPr lang="en-US" sz="5886" dirty="0">
                <a:solidFill>
                  <a:srgbClr val="000000"/>
                </a:solidFill>
                <a:latin typeface="Roboto Condensed"/>
              </a:rPr>
              <a:t> ý:</a:t>
            </a:r>
          </a:p>
          <a:p>
            <a:pPr marL="1270799" lvl="1" indent="-635399" algn="just">
              <a:lnSpc>
                <a:spcPts val="8829"/>
              </a:lnSpc>
              <a:buFont typeface="Arial"/>
              <a:buChar char="•"/>
            </a:pPr>
            <a:r>
              <a:rPr lang="en-US" sz="5886" dirty="0" err="1">
                <a:solidFill>
                  <a:srgbClr val="000000"/>
                </a:solidFill>
                <a:latin typeface="Roboto Condensed"/>
              </a:rPr>
              <a:t>Thời</a:t>
            </a:r>
            <a:r>
              <a:rPr lang="en-US" sz="5886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5886" dirty="0" err="1">
                <a:solidFill>
                  <a:srgbClr val="000000"/>
                </a:solidFill>
                <a:latin typeface="Roboto Condensed"/>
              </a:rPr>
              <a:t>gian</a:t>
            </a:r>
            <a:r>
              <a:rPr lang="en-US" sz="5886" dirty="0">
                <a:solidFill>
                  <a:srgbClr val="000000"/>
                </a:solidFill>
                <a:latin typeface="Roboto Condensed"/>
              </a:rPr>
              <a:t>, </a:t>
            </a:r>
            <a:r>
              <a:rPr lang="en-US" sz="5886" dirty="0" err="1">
                <a:solidFill>
                  <a:srgbClr val="000000"/>
                </a:solidFill>
                <a:latin typeface="Roboto Condensed"/>
              </a:rPr>
              <a:t>địa</a:t>
            </a:r>
            <a:r>
              <a:rPr lang="en-US" sz="5886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5886" dirty="0" err="1">
                <a:solidFill>
                  <a:srgbClr val="000000"/>
                </a:solidFill>
                <a:latin typeface="Roboto Condensed"/>
              </a:rPr>
              <a:t>điểm</a:t>
            </a:r>
            <a:r>
              <a:rPr lang="en-US" sz="5886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5886" dirty="0" err="1">
                <a:solidFill>
                  <a:srgbClr val="000000"/>
                </a:solidFill>
                <a:latin typeface="Roboto Condensed"/>
              </a:rPr>
              <a:t>diễn</a:t>
            </a:r>
            <a:r>
              <a:rPr lang="en-US" sz="5886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5886" dirty="0" err="1">
                <a:solidFill>
                  <a:srgbClr val="000000"/>
                </a:solidFill>
                <a:latin typeface="Roboto Condensed"/>
              </a:rPr>
              <a:t>ra</a:t>
            </a:r>
            <a:r>
              <a:rPr lang="en-US" sz="5886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5886" dirty="0" err="1">
                <a:solidFill>
                  <a:srgbClr val="000000"/>
                </a:solidFill>
                <a:latin typeface="Roboto Condensed"/>
              </a:rPr>
              <a:t>sự</a:t>
            </a:r>
            <a:r>
              <a:rPr lang="en-US" sz="5886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5886" dirty="0" err="1">
                <a:solidFill>
                  <a:srgbClr val="000000"/>
                </a:solidFill>
                <a:latin typeface="Roboto Condensed"/>
              </a:rPr>
              <a:t>kiện</a:t>
            </a:r>
            <a:r>
              <a:rPr lang="en-US" sz="5886" dirty="0">
                <a:solidFill>
                  <a:srgbClr val="000000"/>
                </a:solidFill>
                <a:latin typeface="Roboto Condensed"/>
              </a:rPr>
              <a:t>.</a:t>
            </a:r>
          </a:p>
          <a:p>
            <a:pPr marL="1270799" lvl="1" indent="-635399" algn="just">
              <a:lnSpc>
                <a:spcPts val="8829"/>
              </a:lnSpc>
              <a:buFont typeface="Arial"/>
              <a:buChar char="•"/>
            </a:pPr>
            <a:r>
              <a:rPr lang="en-US" sz="5886" dirty="0" err="1">
                <a:solidFill>
                  <a:srgbClr val="000000"/>
                </a:solidFill>
                <a:latin typeface="Roboto Condensed"/>
              </a:rPr>
              <a:t>Hoạt</a:t>
            </a:r>
            <a:r>
              <a:rPr lang="en-US" sz="5886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5886" dirty="0" err="1">
                <a:solidFill>
                  <a:srgbClr val="000000"/>
                </a:solidFill>
                <a:latin typeface="Roboto Condensed"/>
              </a:rPr>
              <a:t>động</a:t>
            </a:r>
            <a:r>
              <a:rPr lang="en-US" sz="5886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5886" dirty="0" err="1">
                <a:solidFill>
                  <a:srgbClr val="000000"/>
                </a:solidFill>
                <a:latin typeface="Roboto Condensed"/>
              </a:rPr>
              <a:t>chính</a:t>
            </a:r>
            <a:r>
              <a:rPr lang="en-US" sz="5886" dirty="0">
                <a:solidFill>
                  <a:srgbClr val="000000"/>
                </a:solidFill>
                <a:latin typeface="Roboto Condensed"/>
              </a:rPr>
              <a:t> (</a:t>
            </a:r>
            <a:r>
              <a:rPr lang="en-US" sz="5886" dirty="0" err="1">
                <a:solidFill>
                  <a:srgbClr val="000000"/>
                </a:solidFill>
                <a:latin typeface="Roboto Condensed"/>
              </a:rPr>
              <a:t>trình</a:t>
            </a:r>
            <a:r>
              <a:rPr lang="en-US" sz="5886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5886" dirty="0" err="1">
                <a:solidFill>
                  <a:srgbClr val="000000"/>
                </a:solidFill>
                <a:latin typeface="Roboto Condensed"/>
              </a:rPr>
              <a:t>tự</a:t>
            </a:r>
            <a:r>
              <a:rPr lang="en-US" sz="5886" dirty="0">
                <a:solidFill>
                  <a:srgbClr val="000000"/>
                </a:solidFill>
                <a:latin typeface="Roboto Condensed"/>
              </a:rPr>
              <a:t>, </a:t>
            </a:r>
            <a:r>
              <a:rPr lang="en-US" sz="5886" dirty="0" err="1">
                <a:solidFill>
                  <a:srgbClr val="000000"/>
                </a:solidFill>
                <a:latin typeface="Roboto Condensed"/>
              </a:rPr>
              <a:t>kết</a:t>
            </a:r>
            <a:r>
              <a:rPr lang="en-US" sz="5886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5886" dirty="0" err="1">
                <a:solidFill>
                  <a:srgbClr val="000000"/>
                </a:solidFill>
                <a:latin typeface="Roboto Condensed"/>
              </a:rPr>
              <a:t>quả</a:t>
            </a:r>
            <a:r>
              <a:rPr lang="en-US" sz="5886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5886" dirty="0" err="1">
                <a:solidFill>
                  <a:srgbClr val="000000"/>
                </a:solidFill>
                <a:latin typeface="Roboto Condensed"/>
              </a:rPr>
              <a:t>của</a:t>
            </a:r>
            <a:r>
              <a:rPr lang="en-US" sz="5886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5886" dirty="0" err="1">
                <a:solidFill>
                  <a:srgbClr val="000000"/>
                </a:solidFill>
                <a:latin typeface="Roboto Condensed"/>
              </a:rPr>
              <a:t>hoạt</a:t>
            </a:r>
            <a:r>
              <a:rPr lang="en-US" sz="5886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5886" dirty="0" err="1">
                <a:solidFill>
                  <a:srgbClr val="000000"/>
                </a:solidFill>
                <a:latin typeface="Roboto Condensed"/>
              </a:rPr>
              <a:t>động</a:t>
            </a:r>
            <a:r>
              <a:rPr lang="en-US" sz="5886" dirty="0">
                <a:solidFill>
                  <a:srgbClr val="000000"/>
                </a:solidFill>
                <a:latin typeface="Roboto Condensed"/>
              </a:rPr>
              <a:t>).</a:t>
            </a:r>
          </a:p>
          <a:p>
            <a:pPr marL="1270799" lvl="1" indent="-635399" algn="just">
              <a:lnSpc>
                <a:spcPts val="8829"/>
              </a:lnSpc>
              <a:buFont typeface="Arial"/>
              <a:buChar char="•"/>
            </a:pPr>
            <a:r>
              <a:rPr lang="en-US" sz="5886" dirty="0">
                <a:solidFill>
                  <a:srgbClr val="000000"/>
                </a:solidFill>
                <a:latin typeface="Roboto Condensed"/>
              </a:rPr>
              <a:t>Ý </a:t>
            </a:r>
            <a:r>
              <a:rPr lang="en-US" sz="5886" dirty="0" err="1">
                <a:solidFill>
                  <a:srgbClr val="000000"/>
                </a:solidFill>
                <a:latin typeface="Roboto Condensed"/>
              </a:rPr>
              <a:t>nghĩa</a:t>
            </a:r>
            <a:r>
              <a:rPr lang="en-US" sz="5886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5886" dirty="0" err="1">
                <a:solidFill>
                  <a:srgbClr val="000000"/>
                </a:solidFill>
                <a:latin typeface="Roboto Condensed"/>
              </a:rPr>
              <a:t>của</a:t>
            </a:r>
            <a:r>
              <a:rPr lang="en-US" sz="5886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5886" dirty="0" err="1">
                <a:solidFill>
                  <a:srgbClr val="000000"/>
                </a:solidFill>
                <a:latin typeface="Roboto Condensed"/>
              </a:rPr>
              <a:t>sự</a:t>
            </a:r>
            <a:r>
              <a:rPr lang="en-US" sz="5886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5886" dirty="0" err="1">
                <a:solidFill>
                  <a:srgbClr val="000000"/>
                </a:solidFill>
                <a:latin typeface="Roboto Condensed"/>
              </a:rPr>
              <a:t>kiện</a:t>
            </a:r>
            <a:r>
              <a:rPr lang="en-US" sz="5886" dirty="0">
                <a:solidFill>
                  <a:srgbClr val="000000"/>
                </a:solidFill>
                <a:latin typeface="Roboto Condensed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r="2"/>
          <a:stretch>
            <a:fillRect/>
          </a:stretch>
        </p:blipFill>
        <p:spPr>
          <a:xfrm>
            <a:off x="4242969" y="2835164"/>
            <a:ext cx="14592609" cy="810784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 r="26"/>
          <a:stretch>
            <a:fillRect/>
          </a:stretch>
        </p:blipFill>
        <p:spPr>
          <a:xfrm>
            <a:off x="-1413769" y="7544768"/>
            <a:ext cx="6372202" cy="413282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 b="181"/>
          <a:stretch>
            <a:fillRect/>
          </a:stretch>
        </p:blipFill>
        <p:spPr>
          <a:xfrm>
            <a:off x="-697857" y="-1923484"/>
            <a:ext cx="2985100" cy="41148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 b="154"/>
          <a:stretch>
            <a:fillRect/>
          </a:stretch>
        </p:blipFill>
        <p:spPr>
          <a:xfrm rot="5661814">
            <a:off x="17480715" y="8647195"/>
            <a:ext cx="2229473" cy="4114800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2287243" y="893559"/>
            <a:ext cx="13285866" cy="4229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60"/>
              </a:lnSpc>
            </a:pPr>
            <a:r>
              <a:rPr lang="en-US" sz="5700">
                <a:solidFill>
                  <a:srgbClr val="8D3720"/>
                </a:solidFill>
                <a:latin typeface="Fraunces Bold"/>
              </a:rPr>
              <a:t>III. HƯỚNG DẪN QUY TRÌNH VIẾT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289982" y="5019675"/>
            <a:ext cx="6506017" cy="10286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399"/>
              </a:lnSpc>
            </a:pPr>
            <a:r>
              <a:rPr lang="en-US" sz="5998" dirty="0">
                <a:solidFill>
                  <a:srgbClr val="8D3720"/>
                </a:solidFill>
                <a:latin typeface="Roboto Condensed Bold"/>
              </a:rPr>
              <a:t>c. </a:t>
            </a:r>
            <a:r>
              <a:rPr lang="en-US" sz="5998" dirty="0" err="1">
                <a:solidFill>
                  <a:srgbClr val="8D3720"/>
                </a:solidFill>
                <a:latin typeface="Roboto Condensed Bold"/>
              </a:rPr>
              <a:t>Lập</a:t>
            </a:r>
            <a:r>
              <a:rPr lang="en-US" sz="5998" dirty="0">
                <a:solidFill>
                  <a:srgbClr val="8D3720"/>
                </a:solidFill>
                <a:latin typeface="Roboto Condensed Bold"/>
              </a:rPr>
              <a:t> </a:t>
            </a:r>
            <a:r>
              <a:rPr lang="en-US" sz="5998" dirty="0" err="1">
                <a:solidFill>
                  <a:srgbClr val="8D3720"/>
                </a:solidFill>
                <a:latin typeface="Roboto Condensed Bold"/>
              </a:rPr>
              <a:t>dàn</a:t>
            </a:r>
            <a:r>
              <a:rPr lang="en-US" sz="5998" dirty="0">
                <a:solidFill>
                  <a:srgbClr val="8D3720"/>
                </a:solidFill>
                <a:latin typeface="Roboto Condensed Bold"/>
              </a:rPr>
              <a:t> ý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3542991" y="2120154"/>
            <a:ext cx="11394435" cy="7150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959"/>
              </a:lnSpc>
            </a:pPr>
            <a:r>
              <a:rPr lang="en-US" sz="6199" dirty="0">
                <a:solidFill>
                  <a:srgbClr val="E47868"/>
                </a:solidFill>
                <a:latin typeface="#9Slide07 SVNUT Triumph Press" panose="00000500000000000000" pitchFamily="2" charset="0"/>
              </a:rPr>
              <a:t>1. </a:t>
            </a:r>
            <a:r>
              <a:rPr lang="en-US" sz="6199" dirty="0" err="1">
                <a:solidFill>
                  <a:srgbClr val="E47868"/>
                </a:solidFill>
                <a:latin typeface="#9Slide07 SVNUT Triumph Press" panose="00000500000000000000" pitchFamily="2" charset="0"/>
              </a:rPr>
              <a:t>Trước</a:t>
            </a:r>
            <a:r>
              <a:rPr lang="en-US" sz="6199" dirty="0">
                <a:solidFill>
                  <a:srgbClr val="E47868"/>
                </a:solidFill>
                <a:latin typeface="#9Slide07 SVNUT Triumph Press" panose="00000500000000000000" pitchFamily="2" charset="0"/>
              </a:rPr>
              <a:t> </a:t>
            </a:r>
            <a:r>
              <a:rPr lang="en-US" sz="6199" dirty="0" err="1">
                <a:solidFill>
                  <a:srgbClr val="E47868"/>
                </a:solidFill>
                <a:latin typeface="#9Slide07 SVNUT Triumph Press" panose="00000500000000000000" pitchFamily="2" charset="0"/>
              </a:rPr>
              <a:t>khi</a:t>
            </a:r>
            <a:r>
              <a:rPr lang="en-US" sz="6199" dirty="0">
                <a:solidFill>
                  <a:srgbClr val="E47868"/>
                </a:solidFill>
                <a:latin typeface="#9Slide07 SVNUT Triumph Press" panose="00000500000000000000" pitchFamily="2" charset="0"/>
              </a:rPr>
              <a:t> </a:t>
            </a:r>
            <a:r>
              <a:rPr lang="en-US" sz="6199" dirty="0" err="1">
                <a:solidFill>
                  <a:srgbClr val="E47868"/>
                </a:solidFill>
                <a:latin typeface="#9Slide07 SVNUT Triumph Press" panose="00000500000000000000" pitchFamily="2" charset="0"/>
              </a:rPr>
              <a:t>viết</a:t>
            </a:r>
            <a:endParaRPr lang="en-US" sz="6199" dirty="0">
              <a:solidFill>
                <a:srgbClr val="E47868"/>
              </a:solidFill>
              <a:latin typeface="#9Slide07 SVNUT Triumph Press" panose="00000500000000000000" pitchFamily="2" charset="0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4610022" y="2420645"/>
            <a:ext cx="12969771" cy="87844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7779"/>
              </a:lnSpc>
            </a:pPr>
            <a:endParaRPr dirty="0"/>
          </a:p>
          <a:p>
            <a:pPr marL="1119673" lvl="1" indent="-559836" algn="just">
              <a:lnSpc>
                <a:spcPts val="7779"/>
              </a:lnSpc>
              <a:buFont typeface="Arial"/>
              <a:buChar char="•"/>
            </a:pPr>
            <a:r>
              <a:rPr lang="en-US" sz="5186" dirty="0" err="1">
                <a:solidFill>
                  <a:srgbClr val="000000"/>
                </a:solidFill>
                <a:latin typeface="Roboto Condensed Bold"/>
              </a:rPr>
              <a:t>Mở</a:t>
            </a:r>
            <a:r>
              <a:rPr lang="en-US" sz="5186" dirty="0">
                <a:solidFill>
                  <a:srgbClr val="000000"/>
                </a:solidFill>
                <a:latin typeface="Roboto Condensed Bold"/>
              </a:rPr>
              <a:t> </a:t>
            </a:r>
            <a:r>
              <a:rPr lang="en-US" sz="5186" dirty="0" err="1">
                <a:solidFill>
                  <a:srgbClr val="000000"/>
                </a:solidFill>
                <a:latin typeface="Roboto Condensed Bold"/>
              </a:rPr>
              <a:t>bài</a:t>
            </a:r>
            <a:r>
              <a:rPr lang="en-US" sz="5186" dirty="0">
                <a:solidFill>
                  <a:srgbClr val="000000"/>
                </a:solidFill>
                <a:latin typeface="Roboto Condensed Bold"/>
              </a:rPr>
              <a:t>: </a:t>
            </a:r>
            <a:r>
              <a:rPr lang="en-US" sz="5186" dirty="0" err="1">
                <a:solidFill>
                  <a:srgbClr val="000000"/>
                </a:solidFill>
                <a:latin typeface="Roboto Condensed"/>
              </a:rPr>
              <a:t>Giới</a:t>
            </a:r>
            <a:r>
              <a:rPr lang="en-US" sz="5186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5186" dirty="0" err="1">
                <a:solidFill>
                  <a:srgbClr val="000000"/>
                </a:solidFill>
                <a:latin typeface="Roboto Condensed"/>
              </a:rPr>
              <a:t>thiệu</a:t>
            </a:r>
            <a:r>
              <a:rPr lang="en-US" sz="5186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5186" dirty="0" err="1">
                <a:solidFill>
                  <a:srgbClr val="000000"/>
                </a:solidFill>
                <a:latin typeface="Roboto Condensed"/>
              </a:rPr>
              <a:t>sự</a:t>
            </a:r>
            <a:r>
              <a:rPr lang="en-US" sz="5186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5186" dirty="0" err="1">
                <a:solidFill>
                  <a:srgbClr val="000000"/>
                </a:solidFill>
                <a:latin typeface="Roboto Condensed"/>
              </a:rPr>
              <a:t>kiện</a:t>
            </a:r>
            <a:r>
              <a:rPr lang="en-US" sz="5186" dirty="0">
                <a:solidFill>
                  <a:srgbClr val="000000"/>
                </a:solidFill>
                <a:latin typeface="Roboto Condensed"/>
              </a:rPr>
              <a:t> (</a:t>
            </a:r>
            <a:r>
              <a:rPr lang="en-US" sz="5186" dirty="0" err="1">
                <a:solidFill>
                  <a:srgbClr val="000000"/>
                </a:solidFill>
                <a:latin typeface="Roboto Condensed"/>
              </a:rPr>
              <a:t>không</a:t>
            </a:r>
            <a:r>
              <a:rPr lang="en-US" sz="5186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5186" dirty="0" err="1">
                <a:solidFill>
                  <a:srgbClr val="000000"/>
                </a:solidFill>
                <a:latin typeface="Roboto Condensed"/>
              </a:rPr>
              <a:t>gian</a:t>
            </a:r>
            <a:r>
              <a:rPr lang="en-US" sz="5186" dirty="0">
                <a:solidFill>
                  <a:srgbClr val="000000"/>
                </a:solidFill>
                <a:latin typeface="Roboto Condensed"/>
              </a:rPr>
              <a:t>, </a:t>
            </a:r>
            <a:r>
              <a:rPr lang="en-US" sz="5186" dirty="0" err="1">
                <a:solidFill>
                  <a:srgbClr val="000000"/>
                </a:solidFill>
                <a:latin typeface="Roboto Condensed"/>
              </a:rPr>
              <a:t>thời</a:t>
            </a:r>
            <a:r>
              <a:rPr lang="en-US" sz="5186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5186" dirty="0" err="1">
                <a:solidFill>
                  <a:srgbClr val="000000"/>
                </a:solidFill>
                <a:latin typeface="Roboto Condensed"/>
              </a:rPr>
              <a:t>gian</a:t>
            </a:r>
            <a:r>
              <a:rPr lang="en-US" sz="5186" dirty="0">
                <a:solidFill>
                  <a:srgbClr val="000000"/>
                </a:solidFill>
                <a:latin typeface="Roboto Condensed"/>
              </a:rPr>
              <a:t>, </a:t>
            </a:r>
            <a:r>
              <a:rPr lang="en-US" sz="5186" dirty="0" err="1">
                <a:solidFill>
                  <a:srgbClr val="000000"/>
                </a:solidFill>
                <a:latin typeface="Roboto Condensed"/>
              </a:rPr>
              <a:t>mục</a:t>
            </a:r>
            <a:r>
              <a:rPr lang="en-US" sz="5186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5186" dirty="0" err="1">
                <a:solidFill>
                  <a:srgbClr val="000000"/>
                </a:solidFill>
                <a:latin typeface="Roboto Condensed"/>
              </a:rPr>
              <a:t>đích</a:t>
            </a:r>
            <a:r>
              <a:rPr lang="en-US" sz="5186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5186" dirty="0" err="1">
                <a:solidFill>
                  <a:srgbClr val="000000"/>
                </a:solidFill>
                <a:latin typeface="Roboto Condensed"/>
              </a:rPr>
              <a:t>tổ</a:t>
            </a:r>
            <a:r>
              <a:rPr lang="en-US" sz="5186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5186" dirty="0" err="1">
                <a:solidFill>
                  <a:srgbClr val="000000"/>
                </a:solidFill>
                <a:latin typeface="Roboto Condensed"/>
              </a:rPr>
              <a:t>chức</a:t>
            </a:r>
            <a:r>
              <a:rPr lang="en-US" sz="5186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5186" dirty="0" err="1">
                <a:solidFill>
                  <a:srgbClr val="000000"/>
                </a:solidFill>
                <a:latin typeface="Roboto Condensed"/>
              </a:rPr>
              <a:t>sự</a:t>
            </a:r>
            <a:r>
              <a:rPr lang="en-US" sz="5186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5186" dirty="0" err="1">
                <a:solidFill>
                  <a:srgbClr val="000000"/>
                </a:solidFill>
                <a:latin typeface="Roboto Condensed"/>
              </a:rPr>
              <a:t>kiện</a:t>
            </a:r>
            <a:r>
              <a:rPr lang="en-US" sz="5186" dirty="0">
                <a:solidFill>
                  <a:srgbClr val="000000"/>
                </a:solidFill>
                <a:latin typeface="Roboto Condensed"/>
              </a:rPr>
              <a:t>).</a:t>
            </a:r>
          </a:p>
          <a:p>
            <a:pPr marL="1119673" lvl="1" indent="-559836" algn="just">
              <a:lnSpc>
                <a:spcPts val="7779"/>
              </a:lnSpc>
              <a:buFont typeface="Arial"/>
              <a:buChar char="•"/>
            </a:pPr>
            <a:r>
              <a:rPr lang="en-US" sz="5186" dirty="0" err="1">
                <a:solidFill>
                  <a:srgbClr val="000000"/>
                </a:solidFill>
                <a:latin typeface="Roboto Condensed Bold"/>
              </a:rPr>
              <a:t>Thân</a:t>
            </a:r>
            <a:r>
              <a:rPr lang="en-US" sz="5186" dirty="0">
                <a:solidFill>
                  <a:srgbClr val="000000"/>
                </a:solidFill>
                <a:latin typeface="Roboto Condensed Bold"/>
              </a:rPr>
              <a:t> </a:t>
            </a:r>
            <a:r>
              <a:rPr lang="en-US" sz="5186" dirty="0" err="1">
                <a:solidFill>
                  <a:srgbClr val="000000"/>
                </a:solidFill>
                <a:latin typeface="Roboto Condensed Bold"/>
              </a:rPr>
              <a:t>bài</a:t>
            </a:r>
            <a:r>
              <a:rPr lang="en-US" sz="5186" dirty="0">
                <a:solidFill>
                  <a:srgbClr val="000000"/>
                </a:solidFill>
                <a:latin typeface="Roboto Condensed Bold"/>
              </a:rPr>
              <a:t>:</a:t>
            </a:r>
            <a:r>
              <a:rPr lang="en-US" sz="5186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5186" dirty="0" err="1">
                <a:solidFill>
                  <a:srgbClr val="000000"/>
                </a:solidFill>
                <a:latin typeface="Roboto Condensed"/>
              </a:rPr>
              <a:t>Tóm</a:t>
            </a:r>
            <a:r>
              <a:rPr lang="en-US" sz="5186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5186" dirty="0" err="1">
                <a:solidFill>
                  <a:srgbClr val="000000"/>
                </a:solidFill>
                <a:latin typeface="Roboto Condensed"/>
              </a:rPr>
              <a:t>tắt</a:t>
            </a:r>
            <a:r>
              <a:rPr lang="en-US" sz="5186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5186" dirty="0" err="1">
                <a:solidFill>
                  <a:srgbClr val="000000"/>
                </a:solidFill>
                <a:latin typeface="Roboto Condensed"/>
              </a:rPr>
              <a:t>diễn</a:t>
            </a:r>
            <a:r>
              <a:rPr lang="en-US" sz="5186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5186" dirty="0" err="1">
                <a:solidFill>
                  <a:srgbClr val="000000"/>
                </a:solidFill>
                <a:latin typeface="Roboto Condensed"/>
              </a:rPr>
              <a:t>biến</a:t>
            </a:r>
            <a:r>
              <a:rPr lang="en-US" sz="5186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5186" dirty="0" err="1">
                <a:solidFill>
                  <a:srgbClr val="000000"/>
                </a:solidFill>
                <a:latin typeface="Roboto Condensed"/>
              </a:rPr>
              <a:t>của</a:t>
            </a:r>
            <a:r>
              <a:rPr lang="en-US" sz="5186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5186" dirty="0" err="1">
                <a:solidFill>
                  <a:srgbClr val="000000"/>
                </a:solidFill>
                <a:latin typeface="Roboto Condensed"/>
              </a:rPr>
              <a:t>sự</a:t>
            </a:r>
            <a:r>
              <a:rPr lang="en-US" sz="5186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5186" dirty="0" err="1">
                <a:solidFill>
                  <a:srgbClr val="000000"/>
                </a:solidFill>
                <a:latin typeface="Roboto Condensed"/>
              </a:rPr>
              <a:t>kiện</a:t>
            </a:r>
            <a:r>
              <a:rPr lang="en-US" sz="5186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5186" dirty="0" err="1">
                <a:solidFill>
                  <a:srgbClr val="000000"/>
                </a:solidFill>
                <a:latin typeface="Roboto Condensed"/>
              </a:rPr>
              <a:t>theo</a:t>
            </a:r>
            <a:r>
              <a:rPr lang="en-US" sz="5186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5186" dirty="0" err="1">
                <a:solidFill>
                  <a:srgbClr val="000000"/>
                </a:solidFill>
                <a:latin typeface="Roboto Condensed"/>
              </a:rPr>
              <a:t>trình</a:t>
            </a:r>
            <a:r>
              <a:rPr lang="en-US" sz="5186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5186" dirty="0" err="1">
                <a:solidFill>
                  <a:srgbClr val="000000"/>
                </a:solidFill>
                <a:latin typeface="Roboto Condensed"/>
              </a:rPr>
              <a:t>tự</a:t>
            </a:r>
            <a:r>
              <a:rPr lang="en-US" sz="5186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5186" dirty="0" err="1">
                <a:solidFill>
                  <a:srgbClr val="000000"/>
                </a:solidFill>
                <a:latin typeface="Roboto Condensed"/>
              </a:rPr>
              <a:t>thời</a:t>
            </a:r>
            <a:r>
              <a:rPr lang="en-US" sz="5186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5186" dirty="0" err="1">
                <a:solidFill>
                  <a:srgbClr val="000000"/>
                </a:solidFill>
                <a:latin typeface="Roboto Condensed"/>
              </a:rPr>
              <a:t>gian</a:t>
            </a:r>
            <a:r>
              <a:rPr lang="en-US" sz="5186" dirty="0">
                <a:solidFill>
                  <a:srgbClr val="000000"/>
                </a:solidFill>
                <a:latin typeface="Roboto Condensed"/>
              </a:rPr>
              <a:t> (</a:t>
            </a:r>
            <a:r>
              <a:rPr lang="en-US" sz="5186" dirty="0" err="1">
                <a:solidFill>
                  <a:srgbClr val="000000"/>
                </a:solidFill>
                <a:latin typeface="Roboto Condensed"/>
              </a:rPr>
              <a:t>Tập</a:t>
            </a:r>
            <a:r>
              <a:rPr lang="en-US" sz="5186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5186" dirty="0" err="1">
                <a:solidFill>
                  <a:srgbClr val="000000"/>
                </a:solidFill>
                <a:latin typeface="Roboto Condensed"/>
              </a:rPr>
              <a:t>trung</a:t>
            </a:r>
            <a:r>
              <a:rPr lang="en-US" sz="5186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5186" dirty="0" err="1">
                <a:solidFill>
                  <a:srgbClr val="000000"/>
                </a:solidFill>
                <a:latin typeface="Roboto Condensed"/>
              </a:rPr>
              <a:t>vào</a:t>
            </a:r>
            <a:r>
              <a:rPr lang="en-US" sz="5186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5186" dirty="0" err="1">
                <a:solidFill>
                  <a:srgbClr val="000000"/>
                </a:solidFill>
                <a:latin typeface="Roboto Condensed"/>
              </a:rPr>
              <a:t>những</a:t>
            </a:r>
            <a:r>
              <a:rPr lang="en-US" sz="5186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5186" dirty="0" err="1">
                <a:solidFill>
                  <a:srgbClr val="000000"/>
                </a:solidFill>
                <a:latin typeface="Roboto Condensed"/>
              </a:rPr>
              <a:t>hoạt</a:t>
            </a:r>
            <a:r>
              <a:rPr lang="en-US" sz="5186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5186" dirty="0" err="1">
                <a:solidFill>
                  <a:srgbClr val="000000"/>
                </a:solidFill>
                <a:latin typeface="Roboto Condensed"/>
              </a:rPr>
              <a:t>động</a:t>
            </a:r>
            <a:r>
              <a:rPr lang="en-US" sz="5186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5186" dirty="0" err="1">
                <a:solidFill>
                  <a:srgbClr val="000000"/>
                </a:solidFill>
                <a:latin typeface="Roboto Condensed"/>
              </a:rPr>
              <a:t>nổi</a:t>
            </a:r>
            <a:r>
              <a:rPr lang="en-US" sz="5186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5186" dirty="0" err="1">
                <a:solidFill>
                  <a:srgbClr val="000000"/>
                </a:solidFill>
                <a:latin typeface="Roboto Condensed"/>
              </a:rPr>
              <a:t>bật</a:t>
            </a:r>
            <a:r>
              <a:rPr lang="en-US" sz="5186" dirty="0">
                <a:solidFill>
                  <a:srgbClr val="000000"/>
                </a:solidFill>
                <a:latin typeface="Roboto Condensed"/>
              </a:rPr>
              <a:t>).</a:t>
            </a:r>
          </a:p>
          <a:p>
            <a:pPr marL="1119673" lvl="1" indent="-559836" algn="just">
              <a:lnSpc>
                <a:spcPts val="7779"/>
              </a:lnSpc>
              <a:buFont typeface="Arial"/>
              <a:buChar char="•"/>
            </a:pPr>
            <a:r>
              <a:rPr lang="en-US" sz="5186" dirty="0" err="1">
                <a:solidFill>
                  <a:srgbClr val="000000"/>
                </a:solidFill>
                <a:latin typeface="Roboto Condensed Bold"/>
              </a:rPr>
              <a:t>Kết</a:t>
            </a:r>
            <a:r>
              <a:rPr lang="en-US" sz="5186" dirty="0">
                <a:solidFill>
                  <a:srgbClr val="000000"/>
                </a:solidFill>
                <a:latin typeface="Roboto Condensed Bold"/>
              </a:rPr>
              <a:t> </a:t>
            </a:r>
            <a:r>
              <a:rPr lang="en-US" sz="5186" dirty="0" err="1">
                <a:solidFill>
                  <a:srgbClr val="000000"/>
                </a:solidFill>
                <a:latin typeface="Roboto Condensed Bold"/>
              </a:rPr>
              <a:t>bài</a:t>
            </a:r>
            <a:r>
              <a:rPr lang="en-US" sz="5186" dirty="0">
                <a:solidFill>
                  <a:srgbClr val="000000"/>
                </a:solidFill>
                <a:latin typeface="Roboto Condensed Bold"/>
              </a:rPr>
              <a:t>:</a:t>
            </a:r>
            <a:r>
              <a:rPr lang="en-US" sz="5186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5186" dirty="0" err="1">
                <a:solidFill>
                  <a:srgbClr val="000000"/>
                </a:solidFill>
                <a:latin typeface="Roboto Condensed"/>
              </a:rPr>
              <a:t>Nêu</a:t>
            </a:r>
            <a:r>
              <a:rPr lang="en-US" sz="5186" dirty="0">
                <a:solidFill>
                  <a:srgbClr val="000000"/>
                </a:solidFill>
                <a:latin typeface="Roboto Condensed"/>
              </a:rPr>
              <a:t> ý </a:t>
            </a:r>
            <a:r>
              <a:rPr lang="en-US" sz="5186" dirty="0" err="1">
                <a:solidFill>
                  <a:srgbClr val="000000"/>
                </a:solidFill>
                <a:latin typeface="Roboto Condensed"/>
              </a:rPr>
              <a:t>nghĩa</a:t>
            </a:r>
            <a:r>
              <a:rPr lang="en-US" sz="5186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5186" dirty="0" err="1">
                <a:solidFill>
                  <a:srgbClr val="000000"/>
                </a:solidFill>
                <a:latin typeface="Roboto Condensed"/>
              </a:rPr>
              <a:t>của</a:t>
            </a:r>
            <a:r>
              <a:rPr lang="en-US" sz="5186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5186" dirty="0" err="1">
                <a:solidFill>
                  <a:srgbClr val="000000"/>
                </a:solidFill>
                <a:latin typeface="Roboto Condensed"/>
              </a:rPr>
              <a:t>sự</a:t>
            </a:r>
            <a:r>
              <a:rPr lang="en-US" sz="5186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5186" dirty="0" err="1">
                <a:solidFill>
                  <a:srgbClr val="000000"/>
                </a:solidFill>
                <a:latin typeface="Roboto Condensed"/>
              </a:rPr>
              <a:t>kiện</a:t>
            </a:r>
            <a:r>
              <a:rPr lang="en-US" sz="5186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5186" dirty="0" err="1">
                <a:solidFill>
                  <a:srgbClr val="000000"/>
                </a:solidFill>
                <a:latin typeface="Roboto Condensed"/>
              </a:rPr>
              <a:t>và</a:t>
            </a:r>
            <a:r>
              <a:rPr lang="en-US" sz="5186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5186" dirty="0" err="1">
                <a:solidFill>
                  <a:srgbClr val="000000"/>
                </a:solidFill>
                <a:latin typeface="Roboto Condensed"/>
              </a:rPr>
              <a:t>cảm</a:t>
            </a:r>
            <a:r>
              <a:rPr lang="en-US" sz="5186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5186" dirty="0" err="1">
                <a:solidFill>
                  <a:srgbClr val="000000"/>
                </a:solidFill>
                <a:latin typeface="Roboto Condensed"/>
              </a:rPr>
              <a:t>nghĩ</a:t>
            </a:r>
            <a:r>
              <a:rPr lang="en-US" sz="5186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5186" dirty="0" err="1">
                <a:solidFill>
                  <a:srgbClr val="000000"/>
                </a:solidFill>
                <a:latin typeface="Roboto Condensed"/>
              </a:rPr>
              <a:t>của</a:t>
            </a:r>
            <a:r>
              <a:rPr lang="en-US" sz="5186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5186" dirty="0" err="1">
                <a:solidFill>
                  <a:srgbClr val="000000"/>
                </a:solidFill>
                <a:latin typeface="Roboto Condensed"/>
              </a:rPr>
              <a:t>người</a:t>
            </a:r>
            <a:r>
              <a:rPr lang="en-US" sz="5186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5186" dirty="0" err="1">
                <a:solidFill>
                  <a:srgbClr val="000000"/>
                </a:solidFill>
                <a:latin typeface="Roboto Condensed"/>
              </a:rPr>
              <a:t>viết</a:t>
            </a:r>
            <a:r>
              <a:rPr lang="en-US" sz="5186" dirty="0">
                <a:solidFill>
                  <a:srgbClr val="000000"/>
                </a:solidFill>
                <a:latin typeface="Roboto Condensed"/>
              </a:rPr>
              <a:t>.</a:t>
            </a:r>
          </a:p>
          <a:p>
            <a:pPr algn="just">
              <a:lnSpc>
                <a:spcPts val="7779"/>
              </a:lnSpc>
            </a:pPr>
            <a:endParaRPr lang="en-US" sz="5186" dirty="0">
              <a:solidFill>
                <a:srgbClr val="000000"/>
              </a:solidFill>
              <a:latin typeface="Roboto Condense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B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3021" b="47534"/>
          <a:stretch>
            <a:fillRect/>
          </a:stretch>
        </p:blipFill>
        <p:spPr>
          <a:xfrm rot="246002">
            <a:off x="1658361" y="2749564"/>
            <a:ext cx="14971278" cy="5691039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 r="29"/>
          <a:stretch>
            <a:fillRect/>
          </a:stretch>
        </p:blipFill>
        <p:spPr>
          <a:xfrm>
            <a:off x="-4461529" y="6010794"/>
            <a:ext cx="10724215" cy="566835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 b="9"/>
          <a:stretch>
            <a:fillRect/>
          </a:stretch>
        </p:blipFill>
        <p:spPr>
          <a:xfrm>
            <a:off x="-4534226" y="-3944142"/>
            <a:ext cx="7299608" cy="5958305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3545695" y="953543"/>
            <a:ext cx="12087350" cy="1268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380"/>
              </a:lnSpc>
            </a:pPr>
            <a:r>
              <a:rPr lang="en-US" sz="6700" dirty="0">
                <a:solidFill>
                  <a:srgbClr val="AD2E0C"/>
                </a:solidFill>
                <a:latin typeface="Fraunces Bold"/>
              </a:rPr>
              <a:t>2. VIẾT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3545695" y="4375884"/>
            <a:ext cx="11770556" cy="2247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23900" lvl="1" indent="-361950" algn="just">
              <a:lnSpc>
                <a:spcPts val="9000"/>
              </a:lnSpc>
              <a:buFont typeface="Arial"/>
              <a:buChar char="•"/>
            </a:pPr>
            <a:r>
              <a:rPr lang="en-US" sz="6000" dirty="0" err="1">
                <a:solidFill>
                  <a:srgbClr val="000000"/>
                </a:solidFill>
                <a:latin typeface="Roboto Condensed"/>
              </a:rPr>
              <a:t>Bám</a:t>
            </a:r>
            <a:r>
              <a:rPr lang="en-US" sz="60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Roboto Condensed"/>
              </a:rPr>
              <a:t>sát</a:t>
            </a:r>
            <a:r>
              <a:rPr lang="en-US" sz="60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Roboto Condensed"/>
              </a:rPr>
              <a:t>dàn</a:t>
            </a:r>
            <a:r>
              <a:rPr lang="en-US" sz="6000" dirty="0">
                <a:solidFill>
                  <a:srgbClr val="000000"/>
                </a:solidFill>
                <a:latin typeface="Roboto Condensed"/>
              </a:rPr>
              <a:t> ý </a:t>
            </a:r>
            <a:r>
              <a:rPr lang="en-US" sz="6000" dirty="0" err="1">
                <a:solidFill>
                  <a:srgbClr val="000000"/>
                </a:solidFill>
                <a:latin typeface="Roboto Condensed"/>
              </a:rPr>
              <a:t>đã</a:t>
            </a:r>
            <a:r>
              <a:rPr lang="en-US" sz="60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Roboto Condensed"/>
              </a:rPr>
              <a:t>lập</a:t>
            </a:r>
            <a:endParaRPr lang="en-US" sz="6000" dirty="0">
              <a:solidFill>
                <a:srgbClr val="000000"/>
              </a:solidFill>
              <a:latin typeface="Roboto Condensed"/>
            </a:endParaRPr>
          </a:p>
          <a:p>
            <a:pPr marL="723900" lvl="1" indent="-361950" algn="just">
              <a:lnSpc>
                <a:spcPts val="9000"/>
              </a:lnSpc>
              <a:buFont typeface="Arial"/>
              <a:buChar char="•"/>
            </a:pPr>
            <a:r>
              <a:rPr lang="en-US" sz="6000" dirty="0" err="1">
                <a:solidFill>
                  <a:srgbClr val="000000"/>
                </a:solidFill>
                <a:latin typeface="Roboto Condensed"/>
              </a:rPr>
              <a:t>Đảm</a:t>
            </a:r>
            <a:r>
              <a:rPr lang="en-US" sz="60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Roboto Condensed"/>
              </a:rPr>
              <a:t>bảo</a:t>
            </a:r>
            <a:r>
              <a:rPr lang="en-US" sz="60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Roboto Condensed"/>
              </a:rPr>
              <a:t>các</a:t>
            </a:r>
            <a:r>
              <a:rPr lang="en-US" sz="60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Roboto Condensed"/>
              </a:rPr>
              <a:t>yêu</a:t>
            </a:r>
            <a:r>
              <a:rPr lang="en-US" sz="60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Roboto Condensed"/>
              </a:rPr>
              <a:t>cầu</a:t>
            </a:r>
            <a:r>
              <a:rPr lang="en-US" sz="60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Roboto Condensed"/>
              </a:rPr>
              <a:t>của</a:t>
            </a:r>
            <a:r>
              <a:rPr lang="en-US" sz="60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Roboto Condensed"/>
              </a:rPr>
              <a:t>kiểu</a:t>
            </a:r>
            <a:r>
              <a:rPr lang="en-US" sz="60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Roboto Condensed"/>
              </a:rPr>
              <a:t>bài</a:t>
            </a:r>
            <a:r>
              <a:rPr lang="en-US" sz="6000" dirty="0">
                <a:solidFill>
                  <a:srgbClr val="000000"/>
                </a:solidFill>
                <a:latin typeface="Roboto Condensed"/>
              </a:rPr>
              <a:t>.</a:t>
            </a: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7608504" y="4046876"/>
            <a:ext cx="9010457" cy="20694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259"/>
              </a:lnSpc>
            </a:pPr>
            <a:r>
              <a:rPr lang="en-US" sz="5898" dirty="0" err="1">
                <a:solidFill>
                  <a:srgbClr val="421919"/>
                </a:solidFill>
                <a:latin typeface="Roboto Condensed"/>
              </a:rPr>
              <a:t>Đánh</a:t>
            </a:r>
            <a:r>
              <a:rPr lang="en-US" sz="5898" dirty="0">
                <a:solidFill>
                  <a:srgbClr val="421919"/>
                </a:solidFill>
                <a:latin typeface="Roboto Condensed"/>
              </a:rPr>
              <a:t> </a:t>
            </a:r>
            <a:r>
              <a:rPr lang="en-US" sz="5898" dirty="0" err="1">
                <a:solidFill>
                  <a:srgbClr val="421919"/>
                </a:solidFill>
                <a:latin typeface="Roboto Condensed"/>
              </a:rPr>
              <a:t>giá</a:t>
            </a:r>
            <a:r>
              <a:rPr lang="en-US" sz="5898" dirty="0">
                <a:solidFill>
                  <a:srgbClr val="421919"/>
                </a:solidFill>
                <a:latin typeface="Roboto Condensed"/>
              </a:rPr>
              <a:t> </a:t>
            </a:r>
            <a:r>
              <a:rPr lang="en-US" sz="5898" dirty="0" err="1">
                <a:solidFill>
                  <a:srgbClr val="421919"/>
                </a:solidFill>
                <a:latin typeface="Roboto Condensed"/>
              </a:rPr>
              <a:t>bài</a:t>
            </a:r>
            <a:r>
              <a:rPr lang="en-US" sz="5898" dirty="0">
                <a:solidFill>
                  <a:srgbClr val="421919"/>
                </a:solidFill>
                <a:latin typeface="Roboto Condensed"/>
              </a:rPr>
              <a:t> </a:t>
            </a:r>
            <a:r>
              <a:rPr lang="en-US" sz="5898" dirty="0" err="1">
                <a:solidFill>
                  <a:srgbClr val="421919"/>
                </a:solidFill>
                <a:latin typeface="Roboto Condensed"/>
              </a:rPr>
              <a:t>viết</a:t>
            </a:r>
            <a:r>
              <a:rPr lang="en-US" sz="5898" dirty="0">
                <a:solidFill>
                  <a:srgbClr val="421919"/>
                </a:solidFill>
                <a:latin typeface="Roboto Condensed"/>
              </a:rPr>
              <a:t> </a:t>
            </a:r>
            <a:r>
              <a:rPr lang="en-US" sz="5898" dirty="0" err="1">
                <a:solidFill>
                  <a:srgbClr val="421919"/>
                </a:solidFill>
                <a:latin typeface="Roboto Condensed"/>
              </a:rPr>
              <a:t>chỉnh</a:t>
            </a:r>
            <a:r>
              <a:rPr lang="en-US" sz="5898" dirty="0">
                <a:solidFill>
                  <a:srgbClr val="421919"/>
                </a:solidFill>
                <a:latin typeface="Roboto Condensed"/>
              </a:rPr>
              <a:t> </a:t>
            </a:r>
            <a:r>
              <a:rPr lang="en-US" sz="5898" dirty="0" err="1">
                <a:solidFill>
                  <a:srgbClr val="421919"/>
                </a:solidFill>
                <a:latin typeface="Roboto Condensed"/>
              </a:rPr>
              <a:t>sửa</a:t>
            </a:r>
            <a:r>
              <a:rPr lang="en-US" sz="5898" dirty="0">
                <a:solidFill>
                  <a:srgbClr val="421919"/>
                </a:solidFill>
                <a:latin typeface="Roboto Condensed"/>
              </a:rPr>
              <a:t> </a:t>
            </a:r>
            <a:r>
              <a:rPr lang="en-US" sz="5898" dirty="0" err="1">
                <a:solidFill>
                  <a:srgbClr val="421919"/>
                </a:solidFill>
                <a:latin typeface="Roboto Condensed"/>
              </a:rPr>
              <a:t>theo</a:t>
            </a:r>
            <a:r>
              <a:rPr lang="en-US" sz="5898" dirty="0">
                <a:solidFill>
                  <a:srgbClr val="421919"/>
                </a:solidFill>
                <a:latin typeface="Roboto Condensed"/>
              </a:rPr>
              <a:t> </a:t>
            </a:r>
            <a:r>
              <a:rPr lang="en-US" sz="5898" dirty="0" err="1">
                <a:solidFill>
                  <a:srgbClr val="421919"/>
                </a:solidFill>
                <a:latin typeface="Roboto Condensed"/>
              </a:rPr>
              <a:t>bảng</a:t>
            </a:r>
            <a:r>
              <a:rPr lang="en-US" sz="5898" dirty="0">
                <a:solidFill>
                  <a:srgbClr val="421919"/>
                </a:solidFill>
                <a:latin typeface="Roboto Condensed"/>
              </a:rPr>
              <a:t> </a:t>
            </a:r>
            <a:r>
              <a:rPr lang="en-US" sz="5898" dirty="0" err="1">
                <a:solidFill>
                  <a:srgbClr val="421919"/>
                </a:solidFill>
                <a:latin typeface="Roboto Condensed"/>
              </a:rPr>
              <a:t>kiểm</a:t>
            </a:r>
            <a:r>
              <a:rPr lang="en-US" sz="5898" dirty="0">
                <a:solidFill>
                  <a:srgbClr val="421919"/>
                </a:solidFill>
                <a:latin typeface="Roboto Condensed"/>
              </a:rPr>
              <a:t>.</a:t>
            </a: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 b="89"/>
          <a:stretch>
            <a:fillRect/>
          </a:stretch>
        </p:blipFill>
        <p:spPr>
          <a:xfrm rot="1815691">
            <a:off x="16200080" y="7273315"/>
            <a:ext cx="2982441" cy="396997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 b="89"/>
          <a:stretch>
            <a:fillRect/>
          </a:stretch>
        </p:blipFill>
        <p:spPr>
          <a:xfrm rot="-1412487">
            <a:off x="-925714" y="7125414"/>
            <a:ext cx="2982441" cy="396997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rcRect b="154"/>
          <a:stretch>
            <a:fillRect/>
          </a:stretch>
        </p:blipFill>
        <p:spPr>
          <a:xfrm rot="-6620745">
            <a:off x="-610274" y="-1028700"/>
            <a:ext cx="2229473" cy="4114800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6563994" y="1478576"/>
            <a:ext cx="12087350" cy="13106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660"/>
              </a:lnSpc>
            </a:pPr>
            <a:r>
              <a:rPr lang="en-US" sz="6900" dirty="0">
                <a:solidFill>
                  <a:srgbClr val="AD2E0C"/>
                </a:solidFill>
                <a:latin typeface="Fraunces Bold"/>
              </a:rPr>
              <a:t>3. CHỈNH SỬA BÀI VIẾT</a:t>
            </a: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5"/>
          <a:srcRect r="23"/>
          <a:stretch>
            <a:fillRect/>
          </a:stretch>
        </p:blipFill>
        <p:spPr>
          <a:xfrm>
            <a:off x="-3114166" y="3552144"/>
            <a:ext cx="9037822" cy="8519259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b="154"/>
          <a:stretch>
            <a:fillRect/>
          </a:stretch>
        </p:blipFill>
        <p:spPr>
          <a:xfrm rot="-6620745">
            <a:off x="-610274" y="-1028700"/>
            <a:ext cx="2229473" cy="411480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2458109" y="101600"/>
            <a:ext cx="12087350" cy="927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699"/>
              </a:lnSpc>
            </a:pPr>
            <a:r>
              <a:rPr lang="en-US" sz="5499" dirty="0">
                <a:solidFill>
                  <a:srgbClr val="AD2E0C"/>
                </a:solidFill>
                <a:latin typeface="Fraunces Bold"/>
              </a:rPr>
              <a:t>3. CHỈNH SỬA BÀI VIẾT</a:t>
            </a: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 b="89"/>
          <a:stretch>
            <a:fillRect/>
          </a:stretch>
        </p:blipFill>
        <p:spPr>
          <a:xfrm rot="-1412487">
            <a:off x="-1491221" y="7103797"/>
            <a:ext cx="2982441" cy="396997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rcRect b="89"/>
          <a:stretch>
            <a:fillRect/>
          </a:stretch>
        </p:blipFill>
        <p:spPr>
          <a:xfrm rot="1815691">
            <a:off x="16200080" y="7273315"/>
            <a:ext cx="2982441" cy="3969971"/>
          </a:xfrm>
          <a:prstGeom prst="rect">
            <a:avLst/>
          </a:prstGeom>
        </p:spPr>
      </p:pic>
      <p:grpSp>
        <p:nvGrpSpPr>
          <p:cNvPr id="6" name="Group 6"/>
          <p:cNvGrpSpPr/>
          <p:nvPr/>
        </p:nvGrpSpPr>
        <p:grpSpPr>
          <a:xfrm>
            <a:off x="1011317" y="2461802"/>
            <a:ext cx="16523495" cy="6016298"/>
            <a:chOff x="0" y="0"/>
            <a:chExt cx="22031327" cy="8021731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2031452" cy="8021828"/>
            </a:xfrm>
            <a:custGeom>
              <a:avLst/>
              <a:gdLst/>
              <a:ahLst/>
              <a:cxnLst/>
              <a:rect l="l" t="t" r="r" b="b"/>
              <a:pathLst>
                <a:path w="22031452" h="8021828">
                  <a:moveTo>
                    <a:pt x="121031" y="0"/>
                  </a:moveTo>
                  <a:lnTo>
                    <a:pt x="21910421" y="0"/>
                  </a:lnTo>
                  <a:cubicBezTo>
                    <a:pt x="21977223" y="0"/>
                    <a:pt x="22031452" y="54102"/>
                    <a:pt x="22031452" y="121031"/>
                  </a:cubicBezTo>
                  <a:lnTo>
                    <a:pt x="22031452" y="7900797"/>
                  </a:lnTo>
                  <a:cubicBezTo>
                    <a:pt x="22031452" y="7967599"/>
                    <a:pt x="21977350" y="8021828"/>
                    <a:pt x="21910421" y="8021828"/>
                  </a:cubicBezTo>
                  <a:lnTo>
                    <a:pt x="121031" y="8021828"/>
                  </a:lnTo>
                  <a:cubicBezTo>
                    <a:pt x="54229" y="8021828"/>
                    <a:pt x="0" y="7967726"/>
                    <a:pt x="0" y="7900797"/>
                  </a:cubicBezTo>
                  <a:lnTo>
                    <a:pt x="0" y="121031"/>
                  </a:lnTo>
                  <a:cubicBezTo>
                    <a:pt x="0" y="54102"/>
                    <a:pt x="54102" y="0"/>
                    <a:pt x="121031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aphicFrame>
        <p:nvGraphicFramePr>
          <p:cNvPr id="8" name="Table 8"/>
          <p:cNvGraphicFramePr>
            <a:graphicFrameLocks noGrp="1"/>
          </p:cNvGraphicFramePr>
          <p:nvPr/>
        </p:nvGraphicFramePr>
        <p:xfrm>
          <a:off x="514350" y="1415407"/>
          <a:ext cx="17259299" cy="8062323"/>
        </p:xfrm>
        <a:graphic>
          <a:graphicData uri="http://schemas.openxmlformats.org/drawingml/2006/table">
            <a:tbl>
              <a:tblPr/>
              <a:tblGrid>
                <a:gridCol w="164822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87390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3807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9909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932504">
                <a:tc rowSpan="2"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3400">
                          <a:solidFill>
                            <a:srgbClr val="FFFFFF"/>
                          </a:solidFill>
                          <a:latin typeface="Roboto Condensed Bold"/>
                        </a:rPr>
                        <a:t>Mở bài</a:t>
                      </a:r>
                      <a:endParaRPr lang="en-US" sz="1100"/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7868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3400">
                          <a:solidFill>
                            <a:srgbClr val="000000"/>
                          </a:solidFill>
                          <a:latin typeface="Roboto Condensed"/>
                        </a:rPr>
                        <a:t>Giới thiệu tên sự kiện</a:t>
                      </a:r>
                      <a:endParaRPr lang="en-US" sz="1100"/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3400">
                          <a:solidFill>
                            <a:srgbClr val="000000"/>
                          </a:solidFill>
                          <a:latin typeface="Roboto Condensed"/>
                        </a:rPr>
                        <a:t> Đ</a:t>
                      </a:r>
                      <a:endParaRPr lang="en-US" sz="1100"/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3400">
                          <a:solidFill>
                            <a:srgbClr val="000000"/>
                          </a:solidFill>
                          <a:latin typeface="Roboto Condensed"/>
                        </a:rPr>
                        <a:t>CĐ </a:t>
                      </a:r>
                      <a:endParaRPr lang="en-US" sz="1100"/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32504">
                <a:tc vMerge="1"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3400">
                          <a:solidFill>
                            <a:srgbClr val="FFFFFF"/>
                          </a:solidFill>
                          <a:latin typeface="Roboto Condensed Bold"/>
                        </a:rPr>
                        <a:t>Mở bài</a:t>
                      </a:r>
                      <a:endParaRPr lang="en-US" sz="1100"/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7868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3400">
                          <a:solidFill>
                            <a:srgbClr val="000000"/>
                          </a:solidFill>
                          <a:latin typeface="Roboto Condensed"/>
                        </a:rPr>
                        <a:t>Giới thiệu bối cảnh (không gian, thời gian) diễn ra sự kiện</a:t>
                      </a:r>
                      <a:endParaRPr lang="en-US" sz="1100"/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1200" spc="-47">
                          <a:solidFill>
                            <a:srgbClr val="000000"/>
                          </a:solidFill>
                          <a:latin typeface="Open Sans"/>
                        </a:rPr>
                        <a:t> </a:t>
                      </a:r>
                      <a:endParaRPr lang="en-US" sz="1100"/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1200" spc="-47">
                          <a:solidFill>
                            <a:srgbClr val="000000"/>
                          </a:solidFill>
                          <a:latin typeface="Open Sans"/>
                        </a:rPr>
                        <a:t> </a:t>
                      </a:r>
                      <a:endParaRPr lang="en-US" sz="1100"/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32504">
                <a:tc rowSpan="6"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3400">
                          <a:solidFill>
                            <a:srgbClr val="FFFFFF"/>
                          </a:solidFill>
                          <a:latin typeface="Roboto Condensed Bold"/>
                        </a:rPr>
                        <a:t>Thân bài</a:t>
                      </a:r>
                      <a:endParaRPr lang="en-US" sz="1100"/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7868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3400">
                          <a:solidFill>
                            <a:srgbClr val="000000"/>
                          </a:solidFill>
                          <a:latin typeface="Roboto Condensed"/>
                        </a:rPr>
                        <a:t>Tái hiện được khung cảnh, không khí chung.</a:t>
                      </a:r>
                      <a:endParaRPr lang="en-US" sz="1100"/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1200" spc="-47">
                          <a:solidFill>
                            <a:srgbClr val="000000"/>
                          </a:solidFill>
                          <a:latin typeface="Open Sans"/>
                        </a:rPr>
                        <a:t> </a:t>
                      </a:r>
                      <a:endParaRPr lang="en-US" sz="1100"/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1200" spc="-47">
                          <a:solidFill>
                            <a:srgbClr val="000000"/>
                          </a:solidFill>
                          <a:latin typeface="Open Sans"/>
                        </a:rPr>
                        <a:t> </a:t>
                      </a:r>
                      <a:endParaRPr lang="en-US" sz="1100"/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32504">
                <a:tc vMerge="1"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3400">
                          <a:solidFill>
                            <a:srgbClr val="FFFFFF"/>
                          </a:solidFill>
                          <a:latin typeface="Roboto Condensed Bold"/>
                        </a:rPr>
                        <a:t>Thân bài</a:t>
                      </a:r>
                      <a:endParaRPr lang="en-US" sz="1100"/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7868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3400">
                          <a:solidFill>
                            <a:srgbClr val="000000"/>
                          </a:solidFill>
                          <a:latin typeface="Roboto Condensed"/>
                        </a:rPr>
                        <a:t>Thuật lại các hoạt động theo diễn tiến thời gian.</a:t>
                      </a:r>
                      <a:endParaRPr lang="en-US" sz="1100"/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1200" spc="-47">
                          <a:solidFill>
                            <a:srgbClr val="000000"/>
                          </a:solidFill>
                          <a:latin typeface="Open Sans"/>
                        </a:rPr>
                        <a:t> </a:t>
                      </a:r>
                      <a:endParaRPr lang="en-US" sz="1100"/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1200" spc="-47">
                          <a:solidFill>
                            <a:srgbClr val="000000"/>
                          </a:solidFill>
                          <a:latin typeface="Open Sans"/>
                        </a:rPr>
                        <a:t> </a:t>
                      </a:r>
                      <a:endParaRPr lang="en-US" sz="1100"/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32504">
                <a:tc vMerge="1"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3400">
                          <a:solidFill>
                            <a:srgbClr val="FFFFFF"/>
                          </a:solidFill>
                          <a:latin typeface="Roboto Condensed Bold"/>
                        </a:rPr>
                        <a:t>Thân bài</a:t>
                      </a:r>
                      <a:endParaRPr lang="en-US" sz="1100"/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7868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3400">
                          <a:solidFill>
                            <a:srgbClr val="000000"/>
                          </a:solidFill>
                          <a:latin typeface="Roboto Condensed"/>
                        </a:rPr>
                        <a:t>Sử dụng thông tin chính xác, tin cậy.</a:t>
                      </a:r>
                      <a:endParaRPr lang="en-US" sz="1100"/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1200" spc="-47">
                          <a:solidFill>
                            <a:srgbClr val="000000"/>
                          </a:solidFill>
                          <a:latin typeface="Open Sans"/>
                        </a:rPr>
                        <a:t> </a:t>
                      </a:r>
                      <a:endParaRPr lang="en-US" sz="1100"/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1200" spc="-47">
                          <a:solidFill>
                            <a:srgbClr val="000000"/>
                          </a:solidFill>
                          <a:latin typeface="Open Sans"/>
                        </a:rPr>
                        <a:t> </a:t>
                      </a:r>
                      <a:endParaRPr lang="en-US" sz="1100"/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932504">
                <a:tc vMerge="1"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3400">
                          <a:solidFill>
                            <a:srgbClr val="FFFFFF"/>
                          </a:solidFill>
                          <a:latin typeface="Roboto Condensed Bold"/>
                        </a:rPr>
                        <a:t>Thân bài</a:t>
                      </a:r>
                      <a:endParaRPr lang="en-US" sz="1100"/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7868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3400">
                          <a:solidFill>
                            <a:srgbClr val="000000"/>
                          </a:solidFill>
                          <a:latin typeface="Roboto Condensed"/>
                        </a:rPr>
                        <a:t>Sử dụng từ ngữ chỉ thời gian, địa điểm phù hợp</a:t>
                      </a:r>
                      <a:endParaRPr lang="en-US" sz="1100"/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1200" spc="-47">
                          <a:solidFill>
                            <a:srgbClr val="000000"/>
                          </a:solidFill>
                          <a:latin typeface="Open Sans"/>
                        </a:rPr>
                        <a:t> </a:t>
                      </a:r>
                      <a:endParaRPr lang="en-US" sz="1100"/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1200" spc="-47">
                          <a:solidFill>
                            <a:srgbClr val="000000"/>
                          </a:solidFill>
                          <a:latin typeface="Open Sans"/>
                        </a:rPr>
                        <a:t> </a:t>
                      </a:r>
                      <a:endParaRPr lang="en-US" sz="1100"/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62148">
                <a:tc vMerge="1"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3400">
                          <a:solidFill>
                            <a:srgbClr val="FFFFFF"/>
                          </a:solidFill>
                          <a:latin typeface="Roboto Condensed Bold"/>
                        </a:rPr>
                        <a:t>Thân bài</a:t>
                      </a:r>
                      <a:endParaRPr lang="en-US" sz="1100"/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7868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3400">
                          <a:solidFill>
                            <a:srgbClr val="000000"/>
                          </a:solidFill>
                          <a:latin typeface="Roboto Condensed"/>
                        </a:rPr>
                        <a:t>Tập trung vào các sự việc/hoạt động tiêu biểu của sự kiện</a:t>
                      </a:r>
                      <a:endParaRPr lang="en-US" sz="1100"/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1200" spc="-47">
                          <a:solidFill>
                            <a:srgbClr val="000000"/>
                          </a:solidFill>
                          <a:latin typeface="Open Sans"/>
                        </a:rPr>
                        <a:t> </a:t>
                      </a:r>
                      <a:endParaRPr lang="en-US" sz="1100"/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1200" spc="-47">
                          <a:solidFill>
                            <a:srgbClr val="000000"/>
                          </a:solidFill>
                          <a:latin typeface="Open Sans"/>
                        </a:rPr>
                        <a:t> </a:t>
                      </a:r>
                      <a:endParaRPr lang="en-US" sz="1100"/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62148">
                <a:tc vMerge="1"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3400">
                          <a:solidFill>
                            <a:srgbClr val="FFFFFF"/>
                          </a:solidFill>
                          <a:latin typeface="Roboto Condensed Bold"/>
                        </a:rPr>
                        <a:t>Thân bài</a:t>
                      </a:r>
                      <a:endParaRPr lang="en-US" sz="1100"/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7868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3400">
                          <a:solidFill>
                            <a:srgbClr val="000000"/>
                          </a:solidFill>
                          <a:latin typeface="Roboto Condensed"/>
                        </a:rPr>
                        <a:t>Có kết hợp miêu tả/ biểu cảm/ hình ảnh... hợp lí</a:t>
                      </a:r>
                      <a:endParaRPr lang="en-US" sz="1100"/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1200" spc="-47">
                          <a:solidFill>
                            <a:srgbClr val="000000"/>
                          </a:solidFill>
                          <a:latin typeface="Open Sans"/>
                        </a:rPr>
                        <a:t> </a:t>
                      </a:r>
                      <a:endParaRPr lang="en-US" sz="1100"/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1200" spc="-47">
                          <a:solidFill>
                            <a:srgbClr val="000000"/>
                          </a:solidFill>
                          <a:latin typeface="Open Sans"/>
                        </a:rPr>
                        <a:t> </a:t>
                      </a:r>
                      <a:endParaRPr lang="en-US" sz="1100"/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943003"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3400">
                          <a:solidFill>
                            <a:srgbClr val="FFFFFF"/>
                          </a:solidFill>
                          <a:latin typeface="Roboto Condensed Bold"/>
                        </a:rPr>
                        <a:t>Kết bài</a:t>
                      </a:r>
                      <a:endParaRPr lang="en-US" sz="1100"/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7868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3400">
                          <a:solidFill>
                            <a:srgbClr val="000000"/>
                          </a:solidFill>
                          <a:latin typeface="Roboto Condensed"/>
                        </a:rPr>
                        <a:t>Nêu sự việc kết thúc, nhận xét, đánh giá, cảm nhận của người viết về sự kiện</a:t>
                      </a:r>
                      <a:endParaRPr lang="en-US" sz="1100"/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1200" spc="-47">
                          <a:solidFill>
                            <a:srgbClr val="000000"/>
                          </a:solidFill>
                          <a:latin typeface="Open Sans"/>
                        </a:rPr>
                        <a:t> </a:t>
                      </a:r>
                      <a:endParaRPr lang="en-US" sz="1100"/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1200" spc="-47">
                          <a:solidFill>
                            <a:srgbClr val="000000"/>
                          </a:solidFill>
                          <a:latin typeface="Open Sans"/>
                        </a:rPr>
                        <a:t> </a:t>
                      </a:r>
                      <a:endParaRPr lang="en-US" sz="1100"/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70000"/>
          </a:blip>
          <a:srcRect r="121" b="3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2204257" y="1927686"/>
            <a:ext cx="14193692" cy="6431629"/>
            <a:chOff x="0" y="0"/>
            <a:chExt cx="18924922" cy="857550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8924905" cy="8575548"/>
            </a:xfrm>
            <a:custGeom>
              <a:avLst/>
              <a:gdLst/>
              <a:ahLst/>
              <a:cxnLst/>
              <a:rect l="l" t="t" r="r" b="b"/>
              <a:pathLst>
                <a:path w="18924905" h="8575548">
                  <a:moveTo>
                    <a:pt x="0" y="0"/>
                  </a:moveTo>
                  <a:lnTo>
                    <a:pt x="18924905" y="0"/>
                  </a:lnTo>
                  <a:lnTo>
                    <a:pt x="18924905" y="8575548"/>
                  </a:lnTo>
                  <a:lnTo>
                    <a:pt x="0" y="8575548"/>
                  </a:lnTo>
                  <a:close/>
                </a:path>
              </a:pathLst>
            </a:custGeom>
            <a:solidFill>
              <a:srgbClr val="F9F9F9"/>
            </a:solidFill>
          </p:spPr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3"/>
          <a:srcRect b="14"/>
          <a:stretch>
            <a:fillRect/>
          </a:stretch>
        </p:blipFill>
        <p:spPr>
          <a:xfrm>
            <a:off x="11067650" y="748092"/>
            <a:ext cx="1722708" cy="143454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/>
          <a:srcRect b="14"/>
          <a:stretch>
            <a:fillRect/>
          </a:stretch>
        </p:blipFill>
        <p:spPr>
          <a:xfrm>
            <a:off x="16557363" y="5765755"/>
            <a:ext cx="1722708" cy="143454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794784" y="1346085"/>
            <a:ext cx="1800155" cy="179360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5466143" y="1296319"/>
            <a:ext cx="1779107" cy="1772638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rot="-533848">
            <a:off x="9439280" y="7912477"/>
            <a:ext cx="1260485" cy="1255902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/>
          <a:srcRect b="181"/>
          <a:stretch>
            <a:fillRect/>
          </a:stretch>
        </p:blipFill>
        <p:spPr>
          <a:xfrm>
            <a:off x="-375506" y="-741864"/>
            <a:ext cx="2579764" cy="3556065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9"/>
          <a:srcRect b="121"/>
          <a:stretch>
            <a:fillRect/>
          </a:stretch>
        </p:blipFill>
        <p:spPr>
          <a:xfrm rot="1795490">
            <a:off x="16468128" y="7796296"/>
            <a:ext cx="3142211" cy="411480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0"/>
          <a:srcRect r="76"/>
          <a:stretch>
            <a:fillRect/>
          </a:stretch>
        </p:blipFill>
        <p:spPr>
          <a:xfrm>
            <a:off x="14804532" y="0"/>
            <a:ext cx="3505662" cy="1684003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1"/>
          <a:srcRect r="4"/>
          <a:stretch>
            <a:fillRect/>
          </a:stretch>
        </p:blipFill>
        <p:spPr>
          <a:xfrm>
            <a:off x="-2770066" y="7393633"/>
            <a:ext cx="6767488" cy="4114800"/>
          </a:xfrm>
          <a:prstGeom prst="rect">
            <a:avLst/>
          </a:prstGeom>
        </p:spPr>
      </p:pic>
      <p:sp>
        <p:nvSpPr>
          <p:cNvPr id="14" name="TextBox 14"/>
          <p:cNvSpPr txBox="1"/>
          <p:nvPr/>
        </p:nvSpPr>
        <p:spPr>
          <a:xfrm>
            <a:off x="5441071" y="4303951"/>
            <a:ext cx="8131100" cy="8395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88"/>
              </a:lnSpc>
            </a:pPr>
            <a:r>
              <a:rPr lang="en-US" sz="5142" dirty="0">
                <a:solidFill>
                  <a:srgbClr val="E18C3E"/>
                </a:solidFill>
                <a:latin typeface="#9Slide03 Arima Madurai Black"/>
              </a:rPr>
              <a:t>KĨ NĂNG VIẾT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2532861" y="2204339"/>
            <a:ext cx="13536483" cy="17754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39"/>
              </a:lnSpc>
            </a:pPr>
            <a:r>
              <a:rPr lang="en-US" sz="5100" dirty="0">
                <a:solidFill>
                  <a:srgbClr val="6E3228"/>
                </a:solidFill>
                <a:latin typeface="Fraunces Bold"/>
              </a:rPr>
              <a:t>BÀI 6 – CHUYỆN KỂ VỀ </a:t>
            </a:r>
          </a:p>
          <a:p>
            <a:pPr algn="ctr">
              <a:lnSpc>
                <a:spcPts val="7139"/>
              </a:lnSpc>
            </a:pPr>
            <a:r>
              <a:rPr lang="en-US" sz="5100" dirty="0">
                <a:solidFill>
                  <a:srgbClr val="6E3228"/>
                </a:solidFill>
                <a:latin typeface="Fraunces Bold"/>
              </a:rPr>
              <a:t>NHỮNG NGƯỜI ANH HÙNG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2455878" y="5171753"/>
            <a:ext cx="14101485" cy="2460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799"/>
              </a:lnSpc>
            </a:pPr>
            <a:r>
              <a:rPr lang="en-US" sz="6999" dirty="0" err="1">
                <a:solidFill>
                  <a:srgbClr val="C4411E"/>
                </a:solidFill>
                <a:latin typeface="#9Slide05 VL Fadilla"/>
              </a:rPr>
              <a:t>Viết</a:t>
            </a:r>
            <a:r>
              <a:rPr lang="en-US" sz="6999" dirty="0">
                <a:solidFill>
                  <a:srgbClr val="C4411E"/>
                </a:solidFill>
                <a:latin typeface="#9Slide05 VL Fadilla"/>
              </a:rPr>
              <a:t> </a:t>
            </a:r>
            <a:r>
              <a:rPr lang="en-US" sz="6999" dirty="0" err="1">
                <a:solidFill>
                  <a:srgbClr val="C4411E"/>
                </a:solidFill>
                <a:latin typeface="#9Slide05 VL Fadilla"/>
              </a:rPr>
              <a:t>bài</a:t>
            </a:r>
            <a:r>
              <a:rPr lang="en-US" sz="6999" dirty="0">
                <a:solidFill>
                  <a:srgbClr val="C4411E"/>
                </a:solidFill>
                <a:latin typeface="#9Slide05 VL Fadilla"/>
              </a:rPr>
              <a:t> </a:t>
            </a:r>
            <a:r>
              <a:rPr lang="en-US" sz="6999" dirty="0" err="1">
                <a:solidFill>
                  <a:srgbClr val="C4411E"/>
                </a:solidFill>
                <a:latin typeface="#9Slide05 VL Fadilla"/>
              </a:rPr>
              <a:t>văn</a:t>
            </a:r>
            <a:r>
              <a:rPr lang="en-US" sz="6999" dirty="0">
                <a:solidFill>
                  <a:srgbClr val="C4411E"/>
                </a:solidFill>
                <a:latin typeface="#9Slide05 VL Fadilla"/>
              </a:rPr>
              <a:t> </a:t>
            </a:r>
            <a:r>
              <a:rPr lang="en-US" sz="6999" dirty="0" err="1">
                <a:solidFill>
                  <a:srgbClr val="C4411E"/>
                </a:solidFill>
                <a:latin typeface="#9Slide05 VL Fadilla"/>
              </a:rPr>
              <a:t>thuyết</a:t>
            </a:r>
            <a:r>
              <a:rPr lang="en-US" sz="6999" dirty="0">
                <a:solidFill>
                  <a:srgbClr val="C4411E"/>
                </a:solidFill>
                <a:latin typeface="#9Slide05 VL Fadilla"/>
              </a:rPr>
              <a:t> minh </a:t>
            </a:r>
            <a:r>
              <a:rPr lang="en-US" sz="6999" dirty="0" err="1">
                <a:solidFill>
                  <a:srgbClr val="C4411E"/>
                </a:solidFill>
                <a:latin typeface="#9Slide05 VL Fadilla"/>
              </a:rPr>
              <a:t>thuật</a:t>
            </a:r>
            <a:r>
              <a:rPr lang="en-US" sz="6999" dirty="0">
                <a:solidFill>
                  <a:srgbClr val="C4411E"/>
                </a:solidFill>
                <a:latin typeface="#9Slide05 VL Fadilla"/>
              </a:rPr>
              <a:t> </a:t>
            </a:r>
            <a:r>
              <a:rPr lang="en-US" sz="6999" dirty="0" err="1">
                <a:solidFill>
                  <a:srgbClr val="C4411E"/>
                </a:solidFill>
                <a:latin typeface="#9Slide05 VL Fadilla"/>
              </a:rPr>
              <a:t>lại</a:t>
            </a:r>
            <a:r>
              <a:rPr lang="en-US" sz="6999" dirty="0">
                <a:solidFill>
                  <a:srgbClr val="C4411E"/>
                </a:solidFill>
                <a:latin typeface="#9Slide05 VL Fadilla"/>
              </a:rPr>
              <a:t> </a:t>
            </a:r>
            <a:r>
              <a:rPr lang="en-US" sz="6999" dirty="0" err="1">
                <a:solidFill>
                  <a:srgbClr val="C4411E"/>
                </a:solidFill>
                <a:latin typeface="#9Slide05 VL Fadilla"/>
              </a:rPr>
              <a:t>một</a:t>
            </a:r>
            <a:r>
              <a:rPr lang="en-US" sz="6999" dirty="0">
                <a:solidFill>
                  <a:srgbClr val="C4411E"/>
                </a:solidFill>
                <a:latin typeface="#9Slide05 VL Fadilla"/>
              </a:rPr>
              <a:t> </a:t>
            </a:r>
            <a:r>
              <a:rPr lang="en-US" sz="6999" dirty="0" err="1">
                <a:solidFill>
                  <a:srgbClr val="C4411E"/>
                </a:solidFill>
                <a:latin typeface="#9Slide05 VL Fadilla"/>
              </a:rPr>
              <a:t>sự</a:t>
            </a:r>
            <a:r>
              <a:rPr lang="en-US" sz="6999" dirty="0">
                <a:solidFill>
                  <a:srgbClr val="C4411E"/>
                </a:solidFill>
                <a:latin typeface="#9Slide05 VL Fadilla"/>
              </a:rPr>
              <a:t> </a:t>
            </a:r>
            <a:r>
              <a:rPr lang="en-US" sz="6999" dirty="0" err="1">
                <a:solidFill>
                  <a:srgbClr val="C4411E"/>
                </a:solidFill>
                <a:latin typeface="#9Slide05 VL Fadilla"/>
              </a:rPr>
              <a:t>kiện</a:t>
            </a:r>
            <a:r>
              <a:rPr lang="en-US" sz="6999" dirty="0">
                <a:solidFill>
                  <a:srgbClr val="C4411E"/>
                </a:solidFill>
                <a:latin typeface="#9Slide05 VL Fadilla"/>
              </a:rPr>
              <a:t> (</a:t>
            </a:r>
            <a:r>
              <a:rPr lang="en-US" sz="6999" dirty="0" err="1">
                <a:solidFill>
                  <a:srgbClr val="C4411E"/>
                </a:solidFill>
                <a:latin typeface="#9Slide05 VL Fadilla"/>
              </a:rPr>
              <a:t>một</a:t>
            </a:r>
            <a:r>
              <a:rPr lang="en-US" sz="6999" dirty="0">
                <a:solidFill>
                  <a:srgbClr val="C4411E"/>
                </a:solidFill>
                <a:latin typeface="#9Slide05 VL Fadilla"/>
              </a:rPr>
              <a:t> </a:t>
            </a:r>
            <a:r>
              <a:rPr lang="en-US" sz="6999" dirty="0" err="1">
                <a:solidFill>
                  <a:srgbClr val="C4411E"/>
                </a:solidFill>
                <a:latin typeface="#9Slide05 VL Fadilla"/>
              </a:rPr>
              <a:t>sinh</a:t>
            </a:r>
            <a:r>
              <a:rPr lang="en-US" sz="6999" dirty="0">
                <a:solidFill>
                  <a:srgbClr val="C4411E"/>
                </a:solidFill>
                <a:latin typeface="#9Slide05 VL Fadilla"/>
              </a:rPr>
              <a:t> </a:t>
            </a:r>
            <a:r>
              <a:rPr lang="en-US" sz="6999" dirty="0" err="1">
                <a:solidFill>
                  <a:srgbClr val="C4411E"/>
                </a:solidFill>
                <a:latin typeface="#9Slide05 VL Fadilla"/>
              </a:rPr>
              <a:t>hoạt</a:t>
            </a:r>
            <a:r>
              <a:rPr lang="en-US" sz="6999" dirty="0">
                <a:solidFill>
                  <a:srgbClr val="C4411E"/>
                </a:solidFill>
                <a:latin typeface="#9Slide05 VL Fadilla"/>
              </a:rPr>
              <a:t> </a:t>
            </a:r>
            <a:r>
              <a:rPr lang="en-US" sz="6999" dirty="0" err="1">
                <a:solidFill>
                  <a:srgbClr val="C4411E"/>
                </a:solidFill>
                <a:latin typeface="#9Slide05 VL Fadilla"/>
              </a:rPr>
              <a:t>văn</a:t>
            </a:r>
            <a:r>
              <a:rPr lang="en-US" sz="6999" dirty="0">
                <a:solidFill>
                  <a:srgbClr val="C4411E"/>
                </a:solidFill>
                <a:latin typeface="#9Slide05 VL Fadilla"/>
              </a:rPr>
              <a:t> </a:t>
            </a:r>
            <a:r>
              <a:rPr lang="en-US" sz="6999" dirty="0" err="1">
                <a:solidFill>
                  <a:srgbClr val="C4411E"/>
                </a:solidFill>
                <a:latin typeface="#9Slide05 VL Fadilla"/>
              </a:rPr>
              <a:t>hóa</a:t>
            </a:r>
            <a:r>
              <a:rPr lang="en-US" sz="6999" dirty="0">
                <a:solidFill>
                  <a:srgbClr val="C4411E"/>
                </a:solidFill>
                <a:latin typeface="#9Slide05 VL Fadilla"/>
              </a:rPr>
              <a:t>)</a:t>
            </a: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3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b="32"/>
          <a:stretch>
            <a:fillRect/>
          </a:stretch>
        </p:blipFill>
        <p:spPr>
          <a:xfrm>
            <a:off x="0" y="0"/>
            <a:ext cx="18310194" cy="1028700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 rot="-69379">
            <a:off x="8636227" y="3109318"/>
            <a:ext cx="5623619" cy="10791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731"/>
              </a:lnSpc>
            </a:pPr>
            <a:r>
              <a:rPr lang="en-US" sz="10351">
                <a:solidFill>
                  <a:srgbClr val="EFD8BA"/>
                </a:solidFill>
                <a:latin typeface="Marykate"/>
              </a:rPr>
              <a:t>NOTES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1201736" y="2358999"/>
            <a:ext cx="15934931" cy="5888381"/>
            <a:chOff x="0" y="0"/>
            <a:chExt cx="21246575" cy="785117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1246464" cy="7851267"/>
            </a:xfrm>
            <a:custGeom>
              <a:avLst/>
              <a:gdLst/>
              <a:ahLst/>
              <a:cxnLst/>
              <a:rect l="l" t="t" r="r" b="b"/>
              <a:pathLst>
                <a:path w="21246464" h="7851267">
                  <a:moveTo>
                    <a:pt x="125476" y="0"/>
                  </a:moveTo>
                  <a:lnTo>
                    <a:pt x="21121115" y="0"/>
                  </a:lnTo>
                  <a:cubicBezTo>
                    <a:pt x="21154389" y="0"/>
                    <a:pt x="21186267" y="13208"/>
                    <a:pt x="21209761" y="36703"/>
                  </a:cubicBezTo>
                  <a:cubicBezTo>
                    <a:pt x="21233256" y="60198"/>
                    <a:pt x="21246464" y="92075"/>
                    <a:pt x="21246464" y="125349"/>
                  </a:cubicBezTo>
                  <a:lnTo>
                    <a:pt x="21246464" y="7725791"/>
                  </a:lnTo>
                  <a:cubicBezTo>
                    <a:pt x="21246464" y="7795133"/>
                    <a:pt x="21190330" y="7851267"/>
                    <a:pt x="21120988" y="7851267"/>
                  </a:cubicBezTo>
                  <a:lnTo>
                    <a:pt x="125476" y="7851267"/>
                  </a:lnTo>
                  <a:cubicBezTo>
                    <a:pt x="92202" y="7851267"/>
                    <a:pt x="60325" y="7838060"/>
                    <a:pt x="36830" y="7814564"/>
                  </a:cubicBezTo>
                  <a:cubicBezTo>
                    <a:pt x="13335" y="7791069"/>
                    <a:pt x="0" y="7759065"/>
                    <a:pt x="0" y="7725791"/>
                  </a:cubicBezTo>
                  <a:lnTo>
                    <a:pt x="0" y="125476"/>
                  </a:lnTo>
                  <a:cubicBezTo>
                    <a:pt x="0" y="56134"/>
                    <a:pt x="56134" y="0"/>
                    <a:pt x="125476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3"/>
          <a:srcRect b="154"/>
          <a:stretch>
            <a:fillRect/>
          </a:stretch>
        </p:blipFill>
        <p:spPr>
          <a:xfrm>
            <a:off x="16851937" y="-1091106"/>
            <a:ext cx="2188375" cy="403894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/>
          <a:srcRect b="73"/>
          <a:stretch>
            <a:fillRect/>
          </a:stretch>
        </p:blipFill>
        <p:spPr>
          <a:xfrm rot="537972">
            <a:off x="-2480923" y="7592965"/>
            <a:ext cx="4372000" cy="333066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-1330417" y="-1735628"/>
            <a:ext cx="4683469" cy="4683469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1486653">
            <a:off x="16075550" y="7232663"/>
            <a:ext cx="4683469" cy="4683469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1862681" y="4035535"/>
            <a:ext cx="14562639" cy="37903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143024" lvl="2" indent="-381008" algn="just">
              <a:lnSpc>
                <a:spcPts val="7625"/>
              </a:lnSpc>
              <a:buFont typeface="Arial"/>
              <a:buChar char="⚬"/>
            </a:pPr>
            <a:r>
              <a:rPr lang="en-US" sz="4599" dirty="0">
                <a:solidFill>
                  <a:srgbClr val="000000"/>
                </a:solidFill>
                <a:latin typeface="Roboto Condensed"/>
              </a:rPr>
              <a:t>4 </a:t>
            </a:r>
            <a:r>
              <a:rPr lang="en-US" sz="4599" dirty="0" err="1">
                <a:solidFill>
                  <a:srgbClr val="000000"/>
                </a:solidFill>
                <a:latin typeface="Roboto Condensed"/>
              </a:rPr>
              <a:t>nhóm</a:t>
            </a:r>
            <a:r>
              <a:rPr lang="en-US" sz="45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599" dirty="0" err="1">
                <a:solidFill>
                  <a:srgbClr val="000000"/>
                </a:solidFill>
                <a:latin typeface="Roboto Condensed"/>
              </a:rPr>
              <a:t>nhóm</a:t>
            </a:r>
            <a:r>
              <a:rPr lang="en-US" sz="45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599" dirty="0" err="1">
                <a:solidFill>
                  <a:srgbClr val="000000"/>
                </a:solidFill>
                <a:latin typeface="Roboto Condensed"/>
              </a:rPr>
              <a:t>lập</a:t>
            </a:r>
            <a:r>
              <a:rPr lang="en-US" sz="45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599" dirty="0" err="1">
                <a:solidFill>
                  <a:srgbClr val="000000"/>
                </a:solidFill>
                <a:latin typeface="Roboto Condensed"/>
              </a:rPr>
              <a:t>dàn</a:t>
            </a:r>
            <a:r>
              <a:rPr lang="en-US" sz="4599" dirty="0">
                <a:solidFill>
                  <a:srgbClr val="000000"/>
                </a:solidFill>
                <a:latin typeface="Roboto Condensed"/>
              </a:rPr>
              <a:t> ý </a:t>
            </a:r>
            <a:r>
              <a:rPr lang="en-US" sz="4599" dirty="0" err="1">
                <a:solidFill>
                  <a:srgbClr val="000000"/>
                </a:solidFill>
                <a:latin typeface="Roboto Condensed"/>
              </a:rPr>
              <a:t>cho</a:t>
            </a:r>
            <a:r>
              <a:rPr lang="en-US" sz="45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599" dirty="0" err="1">
                <a:solidFill>
                  <a:srgbClr val="000000"/>
                </a:solidFill>
                <a:latin typeface="Roboto Condensed"/>
              </a:rPr>
              <a:t>một</a:t>
            </a:r>
            <a:r>
              <a:rPr lang="en-US" sz="45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599" dirty="0" err="1">
                <a:solidFill>
                  <a:srgbClr val="000000"/>
                </a:solidFill>
                <a:latin typeface="Roboto Condensed"/>
              </a:rPr>
              <a:t>bài</a:t>
            </a:r>
            <a:r>
              <a:rPr lang="en-US" sz="45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599" dirty="0" err="1">
                <a:solidFill>
                  <a:srgbClr val="000000"/>
                </a:solidFill>
                <a:latin typeface="Roboto Condensed"/>
              </a:rPr>
              <a:t>văn</a:t>
            </a:r>
            <a:r>
              <a:rPr lang="en-US" sz="45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599" dirty="0" err="1">
                <a:solidFill>
                  <a:srgbClr val="000000"/>
                </a:solidFill>
                <a:latin typeface="Roboto Condensed"/>
              </a:rPr>
              <a:t>thuyết</a:t>
            </a:r>
            <a:r>
              <a:rPr lang="en-US" sz="4599" dirty="0">
                <a:solidFill>
                  <a:srgbClr val="000000"/>
                </a:solidFill>
                <a:latin typeface="Roboto Condensed"/>
              </a:rPr>
              <a:t> minh </a:t>
            </a:r>
            <a:r>
              <a:rPr lang="en-US" sz="4599" dirty="0" err="1">
                <a:solidFill>
                  <a:srgbClr val="000000"/>
                </a:solidFill>
                <a:latin typeface="Roboto Condensed"/>
              </a:rPr>
              <a:t>thuật</a:t>
            </a:r>
            <a:r>
              <a:rPr lang="en-US" sz="45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599" dirty="0" err="1">
                <a:solidFill>
                  <a:srgbClr val="000000"/>
                </a:solidFill>
                <a:latin typeface="Roboto Condensed"/>
              </a:rPr>
              <a:t>lại</a:t>
            </a:r>
            <a:r>
              <a:rPr lang="en-US" sz="4599" dirty="0">
                <a:solidFill>
                  <a:srgbClr val="000000"/>
                </a:solidFill>
                <a:latin typeface="Roboto Condensed"/>
              </a:rPr>
              <a:t> 1 </a:t>
            </a:r>
            <a:r>
              <a:rPr lang="en-US" sz="4599" dirty="0" err="1">
                <a:solidFill>
                  <a:srgbClr val="000000"/>
                </a:solidFill>
                <a:latin typeface="Roboto Condensed"/>
              </a:rPr>
              <a:t>sự</a:t>
            </a:r>
            <a:r>
              <a:rPr lang="en-US" sz="45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599" dirty="0" err="1">
                <a:solidFill>
                  <a:srgbClr val="000000"/>
                </a:solidFill>
                <a:latin typeface="Roboto Condensed"/>
              </a:rPr>
              <a:t>kiện</a:t>
            </a:r>
            <a:r>
              <a:rPr lang="en-US" sz="4599" dirty="0">
                <a:solidFill>
                  <a:srgbClr val="000000"/>
                </a:solidFill>
                <a:latin typeface="Roboto Condensed"/>
              </a:rPr>
              <a:t> (</a:t>
            </a:r>
            <a:r>
              <a:rPr lang="en-US" sz="4599" dirty="0" err="1">
                <a:solidFill>
                  <a:srgbClr val="000000"/>
                </a:solidFill>
                <a:latin typeface="Roboto Condensed"/>
              </a:rPr>
              <a:t>phiếu</a:t>
            </a:r>
            <a:r>
              <a:rPr lang="en-US" sz="45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599" dirty="0" err="1">
                <a:solidFill>
                  <a:srgbClr val="000000"/>
                </a:solidFill>
                <a:latin typeface="Roboto Condensed"/>
              </a:rPr>
              <a:t>học</a:t>
            </a:r>
            <a:r>
              <a:rPr lang="en-US" sz="45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599" dirty="0" err="1">
                <a:solidFill>
                  <a:srgbClr val="000000"/>
                </a:solidFill>
                <a:latin typeface="Roboto Condensed"/>
              </a:rPr>
              <a:t>tập</a:t>
            </a:r>
            <a:r>
              <a:rPr lang="en-US" sz="45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599" dirty="0" err="1">
                <a:solidFill>
                  <a:srgbClr val="000000"/>
                </a:solidFill>
                <a:latin typeface="Roboto Condensed"/>
              </a:rPr>
              <a:t>số</a:t>
            </a:r>
            <a:r>
              <a:rPr lang="en-US" sz="4599" dirty="0">
                <a:solidFill>
                  <a:srgbClr val="000000"/>
                </a:solidFill>
                <a:latin typeface="Roboto Condensed"/>
              </a:rPr>
              <a:t> 2)</a:t>
            </a:r>
          </a:p>
          <a:p>
            <a:pPr marL="1143024" lvl="2" indent="-381008" algn="just">
              <a:lnSpc>
                <a:spcPts val="7625"/>
              </a:lnSpc>
              <a:buFont typeface="Arial"/>
              <a:buChar char="⚬"/>
            </a:pPr>
            <a:r>
              <a:rPr lang="en-US" sz="4599" dirty="0" err="1">
                <a:solidFill>
                  <a:srgbClr val="000000"/>
                </a:solidFill>
                <a:latin typeface="Roboto Condensed"/>
              </a:rPr>
              <a:t>Thời</a:t>
            </a:r>
            <a:r>
              <a:rPr lang="en-US" sz="45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599" dirty="0" err="1">
                <a:solidFill>
                  <a:srgbClr val="000000"/>
                </a:solidFill>
                <a:latin typeface="Roboto Condensed"/>
              </a:rPr>
              <a:t>gian</a:t>
            </a:r>
            <a:r>
              <a:rPr lang="en-US" sz="45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599" dirty="0" err="1">
                <a:solidFill>
                  <a:srgbClr val="000000"/>
                </a:solidFill>
                <a:latin typeface="Roboto Condensed"/>
              </a:rPr>
              <a:t>lập</a:t>
            </a:r>
            <a:r>
              <a:rPr lang="en-US" sz="45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599" dirty="0" err="1">
                <a:solidFill>
                  <a:srgbClr val="000000"/>
                </a:solidFill>
                <a:latin typeface="Roboto Condensed"/>
              </a:rPr>
              <a:t>dàn</a:t>
            </a:r>
            <a:r>
              <a:rPr lang="en-US" sz="4599" dirty="0">
                <a:solidFill>
                  <a:srgbClr val="000000"/>
                </a:solidFill>
                <a:latin typeface="Roboto Condensed"/>
              </a:rPr>
              <a:t> ý: 15 </a:t>
            </a:r>
            <a:r>
              <a:rPr lang="en-US" sz="4599" dirty="0" err="1">
                <a:solidFill>
                  <a:srgbClr val="000000"/>
                </a:solidFill>
                <a:latin typeface="Roboto Condensed"/>
              </a:rPr>
              <a:t>phút</a:t>
            </a:r>
            <a:endParaRPr lang="en-US" sz="4599" dirty="0">
              <a:solidFill>
                <a:srgbClr val="000000"/>
              </a:solidFill>
              <a:latin typeface="Roboto Condensed"/>
            </a:endParaRPr>
          </a:p>
          <a:p>
            <a:pPr marL="1143024" lvl="2" indent="-381008" algn="just">
              <a:lnSpc>
                <a:spcPts val="7625"/>
              </a:lnSpc>
              <a:buFont typeface="Arial"/>
              <a:buChar char="⚬"/>
            </a:pPr>
            <a:r>
              <a:rPr lang="en-US" sz="4599" dirty="0" err="1">
                <a:solidFill>
                  <a:srgbClr val="000000"/>
                </a:solidFill>
                <a:latin typeface="Roboto Condensed"/>
              </a:rPr>
              <a:t>Thời</a:t>
            </a:r>
            <a:r>
              <a:rPr lang="en-US" sz="45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599" dirty="0" err="1">
                <a:solidFill>
                  <a:srgbClr val="000000"/>
                </a:solidFill>
                <a:latin typeface="Roboto Condensed"/>
              </a:rPr>
              <a:t>gian</a:t>
            </a:r>
            <a:r>
              <a:rPr lang="en-US" sz="45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599" dirty="0" err="1">
                <a:solidFill>
                  <a:srgbClr val="000000"/>
                </a:solidFill>
                <a:latin typeface="Roboto Condensed"/>
              </a:rPr>
              <a:t>trình</a:t>
            </a:r>
            <a:r>
              <a:rPr lang="en-US" sz="45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599" dirty="0" err="1">
                <a:solidFill>
                  <a:srgbClr val="000000"/>
                </a:solidFill>
                <a:latin typeface="Roboto Condensed"/>
              </a:rPr>
              <a:t>bày</a:t>
            </a:r>
            <a:r>
              <a:rPr lang="en-US" sz="4599" dirty="0">
                <a:solidFill>
                  <a:srgbClr val="000000"/>
                </a:solidFill>
                <a:latin typeface="Roboto Condensed"/>
              </a:rPr>
              <a:t>: 5 </a:t>
            </a:r>
            <a:r>
              <a:rPr lang="en-US" sz="4599" dirty="0" err="1">
                <a:solidFill>
                  <a:srgbClr val="000000"/>
                </a:solidFill>
                <a:latin typeface="Roboto Condensed"/>
              </a:rPr>
              <a:t>phút</a:t>
            </a:r>
            <a:r>
              <a:rPr lang="en-US" sz="4599" dirty="0">
                <a:solidFill>
                  <a:srgbClr val="000000"/>
                </a:solidFill>
                <a:latin typeface="Roboto Condensed"/>
              </a:rPr>
              <a:t>/</a:t>
            </a:r>
            <a:r>
              <a:rPr lang="en-US" sz="4599" dirty="0" err="1">
                <a:solidFill>
                  <a:srgbClr val="000000"/>
                </a:solidFill>
                <a:latin typeface="Roboto Condensed"/>
              </a:rPr>
              <a:t>nhóm</a:t>
            </a:r>
            <a:endParaRPr lang="en-US" sz="4599" dirty="0">
              <a:solidFill>
                <a:srgbClr val="000000"/>
              </a:solidFill>
              <a:latin typeface="Roboto Condensed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2123910" y="2643404"/>
            <a:ext cx="8832486" cy="1268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380"/>
              </a:lnSpc>
            </a:pPr>
            <a:r>
              <a:rPr lang="en-US" sz="6700" dirty="0">
                <a:solidFill>
                  <a:srgbClr val="AD2E0C"/>
                </a:solidFill>
                <a:latin typeface="Fraunces Bold"/>
              </a:rPr>
              <a:t>IV. LUYỆN TẬP</a:t>
            </a: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B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4460" r="4460" b="47534"/>
          <a:stretch>
            <a:fillRect/>
          </a:stretch>
        </p:blipFill>
        <p:spPr>
          <a:xfrm rot="246002">
            <a:off x="2070155" y="2540887"/>
            <a:ext cx="14971278" cy="663023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 r="29"/>
          <a:stretch>
            <a:fillRect/>
          </a:stretch>
        </p:blipFill>
        <p:spPr>
          <a:xfrm>
            <a:off x="-4461529" y="6010794"/>
            <a:ext cx="10724215" cy="566835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 b="9"/>
          <a:stretch>
            <a:fillRect/>
          </a:stretch>
        </p:blipFill>
        <p:spPr>
          <a:xfrm>
            <a:off x="-4534226" y="-3944142"/>
            <a:ext cx="7299608" cy="5958305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3545695" y="953543"/>
            <a:ext cx="12087350" cy="11442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380"/>
              </a:lnSpc>
            </a:pPr>
            <a:r>
              <a:rPr lang="en-US" sz="6700" dirty="0">
                <a:solidFill>
                  <a:srgbClr val="AD2E0C"/>
                </a:solidFill>
                <a:latin typeface="Fraunces Bold"/>
              </a:rPr>
              <a:t>V. VẬN DỤNG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3258722" y="4048644"/>
            <a:ext cx="11770556" cy="37718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02618" lvl="1" indent="-301309" algn="just">
              <a:lnSpc>
                <a:spcPts val="7500"/>
              </a:lnSpc>
              <a:buFont typeface="Arial"/>
              <a:buChar char="•"/>
            </a:pPr>
            <a:r>
              <a:rPr lang="en-US" sz="5000" dirty="0" err="1">
                <a:solidFill>
                  <a:srgbClr val="000000"/>
                </a:solidFill>
                <a:latin typeface="Roboto Condensed"/>
              </a:rPr>
              <a:t>Viết</a:t>
            </a:r>
            <a:r>
              <a:rPr lang="en-US" sz="50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Roboto Condensed"/>
              </a:rPr>
              <a:t>hoàn</a:t>
            </a:r>
            <a:r>
              <a:rPr lang="en-US" sz="50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Roboto Condensed"/>
              </a:rPr>
              <a:t>chỉnh</a:t>
            </a:r>
            <a:r>
              <a:rPr lang="en-US" sz="50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Roboto Condensed"/>
              </a:rPr>
              <a:t>đoạn</a:t>
            </a:r>
            <a:r>
              <a:rPr lang="en-US" sz="50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Roboto Condensed"/>
              </a:rPr>
              <a:t>văn</a:t>
            </a:r>
            <a:r>
              <a:rPr lang="en-US" sz="50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Roboto Condensed"/>
              </a:rPr>
              <a:t>ngắn</a:t>
            </a:r>
            <a:r>
              <a:rPr lang="en-US" sz="50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Roboto Condensed"/>
              </a:rPr>
              <a:t>thuyết</a:t>
            </a:r>
            <a:r>
              <a:rPr lang="en-US" sz="5000" dirty="0">
                <a:solidFill>
                  <a:srgbClr val="000000"/>
                </a:solidFill>
                <a:latin typeface="Roboto Condensed"/>
              </a:rPr>
              <a:t> minh </a:t>
            </a:r>
            <a:r>
              <a:rPr lang="en-US" sz="5000" dirty="0" err="1">
                <a:solidFill>
                  <a:srgbClr val="000000"/>
                </a:solidFill>
                <a:latin typeface="Roboto Condensed"/>
              </a:rPr>
              <a:t>một</a:t>
            </a:r>
            <a:r>
              <a:rPr lang="en-US" sz="50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Roboto Condensed"/>
              </a:rPr>
              <a:t>phần</a:t>
            </a:r>
            <a:r>
              <a:rPr lang="en-US" sz="50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Roboto Condensed"/>
              </a:rPr>
              <a:t>của</a:t>
            </a:r>
            <a:r>
              <a:rPr lang="en-US" sz="50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Roboto Condensed"/>
              </a:rPr>
              <a:t>sự</a:t>
            </a:r>
            <a:r>
              <a:rPr lang="en-US" sz="50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Roboto Condensed"/>
              </a:rPr>
              <a:t>kiện</a:t>
            </a:r>
            <a:r>
              <a:rPr lang="en-US" sz="5000" dirty="0">
                <a:solidFill>
                  <a:srgbClr val="000000"/>
                </a:solidFill>
                <a:latin typeface="Roboto Condensed"/>
              </a:rPr>
              <a:t>.</a:t>
            </a:r>
          </a:p>
          <a:p>
            <a:pPr marL="602618" lvl="1" indent="-301309" algn="just">
              <a:lnSpc>
                <a:spcPts val="7500"/>
              </a:lnSpc>
              <a:buFont typeface="Arial"/>
              <a:buChar char="•"/>
            </a:pPr>
            <a:r>
              <a:rPr lang="en-US" sz="5000" dirty="0" err="1">
                <a:solidFill>
                  <a:srgbClr val="000000"/>
                </a:solidFill>
                <a:latin typeface="Roboto Condensed"/>
              </a:rPr>
              <a:t>Thực</a:t>
            </a:r>
            <a:r>
              <a:rPr lang="en-US" sz="50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Roboto Condensed"/>
              </a:rPr>
              <a:t>hiện</a:t>
            </a:r>
            <a:r>
              <a:rPr lang="en-US" sz="50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Roboto Condensed"/>
              </a:rPr>
              <a:t>cá</a:t>
            </a:r>
            <a:r>
              <a:rPr lang="en-US" sz="50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Roboto Condensed"/>
              </a:rPr>
              <a:t>nhân</a:t>
            </a:r>
            <a:r>
              <a:rPr lang="en-US" sz="5000" dirty="0">
                <a:solidFill>
                  <a:srgbClr val="000000"/>
                </a:solidFill>
                <a:latin typeface="Roboto Condensed"/>
              </a:rPr>
              <a:t>.</a:t>
            </a:r>
          </a:p>
          <a:p>
            <a:pPr marL="602618" lvl="1" indent="-301309" algn="just">
              <a:lnSpc>
                <a:spcPts val="7500"/>
              </a:lnSpc>
              <a:buFont typeface="Arial"/>
              <a:buChar char="•"/>
            </a:pPr>
            <a:r>
              <a:rPr lang="en-US" sz="5000" dirty="0" err="1">
                <a:solidFill>
                  <a:srgbClr val="000000"/>
                </a:solidFill>
                <a:latin typeface="Roboto Condensed"/>
              </a:rPr>
              <a:t>Thời</a:t>
            </a:r>
            <a:r>
              <a:rPr lang="en-US" sz="50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Roboto Condensed"/>
              </a:rPr>
              <a:t>gian</a:t>
            </a:r>
            <a:r>
              <a:rPr lang="en-US" sz="5000" dirty="0">
                <a:solidFill>
                  <a:srgbClr val="000000"/>
                </a:solidFill>
                <a:latin typeface="Roboto Condensed"/>
              </a:rPr>
              <a:t>:  10 </a:t>
            </a:r>
            <a:r>
              <a:rPr lang="en-US" sz="5000" dirty="0" err="1">
                <a:solidFill>
                  <a:srgbClr val="000000"/>
                </a:solidFill>
                <a:latin typeface="Roboto Condensed"/>
              </a:rPr>
              <a:t>phút</a:t>
            </a:r>
            <a:endParaRPr lang="en-US" sz="5000" dirty="0">
              <a:solidFill>
                <a:srgbClr val="000000"/>
              </a:solidFill>
              <a:latin typeface="Roboto Condensed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r="92"/>
          <a:stretch>
            <a:fillRect/>
          </a:stretch>
        </p:blipFill>
        <p:spPr>
          <a:xfrm>
            <a:off x="2779390" y="-419986"/>
            <a:ext cx="11753745" cy="11433188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2779390" y="3281181"/>
            <a:ext cx="11425210" cy="8470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889"/>
              </a:lnSpc>
            </a:pPr>
            <a:r>
              <a:rPr lang="en-US" sz="5299">
                <a:solidFill>
                  <a:srgbClr val="AD2E0C"/>
                </a:solidFill>
                <a:latin typeface="Fraunces Bold"/>
              </a:rPr>
              <a:t>HƯỚNG DẪN VỀ NHÀ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4480529" y="4494760"/>
            <a:ext cx="8691586" cy="22734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203"/>
              </a:lnSpc>
            </a:pPr>
            <a:r>
              <a:rPr lang="en-US" sz="5899">
                <a:solidFill>
                  <a:srgbClr val="000000"/>
                </a:solidFill>
                <a:latin typeface="Roboto Condensed"/>
              </a:rPr>
              <a:t>Chuẩn bị bài: Nói và nghe</a:t>
            </a:r>
          </a:p>
          <a:p>
            <a:pPr algn="ctr">
              <a:lnSpc>
                <a:spcPts val="9203"/>
              </a:lnSpc>
            </a:pPr>
            <a:r>
              <a:rPr lang="en-US" sz="5899">
                <a:solidFill>
                  <a:srgbClr val="000000"/>
                </a:solidFill>
                <a:latin typeface="Roboto Condensed Bold"/>
              </a:rPr>
              <a:t>Kể lại một truyền thuyết</a:t>
            </a: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7608504" y="3342594"/>
            <a:ext cx="9650796" cy="1531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180"/>
              </a:lnSpc>
            </a:pPr>
            <a:r>
              <a:rPr lang="en-US" sz="8699">
                <a:solidFill>
                  <a:srgbClr val="421919"/>
                </a:solidFill>
                <a:latin typeface="#9Slide05 VL Fadilla"/>
              </a:rPr>
              <a:t>Xin chào và hẹn gặp lại!</a:t>
            </a: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 b="89"/>
          <a:stretch>
            <a:fillRect/>
          </a:stretch>
        </p:blipFill>
        <p:spPr>
          <a:xfrm rot="1815691">
            <a:off x="16200080" y="7273315"/>
            <a:ext cx="2982441" cy="396997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 b="89"/>
          <a:stretch>
            <a:fillRect/>
          </a:stretch>
        </p:blipFill>
        <p:spPr>
          <a:xfrm rot="-1412487">
            <a:off x="-925714" y="7125414"/>
            <a:ext cx="2982441" cy="396997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rcRect b="154"/>
          <a:stretch>
            <a:fillRect/>
          </a:stretch>
        </p:blipFill>
        <p:spPr>
          <a:xfrm rot="-6620745">
            <a:off x="-610274" y="-1028700"/>
            <a:ext cx="2229473" cy="41148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/>
          <a:srcRect r="23"/>
          <a:stretch>
            <a:fillRect/>
          </a:stretch>
        </p:blipFill>
        <p:spPr>
          <a:xfrm>
            <a:off x="-3114166" y="3552144"/>
            <a:ext cx="9037822" cy="8519259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b="85"/>
          <a:stretch>
            <a:fillRect/>
          </a:stretch>
        </p:blipFill>
        <p:spPr>
          <a:xfrm>
            <a:off x="-1583303" y="564309"/>
            <a:ext cx="10196989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 b="85"/>
          <a:stretch>
            <a:fillRect/>
          </a:stretch>
        </p:blipFill>
        <p:spPr>
          <a:xfrm>
            <a:off x="10418717" y="0"/>
            <a:ext cx="10196989" cy="102870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 r="64"/>
          <a:stretch>
            <a:fillRect/>
          </a:stretch>
        </p:blipFill>
        <p:spPr>
          <a:xfrm rot="-749170">
            <a:off x="-1476991" y="7085691"/>
            <a:ext cx="3837986" cy="41148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rcRect r="33"/>
          <a:stretch>
            <a:fillRect/>
          </a:stretch>
        </p:blipFill>
        <p:spPr>
          <a:xfrm>
            <a:off x="14487842" y="8563637"/>
            <a:ext cx="4587510" cy="3003087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1612226" y="459534"/>
            <a:ext cx="16020995" cy="978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027"/>
              </a:lnSpc>
            </a:pPr>
            <a:r>
              <a:rPr lang="en-US" sz="5732" dirty="0">
                <a:solidFill>
                  <a:srgbClr val="000000"/>
                </a:solidFill>
                <a:latin typeface="Fraunces Bold"/>
              </a:rPr>
              <a:t>I. TÌM HIỂU YÊU CẦU CỦA KIỂU VĂN BẢN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2109621" y="1754442"/>
            <a:ext cx="8875362" cy="8923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7343"/>
              </a:lnSpc>
            </a:pPr>
            <a:r>
              <a:rPr lang="en-US" sz="5099" dirty="0">
                <a:solidFill>
                  <a:srgbClr val="604A7B"/>
                </a:solidFill>
                <a:latin typeface="#9Slide07 SVNUT Triumph Press" panose="00000500000000000000" pitchFamily="2" charset="0"/>
              </a:rPr>
              <a:t>1. </a:t>
            </a:r>
            <a:r>
              <a:rPr lang="en-US" sz="5099" dirty="0" err="1">
                <a:solidFill>
                  <a:srgbClr val="604A7B"/>
                </a:solidFill>
                <a:latin typeface="#9Slide07 SVNUT Triumph Press" panose="00000500000000000000" pitchFamily="2" charset="0"/>
              </a:rPr>
              <a:t>Yêu</a:t>
            </a:r>
            <a:r>
              <a:rPr lang="en-US" sz="5099" dirty="0">
                <a:solidFill>
                  <a:srgbClr val="604A7B"/>
                </a:solidFill>
                <a:latin typeface="#9Slide07 SVNUT Triumph Press" panose="00000500000000000000" pitchFamily="2" charset="0"/>
              </a:rPr>
              <a:t> </a:t>
            </a:r>
            <a:r>
              <a:rPr lang="en-US" sz="5099" dirty="0" err="1">
                <a:solidFill>
                  <a:srgbClr val="604A7B"/>
                </a:solidFill>
                <a:latin typeface="#9Slide07 SVNUT Triumph Press" panose="00000500000000000000" pitchFamily="2" charset="0"/>
              </a:rPr>
              <a:t>cầu</a:t>
            </a:r>
            <a:r>
              <a:rPr lang="en-US" sz="5099" dirty="0">
                <a:solidFill>
                  <a:srgbClr val="604A7B"/>
                </a:solidFill>
                <a:latin typeface="#9Slide07 SVNUT Triumph Press" panose="00000500000000000000" pitchFamily="2" charset="0"/>
              </a:rPr>
              <a:t> </a:t>
            </a:r>
            <a:r>
              <a:rPr lang="en-US" sz="5099" dirty="0" err="1">
                <a:solidFill>
                  <a:srgbClr val="604A7B"/>
                </a:solidFill>
                <a:latin typeface="#9Slide07 SVNUT Triumph Press" panose="00000500000000000000" pitchFamily="2" charset="0"/>
              </a:rPr>
              <a:t>của</a:t>
            </a:r>
            <a:r>
              <a:rPr lang="en-US" sz="5099" dirty="0">
                <a:solidFill>
                  <a:srgbClr val="604A7B"/>
                </a:solidFill>
                <a:latin typeface="#9Slide07 SVNUT Triumph Press" panose="00000500000000000000" pitchFamily="2" charset="0"/>
              </a:rPr>
              <a:t> </a:t>
            </a:r>
            <a:r>
              <a:rPr lang="en-US" sz="5099" dirty="0" err="1">
                <a:solidFill>
                  <a:srgbClr val="604A7B"/>
                </a:solidFill>
                <a:latin typeface="#9Slide07 SVNUT Triumph Press" panose="00000500000000000000" pitchFamily="2" charset="0"/>
              </a:rPr>
              <a:t>kiểu</a:t>
            </a:r>
            <a:r>
              <a:rPr lang="en-US" sz="5099" dirty="0">
                <a:solidFill>
                  <a:srgbClr val="604A7B"/>
                </a:solidFill>
                <a:latin typeface="#9Slide07 SVNUT Triumph Press" panose="00000500000000000000" pitchFamily="2" charset="0"/>
              </a:rPr>
              <a:t> </a:t>
            </a:r>
            <a:r>
              <a:rPr lang="en-US" sz="5099" dirty="0" err="1">
                <a:solidFill>
                  <a:srgbClr val="604A7B"/>
                </a:solidFill>
                <a:latin typeface="#9Slide07 SVNUT Triumph Press" panose="00000500000000000000" pitchFamily="2" charset="0"/>
              </a:rPr>
              <a:t>văn</a:t>
            </a:r>
            <a:r>
              <a:rPr lang="en-US" sz="5099" dirty="0">
                <a:solidFill>
                  <a:srgbClr val="604A7B"/>
                </a:solidFill>
                <a:latin typeface="#9Slide07 SVNUT Triumph Press" panose="00000500000000000000" pitchFamily="2" charset="0"/>
              </a:rPr>
              <a:t> </a:t>
            </a:r>
            <a:r>
              <a:rPr lang="en-US" sz="5099" dirty="0" err="1">
                <a:solidFill>
                  <a:srgbClr val="604A7B"/>
                </a:solidFill>
                <a:latin typeface="#9Slide07 SVNUT Triumph Press" panose="00000500000000000000" pitchFamily="2" charset="0"/>
              </a:rPr>
              <a:t>bản</a:t>
            </a:r>
            <a:endParaRPr lang="en-US" sz="5099" dirty="0">
              <a:solidFill>
                <a:srgbClr val="604A7B"/>
              </a:solidFill>
              <a:latin typeface="#9Slide07 SVNUT Triumph Press" panose="00000500000000000000" pitchFamily="2" charset="0"/>
            </a:endParaRP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1779606" y="2794643"/>
            <a:ext cx="15001990" cy="7855588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3515191" y="4193090"/>
            <a:ext cx="11358995" cy="40893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079501" lvl="1" indent="-539750" algn="just">
              <a:lnSpc>
                <a:spcPts val="6500"/>
              </a:lnSpc>
              <a:buFont typeface="Arial"/>
              <a:buChar char="•"/>
            </a:pPr>
            <a:r>
              <a:rPr lang="en-US" sz="5000">
                <a:solidFill>
                  <a:srgbClr val="000000"/>
                </a:solidFill>
                <a:latin typeface="Roboto Condensed"/>
              </a:rPr>
              <a:t>Gấp sách lại, ghi ra nháp thật nhanh các yêu cầu của kiểu văn bản này bằng các từ khóa.</a:t>
            </a:r>
          </a:p>
          <a:p>
            <a:pPr marL="1079501" lvl="1" indent="-539750" algn="just">
              <a:lnSpc>
                <a:spcPts val="6500"/>
              </a:lnSpc>
              <a:buFont typeface="Arial"/>
              <a:buChar char="•"/>
            </a:pPr>
            <a:r>
              <a:rPr lang="en-US" sz="5000">
                <a:solidFill>
                  <a:srgbClr val="000000"/>
                </a:solidFill>
                <a:latin typeface="Roboto Condensed"/>
              </a:rPr>
              <a:t>Thực hiện theo cặp.</a:t>
            </a:r>
          </a:p>
          <a:p>
            <a:pPr marL="1079501" lvl="1" indent="-539750" algn="just">
              <a:lnSpc>
                <a:spcPts val="6500"/>
              </a:lnSpc>
              <a:buFont typeface="Arial"/>
              <a:buChar char="•"/>
            </a:pPr>
            <a:r>
              <a:rPr lang="en-US" sz="5000">
                <a:solidFill>
                  <a:srgbClr val="000000"/>
                </a:solidFill>
                <a:latin typeface="Roboto Condensed"/>
              </a:rPr>
              <a:t>Thời gian: 2 phút.  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70000"/>
          </a:blip>
          <a:srcRect r="121" b="3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620777" y="2357651"/>
            <a:ext cx="17662037" cy="7450379"/>
            <a:chOff x="0" y="0"/>
            <a:chExt cx="22307037" cy="993383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2307153" cy="9933953"/>
            </a:xfrm>
            <a:custGeom>
              <a:avLst/>
              <a:gdLst/>
              <a:ahLst/>
              <a:cxnLst/>
              <a:rect l="l" t="t" r="r" b="b"/>
              <a:pathLst>
                <a:path w="22307153" h="9933953">
                  <a:moveTo>
                    <a:pt x="156658" y="0"/>
                  </a:moveTo>
                  <a:lnTo>
                    <a:pt x="22150366" y="0"/>
                  </a:lnTo>
                  <a:cubicBezTo>
                    <a:pt x="22191966" y="0"/>
                    <a:pt x="22231823" y="17411"/>
                    <a:pt x="22261206" y="48263"/>
                  </a:cubicBezTo>
                  <a:cubicBezTo>
                    <a:pt x="22290588" y="79115"/>
                    <a:pt x="22307153" y="120964"/>
                    <a:pt x="22307153" y="164645"/>
                  </a:cubicBezTo>
                  <a:lnTo>
                    <a:pt x="22307153" y="9769331"/>
                  </a:lnTo>
                  <a:cubicBezTo>
                    <a:pt x="22307153" y="9813012"/>
                    <a:pt x="22290588" y="9854860"/>
                    <a:pt x="22261206" y="9885712"/>
                  </a:cubicBezTo>
                  <a:cubicBezTo>
                    <a:pt x="22231823" y="9916564"/>
                    <a:pt x="22191966" y="9933953"/>
                    <a:pt x="22150366" y="9933953"/>
                  </a:cubicBezTo>
                  <a:lnTo>
                    <a:pt x="156658" y="9933953"/>
                  </a:lnTo>
                  <a:cubicBezTo>
                    <a:pt x="115057" y="9933953"/>
                    <a:pt x="75202" y="9916716"/>
                    <a:pt x="45819" y="9885712"/>
                  </a:cubicBezTo>
                  <a:cubicBezTo>
                    <a:pt x="16437" y="9854708"/>
                    <a:pt x="0" y="9812858"/>
                    <a:pt x="0" y="9769331"/>
                  </a:cubicBezTo>
                  <a:lnTo>
                    <a:pt x="0" y="164492"/>
                  </a:lnTo>
                  <a:cubicBezTo>
                    <a:pt x="0" y="120811"/>
                    <a:pt x="16582" y="78962"/>
                    <a:pt x="45965" y="48110"/>
                  </a:cubicBezTo>
                  <a:cubicBezTo>
                    <a:pt x="75347" y="17259"/>
                    <a:pt x="115203" y="0"/>
                    <a:pt x="156658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5" name="TextBox 5"/>
          <p:cNvSpPr txBox="1"/>
          <p:nvPr/>
        </p:nvSpPr>
        <p:spPr>
          <a:xfrm>
            <a:off x="876300" y="2604192"/>
            <a:ext cx="15887700" cy="7472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627378" lvl="1" indent="-313689" algn="l">
              <a:lnSpc>
                <a:spcPts val="7279"/>
              </a:lnSpc>
              <a:buFont typeface="Arial"/>
              <a:buChar char="•"/>
            </a:pPr>
            <a:r>
              <a:rPr lang="en-US" sz="5199" dirty="0" err="1">
                <a:solidFill>
                  <a:srgbClr val="000000"/>
                </a:solidFill>
                <a:latin typeface="Roboto Condensed"/>
              </a:rPr>
              <a:t>Xác</a:t>
            </a:r>
            <a:r>
              <a:rPr lang="en-US" sz="51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5199" dirty="0" err="1">
                <a:solidFill>
                  <a:srgbClr val="000000"/>
                </a:solidFill>
                <a:latin typeface="Roboto Condensed"/>
              </a:rPr>
              <a:t>định</a:t>
            </a:r>
            <a:r>
              <a:rPr lang="en-US" sz="51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5199" dirty="0" err="1">
                <a:solidFill>
                  <a:srgbClr val="000000"/>
                </a:solidFill>
                <a:latin typeface="Roboto Condensed"/>
              </a:rPr>
              <a:t>người</a:t>
            </a:r>
            <a:r>
              <a:rPr lang="en-US" sz="51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5199" dirty="0" err="1">
                <a:solidFill>
                  <a:srgbClr val="000000"/>
                </a:solidFill>
                <a:latin typeface="Roboto Condensed"/>
              </a:rPr>
              <a:t>tường</a:t>
            </a:r>
            <a:r>
              <a:rPr lang="en-US" sz="51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5199" dirty="0" err="1">
                <a:solidFill>
                  <a:srgbClr val="000000"/>
                </a:solidFill>
                <a:latin typeface="Roboto Condensed"/>
              </a:rPr>
              <a:t>thuật</a:t>
            </a:r>
            <a:r>
              <a:rPr lang="en-US" sz="5199" dirty="0">
                <a:solidFill>
                  <a:srgbClr val="000000"/>
                </a:solidFill>
                <a:latin typeface="Roboto Condensed"/>
              </a:rPr>
              <a:t>, </a:t>
            </a:r>
            <a:r>
              <a:rPr lang="en-US" sz="5199" dirty="0" err="1">
                <a:solidFill>
                  <a:srgbClr val="000000"/>
                </a:solidFill>
                <a:latin typeface="Roboto Condensed"/>
              </a:rPr>
              <a:t>lựa</a:t>
            </a:r>
            <a:r>
              <a:rPr lang="en-US" sz="51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5199" dirty="0" err="1">
                <a:solidFill>
                  <a:srgbClr val="000000"/>
                </a:solidFill>
                <a:latin typeface="Roboto Condensed"/>
              </a:rPr>
              <a:t>chọn</a:t>
            </a:r>
            <a:r>
              <a:rPr lang="en-US" sz="51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5199" dirty="0" err="1">
                <a:solidFill>
                  <a:srgbClr val="000000"/>
                </a:solidFill>
                <a:latin typeface="Roboto Condensed Bold"/>
              </a:rPr>
              <a:t>ngôi</a:t>
            </a:r>
            <a:r>
              <a:rPr lang="en-US" sz="5199" dirty="0">
                <a:solidFill>
                  <a:srgbClr val="000000"/>
                </a:solidFill>
                <a:latin typeface="Roboto Condensed Bold"/>
              </a:rPr>
              <a:t> </a:t>
            </a:r>
            <a:r>
              <a:rPr lang="en-US" sz="5199" dirty="0" err="1">
                <a:solidFill>
                  <a:srgbClr val="000000"/>
                </a:solidFill>
                <a:latin typeface="Roboto Condensed Bold"/>
              </a:rPr>
              <a:t>tường</a:t>
            </a:r>
            <a:r>
              <a:rPr lang="en-US" sz="5199" dirty="0">
                <a:solidFill>
                  <a:srgbClr val="000000"/>
                </a:solidFill>
                <a:latin typeface="Roboto Condensed Bold"/>
              </a:rPr>
              <a:t> </a:t>
            </a:r>
            <a:r>
              <a:rPr lang="en-US" sz="5199" dirty="0" err="1">
                <a:solidFill>
                  <a:srgbClr val="000000"/>
                </a:solidFill>
                <a:latin typeface="Roboto Condensed Bold"/>
              </a:rPr>
              <a:t>thuật</a:t>
            </a:r>
            <a:r>
              <a:rPr lang="en-US" sz="5199" dirty="0">
                <a:solidFill>
                  <a:srgbClr val="000000"/>
                </a:solidFill>
                <a:latin typeface="Roboto Condensed Bold"/>
              </a:rPr>
              <a:t> </a:t>
            </a:r>
            <a:r>
              <a:rPr lang="en-US" sz="5199" dirty="0" err="1">
                <a:solidFill>
                  <a:srgbClr val="000000"/>
                </a:solidFill>
                <a:latin typeface="Roboto Condensed"/>
              </a:rPr>
              <a:t>phù</a:t>
            </a:r>
            <a:r>
              <a:rPr lang="en-US" sz="51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5199" dirty="0" err="1">
                <a:solidFill>
                  <a:srgbClr val="000000"/>
                </a:solidFill>
                <a:latin typeface="Roboto Condensed"/>
              </a:rPr>
              <a:t>hợp</a:t>
            </a:r>
            <a:r>
              <a:rPr lang="en-US" sz="5199" dirty="0">
                <a:solidFill>
                  <a:srgbClr val="000000"/>
                </a:solidFill>
                <a:latin typeface="Roboto Condensed"/>
              </a:rPr>
              <a:t>.</a:t>
            </a:r>
          </a:p>
          <a:p>
            <a:pPr marL="627378" lvl="1" indent="-313689" algn="l">
              <a:lnSpc>
                <a:spcPts val="7279"/>
              </a:lnSpc>
              <a:buFont typeface="Arial"/>
              <a:buChar char="•"/>
            </a:pPr>
            <a:r>
              <a:rPr lang="en-US" sz="5199" dirty="0" err="1">
                <a:solidFill>
                  <a:srgbClr val="000000"/>
                </a:solidFill>
                <a:latin typeface="Roboto Condensed Bold"/>
              </a:rPr>
              <a:t>Giới</a:t>
            </a:r>
            <a:r>
              <a:rPr lang="en-US" sz="5199" dirty="0">
                <a:solidFill>
                  <a:srgbClr val="000000"/>
                </a:solidFill>
                <a:latin typeface="Roboto Condensed Bold"/>
              </a:rPr>
              <a:t> </a:t>
            </a:r>
            <a:r>
              <a:rPr lang="en-US" sz="5199" dirty="0" err="1">
                <a:solidFill>
                  <a:srgbClr val="000000"/>
                </a:solidFill>
                <a:latin typeface="Roboto Condensed Bold"/>
              </a:rPr>
              <a:t>thiệu</a:t>
            </a:r>
            <a:r>
              <a:rPr lang="en-US" sz="51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5199" dirty="0" err="1">
                <a:solidFill>
                  <a:srgbClr val="000000"/>
                </a:solidFill>
                <a:latin typeface="Roboto Condensed"/>
              </a:rPr>
              <a:t>sự</a:t>
            </a:r>
            <a:r>
              <a:rPr lang="en-US" sz="51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5199" dirty="0" err="1">
                <a:solidFill>
                  <a:srgbClr val="000000"/>
                </a:solidFill>
                <a:latin typeface="Roboto Condensed"/>
              </a:rPr>
              <a:t>kiện</a:t>
            </a:r>
            <a:r>
              <a:rPr lang="en-US" sz="5199" dirty="0">
                <a:solidFill>
                  <a:srgbClr val="000000"/>
                </a:solidFill>
                <a:latin typeface="Roboto Condensed"/>
              </a:rPr>
              <a:t>, </a:t>
            </a:r>
            <a:r>
              <a:rPr lang="en-US" sz="5199" dirty="0" err="1">
                <a:solidFill>
                  <a:srgbClr val="000000"/>
                </a:solidFill>
                <a:latin typeface="Roboto Condensed"/>
              </a:rPr>
              <a:t>nêu</a:t>
            </a:r>
            <a:r>
              <a:rPr lang="en-US" sz="51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5199" dirty="0" err="1">
                <a:solidFill>
                  <a:srgbClr val="000000"/>
                </a:solidFill>
                <a:latin typeface="Roboto Condensed"/>
              </a:rPr>
              <a:t>bối</a:t>
            </a:r>
            <a:r>
              <a:rPr lang="en-US" sz="51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5199" dirty="0" err="1">
                <a:solidFill>
                  <a:srgbClr val="000000"/>
                </a:solidFill>
                <a:latin typeface="Roboto Condensed"/>
              </a:rPr>
              <a:t>cảnh</a:t>
            </a:r>
            <a:r>
              <a:rPr lang="en-US" sz="5199" dirty="0">
                <a:solidFill>
                  <a:srgbClr val="000000"/>
                </a:solidFill>
                <a:latin typeface="Roboto Condensed"/>
              </a:rPr>
              <a:t> (</a:t>
            </a:r>
            <a:r>
              <a:rPr lang="en-US" sz="5199" dirty="0" err="1">
                <a:solidFill>
                  <a:srgbClr val="000000"/>
                </a:solidFill>
                <a:latin typeface="Roboto Condensed"/>
              </a:rPr>
              <a:t>không</a:t>
            </a:r>
            <a:r>
              <a:rPr lang="en-US" sz="51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5199" dirty="0" err="1">
                <a:solidFill>
                  <a:srgbClr val="000000"/>
                </a:solidFill>
                <a:latin typeface="Roboto Condensed"/>
              </a:rPr>
              <a:t>gian</a:t>
            </a:r>
            <a:r>
              <a:rPr lang="en-US" sz="5199" dirty="0">
                <a:solidFill>
                  <a:srgbClr val="000000"/>
                </a:solidFill>
                <a:latin typeface="Roboto Condensed"/>
              </a:rPr>
              <a:t>, </a:t>
            </a:r>
            <a:r>
              <a:rPr lang="en-US" sz="5199" dirty="0" err="1">
                <a:solidFill>
                  <a:srgbClr val="000000"/>
                </a:solidFill>
                <a:latin typeface="Roboto Condensed"/>
              </a:rPr>
              <a:t>thời</a:t>
            </a:r>
            <a:r>
              <a:rPr lang="en-US" sz="51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5199" dirty="0" err="1">
                <a:solidFill>
                  <a:srgbClr val="000000"/>
                </a:solidFill>
                <a:latin typeface="Roboto Condensed"/>
              </a:rPr>
              <a:t>gian</a:t>
            </a:r>
            <a:r>
              <a:rPr lang="en-US" sz="5199" dirty="0">
                <a:solidFill>
                  <a:srgbClr val="000000"/>
                </a:solidFill>
                <a:latin typeface="Roboto Condensed"/>
              </a:rPr>
              <a:t>) </a:t>
            </a:r>
            <a:r>
              <a:rPr lang="en-US" sz="5199" dirty="0" err="1">
                <a:solidFill>
                  <a:srgbClr val="000000"/>
                </a:solidFill>
                <a:latin typeface="Roboto Condensed"/>
              </a:rPr>
              <a:t>của</a:t>
            </a:r>
            <a:r>
              <a:rPr lang="en-US" sz="51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5199" dirty="0" err="1">
                <a:solidFill>
                  <a:srgbClr val="000000"/>
                </a:solidFill>
                <a:latin typeface="Roboto Condensed"/>
              </a:rPr>
              <a:t>sự</a:t>
            </a:r>
            <a:r>
              <a:rPr lang="en-US" sz="51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5199" dirty="0" err="1">
                <a:solidFill>
                  <a:srgbClr val="000000"/>
                </a:solidFill>
                <a:latin typeface="Roboto Condensed"/>
              </a:rPr>
              <a:t>kiện</a:t>
            </a:r>
            <a:r>
              <a:rPr lang="en-US" sz="5199" dirty="0">
                <a:solidFill>
                  <a:srgbClr val="000000"/>
                </a:solidFill>
                <a:latin typeface="Roboto Condensed"/>
              </a:rPr>
              <a:t>.</a:t>
            </a:r>
          </a:p>
          <a:p>
            <a:pPr marL="627378" lvl="1" indent="-313689" algn="l">
              <a:lnSpc>
                <a:spcPts val="7279"/>
              </a:lnSpc>
              <a:buFont typeface="Arial"/>
              <a:buChar char="•"/>
            </a:pPr>
            <a:r>
              <a:rPr lang="en-US" sz="5199" dirty="0" err="1">
                <a:solidFill>
                  <a:srgbClr val="000000"/>
                </a:solidFill>
                <a:latin typeface="Roboto Condensed"/>
              </a:rPr>
              <a:t>Thuật</a:t>
            </a:r>
            <a:r>
              <a:rPr lang="en-US" sz="51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5199" dirty="0" err="1">
                <a:solidFill>
                  <a:srgbClr val="000000"/>
                </a:solidFill>
                <a:latin typeface="Roboto Condensed"/>
              </a:rPr>
              <a:t>lại</a:t>
            </a:r>
            <a:r>
              <a:rPr lang="en-US" sz="51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5199" dirty="0" err="1">
                <a:solidFill>
                  <a:srgbClr val="000000"/>
                </a:solidFill>
                <a:latin typeface="Roboto Condensed Bold"/>
              </a:rPr>
              <a:t>diễn</a:t>
            </a:r>
            <a:r>
              <a:rPr lang="en-US" sz="5199" dirty="0">
                <a:solidFill>
                  <a:srgbClr val="000000"/>
                </a:solidFill>
                <a:latin typeface="Roboto Condensed Bold"/>
              </a:rPr>
              <a:t> </a:t>
            </a:r>
            <a:r>
              <a:rPr lang="en-US" sz="5199" dirty="0" err="1">
                <a:solidFill>
                  <a:srgbClr val="000000"/>
                </a:solidFill>
                <a:latin typeface="Roboto Condensed Bold"/>
              </a:rPr>
              <a:t>biến</a:t>
            </a:r>
            <a:r>
              <a:rPr lang="en-US" sz="5199" dirty="0">
                <a:solidFill>
                  <a:srgbClr val="000000"/>
                </a:solidFill>
                <a:latin typeface="Roboto Condensed Bold"/>
              </a:rPr>
              <a:t> </a:t>
            </a:r>
            <a:r>
              <a:rPr lang="en-US" sz="5199" dirty="0" err="1">
                <a:solidFill>
                  <a:srgbClr val="000000"/>
                </a:solidFill>
                <a:latin typeface="Roboto Condensed Bold"/>
              </a:rPr>
              <a:t>chính</a:t>
            </a:r>
            <a:r>
              <a:rPr lang="en-US" sz="5199" dirty="0">
                <a:solidFill>
                  <a:srgbClr val="000000"/>
                </a:solidFill>
                <a:latin typeface="Roboto Condensed Bold"/>
              </a:rPr>
              <a:t> </a:t>
            </a:r>
            <a:r>
              <a:rPr lang="en-US" sz="5199" dirty="0" err="1">
                <a:solidFill>
                  <a:srgbClr val="000000"/>
                </a:solidFill>
                <a:latin typeface="Roboto Condensed"/>
              </a:rPr>
              <a:t>của</a:t>
            </a:r>
            <a:r>
              <a:rPr lang="en-US" sz="51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5199" dirty="0" err="1">
                <a:solidFill>
                  <a:srgbClr val="000000"/>
                </a:solidFill>
                <a:latin typeface="Roboto Condensed"/>
              </a:rPr>
              <a:t>sự</a:t>
            </a:r>
            <a:r>
              <a:rPr lang="en-US" sz="51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5199" dirty="0" err="1">
                <a:solidFill>
                  <a:srgbClr val="000000"/>
                </a:solidFill>
                <a:latin typeface="Roboto Condensed"/>
              </a:rPr>
              <a:t>kiện</a:t>
            </a:r>
            <a:r>
              <a:rPr lang="en-US" sz="5199" dirty="0">
                <a:solidFill>
                  <a:srgbClr val="000000"/>
                </a:solidFill>
                <a:latin typeface="Roboto Condensed"/>
              </a:rPr>
              <a:t>, </a:t>
            </a:r>
            <a:r>
              <a:rPr lang="en-US" sz="5199" dirty="0" err="1">
                <a:solidFill>
                  <a:srgbClr val="000000"/>
                </a:solidFill>
                <a:latin typeface="Roboto Condensed"/>
              </a:rPr>
              <a:t>sắp</a:t>
            </a:r>
            <a:r>
              <a:rPr lang="en-US" sz="51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5199" dirty="0" err="1">
                <a:solidFill>
                  <a:srgbClr val="000000"/>
                </a:solidFill>
                <a:latin typeface="Roboto Condensed"/>
              </a:rPr>
              <a:t>xếp</a:t>
            </a:r>
            <a:r>
              <a:rPr lang="en-US" sz="51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5199" dirty="0" err="1">
                <a:solidFill>
                  <a:srgbClr val="000000"/>
                </a:solidFill>
                <a:latin typeface="Roboto Condensed"/>
              </a:rPr>
              <a:t>theo</a:t>
            </a:r>
            <a:r>
              <a:rPr lang="en-US" sz="51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5199" dirty="0" err="1">
                <a:solidFill>
                  <a:srgbClr val="000000"/>
                </a:solidFill>
                <a:latin typeface="Roboto Condensed"/>
              </a:rPr>
              <a:t>một</a:t>
            </a:r>
            <a:r>
              <a:rPr lang="en-US" sz="51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5199" dirty="0" err="1">
                <a:solidFill>
                  <a:srgbClr val="000000"/>
                </a:solidFill>
                <a:latin typeface="Roboto Condensed"/>
              </a:rPr>
              <a:t>trình</a:t>
            </a:r>
            <a:r>
              <a:rPr lang="en-US" sz="51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5199" dirty="0" err="1">
                <a:solidFill>
                  <a:srgbClr val="000000"/>
                </a:solidFill>
                <a:latin typeface="Roboto Condensed"/>
              </a:rPr>
              <a:t>tự</a:t>
            </a:r>
            <a:r>
              <a:rPr lang="en-US" sz="51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5199" dirty="0" err="1">
                <a:solidFill>
                  <a:srgbClr val="000000"/>
                </a:solidFill>
                <a:latin typeface="Roboto Condensed"/>
              </a:rPr>
              <a:t>hợp</a:t>
            </a:r>
            <a:r>
              <a:rPr lang="en-US" sz="51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5199" dirty="0" err="1">
                <a:solidFill>
                  <a:srgbClr val="000000"/>
                </a:solidFill>
                <a:latin typeface="Roboto Condensed"/>
              </a:rPr>
              <a:t>lí</a:t>
            </a:r>
            <a:r>
              <a:rPr lang="en-US" sz="5199" dirty="0">
                <a:solidFill>
                  <a:srgbClr val="000000"/>
                </a:solidFill>
                <a:latin typeface="Roboto Condensed"/>
              </a:rPr>
              <a:t>.</a:t>
            </a:r>
          </a:p>
          <a:p>
            <a:pPr marL="627378" lvl="1" indent="-313689" algn="l">
              <a:lnSpc>
                <a:spcPts val="7279"/>
              </a:lnSpc>
              <a:buFont typeface="Arial"/>
              <a:buChar char="•"/>
            </a:pPr>
            <a:r>
              <a:rPr lang="en-US" sz="5199" dirty="0" err="1">
                <a:solidFill>
                  <a:srgbClr val="000000"/>
                </a:solidFill>
                <a:latin typeface="Roboto Condensed"/>
              </a:rPr>
              <a:t>Tập</a:t>
            </a:r>
            <a:r>
              <a:rPr lang="en-US" sz="51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5199" dirty="0" err="1">
                <a:solidFill>
                  <a:srgbClr val="000000"/>
                </a:solidFill>
                <a:latin typeface="Roboto Condensed"/>
              </a:rPr>
              <a:t>trung</a:t>
            </a:r>
            <a:r>
              <a:rPr lang="en-US" sz="51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5199" dirty="0" err="1">
                <a:solidFill>
                  <a:srgbClr val="000000"/>
                </a:solidFill>
                <a:latin typeface="Roboto Condensed"/>
              </a:rPr>
              <a:t>vào</a:t>
            </a:r>
            <a:r>
              <a:rPr lang="en-US" sz="51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5199" dirty="0" err="1">
                <a:solidFill>
                  <a:srgbClr val="000000"/>
                </a:solidFill>
                <a:latin typeface="Roboto Condensed"/>
              </a:rPr>
              <a:t>một</a:t>
            </a:r>
            <a:r>
              <a:rPr lang="en-US" sz="51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5199" dirty="0" err="1">
                <a:solidFill>
                  <a:srgbClr val="000000"/>
                </a:solidFill>
                <a:latin typeface="Roboto Condensed"/>
              </a:rPr>
              <a:t>số</a:t>
            </a:r>
            <a:r>
              <a:rPr lang="en-US" sz="51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5199" dirty="0">
                <a:solidFill>
                  <a:srgbClr val="000000"/>
                </a:solidFill>
                <a:latin typeface="Roboto Condensed Bold"/>
              </a:rPr>
              <a:t>chi </a:t>
            </a:r>
            <a:r>
              <a:rPr lang="en-US" sz="5199" dirty="0" err="1">
                <a:solidFill>
                  <a:srgbClr val="000000"/>
                </a:solidFill>
                <a:latin typeface="Roboto Condensed Bold"/>
              </a:rPr>
              <a:t>tiết</a:t>
            </a:r>
            <a:r>
              <a:rPr lang="en-US" sz="5199" dirty="0">
                <a:solidFill>
                  <a:srgbClr val="000000"/>
                </a:solidFill>
                <a:latin typeface="Roboto Condensed Bold"/>
              </a:rPr>
              <a:t> </a:t>
            </a:r>
            <a:r>
              <a:rPr lang="en-US" sz="5199" dirty="0" err="1">
                <a:solidFill>
                  <a:srgbClr val="000000"/>
                </a:solidFill>
                <a:latin typeface="Roboto Condensed Bold"/>
              </a:rPr>
              <a:t>tiêu</a:t>
            </a:r>
            <a:r>
              <a:rPr lang="en-US" sz="5199" dirty="0">
                <a:solidFill>
                  <a:srgbClr val="000000"/>
                </a:solidFill>
                <a:latin typeface="Roboto Condensed Bold"/>
              </a:rPr>
              <a:t> </a:t>
            </a:r>
            <a:r>
              <a:rPr lang="en-US" sz="5199" dirty="0" err="1">
                <a:solidFill>
                  <a:srgbClr val="000000"/>
                </a:solidFill>
                <a:latin typeface="Roboto Condensed Bold"/>
              </a:rPr>
              <a:t>biểu</a:t>
            </a:r>
            <a:r>
              <a:rPr lang="en-US" sz="5199" dirty="0">
                <a:solidFill>
                  <a:srgbClr val="000000"/>
                </a:solidFill>
                <a:latin typeface="Roboto Condensed"/>
              </a:rPr>
              <a:t>.</a:t>
            </a:r>
          </a:p>
          <a:p>
            <a:pPr marL="627378" lvl="1" indent="-313689" algn="l">
              <a:lnSpc>
                <a:spcPts val="7279"/>
              </a:lnSpc>
              <a:buFont typeface="Arial"/>
              <a:buChar char="•"/>
            </a:pPr>
            <a:r>
              <a:rPr lang="en-US" sz="5199" dirty="0" err="1">
                <a:solidFill>
                  <a:srgbClr val="000000"/>
                </a:solidFill>
                <a:latin typeface="Roboto Condensed"/>
              </a:rPr>
              <a:t>Nêu</a:t>
            </a:r>
            <a:r>
              <a:rPr lang="en-US" sz="51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5199" dirty="0" err="1">
                <a:solidFill>
                  <a:srgbClr val="000000"/>
                </a:solidFill>
                <a:latin typeface="Roboto Condensed"/>
              </a:rPr>
              <a:t>được</a:t>
            </a:r>
            <a:r>
              <a:rPr lang="en-US" sz="51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5199" dirty="0" err="1">
                <a:solidFill>
                  <a:srgbClr val="000000"/>
                </a:solidFill>
                <a:latin typeface="Roboto Condensed Bold"/>
              </a:rPr>
              <a:t>cảm</a:t>
            </a:r>
            <a:r>
              <a:rPr lang="en-US" sz="5199" dirty="0">
                <a:solidFill>
                  <a:srgbClr val="000000"/>
                </a:solidFill>
                <a:latin typeface="Roboto Condensed Bold"/>
              </a:rPr>
              <a:t> </a:t>
            </a:r>
            <a:r>
              <a:rPr lang="en-US" sz="5199" dirty="0" err="1">
                <a:solidFill>
                  <a:srgbClr val="000000"/>
                </a:solidFill>
                <a:latin typeface="Roboto Condensed Bold"/>
              </a:rPr>
              <a:t>nghĩ</a:t>
            </a:r>
            <a:r>
              <a:rPr lang="en-US" sz="5199" dirty="0">
                <a:solidFill>
                  <a:srgbClr val="000000"/>
                </a:solidFill>
                <a:latin typeface="Roboto Condensed Bold"/>
              </a:rPr>
              <a:t>, ý </a:t>
            </a:r>
            <a:r>
              <a:rPr lang="en-US" sz="5199" dirty="0" err="1">
                <a:solidFill>
                  <a:srgbClr val="000000"/>
                </a:solidFill>
                <a:latin typeface="Roboto Condensed Bold"/>
              </a:rPr>
              <a:t>kiến</a:t>
            </a:r>
            <a:r>
              <a:rPr lang="en-US" sz="5199" dirty="0">
                <a:solidFill>
                  <a:srgbClr val="000000"/>
                </a:solidFill>
                <a:latin typeface="Roboto Condensed Bold"/>
              </a:rPr>
              <a:t> </a:t>
            </a:r>
            <a:r>
              <a:rPr lang="en-US" sz="5199" dirty="0" err="1">
                <a:solidFill>
                  <a:srgbClr val="000000"/>
                </a:solidFill>
                <a:latin typeface="Roboto Condensed"/>
              </a:rPr>
              <a:t>về</a:t>
            </a:r>
            <a:r>
              <a:rPr lang="en-US" sz="51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5199" dirty="0" err="1">
                <a:solidFill>
                  <a:srgbClr val="000000"/>
                </a:solidFill>
                <a:latin typeface="Roboto Condensed"/>
              </a:rPr>
              <a:t>sự</a:t>
            </a:r>
            <a:r>
              <a:rPr lang="en-US" sz="51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5199" dirty="0" err="1">
                <a:solidFill>
                  <a:srgbClr val="000000"/>
                </a:solidFill>
                <a:latin typeface="Roboto Condensed"/>
              </a:rPr>
              <a:t>kiện</a:t>
            </a:r>
            <a:r>
              <a:rPr lang="en-US" sz="5199" dirty="0">
                <a:solidFill>
                  <a:srgbClr val="000000"/>
                </a:solidFill>
                <a:latin typeface="Roboto Condensed"/>
              </a:rPr>
              <a:t>.</a:t>
            </a: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3"/>
          <a:srcRect r="6"/>
          <a:stretch>
            <a:fillRect/>
          </a:stretch>
        </p:blipFill>
        <p:spPr>
          <a:xfrm>
            <a:off x="15058511" y="8558899"/>
            <a:ext cx="1967477" cy="172810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-1634106" y="-1941685"/>
            <a:ext cx="4683469" cy="468346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1867349">
            <a:off x="16672301" y="8312919"/>
            <a:ext cx="3948162" cy="3948162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1323464" y="400050"/>
            <a:ext cx="16502883" cy="1143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</a:pPr>
            <a:r>
              <a:rPr lang="en-US" sz="6000">
                <a:solidFill>
                  <a:srgbClr val="6E3228"/>
                </a:solidFill>
                <a:latin typeface="Fraunces Bold"/>
              </a:rPr>
              <a:t>I. TÌM HIỂU YÊU CẦU CỦA KIỂU VĂN BẢN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646932" y="1281480"/>
            <a:ext cx="8875362" cy="9498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7775"/>
              </a:lnSpc>
            </a:pPr>
            <a:r>
              <a:rPr lang="en-US" sz="5399" dirty="0">
                <a:solidFill>
                  <a:srgbClr val="604A7B"/>
                </a:solidFill>
                <a:latin typeface="#9Slide07 SVNUT Triumph Press" panose="00000500000000000000" pitchFamily="2" charset="0"/>
              </a:rPr>
              <a:t>1. </a:t>
            </a:r>
            <a:r>
              <a:rPr lang="en-US" sz="5399" dirty="0" err="1">
                <a:solidFill>
                  <a:srgbClr val="604A7B"/>
                </a:solidFill>
                <a:latin typeface="#9Slide07 SVNUT Triumph Press" panose="00000500000000000000" pitchFamily="2" charset="0"/>
              </a:rPr>
              <a:t>Yêu</a:t>
            </a:r>
            <a:r>
              <a:rPr lang="en-US" sz="5399" dirty="0">
                <a:solidFill>
                  <a:srgbClr val="604A7B"/>
                </a:solidFill>
                <a:latin typeface="#9Slide07 SVNUT Triumph Press" panose="00000500000000000000" pitchFamily="2" charset="0"/>
              </a:rPr>
              <a:t> </a:t>
            </a:r>
            <a:r>
              <a:rPr lang="en-US" sz="5399" dirty="0" err="1">
                <a:solidFill>
                  <a:srgbClr val="604A7B"/>
                </a:solidFill>
                <a:latin typeface="#9Slide07 SVNUT Triumph Press" panose="00000500000000000000" pitchFamily="2" charset="0"/>
              </a:rPr>
              <a:t>cầu</a:t>
            </a:r>
            <a:r>
              <a:rPr lang="en-US" sz="5399" dirty="0">
                <a:solidFill>
                  <a:srgbClr val="604A7B"/>
                </a:solidFill>
                <a:latin typeface="#9Slide07 SVNUT Triumph Press" panose="00000500000000000000" pitchFamily="2" charset="0"/>
              </a:rPr>
              <a:t> </a:t>
            </a:r>
            <a:r>
              <a:rPr lang="en-US" sz="5399" dirty="0" err="1">
                <a:solidFill>
                  <a:srgbClr val="604A7B"/>
                </a:solidFill>
                <a:latin typeface="#9Slide07 SVNUT Triumph Press" panose="00000500000000000000" pitchFamily="2" charset="0"/>
              </a:rPr>
              <a:t>của</a:t>
            </a:r>
            <a:r>
              <a:rPr lang="en-US" sz="5399" dirty="0">
                <a:solidFill>
                  <a:srgbClr val="604A7B"/>
                </a:solidFill>
                <a:latin typeface="#9Slide07 SVNUT Triumph Press" panose="00000500000000000000" pitchFamily="2" charset="0"/>
              </a:rPr>
              <a:t> </a:t>
            </a:r>
            <a:r>
              <a:rPr lang="en-US" sz="5399" dirty="0" err="1">
                <a:solidFill>
                  <a:srgbClr val="604A7B"/>
                </a:solidFill>
                <a:latin typeface="#9Slide07 SVNUT Triumph Press" panose="00000500000000000000" pitchFamily="2" charset="0"/>
              </a:rPr>
              <a:t>kiểu</a:t>
            </a:r>
            <a:r>
              <a:rPr lang="en-US" sz="5399" dirty="0">
                <a:solidFill>
                  <a:srgbClr val="604A7B"/>
                </a:solidFill>
                <a:latin typeface="#9Slide07 SVNUT Triumph Press" panose="00000500000000000000" pitchFamily="2" charset="0"/>
              </a:rPr>
              <a:t> </a:t>
            </a:r>
            <a:r>
              <a:rPr lang="en-US" sz="5399" dirty="0" err="1">
                <a:solidFill>
                  <a:srgbClr val="604A7B"/>
                </a:solidFill>
                <a:latin typeface="#9Slide07 SVNUT Triumph Press" panose="00000500000000000000" pitchFamily="2" charset="0"/>
              </a:rPr>
              <a:t>văn</a:t>
            </a:r>
            <a:r>
              <a:rPr lang="en-US" sz="5399" dirty="0">
                <a:solidFill>
                  <a:srgbClr val="604A7B"/>
                </a:solidFill>
                <a:latin typeface="#9Slide07 SVNUT Triumph Press" panose="00000500000000000000" pitchFamily="2" charset="0"/>
              </a:rPr>
              <a:t> </a:t>
            </a:r>
            <a:r>
              <a:rPr lang="en-US" sz="5399" dirty="0" err="1">
                <a:solidFill>
                  <a:srgbClr val="604A7B"/>
                </a:solidFill>
                <a:latin typeface="#9Slide07 SVNUT Triumph Press" panose="00000500000000000000" pitchFamily="2" charset="0"/>
              </a:rPr>
              <a:t>bản</a:t>
            </a:r>
            <a:endParaRPr lang="en-US" sz="5399" dirty="0">
              <a:solidFill>
                <a:srgbClr val="604A7B"/>
              </a:solidFill>
              <a:latin typeface="#9Slide07 SVNUT Triumph Press" panose="00000500000000000000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70000"/>
          </a:blip>
          <a:srcRect r="121" b="3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 r="6"/>
          <a:stretch>
            <a:fillRect/>
          </a:stretch>
        </p:blipFill>
        <p:spPr>
          <a:xfrm>
            <a:off x="16044411" y="8248346"/>
            <a:ext cx="1612607" cy="141640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-1330417" y="-1735628"/>
            <a:ext cx="4683469" cy="468346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1867349">
            <a:off x="16336113" y="8065108"/>
            <a:ext cx="3948162" cy="3948162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867591" y="705598"/>
            <a:ext cx="16552818" cy="936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700"/>
              </a:lnSpc>
            </a:pPr>
            <a:r>
              <a:rPr lang="en-US" sz="5500" dirty="0">
                <a:solidFill>
                  <a:srgbClr val="6E3228"/>
                </a:solidFill>
                <a:latin typeface="Fraunces Bold"/>
              </a:rPr>
              <a:t>I. TÌM HIỂU YÊU CẦU CỦA KIỂU VĂN BẢN</a:t>
            </a: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53757" y="1772116"/>
            <a:ext cx="1066210" cy="1062333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1863262" y="1648291"/>
            <a:ext cx="8875362" cy="8538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912"/>
              </a:lnSpc>
            </a:pPr>
            <a:r>
              <a:rPr lang="en-US" sz="4800" dirty="0">
                <a:solidFill>
                  <a:srgbClr val="604A7B"/>
                </a:solidFill>
                <a:latin typeface="#9Slide07 SVNUT Triumph Press" panose="00000500000000000000" pitchFamily="2" charset="0"/>
              </a:rPr>
              <a:t>2. </a:t>
            </a:r>
            <a:r>
              <a:rPr lang="en-US" sz="4800" dirty="0" err="1">
                <a:solidFill>
                  <a:srgbClr val="604A7B"/>
                </a:solidFill>
                <a:latin typeface="#9Slide07 SVNUT Triumph Press" panose="00000500000000000000" pitchFamily="2" charset="0"/>
              </a:rPr>
              <a:t>Bảng</a:t>
            </a:r>
            <a:r>
              <a:rPr lang="en-US" sz="4800" dirty="0">
                <a:solidFill>
                  <a:srgbClr val="604A7B"/>
                </a:solidFill>
                <a:latin typeface="#9Slide07 SVNUT Triumph Press" panose="00000500000000000000" pitchFamily="2" charset="0"/>
              </a:rPr>
              <a:t> </a:t>
            </a:r>
            <a:r>
              <a:rPr lang="en-US" sz="4800" dirty="0" err="1">
                <a:solidFill>
                  <a:srgbClr val="604A7B"/>
                </a:solidFill>
                <a:latin typeface="#9Slide07 SVNUT Triumph Press" panose="00000500000000000000" pitchFamily="2" charset="0"/>
              </a:rPr>
              <a:t>kiểm</a:t>
            </a:r>
            <a:r>
              <a:rPr lang="en-US" sz="4800" dirty="0">
                <a:solidFill>
                  <a:srgbClr val="604A7B"/>
                </a:solidFill>
                <a:latin typeface="#9Slide07 SVNUT Triumph Press" panose="00000500000000000000" pitchFamily="2" charset="0"/>
              </a:rPr>
              <a:t> </a:t>
            </a:r>
            <a:r>
              <a:rPr lang="en-US" sz="4800" dirty="0" err="1">
                <a:solidFill>
                  <a:srgbClr val="604A7B"/>
                </a:solidFill>
                <a:latin typeface="#9Slide07 SVNUT Triumph Press" panose="00000500000000000000" pitchFamily="2" charset="0"/>
              </a:rPr>
              <a:t>tham</a:t>
            </a:r>
            <a:r>
              <a:rPr lang="en-US" sz="4800" dirty="0">
                <a:solidFill>
                  <a:srgbClr val="604A7B"/>
                </a:solidFill>
                <a:latin typeface="#9Slide07 SVNUT Triumph Press" panose="00000500000000000000" pitchFamily="2" charset="0"/>
              </a:rPr>
              <a:t> </a:t>
            </a:r>
            <a:r>
              <a:rPr lang="en-US" sz="4800" dirty="0" err="1">
                <a:solidFill>
                  <a:srgbClr val="604A7B"/>
                </a:solidFill>
                <a:latin typeface="#9Slide07 SVNUT Triumph Press" panose="00000500000000000000" pitchFamily="2" charset="0"/>
              </a:rPr>
              <a:t>khảo</a:t>
            </a:r>
            <a:endParaRPr lang="en-US" sz="4800" dirty="0">
              <a:solidFill>
                <a:srgbClr val="604A7B"/>
              </a:solidFill>
              <a:latin typeface="#9Slide07 SVNUT Triumph Press" panose="00000500000000000000" pitchFamily="2" charset="0"/>
            </a:endParaRPr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7"/>
          <a:srcRect b="89"/>
          <a:stretch>
            <a:fillRect/>
          </a:stretch>
        </p:blipFill>
        <p:spPr>
          <a:xfrm rot="-1412487">
            <a:off x="-1491221" y="7103797"/>
            <a:ext cx="2982441" cy="3969971"/>
          </a:xfrm>
          <a:prstGeom prst="rect">
            <a:avLst/>
          </a:prstGeom>
        </p:spPr>
      </p:pic>
      <p:grpSp>
        <p:nvGrpSpPr>
          <p:cNvPr id="10" name="Group 10"/>
          <p:cNvGrpSpPr/>
          <p:nvPr/>
        </p:nvGrpSpPr>
        <p:grpSpPr>
          <a:xfrm>
            <a:off x="1011317" y="2461802"/>
            <a:ext cx="16523495" cy="6016298"/>
            <a:chOff x="0" y="0"/>
            <a:chExt cx="22031327" cy="8021731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22031452" cy="8021828"/>
            </a:xfrm>
            <a:custGeom>
              <a:avLst/>
              <a:gdLst/>
              <a:ahLst/>
              <a:cxnLst/>
              <a:rect l="l" t="t" r="r" b="b"/>
              <a:pathLst>
                <a:path w="22031452" h="8021828">
                  <a:moveTo>
                    <a:pt x="121031" y="0"/>
                  </a:moveTo>
                  <a:lnTo>
                    <a:pt x="21910421" y="0"/>
                  </a:lnTo>
                  <a:cubicBezTo>
                    <a:pt x="21977223" y="0"/>
                    <a:pt x="22031452" y="54102"/>
                    <a:pt x="22031452" y="121031"/>
                  </a:cubicBezTo>
                  <a:lnTo>
                    <a:pt x="22031452" y="7900797"/>
                  </a:lnTo>
                  <a:cubicBezTo>
                    <a:pt x="22031452" y="7967599"/>
                    <a:pt x="21977350" y="8021828"/>
                    <a:pt x="21910421" y="8021828"/>
                  </a:cubicBezTo>
                  <a:lnTo>
                    <a:pt x="121031" y="8021828"/>
                  </a:lnTo>
                  <a:cubicBezTo>
                    <a:pt x="54229" y="8021828"/>
                    <a:pt x="0" y="7967726"/>
                    <a:pt x="0" y="7900797"/>
                  </a:cubicBezTo>
                  <a:lnTo>
                    <a:pt x="0" y="121031"/>
                  </a:lnTo>
                  <a:cubicBezTo>
                    <a:pt x="0" y="54102"/>
                    <a:pt x="54102" y="0"/>
                    <a:pt x="121031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aphicFrame>
        <p:nvGraphicFramePr>
          <p:cNvPr id="12" name="Table 12"/>
          <p:cNvGraphicFramePr>
            <a:graphicFrameLocks noGrp="1"/>
          </p:cNvGraphicFramePr>
          <p:nvPr/>
        </p:nvGraphicFramePr>
        <p:xfrm>
          <a:off x="514350" y="2666228"/>
          <a:ext cx="17259299" cy="6998524"/>
        </p:xfrm>
        <a:graphic>
          <a:graphicData uri="http://schemas.openxmlformats.org/drawingml/2006/table">
            <a:tbl>
              <a:tblPr/>
              <a:tblGrid>
                <a:gridCol w="164822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87390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3807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9909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808366">
                <a:tc rowSpan="2"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3400">
                          <a:solidFill>
                            <a:srgbClr val="FFFFFF"/>
                          </a:solidFill>
                          <a:latin typeface="Roboto Condensed Bold"/>
                        </a:rPr>
                        <a:t>Mở bài</a:t>
                      </a:r>
                      <a:endParaRPr lang="en-US" sz="1100"/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7868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3400">
                          <a:solidFill>
                            <a:srgbClr val="000000"/>
                          </a:solidFill>
                          <a:latin typeface="Roboto Condensed"/>
                        </a:rPr>
                        <a:t>Giới thiệu tên sự kiện</a:t>
                      </a:r>
                      <a:endParaRPr lang="en-US" sz="1100"/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3400">
                          <a:solidFill>
                            <a:srgbClr val="000000"/>
                          </a:solidFill>
                          <a:latin typeface="Roboto Condensed"/>
                        </a:rPr>
                        <a:t> Đ</a:t>
                      </a:r>
                      <a:endParaRPr lang="en-US" sz="1100"/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3400">
                          <a:solidFill>
                            <a:srgbClr val="000000"/>
                          </a:solidFill>
                          <a:latin typeface="Roboto Condensed"/>
                        </a:rPr>
                        <a:t>CĐ </a:t>
                      </a:r>
                      <a:endParaRPr lang="en-US" sz="1100"/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08366">
                <a:tc vMerge="1"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3400">
                          <a:solidFill>
                            <a:srgbClr val="FFFFFF"/>
                          </a:solidFill>
                          <a:latin typeface="Roboto Condensed Bold"/>
                        </a:rPr>
                        <a:t>Mở bài</a:t>
                      </a:r>
                      <a:endParaRPr lang="en-US" sz="1100"/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7868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34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Giới</a:t>
                      </a:r>
                      <a:r>
                        <a:rPr lang="en-US" sz="34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4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thiệu</a:t>
                      </a:r>
                      <a:r>
                        <a:rPr lang="en-US" sz="34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4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bối</a:t>
                      </a:r>
                      <a:r>
                        <a:rPr lang="en-US" sz="34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4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cảnh</a:t>
                      </a:r>
                      <a:r>
                        <a:rPr lang="en-US" sz="3400" dirty="0">
                          <a:solidFill>
                            <a:srgbClr val="000000"/>
                          </a:solidFill>
                          <a:latin typeface="Roboto Condensed"/>
                        </a:rPr>
                        <a:t> (</a:t>
                      </a:r>
                      <a:r>
                        <a:rPr lang="en-US" sz="34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không</a:t>
                      </a:r>
                      <a:r>
                        <a:rPr lang="en-US" sz="34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4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gian</a:t>
                      </a:r>
                      <a:r>
                        <a:rPr lang="en-US" sz="3400" dirty="0">
                          <a:solidFill>
                            <a:srgbClr val="000000"/>
                          </a:solidFill>
                          <a:latin typeface="Roboto Condensed"/>
                        </a:rPr>
                        <a:t>, </a:t>
                      </a:r>
                      <a:r>
                        <a:rPr lang="en-US" sz="34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thời</a:t>
                      </a:r>
                      <a:r>
                        <a:rPr lang="en-US" sz="34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4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gian</a:t>
                      </a:r>
                      <a:r>
                        <a:rPr lang="en-US" sz="3400" dirty="0">
                          <a:solidFill>
                            <a:srgbClr val="000000"/>
                          </a:solidFill>
                          <a:latin typeface="Roboto Condensed"/>
                        </a:rPr>
                        <a:t>) </a:t>
                      </a:r>
                      <a:r>
                        <a:rPr lang="en-US" sz="34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diễn</a:t>
                      </a:r>
                      <a:r>
                        <a:rPr lang="en-US" sz="34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4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ra</a:t>
                      </a:r>
                      <a:r>
                        <a:rPr lang="en-US" sz="34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4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sự</a:t>
                      </a:r>
                      <a:r>
                        <a:rPr lang="en-US" sz="34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4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kiện</a:t>
                      </a:r>
                      <a:endParaRPr lang="en-US" sz="1100" dirty="0"/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1200" spc="-47">
                          <a:solidFill>
                            <a:srgbClr val="000000"/>
                          </a:solidFill>
                          <a:latin typeface="Open Sans"/>
                        </a:rPr>
                        <a:t> </a:t>
                      </a:r>
                      <a:endParaRPr lang="en-US" sz="1100"/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1200" spc="-47">
                          <a:solidFill>
                            <a:srgbClr val="000000"/>
                          </a:solidFill>
                          <a:latin typeface="Open Sans"/>
                        </a:rPr>
                        <a:t> </a:t>
                      </a:r>
                      <a:endParaRPr lang="en-US" sz="1100"/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08366">
                <a:tc rowSpan="6"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3400">
                          <a:solidFill>
                            <a:srgbClr val="FFFFFF"/>
                          </a:solidFill>
                          <a:latin typeface="Roboto Condensed Bold"/>
                        </a:rPr>
                        <a:t>Thân bài</a:t>
                      </a:r>
                      <a:endParaRPr lang="en-US" sz="1100"/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7868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3400">
                          <a:solidFill>
                            <a:srgbClr val="000000"/>
                          </a:solidFill>
                          <a:latin typeface="Roboto Condensed"/>
                        </a:rPr>
                        <a:t>Tái hiện được khung cảnh, không khí chung.</a:t>
                      </a:r>
                      <a:endParaRPr lang="en-US" sz="1100"/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1200" spc="-47">
                          <a:solidFill>
                            <a:srgbClr val="000000"/>
                          </a:solidFill>
                          <a:latin typeface="Open Sans"/>
                        </a:rPr>
                        <a:t> </a:t>
                      </a:r>
                      <a:endParaRPr lang="en-US" sz="1100"/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1200" spc="-47">
                          <a:solidFill>
                            <a:srgbClr val="000000"/>
                          </a:solidFill>
                          <a:latin typeface="Open Sans"/>
                        </a:rPr>
                        <a:t> </a:t>
                      </a:r>
                      <a:endParaRPr lang="en-US" sz="1100"/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08366">
                <a:tc vMerge="1"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3400">
                          <a:solidFill>
                            <a:srgbClr val="FFFFFF"/>
                          </a:solidFill>
                          <a:latin typeface="Roboto Condensed Bold"/>
                        </a:rPr>
                        <a:t>Thân bài</a:t>
                      </a:r>
                      <a:endParaRPr lang="en-US" sz="1100"/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7868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3400">
                          <a:solidFill>
                            <a:srgbClr val="000000"/>
                          </a:solidFill>
                          <a:latin typeface="Roboto Condensed"/>
                        </a:rPr>
                        <a:t>Thuật lại các hoạt động theo diễn tiến thời gian.</a:t>
                      </a:r>
                      <a:endParaRPr lang="en-US" sz="1100"/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1200" spc="-47">
                          <a:solidFill>
                            <a:srgbClr val="000000"/>
                          </a:solidFill>
                          <a:latin typeface="Open Sans"/>
                        </a:rPr>
                        <a:t> </a:t>
                      </a:r>
                      <a:endParaRPr lang="en-US" sz="1100"/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1200" spc="-47">
                          <a:solidFill>
                            <a:srgbClr val="000000"/>
                          </a:solidFill>
                          <a:latin typeface="Open Sans"/>
                        </a:rPr>
                        <a:t> </a:t>
                      </a:r>
                      <a:endParaRPr lang="en-US" sz="1100"/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08366">
                <a:tc vMerge="1"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3400">
                          <a:solidFill>
                            <a:srgbClr val="FFFFFF"/>
                          </a:solidFill>
                          <a:latin typeface="Roboto Condensed Bold"/>
                        </a:rPr>
                        <a:t>Thân bài</a:t>
                      </a:r>
                      <a:endParaRPr lang="en-US" sz="1100"/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7868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3400">
                          <a:solidFill>
                            <a:srgbClr val="000000"/>
                          </a:solidFill>
                          <a:latin typeface="Roboto Condensed"/>
                        </a:rPr>
                        <a:t>Sử dụng thông tin chính xác, tin cậy.</a:t>
                      </a:r>
                      <a:endParaRPr lang="en-US" sz="1100"/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1200" spc="-47">
                          <a:solidFill>
                            <a:srgbClr val="000000"/>
                          </a:solidFill>
                          <a:latin typeface="Open Sans"/>
                        </a:rPr>
                        <a:t> </a:t>
                      </a:r>
                      <a:endParaRPr lang="en-US" sz="1100"/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1200" spc="-47">
                          <a:solidFill>
                            <a:srgbClr val="000000"/>
                          </a:solidFill>
                          <a:latin typeface="Open Sans"/>
                        </a:rPr>
                        <a:t> </a:t>
                      </a:r>
                      <a:endParaRPr lang="en-US" sz="1100"/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08366">
                <a:tc vMerge="1"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3400">
                          <a:solidFill>
                            <a:srgbClr val="FFFFFF"/>
                          </a:solidFill>
                          <a:latin typeface="Roboto Condensed Bold"/>
                        </a:rPr>
                        <a:t>Thân bài</a:t>
                      </a:r>
                      <a:endParaRPr lang="en-US" sz="1100"/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7868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3400">
                          <a:solidFill>
                            <a:srgbClr val="000000"/>
                          </a:solidFill>
                          <a:latin typeface="Roboto Condensed"/>
                        </a:rPr>
                        <a:t>Sử dụng từ ngữ chỉ thời gian, địa điểm phù hợp</a:t>
                      </a:r>
                      <a:endParaRPr lang="en-US" sz="1100"/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1200" spc="-47">
                          <a:solidFill>
                            <a:srgbClr val="000000"/>
                          </a:solidFill>
                          <a:latin typeface="Open Sans"/>
                        </a:rPr>
                        <a:t> </a:t>
                      </a:r>
                      <a:endParaRPr lang="en-US" sz="1100"/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1200" spc="-47">
                          <a:solidFill>
                            <a:srgbClr val="000000"/>
                          </a:solidFill>
                          <a:latin typeface="Open Sans"/>
                        </a:rPr>
                        <a:t> </a:t>
                      </a:r>
                      <a:endParaRPr lang="en-US" sz="1100"/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67189">
                <a:tc vMerge="1"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3400">
                          <a:solidFill>
                            <a:srgbClr val="FFFFFF"/>
                          </a:solidFill>
                          <a:latin typeface="Roboto Condensed Bold"/>
                        </a:rPr>
                        <a:t>Thân bài</a:t>
                      </a:r>
                      <a:endParaRPr lang="en-US" sz="1100"/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7868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3400">
                          <a:solidFill>
                            <a:srgbClr val="000000"/>
                          </a:solidFill>
                          <a:latin typeface="Roboto Condensed"/>
                        </a:rPr>
                        <a:t>Tập trung vào các sự việc/hoạt động tiêu biểu của sự kiện</a:t>
                      </a:r>
                      <a:endParaRPr lang="en-US" sz="1100"/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1200" spc="-47">
                          <a:solidFill>
                            <a:srgbClr val="000000"/>
                          </a:solidFill>
                          <a:latin typeface="Open Sans"/>
                        </a:rPr>
                        <a:t> </a:t>
                      </a:r>
                      <a:endParaRPr lang="en-US" sz="1100"/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1200" spc="-47">
                          <a:solidFill>
                            <a:srgbClr val="000000"/>
                          </a:solidFill>
                          <a:latin typeface="Open Sans"/>
                        </a:rPr>
                        <a:t> </a:t>
                      </a:r>
                      <a:endParaRPr lang="en-US" sz="1100"/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67189">
                <a:tc vMerge="1"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3400">
                          <a:solidFill>
                            <a:srgbClr val="FFFFFF"/>
                          </a:solidFill>
                          <a:latin typeface="Roboto Condensed Bold"/>
                        </a:rPr>
                        <a:t>Thân bài</a:t>
                      </a:r>
                      <a:endParaRPr lang="en-US" sz="1100"/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7868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3400">
                          <a:solidFill>
                            <a:srgbClr val="000000"/>
                          </a:solidFill>
                          <a:latin typeface="Roboto Condensed"/>
                        </a:rPr>
                        <a:t>Có kết hợp miêu tả/ biểu cảm/ hình ảnh... hợp lí</a:t>
                      </a:r>
                      <a:endParaRPr lang="en-US" sz="1100"/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1200" spc="-47">
                          <a:solidFill>
                            <a:srgbClr val="000000"/>
                          </a:solidFill>
                          <a:latin typeface="Open Sans"/>
                        </a:rPr>
                        <a:t> </a:t>
                      </a:r>
                      <a:endParaRPr lang="en-US" sz="1100"/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1200" spc="-47">
                          <a:solidFill>
                            <a:srgbClr val="000000"/>
                          </a:solidFill>
                          <a:latin typeface="Open Sans"/>
                        </a:rPr>
                        <a:t> </a:t>
                      </a:r>
                      <a:endParaRPr lang="en-US" sz="1100"/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813950"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3400">
                          <a:solidFill>
                            <a:srgbClr val="FFFFFF"/>
                          </a:solidFill>
                          <a:latin typeface="Roboto Condensed Bold"/>
                        </a:rPr>
                        <a:t>Kết bài</a:t>
                      </a:r>
                      <a:endParaRPr lang="en-US" sz="1100"/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7868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3400">
                          <a:solidFill>
                            <a:srgbClr val="000000"/>
                          </a:solidFill>
                          <a:latin typeface="Roboto Condensed"/>
                        </a:rPr>
                        <a:t>Nêu sự việc kết thúc, nhận xét, đánh giá, cảm nhận của người viết về sự kiện</a:t>
                      </a:r>
                      <a:endParaRPr lang="en-US" sz="1100"/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1200" spc="-47">
                          <a:solidFill>
                            <a:srgbClr val="000000"/>
                          </a:solidFill>
                          <a:latin typeface="Open Sans"/>
                        </a:rPr>
                        <a:t> </a:t>
                      </a:r>
                      <a:endParaRPr lang="en-US" sz="1100"/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1200" spc="-47" dirty="0">
                          <a:solidFill>
                            <a:srgbClr val="000000"/>
                          </a:solidFill>
                          <a:latin typeface="Open Sans"/>
                        </a:rPr>
                        <a:t> </a:t>
                      </a:r>
                      <a:endParaRPr lang="en-US" sz="1100" dirty="0"/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2359" b="15132"/>
          <a:stretch>
            <a:fillRect/>
          </a:stretch>
        </p:blipFill>
        <p:spPr>
          <a:xfrm>
            <a:off x="1497252" y="-573094"/>
            <a:ext cx="14258656" cy="1143318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 r="23"/>
          <a:stretch>
            <a:fillRect/>
          </a:stretch>
        </p:blipFill>
        <p:spPr>
          <a:xfrm>
            <a:off x="12046815" y="6027370"/>
            <a:ext cx="9037822" cy="8519259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4337473" y="2365705"/>
            <a:ext cx="8578213" cy="17614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889"/>
              </a:lnSpc>
            </a:pPr>
            <a:r>
              <a:rPr lang="en-US" sz="5299" dirty="0">
                <a:solidFill>
                  <a:srgbClr val="AD2E0C"/>
                </a:solidFill>
                <a:latin typeface="Fraunces Bold"/>
              </a:rPr>
              <a:t>II. PHÂN TÍCH BÀI VIẾT THAM KHẢO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4337473" y="4296729"/>
            <a:ext cx="9113363" cy="40126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064"/>
              </a:lnSpc>
            </a:pPr>
            <a:r>
              <a:rPr lang="en-US" sz="4800" dirty="0">
                <a:solidFill>
                  <a:srgbClr val="070606"/>
                </a:solidFill>
                <a:latin typeface="Roboto Condensed Bold"/>
              </a:rPr>
              <a:t>PHT </a:t>
            </a:r>
            <a:r>
              <a:rPr lang="en-US" sz="4800" dirty="0" err="1">
                <a:solidFill>
                  <a:srgbClr val="070606"/>
                </a:solidFill>
                <a:latin typeface="Roboto Condensed Bold"/>
              </a:rPr>
              <a:t>số</a:t>
            </a:r>
            <a:r>
              <a:rPr lang="en-US" sz="4800" dirty="0">
                <a:solidFill>
                  <a:srgbClr val="070606"/>
                </a:solidFill>
                <a:latin typeface="Roboto Condensed Bold"/>
              </a:rPr>
              <a:t> 1</a:t>
            </a:r>
          </a:p>
          <a:p>
            <a:pPr marL="989331" lvl="2" indent="-329777" algn="just">
              <a:lnSpc>
                <a:spcPts val="8064"/>
              </a:lnSpc>
              <a:buFont typeface="Arial"/>
              <a:buChar char="⚬"/>
            </a:pPr>
            <a:r>
              <a:rPr lang="en-US" sz="4800" dirty="0" err="1">
                <a:solidFill>
                  <a:srgbClr val="070606"/>
                </a:solidFill>
                <a:latin typeface="Roboto Condensed"/>
              </a:rPr>
              <a:t>Đọc</a:t>
            </a:r>
            <a:r>
              <a:rPr lang="en-US" sz="4800" dirty="0">
                <a:solidFill>
                  <a:srgbClr val="070606"/>
                </a:solidFill>
                <a:latin typeface="Roboto Condensed"/>
              </a:rPr>
              <a:t> </a:t>
            </a:r>
            <a:r>
              <a:rPr lang="en-US" sz="4800" dirty="0" err="1">
                <a:solidFill>
                  <a:srgbClr val="070606"/>
                </a:solidFill>
                <a:latin typeface="Roboto Condensed"/>
              </a:rPr>
              <a:t>bài</a:t>
            </a:r>
            <a:r>
              <a:rPr lang="en-US" sz="4800" dirty="0">
                <a:solidFill>
                  <a:srgbClr val="070606"/>
                </a:solidFill>
                <a:latin typeface="Roboto Condensed"/>
              </a:rPr>
              <a:t> </a:t>
            </a:r>
            <a:r>
              <a:rPr lang="en-US" sz="4800" dirty="0" err="1">
                <a:solidFill>
                  <a:srgbClr val="070606"/>
                </a:solidFill>
                <a:latin typeface="Roboto Condensed"/>
              </a:rPr>
              <a:t>viết</a:t>
            </a:r>
            <a:r>
              <a:rPr lang="en-US" sz="4800" dirty="0">
                <a:solidFill>
                  <a:srgbClr val="070606"/>
                </a:solidFill>
                <a:latin typeface="Roboto Condensed"/>
              </a:rPr>
              <a:t> </a:t>
            </a:r>
            <a:r>
              <a:rPr lang="en-US" sz="4800" dirty="0" err="1">
                <a:solidFill>
                  <a:srgbClr val="070606"/>
                </a:solidFill>
                <a:latin typeface="Roboto Condensed"/>
              </a:rPr>
              <a:t>tham</a:t>
            </a:r>
            <a:r>
              <a:rPr lang="en-US" sz="4800" dirty="0">
                <a:solidFill>
                  <a:srgbClr val="070606"/>
                </a:solidFill>
                <a:latin typeface="Roboto Condensed"/>
              </a:rPr>
              <a:t> </a:t>
            </a:r>
            <a:r>
              <a:rPr lang="en-US" sz="4800" dirty="0" err="1">
                <a:solidFill>
                  <a:srgbClr val="070606"/>
                </a:solidFill>
                <a:latin typeface="Roboto Condensed"/>
              </a:rPr>
              <a:t>khảo</a:t>
            </a:r>
            <a:endParaRPr lang="en-US" sz="4800" dirty="0">
              <a:solidFill>
                <a:srgbClr val="070606"/>
              </a:solidFill>
              <a:latin typeface="Roboto Condensed"/>
            </a:endParaRPr>
          </a:p>
          <a:p>
            <a:pPr marL="989331" lvl="2" indent="-329777" algn="just">
              <a:lnSpc>
                <a:spcPts val="8064"/>
              </a:lnSpc>
              <a:buFont typeface="Arial"/>
              <a:buChar char="⚬"/>
            </a:pPr>
            <a:r>
              <a:rPr lang="en-US" sz="4800" dirty="0" err="1">
                <a:solidFill>
                  <a:srgbClr val="070606"/>
                </a:solidFill>
                <a:latin typeface="Roboto Condensed"/>
              </a:rPr>
              <a:t>Thảo</a:t>
            </a:r>
            <a:r>
              <a:rPr lang="en-US" sz="4800" dirty="0">
                <a:solidFill>
                  <a:srgbClr val="070606"/>
                </a:solidFill>
                <a:latin typeface="Roboto Condensed"/>
              </a:rPr>
              <a:t> </a:t>
            </a:r>
            <a:r>
              <a:rPr lang="en-US" sz="4800" dirty="0" err="1">
                <a:solidFill>
                  <a:srgbClr val="070606"/>
                </a:solidFill>
                <a:latin typeface="Roboto Condensed"/>
              </a:rPr>
              <a:t>luận</a:t>
            </a:r>
            <a:r>
              <a:rPr lang="en-US" sz="4800" dirty="0">
                <a:solidFill>
                  <a:srgbClr val="070606"/>
                </a:solidFill>
                <a:latin typeface="Roboto Condensed"/>
              </a:rPr>
              <a:t> </a:t>
            </a:r>
            <a:r>
              <a:rPr lang="en-US" sz="4800" dirty="0" err="1">
                <a:solidFill>
                  <a:srgbClr val="070606"/>
                </a:solidFill>
                <a:latin typeface="Roboto Condensed"/>
              </a:rPr>
              <a:t>nhóm</a:t>
            </a:r>
            <a:r>
              <a:rPr lang="en-US" sz="4800" dirty="0">
                <a:solidFill>
                  <a:srgbClr val="070606"/>
                </a:solidFill>
                <a:latin typeface="Roboto Condensed"/>
              </a:rPr>
              <a:t> </a:t>
            </a:r>
            <a:r>
              <a:rPr lang="en-US" sz="4800" dirty="0" err="1">
                <a:solidFill>
                  <a:srgbClr val="070606"/>
                </a:solidFill>
                <a:latin typeface="Roboto Condensed"/>
              </a:rPr>
              <a:t>đôi</a:t>
            </a:r>
            <a:r>
              <a:rPr lang="en-US" sz="4800" dirty="0">
                <a:solidFill>
                  <a:srgbClr val="070606"/>
                </a:solidFill>
                <a:latin typeface="Roboto Condensed"/>
              </a:rPr>
              <a:t> </a:t>
            </a:r>
            <a:r>
              <a:rPr lang="en-US" sz="4800" dirty="0" err="1">
                <a:solidFill>
                  <a:srgbClr val="070606"/>
                </a:solidFill>
                <a:latin typeface="Roboto Condensed"/>
              </a:rPr>
              <a:t>trong</a:t>
            </a:r>
            <a:r>
              <a:rPr lang="en-US" sz="4800" dirty="0">
                <a:solidFill>
                  <a:srgbClr val="070606"/>
                </a:solidFill>
                <a:latin typeface="Roboto Condensed"/>
              </a:rPr>
              <a:t> 5 </a:t>
            </a:r>
            <a:r>
              <a:rPr lang="en-US" sz="4800" dirty="0" err="1">
                <a:solidFill>
                  <a:srgbClr val="070606"/>
                </a:solidFill>
                <a:latin typeface="Roboto Condensed"/>
              </a:rPr>
              <a:t>phút</a:t>
            </a:r>
            <a:endParaRPr lang="en-US" sz="4800" dirty="0">
              <a:solidFill>
                <a:srgbClr val="070606"/>
              </a:solidFill>
              <a:latin typeface="Roboto Condensed"/>
            </a:endParaRPr>
          </a:p>
          <a:p>
            <a:pPr marL="989331" lvl="2" indent="-329777" algn="just">
              <a:lnSpc>
                <a:spcPts val="8064"/>
              </a:lnSpc>
              <a:buFont typeface="Arial"/>
              <a:buChar char="⚬"/>
            </a:pPr>
            <a:r>
              <a:rPr lang="en-US" sz="4800" dirty="0" err="1">
                <a:solidFill>
                  <a:srgbClr val="070606"/>
                </a:solidFill>
                <a:latin typeface="Roboto Condensed"/>
              </a:rPr>
              <a:t>Hoàn</a:t>
            </a:r>
            <a:r>
              <a:rPr lang="en-US" sz="4800" dirty="0">
                <a:solidFill>
                  <a:srgbClr val="070606"/>
                </a:solidFill>
                <a:latin typeface="Roboto Condensed"/>
              </a:rPr>
              <a:t> </a:t>
            </a:r>
            <a:r>
              <a:rPr lang="en-US" sz="4800" dirty="0" err="1">
                <a:solidFill>
                  <a:srgbClr val="070606"/>
                </a:solidFill>
                <a:latin typeface="Roboto Condensed"/>
              </a:rPr>
              <a:t>thành</a:t>
            </a:r>
            <a:r>
              <a:rPr lang="en-US" sz="4800" dirty="0">
                <a:solidFill>
                  <a:srgbClr val="070606"/>
                </a:solidFill>
                <a:latin typeface="Roboto Condensed"/>
              </a:rPr>
              <a:t> PHT </a:t>
            </a:r>
            <a:r>
              <a:rPr lang="en-US" sz="4800" dirty="0" err="1">
                <a:solidFill>
                  <a:srgbClr val="070606"/>
                </a:solidFill>
                <a:latin typeface="Roboto Condensed"/>
              </a:rPr>
              <a:t>số</a:t>
            </a:r>
            <a:r>
              <a:rPr lang="en-US" sz="4800" dirty="0">
                <a:solidFill>
                  <a:srgbClr val="070606"/>
                </a:solidFill>
                <a:latin typeface="Roboto Condensed"/>
              </a:rPr>
              <a:t> 1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B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r="40"/>
          <a:stretch>
            <a:fillRect/>
          </a:stretch>
        </p:blipFill>
        <p:spPr>
          <a:xfrm>
            <a:off x="756459" y="-239269"/>
            <a:ext cx="16775082" cy="10310735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 b="29"/>
          <a:stretch>
            <a:fillRect/>
          </a:stretch>
        </p:blipFill>
        <p:spPr>
          <a:xfrm>
            <a:off x="14534608" y="6963542"/>
            <a:ext cx="3753392" cy="3323458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 b="29"/>
          <a:stretch>
            <a:fillRect/>
          </a:stretch>
        </p:blipFill>
        <p:spPr>
          <a:xfrm>
            <a:off x="0" y="7135818"/>
            <a:ext cx="3558830" cy="3151182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2541611" y="5087549"/>
            <a:ext cx="14473857" cy="21507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819"/>
              </a:lnSpc>
            </a:pPr>
            <a:r>
              <a:rPr lang="en-US" sz="4899" dirty="0" err="1">
                <a:solidFill>
                  <a:srgbClr val="000000"/>
                </a:solidFill>
                <a:latin typeface="Roboto Condensed Bold"/>
              </a:rPr>
              <a:t>Ngôi</a:t>
            </a:r>
            <a:r>
              <a:rPr lang="en-US" sz="4899" dirty="0">
                <a:solidFill>
                  <a:srgbClr val="000000"/>
                </a:solidFill>
                <a:latin typeface="Roboto Condensed Bold"/>
              </a:rPr>
              <a:t> </a:t>
            </a:r>
            <a:r>
              <a:rPr lang="en-US" sz="4899" dirty="0" err="1">
                <a:solidFill>
                  <a:srgbClr val="000000"/>
                </a:solidFill>
                <a:latin typeface="Roboto Condensed Bold"/>
              </a:rPr>
              <a:t>thứ</a:t>
            </a:r>
            <a:r>
              <a:rPr lang="en-US" sz="4899" dirty="0">
                <a:solidFill>
                  <a:srgbClr val="000000"/>
                </a:solidFill>
                <a:latin typeface="Roboto Condensed Bold"/>
              </a:rPr>
              <a:t> </a:t>
            </a:r>
            <a:r>
              <a:rPr lang="en-US" sz="4899" dirty="0" err="1">
                <a:solidFill>
                  <a:srgbClr val="000000"/>
                </a:solidFill>
                <a:latin typeface="Roboto Condensed Bold"/>
              </a:rPr>
              <a:t>nhất</a:t>
            </a:r>
            <a:r>
              <a:rPr lang="en-US" sz="4899" dirty="0">
                <a:solidFill>
                  <a:srgbClr val="000000"/>
                </a:solidFill>
                <a:latin typeface="Roboto Condensed Bold"/>
              </a:rPr>
              <a:t> </a:t>
            </a:r>
          </a:p>
          <a:p>
            <a:pPr algn="ctr">
              <a:lnSpc>
                <a:spcPts val="8819"/>
              </a:lnSpc>
            </a:pPr>
            <a:r>
              <a:rPr lang="en-US" sz="4899" dirty="0">
                <a:solidFill>
                  <a:srgbClr val="000000"/>
                </a:solidFill>
                <a:latin typeface="Roboto Condensed"/>
              </a:rPr>
              <a:t>(</a:t>
            </a:r>
            <a:r>
              <a:rPr lang="en-US" sz="4899" dirty="0" err="1">
                <a:solidFill>
                  <a:srgbClr val="000000"/>
                </a:solidFill>
                <a:latin typeface="Roboto Condensed"/>
              </a:rPr>
              <a:t>người</a:t>
            </a:r>
            <a:r>
              <a:rPr lang="en-US" sz="48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899" dirty="0" err="1">
                <a:solidFill>
                  <a:srgbClr val="000000"/>
                </a:solidFill>
                <a:latin typeface="Roboto Condensed"/>
              </a:rPr>
              <a:t>tường</a:t>
            </a:r>
            <a:r>
              <a:rPr lang="en-US" sz="48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899" dirty="0" err="1">
                <a:solidFill>
                  <a:srgbClr val="000000"/>
                </a:solidFill>
                <a:latin typeface="Roboto Condensed"/>
              </a:rPr>
              <a:t>thuật</a:t>
            </a:r>
            <a:r>
              <a:rPr lang="en-US" sz="48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899" dirty="0" err="1">
                <a:solidFill>
                  <a:srgbClr val="000000"/>
                </a:solidFill>
                <a:latin typeface="Roboto Condensed"/>
              </a:rPr>
              <a:t>trực</a:t>
            </a:r>
            <a:r>
              <a:rPr lang="en-US" sz="48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899" dirty="0" err="1">
                <a:solidFill>
                  <a:srgbClr val="000000"/>
                </a:solidFill>
                <a:latin typeface="Roboto Condensed"/>
              </a:rPr>
              <a:t>tiếp</a:t>
            </a:r>
            <a:r>
              <a:rPr lang="en-US" sz="48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899" dirty="0" err="1">
                <a:solidFill>
                  <a:srgbClr val="000000"/>
                </a:solidFill>
                <a:latin typeface="Roboto Condensed"/>
              </a:rPr>
              <a:t>tham</a:t>
            </a:r>
            <a:r>
              <a:rPr lang="en-US" sz="48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899" dirty="0" err="1">
                <a:solidFill>
                  <a:srgbClr val="000000"/>
                </a:solidFill>
                <a:latin typeface="Roboto Condensed"/>
              </a:rPr>
              <a:t>gia</a:t>
            </a:r>
            <a:r>
              <a:rPr lang="en-US" sz="48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899" dirty="0" err="1">
                <a:solidFill>
                  <a:srgbClr val="000000"/>
                </a:solidFill>
                <a:latin typeface="Roboto Condensed"/>
              </a:rPr>
              <a:t>vào</a:t>
            </a:r>
            <a:r>
              <a:rPr lang="en-US" sz="48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899" dirty="0" err="1">
                <a:solidFill>
                  <a:srgbClr val="000000"/>
                </a:solidFill>
                <a:latin typeface="Roboto Condensed"/>
              </a:rPr>
              <a:t>sự</a:t>
            </a:r>
            <a:r>
              <a:rPr lang="en-US" sz="48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899" dirty="0" err="1">
                <a:solidFill>
                  <a:srgbClr val="000000"/>
                </a:solidFill>
                <a:latin typeface="Roboto Condensed"/>
              </a:rPr>
              <a:t>kiện</a:t>
            </a:r>
            <a:r>
              <a:rPr lang="en-US" sz="4899" dirty="0">
                <a:solidFill>
                  <a:srgbClr val="000000"/>
                </a:solidFill>
                <a:latin typeface="Roboto Condensed"/>
              </a:rPr>
              <a:t>).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2808115" y="1687102"/>
            <a:ext cx="15479885" cy="1022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698"/>
              </a:lnSpc>
            </a:pPr>
            <a:r>
              <a:rPr lang="en-US" sz="5498" dirty="0">
                <a:solidFill>
                  <a:srgbClr val="D95532"/>
                </a:solidFill>
                <a:latin typeface="Fraunces Bold"/>
              </a:rPr>
              <a:t>II. PHÂN TÍCH BÀI VIẾT THAM KHẢO</a:t>
            </a: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6590583" y="3173327"/>
            <a:ext cx="6337350" cy="1742771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6993188" y="3614818"/>
            <a:ext cx="5532140" cy="7645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59"/>
              </a:lnSpc>
            </a:pPr>
            <a:r>
              <a:rPr lang="en-US" sz="4399">
                <a:solidFill>
                  <a:srgbClr val="FFFFFF"/>
                </a:solidFill>
                <a:latin typeface="Noto Serif Display Black"/>
              </a:rPr>
              <a:t>Người tường thuật</a:t>
            </a: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B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b="19"/>
          <a:stretch>
            <a:fillRect/>
          </a:stretch>
        </p:blipFill>
        <p:spPr>
          <a:xfrm>
            <a:off x="12439215" y="2838682"/>
            <a:ext cx="11102327" cy="82296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 b="23"/>
          <a:stretch>
            <a:fillRect/>
          </a:stretch>
        </p:blipFill>
        <p:spPr>
          <a:xfrm>
            <a:off x="-2081372" y="-2057400"/>
            <a:ext cx="4553602" cy="4114800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1918514" y="-39761"/>
            <a:ext cx="15340786" cy="2136921"/>
            <a:chOff x="0" y="0"/>
            <a:chExt cx="20454381" cy="2849228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0454367" cy="2849245"/>
            </a:xfrm>
            <a:custGeom>
              <a:avLst/>
              <a:gdLst/>
              <a:ahLst/>
              <a:cxnLst/>
              <a:rect l="l" t="t" r="r" b="b"/>
              <a:pathLst>
                <a:path w="20454367" h="2849245">
                  <a:moveTo>
                    <a:pt x="109855" y="0"/>
                  </a:moveTo>
                  <a:lnTo>
                    <a:pt x="20344512" y="0"/>
                  </a:lnTo>
                  <a:cubicBezTo>
                    <a:pt x="20373595" y="0"/>
                    <a:pt x="20401535" y="11557"/>
                    <a:pt x="20422236" y="32131"/>
                  </a:cubicBezTo>
                  <a:cubicBezTo>
                    <a:pt x="20442937" y="52705"/>
                    <a:pt x="20454367" y="80645"/>
                    <a:pt x="20454367" y="109855"/>
                  </a:cubicBezTo>
                  <a:lnTo>
                    <a:pt x="20454367" y="2739390"/>
                  </a:lnTo>
                  <a:cubicBezTo>
                    <a:pt x="20454367" y="2768473"/>
                    <a:pt x="20442810" y="2796413"/>
                    <a:pt x="20422236" y="2817114"/>
                  </a:cubicBezTo>
                  <a:cubicBezTo>
                    <a:pt x="20401662" y="2837815"/>
                    <a:pt x="20373722" y="2849245"/>
                    <a:pt x="20344512" y="2849245"/>
                  </a:cubicBezTo>
                  <a:lnTo>
                    <a:pt x="109855" y="2849245"/>
                  </a:lnTo>
                  <a:cubicBezTo>
                    <a:pt x="80772" y="2849245"/>
                    <a:pt x="52832" y="2837688"/>
                    <a:pt x="32131" y="2817114"/>
                  </a:cubicBezTo>
                  <a:cubicBezTo>
                    <a:pt x="11430" y="2796540"/>
                    <a:pt x="0" y="2768473"/>
                    <a:pt x="0" y="2739390"/>
                  </a:cubicBezTo>
                  <a:lnTo>
                    <a:pt x="0" y="109855"/>
                  </a:lnTo>
                  <a:cubicBezTo>
                    <a:pt x="0" y="80772"/>
                    <a:pt x="11557" y="52832"/>
                    <a:pt x="32131" y="32131"/>
                  </a:cubicBezTo>
                  <a:cubicBezTo>
                    <a:pt x="52705" y="11430"/>
                    <a:pt x="80772" y="0"/>
                    <a:pt x="109855" y="0"/>
                  </a:cubicBezTo>
                  <a:close/>
                </a:path>
              </a:pathLst>
            </a:custGeom>
            <a:solidFill>
              <a:srgbClr val="FFF5E9"/>
            </a:solidFill>
          </p:spPr>
        </p:sp>
      </p:grpSp>
      <p:sp>
        <p:nvSpPr>
          <p:cNvPr id="6" name="TextBox 6"/>
          <p:cNvSpPr txBox="1"/>
          <p:nvPr/>
        </p:nvSpPr>
        <p:spPr>
          <a:xfrm>
            <a:off x="1939617" y="419100"/>
            <a:ext cx="15319683" cy="1114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398"/>
              </a:lnSpc>
            </a:pPr>
            <a:r>
              <a:rPr lang="en-US" sz="5998">
                <a:solidFill>
                  <a:srgbClr val="E18C3E"/>
                </a:solidFill>
                <a:latin typeface="Fraunces Bold"/>
              </a:rPr>
              <a:t>II. PHÂN TÍCH BÀI VIẾT THAM KHẢO</a:t>
            </a: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6615225" y="401283"/>
            <a:ext cx="2056926" cy="212689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6477000" y="2135518"/>
            <a:ext cx="5113917" cy="1406327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7937067" y="2432923"/>
            <a:ext cx="2015530" cy="7645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59"/>
              </a:lnSpc>
            </a:pPr>
            <a:r>
              <a:rPr lang="en-US" sz="4399">
                <a:solidFill>
                  <a:srgbClr val="FFFFFF"/>
                </a:solidFill>
                <a:latin typeface="Noto Serif Display Black"/>
              </a:rPr>
              <a:t>Bố cục 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895785" y="3808546"/>
            <a:ext cx="17386244" cy="30670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187232" lvl="1" indent="-593616" algn="just">
              <a:lnSpc>
                <a:spcPts val="8248"/>
              </a:lnSpc>
              <a:buFont typeface="Arial"/>
              <a:buChar char="•"/>
            </a:pPr>
            <a:r>
              <a:rPr lang="en-US" sz="5498" dirty="0" err="1">
                <a:solidFill>
                  <a:srgbClr val="000000"/>
                </a:solidFill>
                <a:latin typeface="Roboto Condensed Bold"/>
              </a:rPr>
              <a:t>Mở</a:t>
            </a:r>
            <a:r>
              <a:rPr lang="en-US" sz="5498" dirty="0">
                <a:solidFill>
                  <a:srgbClr val="000000"/>
                </a:solidFill>
                <a:latin typeface="Roboto Condensed Bold"/>
              </a:rPr>
              <a:t> </a:t>
            </a:r>
            <a:r>
              <a:rPr lang="en-US" sz="5498" dirty="0" err="1">
                <a:solidFill>
                  <a:srgbClr val="000000"/>
                </a:solidFill>
                <a:latin typeface="Roboto Condensed Bold"/>
              </a:rPr>
              <a:t>bài</a:t>
            </a:r>
            <a:r>
              <a:rPr lang="en-US" sz="5498" dirty="0">
                <a:solidFill>
                  <a:srgbClr val="000000"/>
                </a:solidFill>
                <a:latin typeface="Roboto Condensed Bold"/>
              </a:rPr>
              <a:t>: </a:t>
            </a:r>
            <a:r>
              <a:rPr lang="en-US" sz="5498" dirty="0" err="1">
                <a:solidFill>
                  <a:srgbClr val="000000"/>
                </a:solidFill>
                <a:latin typeface="Roboto Condensed"/>
              </a:rPr>
              <a:t>Giới</a:t>
            </a:r>
            <a:r>
              <a:rPr lang="en-US" sz="5498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5498" dirty="0" err="1">
                <a:solidFill>
                  <a:srgbClr val="000000"/>
                </a:solidFill>
                <a:latin typeface="Roboto Condensed"/>
              </a:rPr>
              <a:t>thiệu</a:t>
            </a:r>
            <a:r>
              <a:rPr lang="en-US" sz="5498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5498" dirty="0" err="1">
                <a:solidFill>
                  <a:srgbClr val="000000"/>
                </a:solidFill>
                <a:latin typeface="Roboto Condensed"/>
              </a:rPr>
              <a:t>sự</a:t>
            </a:r>
            <a:r>
              <a:rPr lang="en-US" sz="5498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5498" dirty="0" err="1">
                <a:solidFill>
                  <a:srgbClr val="000000"/>
                </a:solidFill>
                <a:latin typeface="Roboto Condensed"/>
              </a:rPr>
              <a:t>kiện</a:t>
            </a:r>
            <a:r>
              <a:rPr lang="en-US" sz="5498" dirty="0">
                <a:solidFill>
                  <a:srgbClr val="000000"/>
                </a:solidFill>
                <a:latin typeface="Roboto Condensed"/>
              </a:rPr>
              <a:t>: </a:t>
            </a:r>
            <a:r>
              <a:rPr lang="en-US" sz="5498" dirty="0" err="1">
                <a:solidFill>
                  <a:srgbClr val="000000"/>
                </a:solidFill>
                <a:latin typeface="Roboto Condensed"/>
              </a:rPr>
              <a:t>thời</a:t>
            </a:r>
            <a:r>
              <a:rPr lang="en-US" sz="5498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5498" dirty="0" err="1">
                <a:solidFill>
                  <a:srgbClr val="000000"/>
                </a:solidFill>
                <a:latin typeface="Roboto Condensed"/>
              </a:rPr>
              <a:t>gian</a:t>
            </a:r>
            <a:r>
              <a:rPr lang="en-US" sz="5498" dirty="0">
                <a:solidFill>
                  <a:srgbClr val="000000"/>
                </a:solidFill>
                <a:latin typeface="Roboto Condensed"/>
              </a:rPr>
              <a:t>, </a:t>
            </a:r>
            <a:r>
              <a:rPr lang="en-US" sz="5498" dirty="0" err="1">
                <a:solidFill>
                  <a:srgbClr val="000000"/>
                </a:solidFill>
                <a:latin typeface="Roboto Condensed"/>
              </a:rPr>
              <a:t>không</a:t>
            </a:r>
            <a:r>
              <a:rPr lang="en-US" sz="5498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5498" dirty="0" err="1">
                <a:solidFill>
                  <a:srgbClr val="000000"/>
                </a:solidFill>
                <a:latin typeface="Roboto Condensed"/>
              </a:rPr>
              <a:t>gian</a:t>
            </a:r>
            <a:r>
              <a:rPr lang="en-US" sz="5498" dirty="0">
                <a:solidFill>
                  <a:srgbClr val="000000"/>
                </a:solidFill>
                <a:latin typeface="Roboto Condensed"/>
              </a:rPr>
              <a:t>, </a:t>
            </a:r>
            <a:r>
              <a:rPr lang="en-US" sz="5498" dirty="0" err="1">
                <a:solidFill>
                  <a:srgbClr val="000000"/>
                </a:solidFill>
                <a:latin typeface="Roboto Condensed"/>
              </a:rPr>
              <a:t>bối</a:t>
            </a:r>
            <a:r>
              <a:rPr lang="en-US" sz="5498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5498" dirty="0" err="1">
                <a:solidFill>
                  <a:srgbClr val="000000"/>
                </a:solidFill>
                <a:latin typeface="Roboto Condensed"/>
              </a:rPr>
              <a:t>cảnh</a:t>
            </a:r>
            <a:r>
              <a:rPr lang="en-US" sz="5498" dirty="0">
                <a:solidFill>
                  <a:srgbClr val="000000"/>
                </a:solidFill>
                <a:latin typeface="Roboto Condensed"/>
              </a:rPr>
              <a:t>.</a:t>
            </a:r>
          </a:p>
          <a:p>
            <a:pPr algn="just">
              <a:lnSpc>
                <a:spcPts val="8248"/>
              </a:lnSpc>
            </a:pPr>
            <a:endParaRPr lang="en-US" sz="5498" dirty="0">
              <a:solidFill>
                <a:srgbClr val="000000"/>
              </a:solidFill>
              <a:latin typeface="Roboto Condensed"/>
            </a:endParaRPr>
          </a:p>
          <a:p>
            <a:pPr algn="just">
              <a:lnSpc>
                <a:spcPts val="8248"/>
              </a:lnSpc>
            </a:pPr>
            <a:endParaRPr lang="en-US" sz="5498" dirty="0">
              <a:solidFill>
                <a:srgbClr val="000000"/>
              </a:solidFill>
              <a:latin typeface="Roboto Condensed"/>
            </a:endParaRPr>
          </a:p>
        </p:txBody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7"/>
          <a:srcRect b="110"/>
          <a:stretch>
            <a:fillRect/>
          </a:stretch>
        </p:blipFill>
        <p:spPr>
          <a:xfrm>
            <a:off x="0" y="5143500"/>
            <a:ext cx="5802389" cy="6148967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7"/>
          <a:srcRect b="110"/>
          <a:stretch>
            <a:fillRect/>
          </a:stretch>
        </p:blipFill>
        <p:spPr>
          <a:xfrm>
            <a:off x="6043637" y="5143500"/>
            <a:ext cx="5802389" cy="6148967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7"/>
          <a:srcRect b="110"/>
          <a:stretch>
            <a:fillRect/>
          </a:stretch>
        </p:blipFill>
        <p:spPr>
          <a:xfrm>
            <a:off x="12187989" y="5143500"/>
            <a:ext cx="5802389" cy="6148967"/>
          </a:xfrm>
          <a:prstGeom prst="rect">
            <a:avLst/>
          </a:prstGeom>
        </p:spPr>
      </p:pic>
      <p:sp>
        <p:nvSpPr>
          <p:cNvPr id="14" name="TextBox 14"/>
          <p:cNvSpPr txBox="1"/>
          <p:nvPr/>
        </p:nvSpPr>
        <p:spPr>
          <a:xfrm>
            <a:off x="1028700" y="6380665"/>
            <a:ext cx="3977412" cy="2625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98"/>
              </a:lnSpc>
            </a:pPr>
            <a:r>
              <a:rPr lang="en-US" sz="4999">
                <a:solidFill>
                  <a:srgbClr val="000000"/>
                </a:solidFill>
                <a:latin typeface="Roboto Condensed Bold"/>
              </a:rPr>
              <a:t>Thời gian: </a:t>
            </a:r>
            <a:r>
              <a:rPr lang="en-US" sz="4999">
                <a:solidFill>
                  <a:srgbClr val="000000"/>
                </a:solidFill>
                <a:latin typeface="Roboto Condensed"/>
              </a:rPr>
              <a:t>Những ngày giáp Tết.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7006483" y="6380665"/>
            <a:ext cx="3977412" cy="3511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98"/>
              </a:lnSpc>
            </a:pPr>
            <a:r>
              <a:rPr lang="en-US" sz="4999">
                <a:solidFill>
                  <a:srgbClr val="000000"/>
                </a:solidFill>
                <a:latin typeface="Roboto Condensed Bold"/>
              </a:rPr>
              <a:t>Tên sự kiện: </a:t>
            </a:r>
            <a:r>
              <a:rPr lang="en-US" sz="4999">
                <a:solidFill>
                  <a:srgbClr val="000000"/>
                </a:solidFill>
                <a:latin typeface="Roboto Condensed"/>
              </a:rPr>
              <a:t>Hội chợ xuân truyền thống.</a:t>
            </a:r>
          </a:p>
          <a:p>
            <a:pPr algn="ctr">
              <a:lnSpc>
                <a:spcPts val="6998"/>
              </a:lnSpc>
            </a:pPr>
            <a:endParaRPr lang="en-US" sz="4999">
              <a:solidFill>
                <a:srgbClr val="000000"/>
              </a:solidFill>
              <a:latin typeface="Roboto Condensed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12679141" y="6380665"/>
            <a:ext cx="4820085" cy="2625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98"/>
              </a:lnSpc>
            </a:pPr>
            <a:r>
              <a:rPr lang="en-US" sz="4999">
                <a:solidFill>
                  <a:srgbClr val="000000"/>
                </a:solidFill>
                <a:latin typeface="Roboto Condensed Bold"/>
              </a:rPr>
              <a:t>Địa điểm tổ chức: </a:t>
            </a:r>
          </a:p>
          <a:p>
            <a:pPr algn="ctr">
              <a:lnSpc>
                <a:spcPts val="6998"/>
              </a:lnSpc>
            </a:pPr>
            <a:r>
              <a:rPr lang="en-US" sz="4999">
                <a:solidFill>
                  <a:srgbClr val="000000"/>
                </a:solidFill>
                <a:latin typeface="Roboto Condensed"/>
              </a:rPr>
              <a:t>Trong sân trường.</a:t>
            </a:r>
          </a:p>
          <a:p>
            <a:pPr algn="ctr">
              <a:lnSpc>
                <a:spcPts val="6998"/>
              </a:lnSpc>
            </a:pPr>
            <a:endParaRPr lang="en-US" sz="4999">
              <a:solidFill>
                <a:srgbClr val="000000"/>
              </a:solidFill>
              <a:latin typeface="Roboto Condense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4" grpId="0"/>
      <p:bldP spid="15" grpId="0"/>
      <p:bldP spid="1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B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b="19"/>
          <a:stretch>
            <a:fillRect/>
          </a:stretch>
        </p:blipFill>
        <p:spPr>
          <a:xfrm>
            <a:off x="13335000" y="2838682"/>
            <a:ext cx="11102327" cy="82296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 b="23"/>
          <a:stretch>
            <a:fillRect/>
          </a:stretch>
        </p:blipFill>
        <p:spPr>
          <a:xfrm>
            <a:off x="-2081372" y="-2057400"/>
            <a:ext cx="4553602" cy="4114800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1274439" y="-172383"/>
            <a:ext cx="15340786" cy="2136921"/>
            <a:chOff x="0" y="0"/>
            <a:chExt cx="20454381" cy="2849228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0454367" cy="2849245"/>
            </a:xfrm>
            <a:custGeom>
              <a:avLst/>
              <a:gdLst/>
              <a:ahLst/>
              <a:cxnLst/>
              <a:rect l="l" t="t" r="r" b="b"/>
              <a:pathLst>
                <a:path w="20454367" h="2849245">
                  <a:moveTo>
                    <a:pt x="109855" y="0"/>
                  </a:moveTo>
                  <a:lnTo>
                    <a:pt x="20344512" y="0"/>
                  </a:lnTo>
                  <a:cubicBezTo>
                    <a:pt x="20373595" y="0"/>
                    <a:pt x="20401535" y="11557"/>
                    <a:pt x="20422236" y="32131"/>
                  </a:cubicBezTo>
                  <a:cubicBezTo>
                    <a:pt x="20442937" y="52705"/>
                    <a:pt x="20454367" y="80645"/>
                    <a:pt x="20454367" y="109855"/>
                  </a:cubicBezTo>
                  <a:lnTo>
                    <a:pt x="20454367" y="2739390"/>
                  </a:lnTo>
                  <a:cubicBezTo>
                    <a:pt x="20454367" y="2768473"/>
                    <a:pt x="20442810" y="2796413"/>
                    <a:pt x="20422236" y="2817114"/>
                  </a:cubicBezTo>
                  <a:cubicBezTo>
                    <a:pt x="20401662" y="2837815"/>
                    <a:pt x="20373722" y="2849245"/>
                    <a:pt x="20344512" y="2849245"/>
                  </a:cubicBezTo>
                  <a:lnTo>
                    <a:pt x="109855" y="2849245"/>
                  </a:lnTo>
                  <a:cubicBezTo>
                    <a:pt x="80772" y="2849245"/>
                    <a:pt x="52832" y="2837688"/>
                    <a:pt x="32131" y="2817114"/>
                  </a:cubicBezTo>
                  <a:cubicBezTo>
                    <a:pt x="11430" y="2796540"/>
                    <a:pt x="0" y="2768473"/>
                    <a:pt x="0" y="2739390"/>
                  </a:cubicBezTo>
                  <a:lnTo>
                    <a:pt x="0" y="109855"/>
                  </a:lnTo>
                  <a:cubicBezTo>
                    <a:pt x="0" y="80772"/>
                    <a:pt x="11557" y="52832"/>
                    <a:pt x="32131" y="32131"/>
                  </a:cubicBezTo>
                  <a:cubicBezTo>
                    <a:pt x="52705" y="11430"/>
                    <a:pt x="80772" y="0"/>
                    <a:pt x="109855" y="0"/>
                  </a:cubicBezTo>
                  <a:close/>
                </a:path>
              </a:pathLst>
            </a:custGeom>
            <a:solidFill>
              <a:srgbClr val="FFF5E9"/>
            </a:solidFill>
          </p:spPr>
        </p:sp>
      </p:grpSp>
      <p:sp>
        <p:nvSpPr>
          <p:cNvPr id="6" name="TextBox 6"/>
          <p:cNvSpPr txBox="1"/>
          <p:nvPr/>
        </p:nvSpPr>
        <p:spPr>
          <a:xfrm>
            <a:off x="1484159" y="286477"/>
            <a:ext cx="15319683" cy="1114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398"/>
              </a:lnSpc>
            </a:pPr>
            <a:r>
              <a:rPr lang="en-US" sz="5998">
                <a:solidFill>
                  <a:srgbClr val="E18C3E"/>
                </a:solidFill>
                <a:latin typeface="Fraunces Bold"/>
              </a:rPr>
              <a:t>II. PHÂN TÍCH BÀI VIẾT THAM KHẢO</a:t>
            </a: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6615225" y="401283"/>
            <a:ext cx="2056926" cy="212689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6587042" y="1464728"/>
            <a:ext cx="5113917" cy="1406327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8136235" y="1737996"/>
            <a:ext cx="2015530" cy="7645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59"/>
              </a:lnSpc>
            </a:pPr>
            <a:r>
              <a:rPr lang="en-US" sz="4399">
                <a:solidFill>
                  <a:srgbClr val="FFFFFF"/>
                </a:solidFill>
                <a:latin typeface="Noto Serif Display Black"/>
              </a:rPr>
              <a:t>Bố cục 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418253" y="3413954"/>
            <a:ext cx="17451494" cy="76543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100875" lvl="1" indent="-550437" algn="just">
              <a:lnSpc>
                <a:spcPts val="7648"/>
              </a:lnSpc>
              <a:buFont typeface="Arial"/>
              <a:buChar char="•"/>
            </a:pPr>
            <a:r>
              <a:rPr lang="en-US" sz="5099" dirty="0" err="1">
                <a:solidFill>
                  <a:srgbClr val="000000"/>
                </a:solidFill>
                <a:latin typeface="Roboto Condensed Bold"/>
              </a:rPr>
              <a:t>Thân</a:t>
            </a:r>
            <a:r>
              <a:rPr lang="en-US" sz="5099" dirty="0">
                <a:solidFill>
                  <a:srgbClr val="000000"/>
                </a:solidFill>
                <a:latin typeface="Roboto Condensed Bold"/>
              </a:rPr>
              <a:t> </a:t>
            </a:r>
            <a:r>
              <a:rPr lang="en-US" sz="5099" dirty="0" err="1">
                <a:solidFill>
                  <a:srgbClr val="000000"/>
                </a:solidFill>
                <a:latin typeface="Roboto Condensed Bold"/>
              </a:rPr>
              <a:t>bài</a:t>
            </a:r>
            <a:r>
              <a:rPr lang="en-US" sz="5099" dirty="0">
                <a:solidFill>
                  <a:srgbClr val="000000"/>
                </a:solidFill>
                <a:latin typeface="Roboto Condensed Bold"/>
              </a:rPr>
              <a:t>: </a:t>
            </a:r>
            <a:r>
              <a:rPr lang="en-US" sz="5099" dirty="0" err="1">
                <a:solidFill>
                  <a:srgbClr val="000000"/>
                </a:solidFill>
                <a:latin typeface="Roboto Condensed"/>
              </a:rPr>
              <a:t>Tiến</a:t>
            </a:r>
            <a:r>
              <a:rPr lang="en-US" sz="50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5099" dirty="0" err="1">
                <a:solidFill>
                  <a:srgbClr val="000000"/>
                </a:solidFill>
                <a:latin typeface="Roboto Condensed"/>
              </a:rPr>
              <a:t>trình</a:t>
            </a:r>
            <a:r>
              <a:rPr lang="en-US" sz="50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5099" dirty="0" err="1">
                <a:solidFill>
                  <a:srgbClr val="000000"/>
                </a:solidFill>
                <a:latin typeface="Roboto Condensed"/>
              </a:rPr>
              <a:t>của</a:t>
            </a:r>
            <a:r>
              <a:rPr lang="en-US" sz="50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5099" dirty="0" err="1">
                <a:solidFill>
                  <a:srgbClr val="000000"/>
                </a:solidFill>
                <a:latin typeface="Roboto Condensed"/>
              </a:rPr>
              <a:t>sự</a:t>
            </a:r>
            <a:r>
              <a:rPr lang="en-US" sz="50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5099" dirty="0" err="1">
                <a:solidFill>
                  <a:srgbClr val="000000"/>
                </a:solidFill>
                <a:latin typeface="Roboto Condensed"/>
              </a:rPr>
              <a:t>kiện</a:t>
            </a:r>
            <a:r>
              <a:rPr lang="en-US" sz="5099" dirty="0">
                <a:solidFill>
                  <a:srgbClr val="000000"/>
                </a:solidFill>
                <a:latin typeface="Roboto Condensed"/>
              </a:rPr>
              <a:t>.</a:t>
            </a:r>
          </a:p>
          <a:p>
            <a:pPr algn="just">
              <a:lnSpc>
                <a:spcPts val="7648"/>
              </a:lnSpc>
            </a:pPr>
            <a:r>
              <a:rPr lang="en-US" sz="5099" dirty="0">
                <a:solidFill>
                  <a:srgbClr val="000000"/>
                </a:solidFill>
                <a:latin typeface="Roboto Condensed"/>
              </a:rPr>
              <a:t>+ </a:t>
            </a:r>
            <a:r>
              <a:rPr lang="en-US" sz="5099" dirty="0" err="1">
                <a:solidFill>
                  <a:srgbClr val="000000"/>
                </a:solidFill>
                <a:latin typeface="Roboto Condensed"/>
              </a:rPr>
              <a:t>Sáng</a:t>
            </a:r>
            <a:r>
              <a:rPr lang="en-US" sz="5099" dirty="0">
                <a:solidFill>
                  <a:srgbClr val="000000"/>
                </a:solidFill>
                <a:latin typeface="Roboto Condensed"/>
              </a:rPr>
              <a:t> 20 </a:t>
            </a:r>
            <a:r>
              <a:rPr lang="en-US" sz="5099" dirty="0" err="1">
                <a:solidFill>
                  <a:srgbClr val="000000"/>
                </a:solidFill>
                <a:latin typeface="Roboto Condensed"/>
              </a:rPr>
              <a:t>tháng</a:t>
            </a:r>
            <a:r>
              <a:rPr lang="en-US" sz="50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5099" dirty="0" err="1">
                <a:solidFill>
                  <a:srgbClr val="000000"/>
                </a:solidFill>
                <a:latin typeface="Roboto Condensed"/>
              </a:rPr>
              <a:t>Chạp</a:t>
            </a:r>
            <a:r>
              <a:rPr lang="en-US" sz="5099" dirty="0">
                <a:solidFill>
                  <a:srgbClr val="000000"/>
                </a:solidFill>
                <a:latin typeface="Roboto Condensed"/>
              </a:rPr>
              <a:t>: </a:t>
            </a:r>
            <a:r>
              <a:rPr lang="en-US" sz="5099" dirty="0" err="1">
                <a:solidFill>
                  <a:srgbClr val="000000"/>
                </a:solidFill>
                <a:latin typeface="Roboto Condensed"/>
              </a:rPr>
              <a:t>các</a:t>
            </a:r>
            <a:r>
              <a:rPr lang="en-US" sz="50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5099" dirty="0" err="1">
                <a:solidFill>
                  <a:srgbClr val="000000"/>
                </a:solidFill>
                <a:latin typeface="Roboto Condensed"/>
              </a:rPr>
              <a:t>thầy</a:t>
            </a:r>
            <a:r>
              <a:rPr lang="en-US" sz="50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5099" dirty="0" err="1">
                <a:solidFill>
                  <a:srgbClr val="000000"/>
                </a:solidFill>
                <a:latin typeface="Roboto Condensed"/>
              </a:rPr>
              <a:t>cô</a:t>
            </a:r>
            <a:r>
              <a:rPr lang="en-US" sz="5099" dirty="0">
                <a:solidFill>
                  <a:srgbClr val="000000"/>
                </a:solidFill>
                <a:latin typeface="Roboto Condensed"/>
              </a:rPr>
              <a:t>, </a:t>
            </a:r>
            <a:r>
              <a:rPr lang="en-US" sz="5099" dirty="0" err="1">
                <a:solidFill>
                  <a:srgbClr val="000000"/>
                </a:solidFill>
                <a:latin typeface="Roboto Condensed"/>
              </a:rPr>
              <a:t>học</a:t>
            </a:r>
            <a:r>
              <a:rPr lang="en-US" sz="50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5099" dirty="0" err="1">
                <a:solidFill>
                  <a:srgbClr val="000000"/>
                </a:solidFill>
                <a:latin typeface="Roboto Condensed"/>
              </a:rPr>
              <a:t>sinh</a:t>
            </a:r>
            <a:r>
              <a:rPr lang="en-US" sz="50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5099" dirty="0" err="1">
                <a:solidFill>
                  <a:srgbClr val="000000"/>
                </a:solidFill>
                <a:latin typeface="Roboto Condensed"/>
              </a:rPr>
              <a:t>và</a:t>
            </a:r>
            <a:r>
              <a:rPr lang="en-US" sz="50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5099" dirty="0" err="1">
                <a:solidFill>
                  <a:srgbClr val="000000"/>
                </a:solidFill>
                <a:latin typeface="Roboto Condensed"/>
              </a:rPr>
              <a:t>phụ</a:t>
            </a:r>
            <a:r>
              <a:rPr lang="en-US" sz="50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5099" dirty="0" err="1">
                <a:solidFill>
                  <a:srgbClr val="000000"/>
                </a:solidFill>
                <a:latin typeface="Roboto Condensed"/>
              </a:rPr>
              <a:t>huynh</a:t>
            </a:r>
            <a:r>
              <a:rPr lang="en-US" sz="50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5099" dirty="0" err="1">
                <a:solidFill>
                  <a:srgbClr val="000000"/>
                </a:solidFill>
                <a:latin typeface="Roboto Condensed"/>
              </a:rPr>
              <a:t>có</a:t>
            </a:r>
            <a:r>
              <a:rPr lang="en-US" sz="50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5099" dirty="0" err="1">
                <a:solidFill>
                  <a:srgbClr val="000000"/>
                </a:solidFill>
                <a:latin typeface="Roboto Condensed"/>
              </a:rPr>
              <a:t>mặt</a:t>
            </a:r>
            <a:r>
              <a:rPr lang="en-US" sz="5099" dirty="0">
                <a:solidFill>
                  <a:srgbClr val="000000"/>
                </a:solidFill>
                <a:latin typeface="Roboto Condensed"/>
              </a:rPr>
              <a:t>.</a:t>
            </a:r>
          </a:p>
          <a:p>
            <a:pPr algn="just">
              <a:lnSpc>
                <a:spcPts val="7648"/>
              </a:lnSpc>
            </a:pPr>
            <a:r>
              <a:rPr lang="en-US" sz="5099" dirty="0">
                <a:solidFill>
                  <a:srgbClr val="000000"/>
                </a:solidFill>
                <a:latin typeface="Roboto Condensed"/>
              </a:rPr>
              <a:t>+ </a:t>
            </a:r>
            <a:r>
              <a:rPr lang="en-US" sz="5099" dirty="0" err="1">
                <a:solidFill>
                  <a:srgbClr val="000000"/>
                </a:solidFill>
                <a:latin typeface="Roboto Condensed"/>
              </a:rPr>
              <a:t>Đúng</a:t>
            </a:r>
            <a:r>
              <a:rPr lang="en-US" sz="5099" dirty="0">
                <a:solidFill>
                  <a:srgbClr val="000000"/>
                </a:solidFill>
                <a:latin typeface="Roboto Condensed"/>
              </a:rPr>
              <a:t> 8h: </a:t>
            </a:r>
            <a:r>
              <a:rPr lang="en-US" sz="5099" dirty="0" err="1">
                <a:solidFill>
                  <a:srgbClr val="000000"/>
                </a:solidFill>
                <a:latin typeface="Roboto Condensed"/>
              </a:rPr>
              <a:t>Lễ</a:t>
            </a:r>
            <a:r>
              <a:rPr lang="en-US" sz="50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5099" dirty="0" err="1">
                <a:solidFill>
                  <a:srgbClr val="000000"/>
                </a:solidFill>
                <a:latin typeface="Roboto Condensed"/>
              </a:rPr>
              <a:t>khai</a:t>
            </a:r>
            <a:r>
              <a:rPr lang="en-US" sz="50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5099" dirty="0" err="1">
                <a:solidFill>
                  <a:srgbClr val="000000"/>
                </a:solidFill>
                <a:latin typeface="Roboto Condensed"/>
              </a:rPr>
              <a:t>mạc</a:t>
            </a:r>
            <a:r>
              <a:rPr lang="en-US" sz="50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5099" dirty="0" err="1">
                <a:solidFill>
                  <a:srgbClr val="000000"/>
                </a:solidFill>
                <a:latin typeface="Roboto Condensed"/>
              </a:rPr>
              <a:t>bắt</a:t>
            </a:r>
            <a:r>
              <a:rPr lang="en-US" sz="50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5099" dirty="0" err="1">
                <a:solidFill>
                  <a:srgbClr val="000000"/>
                </a:solidFill>
                <a:latin typeface="Roboto Condensed"/>
              </a:rPr>
              <a:t>đầu</a:t>
            </a:r>
            <a:r>
              <a:rPr lang="en-US" sz="5099" dirty="0">
                <a:solidFill>
                  <a:srgbClr val="000000"/>
                </a:solidFill>
                <a:latin typeface="Roboto Condensed"/>
              </a:rPr>
              <a:t> (MC </a:t>
            </a:r>
            <a:r>
              <a:rPr lang="en-US" sz="5099" dirty="0" err="1">
                <a:solidFill>
                  <a:srgbClr val="000000"/>
                </a:solidFill>
                <a:latin typeface="Roboto Condensed"/>
              </a:rPr>
              <a:t>tuyên</a:t>
            </a:r>
            <a:r>
              <a:rPr lang="en-US" sz="50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5099" dirty="0" err="1">
                <a:solidFill>
                  <a:srgbClr val="000000"/>
                </a:solidFill>
                <a:latin typeface="Roboto Condensed"/>
              </a:rPr>
              <a:t>bố</a:t>
            </a:r>
            <a:r>
              <a:rPr lang="en-US" sz="50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5099" dirty="0" err="1">
                <a:solidFill>
                  <a:srgbClr val="000000"/>
                </a:solidFill>
                <a:latin typeface="Roboto Condensed"/>
              </a:rPr>
              <a:t>lí</a:t>
            </a:r>
            <a:r>
              <a:rPr lang="en-US" sz="5099" dirty="0">
                <a:solidFill>
                  <a:srgbClr val="000000"/>
                </a:solidFill>
                <a:latin typeface="Roboto Condensed"/>
              </a:rPr>
              <a:t> do, </a:t>
            </a:r>
            <a:r>
              <a:rPr lang="en-US" sz="5099" dirty="0" err="1">
                <a:solidFill>
                  <a:srgbClr val="000000"/>
                </a:solidFill>
                <a:latin typeface="Roboto Condensed"/>
              </a:rPr>
              <a:t>giới</a:t>
            </a:r>
            <a:r>
              <a:rPr lang="en-US" sz="50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5099" dirty="0" err="1">
                <a:solidFill>
                  <a:srgbClr val="000000"/>
                </a:solidFill>
                <a:latin typeface="Roboto Condensed"/>
              </a:rPr>
              <a:t>thiệu</a:t>
            </a:r>
            <a:r>
              <a:rPr lang="en-US" sz="50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5099" dirty="0" err="1">
                <a:solidFill>
                  <a:srgbClr val="000000"/>
                </a:solidFill>
                <a:latin typeface="Roboto Condensed"/>
              </a:rPr>
              <a:t>đại</a:t>
            </a:r>
            <a:r>
              <a:rPr lang="en-US" sz="50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5099" dirty="0" err="1">
                <a:solidFill>
                  <a:srgbClr val="000000"/>
                </a:solidFill>
                <a:latin typeface="Roboto Condensed"/>
              </a:rPr>
              <a:t>biểu</a:t>
            </a:r>
            <a:r>
              <a:rPr lang="en-US" sz="5099" dirty="0">
                <a:solidFill>
                  <a:srgbClr val="000000"/>
                </a:solidFill>
                <a:latin typeface="Roboto Condensed"/>
              </a:rPr>
              <a:t>; </a:t>
            </a:r>
            <a:r>
              <a:rPr lang="en-US" sz="5099" dirty="0" err="1">
                <a:solidFill>
                  <a:srgbClr val="000000"/>
                </a:solidFill>
                <a:latin typeface="Roboto Condensed"/>
              </a:rPr>
              <a:t>thầy</a:t>
            </a:r>
            <a:r>
              <a:rPr lang="en-US" sz="50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5099" dirty="0" err="1">
                <a:solidFill>
                  <a:srgbClr val="000000"/>
                </a:solidFill>
                <a:latin typeface="Roboto Condensed"/>
              </a:rPr>
              <a:t>Hiệu</a:t>
            </a:r>
            <a:r>
              <a:rPr lang="en-US" sz="50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5099" dirty="0" err="1">
                <a:solidFill>
                  <a:srgbClr val="000000"/>
                </a:solidFill>
                <a:latin typeface="Roboto Condensed"/>
              </a:rPr>
              <a:t>trưởng</a:t>
            </a:r>
            <a:r>
              <a:rPr lang="en-US" sz="50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5099" dirty="0" err="1">
                <a:solidFill>
                  <a:srgbClr val="000000"/>
                </a:solidFill>
                <a:latin typeface="Roboto Condensed"/>
              </a:rPr>
              <a:t>phát</a:t>
            </a:r>
            <a:r>
              <a:rPr lang="en-US" sz="50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5099" dirty="0" err="1">
                <a:solidFill>
                  <a:srgbClr val="000000"/>
                </a:solidFill>
                <a:latin typeface="Roboto Condensed"/>
              </a:rPr>
              <a:t>biểu</a:t>
            </a:r>
            <a:r>
              <a:rPr lang="en-US" sz="50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5099" dirty="0" err="1">
                <a:solidFill>
                  <a:srgbClr val="000000"/>
                </a:solidFill>
                <a:latin typeface="Roboto Condensed"/>
              </a:rPr>
              <a:t>khai</a:t>
            </a:r>
            <a:r>
              <a:rPr lang="en-US" sz="50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5099" dirty="0" err="1">
                <a:solidFill>
                  <a:srgbClr val="000000"/>
                </a:solidFill>
                <a:latin typeface="Roboto Condensed"/>
              </a:rPr>
              <a:t>mạc</a:t>
            </a:r>
            <a:r>
              <a:rPr lang="en-US" sz="5099" dirty="0">
                <a:solidFill>
                  <a:srgbClr val="000000"/>
                </a:solidFill>
                <a:latin typeface="Roboto Condensed"/>
              </a:rPr>
              <a:t>, </a:t>
            </a:r>
            <a:r>
              <a:rPr lang="en-US" sz="5099" dirty="0" err="1">
                <a:solidFill>
                  <a:srgbClr val="000000"/>
                </a:solidFill>
                <a:latin typeface="Roboto Condensed"/>
              </a:rPr>
              <a:t>văn</a:t>
            </a:r>
            <a:r>
              <a:rPr lang="en-US" sz="50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5099" dirty="0" err="1">
                <a:solidFill>
                  <a:srgbClr val="000000"/>
                </a:solidFill>
                <a:latin typeface="Roboto Condensed"/>
              </a:rPr>
              <a:t>nghệ</a:t>
            </a:r>
            <a:r>
              <a:rPr lang="en-US" sz="50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5099" dirty="0" err="1">
                <a:solidFill>
                  <a:srgbClr val="000000"/>
                </a:solidFill>
                <a:latin typeface="Roboto Condensed"/>
              </a:rPr>
              <a:t>chào</a:t>
            </a:r>
            <a:r>
              <a:rPr lang="en-US" sz="50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5099" dirty="0" err="1">
                <a:solidFill>
                  <a:srgbClr val="000000"/>
                </a:solidFill>
                <a:latin typeface="Roboto Condensed"/>
              </a:rPr>
              <a:t>mừng</a:t>
            </a:r>
            <a:r>
              <a:rPr lang="en-US" sz="5099" dirty="0">
                <a:solidFill>
                  <a:srgbClr val="000000"/>
                </a:solidFill>
                <a:latin typeface="Roboto Condensed"/>
              </a:rPr>
              <a:t>...)</a:t>
            </a:r>
          </a:p>
          <a:p>
            <a:pPr algn="just">
              <a:lnSpc>
                <a:spcPts val="7648"/>
              </a:lnSpc>
            </a:pPr>
            <a:r>
              <a:rPr lang="en-US" sz="5099" dirty="0">
                <a:solidFill>
                  <a:srgbClr val="000000"/>
                </a:solidFill>
                <a:latin typeface="Roboto Condensed"/>
              </a:rPr>
              <a:t>+ </a:t>
            </a:r>
            <a:r>
              <a:rPr lang="en-US" sz="5099" dirty="0" err="1">
                <a:solidFill>
                  <a:srgbClr val="000000"/>
                </a:solidFill>
                <a:latin typeface="Roboto Condensed"/>
              </a:rPr>
              <a:t>Các</a:t>
            </a:r>
            <a:r>
              <a:rPr lang="en-US" sz="50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5099" dirty="0" err="1">
                <a:solidFill>
                  <a:srgbClr val="000000"/>
                </a:solidFill>
                <a:latin typeface="Roboto Condensed"/>
              </a:rPr>
              <a:t>gian</a:t>
            </a:r>
            <a:r>
              <a:rPr lang="en-US" sz="50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5099" dirty="0" err="1">
                <a:solidFill>
                  <a:srgbClr val="000000"/>
                </a:solidFill>
                <a:latin typeface="Roboto Condensed"/>
              </a:rPr>
              <a:t>hàng</a:t>
            </a:r>
            <a:r>
              <a:rPr lang="en-US" sz="50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5099" dirty="0" err="1">
                <a:solidFill>
                  <a:srgbClr val="000000"/>
                </a:solidFill>
                <a:latin typeface="Roboto Condensed"/>
              </a:rPr>
              <a:t>mở</a:t>
            </a:r>
            <a:r>
              <a:rPr lang="en-US" sz="50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5099" dirty="0" err="1">
                <a:solidFill>
                  <a:srgbClr val="000000"/>
                </a:solidFill>
                <a:latin typeface="Roboto Condensed"/>
              </a:rPr>
              <a:t>cửa</a:t>
            </a:r>
            <a:r>
              <a:rPr lang="en-US" sz="50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5099" dirty="0" err="1">
                <a:solidFill>
                  <a:srgbClr val="000000"/>
                </a:solidFill>
                <a:latin typeface="Roboto Condensed"/>
              </a:rPr>
              <a:t>đón</a:t>
            </a:r>
            <a:r>
              <a:rPr lang="en-US" sz="50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5099" dirty="0" err="1">
                <a:solidFill>
                  <a:srgbClr val="000000"/>
                </a:solidFill>
                <a:latin typeface="Roboto Condensed"/>
              </a:rPr>
              <a:t>khách</a:t>
            </a:r>
            <a:r>
              <a:rPr lang="en-US" sz="5099" dirty="0">
                <a:solidFill>
                  <a:srgbClr val="000000"/>
                </a:solidFill>
                <a:latin typeface="Roboto Condensed"/>
              </a:rPr>
              <a:t>.</a:t>
            </a:r>
          </a:p>
          <a:p>
            <a:pPr algn="just">
              <a:lnSpc>
                <a:spcPts val="7648"/>
              </a:lnSpc>
            </a:pPr>
            <a:r>
              <a:rPr lang="en-US" sz="5099" dirty="0">
                <a:solidFill>
                  <a:srgbClr val="000000"/>
                </a:solidFill>
                <a:latin typeface="Roboto Condensed"/>
              </a:rPr>
              <a:t>+ 6h </a:t>
            </a:r>
            <a:r>
              <a:rPr lang="en-US" sz="5099" dirty="0" err="1">
                <a:solidFill>
                  <a:srgbClr val="000000"/>
                </a:solidFill>
                <a:latin typeface="Roboto Condensed"/>
              </a:rPr>
              <a:t>chiều</a:t>
            </a:r>
            <a:r>
              <a:rPr lang="en-US" sz="5099" dirty="0">
                <a:solidFill>
                  <a:srgbClr val="000000"/>
                </a:solidFill>
                <a:latin typeface="Roboto Condensed"/>
              </a:rPr>
              <a:t>: </a:t>
            </a:r>
            <a:r>
              <a:rPr lang="en-US" sz="5099" dirty="0" err="1">
                <a:solidFill>
                  <a:srgbClr val="000000"/>
                </a:solidFill>
                <a:latin typeface="Roboto Condensed"/>
              </a:rPr>
              <a:t>hội</a:t>
            </a:r>
            <a:r>
              <a:rPr lang="en-US" sz="50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5099" dirty="0" err="1">
                <a:solidFill>
                  <a:srgbClr val="000000"/>
                </a:solidFill>
                <a:latin typeface="Roboto Condensed"/>
              </a:rPr>
              <a:t>chợ</a:t>
            </a:r>
            <a:r>
              <a:rPr lang="en-US" sz="5099" dirty="0">
                <a:solidFill>
                  <a:srgbClr val="000000"/>
                </a:solidFill>
                <a:latin typeface="Roboto Condensed"/>
              </a:rPr>
              <a:t> tan.</a:t>
            </a:r>
          </a:p>
          <a:p>
            <a:pPr algn="just">
              <a:lnSpc>
                <a:spcPts val="7648"/>
              </a:lnSpc>
            </a:pPr>
            <a:endParaRPr lang="en-US" sz="5099" dirty="0">
              <a:solidFill>
                <a:srgbClr val="000000"/>
              </a:solidFill>
              <a:latin typeface="Roboto Condensed"/>
            </a:endParaRPr>
          </a:p>
          <a:p>
            <a:pPr algn="just">
              <a:lnSpc>
                <a:spcPts val="7648"/>
              </a:lnSpc>
            </a:pPr>
            <a:endParaRPr lang="en-US" sz="5099" dirty="0">
              <a:solidFill>
                <a:srgbClr val="000000"/>
              </a:solidFill>
              <a:latin typeface="Roboto Condense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</TotalTime>
  <Words>1104</Words>
  <Application>Microsoft Office PowerPoint</Application>
  <PresentationFormat>Custom</PresentationFormat>
  <Paragraphs>164</Paragraphs>
  <Slides>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5" baseType="lpstr">
      <vt:lpstr>Roboto Condensed Bold</vt:lpstr>
      <vt:lpstr>Arial</vt:lpstr>
      <vt:lpstr>#9Slide05 VL Fadilla</vt:lpstr>
      <vt:lpstr>Open Sans</vt:lpstr>
      <vt:lpstr>Marykate</vt:lpstr>
      <vt:lpstr>Fraunces Bold</vt:lpstr>
      <vt:lpstr>#9Slide03 Arima Madurai Black</vt:lpstr>
      <vt:lpstr>Roboto Condensed</vt:lpstr>
      <vt:lpstr>Noto Serif Display Black</vt:lpstr>
      <vt:lpstr>#9Slide07 SVNUT Triumph Press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6KN - B6 - Viet.pptx</dc:title>
  <dc:creator>hemis</dc:creator>
  <cp:lastModifiedBy>hemis</cp:lastModifiedBy>
  <cp:revision>2</cp:revision>
  <dcterms:created xsi:type="dcterms:W3CDTF">2006-08-16T00:00:00Z</dcterms:created>
  <dcterms:modified xsi:type="dcterms:W3CDTF">2022-12-12T11:50:30Z</dcterms:modified>
  <dc:identifier>DAFUgR3qk0k</dc:identifier>
</cp:coreProperties>
</file>