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4" r:id="rId3"/>
    <p:sldId id="269" r:id="rId4"/>
    <p:sldId id="272" r:id="rId5"/>
    <p:sldId id="281" r:id="rId6"/>
    <p:sldId id="282" r:id="rId7"/>
    <p:sldId id="280" r:id="rId8"/>
    <p:sldId id="283" r:id="rId9"/>
    <p:sldId id="293" r:id="rId10"/>
    <p:sldId id="300" r:id="rId11"/>
    <p:sldId id="301" r:id="rId12"/>
    <p:sldId id="302" r:id="rId13"/>
    <p:sldId id="303" r:id="rId14"/>
    <p:sldId id="304" r:id="rId15"/>
    <p:sldId id="306" r:id="rId16"/>
    <p:sldId id="307" r:id="rId17"/>
    <p:sldId id="308" r:id="rId18"/>
    <p:sldId id="263" r:id="rId19"/>
    <p:sldId id="289"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5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9BE84-FBE2-48FE-BDF2-D2C9F409CA2D}"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0056F-C8C6-4C78-B987-858EAE7B3468}" type="slidenum">
              <a:rPr lang="en-US" smtClean="0"/>
              <a:t>‹#›</a:t>
            </a:fld>
            <a:endParaRPr lang="en-US"/>
          </a:p>
        </p:txBody>
      </p:sp>
    </p:spTree>
    <p:extLst>
      <p:ext uri="{BB962C8B-B14F-4D97-AF65-F5344CB8AC3E}">
        <p14:creationId xmlns:p14="http://schemas.microsoft.com/office/powerpoint/2010/main" val="335766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baseline="0" dirty="0"/>
              <a:t> </a:t>
            </a:r>
            <a:r>
              <a:rPr lang="en-US" baseline="0" dirty="0" err="1"/>
              <a:t>từ</a:t>
            </a:r>
            <a:r>
              <a:rPr lang="en-US" baseline="0" dirty="0"/>
              <a:t> </a:t>
            </a:r>
            <a:r>
              <a:rPr lang="en-US" baseline="0" dirty="0" err="1"/>
              <a:t>miêu</a:t>
            </a:r>
            <a:r>
              <a:rPr lang="en-US" baseline="0" dirty="0"/>
              <a:t> </a:t>
            </a:r>
            <a:r>
              <a:rPr lang="en-US" baseline="0" dirty="0" err="1"/>
              <a:t>tả</a:t>
            </a:r>
            <a:r>
              <a:rPr lang="en-US" baseline="0" dirty="0"/>
              <a:t> </a:t>
            </a:r>
            <a:r>
              <a:rPr lang="en-US" baseline="0" dirty="0" err="1"/>
              <a:t>dáng</a:t>
            </a:r>
            <a:r>
              <a:rPr lang="en-US" baseline="0" dirty="0"/>
              <a:t> </a:t>
            </a:r>
            <a:r>
              <a:rPr lang="en-US" baseline="0" dirty="0" err="1"/>
              <a:t>đi</a:t>
            </a:r>
            <a:r>
              <a:rPr lang="en-US" baseline="0" dirty="0"/>
              <a:t>: </a:t>
            </a:r>
            <a:r>
              <a:rPr lang="vi-VN" baseline="0" dirty="0"/>
              <a:t>Tất bật, yểu điệu, thướt tha, thoăn thoắt, lom khom, rón rén, lò dò, ngả nghiêng, thất tha thất thểu, bước thấp bước cao, lẻo khoẻo, chỏng quèo, huỳnh huỵ</a:t>
            </a:r>
            <a:r>
              <a:rPr lang="en-US" baseline="0" dirty="0" err="1"/>
              <a:t>ch</a:t>
            </a:r>
            <a:endParaRPr lang="en-US" baseline="0" dirty="0"/>
          </a:p>
          <a:p>
            <a:r>
              <a:rPr lang="en-US" baseline="0" dirty="0" err="1"/>
              <a:t>Các</a:t>
            </a:r>
            <a:r>
              <a:rPr lang="en-US" baseline="0" dirty="0"/>
              <a:t> </a:t>
            </a:r>
            <a:r>
              <a:rPr lang="en-US" baseline="0" dirty="0" err="1"/>
              <a:t>từ</a:t>
            </a:r>
            <a:r>
              <a:rPr lang="en-US" baseline="0" dirty="0"/>
              <a:t> </a:t>
            </a:r>
            <a:r>
              <a:rPr lang="en-US" baseline="0" dirty="0" err="1"/>
              <a:t>miêu</a:t>
            </a:r>
            <a:r>
              <a:rPr lang="en-US" baseline="0" dirty="0"/>
              <a:t> </a:t>
            </a:r>
            <a:r>
              <a:rPr lang="en-US" baseline="0" dirty="0" err="1"/>
              <a:t>tả</a:t>
            </a:r>
            <a:r>
              <a:rPr lang="en-US" baseline="0" dirty="0"/>
              <a:t> </a:t>
            </a:r>
            <a:r>
              <a:rPr lang="en-US" baseline="0" dirty="0" err="1"/>
              <a:t>tiếng</a:t>
            </a:r>
            <a:r>
              <a:rPr lang="en-US" baseline="0" dirty="0"/>
              <a:t> </a:t>
            </a:r>
            <a:r>
              <a:rPr lang="en-US" baseline="0" dirty="0" err="1"/>
              <a:t>cười</a:t>
            </a:r>
            <a:r>
              <a:rPr lang="en-US" baseline="0" dirty="0"/>
              <a:t>: ha </a:t>
            </a:r>
            <a:r>
              <a:rPr lang="en-US" baseline="0" dirty="0" err="1"/>
              <a:t>ha</a:t>
            </a:r>
            <a:r>
              <a:rPr lang="en-US" baseline="0" dirty="0"/>
              <a:t>, </a:t>
            </a:r>
            <a:r>
              <a:rPr lang="en-US" baseline="0" dirty="0" err="1"/>
              <a:t>hì</a:t>
            </a:r>
            <a:r>
              <a:rPr lang="en-US" baseline="0" dirty="0"/>
              <a:t> </a:t>
            </a:r>
            <a:r>
              <a:rPr lang="en-US" baseline="0" dirty="0" err="1"/>
              <a:t>hì</a:t>
            </a:r>
            <a:r>
              <a:rPr lang="en-US" baseline="0" dirty="0"/>
              <a:t>, </a:t>
            </a:r>
            <a:r>
              <a:rPr lang="en-US" baseline="0" dirty="0" err="1"/>
              <a:t>khanh</a:t>
            </a:r>
            <a:r>
              <a:rPr lang="en-US" baseline="0" dirty="0"/>
              <a:t> </a:t>
            </a:r>
            <a:r>
              <a:rPr lang="en-US" baseline="0" dirty="0" err="1"/>
              <a:t>khách</a:t>
            </a:r>
            <a:r>
              <a:rPr lang="en-US" baseline="0" dirty="0"/>
              <a:t>, </a:t>
            </a:r>
            <a:r>
              <a:rPr lang="en-US" baseline="0" dirty="0" err="1"/>
              <a:t>sằng</a:t>
            </a:r>
            <a:r>
              <a:rPr lang="en-US" baseline="0" dirty="0"/>
              <a:t> </a:t>
            </a:r>
            <a:r>
              <a:rPr lang="en-US" baseline="0" dirty="0" err="1"/>
              <a:t>sặc</a:t>
            </a:r>
            <a:r>
              <a:rPr lang="en-US" baseline="0" dirty="0"/>
              <a:t>, </a:t>
            </a:r>
            <a:r>
              <a:rPr lang="en-US" baseline="0" dirty="0" err="1"/>
              <a:t>khúc</a:t>
            </a:r>
            <a:r>
              <a:rPr lang="en-US" baseline="0" dirty="0"/>
              <a:t> </a:t>
            </a:r>
            <a:r>
              <a:rPr lang="en-US" baseline="0" dirty="0" err="1"/>
              <a:t>khích</a:t>
            </a:r>
            <a:r>
              <a:rPr lang="en-US" baseline="0" dirty="0"/>
              <a:t>, </a:t>
            </a:r>
            <a:r>
              <a:rPr lang="en-US" baseline="0" dirty="0" err="1"/>
              <a:t>sặc</a:t>
            </a:r>
            <a:r>
              <a:rPr lang="en-US" baseline="0" dirty="0"/>
              <a:t> </a:t>
            </a:r>
            <a:r>
              <a:rPr lang="en-US" baseline="0" dirty="0" err="1"/>
              <a:t>sụa</a:t>
            </a:r>
            <a:r>
              <a:rPr lang="en-US" baseline="0" dirty="0"/>
              <a:t>, </a:t>
            </a:r>
            <a:r>
              <a:rPr lang="en-US" baseline="0" dirty="0" err="1"/>
              <a:t>hô</a:t>
            </a:r>
            <a:r>
              <a:rPr lang="en-US" baseline="0" dirty="0"/>
              <a:t> </a:t>
            </a:r>
            <a:r>
              <a:rPr lang="en-US" baseline="0" dirty="0" err="1"/>
              <a:t>hố</a:t>
            </a:r>
            <a:r>
              <a:rPr lang="en-US" baseline="0" dirty="0"/>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a:t>
            </a:fld>
            <a:endParaRPr lang="en-US"/>
          </a:p>
        </p:txBody>
      </p:sp>
    </p:spTree>
    <p:extLst>
      <p:ext uri="{BB962C8B-B14F-4D97-AF65-F5344CB8AC3E}">
        <p14:creationId xmlns:p14="http://schemas.microsoft.com/office/powerpoint/2010/main" val="252188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22465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96072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72097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8710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14</a:t>
            </a:fld>
            <a:endParaRPr lang="en-US"/>
          </a:p>
        </p:txBody>
      </p:sp>
    </p:spTree>
    <p:extLst>
      <p:ext uri="{BB962C8B-B14F-4D97-AF65-F5344CB8AC3E}">
        <p14:creationId xmlns:p14="http://schemas.microsoft.com/office/powerpoint/2010/main" val="377606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15</a:t>
            </a:fld>
            <a:endParaRPr lang="en-US"/>
          </a:p>
        </p:txBody>
      </p:sp>
    </p:spTree>
    <p:extLst>
      <p:ext uri="{BB962C8B-B14F-4D97-AF65-F5344CB8AC3E}">
        <p14:creationId xmlns:p14="http://schemas.microsoft.com/office/powerpoint/2010/main" val="331400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31272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18</a:t>
            </a:fld>
            <a:endParaRPr lang="en-US"/>
          </a:p>
        </p:txBody>
      </p:sp>
    </p:spTree>
    <p:extLst>
      <p:ext uri="{BB962C8B-B14F-4D97-AF65-F5344CB8AC3E}">
        <p14:creationId xmlns:p14="http://schemas.microsoft.com/office/powerpoint/2010/main" val="70638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19</a:t>
            </a:fld>
            <a:endParaRPr lang="en-US"/>
          </a:p>
        </p:txBody>
      </p:sp>
    </p:spTree>
    <p:extLst>
      <p:ext uri="{BB962C8B-B14F-4D97-AF65-F5344CB8AC3E}">
        <p14:creationId xmlns:p14="http://schemas.microsoft.com/office/powerpoint/2010/main" val="103321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20</a:t>
            </a:fld>
            <a:endParaRPr lang="en-US"/>
          </a:p>
        </p:txBody>
      </p:sp>
    </p:spTree>
    <p:extLst>
      <p:ext uri="{BB962C8B-B14F-4D97-AF65-F5344CB8AC3E}">
        <p14:creationId xmlns:p14="http://schemas.microsoft.com/office/powerpoint/2010/main" val="3247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Times New Roman" panose="02020603050405020304" pitchFamily="18" charset="0"/>
              </a:rPr>
              <a:t>Trong </a:t>
            </a:r>
            <a:r>
              <a:rPr lang="en-US" sz="1800" i="1" dirty="0" err="1">
                <a:effectLst/>
                <a:latin typeface="Times New Roman" panose="02020603050405020304" pitchFamily="18" charset="0"/>
                <a:ea typeface="Times New Roman" panose="02020603050405020304" pitchFamily="18" charset="0"/>
              </a:rPr>
              <a:t>cuộc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sống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văn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chúng</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thường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bắt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gặp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những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từ</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cụm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từ</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các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em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tìm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được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Nhưng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gọi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những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từ</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gì</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chức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năng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tác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dụng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của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nó</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sử</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dụng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chúng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hiệu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quả</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chúng</a:t>
            </a:r>
            <a:r>
              <a:rPr lang="en-US" sz="1800" i="1" dirty="0">
                <a:effectLst/>
                <a:latin typeface="Times New Roman" panose="02020603050405020304" pitchFamily="18" charset="0"/>
                <a:ea typeface="Times New Roman" panose="02020603050405020304" pitchFamily="18" charset="0"/>
              </a:rPr>
              <a:t> ta </a:t>
            </a:r>
            <a:r>
              <a:rPr lang="en-US" sz="1800" i="1" dirty="0" err="1">
                <a:effectLst/>
                <a:latin typeface="Times New Roman" panose="02020603050405020304" pitchFamily="18" charset="0"/>
                <a:ea typeface="Times New Roman" panose="02020603050405020304" pitchFamily="18" charset="0"/>
              </a:rPr>
              <a:t>sẽ</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vào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bài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học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hôm</a:t>
            </a:r>
            <a:r>
              <a:rPr lang="en-US" sz="1800" i="1" dirty="0">
                <a:effectLst/>
                <a:latin typeface="Times New Roman" panose="02020603050405020304" pitchFamily="18" charset="0"/>
                <a:ea typeface="Times New Roman" panose="02020603050405020304" pitchFamily="18" charset="0"/>
              </a:rPr>
              <a:t> nay qua </a:t>
            </a:r>
            <a:r>
              <a:rPr lang="en-US" sz="1800" i="1" dirty="0" err="1">
                <a:effectLst/>
                <a:latin typeface="Times New Roman" panose="02020603050405020304" pitchFamily="18" charset="0"/>
                <a:ea typeface="Times New Roman" panose="02020603050405020304" pitchFamily="18" charset="0"/>
              </a:rPr>
              <a:t>tiết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Thực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hành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tiếng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Việt</a:t>
            </a:r>
            <a:r>
              <a:rPr lang="en-US" sz="1800" i="1"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2</a:t>
            </a:fld>
            <a:endParaRPr lang="en-US"/>
          </a:p>
        </p:txBody>
      </p:sp>
    </p:spTree>
    <p:extLst>
      <p:ext uri="{BB962C8B-B14F-4D97-AF65-F5344CB8AC3E}">
        <p14:creationId xmlns:p14="http://schemas.microsoft.com/office/powerpoint/2010/main" val="327564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3</a:t>
            </a:fld>
            <a:endParaRPr lang="en-US"/>
          </a:p>
        </p:txBody>
      </p:sp>
    </p:spTree>
    <p:extLst>
      <p:ext uri="{BB962C8B-B14F-4D97-AF65-F5344CB8AC3E}">
        <p14:creationId xmlns:p14="http://schemas.microsoft.com/office/powerpoint/2010/main" val="147775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lấm</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tấm</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trong</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câu</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thơ</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của</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Hàn</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Mặc</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Tử</a:t>
            </a:r>
            <a:r>
              <a:rPr lang="en-US" sz="1200" baseline="0" dirty="0">
                <a:latin typeface="Times New Roman" panose="02020603050405020304" pitchFamily="18" charset="0"/>
                <a:cs typeface="Times New Roman" panose="02020603050405020304" pitchFamily="18" charset="0"/>
              </a:rPr>
              <a:t> (</a:t>
            </a:r>
            <a:r>
              <a:rPr lang="en-US" sz="1200" i="1" baseline="0" dirty="0" err="1">
                <a:latin typeface="Times New Roman" panose="02020603050405020304" pitchFamily="18" charset="0"/>
                <a:ea typeface="Cambria" panose="02040503050406030204" pitchFamily="18" charset="0"/>
                <a:cs typeface="Times New Roman" panose="02020603050405020304" pitchFamily="18" charset="0"/>
              </a:rPr>
              <a:t>Mùa</a:t>
            </a:r>
            <a:r>
              <a:rPr lang="en-US" sz="1200" i="1"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1200" i="1" baseline="0" dirty="0" err="1">
                <a:latin typeface="Times New Roman" panose="02020603050405020304" pitchFamily="18" charset="0"/>
                <a:ea typeface="Cambria" panose="02040503050406030204" pitchFamily="18" charset="0"/>
                <a:cs typeface="Times New Roman" panose="02020603050405020304" pitchFamily="18" charset="0"/>
              </a:rPr>
              <a:t>xuân</a:t>
            </a:r>
            <a:r>
              <a:rPr lang="en-US" sz="1200" i="1" baseline="0" dirty="0">
                <a:latin typeface="Times New Roman" panose="02020603050405020304" pitchFamily="18" charset="0"/>
                <a:ea typeface="Cambria" panose="02040503050406030204" pitchFamily="18" charset="0"/>
                <a:cs typeface="Times New Roman" panose="02020603050405020304" pitchFamily="18" charset="0"/>
              </a:rPr>
              <a:t> </a:t>
            </a:r>
            <a:r>
              <a:rPr lang="en-US" sz="1200" i="1" baseline="0" dirty="0" err="1">
                <a:latin typeface="Times New Roman" panose="02020603050405020304" pitchFamily="18" charset="0"/>
                <a:ea typeface="Cambria" panose="02040503050406030204" pitchFamily="18" charset="0"/>
                <a:cs typeface="Times New Roman" panose="02020603050405020304" pitchFamily="18" charset="0"/>
              </a:rPr>
              <a:t>chín</a:t>
            </a:r>
            <a:r>
              <a:rPr lang="en-US" sz="1200" i="1" baseline="0" dirty="0">
                <a:latin typeface="Times New Roman" panose="02020603050405020304" pitchFamily="18" charset="0"/>
                <a:ea typeface="Cambria" panose="020405030504060302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gợi</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lên</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những</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hình</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ảnh</a:t>
            </a:r>
            <a:r>
              <a:rPr lang="en-US" sz="1200" baseline="0" dirty="0">
                <a:latin typeface="Times New Roman" panose="02020603050405020304" pitchFamily="18" charset="0"/>
                <a:cs typeface="Times New Roman" panose="02020603050405020304" pitchFamily="18" charset="0"/>
              </a:rPr>
              <a:t> </a:t>
            </a:r>
            <a:r>
              <a:rPr lang="en-US" sz="1200" baseline="0" dirty="0" err="1">
                <a:latin typeface="Times New Roman" panose="02020603050405020304" pitchFamily="18" charset="0"/>
                <a:cs typeface="Times New Roman" panose="02020603050405020304" pitchFamily="18" charset="0"/>
              </a:rPr>
              <a:t>gì</a:t>
            </a:r>
            <a:r>
              <a:rPr lang="en-US" sz="1200" baseline="0" dirty="0">
                <a:latin typeface="Times New Roman" panose="02020603050405020304" pitchFamily="18" charset="0"/>
                <a:cs typeface="Times New Roman" panose="02020603050405020304" pitchFamily="18" charset="0"/>
              </a:rPr>
              <a:t>?</a:t>
            </a:r>
            <a:endParaRPr lang="vi-VN" sz="12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t>4</a:t>
            </a:fld>
            <a:endParaRPr lang="en-US"/>
          </a:p>
        </p:txBody>
      </p:sp>
    </p:spTree>
    <p:extLst>
      <p:ext uri="{BB962C8B-B14F-4D97-AF65-F5344CB8AC3E}">
        <p14:creationId xmlns:p14="http://schemas.microsoft.com/office/powerpoint/2010/main" val="55328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i="1" u="none" strike="noStrike" kern="1200" dirty="0">
                <a:solidFill>
                  <a:schemeClr val="tx1"/>
                </a:solidFill>
                <a:effectLst/>
                <a:latin typeface="+mn-lt"/>
                <a:ea typeface="+mn-ea"/>
                <a:cs typeface="+mn-cs"/>
              </a:rPr>
              <a:t>Từ “xao xác” trong câu thơ của Nguyễn Đình Thi gợi âm thanh như thế nào?</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7965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6</a:t>
            </a:fld>
            <a:endParaRPr lang="en-US"/>
          </a:p>
        </p:txBody>
      </p:sp>
    </p:spTree>
    <p:extLst>
      <p:ext uri="{BB962C8B-B14F-4D97-AF65-F5344CB8AC3E}">
        <p14:creationId xmlns:p14="http://schemas.microsoft.com/office/powerpoint/2010/main" val="106427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7</a:t>
            </a:fld>
            <a:endParaRPr lang="en-US"/>
          </a:p>
        </p:txBody>
      </p:sp>
    </p:spTree>
    <p:extLst>
      <p:ext uri="{BB962C8B-B14F-4D97-AF65-F5344CB8AC3E}">
        <p14:creationId xmlns:p14="http://schemas.microsoft.com/office/powerpoint/2010/main" val="187373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t>8</a:t>
            </a:fld>
            <a:endParaRPr lang="en-US"/>
          </a:p>
        </p:txBody>
      </p:sp>
    </p:spTree>
    <p:extLst>
      <p:ext uri="{BB962C8B-B14F-4D97-AF65-F5344CB8AC3E}">
        <p14:creationId xmlns:p14="http://schemas.microsoft.com/office/powerpoint/2010/main" val="159634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4213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66A9A-D36F-2774-7F52-569736C75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B4764E-BF8D-7E49-A44C-62B55D4D2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14FB-0CC4-9814-A0B5-FA9C0B017995}"/>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AC9E53B6-8C13-15FD-1B4B-FDAF95719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E3967-146C-D6A0-7317-AA71989EE907}"/>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310369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E1CD-B75C-5428-7855-18230E464A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E2DCE-C0BB-1B6F-5A43-22ED125B7F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391F1-FF24-064E-8201-0A0BEAB7CECF}"/>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F3EAAF01-895D-3918-E87D-24E97A2B6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B6564-F018-BA34-5C8D-5B28E85A848E}"/>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36897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9B1C4-5BCC-5A5F-EDB4-D6D7CB051D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F42A98-B8DA-57D8-DE61-44A02570B2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E665F-B560-CA86-AB06-FC2BAA2BF451}"/>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96255256-CD3C-06FC-CB69-3407AC00D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26357-A883-8FFD-3B8D-FAC874793FF0}"/>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353634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D2C1-1453-2F26-156E-BA683B8E1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ADFA0-BAE7-FC32-E5F5-BB5086BF01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A150A-673E-DCF9-98E9-BC40A2ACD12A}"/>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8357D369-9C22-ECBA-CCFF-9A7AEA818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849EA-7195-AD67-73B2-E8288D5E3788}"/>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97361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F89A-6905-B563-54F8-65170E604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8440D-5F2D-8261-B029-CF810E979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E2CC5-86B9-647F-2584-BD9EBE43E910}"/>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B5EB33C4-5143-8166-4DBC-9AA1331FE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74A49-1FFE-8C4C-8723-F25DA7DFC9B3}"/>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227343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3ACD-B571-48D0-FF8F-128DD6C53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52821F-F163-37FD-279A-D38A3613A0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5BD95-65CF-7F65-A376-1AD7FA7FA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4E7E7-553F-D0FD-C2B0-64B86F4E2080}"/>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6" name="Footer Placeholder 5">
            <a:extLst>
              <a:ext uri="{FF2B5EF4-FFF2-40B4-BE49-F238E27FC236}">
                <a16:creationId xmlns:a16="http://schemas.microsoft.com/office/drawing/2014/main" id="{3A9DF4D6-2F8C-4DBD-EC06-62201A7B1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3CDB8-7CBF-E4B2-17C4-49256876666A}"/>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263430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0782-E0F4-93CD-1B5F-52D805484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67FF0F-D080-5CB1-F194-501225BA1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DA883D-FC62-E64D-9237-E323A1A72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60D0CE-BABD-0587-3F89-C6B356EF3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5C57A4-47D8-E793-0896-CE3A8EF22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03040-5159-50B4-EA69-CCEA678D78D6}"/>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8" name="Footer Placeholder 7">
            <a:extLst>
              <a:ext uri="{FF2B5EF4-FFF2-40B4-BE49-F238E27FC236}">
                <a16:creationId xmlns:a16="http://schemas.microsoft.com/office/drawing/2014/main" id="{EE143626-E12D-2D8B-C8ED-F2280AFEE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52F9B-E1C9-3D60-3832-D2FF266B8CE9}"/>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11557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8EBE-97F8-6395-D907-3F5C264402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AE8667-7A66-F83D-EA97-29446759238F}"/>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4" name="Footer Placeholder 3">
            <a:extLst>
              <a:ext uri="{FF2B5EF4-FFF2-40B4-BE49-F238E27FC236}">
                <a16:creationId xmlns:a16="http://schemas.microsoft.com/office/drawing/2014/main" id="{C50C9FF6-C37C-74FA-238E-F97EEBF5D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3BCBE-A760-1261-3EAC-387152358583}"/>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20508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8C70E-6544-6646-74E1-0DF971B3B957}"/>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3" name="Footer Placeholder 2">
            <a:extLst>
              <a:ext uri="{FF2B5EF4-FFF2-40B4-BE49-F238E27FC236}">
                <a16:creationId xmlns:a16="http://schemas.microsoft.com/office/drawing/2014/main" id="{2C7F755C-9C15-745B-32BD-1FA58D098E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4E15FA-5389-1897-DEFA-295B44A82227}"/>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173370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BC92-660F-E0EB-0C5D-3D49532D2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EE6D3-22DA-C0DA-5652-EC7B2E5D8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577E71-1AAB-1B9C-0749-A9975E8FD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2AB3A-66B8-9ED0-E02D-70AC0C85FE4A}"/>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6" name="Footer Placeholder 5">
            <a:extLst>
              <a:ext uri="{FF2B5EF4-FFF2-40B4-BE49-F238E27FC236}">
                <a16:creationId xmlns:a16="http://schemas.microsoft.com/office/drawing/2014/main" id="{E46674B1-19E9-929A-9F18-E71BBEA81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BD36C-A8F3-9935-125C-151E0B87FFC6}"/>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74687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CC79-8F0F-64D3-573E-514439344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3AD4A5-3D5E-0234-73E5-28584F3E2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3CECB-C575-5430-5575-4832CC462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369B2-FE2E-F64E-F058-C3E2A12FFB22}"/>
              </a:ext>
            </a:extLst>
          </p:cNvPr>
          <p:cNvSpPr>
            <a:spLocks noGrp="1"/>
          </p:cNvSpPr>
          <p:nvPr>
            <p:ph type="dt" sz="half" idx="10"/>
          </p:nvPr>
        </p:nvSpPr>
        <p:spPr/>
        <p:txBody>
          <a:bodyPr/>
          <a:lstStyle/>
          <a:p>
            <a:fld id="{1285A4A2-51DE-47FF-94FF-BE97C299A876}" type="datetimeFigureOut">
              <a:rPr lang="en-US" smtClean="0"/>
              <a:t>10/9/2024</a:t>
            </a:fld>
            <a:endParaRPr lang="en-US"/>
          </a:p>
        </p:txBody>
      </p:sp>
      <p:sp>
        <p:nvSpPr>
          <p:cNvPr id="6" name="Footer Placeholder 5">
            <a:extLst>
              <a:ext uri="{FF2B5EF4-FFF2-40B4-BE49-F238E27FC236}">
                <a16:creationId xmlns:a16="http://schemas.microsoft.com/office/drawing/2014/main" id="{F3A4D990-CB04-D283-9CF5-3DF17EBB5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04E99-5E1B-4004-BF19-81233072A58E}"/>
              </a:ext>
            </a:extLst>
          </p:cNvPr>
          <p:cNvSpPr>
            <a:spLocks noGrp="1"/>
          </p:cNvSpPr>
          <p:nvPr>
            <p:ph type="sldNum" sz="quarter" idx="12"/>
          </p:nvPr>
        </p:nvSpPr>
        <p:spPr/>
        <p:txBody>
          <a:bodyPr/>
          <a:lstStyle/>
          <a:p>
            <a:fld id="{CCD997AA-7BD5-4734-8830-B0D9420AF10F}" type="slidenum">
              <a:rPr lang="en-US" smtClean="0"/>
              <a:t>‹#›</a:t>
            </a:fld>
            <a:endParaRPr lang="en-US"/>
          </a:p>
        </p:txBody>
      </p:sp>
    </p:spTree>
    <p:extLst>
      <p:ext uri="{BB962C8B-B14F-4D97-AF65-F5344CB8AC3E}">
        <p14:creationId xmlns:p14="http://schemas.microsoft.com/office/powerpoint/2010/main" val="362186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9E25D-2AFF-04F3-FA18-3D723CDED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6032F0-6D44-8C6C-BFFC-E86CCB9158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4969D-0260-701B-52A4-5A586FCC6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5A4A2-51DE-47FF-94FF-BE97C299A876}" type="datetimeFigureOut">
              <a:rPr lang="en-US" smtClean="0"/>
              <a:t>10/9/2024</a:t>
            </a:fld>
            <a:endParaRPr lang="en-US"/>
          </a:p>
        </p:txBody>
      </p:sp>
      <p:sp>
        <p:nvSpPr>
          <p:cNvPr id="5" name="Footer Placeholder 4">
            <a:extLst>
              <a:ext uri="{FF2B5EF4-FFF2-40B4-BE49-F238E27FC236}">
                <a16:creationId xmlns:a16="http://schemas.microsoft.com/office/drawing/2014/main" id="{314FA1A5-AD10-133A-E200-DC06EFB4A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070E6-02F5-9CCE-350E-654C0B45F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997AA-7BD5-4734-8830-B0D9420AF10F}" type="slidenum">
              <a:rPr lang="en-US" smtClean="0"/>
              <a:t>‹#›</a:t>
            </a:fld>
            <a:endParaRPr lang="en-US"/>
          </a:p>
        </p:txBody>
      </p:sp>
    </p:spTree>
    <p:extLst>
      <p:ext uri="{BB962C8B-B14F-4D97-AF65-F5344CB8AC3E}">
        <p14:creationId xmlns:p14="http://schemas.microsoft.com/office/powerpoint/2010/main" val="2489704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3.sv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3.sv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0" y="441170"/>
            <a:ext cx="5055694" cy="3302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438400" y="4140414"/>
            <a:ext cx="6588804" cy="2538465"/>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69" y="6683262"/>
                <a:ext cx="6258015" cy="1492524"/>
              </a:xfrm>
              <a:prstGeom prst="rect">
                <a:avLst/>
              </a:prstGeom>
              <a:noFill/>
            </p:spPr>
            <p:txBody>
              <a:bodyPr wrap="square" rtlCol="0">
                <a:spAutoFit/>
              </a:bodyPr>
              <a:lstStyle/>
              <a:p>
                <a:pPr algn="just"/>
                <a:r>
                  <a:rPr lang="en-US" sz="2933" dirty="0" err="1">
                    <a:latin typeface="Times New Roman" panose="02020603050405020304" pitchFamily="18" charset="0"/>
                    <a:cs typeface="Times New Roman" panose="02020603050405020304" pitchFamily="18" charset="0"/>
                  </a:rPr>
                  <a:t>Đội</a:t>
                </a:r>
                <a:r>
                  <a:rPr lang="en-US" sz="2933" dirty="0">
                    <a:latin typeface="Times New Roman" panose="02020603050405020304" pitchFamily="18" charset="0"/>
                    <a:cs typeface="Times New Roman" panose="02020603050405020304" pitchFamily="18" charset="0"/>
                  </a:rPr>
                  <a:t> 2: </a:t>
                </a:r>
                <a:r>
                  <a:rPr lang="en-US" sz="2933" dirty="0" err="1">
                    <a:latin typeface="Times New Roman" panose="02020603050405020304" pitchFamily="18" charset="0"/>
                    <a:cs typeface="Times New Roman" panose="02020603050405020304" pitchFamily="18" charset="0"/>
                  </a:rPr>
                  <a:t>Tìm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miêu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tiếng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cười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con </a:t>
                </a:r>
                <a:r>
                  <a:rPr lang="en-US" sz="2933" dirty="0" err="1">
                    <a:latin typeface="Times New Roman" panose="02020603050405020304" pitchFamily="18" charset="0"/>
                    <a:cs typeface="Times New Roman" panose="02020603050405020304" pitchFamily="18" charset="0"/>
                  </a:rPr>
                  <a:t>người</a:t>
                </a:r>
                <a:r>
                  <a:rPr lang="en-US" sz="2933" dirty="0">
                    <a:latin typeface="Times New Roman" panose="02020603050405020304" pitchFamily="18" charset="0"/>
                    <a:cs typeface="Times New Roman" panose="02020603050405020304" pitchFamily="18" charset="0"/>
                  </a:rPr>
                  <a:t>.</a:t>
                </a:r>
                <a:endParaRPr lang="vi-VN" sz="2933" i="1" dirty="0">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DA3184EF-721E-4197-93FF-313105616F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5892801" y="1348004"/>
            <a:ext cx="6735767" cy="2370107"/>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92524"/>
              </a:xfrm>
              <a:prstGeom prst="rect">
                <a:avLst/>
              </a:prstGeom>
              <a:noFill/>
            </p:spPr>
            <p:txBody>
              <a:bodyPr wrap="square" rtlCol="0">
                <a:spAutoFit/>
              </a:bodyPr>
              <a:lstStyle/>
              <a:p>
                <a:pPr algn="just"/>
                <a:r>
                  <a:rPr lang="en-US" sz="2933" dirty="0" err="1">
                    <a:latin typeface="Times New Roman" panose="02020603050405020304" pitchFamily="18" charset="0"/>
                    <a:cs typeface="Times New Roman" panose="02020603050405020304" pitchFamily="18" charset="0"/>
                  </a:rPr>
                  <a:t>Đội</a:t>
                </a:r>
                <a:r>
                  <a:rPr lang="en-US" sz="2933" dirty="0">
                    <a:latin typeface="Times New Roman" panose="02020603050405020304" pitchFamily="18" charset="0"/>
                    <a:cs typeface="Times New Roman" panose="02020603050405020304" pitchFamily="18" charset="0"/>
                  </a:rPr>
                  <a:t> 1: </a:t>
                </a:r>
                <a:r>
                  <a:rPr lang="en-US" sz="2933" dirty="0" err="1">
                    <a:latin typeface="Times New Roman" panose="02020603050405020304" pitchFamily="18" charset="0"/>
                    <a:cs typeface="Times New Roman" panose="02020603050405020304" pitchFamily="18" charset="0"/>
                  </a:rPr>
                  <a:t>Tìm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các</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miêu</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tả</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dáng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đi</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của</a:t>
                </a:r>
                <a:r>
                  <a:rPr lang="en-US" sz="2933" dirty="0">
                    <a:latin typeface="Times New Roman" panose="02020603050405020304" pitchFamily="18" charset="0"/>
                    <a:cs typeface="Times New Roman" panose="02020603050405020304" pitchFamily="18" charset="0"/>
                  </a:rPr>
                  <a:t> con </a:t>
                </a:r>
                <a:r>
                  <a:rPr lang="en-US" sz="2933" dirty="0" err="1">
                    <a:latin typeface="Times New Roman" panose="02020603050405020304" pitchFamily="18" charset="0"/>
                    <a:cs typeface="Times New Roman" panose="02020603050405020304" pitchFamily="18" charset="0"/>
                  </a:rPr>
                  <a:t>người</a:t>
                </a:r>
                <a:r>
                  <a:rPr lang="en-US" sz="2933" dirty="0">
                    <a:latin typeface="Times New Roman" panose="02020603050405020304" pitchFamily="18" charset="0"/>
                    <a:cs typeface="Times New Roman" panose="02020603050405020304" pitchFamily="18" charset="0"/>
                  </a:rPr>
                  <a:t>.</a:t>
                </a:r>
                <a:endParaRPr lang="vi-VN" sz="2933" i="1" dirty="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910788" y="193354"/>
            <a:ext cx="1076543" cy="1254446"/>
          </a:xfrm>
          <a:prstGeom prst="rect">
            <a:avLst/>
          </a:prstGeom>
        </p:spPr>
      </p:pic>
      <p:pic>
        <p:nvPicPr>
          <p:cNvPr id="1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987331" y="856053"/>
            <a:ext cx="3208078" cy="593495"/>
          </a:xfrm>
          <a:prstGeom prst="rect">
            <a:avLst/>
          </a:prstGeom>
        </p:spPr>
      </p:pic>
      <p:sp>
        <p:nvSpPr>
          <p:cNvPr id="19" name="TextBox 16"/>
          <p:cNvSpPr txBox="1"/>
          <p:nvPr/>
        </p:nvSpPr>
        <p:spPr>
          <a:xfrm>
            <a:off x="8273994" y="889240"/>
            <a:ext cx="2634753" cy="434414"/>
          </a:xfrm>
          <a:prstGeom prst="rect">
            <a:avLst/>
          </a:prstGeom>
        </p:spPr>
        <p:txBody>
          <a:bodyPr lIns="0" tIns="0" rIns="0" bIns="0" rtlCol="0" anchor="t">
            <a:spAutoFit/>
          </a:bodyPr>
          <a:lstStyle/>
          <a:p>
            <a:pPr algn="ctr">
              <a:lnSpc>
                <a:spcPts val="3568"/>
              </a:lnSpc>
            </a:pPr>
            <a:r>
              <a:rPr lang="en-US" sz="2933" spc="107" dirty="0">
                <a:solidFill>
                  <a:srgbClr val="FFFFFF"/>
                </a:solidFill>
                <a:latin typeface="Times New Roman" panose="02020603050405020304" pitchFamily="18" charset="0"/>
                <a:cs typeface="Times New Roman" panose="02020603050405020304" pitchFamily="18" charset="0"/>
              </a:rPr>
              <a:t>1 </a:t>
            </a:r>
            <a:r>
              <a:rPr lang="en-US" sz="2933" spc="107" dirty="0" err="1">
                <a:solidFill>
                  <a:srgbClr val="FFFFFF"/>
                </a:solidFill>
                <a:latin typeface="Times New Roman" panose="02020603050405020304" pitchFamily="18" charset="0"/>
                <a:cs typeface="Times New Roman" panose="02020603050405020304" pitchFamily="18" charset="0"/>
              </a:rPr>
              <a:t>phút</a:t>
            </a:r>
            <a:endParaRPr lang="en-US" sz="2933" spc="107"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52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114800" y="279400"/>
            <a:ext cx="4617047" cy="854154"/>
          </a:xfrm>
          <a:prstGeom prst="rect">
            <a:avLst/>
          </a:prstGeom>
        </p:spPr>
      </p:pic>
      <p:sp>
        <p:nvSpPr>
          <p:cNvPr id="4" name="Rectangle 3"/>
          <p:cNvSpPr/>
          <p:nvPr/>
        </p:nvSpPr>
        <p:spPr>
          <a:xfrm>
            <a:off x="4431227" y="315794"/>
            <a:ext cx="3759200" cy="769441"/>
          </a:xfrm>
          <a:prstGeom prst="rect">
            <a:avLst/>
          </a:prstGeom>
        </p:spPr>
        <p:txBody>
          <a:bodyPr wrap="square">
            <a:spAutoFit/>
          </a:bodyPr>
          <a:lstStyle/>
          <a:p>
            <a:pPr algn="ctr"/>
            <a:r>
              <a:rPr lang="en-US" sz="4400" dirty="0" err="1">
                <a:solidFill>
                  <a:srgbClr val="333333"/>
                </a:solidFill>
                <a:latin typeface="Times New Roman" panose="02020603050405020304" pitchFamily="18" charset="0"/>
              </a:rPr>
              <a:t>Bài</a:t>
            </a:r>
            <a:r>
              <a:rPr lang="en-US" sz="4400" dirty="0">
                <a:solidFill>
                  <a:srgbClr val="333333"/>
                </a:solidFill>
                <a:latin typeface="Times New Roman" panose="02020603050405020304" pitchFamily="18" charset="0"/>
              </a:rPr>
              <a:t> </a:t>
            </a:r>
            <a:r>
              <a:rPr lang="en-US" sz="4400" dirty="0" err="1">
                <a:solidFill>
                  <a:srgbClr val="333333"/>
                </a:solidFill>
                <a:latin typeface="Times New Roman" panose="02020603050405020304" pitchFamily="18" charset="0"/>
              </a:rPr>
              <a:t>tập</a:t>
            </a:r>
            <a:r>
              <a:rPr lang="en-US" sz="4400" dirty="0">
                <a:solidFill>
                  <a:srgbClr val="333333"/>
                </a:solidFill>
                <a:latin typeface="Times New Roman" panose="02020603050405020304" pitchFamily="18" charset="0"/>
              </a:rPr>
              <a:t> 1</a:t>
            </a:r>
            <a:endParaRPr lang="vi-VN" sz="44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86403" y="-906843"/>
            <a:ext cx="2359152" cy="2743200"/>
          </a:xfrm>
          <a:prstGeom prst="rect">
            <a:avLst/>
          </a:prstGeom>
        </p:spPr>
      </p:pic>
      <p:sp>
        <p:nvSpPr>
          <p:cNvPr id="2" name="Rectangle 1"/>
          <p:cNvSpPr/>
          <p:nvPr/>
        </p:nvSpPr>
        <p:spPr>
          <a:xfrm>
            <a:off x="660400" y="1768107"/>
            <a:ext cx="6096000" cy="2719462"/>
          </a:xfrm>
          <a:prstGeom prst="rect">
            <a:avLst/>
          </a:prstGeom>
        </p:spPr>
        <p:txBody>
          <a:bodyPr>
            <a:spAutoFit/>
          </a:bodyPr>
          <a:lstStyle/>
          <a:p>
            <a:pPr>
              <a:lnSpc>
                <a:spcPct val="150000"/>
              </a:lnSpc>
              <a:buClr>
                <a:srgbClr val="000000"/>
              </a:buClr>
              <a:buFont typeface="Arial"/>
              <a:buNone/>
            </a:pP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a. “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Ao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lạnh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lẽo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nước</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veo</a:t>
            </a:r>
            <a:endPar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chiếc</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thuyền</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bé</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Tầng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xanh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ngắt</a:t>
            </a:r>
            <a:endPar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Ngõ</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trúc</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quanh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co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khách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teo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0" name="Rectangle 9">
            <a:extLst>
              <a:ext uri="{FF2B5EF4-FFF2-40B4-BE49-F238E27FC236}">
                <a16:creationId xmlns:a16="http://schemas.microsoft.com/office/drawing/2014/main" id="{9A2B4862-204B-425E-A237-1159152466B5}"/>
              </a:ext>
            </a:extLst>
          </p:cNvPr>
          <p:cNvSpPr/>
          <p:nvPr/>
        </p:nvSpPr>
        <p:spPr>
          <a:xfrm>
            <a:off x="660400" y="4953000"/>
            <a:ext cx="6493251" cy="130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dáng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vẻ</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thu</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Bắc</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id="{F9D7B950-4AD9-4BC7-9846-3208F8D5CB50}"/>
              </a:ext>
            </a:extLst>
          </p:cNvPr>
          <p:cNvSpPr/>
          <p:nvPr/>
        </p:nvSpPr>
        <p:spPr>
          <a:xfrm>
            <a:off x="4424454" y="2551827"/>
            <a:ext cx="1469007"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tẻo</a:t>
            </a:r>
            <a:r>
              <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teo</a:t>
            </a:r>
            <a:endPar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3" name="Rectangle: Rounded Corners 40">
            <a:extLst>
              <a:ext uri="{FF2B5EF4-FFF2-40B4-BE49-F238E27FC236}">
                <a16:creationId xmlns:a16="http://schemas.microsoft.com/office/drawing/2014/main" id="{F9D7B950-4AD9-4BC7-9846-3208F8D5CB50}"/>
              </a:ext>
            </a:extLst>
          </p:cNvPr>
          <p:cNvSpPr/>
          <p:nvPr/>
        </p:nvSpPr>
        <p:spPr>
          <a:xfrm>
            <a:off x="2438400" y="3161568"/>
            <a:ext cx="1469007"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endPar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4" name="Rectangle: Rounded Corners 40">
            <a:extLst>
              <a:ext uri="{FF2B5EF4-FFF2-40B4-BE49-F238E27FC236}">
                <a16:creationId xmlns:a16="http://schemas.microsoft.com/office/drawing/2014/main" id="{F9D7B950-4AD9-4BC7-9846-3208F8D5CB50}"/>
              </a:ext>
            </a:extLst>
          </p:cNvPr>
          <p:cNvSpPr/>
          <p:nvPr/>
        </p:nvSpPr>
        <p:spPr>
          <a:xfrm>
            <a:off x="1981199" y="3913096"/>
            <a:ext cx="1764535"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quanh</a:t>
            </a:r>
            <a:r>
              <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co</a:t>
            </a:r>
          </a:p>
        </p:txBody>
      </p:sp>
      <p:pic>
        <p:nvPicPr>
          <p:cNvPr id="15" name="Picture 3"/>
          <p:cNvPicPr>
            <a:picLocks noChangeAspect="1"/>
          </p:cNvPicPr>
          <p:nvPr/>
        </p:nvPicPr>
        <p:blipFill>
          <a:blip r:embed="rId5"/>
          <a:srcRect/>
          <a:stretch>
            <a:fillRect/>
          </a:stretch>
        </p:blipFill>
        <p:spPr>
          <a:xfrm>
            <a:off x="7202877" y="3754863"/>
            <a:ext cx="4965416" cy="3077737"/>
          </a:xfrm>
          <a:prstGeom prst="rect">
            <a:avLst/>
          </a:prstGeom>
        </p:spPr>
      </p:pic>
      <p:pic>
        <p:nvPicPr>
          <p:cNvPr id="1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0357654" y="372141"/>
            <a:ext cx="1580769" cy="2743200"/>
          </a:xfrm>
          <a:prstGeom prst="rect">
            <a:avLst/>
          </a:prstGeom>
        </p:spPr>
      </p:pic>
    </p:spTree>
    <p:extLst>
      <p:ext uri="{BB962C8B-B14F-4D97-AF65-F5344CB8AC3E}">
        <p14:creationId xmlns:p14="http://schemas.microsoft.com/office/powerpoint/2010/main" val="7076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114800" y="279400"/>
            <a:ext cx="4617047" cy="854154"/>
          </a:xfrm>
          <a:prstGeom prst="rect">
            <a:avLst/>
          </a:prstGeom>
        </p:spPr>
      </p:pic>
      <p:sp>
        <p:nvSpPr>
          <p:cNvPr id="4" name="Rectangle 3"/>
          <p:cNvSpPr/>
          <p:nvPr/>
        </p:nvSpPr>
        <p:spPr>
          <a:xfrm>
            <a:off x="4431227" y="315794"/>
            <a:ext cx="3759200" cy="769441"/>
          </a:xfrm>
          <a:prstGeom prst="rect">
            <a:avLst/>
          </a:prstGeom>
        </p:spPr>
        <p:txBody>
          <a:bodyPr wrap="square">
            <a:spAutoFit/>
          </a:bodyPr>
          <a:lstStyle/>
          <a:p>
            <a:pPr algn="ctr"/>
            <a:r>
              <a:rPr lang="en-US" sz="4400" dirty="0" err="1">
                <a:solidFill>
                  <a:srgbClr val="333333"/>
                </a:solidFill>
                <a:latin typeface="Times New Roman" panose="02020603050405020304" pitchFamily="18" charset="0"/>
              </a:rPr>
              <a:t>Bài</a:t>
            </a:r>
            <a:r>
              <a:rPr lang="en-US" sz="4400" dirty="0">
                <a:solidFill>
                  <a:srgbClr val="333333"/>
                </a:solidFill>
                <a:latin typeface="Times New Roman" panose="02020603050405020304" pitchFamily="18" charset="0"/>
              </a:rPr>
              <a:t> </a:t>
            </a:r>
            <a:r>
              <a:rPr lang="en-US" sz="4400" dirty="0" err="1">
                <a:solidFill>
                  <a:srgbClr val="333333"/>
                </a:solidFill>
                <a:latin typeface="Times New Roman" panose="02020603050405020304" pitchFamily="18" charset="0"/>
              </a:rPr>
              <a:t>tập</a:t>
            </a:r>
            <a:r>
              <a:rPr lang="en-US" sz="4400" dirty="0">
                <a:solidFill>
                  <a:srgbClr val="333333"/>
                </a:solidFill>
                <a:latin typeface="Times New Roman" panose="02020603050405020304" pitchFamily="18" charset="0"/>
              </a:rPr>
              <a:t> 1</a:t>
            </a:r>
            <a:endParaRPr lang="vi-VN" sz="44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86403" y="-906843"/>
            <a:ext cx="2359152" cy="2743200"/>
          </a:xfrm>
          <a:prstGeom prst="rect">
            <a:avLst/>
          </a:prstGeom>
        </p:spPr>
      </p:pic>
      <p:sp>
        <p:nvSpPr>
          <p:cNvPr id="2" name="Rectangle 1"/>
          <p:cNvSpPr/>
          <p:nvPr/>
        </p:nvSpPr>
        <p:spPr>
          <a:xfrm>
            <a:off x="1016001" y="2264402"/>
            <a:ext cx="7530027" cy="1481175"/>
          </a:xfrm>
          <a:prstGeom prst="rect">
            <a:avLst/>
          </a:prstGeom>
        </p:spPr>
        <p:txBody>
          <a:bodyPr wrap="square">
            <a:spAutoFit/>
          </a:bodyPr>
          <a:lstStyle/>
          <a:p>
            <a:pPr algn="just">
              <a:lnSpc>
                <a:spcPct val="150000"/>
              </a:lnSpc>
              <a:buClr>
                <a:srgbClr val="000000"/>
              </a:buClr>
              <a:buFont typeface="Arial"/>
              <a:buNone/>
            </a:pP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b.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lo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kìa</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giọng</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anh</a:t>
            </a:r>
            <a:endPar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buFont typeface="Arial"/>
              <a:buNone/>
            </a:pP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vắt</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vẻo</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nhành</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200" i="1" kern="0" dirty="0" err="1">
                <a:latin typeface="Times New Roman" panose="02020603050405020304" pitchFamily="18" charset="0"/>
                <a:ea typeface="Cambria" panose="02040503050406030204" pitchFamily="18" charset="0"/>
                <a:cs typeface="Times New Roman" panose="02020603050405020304" pitchFamily="18" charset="0"/>
                <a:sym typeface="Arial"/>
              </a:rPr>
              <a:t>lộc</a:t>
            </a:r>
            <a:r>
              <a:rPr lang="en-US" sz="3200" i="1" kern="0" dirty="0">
                <a:latin typeface="Times New Roman" panose="02020603050405020304" pitchFamily="18" charset="0"/>
                <a:ea typeface="Cambria" panose="02040503050406030204" pitchFamily="18" charset="0"/>
                <a:cs typeface="Times New Roman" panose="02020603050405020304" pitchFamily="18" charset="0"/>
                <a:sym typeface="Arial"/>
              </a:rPr>
              <a:t> non.</a:t>
            </a:r>
          </a:p>
        </p:txBody>
      </p:sp>
      <p:sp>
        <p:nvSpPr>
          <p:cNvPr id="10" name="Rectangle 9">
            <a:extLst>
              <a:ext uri="{FF2B5EF4-FFF2-40B4-BE49-F238E27FC236}">
                <a16:creationId xmlns:a16="http://schemas.microsoft.com/office/drawing/2014/main" id="{9A2B4862-204B-425E-A237-1159152466B5}"/>
              </a:ext>
            </a:extLst>
          </p:cNvPr>
          <p:cNvSpPr/>
          <p:nvPr/>
        </p:nvSpPr>
        <p:spPr>
          <a:xfrm>
            <a:off x="736600" y="4137288"/>
            <a:ext cx="11023600" cy="2271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chú</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933"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khiến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hóa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hành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động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gần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gũi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hơn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1" name="Rectangle: Rounded Corners 40">
            <a:extLst>
              <a:ext uri="{FF2B5EF4-FFF2-40B4-BE49-F238E27FC236}">
                <a16:creationId xmlns:a16="http://schemas.microsoft.com/office/drawing/2014/main" id="{F9D7B950-4AD9-4BC7-9846-3208F8D5CB50}"/>
              </a:ext>
            </a:extLst>
          </p:cNvPr>
          <p:cNvSpPr/>
          <p:nvPr/>
        </p:nvSpPr>
        <p:spPr>
          <a:xfrm>
            <a:off x="1385349" y="2447153"/>
            <a:ext cx="1191703"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2933"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lo</a:t>
            </a:r>
          </a:p>
        </p:txBody>
      </p:sp>
      <p:sp>
        <p:nvSpPr>
          <p:cNvPr id="13" name="Rectangle: Rounded Corners 40">
            <a:extLst>
              <a:ext uri="{FF2B5EF4-FFF2-40B4-BE49-F238E27FC236}">
                <a16:creationId xmlns:a16="http://schemas.microsoft.com/office/drawing/2014/main" id="{F9D7B950-4AD9-4BC7-9846-3208F8D5CB50}"/>
              </a:ext>
            </a:extLst>
          </p:cNvPr>
          <p:cNvSpPr/>
          <p:nvPr/>
        </p:nvSpPr>
        <p:spPr>
          <a:xfrm>
            <a:off x="2794000" y="3128727"/>
            <a:ext cx="1320800"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vắt</a:t>
            </a:r>
            <a:r>
              <a:rPr lang="en-US" sz="2933"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rPr>
              <a:t>vẻo</a:t>
            </a:r>
            <a:endParaRPr lang="en-US" sz="2933"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cxnSp>
        <p:nvCxnSpPr>
          <p:cNvPr id="7" name="Straight Arrow Connector 6"/>
          <p:cNvCxnSpPr/>
          <p:nvPr/>
        </p:nvCxnSpPr>
        <p:spPr>
          <a:xfrm>
            <a:off x="6248401" y="2717800"/>
            <a:ext cx="1230827"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75014" y="3530600"/>
            <a:ext cx="1230827"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09017" y="2289732"/>
            <a:ext cx="3568583" cy="634341"/>
          </a:xfrm>
          <a:prstGeom prst="rect">
            <a:avLst/>
          </a:prstGeom>
        </p:spPr>
        <p:txBody>
          <a:bodyPr wrap="square">
            <a:spAutoFit/>
          </a:bodyPr>
          <a:lstStyle/>
          <a:p>
            <a:pPr>
              <a:lnSpc>
                <a:spcPct val="150000"/>
              </a:lnSpc>
              <a:buClr>
                <a:srgbClr val="000000"/>
              </a:buClr>
            </a:pP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8" name="Rectangle 17"/>
          <p:cNvSpPr/>
          <p:nvPr/>
        </p:nvSpPr>
        <p:spPr>
          <a:xfrm>
            <a:off x="9042400" y="3092994"/>
            <a:ext cx="2806583" cy="634341"/>
          </a:xfrm>
          <a:prstGeom prst="rect">
            <a:avLst/>
          </a:prstGeom>
        </p:spPr>
        <p:txBody>
          <a:bodyPr wrap="square">
            <a:spAutoFit/>
          </a:bodyPr>
          <a:lstStyle/>
          <a:p>
            <a:pPr>
              <a:lnSpc>
                <a:spcPct val="150000"/>
              </a:lnSpc>
              <a:buClr>
                <a:srgbClr val="000000"/>
              </a:buClr>
            </a:pP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766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788400" y="-1030224"/>
            <a:ext cx="4876800" cy="2060448"/>
          </a:xfrm>
          <a:prstGeom prst="rect">
            <a:avLst/>
          </a:prstGeom>
        </p:spPr>
      </p:pic>
      <p:sp>
        <p:nvSpPr>
          <p:cNvPr id="4" name="Rectangle 3"/>
          <p:cNvSpPr/>
          <p:nvPr/>
        </p:nvSpPr>
        <p:spPr>
          <a:xfrm>
            <a:off x="450427" y="1030224"/>
            <a:ext cx="11176000" cy="2719462"/>
          </a:xfrm>
          <a:prstGeom prst="rect">
            <a:avLst/>
          </a:prstGeom>
        </p:spPr>
        <p:txBody>
          <a:bodyPr wrap="square">
            <a:spAutoFit/>
          </a:bodyPr>
          <a:lstStyle/>
          <a:p>
            <a:pPr algn="just">
              <a:lnSpc>
                <a:spcPct val="150000"/>
              </a:lnSpc>
              <a:buClr>
                <a:srgbClr val="000000"/>
              </a:buClr>
              <a:buFont typeface="Arial"/>
              <a:buNone/>
            </a:pP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c.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chồi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non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tách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vỏ</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lúc</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nhớ</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chích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mổ</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hạt</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đâu</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nhưng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tất</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cả</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1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rệt</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từng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mạch</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máu</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đang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phập</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phồng</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bên</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dưới</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i="1" kern="0" dirty="0" err="1">
                <a:latin typeface="Times New Roman" panose="02020603050405020304" pitchFamily="18" charset="0"/>
                <a:ea typeface="Cambria" panose="02040503050406030204" pitchFamily="18" charset="0"/>
                <a:cs typeface="Times New Roman" panose="02020603050405020304" pitchFamily="18" charset="0"/>
                <a:sym typeface="Arial"/>
              </a:rPr>
              <a:t>làn</a:t>
            </a:r>
            <a:r>
              <a:rPr lang="en-US" sz="2933" i="1" kern="0" dirty="0">
                <a:latin typeface="Times New Roman" panose="02020603050405020304" pitchFamily="18" charset="0"/>
                <a:ea typeface="Cambria" panose="02040503050406030204" pitchFamily="18" charset="0"/>
                <a:cs typeface="Times New Roman" panose="02020603050405020304" pitchFamily="18" charset="0"/>
                <a:sym typeface="Arial"/>
              </a:rPr>
              <a:t> da.</a:t>
            </a:r>
          </a:p>
        </p:txBody>
      </p:sp>
      <p:sp>
        <p:nvSpPr>
          <p:cNvPr id="14" name="Rectangle: Rounded Corners 40">
            <a:extLst>
              <a:ext uri="{FF2B5EF4-FFF2-40B4-BE49-F238E27FC236}">
                <a16:creationId xmlns:a16="http://schemas.microsoft.com/office/drawing/2014/main" id="{F9D7B950-4AD9-4BC7-9846-3208F8D5CB50}"/>
              </a:ext>
            </a:extLst>
          </p:cNvPr>
          <p:cNvSpPr/>
          <p:nvPr/>
        </p:nvSpPr>
        <p:spPr>
          <a:xfrm>
            <a:off x="5784427" y="1792224"/>
            <a:ext cx="1879600"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lích</a:t>
            </a:r>
            <a:r>
              <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chích</a:t>
            </a:r>
            <a:endPar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5" name="Rectangle: Rounded Corners 40">
            <a:extLst>
              <a:ext uri="{FF2B5EF4-FFF2-40B4-BE49-F238E27FC236}">
                <a16:creationId xmlns:a16="http://schemas.microsoft.com/office/drawing/2014/main" id="{F9D7B950-4AD9-4BC7-9846-3208F8D5CB50}"/>
              </a:ext>
            </a:extLst>
          </p:cNvPr>
          <p:cNvSpPr/>
          <p:nvPr/>
        </p:nvSpPr>
        <p:spPr>
          <a:xfrm>
            <a:off x="9690700" y="2501883"/>
            <a:ext cx="2228427" cy="53190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phập</a:t>
            </a:r>
            <a:r>
              <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phồng</a:t>
            </a:r>
            <a:endParaRPr lang="en-US" sz="2933"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6" name="Rectangle 15">
            <a:extLst>
              <a:ext uri="{FF2B5EF4-FFF2-40B4-BE49-F238E27FC236}">
                <a16:creationId xmlns:a16="http://schemas.microsoft.com/office/drawing/2014/main" id="{9A2B4862-204B-425E-A237-1159152466B5}"/>
              </a:ext>
            </a:extLst>
          </p:cNvPr>
          <p:cNvSpPr/>
          <p:nvPr/>
        </p:nvSpPr>
        <p:spPr>
          <a:xfrm>
            <a:off x="457200" y="4217790"/>
            <a:ext cx="11328400" cy="2271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hòa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sự</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hiện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dàng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cảm</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nhận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tràn</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đầy</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sức</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sống</a:t>
            </a:r>
            <a:r>
              <a:rPr lang="en-US" sz="2933"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cxnSp>
        <p:nvCxnSpPr>
          <p:cNvPr id="17" name="Straight Arrow Connector 16"/>
          <p:cNvCxnSpPr/>
          <p:nvPr/>
        </p:nvCxnSpPr>
        <p:spPr>
          <a:xfrm flipV="1">
            <a:off x="6455955" y="1058420"/>
            <a:ext cx="165829" cy="57469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277526" y="3140658"/>
            <a:ext cx="413174" cy="383243"/>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47846" y="297620"/>
            <a:ext cx="3568583" cy="634341"/>
          </a:xfrm>
          <a:prstGeom prst="rect">
            <a:avLst/>
          </a:prstGeom>
        </p:spPr>
        <p:txBody>
          <a:bodyPr wrap="square">
            <a:spAutoFit/>
          </a:bodyPr>
          <a:lstStyle/>
          <a:p>
            <a:pPr>
              <a:lnSpc>
                <a:spcPct val="150000"/>
              </a:lnSpc>
              <a:buClr>
                <a:srgbClr val="000000"/>
              </a:buClr>
            </a:pP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thanh</a:t>
            </a:r>
            <a:endPar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20" name="Rectangle 19"/>
          <p:cNvSpPr/>
          <p:nvPr/>
        </p:nvSpPr>
        <p:spPr>
          <a:xfrm>
            <a:off x="6660597" y="3222216"/>
            <a:ext cx="2806583" cy="634341"/>
          </a:xfrm>
          <a:prstGeom prst="rect">
            <a:avLst/>
          </a:prstGeom>
        </p:spPr>
        <p:txBody>
          <a:bodyPr wrap="square">
            <a:spAutoFit/>
          </a:bodyPr>
          <a:lstStyle/>
          <a:p>
            <a:pPr>
              <a:lnSpc>
                <a:spcPct val="150000"/>
              </a:lnSpc>
              <a:buClr>
                <a:srgbClr val="000000"/>
              </a:buClr>
            </a:pP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rPr>
              <a:t>hình</a:t>
            </a:r>
            <a:endParaRPr lang="en-US" sz="2667"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138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14400" y="5054600"/>
            <a:ext cx="2703299" cy="2743200"/>
          </a:xfrm>
          <a:prstGeom prst="rect">
            <a:avLst/>
          </a:prstGeom>
        </p:spPr>
      </p:pic>
      <p:pic>
        <p:nvPicPr>
          <p:cNvPr id="7" name="Picture 6"/>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114800" y="279400"/>
            <a:ext cx="4617047" cy="854154"/>
          </a:xfrm>
          <a:prstGeom prst="rect">
            <a:avLst/>
          </a:prstGeom>
        </p:spPr>
      </p:pic>
      <p:sp>
        <p:nvSpPr>
          <p:cNvPr id="8" name="Rectangle 7"/>
          <p:cNvSpPr/>
          <p:nvPr/>
        </p:nvSpPr>
        <p:spPr>
          <a:xfrm>
            <a:off x="4431227" y="315794"/>
            <a:ext cx="3759200" cy="769441"/>
          </a:xfrm>
          <a:prstGeom prst="rect">
            <a:avLst/>
          </a:prstGeom>
        </p:spPr>
        <p:txBody>
          <a:bodyPr wrap="square">
            <a:spAutoFit/>
          </a:bodyPr>
          <a:lstStyle/>
          <a:p>
            <a:pPr algn="ctr"/>
            <a:r>
              <a:rPr lang="en-US" sz="4400" dirty="0" err="1">
                <a:solidFill>
                  <a:srgbClr val="333333"/>
                </a:solidFill>
                <a:latin typeface="Times New Roman" panose="02020603050405020304" pitchFamily="18" charset="0"/>
              </a:rPr>
              <a:t>Bài</a:t>
            </a:r>
            <a:r>
              <a:rPr lang="en-US" sz="4400" dirty="0">
                <a:solidFill>
                  <a:srgbClr val="333333"/>
                </a:solidFill>
                <a:latin typeface="Times New Roman" panose="02020603050405020304" pitchFamily="18" charset="0"/>
              </a:rPr>
              <a:t> </a:t>
            </a:r>
            <a:r>
              <a:rPr lang="en-US" sz="4400" dirty="0" err="1">
                <a:solidFill>
                  <a:srgbClr val="333333"/>
                </a:solidFill>
                <a:latin typeface="Times New Roman" panose="02020603050405020304" pitchFamily="18" charset="0"/>
              </a:rPr>
              <a:t>tập</a:t>
            </a:r>
            <a:r>
              <a:rPr lang="en-US" sz="4400" dirty="0">
                <a:solidFill>
                  <a:srgbClr val="333333"/>
                </a:solidFill>
                <a:latin typeface="Times New Roman" panose="02020603050405020304" pitchFamily="18" charset="0"/>
              </a:rPr>
              <a:t> 2</a:t>
            </a:r>
            <a:endParaRPr lang="vi-VN" sz="4400" b="1" dirty="0">
              <a:solidFill>
                <a:srgbClr val="333333"/>
              </a:solidFill>
              <a:latin typeface="Times New Roman" panose="02020603050405020304" pitchFamily="18" charset="0"/>
            </a:endParaRPr>
          </a:p>
        </p:txBody>
      </p:sp>
    </p:spTree>
    <p:extLst>
      <p:ext uri="{BB962C8B-B14F-4D97-AF65-F5344CB8AC3E}">
        <p14:creationId xmlns:p14="http://schemas.microsoft.com/office/powerpoint/2010/main" val="249943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38760"/>
          <a:ext cx="11734800" cy="633984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4622800">
                  <a:extLst>
                    <a:ext uri="{9D8B030D-6E8A-4147-A177-3AD203B41FA5}">
                      <a16:colId xmlns:a16="http://schemas.microsoft.com/office/drawing/2014/main" val="20003"/>
                    </a:ext>
                  </a:extLst>
                </a:gridCol>
              </a:tblGrid>
              <a:tr h="792480">
                <a:tc>
                  <a:txBody>
                    <a:bodyPr/>
                    <a:lstStyle/>
                    <a:p>
                      <a:pPr algn="ctr"/>
                      <a:r>
                        <a:rPr lang="en-US" sz="2400" b="0" dirty="0" err="1">
                          <a:latin typeface="Times New Roman" panose="02020603050405020304" pitchFamily="18" charset="0"/>
                          <a:cs typeface="Times New Roman" panose="02020603050405020304" pitchFamily="18" charset="0"/>
                        </a:rPr>
                        <a:t>Ví</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dụ</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tượng</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hình</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tượng</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thanh</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Tác</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dụng</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extLst>
                  <a:ext uri="{0D108BD9-81ED-4DB2-BD59-A6C34878D82A}">
                    <a16:rowId xmlns:a16="http://schemas.microsoft.com/office/drawing/2014/main" val="10000"/>
                  </a:ext>
                </a:extLst>
              </a:tr>
              <a:tr h="5547360">
                <a:tc>
                  <a:txBody>
                    <a:bodyPr/>
                    <a:lstStyle/>
                    <a:p>
                      <a:pPr marL="0" indent="0">
                        <a:lnSpc>
                          <a:spcPct val="250000"/>
                        </a:lnSpc>
                        <a:buNone/>
                      </a:pPr>
                      <a:r>
                        <a:rPr lang="en-US" sz="2400" dirty="0">
                          <a:latin typeface="Times New Roman" panose="02020603050405020304" pitchFamily="18" charset="0"/>
                          <a:cs typeface="Times New Roman" panose="02020603050405020304" pitchFamily="18" charset="0"/>
                        </a:rPr>
                        <a:t>a, </a:t>
                      </a:r>
                      <a:r>
                        <a:rPr lang="en-US" sz="2400" i="1" dirty="0" err="1">
                          <a:latin typeface="Times New Roman" panose="02020603050405020304" pitchFamily="18" charset="0"/>
                          <a:cs typeface="Times New Roman" panose="02020603050405020304" pitchFamily="18" charset="0"/>
                        </a:rPr>
                        <a:t>Năm</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gian</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nhà</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cỏ</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thấp</a:t>
                      </a:r>
                      <a:r>
                        <a:rPr lang="en-US" sz="2400" i="1" baseline="0" dirty="0">
                          <a:latin typeface="Times New Roman" panose="02020603050405020304" pitchFamily="18" charset="0"/>
                          <a:cs typeface="Times New Roman" panose="02020603050405020304" pitchFamily="18" charset="0"/>
                        </a:rPr>
                        <a:t> le </a:t>
                      </a:r>
                      <a:r>
                        <a:rPr lang="en-US" sz="2400" i="1" baseline="0" dirty="0" err="1">
                          <a:latin typeface="Times New Roman" panose="02020603050405020304" pitchFamily="18" charset="0"/>
                          <a:cs typeface="Times New Roman" panose="02020603050405020304" pitchFamily="18" charset="0"/>
                        </a:rPr>
                        <a:t>te</a:t>
                      </a:r>
                      <a:endParaRPr lang="en-US" sz="2400" i="1" baseline="0" dirty="0">
                        <a:latin typeface="Times New Roman" panose="02020603050405020304" pitchFamily="18" charset="0"/>
                        <a:cs typeface="Times New Roman" panose="02020603050405020304" pitchFamily="18" charset="0"/>
                      </a:endParaRPr>
                    </a:p>
                    <a:p>
                      <a:pPr marL="0" indent="0">
                        <a:lnSpc>
                          <a:spcPct val="250000"/>
                        </a:lnSpc>
                        <a:buNone/>
                      </a:pPr>
                      <a:r>
                        <a:rPr lang="en-US" sz="2400" i="1" baseline="0" dirty="0" err="1">
                          <a:latin typeface="Times New Roman" panose="02020603050405020304" pitchFamily="18" charset="0"/>
                          <a:cs typeface="Times New Roman" panose="02020603050405020304" pitchFamily="18" charset="0"/>
                        </a:rPr>
                        <a:t>Ngõ</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tối</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đêm</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sâu</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đóm</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lập</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lòe</a:t>
                      </a:r>
                      <a:endParaRPr lang="en-US" sz="2400" i="1" baseline="0" dirty="0">
                        <a:latin typeface="Times New Roman" panose="02020603050405020304" pitchFamily="18" charset="0"/>
                        <a:cs typeface="Times New Roman" panose="02020603050405020304" pitchFamily="18" charset="0"/>
                      </a:endParaRPr>
                    </a:p>
                    <a:p>
                      <a:pPr marL="0" indent="0">
                        <a:lnSpc>
                          <a:spcPct val="250000"/>
                        </a:lnSpc>
                        <a:buNone/>
                      </a:pPr>
                      <a:r>
                        <a:rPr lang="en-US" sz="2400" i="1" baseline="0" dirty="0" err="1">
                          <a:latin typeface="Times New Roman" panose="02020603050405020304" pitchFamily="18" charset="0"/>
                          <a:cs typeface="Times New Roman" panose="02020603050405020304" pitchFamily="18" charset="0"/>
                        </a:rPr>
                        <a:t>Lưng</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giậu</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phất</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phơ</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màu</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khói</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nhạt</a:t>
                      </a:r>
                      <a:endParaRPr lang="en-US" sz="2400" i="1" baseline="0" dirty="0">
                        <a:latin typeface="Times New Roman" panose="02020603050405020304" pitchFamily="18" charset="0"/>
                        <a:cs typeface="Times New Roman" panose="02020603050405020304" pitchFamily="18" charset="0"/>
                      </a:endParaRPr>
                    </a:p>
                    <a:p>
                      <a:pPr marL="0" indent="0">
                        <a:lnSpc>
                          <a:spcPct val="250000"/>
                        </a:lnSpc>
                        <a:buNone/>
                      </a:pPr>
                      <a:r>
                        <a:rPr lang="en-US" sz="2400" i="1" baseline="0" dirty="0" err="1">
                          <a:latin typeface="Times New Roman" panose="02020603050405020304" pitchFamily="18" charset="0"/>
                          <a:cs typeface="Times New Roman" panose="02020603050405020304" pitchFamily="18" charset="0"/>
                        </a:rPr>
                        <a:t>Làn</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ao</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lóng</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lánh</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bóng</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trăng</a:t>
                      </a:r>
                      <a:r>
                        <a:rPr lang="en-US" sz="2400" i="1" baseline="0" dirty="0">
                          <a:latin typeface="Times New Roman" panose="02020603050405020304" pitchFamily="18" charset="0"/>
                          <a:cs typeface="Times New Roman" panose="02020603050405020304" pitchFamily="18" charset="0"/>
                        </a:rPr>
                        <a:t> </a:t>
                      </a:r>
                      <a:r>
                        <a:rPr lang="en-US" sz="2400" i="1" baseline="0" dirty="0" err="1">
                          <a:latin typeface="Times New Roman" panose="02020603050405020304" pitchFamily="18" charset="0"/>
                          <a:cs typeface="Times New Roman" panose="02020603050405020304" pitchFamily="18" charset="0"/>
                        </a:rPr>
                        <a:t>loe</a:t>
                      </a:r>
                      <a:endParaRPr lang="en-US" sz="2400" i="1" dirty="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a:lnSpc>
                          <a:spcPct val="150000"/>
                        </a:lnSpc>
                        <a:buClr>
                          <a:srgbClr val="000000"/>
                        </a:buClr>
                        <a:buFont typeface="Arial"/>
                        <a:buNone/>
                      </a:pPr>
                      <a:endParaRPr lang="en-US" sz="11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le </a:t>
                      </a: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te</a:t>
                      </a:r>
                      <a:r>
                        <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nSpc>
                          <a:spcPct val="150000"/>
                        </a:lnSpc>
                        <a:buClr>
                          <a:srgbClr val="000000"/>
                        </a:buClr>
                        <a:buFont typeface="Arial"/>
                        <a:buNone/>
                      </a:pPr>
                      <a:endParaRPr lang="en-US" sz="16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lập</a:t>
                      </a:r>
                      <a:r>
                        <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lòe</a:t>
                      </a:r>
                      <a:endPar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16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phất</a:t>
                      </a:r>
                      <a:r>
                        <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phơ</a:t>
                      </a:r>
                      <a:endPar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19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lóng</a:t>
                      </a:r>
                      <a:r>
                        <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lánh</a:t>
                      </a:r>
                      <a:endPar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marL="60960" marR="60960" marT="30480" marB="30480">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lvl="0" algn="just"/>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le te</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hình ảnh những ngôi nhà tranh thấp, hẹp ở làng quê Việt Nam xưa.</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lập loè</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ánh sáng chợt loé lên, chợt tắt đi của đom đóm; làm nổi bật thêm cái tối của nh</a:t>
                      </a:r>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ữ</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ng lối ngõ nhỏ và sự im vắng, tĩnh lặng của đêm khuya.</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phất phơ</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miêu tả sự lay động khẽ khàng của làn khói mỏng trong buổi chiều thu khi tiết trời se lạnh, gợi được cả làn gió nhẹ.</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lóng lánh</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hình ảnh ánh trăng được phản chiếu từ mặt ao thu, khi làn nước trong trẻo xao động.</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43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38760"/>
          <a:ext cx="11734800" cy="5242560"/>
        </p:xfrm>
        <a:graphic>
          <a:graphicData uri="http://schemas.openxmlformats.org/drawingml/2006/table">
            <a:tbl>
              <a:tblPr firstRow="1" bandRow="1">
                <a:tableStyleId>{5940675A-B579-460E-94D1-54222C63F5DA}</a:tableStyleId>
              </a:tblPr>
              <a:tblGrid>
                <a:gridCol w="48768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4318000">
                  <a:extLst>
                    <a:ext uri="{9D8B030D-6E8A-4147-A177-3AD203B41FA5}">
                      <a16:colId xmlns:a16="http://schemas.microsoft.com/office/drawing/2014/main" val="20003"/>
                    </a:ext>
                  </a:extLst>
                </a:gridCol>
              </a:tblGrid>
              <a:tr h="792480">
                <a:tc>
                  <a:txBody>
                    <a:bodyPr/>
                    <a:lstStyle/>
                    <a:p>
                      <a:pPr algn="ctr"/>
                      <a:r>
                        <a:rPr lang="en-US" sz="2400" b="0" dirty="0" err="1">
                          <a:latin typeface="Times New Roman" panose="02020603050405020304" pitchFamily="18" charset="0"/>
                          <a:cs typeface="Times New Roman" panose="02020603050405020304" pitchFamily="18" charset="0"/>
                        </a:rPr>
                        <a:t>Ví</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dụ</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tượng</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hình</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Từ</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tượng</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thanh</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tc>
                  <a:txBody>
                    <a:bodyPr/>
                    <a:lstStyle/>
                    <a:p>
                      <a:pPr algn="ctr"/>
                      <a:r>
                        <a:rPr lang="en-US" sz="2400" b="0" dirty="0" err="1">
                          <a:latin typeface="Times New Roman" panose="02020603050405020304" pitchFamily="18" charset="0"/>
                          <a:cs typeface="Times New Roman" panose="02020603050405020304" pitchFamily="18" charset="0"/>
                        </a:rPr>
                        <a:t>Tác</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dụng</a:t>
                      </a:r>
                      <a:endParaRPr lang="en-US" sz="2400" b="0" dirty="0">
                        <a:latin typeface="Times New Roman" panose="02020603050405020304" pitchFamily="18" charset="0"/>
                        <a:cs typeface="Times New Roman" panose="02020603050405020304" pitchFamily="18" charset="0"/>
                      </a:endParaRPr>
                    </a:p>
                  </a:txBody>
                  <a:tcPr marL="60960" marR="60960" marT="30480" marB="30480">
                    <a:solidFill>
                      <a:schemeClr val="accent4">
                        <a:lumMod val="20000"/>
                        <a:lumOff val="80000"/>
                      </a:schemeClr>
                    </a:solidFill>
                  </a:tcPr>
                </a:tc>
                <a:extLst>
                  <a:ext uri="{0D108BD9-81ED-4DB2-BD59-A6C34878D82A}">
                    <a16:rowId xmlns:a16="http://schemas.microsoft.com/office/drawing/2014/main" val="10000"/>
                  </a:ext>
                </a:extLst>
              </a:tr>
              <a:tr h="4450080">
                <a:tc>
                  <a:txBody>
                    <a:bodyPr/>
                    <a:lstStyle/>
                    <a:p>
                      <a:pPr algn="just">
                        <a:lnSpc>
                          <a:spcPct val="200000"/>
                        </a:lnSpc>
                        <a:buClr>
                          <a:srgbClr val="000000"/>
                        </a:buClr>
                        <a:buFont typeface="Arial"/>
                        <a:buNone/>
                      </a:pPr>
                      <a:r>
                        <a:rPr lang="en-US" sz="2400" dirty="0">
                          <a:latin typeface="Times New Roman" panose="02020603050405020304" pitchFamily="18" charset="0"/>
                          <a:cs typeface="Times New Roman" panose="02020603050405020304" pitchFamily="18" charset="0"/>
                        </a:rPr>
                        <a:t>b.</a:t>
                      </a:r>
                      <a:r>
                        <a:rPr lang="en-US" sz="2400" i="1" kern="0" dirty="0">
                          <a:solidFill>
                            <a:srgbClr val="2C1549"/>
                          </a:solidFill>
                          <a:latin typeface="Cambria" panose="02040503050406030204" pitchFamily="18" charset="0"/>
                          <a:ea typeface="Cambria" panose="020405030504060302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hồng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mây</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son</a:t>
                      </a:r>
                    </a:p>
                    <a:p>
                      <a:pPr algn="ctr">
                        <a:lnSpc>
                          <a:spcPct val="200000"/>
                        </a:lnSpc>
                        <a:buClr>
                          <a:srgbClr val="000000"/>
                        </a:buClr>
                        <a:buFont typeface="Arial"/>
                        <a:buNone/>
                      </a:pP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Mặt</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thức</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giấc</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chào</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lnSpc>
                          <a:spcPct val="200000"/>
                        </a:lnSpc>
                        <a:buClr>
                          <a:srgbClr val="000000"/>
                        </a:buClr>
                        <a:buFont typeface="Arial"/>
                        <a:buNone/>
                      </a:pP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Cổng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rộng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ctr">
                        <a:lnSpc>
                          <a:spcPct val="200000"/>
                        </a:lnSpc>
                        <a:buClr>
                          <a:srgbClr val="000000"/>
                        </a:buClr>
                        <a:buFont typeface="Arial"/>
                        <a:buNone/>
                      </a:pP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Nông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phu</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vào</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mai</a:t>
                      </a:r>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marL="60960" marR="60960" marT="30480" marB="30480">
                    <a:solidFill>
                      <a:schemeClr val="bg1"/>
                    </a:solidFill>
                  </a:tcPr>
                </a:tc>
                <a:tc>
                  <a:txBody>
                    <a:bodyPr/>
                    <a:lstStyle/>
                    <a:p>
                      <a:pPr>
                        <a:lnSpc>
                          <a:spcPct val="150000"/>
                        </a:lnSpc>
                        <a:buClr>
                          <a:srgbClr val="000000"/>
                        </a:buClr>
                        <a:buFont typeface="Arial"/>
                        <a:buNone/>
                      </a:pPr>
                      <a:endParaRPr lang="en-US" sz="7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Lơ</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lửng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p>
                    <a:p>
                      <a:pPr>
                        <a:lnSpc>
                          <a:spcPct val="150000"/>
                        </a:lnSpc>
                        <a:buClr>
                          <a:srgbClr val="000000"/>
                        </a:buClr>
                        <a:buFont typeface="Arial"/>
                        <a:buNone/>
                      </a:pPr>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nSpc>
                          <a:spcPct val="150000"/>
                        </a:lnSpc>
                        <a:buClr>
                          <a:srgbClr val="000000"/>
                        </a:buClr>
                        <a:buFont typeface="Arial"/>
                        <a:buNone/>
                      </a:pP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lững</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thững</a:t>
                      </a:r>
                      <a:endParaRPr lang="en-US" sz="24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marL="60960" marR="60960" marT="30480" marB="30480">
                    <a:solidFill>
                      <a:schemeClr val="bg1"/>
                    </a:solidFill>
                  </a:tcPr>
                </a:tc>
                <a:tc>
                  <a:txBody>
                    <a:bodyPr/>
                    <a:lstStyle/>
                    <a:p>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endParaRPr lang="en-US" sz="19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Véo</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von, </a:t>
                      </a:r>
                    </a:p>
                    <a:p>
                      <a:endParaRPr lang="en-US" sz="19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24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endParaRPr lang="en-US" sz="24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tc>
                  <a:txBody>
                    <a:bodyPr/>
                    <a:lstStyle/>
                    <a:p>
                      <a:pPr lvl="0" algn="just"/>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lơ lửng</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tả hình ảnh những đám mây như treo trên lưng chừng trời, gợi vẻ đẹp bình yên.</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véo von</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tiếng chim trong trẻo, tươi vui như tiếng trẻ thơ</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lgn="just">
                        <a:buFontTx/>
                        <a:buNone/>
                      </a:pPr>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T</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ổn ào</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không khí sôi động nơi cổng làng vào buổi sớm mai.</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Từ </a:t>
                      </a:r>
                      <a:r>
                        <a:rPr lang="vi-VN" sz="2400" i="1" u="none" strike="noStrike" kern="1200" dirty="0">
                          <a:solidFill>
                            <a:schemeClr val="tx1"/>
                          </a:solidFill>
                          <a:effectLst/>
                          <a:latin typeface="Times New Roman" panose="02020603050405020304" pitchFamily="18" charset="0"/>
                          <a:ea typeface="+mn-ea"/>
                          <a:cs typeface="Times New Roman" panose="02020603050405020304" pitchFamily="18" charset="0"/>
                        </a:rPr>
                        <a:t>lững thững</a:t>
                      </a:r>
                      <a:r>
                        <a:rPr lang="vi-VN" sz="2400" u="none" strike="noStrike" kern="1200" dirty="0">
                          <a:solidFill>
                            <a:schemeClr val="tx1"/>
                          </a:solidFill>
                          <a:effectLst/>
                          <a:latin typeface="Times New Roman" panose="02020603050405020304" pitchFamily="18" charset="0"/>
                          <a:ea typeface="+mn-ea"/>
                          <a:cs typeface="Times New Roman" panose="02020603050405020304" pitchFamily="18" charset="0"/>
                        </a:rPr>
                        <a:t> gợi tả dáng đi thong thả của nhũng người nông dần bước ra khỏi cổng làng, bắt đầu một ngày lao động, mà như “đi vào nắng mai”.</a:t>
                      </a:r>
                      <a:endParaRPr lang="en-US" sz="24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25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4114800" y="279400"/>
            <a:ext cx="4617047" cy="854154"/>
          </a:xfrm>
          <a:prstGeom prst="rect">
            <a:avLst/>
          </a:prstGeom>
        </p:spPr>
      </p:pic>
      <p:sp>
        <p:nvSpPr>
          <p:cNvPr id="4" name="Rectangle 3"/>
          <p:cNvSpPr/>
          <p:nvPr/>
        </p:nvSpPr>
        <p:spPr>
          <a:xfrm>
            <a:off x="4431227" y="315794"/>
            <a:ext cx="3759200" cy="769441"/>
          </a:xfrm>
          <a:prstGeom prst="rect">
            <a:avLst/>
          </a:prstGeom>
        </p:spPr>
        <p:txBody>
          <a:bodyPr wrap="square">
            <a:spAutoFit/>
          </a:bodyPr>
          <a:lstStyle/>
          <a:p>
            <a:pPr algn="ctr"/>
            <a:r>
              <a:rPr lang="en-US" sz="4400" dirty="0" err="1">
                <a:solidFill>
                  <a:srgbClr val="333333"/>
                </a:solidFill>
                <a:latin typeface="Times New Roman" panose="02020603050405020304" pitchFamily="18" charset="0"/>
              </a:rPr>
              <a:t>Bài</a:t>
            </a:r>
            <a:r>
              <a:rPr lang="en-US" sz="4400" dirty="0">
                <a:solidFill>
                  <a:srgbClr val="333333"/>
                </a:solidFill>
                <a:latin typeface="Times New Roman" panose="02020603050405020304" pitchFamily="18" charset="0"/>
              </a:rPr>
              <a:t> </a:t>
            </a:r>
            <a:r>
              <a:rPr lang="en-US" sz="4400" dirty="0" err="1">
                <a:solidFill>
                  <a:srgbClr val="333333"/>
                </a:solidFill>
                <a:latin typeface="Times New Roman" panose="02020603050405020304" pitchFamily="18" charset="0"/>
              </a:rPr>
              <a:t>tập</a:t>
            </a:r>
            <a:r>
              <a:rPr lang="en-US" sz="4400" dirty="0">
                <a:solidFill>
                  <a:srgbClr val="333333"/>
                </a:solidFill>
                <a:latin typeface="Times New Roman" panose="02020603050405020304" pitchFamily="18" charset="0"/>
              </a:rPr>
              <a:t> 3</a:t>
            </a:r>
            <a:endParaRPr lang="vi-VN" sz="4400" b="1" dirty="0">
              <a:solidFill>
                <a:srgbClr val="333333"/>
              </a:solidFill>
              <a:latin typeface="Times New Roman" panose="02020603050405020304" pitchFamily="18"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86403" y="-906843"/>
            <a:ext cx="2359152" cy="2743200"/>
          </a:xfrm>
          <a:prstGeom prst="rect">
            <a:avLst/>
          </a:prstGeom>
        </p:spPr>
      </p:pic>
      <p:sp>
        <p:nvSpPr>
          <p:cNvPr id="12" name="Rectangle: Rounded Corners 25">
            <a:extLst>
              <a:ext uri="{FF2B5EF4-FFF2-40B4-BE49-F238E27FC236}">
                <a16:creationId xmlns:a16="http://schemas.microsoft.com/office/drawing/2014/main" id="{009ADF04-3823-4B87-9DDC-AE8D640D2C71}"/>
              </a:ext>
            </a:extLst>
          </p:cNvPr>
          <p:cNvSpPr/>
          <p:nvPr/>
        </p:nvSpPr>
        <p:spPr>
          <a:xfrm>
            <a:off x="558801" y="4830548"/>
            <a:ext cx="4248615" cy="1047075"/>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7" name="Rectangle: Rounded Corners 8">
            <a:extLst>
              <a:ext uri="{FF2B5EF4-FFF2-40B4-BE49-F238E27FC236}">
                <a16:creationId xmlns:a16="http://schemas.microsoft.com/office/drawing/2014/main" id="{2AB1D4BD-9C58-4FB9-8A12-EBF47DDED791}"/>
              </a:ext>
            </a:extLst>
          </p:cNvPr>
          <p:cNvSpPr/>
          <p:nvPr/>
        </p:nvSpPr>
        <p:spPr>
          <a:xfrm>
            <a:off x="5574369" y="4814714"/>
            <a:ext cx="6160431" cy="1057297"/>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19" name="Rectangle 18"/>
          <p:cNvSpPr/>
          <p:nvPr/>
        </p:nvSpPr>
        <p:spPr>
          <a:xfrm>
            <a:off x="558800" y="1407280"/>
            <a:ext cx="11176000" cy="3097066"/>
          </a:xfrm>
          <a:prstGeom prst="rect">
            <a:avLst/>
          </a:prstGeom>
          <a:solidFill>
            <a:schemeClr val="bg1"/>
          </a:solidFill>
        </p:spPr>
        <p:txBody>
          <a:bodyPr wrap="square">
            <a:spAutoFit/>
          </a:bodyPr>
          <a:lstStyle/>
          <a:p>
            <a:pPr algn="just">
              <a:lnSpc>
                <a:spcPct val="150000"/>
              </a:lnSpc>
              <a:buClr>
                <a:srgbClr val="000000"/>
              </a:buClr>
              <a:buFont typeface="Arial"/>
              <a:buNone/>
            </a:pP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Giữa</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vùng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cỏ</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khô</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vàng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thổi</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lao</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bầy</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hàng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nghìn</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vụt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cất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cánh</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nâu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manh</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mỏ</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bóng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thuốc</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đánh</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móng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tay</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bộ</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long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xám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tro</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trắng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chấm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đỏ</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li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mắt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con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bay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kêu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lượn</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vòng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cao</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một</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chốc</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đáp</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xuống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phía</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sau</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lưng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chúng</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latin typeface="Times New Roman" panose="02020603050405020304" pitchFamily="18" charset="0"/>
                <a:ea typeface="Cambria" panose="02040503050406030204" pitchFamily="18" charset="0"/>
                <a:cs typeface="Times New Roman" panose="02020603050405020304" pitchFamily="18" charset="0"/>
                <a:sym typeface="Arial"/>
              </a:rPr>
              <a:t>tôi</a:t>
            </a:r>
            <a:r>
              <a:rPr lang="en-US" sz="2667" i="1" kern="0" dirty="0">
                <a:latin typeface="Times New Roman" panose="02020603050405020304" pitchFamily="18" charset="0"/>
                <a:ea typeface="Cambria" panose="02040503050406030204" pitchFamily="18" charset="0"/>
                <a:cs typeface="Times New Roman" panose="02020603050405020304" pitchFamily="18" charset="0"/>
                <a:sym typeface="Arial"/>
              </a:rPr>
              <a:t>.</a:t>
            </a:r>
          </a:p>
        </p:txBody>
      </p:sp>
      <p:cxnSp>
        <p:nvCxnSpPr>
          <p:cNvPr id="7" name="Straight Connector 6"/>
          <p:cNvCxnSpPr/>
          <p:nvPr/>
        </p:nvCxnSpPr>
        <p:spPr>
          <a:xfrm>
            <a:off x="1768708" y="3835400"/>
            <a:ext cx="5680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61200" y="2057400"/>
            <a:ext cx="96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12721" y="3835400"/>
            <a:ext cx="8191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340874" y="3857413"/>
            <a:ext cx="8191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25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a:extLst>
              <a:ext uri="{FF2B5EF4-FFF2-40B4-BE49-F238E27FC236}">
                <a16:creationId xmlns:a16="http://schemas.microsoft.com/office/drawing/2014/main" id="{009ADF04-3823-4B87-9DDC-AE8D640D2C71}"/>
              </a:ext>
            </a:extLst>
          </p:cNvPr>
          <p:cNvSpPr/>
          <p:nvPr/>
        </p:nvSpPr>
        <p:spPr>
          <a:xfrm>
            <a:off x="558801" y="701635"/>
            <a:ext cx="4248615" cy="1047075"/>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ti</a:t>
            </a:r>
            <a:endPar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4" name="Rectangle: Rounded Corners 8">
            <a:extLst>
              <a:ext uri="{FF2B5EF4-FFF2-40B4-BE49-F238E27FC236}">
                <a16:creationId xmlns:a16="http://schemas.microsoft.com/office/drawing/2014/main" id="{2AB1D4BD-9C58-4FB9-8A12-EBF47DDED791}"/>
              </a:ext>
            </a:extLst>
          </p:cNvPr>
          <p:cNvSpPr/>
          <p:nvPr/>
        </p:nvSpPr>
        <p:spPr>
          <a:xfrm>
            <a:off x="5574369" y="685800"/>
            <a:ext cx="6160431" cy="1057297"/>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a:buNone/>
            </a:pP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Từ</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tượng</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667"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Lao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xao</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vù</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rPr>
              <a:t>ríu</a:t>
            </a:r>
            <a:endParaRPr lang="en-US" sz="2667"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id="{314F40C7-CB95-4D53-B436-F803E4FCBEB0}"/>
              </a:ext>
            </a:extLst>
          </p:cNvPr>
          <p:cNvSpPr/>
          <p:nvPr/>
        </p:nvSpPr>
        <p:spPr>
          <a:xfrm>
            <a:off x="558800" y="2057400"/>
            <a:ext cx="4165600" cy="370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2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2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2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2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 </a:t>
            </a:r>
            <a:r>
              <a:rPr lang="en-US" sz="2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a:t>
            </a:r>
            <a:r>
              <a:rPr lang="en-US" sz="2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đặc</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biệt</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áo</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màu</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đan</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xen</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với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kích</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thước</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nhỏ</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Giúp</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đọc</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dễ</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ngoại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loài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endPar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7" name="Rectangle 6">
            <a:extLst>
              <a:ext uri="{FF2B5EF4-FFF2-40B4-BE49-F238E27FC236}">
                <a16:creationId xmlns:a16="http://schemas.microsoft.com/office/drawing/2014/main" id="{314F40C7-CB95-4D53-B436-F803E4FCBEB0}"/>
              </a:ext>
            </a:extLst>
          </p:cNvPr>
          <p:cNvSpPr/>
          <p:nvPr/>
        </p:nvSpPr>
        <p:spPr>
          <a:xfrm>
            <a:off x="5532078" y="2079413"/>
            <a:ext cx="6355122" cy="267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a:buNone/>
            </a:pPr>
            <a:r>
              <a:rPr lang="en-US" sz="2667"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2667"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dụng</a:t>
            </a:r>
            <a:endParaRPr lang="en-US" sz="2667"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algn="just">
              <a:lnSpc>
                <a:spcPct val="150000"/>
              </a:lnSpc>
              <a:buClr>
                <a:srgbClr val="000000"/>
              </a:buClr>
            </a:pPr>
            <a:r>
              <a:rPr lang="en-US" sz="2667"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Líu</a:t>
            </a:r>
            <a:r>
              <a:rPr lang="en-US" sz="2667"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ríu</a:t>
            </a:r>
            <a:r>
              <a:rPr lang="en-US" sz="2667"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tả</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chim</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gọi</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nhau</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lớn</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ồn</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ào</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nghe</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rất</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667"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vui</a:t>
            </a:r>
            <a:r>
              <a:rPr lang="en-US" sz="2667"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tai.</a:t>
            </a:r>
          </a:p>
        </p:txBody>
      </p:sp>
    </p:spTree>
    <p:extLst>
      <p:ext uri="{BB962C8B-B14F-4D97-AF65-F5344CB8AC3E}">
        <p14:creationId xmlns:p14="http://schemas.microsoft.com/office/powerpoint/2010/main" val="1430196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1887841" y="578767"/>
            <a:ext cx="4980652" cy="539939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7337" flipH="1">
            <a:off x="292171" y="1679272"/>
            <a:ext cx="1507215" cy="1410502"/>
          </a:xfrm>
          <a:prstGeom prst="rect">
            <a:avLst/>
          </a:prstGeom>
        </p:spPr>
      </p:pic>
      <p:sp>
        <p:nvSpPr>
          <p:cNvPr id="11" name="Rectangle 10"/>
          <p:cNvSpPr/>
          <p:nvPr/>
        </p:nvSpPr>
        <p:spPr>
          <a:xfrm>
            <a:off x="2159530" y="1339393"/>
            <a:ext cx="4437273" cy="5632311"/>
          </a:xfrm>
          <a:prstGeom prst="rect">
            <a:avLst/>
          </a:prstGeom>
        </p:spPr>
        <p:txBody>
          <a:bodyPr wrap="square">
            <a:spAutoFit/>
          </a:bodyPr>
          <a:lstStyle/>
          <a:p>
            <a:pPr algn="just"/>
            <a:r>
              <a:rPr lang="vi-VN" sz="3600" dirty="0">
                <a:solidFill>
                  <a:srgbClr val="333333"/>
                </a:solidFill>
                <a:latin typeface="+mj-lt"/>
              </a:rPr>
              <a:t>Tìm ít nhất hai ví dụ về việc sử dụng từ tượng hình, từ tượng thanh ở những văn bản mà em đã đọc và cho biết tác dụng của chúng trong những trường hợp ấy.</a:t>
            </a:r>
          </a:p>
          <a:p>
            <a:br>
              <a:rPr lang="vi-VN" sz="3600" dirty="0">
                <a:latin typeface="+mj-lt"/>
              </a:rPr>
            </a:br>
            <a:endParaRPr lang="en-US" sz="3600" dirty="0">
              <a:latin typeface="+mj-lt"/>
            </a:endParaRPr>
          </a:p>
        </p:txBody>
      </p:sp>
      <p:pic>
        <p:nvPicPr>
          <p:cNvPr id="1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3477" flipH="1">
            <a:off x="8854088" y="674346"/>
            <a:ext cx="6675824" cy="5959690"/>
          </a:xfrm>
          <a:prstGeom prst="rect">
            <a:avLst/>
          </a:prstGeom>
        </p:spPr>
      </p:pic>
      <p:pic>
        <p:nvPicPr>
          <p:cNvPr id="1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42273" y="2473742"/>
            <a:ext cx="5044047" cy="3421545"/>
          </a:xfrm>
          <a:prstGeom prst="rect">
            <a:avLst/>
          </a:prstGeom>
        </p:spPr>
      </p:pic>
      <p:pic>
        <p:nvPicPr>
          <p:cNvPr id="14"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87463">
            <a:off x="8228846" y="1626280"/>
            <a:ext cx="672842" cy="1005607"/>
          </a:xfrm>
          <a:prstGeom prst="rect">
            <a:avLst/>
          </a:prstGeom>
        </p:spPr>
      </p:pic>
      <p:pic>
        <p:nvPicPr>
          <p:cNvPr id="15"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5468">
            <a:off x="10167530" y="749144"/>
            <a:ext cx="789861" cy="1180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68400" y="583631"/>
            <a:ext cx="8814391" cy="1754326"/>
          </a:xfrm>
          <a:prstGeom prst="rect">
            <a:avLst/>
          </a:prstGeom>
        </p:spPr>
        <p:txBody>
          <a:bodyPr wrap="square">
            <a:spAutoFit/>
          </a:bodyPr>
          <a:lstStyle/>
          <a:p>
            <a:pPr algn="just"/>
            <a:r>
              <a:rPr lang="vi-VN" sz="3600" b="1" dirty="0">
                <a:solidFill>
                  <a:srgbClr val="333333"/>
                </a:solidFill>
                <a:latin typeface="Times New Roman" panose="02020603050405020304" pitchFamily="18" charset="0"/>
              </a:rPr>
              <a:t>Ví dụ </a:t>
            </a:r>
            <a:r>
              <a:rPr lang="en-US" sz="3600" b="1" dirty="0">
                <a:solidFill>
                  <a:srgbClr val="333333"/>
                </a:solidFill>
                <a:latin typeface="Times New Roman" panose="02020603050405020304" pitchFamily="18" charset="0"/>
              </a:rPr>
              <a:t>1</a:t>
            </a:r>
            <a:r>
              <a:rPr lang="vi-VN" sz="3600" b="1" dirty="0">
                <a:solidFill>
                  <a:srgbClr val="333333"/>
                </a:solidFill>
                <a:latin typeface="Times New Roman" panose="02020603050405020304" pitchFamily="18" charset="0"/>
              </a:rPr>
              <a:t>: </a:t>
            </a:r>
          </a:p>
          <a:p>
            <a:pPr algn="just"/>
            <a:r>
              <a:rPr lang="vi-VN" sz="3600" i="1" dirty="0">
                <a:solidFill>
                  <a:srgbClr val="333333"/>
                </a:solidFill>
                <a:latin typeface="Times New Roman" panose="02020603050405020304" pitchFamily="18" charset="0"/>
              </a:rPr>
              <a:t>Lom khom dưới núi tiều vài chú</a:t>
            </a:r>
          </a:p>
          <a:p>
            <a:pPr algn="just"/>
            <a:r>
              <a:rPr lang="vi-VN" sz="3600" dirty="0">
                <a:solidFill>
                  <a:srgbClr val="333333"/>
                </a:solidFill>
                <a:latin typeface="Times New Roman" panose="02020603050405020304" pitchFamily="18" charset="0"/>
              </a:rPr>
              <a:t>(Qua đèo ngang – Bà Huyện Thanh Quan)</a:t>
            </a:r>
          </a:p>
        </p:txBody>
      </p:sp>
      <p:grpSp>
        <p:nvGrpSpPr>
          <p:cNvPr id="3" name="Group 2"/>
          <p:cNvGrpSpPr/>
          <p:nvPr/>
        </p:nvGrpSpPr>
        <p:grpSpPr>
          <a:xfrm>
            <a:off x="863600" y="2667000"/>
            <a:ext cx="6425609" cy="3895061"/>
            <a:chOff x="457200" y="4457700"/>
            <a:chExt cx="9638414" cy="5842591"/>
          </a:xfrm>
          <a:blipFill dpi="0" rotWithShape="1">
            <a:blip r:embed="rId3"/>
            <a:srcRect/>
            <a:stretch>
              <a:fillRect r="1000" b="-12000"/>
            </a:stretch>
          </a:blipFill>
        </p:grpSpPr>
        <p:sp>
          <p:nvSpPr>
            <p:cNvPr id="2" name="Parallelogram 1"/>
            <p:cNvSpPr/>
            <p:nvPr/>
          </p:nvSpPr>
          <p:spPr>
            <a:xfrm>
              <a:off x="457200"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Parallelogram 4"/>
            <p:cNvSpPr/>
            <p:nvPr/>
          </p:nvSpPr>
          <p:spPr>
            <a:xfrm>
              <a:off x="3505200" y="4470991"/>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Parallelogram 5"/>
            <p:cNvSpPr/>
            <p:nvPr/>
          </p:nvSpPr>
          <p:spPr>
            <a:xfrm>
              <a:off x="6590414"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8" name="Picture 7"/>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7213313" y="3378200"/>
            <a:ext cx="4617047" cy="854154"/>
          </a:xfrm>
          <a:prstGeom prst="rect">
            <a:avLst/>
          </a:prstGeom>
        </p:spPr>
      </p:pic>
      <p:sp>
        <p:nvSpPr>
          <p:cNvPr id="9" name="Rectangle 8"/>
          <p:cNvSpPr/>
          <p:nvPr/>
        </p:nvSpPr>
        <p:spPr>
          <a:xfrm>
            <a:off x="7416800" y="3378200"/>
            <a:ext cx="4210074" cy="543675"/>
          </a:xfrm>
          <a:prstGeom prst="rect">
            <a:avLst/>
          </a:prstGeom>
        </p:spPr>
        <p:txBody>
          <a:bodyPr wrap="square">
            <a:spAutoFit/>
          </a:bodyPr>
          <a:lstStyle/>
          <a:p>
            <a:pPr algn="just"/>
            <a:r>
              <a:rPr lang="vi-VN" sz="2933" dirty="0">
                <a:solidFill>
                  <a:srgbClr val="333333"/>
                </a:solidFill>
                <a:latin typeface="Times New Roman" panose="02020603050405020304" pitchFamily="18" charset="0"/>
              </a:rPr>
              <a:t>Từ tượng hình</a:t>
            </a:r>
            <a:r>
              <a:rPr lang="en-US" sz="2933" dirty="0">
                <a:solidFill>
                  <a:srgbClr val="333333"/>
                </a:solidFill>
                <a:latin typeface="Times New Roman" panose="02020603050405020304" pitchFamily="18" charset="0"/>
              </a:rPr>
              <a:t>: </a:t>
            </a:r>
            <a:r>
              <a:rPr lang="en-US" sz="2933" b="1" dirty="0" err="1">
                <a:solidFill>
                  <a:srgbClr val="333333"/>
                </a:solidFill>
                <a:latin typeface="Times New Roman" panose="02020603050405020304" pitchFamily="18" charset="0"/>
              </a:rPr>
              <a:t>lom</a:t>
            </a:r>
            <a:r>
              <a:rPr lang="en-US" sz="2933" b="1" dirty="0">
                <a:solidFill>
                  <a:srgbClr val="333333"/>
                </a:solidFill>
                <a:latin typeface="Times New Roman" panose="02020603050405020304" pitchFamily="18" charset="0"/>
              </a:rPr>
              <a:t> </a:t>
            </a:r>
            <a:r>
              <a:rPr lang="en-US" sz="2933" b="1" dirty="0" err="1">
                <a:solidFill>
                  <a:srgbClr val="333333"/>
                </a:solidFill>
                <a:latin typeface="Times New Roman" panose="02020603050405020304" pitchFamily="18" charset="0"/>
              </a:rPr>
              <a:t>khom</a:t>
            </a:r>
            <a:endParaRPr lang="vi-VN" sz="2933" b="1" dirty="0">
              <a:solidFill>
                <a:srgbClr val="333333"/>
              </a:solidFill>
              <a:latin typeface="Times New Roman" panose="02020603050405020304" pitchFamily="18" charset="0"/>
            </a:endParaRPr>
          </a:p>
        </p:txBody>
      </p:sp>
      <p:pic>
        <p:nvPicPr>
          <p:cNvPr id="1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8788400" y="-1030224"/>
            <a:ext cx="4876800" cy="2060448"/>
          </a:xfrm>
          <a:prstGeom prst="rect">
            <a:avLst/>
          </a:prstGeom>
        </p:spPr>
      </p:pic>
    </p:spTree>
    <p:extLst>
      <p:ext uri="{BB962C8B-B14F-4D97-AF65-F5344CB8AC3E}">
        <p14:creationId xmlns:p14="http://schemas.microsoft.com/office/powerpoint/2010/main" val="39204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2903856" y="-2164942"/>
            <a:ext cx="6355617" cy="11336002"/>
          </a:xfrm>
          <a:prstGeom prst="rect">
            <a:avLst/>
          </a:prstGeom>
        </p:spPr>
      </p:pic>
      <p:pic>
        <p:nvPicPr>
          <p:cNvPr id="2"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7921" y="3700925"/>
            <a:ext cx="3404397" cy="3276732"/>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44703">
            <a:off x="-1477046" y="1394943"/>
            <a:ext cx="2805721" cy="14817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83477" flipV="1">
            <a:off x="-1858284" y="-1245720"/>
            <a:ext cx="3716567" cy="3317881"/>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00267">
            <a:off x="85648" y="2327404"/>
            <a:ext cx="511105" cy="1503251"/>
          </a:xfrm>
          <a:prstGeom prst="rect">
            <a:avLst/>
          </a:prstGeom>
        </p:spPr>
      </p:pic>
      <p:pic>
        <p:nvPicPr>
          <p:cNvPr id="3" name="Picture 2"/>
          <p:cNvPicPr>
            <a:picLocks noChangeAspect="1"/>
          </p:cNvPicPr>
          <p:nvPr/>
        </p:nvPicPr>
        <p:blipFill rotWithShape="1">
          <a:blip r:embed="rId13"/>
          <a:srcRect t="44857" b="-1"/>
          <a:stretch/>
        </p:blipFill>
        <p:spPr>
          <a:xfrm>
            <a:off x="1700099" y="1804520"/>
            <a:ext cx="10184962" cy="3022498"/>
          </a:xfrm>
          <a:prstGeom prst="rect">
            <a:avLst/>
          </a:prstGeom>
        </p:spPr>
      </p:pic>
      <p:pic>
        <p:nvPicPr>
          <p:cNvPr id="4" name="Picture 3"/>
          <p:cNvPicPr>
            <a:picLocks noChangeAspect="1"/>
          </p:cNvPicPr>
          <p:nvPr/>
        </p:nvPicPr>
        <p:blipFill>
          <a:blip r:embed="rId14"/>
          <a:stretch>
            <a:fillRect/>
          </a:stretch>
        </p:blipFill>
        <p:spPr>
          <a:xfrm>
            <a:off x="4282842" y="675880"/>
            <a:ext cx="5019475" cy="1068925"/>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9019" y="330200"/>
            <a:ext cx="9042400" cy="2308324"/>
          </a:xfrm>
          <a:prstGeom prst="rect">
            <a:avLst/>
          </a:prstGeom>
        </p:spPr>
        <p:txBody>
          <a:bodyPr wrap="square">
            <a:spAutoFit/>
          </a:bodyPr>
          <a:lstStyle/>
          <a:p>
            <a:pPr algn="just"/>
            <a:r>
              <a:rPr lang="vi-VN" sz="3600" b="1" dirty="0">
                <a:solidFill>
                  <a:srgbClr val="333333"/>
                </a:solidFill>
                <a:latin typeface="Times New Roman" panose="02020603050405020304" pitchFamily="18" charset="0"/>
              </a:rPr>
              <a:t>Ví dụ </a:t>
            </a:r>
            <a:r>
              <a:rPr lang="en-US" sz="3600" b="1" dirty="0">
                <a:solidFill>
                  <a:srgbClr val="333333"/>
                </a:solidFill>
                <a:latin typeface="Times New Roman" panose="02020603050405020304" pitchFamily="18" charset="0"/>
              </a:rPr>
              <a:t>2</a:t>
            </a:r>
            <a:r>
              <a:rPr lang="vi-VN" sz="3600" b="1" dirty="0">
                <a:solidFill>
                  <a:srgbClr val="333333"/>
                </a:solidFill>
                <a:latin typeface="Times New Roman" panose="02020603050405020304" pitchFamily="18" charset="0"/>
              </a:rPr>
              <a:t>: </a:t>
            </a:r>
          </a:p>
          <a:p>
            <a:pPr algn="just"/>
            <a:r>
              <a:rPr lang="vi-VN" sz="3600" i="1" dirty="0">
                <a:solidFill>
                  <a:srgbClr val="333333"/>
                </a:solidFill>
                <a:latin typeface="Times New Roman" panose="02020603050405020304" pitchFamily="18" charset="0"/>
              </a:rPr>
              <a:t>Buồn trông gió cuốn mặt duềnh,</a:t>
            </a:r>
          </a:p>
          <a:p>
            <a:pPr algn="just"/>
            <a:r>
              <a:rPr lang="vi-VN" sz="3600" i="1" dirty="0">
                <a:solidFill>
                  <a:srgbClr val="333333"/>
                </a:solidFill>
                <a:latin typeface="Times New Roman" panose="02020603050405020304" pitchFamily="18" charset="0"/>
              </a:rPr>
              <a:t>Ầm ầm tiếng sóng kêu quanh ghế ngồi</a:t>
            </a:r>
          </a:p>
          <a:p>
            <a:pPr algn="r"/>
            <a:r>
              <a:rPr lang="vi-VN" sz="3600" dirty="0">
                <a:solidFill>
                  <a:srgbClr val="333333"/>
                </a:solidFill>
                <a:latin typeface="Times New Roman" panose="02020603050405020304" pitchFamily="18" charset="0"/>
              </a:rPr>
              <a:t>(Truyện Kiều – Nguyễn Du)</a:t>
            </a:r>
          </a:p>
        </p:txBody>
      </p:sp>
      <p:pic>
        <p:nvPicPr>
          <p:cNvPr id="3" name="Picture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93173" y="3997246"/>
            <a:ext cx="4617047" cy="854154"/>
          </a:xfrm>
          <a:prstGeom prst="rect">
            <a:avLst/>
          </a:prstGeom>
        </p:spPr>
      </p:pic>
      <p:sp>
        <p:nvSpPr>
          <p:cNvPr id="4" name="Rectangle 3"/>
          <p:cNvSpPr/>
          <p:nvPr/>
        </p:nvSpPr>
        <p:spPr>
          <a:xfrm>
            <a:off x="609600" y="4033640"/>
            <a:ext cx="4165600" cy="543675"/>
          </a:xfrm>
          <a:prstGeom prst="rect">
            <a:avLst/>
          </a:prstGeom>
        </p:spPr>
        <p:txBody>
          <a:bodyPr wrap="square">
            <a:spAutoFit/>
          </a:bodyPr>
          <a:lstStyle/>
          <a:p>
            <a:pPr algn="just"/>
            <a:r>
              <a:rPr lang="vi-VN" sz="2933" dirty="0">
                <a:solidFill>
                  <a:srgbClr val="333333"/>
                </a:solidFill>
                <a:latin typeface="Times New Roman" panose="02020603050405020304" pitchFamily="18" charset="0"/>
              </a:rPr>
              <a:t>Từ tượng </a:t>
            </a:r>
            <a:r>
              <a:rPr lang="en-US" sz="2933" dirty="0" err="1">
                <a:solidFill>
                  <a:srgbClr val="333333"/>
                </a:solidFill>
                <a:latin typeface="Times New Roman" panose="02020603050405020304" pitchFamily="18" charset="0"/>
              </a:rPr>
              <a:t>thanh</a:t>
            </a:r>
            <a:r>
              <a:rPr lang="en-US" sz="2933" dirty="0">
                <a:solidFill>
                  <a:srgbClr val="333333"/>
                </a:solidFill>
                <a:latin typeface="Times New Roman" panose="02020603050405020304" pitchFamily="18" charset="0"/>
              </a:rPr>
              <a:t>: </a:t>
            </a:r>
            <a:r>
              <a:rPr lang="en-US" sz="2933" b="1" dirty="0" err="1">
                <a:solidFill>
                  <a:srgbClr val="333333"/>
                </a:solidFill>
                <a:latin typeface="Times New Roman" panose="02020603050405020304" pitchFamily="18" charset="0"/>
              </a:rPr>
              <a:t>ầm</a:t>
            </a:r>
            <a:r>
              <a:rPr lang="en-US" sz="2933" b="1" dirty="0">
                <a:solidFill>
                  <a:srgbClr val="333333"/>
                </a:solidFill>
                <a:latin typeface="Times New Roman" panose="02020603050405020304" pitchFamily="18" charset="0"/>
              </a:rPr>
              <a:t> </a:t>
            </a:r>
            <a:r>
              <a:rPr lang="en-US" sz="2933" b="1" dirty="0" err="1">
                <a:solidFill>
                  <a:srgbClr val="333333"/>
                </a:solidFill>
                <a:latin typeface="Times New Roman" panose="02020603050405020304" pitchFamily="18" charset="0"/>
              </a:rPr>
              <a:t>ầm</a:t>
            </a:r>
            <a:endParaRPr lang="vi-VN" sz="2933" b="1" dirty="0">
              <a:solidFill>
                <a:srgbClr val="333333"/>
              </a:solidFill>
              <a:latin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772400" y="2580722"/>
            <a:ext cx="3962400" cy="398008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14400" y="5054600"/>
            <a:ext cx="2703299" cy="2743200"/>
          </a:xfrm>
          <a:prstGeom prst="rect">
            <a:avLst/>
          </a:prstGeom>
        </p:spPr>
      </p:pic>
    </p:spTree>
    <p:extLst>
      <p:ext uri="{BB962C8B-B14F-4D97-AF65-F5344CB8AC3E}">
        <p14:creationId xmlns:p14="http://schemas.microsoft.com/office/powerpoint/2010/main" val="32914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434196" y="2325089"/>
            <a:ext cx="6689910" cy="2154143"/>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8257496" y="5275330"/>
            <a:ext cx="2588938" cy="325730"/>
          </a:xfrm>
          <a:prstGeom prst="rect">
            <a:avLst/>
          </a:prstGeom>
        </p:spPr>
        <p:txBody>
          <a:bodyPr lIns="0" tIns="0" rIns="0" bIns="0" rtlCol="0" anchor="t">
            <a:spAutoFit/>
          </a:bodyPr>
          <a:lstStyle/>
          <a:p>
            <a:pPr>
              <a:lnSpc>
                <a:spcPts val="2732"/>
              </a:lnSpc>
              <a:spcBef>
                <a:spcPct val="0"/>
              </a:spcBef>
            </a:pPr>
            <a:r>
              <a:rPr lang="en-US" sz="1951" spc="81">
                <a:solidFill>
                  <a:srgbClr val="FDF9DE"/>
                </a:solidFill>
                <a:latin typeface="IreneFlorentina"/>
              </a:rPr>
              <a:t>B. STRAWBERRY</a:t>
            </a:r>
          </a:p>
        </p:txBody>
      </p:sp>
      <p:sp>
        <p:nvSpPr>
          <p:cNvPr id="11" name="TextBox 11"/>
          <p:cNvSpPr txBox="1"/>
          <p:nvPr/>
        </p:nvSpPr>
        <p:spPr>
          <a:xfrm>
            <a:off x="8238446" y="6185625"/>
            <a:ext cx="2607988" cy="325730"/>
          </a:xfrm>
          <a:prstGeom prst="rect">
            <a:avLst/>
          </a:prstGeom>
        </p:spPr>
        <p:txBody>
          <a:bodyPr lIns="0" tIns="0" rIns="0" bIns="0" rtlCol="0" anchor="t">
            <a:spAutoFit/>
          </a:bodyPr>
          <a:lstStyle/>
          <a:p>
            <a:pPr>
              <a:lnSpc>
                <a:spcPts val="2732"/>
              </a:lnSpc>
              <a:spcBef>
                <a:spcPct val="0"/>
              </a:spcBef>
            </a:pPr>
            <a:r>
              <a:rPr lang="en-US" sz="1951" spc="81">
                <a:solidFill>
                  <a:srgbClr val="FDF9DE"/>
                </a:solidFill>
                <a:latin typeface="IreneFlorentina"/>
              </a:rPr>
              <a:t>D.  MELON</a:t>
            </a:r>
          </a:p>
        </p:txBody>
      </p:sp>
      <p:pic>
        <p:nvPicPr>
          <p:cNvPr id="13" name="Picture 13"/>
          <p:cNvPicPr>
            <a:picLocks noChangeAspect="1"/>
          </p:cNvPicPr>
          <p:nvPr/>
        </p:nvPicPr>
        <p:blipFill>
          <a:blip r:embed="rId3" cstate="print">
            <a:alphaModFix amt="73000"/>
            <a:extLst>
              <a:ext uri="{28A0092B-C50C-407E-A947-70E740481C1C}">
                <a14:useLocalDpi xmlns:a14="http://schemas.microsoft.com/office/drawing/2010/main" val="0"/>
              </a:ext>
            </a:extLst>
          </a:blip>
          <a:srcRect/>
          <a:stretch>
            <a:fillRect/>
          </a:stretch>
        </p:blipFill>
        <p:spPr>
          <a:xfrm>
            <a:off x="7293256" y="2130725"/>
            <a:ext cx="932916" cy="312527"/>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r="47660" b="10068"/>
          <a:stretch>
            <a:fillRect/>
          </a:stretch>
        </p:blipFill>
        <p:spPr>
          <a:xfrm rot="-10800000">
            <a:off x="2487504" y="5225076"/>
            <a:ext cx="2376795" cy="126229"/>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025505" y="3812772"/>
            <a:ext cx="4931357" cy="237601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47428">
            <a:off x="2380958" y="2660687"/>
            <a:ext cx="936445" cy="515896"/>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56680" y="1514945"/>
            <a:ext cx="901029" cy="1103711"/>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192795">
            <a:off x="11148092" y="5738339"/>
            <a:ext cx="1739122" cy="445847"/>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7119501">
            <a:off x="2441682" y="-631740"/>
            <a:ext cx="1883829" cy="1784499"/>
          </a:xfrm>
          <a:prstGeom prst="rect">
            <a:avLst/>
          </a:prstGeom>
        </p:spPr>
      </p:pic>
      <p:sp>
        <p:nvSpPr>
          <p:cNvPr id="2" name="TextBox 1">
            <a:extLst>
              <a:ext uri="{FF2B5EF4-FFF2-40B4-BE49-F238E27FC236}">
                <a16:creationId xmlns:a16="http://schemas.microsoft.com/office/drawing/2014/main" id="{F84D0DC2-7ECC-C2E8-67A7-FCF85BB20386}"/>
              </a:ext>
            </a:extLst>
          </p:cNvPr>
          <p:cNvSpPr txBox="1"/>
          <p:nvPr/>
        </p:nvSpPr>
        <p:spPr>
          <a:xfrm>
            <a:off x="5119913" y="3076521"/>
            <a:ext cx="6004193" cy="769441"/>
          </a:xfrm>
          <a:prstGeom prst="rect">
            <a:avLst/>
          </a:prstGeom>
          <a:noFill/>
        </p:spPr>
        <p:txBody>
          <a:bodyPr wrap="square" rtlCol="0">
            <a:spAutoFit/>
          </a:bodyPr>
          <a:lstStyle/>
          <a:p>
            <a:r>
              <a:rPr lang="en-US" sz="4400" dirty="0">
                <a:latin typeface="Bahnschrift" panose="020B0502040204020203" pitchFamily="34" charset="0"/>
              </a:rPr>
              <a:t>I. Tri </a:t>
            </a:r>
            <a:r>
              <a:rPr lang="en-US" sz="4400" dirty="0" err="1">
                <a:latin typeface="Bahnschrift" panose="020B0502040204020203" pitchFamily="34" charset="0"/>
              </a:rPr>
              <a:t>thức</a:t>
            </a:r>
            <a:r>
              <a:rPr lang="en-US" sz="4400" dirty="0">
                <a:latin typeface="Bahnschrift" panose="020B0502040204020203" pitchFamily="34" charset="0"/>
              </a:rPr>
              <a:t> </a:t>
            </a:r>
            <a:r>
              <a:rPr lang="en-US" sz="4400" dirty="0" err="1">
                <a:latin typeface="Bahnschrift" panose="020B0502040204020203" pitchFamily="34" charset="0"/>
              </a:rPr>
              <a:t>tiếng</a:t>
            </a:r>
            <a:r>
              <a:rPr lang="en-US" sz="4400" dirty="0">
                <a:latin typeface="Bahnschrift" panose="020B0502040204020203" pitchFamily="34" charset="0"/>
              </a:rPr>
              <a:t> </a:t>
            </a:r>
            <a:r>
              <a:rPr lang="en-US" sz="4400" dirty="0" err="1">
                <a:latin typeface="Bahnschrift" panose="020B0502040204020203" pitchFamily="34" charset="0"/>
              </a:rPr>
              <a:t>Việt</a:t>
            </a:r>
            <a:endParaRPr lang="en-US" sz="4400" dirty="0">
              <a:latin typeface="Bahnschrift" panose="020B0502040204020203" pitchFamily="34" charset="0"/>
            </a:endParaRPr>
          </a:p>
        </p:txBody>
      </p:sp>
    </p:spTree>
    <p:extLst>
      <p:ext uri="{BB962C8B-B14F-4D97-AF65-F5344CB8AC3E}">
        <p14:creationId xmlns:p14="http://schemas.microsoft.com/office/powerpoint/2010/main" val="130550631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11217086"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1. </a:t>
            </a:r>
            <a:r>
              <a:rPr lang="en-US" sz="2933" b="1" dirty="0" err="1">
                <a:solidFill>
                  <a:prstClr val="black"/>
                </a:solidFill>
                <a:latin typeface="Times New Roman" panose="02020603050405020304" pitchFamily="18" charset="0"/>
                <a:cs typeface="Times New Roman" panose="02020603050405020304" pitchFamily="18" charset="0"/>
              </a:rPr>
              <a:t>Nhận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biết</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đặc</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điểm</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của</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hình</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thanh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42589" y="4107496"/>
            <a:ext cx="10363199" cy="2042419"/>
          </a:xfrm>
          <a:prstGeom prst="rect">
            <a:avLst/>
          </a:prstGeom>
        </p:spPr>
        <p:txBody>
          <a:bodyPr wrap="square">
            <a:spAutoFit/>
          </a:bodyPr>
          <a:lstStyle/>
          <a:p>
            <a:pPr algn="just">
              <a:lnSpc>
                <a:spcPct val="150000"/>
              </a:lnSpc>
              <a:buClr>
                <a:srgbClr val="000000"/>
              </a:buClr>
            </a:pP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hình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ảnh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đốm</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nắng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rải</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qua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vòm</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in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lên</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mái</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nhà</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tranh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khung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cảnh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bình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yên</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mùa</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xuân</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làng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quê</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a:t>
            </a:r>
          </a:p>
          <a:p>
            <a:pPr marL="381019" indent="-381019" algn="just">
              <a:lnSpc>
                <a:spcPct val="150000"/>
              </a:lnSpc>
              <a:buClr>
                <a:srgbClr val="000000"/>
              </a:buClr>
              <a:buFont typeface="Wingdings" panose="05000000000000000000" pitchFamily="2" charset="2"/>
              <a:buChar char="à"/>
            </a:pPr>
            <a:r>
              <a:rPr lang="vi-VN" sz="2933" b="1" dirty="0">
                <a:latin typeface="Times New Roman" panose="02020603050405020304" pitchFamily="18" charset="0"/>
                <a:cs typeface="Times New Roman" panose="02020603050405020304" pitchFamily="18" charset="0"/>
              </a:rPr>
              <a:t>Từ tượng hình </a:t>
            </a:r>
            <a:r>
              <a:rPr lang="vi-VN" sz="2933" dirty="0">
                <a:latin typeface="Times New Roman" panose="02020603050405020304" pitchFamily="18" charset="0"/>
                <a:cs typeface="Times New Roman" panose="02020603050405020304" pitchFamily="18" charset="0"/>
              </a:rPr>
              <a:t>là từ gợi tả hình ảnh, dáng vẻ của sự vật</a:t>
            </a:r>
            <a:endParaRPr lang="en-US" sz="2933" dirty="0">
              <a:latin typeface="Times New Roman" panose="02020603050405020304" pitchFamily="18" charset="0"/>
              <a:cs typeface="Times New Roman" panose="02020603050405020304" pitchFamily="18" charset="0"/>
            </a:endParaRPr>
          </a:p>
        </p:txBody>
      </p:sp>
      <p:pic>
        <p:nvPicPr>
          <p:cNvPr id="9" name="Picture 5"/>
          <p:cNvPicPr>
            <a:picLocks noChangeAspect="1"/>
          </p:cNvPicPr>
          <p:nvPr/>
        </p:nvPicPr>
        <p:blipFill>
          <a:blip r:embed="rId3"/>
          <a:srcRect/>
          <a:stretch>
            <a:fillRect/>
          </a:stretch>
        </p:blipFill>
        <p:spPr>
          <a:xfrm>
            <a:off x="-1190460" y="5765673"/>
            <a:ext cx="2380919" cy="2163660"/>
          </a:xfrm>
          <a:prstGeom prst="rect">
            <a:avLst/>
          </a:prstGeom>
        </p:spPr>
      </p:pic>
      <p:sp>
        <p:nvSpPr>
          <p:cNvPr id="10" name="Subtitle 1">
            <a:extLst>
              <a:ext uri="{FF2B5EF4-FFF2-40B4-BE49-F238E27FC236}">
                <a16:creationId xmlns:a16="http://schemas.microsoft.com/office/drawing/2014/main" id="{18F4C5E5-8C67-4E66-B73C-35152C688309}"/>
              </a:ext>
            </a:extLst>
          </p:cNvPr>
          <p:cNvSpPr txBox="1">
            <a:spLocks/>
          </p:cNvSpPr>
          <p:nvPr/>
        </p:nvSpPr>
        <p:spPr>
          <a:xfrm>
            <a:off x="869325" y="2252264"/>
            <a:ext cx="9087475" cy="1426633"/>
          </a:xfrm>
          <a:prstGeom prst="rect">
            <a:avLst/>
          </a:prstGeom>
        </p:spPr>
        <p:txBody>
          <a:bodyPr vert="horz" lIns="60960" tIns="30480" rIns="60960" bIns="3048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2408" indent="0">
              <a:lnSpc>
                <a:spcPct val="150000"/>
              </a:lnSpc>
              <a:buNone/>
            </a:pP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Ví</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dụ</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a:latin typeface="Times New Roman" panose="02020603050405020304" pitchFamily="18" charset="0"/>
                <a:ea typeface="Cambria" panose="02040503050406030204" pitchFamily="18" charset="0"/>
                <a:cs typeface="Times New Roman" panose="02020603050405020304" pitchFamily="18" charset="0"/>
              </a:rPr>
              <a:t>“</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Trong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làn</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nắng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ứng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khói</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mơ</a:t>
            </a:r>
            <a:r>
              <a:rPr lang="en-US" sz="2933" i="1" dirty="0">
                <a:latin typeface="Times New Roman" panose="02020603050405020304" pitchFamily="18" charset="0"/>
                <a:ea typeface="Cambria" panose="02040503050406030204" pitchFamily="18" charset="0"/>
                <a:cs typeface="Times New Roman" panose="02020603050405020304" pitchFamily="18" charset="0"/>
              </a:rPr>
              <a:t> tan</a:t>
            </a:r>
          </a:p>
          <a:p>
            <a:pPr marL="152408" indent="0">
              <a:lnSpc>
                <a:spcPct val="150000"/>
              </a:lnSpc>
              <a:buNone/>
            </a:pP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Đôi</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mái</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nhà</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tranh</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lấm</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tấm</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vàng</a:t>
            </a:r>
            <a:r>
              <a:rPr lang="en-US" sz="2933" i="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1" name="Rectangle 10"/>
          <p:cNvSpPr/>
          <p:nvPr/>
        </p:nvSpPr>
        <p:spPr>
          <a:xfrm>
            <a:off x="806027" y="1309012"/>
            <a:ext cx="10836323"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a.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hình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12" name="Freeform 4"/>
          <p:cNvSpPr/>
          <p:nvPr/>
        </p:nvSpPr>
        <p:spPr>
          <a:xfrm>
            <a:off x="10734383" y="-62517"/>
            <a:ext cx="1342808" cy="1371529"/>
          </a:xfrm>
          <a:custGeom>
            <a:avLst/>
            <a:gdLst/>
            <a:ahLst/>
            <a:cxnLst/>
            <a:rect l="l" t="t" r="r" b="b"/>
            <a:pathLst>
              <a:path w="3957689" h="4114800">
                <a:moveTo>
                  <a:pt x="0" y="0"/>
                </a:moveTo>
                <a:lnTo>
                  <a:pt x="3957690" y="0"/>
                </a:lnTo>
                <a:lnTo>
                  <a:pt x="3957690" y="4114800"/>
                </a:lnTo>
                <a:lnTo>
                  <a:pt x="0" y="4114800"/>
                </a:lnTo>
                <a:lnTo>
                  <a:pt x="0" y="0"/>
                </a:lnTo>
                <a:close/>
              </a:path>
            </a:pathLst>
          </a:custGeom>
          <a:blipFill>
            <a:blip r:embed="rId4"/>
            <a:stretch>
              <a:fillRect/>
            </a:stretch>
          </a:blipFill>
        </p:spPr>
      </p:sp>
    </p:spTree>
    <p:extLst>
      <p:ext uri="{BB962C8B-B14F-4D97-AF65-F5344CB8AC3E}">
        <p14:creationId xmlns:p14="http://schemas.microsoft.com/office/powerpoint/2010/main" val="12438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a:fillRect/>
          </a:stretch>
        </p:blipFill>
        <p:spPr>
          <a:xfrm>
            <a:off x="10598606" y="-1535830"/>
            <a:ext cx="2763527" cy="2666803"/>
          </a:xfrm>
          <a:prstGeom prst="rect">
            <a:avLst/>
          </a:prstGeom>
        </p:spPr>
      </p:pic>
      <p:sp>
        <p:nvSpPr>
          <p:cNvPr id="13" name="Rectangle 12"/>
          <p:cNvSpPr/>
          <p:nvPr/>
        </p:nvSpPr>
        <p:spPr>
          <a:xfrm>
            <a:off x="457200" y="381000"/>
            <a:ext cx="11217086"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1. </a:t>
            </a:r>
            <a:r>
              <a:rPr lang="en-US" sz="2933" b="1" dirty="0" err="1">
                <a:solidFill>
                  <a:prstClr val="black"/>
                </a:solidFill>
                <a:latin typeface="Times New Roman" panose="02020603050405020304" pitchFamily="18" charset="0"/>
                <a:cs typeface="Times New Roman" panose="02020603050405020304" pitchFamily="18" charset="0"/>
              </a:rPr>
              <a:t>Nhận</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biết</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đặc</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điểm</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của</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hình</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thanh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06027" y="1309012"/>
            <a:ext cx="10836323"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b.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thanh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15" name="Subtitle 1">
            <a:extLst>
              <a:ext uri="{FF2B5EF4-FFF2-40B4-BE49-F238E27FC236}">
                <a16:creationId xmlns:a16="http://schemas.microsoft.com/office/drawing/2014/main" id="{18F4C5E5-8C67-4E66-B73C-35152C688309}"/>
              </a:ext>
            </a:extLst>
          </p:cNvPr>
          <p:cNvSpPr txBox="1">
            <a:spLocks/>
          </p:cNvSpPr>
          <p:nvPr/>
        </p:nvSpPr>
        <p:spPr>
          <a:xfrm>
            <a:off x="1117600" y="2242104"/>
            <a:ext cx="8534400" cy="1426633"/>
          </a:xfrm>
          <a:prstGeom prst="rect">
            <a:avLst/>
          </a:prstGeom>
        </p:spPr>
        <p:txBody>
          <a:bodyPr vert="horz" lIns="60960" tIns="30480" rIns="60960" bIns="3048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2408" indent="0">
              <a:lnSpc>
                <a:spcPct val="150000"/>
              </a:lnSpc>
              <a:buNone/>
            </a:pP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Ví</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dụ</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a:latin typeface="Times New Roman" panose="02020603050405020304" pitchFamily="18" charset="0"/>
                <a:ea typeface="Cambria" panose="02040503050406030204" pitchFamily="18" charset="0"/>
                <a:cs typeface="Times New Roman" panose="02020603050405020304" pitchFamily="18" charset="0"/>
              </a:rPr>
              <a:t>“</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Sáng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chớm</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lạnh</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trong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Hà</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Nội</a:t>
            </a:r>
            <a:endParaRPr lang="en-US" sz="2933" i="1" dirty="0">
              <a:latin typeface="Times New Roman" panose="02020603050405020304" pitchFamily="18" charset="0"/>
              <a:ea typeface="Cambria" panose="02040503050406030204" pitchFamily="18" charset="0"/>
              <a:cs typeface="Times New Roman" panose="02020603050405020304" pitchFamily="18" charset="0"/>
            </a:endParaRPr>
          </a:p>
          <a:p>
            <a:pPr marL="152408" indent="0">
              <a:lnSpc>
                <a:spcPct val="150000"/>
              </a:lnSpc>
              <a:buNone/>
            </a:pP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phố</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dài</a:t>
            </a:r>
            <a:r>
              <a:rPr lang="en-US" sz="2933"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xao</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b="1" i="1" dirty="0" err="1">
                <a:latin typeface="Times New Roman" panose="02020603050405020304" pitchFamily="18" charset="0"/>
                <a:ea typeface="Cambria" panose="02040503050406030204" pitchFamily="18" charset="0"/>
                <a:cs typeface="Times New Roman" panose="02020603050405020304" pitchFamily="18" charset="0"/>
              </a:rPr>
              <a:t>xác</a:t>
            </a:r>
            <a:r>
              <a:rPr lang="en-US" sz="2933" b="1" i="1" dirty="0">
                <a:latin typeface="Times New Roman" panose="02020603050405020304" pitchFamily="18" charset="0"/>
                <a:ea typeface="Cambria" panose="02040503050406030204" pitchFamily="18" charset="0"/>
                <a:cs typeface="Times New Roman" panose="02020603050405020304" pitchFamily="18" charset="0"/>
              </a:rPr>
              <a:t> </a:t>
            </a:r>
            <a:r>
              <a:rPr lang="en-US" sz="2933" i="1" dirty="0" err="1">
                <a:latin typeface="Times New Roman" panose="02020603050405020304" pitchFamily="18" charset="0"/>
                <a:ea typeface="Cambria" panose="02040503050406030204" pitchFamily="18" charset="0"/>
                <a:cs typeface="Times New Roman" panose="02020603050405020304" pitchFamily="18" charset="0"/>
              </a:rPr>
              <a:t>hơi</a:t>
            </a:r>
            <a:r>
              <a:rPr lang="en-US" sz="2933" i="1" dirty="0">
                <a:latin typeface="Times New Roman" panose="02020603050405020304" pitchFamily="18" charset="0"/>
                <a:ea typeface="Cambria" panose="02040503050406030204" pitchFamily="18" charset="0"/>
                <a:cs typeface="Times New Roman" panose="02020603050405020304" pitchFamily="18" charset="0"/>
              </a:rPr>
              <a:t> may”</a:t>
            </a:r>
          </a:p>
        </p:txBody>
      </p:sp>
      <p:sp>
        <p:nvSpPr>
          <p:cNvPr id="4" name="Rectangle 3"/>
          <p:cNvSpPr/>
          <p:nvPr/>
        </p:nvSpPr>
        <p:spPr>
          <a:xfrm>
            <a:off x="1320800" y="3987800"/>
            <a:ext cx="10058400" cy="2041969"/>
          </a:xfrm>
          <a:prstGeom prst="rect">
            <a:avLst/>
          </a:prstGeom>
        </p:spPr>
        <p:txBody>
          <a:bodyPr wrap="square">
            <a:spAutoFit/>
          </a:bodyPr>
          <a:lstStyle/>
          <a:p>
            <a:pPr algn="just">
              <a:lnSpc>
                <a:spcPct val="150000"/>
              </a:lnSpc>
              <a:buClr>
                <a:srgbClr val="000000"/>
              </a:buClr>
              <a:buFont typeface="Arial"/>
              <a:buNone/>
            </a:pP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Gợi</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âm</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thanh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thoảng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nhẹ</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mơ</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hồ</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lá</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và</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gió</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gian</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im</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vắng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tĩnh</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2933" kern="0" dirty="0" err="1">
                <a:latin typeface="Times New Roman" panose="02020603050405020304" pitchFamily="18" charset="0"/>
                <a:ea typeface="Cambria" panose="02040503050406030204" pitchFamily="18" charset="0"/>
                <a:cs typeface="Times New Roman" panose="02020603050405020304" pitchFamily="18" charset="0"/>
                <a:sym typeface="Arial"/>
              </a:rPr>
              <a:t>lặng</a:t>
            </a:r>
            <a:r>
              <a:rPr lang="en-US" sz="2933" kern="0" dirty="0">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lnSpc>
                <a:spcPct val="150000"/>
              </a:lnSpc>
              <a:buClr>
                <a:srgbClr val="000000"/>
              </a:buClr>
            </a:pPr>
            <a:r>
              <a:rPr lang="en-US" sz="2933" b="1" dirty="0">
                <a:latin typeface="Times New Roman" panose="02020603050405020304" pitchFamily="18" charset="0"/>
                <a:cs typeface="Times New Roman" panose="02020603050405020304" pitchFamily="18" charset="0"/>
                <a:sym typeface="Wingdings" panose="05000000000000000000" pitchFamily="2" charset="2"/>
              </a:rPr>
              <a:t> </a:t>
            </a:r>
            <a:r>
              <a:rPr lang="vi-VN" sz="2933" b="1" dirty="0">
                <a:latin typeface="Times New Roman" panose="02020603050405020304" pitchFamily="18" charset="0"/>
                <a:cs typeface="Times New Roman" panose="02020603050405020304" pitchFamily="18" charset="0"/>
              </a:rPr>
              <a:t>Từ tượng thanh </a:t>
            </a:r>
            <a:r>
              <a:rPr lang="vi-VN" sz="2933" dirty="0">
                <a:latin typeface="Times New Roman" panose="02020603050405020304" pitchFamily="18" charset="0"/>
                <a:cs typeface="Times New Roman" panose="02020603050405020304" pitchFamily="18" charset="0"/>
              </a:rPr>
              <a:t>là từ mô phỏng âm thanh trong thực tế</a:t>
            </a:r>
            <a:r>
              <a:rPr lang="en-US" sz="2933" dirty="0">
                <a:latin typeface="Times New Roman" panose="02020603050405020304" pitchFamily="18" charset="0"/>
                <a:cs typeface="Times New Roman" panose="02020603050405020304" pitchFamily="18" charset="0"/>
              </a:rPr>
              <a:t>.</a:t>
            </a:r>
          </a:p>
        </p:txBody>
      </p:sp>
      <p:sp>
        <p:nvSpPr>
          <p:cNvPr id="17" name="Freeform 5"/>
          <p:cNvSpPr/>
          <p:nvPr/>
        </p:nvSpPr>
        <p:spPr>
          <a:xfrm>
            <a:off x="10748345" y="5372211"/>
            <a:ext cx="1261710" cy="125476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4"/>
            <a:stretch>
              <a:fillRect/>
            </a:stretch>
          </a:blipFill>
        </p:spPr>
      </p:sp>
    </p:spTree>
    <p:extLst>
      <p:ext uri="{BB962C8B-B14F-4D97-AF65-F5344CB8AC3E}">
        <p14:creationId xmlns:p14="http://schemas.microsoft.com/office/powerpoint/2010/main" val="348429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3802006" y="-1304538"/>
            <a:ext cx="4567200" cy="10184652"/>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708400" y="1244600"/>
            <a:ext cx="4876800" cy="150737"/>
          </a:xfrm>
          <a:prstGeom prst="rect">
            <a:avLst/>
          </a:prstGeom>
        </p:spPr>
      </p:pic>
      <p:sp>
        <p:nvSpPr>
          <p:cNvPr id="20" name="Rectangle 19"/>
          <p:cNvSpPr/>
          <p:nvPr/>
        </p:nvSpPr>
        <p:spPr>
          <a:xfrm>
            <a:off x="457201" y="381000"/>
            <a:ext cx="10836323"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2. </a:t>
            </a:r>
            <a:r>
              <a:rPr lang="en-US" sz="2933" b="1" dirty="0" err="1">
                <a:solidFill>
                  <a:prstClr val="black"/>
                </a:solidFill>
                <a:latin typeface="Times New Roman" panose="02020603050405020304" pitchFamily="18" charset="0"/>
                <a:cs typeface="Times New Roman" panose="02020603050405020304" pitchFamily="18" charset="0"/>
              </a:rPr>
              <a:t>Tác</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dụng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của</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hình</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thanh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6" name="Freeform 3"/>
          <p:cNvSpPr/>
          <p:nvPr/>
        </p:nvSpPr>
        <p:spPr>
          <a:xfrm>
            <a:off x="10499764" y="4620366"/>
            <a:ext cx="1587519" cy="2106585"/>
          </a:xfrm>
          <a:custGeom>
            <a:avLst/>
            <a:gdLst/>
            <a:ahLst/>
            <a:cxnLst/>
            <a:rect l="l" t="t" r="r" b="b"/>
            <a:pathLst>
              <a:path w="5362180" h="8229600">
                <a:moveTo>
                  <a:pt x="0" y="0"/>
                </a:moveTo>
                <a:lnTo>
                  <a:pt x="5362180" y="0"/>
                </a:lnTo>
                <a:lnTo>
                  <a:pt x="5362180" y="8229600"/>
                </a:lnTo>
                <a:lnTo>
                  <a:pt x="0" y="8229600"/>
                </a:lnTo>
                <a:lnTo>
                  <a:pt x="0" y="0"/>
                </a:lnTo>
                <a:close/>
              </a:path>
            </a:pathLst>
          </a:custGeom>
          <a:blipFill>
            <a:blip r:embed="rId6"/>
            <a:stretch>
              <a:fillRect/>
            </a:stretch>
          </a:blipFill>
        </p:spPr>
      </p:sp>
      <p:sp>
        <p:nvSpPr>
          <p:cNvPr id="8" name="Google Shape;1802;p76"/>
          <p:cNvSpPr txBox="1">
            <a:spLocks/>
          </p:cNvSpPr>
          <p:nvPr/>
        </p:nvSpPr>
        <p:spPr>
          <a:xfrm>
            <a:off x="1320801" y="1960517"/>
            <a:ext cx="9178963" cy="2651789"/>
          </a:xfrm>
          <a:prstGeom prst="rect">
            <a:avLst/>
          </a:prstGeom>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19" indent="-381019" algn="just">
              <a:lnSpc>
                <a:spcPct val="150000"/>
              </a:lnSpc>
            </a:pPr>
            <a:r>
              <a:rPr lang="vi-VN" sz="2933" dirty="0">
                <a:latin typeface="+mj-lt"/>
                <a:ea typeface="Cambria" panose="02040503050406030204" pitchFamily="18" charset="0"/>
              </a:rPr>
              <a:t>Gợi hình ảnh, âm thanh và giúp </a:t>
            </a:r>
            <a:r>
              <a:rPr lang="vi-VN" sz="2933" b="1" dirty="0">
                <a:latin typeface="+mj-lt"/>
                <a:ea typeface="Cambria" panose="02040503050406030204" pitchFamily="18" charset="0"/>
              </a:rPr>
              <a:t>tăng tính biểu cảm cho đối tượng.</a:t>
            </a:r>
          </a:p>
          <a:p>
            <a:pPr marL="381019" indent="-381019" algn="just">
              <a:lnSpc>
                <a:spcPct val="150000"/>
              </a:lnSpc>
            </a:pPr>
            <a:r>
              <a:rPr lang="vi-VN" sz="2933" dirty="0">
                <a:latin typeface="+mj-lt"/>
                <a:ea typeface="Cambria" panose="02040503050406030204" pitchFamily="18" charset="0"/>
              </a:rPr>
              <a:t>Giúp các đối tượng cần </a:t>
            </a:r>
            <a:r>
              <a:rPr lang="vi-VN" sz="2933" b="1" dirty="0">
                <a:latin typeface="+mj-lt"/>
                <a:ea typeface="Cambria" panose="02040503050406030204" pitchFamily="18" charset="0"/>
              </a:rPr>
              <a:t>miêu tả hiện lên rõ nét, sinh động và ấn tượng hơn.</a:t>
            </a:r>
          </a:p>
        </p:txBody>
      </p:sp>
    </p:spTree>
    <p:extLst>
      <p:ext uri="{BB962C8B-B14F-4D97-AF65-F5344CB8AC3E}">
        <p14:creationId xmlns:p14="http://schemas.microsoft.com/office/powerpoint/2010/main" val="5419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4920405" y="-4454488"/>
            <a:ext cx="2579484" cy="13892094"/>
          </a:xfrm>
          <a:prstGeom prst="rect">
            <a:avLst/>
          </a:prstGeom>
        </p:spPr>
      </p:pic>
      <p:pic>
        <p:nvPicPr>
          <p:cNvPr id="8" name="Picture 3"/>
          <p:cNvPicPr>
            <a:picLocks noChangeAspect="1"/>
          </p:cNvPicPr>
          <p:nvPr/>
        </p:nvPicPr>
        <p:blipFill>
          <a:blip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326155">
            <a:off x="4717205" y="-1501285"/>
            <a:ext cx="2579484" cy="13892094"/>
          </a:xfrm>
          <a:prstGeom prst="rect">
            <a:avLst/>
          </a:prstGeom>
        </p:spPr>
      </p:pic>
      <p:sp>
        <p:nvSpPr>
          <p:cNvPr id="3" name="Rectangle 2"/>
          <p:cNvSpPr/>
          <p:nvPr/>
        </p:nvSpPr>
        <p:spPr>
          <a:xfrm>
            <a:off x="457201" y="381000"/>
            <a:ext cx="10836323" cy="543675"/>
          </a:xfrm>
          <a:prstGeom prst="rect">
            <a:avLst/>
          </a:prstGeom>
        </p:spPr>
        <p:txBody>
          <a:bodyPr wrap="square">
            <a:spAutoFit/>
          </a:bodyPr>
          <a:lstStyle/>
          <a:p>
            <a:pPr algn="just"/>
            <a:r>
              <a:rPr lang="en-US" sz="2933" b="1" dirty="0">
                <a:solidFill>
                  <a:prstClr val="black"/>
                </a:solidFill>
                <a:latin typeface="Times New Roman" panose="02020603050405020304" pitchFamily="18" charset="0"/>
                <a:cs typeface="Times New Roman" panose="02020603050405020304" pitchFamily="18" charset="0"/>
              </a:rPr>
              <a:t>3. </a:t>
            </a:r>
            <a:r>
              <a:rPr lang="en-US" sz="2933" b="1" dirty="0" err="1">
                <a:solidFill>
                  <a:prstClr val="black"/>
                </a:solidFill>
                <a:latin typeface="Times New Roman" panose="02020603050405020304" pitchFamily="18" charset="0"/>
                <a:cs typeface="Times New Roman" panose="02020603050405020304" pitchFamily="18" charset="0"/>
              </a:rPr>
              <a:t>Những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lưu</a:t>
            </a:r>
            <a:r>
              <a:rPr lang="en-US" sz="2933" b="1" dirty="0">
                <a:solidFill>
                  <a:prstClr val="black"/>
                </a:solidFill>
                <a:latin typeface="Times New Roman" panose="02020603050405020304" pitchFamily="18" charset="0"/>
                <a:cs typeface="Times New Roman" panose="02020603050405020304" pitchFamily="18" charset="0"/>
              </a:rPr>
              <a:t> ý </a:t>
            </a:r>
            <a:r>
              <a:rPr lang="en-US" sz="2933" b="1" dirty="0" err="1">
                <a:solidFill>
                  <a:prstClr val="black"/>
                </a:solidFill>
                <a:latin typeface="Times New Roman" panose="02020603050405020304" pitchFamily="18" charset="0"/>
                <a:cs typeface="Times New Roman" panose="02020603050405020304" pitchFamily="18" charset="0"/>
              </a:rPr>
              <a:t>về</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hình</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từ</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tượng</a:t>
            </a:r>
            <a:r>
              <a:rPr lang="en-US" sz="2933" b="1" dirty="0">
                <a:solidFill>
                  <a:prstClr val="black"/>
                </a:solidFill>
                <a:latin typeface="Times New Roman" panose="02020603050405020304" pitchFamily="18" charset="0"/>
                <a:cs typeface="Times New Roman" panose="02020603050405020304" pitchFamily="18" charset="0"/>
              </a:rPr>
              <a:t> </a:t>
            </a:r>
            <a:r>
              <a:rPr lang="en-US" sz="2933" b="1" dirty="0" err="1">
                <a:solidFill>
                  <a:prstClr val="black"/>
                </a:solidFill>
                <a:latin typeface="Times New Roman" panose="02020603050405020304" pitchFamily="18" charset="0"/>
                <a:cs typeface="Times New Roman" panose="02020603050405020304" pitchFamily="18" charset="0"/>
              </a:rPr>
              <a:t>thanh</a:t>
            </a: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669155" y="1438827"/>
            <a:ext cx="11081983" cy="2400657"/>
          </a:xfrm>
          <a:prstGeom prst="rect">
            <a:avLst/>
          </a:prstGeom>
        </p:spPr>
        <p:txBody>
          <a:bodyPr wrap="square">
            <a:spAutoFit/>
          </a:bodyPr>
          <a:lstStyle/>
          <a:p>
            <a:pPr algn="just">
              <a:spcBef>
                <a:spcPct val="50000"/>
              </a:spcBef>
              <a:defRPr/>
            </a:pPr>
            <a:r>
              <a:rPr lang="nl-NL" sz="3000" b="1" kern="0"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nl-NL" sz="3000" b="1" kern="0" dirty="0">
                <a:solidFill>
                  <a:prstClr val="black"/>
                </a:solidFill>
                <a:latin typeface="Times New Roman" pitchFamily="18" charset="0"/>
                <a:cs typeface="Times New Roman" pitchFamily="18" charset="0"/>
              </a:rPr>
              <a:t>Một số từ vừa có nghĩa tượng hình vừa có nghĩa tượng thanh, cho nên tùy vào văn cảnh ta sẽ xếp chúng vào nhóm nào.</a:t>
            </a:r>
          </a:p>
          <a:p>
            <a:pPr algn="just">
              <a:spcBef>
                <a:spcPct val="50000"/>
              </a:spcBef>
              <a:defRPr/>
            </a:pPr>
            <a:r>
              <a:rPr lang="nl-NL" sz="3000" i="1" u="sng" kern="0" dirty="0">
                <a:solidFill>
                  <a:prstClr val="black"/>
                </a:solidFill>
                <a:latin typeface="Times New Roman" pitchFamily="18" charset="0"/>
                <a:cs typeface="Times New Roman" pitchFamily="18" charset="0"/>
              </a:rPr>
              <a:t>Ví dụ</a:t>
            </a:r>
            <a:r>
              <a:rPr lang="nl-NL" sz="3000" i="1" kern="0" dirty="0">
                <a:solidFill>
                  <a:prstClr val="black"/>
                </a:solidFill>
                <a:latin typeface="Times New Roman" pitchFamily="18" charset="0"/>
                <a:cs typeface="Times New Roman" pitchFamily="18" charset="0"/>
              </a:rPr>
              <a:t>: Mắt long sòng sọc/ Ho sòng sọc</a:t>
            </a:r>
          </a:p>
          <a:p>
            <a:pPr marL="457223" indent="-457223" algn="just">
              <a:spcBef>
                <a:spcPct val="50000"/>
              </a:spcBef>
              <a:buFontTx/>
              <a:buChar char="-"/>
              <a:defRPr/>
            </a:pPr>
            <a:r>
              <a:rPr lang="nl-NL" sz="3000" i="1" kern="0" dirty="0">
                <a:solidFill>
                  <a:prstClr val="black"/>
                </a:solidFill>
                <a:latin typeface="Times New Roman" pitchFamily="18" charset="0"/>
                <a:cs typeface="Times New Roman" pitchFamily="18" charset="0"/>
              </a:rPr>
              <a:t>Làm ào ào/ Gió thổi ào ào</a:t>
            </a:r>
          </a:p>
        </p:txBody>
      </p:sp>
      <p:sp>
        <p:nvSpPr>
          <p:cNvPr id="6" name="Rectangle 5"/>
          <p:cNvSpPr/>
          <p:nvPr/>
        </p:nvSpPr>
        <p:spPr>
          <a:xfrm>
            <a:off x="557254" y="4358447"/>
            <a:ext cx="11193884" cy="2169825"/>
          </a:xfrm>
          <a:prstGeom prst="rect">
            <a:avLst/>
          </a:prstGeom>
        </p:spPr>
        <p:txBody>
          <a:bodyPr wrap="square">
            <a:spAutoFit/>
          </a:bodyPr>
          <a:lstStyle/>
          <a:p>
            <a:pPr algn="just">
              <a:spcBef>
                <a:spcPct val="50000"/>
              </a:spcBef>
              <a:defRPr/>
            </a:pP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Có</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những</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từ</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tượng</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thanh</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tượng</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hình</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không</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phải</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là</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từ</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láy</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mà</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chỉ</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là</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một</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từ</a:t>
            </a:r>
            <a:r>
              <a:rPr lang="en-US" sz="3000" b="1" kern="0" dirty="0">
                <a:solidFill>
                  <a:prstClr val="black"/>
                </a:solidFill>
                <a:latin typeface="Times New Roman" pitchFamily="18" charset="0"/>
                <a:cs typeface="Times New Roman" pitchFamily="18" charset="0"/>
              </a:rPr>
              <a:t> </a:t>
            </a:r>
            <a:r>
              <a:rPr lang="en-US" sz="3000" b="1" kern="0" dirty="0" err="1">
                <a:solidFill>
                  <a:prstClr val="black"/>
                </a:solidFill>
                <a:latin typeface="Times New Roman" pitchFamily="18" charset="0"/>
                <a:cs typeface="Times New Roman" pitchFamily="18" charset="0"/>
              </a:rPr>
              <a:t>đơn</a:t>
            </a:r>
            <a:r>
              <a:rPr lang="en-US" sz="3000" b="1" kern="0" dirty="0">
                <a:solidFill>
                  <a:prstClr val="black"/>
                </a:solidFill>
                <a:latin typeface="Times New Roman" pitchFamily="18" charset="0"/>
                <a:cs typeface="Times New Roman" pitchFamily="18" charset="0"/>
              </a:rPr>
              <a:t>.</a:t>
            </a:r>
            <a:r>
              <a:rPr lang="en-US" sz="3000" b="1" kern="0" dirty="0">
                <a:solidFill>
                  <a:prstClr val="black"/>
                </a:solidFill>
                <a:latin typeface="Times New Roman" pitchFamily="18" charset="0"/>
                <a:cs typeface="Times New Roman" pitchFamily="18" charset="0"/>
                <a:sym typeface="Wingdings" pitchFamily="2" charset="2"/>
              </a:rPr>
              <a:t> </a:t>
            </a:r>
          </a:p>
          <a:p>
            <a:pPr algn="just">
              <a:spcBef>
                <a:spcPct val="50000"/>
              </a:spcBef>
              <a:defRPr/>
            </a:pPr>
            <a:r>
              <a:rPr lang="en-US" sz="3000" i="1" u="sng" kern="0" dirty="0" err="1">
                <a:solidFill>
                  <a:prstClr val="black"/>
                </a:solidFill>
                <a:latin typeface="Times New Roman" pitchFamily="18" charset="0"/>
                <a:cs typeface="Times New Roman" pitchFamily="18" charset="0"/>
                <a:sym typeface="Wingdings" pitchFamily="2" charset="2"/>
              </a:rPr>
              <a:t>Ví</a:t>
            </a:r>
            <a:r>
              <a:rPr lang="en-US" sz="3000" i="1" u="sng" kern="0" dirty="0">
                <a:solidFill>
                  <a:prstClr val="black"/>
                </a:solidFill>
                <a:latin typeface="Times New Roman" pitchFamily="18" charset="0"/>
                <a:cs typeface="Times New Roman" pitchFamily="18" charset="0"/>
                <a:sym typeface="Wingdings" pitchFamily="2" charset="2"/>
              </a:rPr>
              <a:t> </a:t>
            </a:r>
            <a:r>
              <a:rPr lang="en-US" sz="3000" i="1" u="sng" kern="0" dirty="0" err="1">
                <a:solidFill>
                  <a:prstClr val="black"/>
                </a:solidFill>
                <a:latin typeface="Times New Roman" pitchFamily="18" charset="0"/>
                <a:cs typeface="Times New Roman" pitchFamily="18" charset="0"/>
                <a:sym typeface="Wingdings" pitchFamily="2" charset="2"/>
              </a:rPr>
              <a:t>dụ</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Bốp</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tiếng</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tát</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bộp</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tiếng</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mưa</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rơi</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hoắm</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chỉ</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độ</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sâu</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vút</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chỉ</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độ</a:t>
            </a:r>
            <a:r>
              <a:rPr lang="en-US" sz="3000" i="1" kern="0" dirty="0">
                <a:solidFill>
                  <a:prstClr val="black"/>
                </a:solidFill>
                <a:latin typeface="Times New Roman" pitchFamily="18" charset="0"/>
                <a:cs typeface="Times New Roman" pitchFamily="18" charset="0"/>
                <a:sym typeface="Wingdings" pitchFamily="2" charset="2"/>
              </a:rPr>
              <a:t> </a:t>
            </a:r>
            <a:r>
              <a:rPr lang="en-US" sz="3000" i="1" kern="0" dirty="0" err="1">
                <a:solidFill>
                  <a:prstClr val="black"/>
                </a:solidFill>
                <a:latin typeface="Times New Roman" pitchFamily="18" charset="0"/>
                <a:cs typeface="Times New Roman" pitchFamily="18" charset="0"/>
                <a:sym typeface="Wingdings" pitchFamily="2" charset="2"/>
              </a:rPr>
              <a:t>cao</a:t>
            </a:r>
            <a:r>
              <a:rPr lang="en-US" sz="3000" i="1" kern="0" dirty="0">
                <a:solidFill>
                  <a:prstClr val="black"/>
                </a:solidFill>
                <a:latin typeface="Times New Roman" pitchFamily="18" charset="0"/>
                <a:cs typeface="Times New Roman" pitchFamily="18" charset="0"/>
                <a:sym typeface="Wingdings" pitchFamily="2" charset="2"/>
              </a:rPr>
              <a:t>)…)</a:t>
            </a:r>
            <a:r>
              <a:rPr lang="en-US" sz="3000" i="1" kern="0"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6420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667589" y="-4467291"/>
            <a:ext cx="11744931" cy="7818383"/>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75620" y="4577041"/>
            <a:ext cx="1677981" cy="226117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06200" y="518774"/>
            <a:ext cx="882613" cy="847309"/>
          </a:xfrm>
          <a:prstGeom prst="rect">
            <a:avLst/>
          </a:prstGeom>
        </p:spPr>
      </p:pic>
      <p:pic>
        <p:nvPicPr>
          <p:cNvPr id="10" name="Picture 9"/>
          <p:cNvPicPr>
            <a:picLocks noChangeAspect="1"/>
          </p:cNvPicPr>
          <p:nvPr/>
        </p:nvPicPr>
        <p:blipFill>
          <a:blip r:embed="rId9"/>
          <a:stretch>
            <a:fillRect/>
          </a:stretch>
        </p:blipFill>
        <p:spPr>
          <a:xfrm>
            <a:off x="2461496" y="-262797"/>
            <a:ext cx="7454022" cy="1934632"/>
          </a:xfrm>
          <a:prstGeom prst="rect">
            <a:avLst/>
          </a:prstGeom>
        </p:spPr>
      </p:pic>
      <p:sp>
        <p:nvSpPr>
          <p:cNvPr id="11" name="Rectangle 10"/>
          <p:cNvSpPr/>
          <p:nvPr/>
        </p:nvSpPr>
        <p:spPr>
          <a:xfrm>
            <a:off x="1692453" y="1176098"/>
            <a:ext cx="8951951" cy="1734064"/>
          </a:xfrm>
          <a:prstGeom prst="rect">
            <a:avLst/>
          </a:prstGeom>
        </p:spPr>
        <p:txBody>
          <a:bodyPr wrap="square">
            <a:spAutoFit/>
          </a:bodyPr>
          <a:lstStyle/>
          <a:p>
            <a:pPr algn="just"/>
            <a:r>
              <a:rPr lang="en-US" sz="2667" b="1" dirty="0">
                <a:solidFill>
                  <a:prstClr val="black"/>
                </a:solidFill>
                <a:latin typeface="Times New Roman" pitchFamily="18" charset="0"/>
              </a:rPr>
              <a:t>Cho </a:t>
            </a:r>
            <a:r>
              <a:rPr lang="en-US" sz="2667" b="1" dirty="0" err="1">
                <a:solidFill>
                  <a:prstClr val="black"/>
                </a:solidFill>
                <a:latin typeface="Times New Roman" pitchFamily="18" charset="0"/>
              </a:rPr>
              <a:t>các</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sau</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ào</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ào</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bát</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ngát</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chênh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vênh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chiêm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chiếp</a:t>
            </a:r>
            <a:r>
              <a:rPr lang="en-US" sz="2667" dirty="0">
                <a:solidFill>
                  <a:prstClr val="black"/>
                </a:solidFill>
                <a:latin typeface="Times New Roman" pitchFamily="18" charset="0"/>
              </a:rPr>
              <a:t>, um </a:t>
            </a:r>
            <a:r>
              <a:rPr lang="en-US" sz="2667" dirty="0" err="1">
                <a:solidFill>
                  <a:prstClr val="black"/>
                </a:solidFill>
                <a:latin typeface="Times New Roman" pitchFamily="18" charset="0"/>
              </a:rPr>
              <a:t>tùm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rì</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rầm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lốm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đốm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rì</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rầm</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lấp</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lánh</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quang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quác</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thoang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thoảng</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đẹp</a:t>
            </a:r>
            <a:r>
              <a:rPr lang="en-US" sz="2667" dirty="0">
                <a:solidFill>
                  <a:prstClr val="black"/>
                </a:solidFill>
                <a:latin typeface="Times New Roman" pitchFamily="18" charset="0"/>
              </a:rPr>
              <a:t> </a:t>
            </a:r>
            <a:r>
              <a:rPr lang="en-US" sz="2667" dirty="0" err="1">
                <a:solidFill>
                  <a:prstClr val="black"/>
                </a:solidFill>
                <a:latin typeface="Times New Roman" pitchFamily="18" charset="0"/>
              </a:rPr>
              <a:t>đẽ</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Em</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hãy</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phân</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loại</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các</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trên</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thành</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hai</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nhóm</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tượng</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hình</a:t>
            </a:r>
            <a:r>
              <a:rPr lang="en-US" sz="2667" dirty="0">
                <a:solidFill>
                  <a:prstClr val="black"/>
                </a:solidFill>
                <a:latin typeface="Times New Roman" pitchFamily="18" charset="0"/>
              </a:rPr>
              <a:t>, </a:t>
            </a:r>
            <a:r>
              <a:rPr lang="en-US" sz="2667" b="1" dirty="0" err="1">
                <a:solidFill>
                  <a:prstClr val="black"/>
                </a:solidFill>
                <a:latin typeface="Times New Roman" pitchFamily="18" charset="0"/>
              </a:rPr>
              <a:t>từ</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tượng</a:t>
            </a:r>
            <a:r>
              <a:rPr lang="en-US" sz="2667" b="1" dirty="0">
                <a:solidFill>
                  <a:prstClr val="black"/>
                </a:solidFill>
                <a:latin typeface="Times New Roman" pitchFamily="18" charset="0"/>
              </a:rPr>
              <a:t> </a:t>
            </a:r>
            <a:r>
              <a:rPr lang="en-US" sz="2667" b="1" dirty="0" err="1">
                <a:solidFill>
                  <a:prstClr val="black"/>
                </a:solidFill>
                <a:latin typeface="Times New Roman" pitchFamily="18" charset="0"/>
              </a:rPr>
              <a:t>thanh</a:t>
            </a:r>
            <a:r>
              <a:rPr lang="en-US" sz="2667" b="1" dirty="0">
                <a:solidFill>
                  <a:prstClr val="black"/>
                </a:solidFill>
                <a:latin typeface="Times New Roman" pitchFamily="18" charset="0"/>
              </a:rPr>
              <a:t>. </a:t>
            </a:r>
            <a:endParaRPr lang="en-US" sz="2667" dirty="0">
              <a:solidFill>
                <a:prstClr val="black"/>
              </a:solidFill>
            </a:endParaRPr>
          </a:p>
        </p:txBody>
      </p:sp>
      <p:sp>
        <p:nvSpPr>
          <p:cNvPr id="12" name="Text Box 9"/>
          <p:cNvSpPr txBox="1">
            <a:spLocks noChangeArrowheads="1"/>
          </p:cNvSpPr>
          <p:nvPr/>
        </p:nvSpPr>
        <p:spPr bwMode="auto">
          <a:xfrm>
            <a:off x="193429" y="4599421"/>
            <a:ext cx="37355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2800" i="1" dirty="0" err="1">
                <a:solidFill>
                  <a:prstClr val="black"/>
                </a:solidFill>
                <a:latin typeface="Times New Roman" pitchFamily="18" charset="0"/>
              </a:rPr>
              <a:t>bát</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ngát</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chênh</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vênh</a:t>
            </a:r>
            <a:endParaRPr lang="en-US" sz="2800" i="1" dirty="0">
              <a:solidFill>
                <a:prstClr val="black"/>
              </a:solidFill>
              <a:latin typeface="Times New Roman" pitchFamily="18" charset="0"/>
            </a:endParaRPr>
          </a:p>
        </p:txBody>
      </p:sp>
      <p:sp>
        <p:nvSpPr>
          <p:cNvPr id="13" name="Text Box 10"/>
          <p:cNvSpPr txBox="1">
            <a:spLocks noChangeArrowheads="1"/>
          </p:cNvSpPr>
          <p:nvPr/>
        </p:nvSpPr>
        <p:spPr bwMode="auto">
          <a:xfrm>
            <a:off x="5674823" y="4644001"/>
            <a:ext cx="3866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2800" i="1" dirty="0" err="1">
                <a:solidFill>
                  <a:prstClr val="black"/>
                </a:solidFill>
                <a:latin typeface="Times New Roman" pitchFamily="18" charset="0"/>
              </a:rPr>
              <a:t>ào</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ào</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chiêm</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chiếp</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rì</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rầm</a:t>
            </a:r>
            <a:endParaRPr lang="en-US" sz="2800" i="1" dirty="0">
              <a:solidFill>
                <a:prstClr val="black"/>
              </a:solidFill>
              <a:latin typeface="Times New Roman" pitchFamily="18" charset="0"/>
            </a:endParaRPr>
          </a:p>
        </p:txBody>
      </p:sp>
      <p:sp>
        <p:nvSpPr>
          <p:cNvPr id="14" name="Text Box 9"/>
          <p:cNvSpPr txBox="1">
            <a:spLocks noChangeArrowheads="1"/>
          </p:cNvSpPr>
          <p:nvPr/>
        </p:nvSpPr>
        <p:spPr bwMode="auto">
          <a:xfrm>
            <a:off x="2608915" y="4644001"/>
            <a:ext cx="18268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2800" i="1" dirty="0">
                <a:solidFill>
                  <a:prstClr val="black"/>
                </a:solidFill>
                <a:latin typeface="Times New Roman" pitchFamily="18" charset="0"/>
              </a:rPr>
              <a:t>um </a:t>
            </a:r>
            <a:r>
              <a:rPr lang="en-US" sz="2800" i="1" dirty="0" err="1">
                <a:solidFill>
                  <a:prstClr val="black"/>
                </a:solidFill>
                <a:latin typeface="Times New Roman" pitchFamily="18" charset="0"/>
              </a:rPr>
              <a:t>tùm</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lốm</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đốm</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lấp</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lánh</a:t>
            </a:r>
            <a:endParaRPr lang="en-US" sz="2800" i="1" dirty="0">
              <a:solidFill>
                <a:prstClr val="black"/>
              </a:solidFill>
              <a:latin typeface="Times New Roman" pitchFamily="18" charset="0"/>
            </a:endParaRPr>
          </a:p>
        </p:txBody>
      </p:sp>
      <p:sp>
        <p:nvSpPr>
          <p:cNvPr id="15" name="Text Box 10"/>
          <p:cNvSpPr txBox="1">
            <a:spLocks noChangeArrowheads="1"/>
          </p:cNvSpPr>
          <p:nvPr/>
        </p:nvSpPr>
        <p:spPr bwMode="auto">
          <a:xfrm>
            <a:off x="8516426" y="4703293"/>
            <a:ext cx="279818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2800" i="1" dirty="0" err="1">
                <a:solidFill>
                  <a:prstClr val="black"/>
                </a:solidFill>
                <a:latin typeface="Times New Roman" pitchFamily="18" charset="0"/>
              </a:rPr>
              <a:t>quang</a:t>
            </a:r>
            <a:r>
              <a:rPr lang="en-US" sz="2800" i="1" dirty="0">
                <a:solidFill>
                  <a:prstClr val="black"/>
                </a:solidFill>
                <a:latin typeface="Times New Roman" pitchFamily="18" charset="0"/>
              </a:rPr>
              <a:t> </a:t>
            </a:r>
            <a:r>
              <a:rPr lang="en-US" sz="2800" i="1" dirty="0" err="1">
                <a:solidFill>
                  <a:prstClr val="black"/>
                </a:solidFill>
                <a:latin typeface="Times New Roman" pitchFamily="18" charset="0"/>
              </a:rPr>
              <a:t>quác</a:t>
            </a:r>
            <a:endParaRPr lang="en-US" sz="2800" i="1" dirty="0">
              <a:solidFill>
                <a:prstClr val="black"/>
              </a:solidFill>
              <a:latin typeface="Times New Roman" pitchFamily="18" charset="0"/>
            </a:endParaRPr>
          </a:p>
          <a:p>
            <a:pPr>
              <a:spcBef>
                <a:spcPct val="50000"/>
              </a:spcBef>
            </a:pPr>
            <a:r>
              <a:rPr lang="en-US" sz="2800" i="1" dirty="0" err="1">
                <a:solidFill>
                  <a:prstClr val="black"/>
                </a:solidFill>
                <a:latin typeface="Times New Roman" pitchFamily="18" charset="0"/>
              </a:rPr>
              <a:t>rầm</a:t>
            </a:r>
            <a:endParaRPr lang="en-US" sz="2800" i="1" dirty="0">
              <a:solidFill>
                <a:prstClr val="black"/>
              </a:solidFill>
              <a:latin typeface="Times New Roman" pitchFamily="18" charset="0"/>
            </a:endParaRPr>
          </a:p>
        </p:txBody>
      </p:sp>
      <p:pic>
        <p:nvPicPr>
          <p:cNvPr id="16"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5400000">
            <a:off x="3041219" y="5764525"/>
            <a:ext cx="3810000" cy="117763"/>
          </a:xfrm>
          <a:prstGeom prst="rect">
            <a:avLst/>
          </a:prstGeom>
        </p:spPr>
      </p:pic>
      <p:pic>
        <p:nvPicPr>
          <p:cNvPr id="19" name="Picture 18"/>
          <p:cNvPicPr>
            <a:picLocks noChangeAspect="1"/>
          </p:cNvPicPr>
          <p:nvPr/>
        </p:nvPicPr>
        <p:blipFill>
          <a:blip r:embed="rId11"/>
          <a:stretch>
            <a:fillRect/>
          </a:stretch>
        </p:blipFill>
        <p:spPr>
          <a:xfrm>
            <a:off x="768130" y="3656265"/>
            <a:ext cx="3588823" cy="1016088"/>
          </a:xfrm>
          <a:prstGeom prst="rect">
            <a:avLst/>
          </a:prstGeom>
        </p:spPr>
      </p:pic>
      <p:pic>
        <p:nvPicPr>
          <p:cNvPr id="20" name="Picture 19"/>
          <p:cNvPicPr>
            <a:picLocks noChangeAspect="1"/>
          </p:cNvPicPr>
          <p:nvPr/>
        </p:nvPicPr>
        <p:blipFill>
          <a:blip r:embed="rId12"/>
          <a:stretch>
            <a:fillRect/>
          </a:stretch>
        </p:blipFill>
        <p:spPr>
          <a:xfrm>
            <a:off x="4991555" y="3682884"/>
            <a:ext cx="5393395" cy="894157"/>
          </a:xfrm>
          <a:prstGeom prst="rect">
            <a:avLst/>
          </a:prstGeom>
        </p:spPr>
      </p:pic>
    </p:spTree>
    <p:extLst>
      <p:ext uri="{BB962C8B-B14F-4D97-AF65-F5344CB8AC3E}">
        <p14:creationId xmlns:p14="http://schemas.microsoft.com/office/powerpoint/2010/main" val="3747159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4618270" y="1396781"/>
            <a:ext cx="6689910" cy="2154143"/>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8441570" y="4347022"/>
            <a:ext cx="2588938" cy="325730"/>
          </a:xfrm>
          <a:prstGeom prst="rect">
            <a:avLst/>
          </a:prstGeom>
        </p:spPr>
        <p:txBody>
          <a:bodyPr lIns="0" tIns="0" rIns="0" bIns="0" rtlCol="0" anchor="t">
            <a:spAutoFit/>
          </a:bodyPr>
          <a:lstStyle/>
          <a:p>
            <a:pPr>
              <a:lnSpc>
                <a:spcPts val="2732"/>
              </a:lnSpc>
              <a:spcBef>
                <a:spcPct val="0"/>
              </a:spcBef>
            </a:pPr>
            <a:r>
              <a:rPr lang="en-US" sz="1951" spc="81">
                <a:solidFill>
                  <a:srgbClr val="FDF9DE"/>
                </a:solidFill>
                <a:latin typeface="IreneFlorentina"/>
              </a:rPr>
              <a:t>B. STRAWBERRY</a:t>
            </a:r>
          </a:p>
        </p:txBody>
      </p:sp>
      <p:sp>
        <p:nvSpPr>
          <p:cNvPr id="11" name="TextBox 11"/>
          <p:cNvSpPr txBox="1"/>
          <p:nvPr/>
        </p:nvSpPr>
        <p:spPr>
          <a:xfrm>
            <a:off x="8422519" y="5257318"/>
            <a:ext cx="2607988" cy="325730"/>
          </a:xfrm>
          <a:prstGeom prst="rect">
            <a:avLst/>
          </a:prstGeom>
        </p:spPr>
        <p:txBody>
          <a:bodyPr lIns="0" tIns="0" rIns="0" bIns="0" rtlCol="0" anchor="t">
            <a:spAutoFit/>
          </a:bodyPr>
          <a:lstStyle/>
          <a:p>
            <a:pPr>
              <a:lnSpc>
                <a:spcPts val="2732"/>
              </a:lnSpc>
              <a:spcBef>
                <a:spcPct val="0"/>
              </a:spcBef>
            </a:pPr>
            <a:r>
              <a:rPr lang="en-US" sz="1951" spc="81">
                <a:solidFill>
                  <a:srgbClr val="FDF9DE"/>
                </a:solidFill>
                <a:latin typeface="IreneFlorentina"/>
              </a:rPr>
              <a:t>D.  MELON</a:t>
            </a:r>
          </a:p>
        </p:txBody>
      </p:sp>
      <p:pic>
        <p:nvPicPr>
          <p:cNvPr id="13" name="Picture 13"/>
          <p:cNvPicPr>
            <a:picLocks noChangeAspect="1"/>
          </p:cNvPicPr>
          <p:nvPr/>
        </p:nvPicPr>
        <p:blipFill>
          <a:blip r:embed="rId3" cstate="print">
            <a:alphaModFix amt="73000"/>
            <a:extLst>
              <a:ext uri="{28A0092B-C50C-407E-A947-70E740481C1C}">
                <a14:useLocalDpi xmlns:a14="http://schemas.microsoft.com/office/drawing/2010/main" val="0"/>
              </a:ext>
            </a:extLst>
          </a:blip>
          <a:srcRect/>
          <a:stretch>
            <a:fillRect/>
          </a:stretch>
        </p:blipFill>
        <p:spPr>
          <a:xfrm>
            <a:off x="7477329" y="1202418"/>
            <a:ext cx="932916" cy="312527"/>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Lst>
          </a:blip>
          <a:srcRect r="47660" b="10068"/>
          <a:stretch>
            <a:fillRect/>
          </a:stretch>
        </p:blipFill>
        <p:spPr>
          <a:xfrm rot="-10800000">
            <a:off x="2487504" y="5225076"/>
            <a:ext cx="2376795" cy="126229"/>
          </a:xfrm>
          <a:prstGeom prst="rect">
            <a:avLst/>
          </a:prstGeom>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025505" y="3812772"/>
            <a:ext cx="4931357" cy="237601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47428">
            <a:off x="2380958" y="2660687"/>
            <a:ext cx="936445" cy="515896"/>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156680" y="1514945"/>
            <a:ext cx="901029" cy="1103711"/>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1192795">
            <a:off x="11148092" y="5738339"/>
            <a:ext cx="1739122" cy="445847"/>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7119501">
            <a:off x="2441682" y="-631740"/>
            <a:ext cx="1883829" cy="1784499"/>
          </a:xfrm>
          <a:prstGeom prst="rect">
            <a:avLst/>
          </a:prstGeom>
        </p:spPr>
      </p:pic>
      <p:sp>
        <p:nvSpPr>
          <p:cNvPr id="3" name="TextBox 2">
            <a:extLst>
              <a:ext uri="{FF2B5EF4-FFF2-40B4-BE49-F238E27FC236}">
                <a16:creationId xmlns:a16="http://schemas.microsoft.com/office/drawing/2014/main" id="{92E5AB3B-6A6E-78A3-21A0-F83F20AA979A}"/>
              </a:ext>
            </a:extLst>
          </p:cNvPr>
          <p:cNvSpPr txBox="1"/>
          <p:nvPr/>
        </p:nvSpPr>
        <p:spPr>
          <a:xfrm>
            <a:off x="5924628" y="1983421"/>
            <a:ext cx="4038317" cy="769441"/>
          </a:xfrm>
          <a:prstGeom prst="rect">
            <a:avLst/>
          </a:prstGeom>
          <a:noFill/>
        </p:spPr>
        <p:txBody>
          <a:bodyPr wrap="square" rtlCol="0">
            <a:spAutoFit/>
          </a:bodyPr>
          <a:lstStyle/>
          <a:p>
            <a:pPr algn="ctr"/>
            <a:r>
              <a:rPr lang="en-US" sz="4400" dirty="0">
                <a:latin typeface="Bahnschrift" panose="020B0502040204020203" pitchFamily="34" charset="0"/>
              </a:rPr>
              <a:t>II. </a:t>
            </a:r>
            <a:r>
              <a:rPr lang="en-US" sz="4400" dirty="0" err="1">
                <a:latin typeface="Bahnschrift" panose="020B0502040204020203" pitchFamily="34" charset="0"/>
              </a:rPr>
              <a:t>Thực</a:t>
            </a:r>
            <a:r>
              <a:rPr lang="en-US" sz="4400" dirty="0">
                <a:latin typeface="Bahnschrift" panose="020B0502040204020203" pitchFamily="34" charset="0"/>
              </a:rPr>
              <a:t> </a:t>
            </a:r>
            <a:r>
              <a:rPr lang="en-US" sz="4400" dirty="0" err="1">
                <a:latin typeface="Bahnschrift" panose="020B0502040204020203" pitchFamily="34" charset="0"/>
              </a:rPr>
              <a:t>hành</a:t>
            </a:r>
            <a:endParaRPr lang="en-US" sz="4400" dirty="0">
              <a:latin typeface="Bahnschrift" panose="020B0502040204020203" pitchFamily="34" charset="0"/>
            </a:endParaRPr>
          </a:p>
        </p:txBody>
      </p:sp>
    </p:spTree>
    <p:extLst>
      <p:ext uri="{BB962C8B-B14F-4D97-AF65-F5344CB8AC3E}">
        <p14:creationId xmlns:p14="http://schemas.microsoft.com/office/powerpoint/2010/main" val="353715998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1545</Words>
  <Application>Microsoft Office PowerPoint</Application>
  <PresentationFormat>Widescreen</PresentationFormat>
  <Paragraphs>162</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Bahnschrift</vt:lpstr>
      <vt:lpstr>Calibri</vt:lpstr>
      <vt:lpstr>Calibri Light</vt:lpstr>
      <vt:lpstr>Cambria</vt:lpstr>
      <vt:lpstr>IreneFlorentina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DinhThanhVan</dc:creator>
  <cp:lastModifiedBy>DinhThanhVan</cp:lastModifiedBy>
  <cp:revision>3</cp:revision>
  <dcterms:created xsi:type="dcterms:W3CDTF">2024-10-08T09:10:05Z</dcterms:created>
  <dcterms:modified xsi:type="dcterms:W3CDTF">2024-10-09T14:39:12Z</dcterms:modified>
</cp:coreProperties>
</file>