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13"/>
  </p:notesMasterIdLst>
  <p:sldIdLst>
    <p:sldId id="278" r:id="rId2"/>
    <p:sldId id="282" r:id="rId3"/>
    <p:sldId id="283" r:id="rId4"/>
    <p:sldId id="284" r:id="rId5"/>
    <p:sldId id="287" r:id="rId6"/>
    <p:sldId id="285" r:id="rId7"/>
    <p:sldId id="289" r:id="rId8"/>
    <p:sldId id="288" r:id="rId9"/>
    <p:sldId id="290" r:id="rId10"/>
    <p:sldId id="286" r:id="rId11"/>
    <p:sldId id="279" r:id="rId12"/>
  </p:sldIdLst>
  <p:sldSz cx="18288000" cy="10287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Fraunces Bold" pitchFamily="2" charset="77"/>
      <p:regular r:id="rId18"/>
      <p:bold r:id="rId19"/>
    </p:embeddedFont>
    <p:embeddedFont>
      <p:font typeface="Roboto Condensed" panose="020F0502020204030204" pitchFamily="34" charset="0"/>
      <p:regular r:id="rId20"/>
      <p:bold r:id="rId21"/>
      <p:italic r:id="rId22"/>
      <p:boldItalic r:id="rId23"/>
    </p:embeddedFont>
    <p:embeddedFont>
      <p:font typeface="Roboto Condensed Bold" panose="02000000000000000000" pitchFamily="2" charset="0"/>
      <p:bold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 autoAdjust="0"/>
    <p:restoredTop sz="94572" autoAdjust="0"/>
  </p:normalViewPr>
  <p:slideViewPr>
    <p:cSldViewPr>
      <p:cViewPr varScale="1">
        <p:scale>
          <a:sx n="66" d="100"/>
          <a:sy n="66" d="100"/>
        </p:scale>
        <p:origin x="1080" y="1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34CC6-39CD-4A38-B5FB-7A1A59A50B51}" type="datetimeFigureOut">
              <a:rPr lang="en-US" smtClean="0"/>
              <a:t>4/15/24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1E351-CBFD-4CB9-A4C3-A94FD44E4FE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231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4/15/24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134882" y="3915843"/>
            <a:ext cx="12368509" cy="4203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Lớp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chia 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4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nhóm</a:t>
            </a:r>
            <a:endParaRPr lang="en-US" sz="4299" dirty="0">
              <a:solidFill>
                <a:srgbClr val="70422C"/>
              </a:solidFill>
              <a:latin typeface="Roboto Condense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Mỗi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nhóm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lập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cho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bài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 Bold"/>
              </a:rPr>
              <a:t>sống</a:t>
            </a:r>
            <a:endParaRPr lang="en-US" sz="4299" dirty="0">
              <a:solidFill>
                <a:srgbClr val="70422C"/>
              </a:solidFill>
              <a:latin typeface="Roboto Condensed Bol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Thời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gian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lập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dàn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ý: 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15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phút</a:t>
            </a:r>
            <a:endParaRPr lang="en-US" sz="4299" dirty="0">
              <a:solidFill>
                <a:srgbClr val="70422C"/>
              </a:solidFill>
              <a:latin typeface="Roboto Condensed"/>
            </a:endParaRPr>
          </a:p>
          <a:p>
            <a:pPr marL="928366" lvl="1" indent="-464183" algn="just">
              <a:lnSpc>
                <a:spcPts val="6707"/>
              </a:lnSpc>
              <a:buFont typeface="Arial"/>
              <a:buChar char="•"/>
            </a:pP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Thời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gian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trình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bày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: </a:t>
            </a:r>
            <a:r>
              <a:rPr lang="en-US" sz="4299" dirty="0">
                <a:solidFill>
                  <a:srgbClr val="70422C"/>
                </a:solidFill>
                <a:latin typeface="Roboto Condensed Bold"/>
              </a:rPr>
              <a:t>2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phút</a:t>
            </a:r>
            <a:r>
              <a:rPr lang="en-US" sz="4299" dirty="0">
                <a:solidFill>
                  <a:srgbClr val="70422C"/>
                </a:solidFill>
                <a:latin typeface="Roboto Condensed"/>
              </a:rPr>
              <a:t>/</a:t>
            </a:r>
            <a:r>
              <a:rPr lang="en-US" sz="4299" dirty="0" err="1">
                <a:solidFill>
                  <a:srgbClr val="70422C"/>
                </a:solidFill>
                <a:latin typeface="Roboto Condensed"/>
              </a:rPr>
              <a:t>nhóm</a:t>
            </a:r>
            <a:endParaRPr lang="en-US" sz="4299" dirty="0">
              <a:solidFill>
                <a:srgbClr val="70422C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5715983" y="2204794"/>
            <a:ext cx="15611533" cy="11938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9799"/>
              </a:lnSpc>
            </a:pPr>
            <a:r>
              <a:rPr lang="en-US" sz="6999">
                <a:solidFill>
                  <a:srgbClr val="70422C"/>
                </a:solidFill>
                <a:latin typeface="Fraunces Bold"/>
              </a:rPr>
              <a:t>IV. LUYỆN TẬP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553087" y="-4644789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  <p:sp>
        <p:nvSpPr>
          <p:cNvPr id="16" name="TextBox 12"/>
          <p:cNvSpPr txBox="1"/>
          <p:nvPr/>
        </p:nvSpPr>
        <p:spPr>
          <a:xfrm>
            <a:off x="1534522" y="2792865"/>
            <a:ext cx="15392400" cy="406265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3.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Kết</a:t>
            </a:r>
            <a:r>
              <a:rPr lang="en-US" sz="66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66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Khẳng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định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quan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điểm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sự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phản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ý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kiến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Thông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điệp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lời</a:t>
            </a:r>
            <a:r>
              <a:rPr lang="en-US" sz="66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66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khuyên</a:t>
            </a:r>
            <a:endParaRPr lang="en-US" sz="66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90604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21245" y="-4469982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3977470" y="2115071"/>
            <a:ext cx="15611533" cy="9778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8049"/>
              </a:lnSpc>
            </a:pPr>
            <a:r>
              <a:rPr lang="en-US" sz="5749">
                <a:solidFill>
                  <a:srgbClr val="70422C"/>
                </a:solidFill>
                <a:latin typeface="Fraunces Bold"/>
              </a:rPr>
              <a:t>V. VẬN DỤNG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330990" y="3518078"/>
            <a:ext cx="8919454" cy="38512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99"/>
              </a:lnSpc>
              <a:spcBef>
                <a:spcPct val="0"/>
              </a:spcBef>
            </a:pP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Viết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đoạn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văn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triển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khai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1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đã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xây dựng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trong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dàn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trình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bày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ý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kiến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phản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đối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về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một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vấn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đề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đời</a:t>
            </a:r>
            <a:r>
              <a:rPr lang="en-US" sz="5499" dirty="0">
                <a:solidFill>
                  <a:srgbClr val="70422C"/>
                </a:solidFill>
                <a:latin typeface="Roboto Condensed Bold"/>
              </a:rPr>
              <a:t> </a:t>
            </a:r>
            <a:r>
              <a:rPr lang="en-US" sz="5499" dirty="0" err="1">
                <a:solidFill>
                  <a:srgbClr val="70422C"/>
                </a:solidFill>
                <a:latin typeface="Roboto Condensed Bold"/>
              </a:rPr>
              <a:t>sống</a:t>
            </a:r>
            <a:endParaRPr lang="en-US" sz="5499" dirty="0">
              <a:solidFill>
                <a:srgbClr val="70422C"/>
              </a:solidFill>
              <a:latin typeface="Roboto Condensed Bold"/>
            </a:endParaRPr>
          </a:p>
        </p:txBody>
      </p:sp>
      <p:pic>
        <p:nvPicPr>
          <p:cNvPr id="14" name="Picture 14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32642" y="-4232655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416570" y="4952350"/>
            <a:ext cx="15621000" cy="257762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207133" lvl="1" indent="-742950" algn="just">
              <a:lnSpc>
                <a:spcPts val="6707"/>
              </a:lnSpc>
              <a:buAutoNum type="arabicPeriod"/>
            </a:pP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Mở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bài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: </a:t>
            </a:r>
          </a:p>
          <a:p>
            <a:pPr marL="1035683" lvl="1" indent="-571500" algn="just">
              <a:lnSpc>
                <a:spcPts val="6707"/>
              </a:lnSpc>
              <a:buFontTx/>
              <a:buChar char="-"/>
            </a:pP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Trích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dẫn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kiến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=&gt;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dẫn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dắt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vào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vấn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đề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cần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bàn</a:t>
            </a:r>
            <a:endParaRPr lang="en-US" sz="6000" dirty="0">
              <a:solidFill>
                <a:srgbClr val="70422C"/>
              </a:solidFill>
              <a:latin typeface="Roboto Condensed"/>
            </a:endParaRPr>
          </a:p>
          <a:p>
            <a:pPr marL="1035683" lvl="1" indent="-571500" algn="just">
              <a:lnSpc>
                <a:spcPts val="6707"/>
              </a:lnSpc>
              <a:buFontTx/>
              <a:buChar char="-"/>
            </a:pP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Đưa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ra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quan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điểm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cá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nhân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,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phản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bác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ý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kiến</a:t>
            </a:r>
            <a:endParaRPr lang="en-US" sz="6000" dirty="0">
              <a:solidFill>
                <a:srgbClr val="70422C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1905000" y="1933956"/>
            <a:ext cx="15145062" cy="221599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indent="793750" algn="just">
              <a:tabLst>
                <a:tab pos="854075" algn="l"/>
              </a:tabLst>
            </a:pPr>
            <a:r>
              <a:rPr lang="en-US" sz="3600" b="1" dirty="0" err="1">
                <a:solidFill>
                  <a:srgbClr val="70422C"/>
                </a:solidFill>
                <a:latin typeface="Fraunces Bold" panose="020B0604020202020204" charset="0"/>
              </a:rPr>
              <a:t>Đề</a:t>
            </a:r>
            <a:r>
              <a:rPr lang="en-US" sz="3600" b="1" dirty="0">
                <a:solidFill>
                  <a:srgbClr val="70422C"/>
                </a:solidFill>
                <a:latin typeface="Fraunces Bold" panose="020B0604020202020204" charset="0"/>
              </a:rPr>
              <a:t> </a:t>
            </a:r>
            <a:r>
              <a:rPr lang="en-US" sz="3600" b="1" dirty="0" err="1">
                <a:solidFill>
                  <a:srgbClr val="70422C"/>
                </a:solidFill>
                <a:latin typeface="Fraunces Bold" panose="020B0604020202020204" charset="0"/>
              </a:rPr>
              <a:t>bài</a:t>
            </a:r>
            <a:r>
              <a:rPr lang="en-US" sz="3600" b="1" dirty="0">
                <a:solidFill>
                  <a:srgbClr val="70422C"/>
                </a:solidFill>
                <a:latin typeface="Fraunces Bold" panose="020B0604020202020204" charset="0"/>
              </a:rPr>
              <a:t>: </a:t>
            </a:r>
            <a:r>
              <a:rPr lang="en-US" sz="3600" b="1" i="1" dirty="0">
                <a:latin typeface="Fraunces Bold" panose="020B0604020202020204" charset="0"/>
              </a:rPr>
              <a:t>“</a:t>
            </a:r>
            <a:r>
              <a:rPr lang="en-US" sz="3600" i="1" dirty="0" err="1">
                <a:latin typeface="Fraunces Bold" panose="020B0604020202020204" charset="0"/>
              </a:rPr>
              <a:t>Tôi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hút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thuốc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lá</a:t>
            </a:r>
            <a:r>
              <a:rPr lang="en-US" sz="3600" i="1" dirty="0">
                <a:latin typeface="Fraunces Bold" panose="020B0604020202020204" charset="0"/>
              </a:rPr>
              <a:t>, </a:t>
            </a:r>
            <a:r>
              <a:rPr lang="en-US" sz="3600" i="1" dirty="0" err="1">
                <a:latin typeface="Fraunces Bold" panose="020B0604020202020204" charset="0"/>
              </a:rPr>
              <a:t>tôi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bị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bệnh</a:t>
            </a:r>
            <a:r>
              <a:rPr lang="en-US" sz="3600" i="1" dirty="0">
                <a:latin typeface="Fraunces Bold" panose="020B0604020202020204" charset="0"/>
              </a:rPr>
              <a:t>, </a:t>
            </a:r>
            <a:r>
              <a:rPr lang="en-US" sz="3600" i="1" dirty="0" err="1">
                <a:latin typeface="Fraunces Bold" panose="020B0604020202020204" charset="0"/>
              </a:rPr>
              <a:t>hãy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mặc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kệ</a:t>
            </a:r>
            <a:r>
              <a:rPr lang="en-US" sz="3600" i="1" dirty="0">
                <a:latin typeface="Fraunces Bold" panose="020B0604020202020204" charset="0"/>
              </a:rPr>
              <a:t> </a:t>
            </a:r>
            <a:r>
              <a:rPr lang="en-US" sz="3600" i="1" dirty="0" err="1">
                <a:latin typeface="Fraunces Bold" panose="020B0604020202020204" charset="0"/>
              </a:rPr>
              <a:t>tôi</a:t>
            </a:r>
            <a:r>
              <a:rPr lang="en-US" sz="3600" i="1" dirty="0">
                <a:latin typeface="Fraunces Bold" panose="020B0604020202020204" charset="0"/>
              </a:rPr>
              <a:t>!”</a:t>
            </a:r>
          </a:p>
          <a:p>
            <a:pPr indent="793750" algn="just">
              <a:tabLst>
                <a:tab pos="854075" algn="l"/>
              </a:tabLst>
            </a:pPr>
            <a:r>
              <a:rPr lang="en-US" sz="3600" dirty="0" err="1">
                <a:latin typeface="Fraunces Bold" panose="020B0604020202020204" charset="0"/>
              </a:rPr>
              <a:t>Em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có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đồng</a:t>
            </a:r>
            <a:r>
              <a:rPr lang="en-US" sz="3600" dirty="0">
                <a:latin typeface="Fraunces Bold" panose="020B0604020202020204" charset="0"/>
              </a:rPr>
              <a:t> ý </a:t>
            </a:r>
            <a:r>
              <a:rPr lang="en-US" sz="3600" dirty="0" err="1">
                <a:latin typeface="Fraunces Bold" panose="020B0604020202020204" charset="0"/>
              </a:rPr>
              <a:t>quan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niệm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đó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không</a:t>
            </a:r>
            <a:r>
              <a:rPr lang="en-US" sz="3600" dirty="0">
                <a:latin typeface="Fraunces Bold" panose="020B0604020202020204" charset="0"/>
              </a:rPr>
              <a:t>? </a:t>
            </a:r>
            <a:r>
              <a:rPr lang="en-US" sz="3600" dirty="0" err="1">
                <a:latin typeface="Fraunces Bold" panose="020B0604020202020204" charset="0"/>
              </a:rPr>
              <a:t>Vì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sao</a:t>
            </a:r>
            <a:r>
              <a:rPr lang="en-US" sz="3600" dirty="0">
                <a:latin typeface="Fraunces Bold" panose="020B0604020202020204" charset="0"/>
              </a:rPr>
              <a:t>? </a:t>
            </a:r>
            <a:r>
              <a:rPr lang="en-US" sz="3600" dirty="0" err="1">
                <a:latin typeface="Fraunces Bold" panose="020B0604020202020204" charset="0"/>
              </a:rPr>
              <a:t>Hãy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trình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bày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quan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điểm</a:t>
            </a:r>
            <a:r>
              <a:rPr lang="en-US" sz="3600" dirty="0">
                <a:latin typeface="Fraunces Bold" panose="020B0604020202020204" charset="0"/>
              </a:rPr>
              <a:t>, </a:t>
            </a:r>
            <a:r>
              <a:rPr lang="en-US" sz="3600" dirty="0" err="1">
                <a:latin typeface="Fraunces Bold" panose="020B0604020202020204" charset="0"/>
              </a:rPr>
              <a:t>suy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nghĩ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của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mình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bằng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một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bài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văn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dài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không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quá</a:t>
            </a:r>
            <a:r>
              <a:rPr lang="en-US" sz="3600" dirty="0">
                <a:latin typeface="Fraunces Bold" panose="020B0604020202020204" charset="0"/>
              </a:rPr>
              <a:t> 2 </a:t>
            </a:r>
            <a:r>
              <a:rPr lang="en-US" sz="3600" dirty="0" err="1">
                <a:latin typeface="Fraunces Bold" panose="020B0604020202020204" charset="0"/>
              </a:rPr>
              <a:t>trang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giấy</a:t>
            </a:r>
            <a:r>
              <a:rPr lang="en-US" sz="3600" dirty="0">
                <a:latin typeface="Fraunces Bold" panose="020B0604020202020204" charset="0"/>
              </a:rPr>
              <a:t> </a:t>
            </a:r>
            <a:r>
              <a:rPr lang="en-US" sz="3600" dirty="0" err="1">
                <a:latin typeface="Fraunces Bold" panose="020B0604020202020204" charset="0"/>
              </a:rPr>
              <a:t>thi</a:t>
            </a:r>
            <a:r>
              <a:rPr lang="en-US" sz="3600" dirty="0">
                <a:latin typeface="Fraunces Bold" panose="020B0604020202020204" charset="0"/>
              </a:rPr>
              <a:t>.</a:t>
            </a:r>
          </a:p>
        </p:txBody>
      </p:sp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5180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32642" y="-4232655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11120" y="2265590"/>
            <a:ext cx="15945264" cy="5539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2.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Thân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bài</a:t>
            </a:r>
            <a:endParaRPr lang="en-US" sz="6000" b="1" dirty="0">
              <a:solidFill>
                <a:srgbClr val="70422C"/>
              </a:solidFill>
              <a:latin typeface="Roboto Condensed"/>
            </a:endParaRPr>
          </a:p>
          <a:p>
            <a:pPr marL="1207133" lvl="1" indent="-742950" algn="just">
              <a:buAutoNum type="alphaLcPeriod"/>
            </a:pP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Giải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thích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vấn</a:t>
            </a:r>
            <a:r>
              <a:rPr lang="en-US" sz="6000" b="1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b="1" dirty="0" err="1">
                <a:solidFill>
                  <a:srgbClr val="70422C"/>
                </a:solidFill>
                <a:latin typeface="Roboto Condensed"/>
              </a:rPr>
              <a:t>đề</a:t>
            </a:r>
            <a:endParaRPr lang="en-US" sz="6000" b="1" dirty="0">
              <a:solidFill>
                <a:srgbClr val="70422C"/>
              </a:solidFill>
              <a:latin typeface="Roboto Condensed"/>
            </a:endParaRPr>
          </a:p>
          <a:p>
            <a:pPr marL="1035683" lvl="1" indent="-571500" algn="just">
              <a:buFontTx/>
              <a:buChar char="-"/>
            </a:pPr>
            <a:r>
              <a:rPr lang="en-US" sz="6000" dirty="0">
                <a:solidFill>
                  <a:srgbClr val="70422C"/>
                </a:solidFill>
                <a:latin typeface="Roboto Condensed"/>
              </a:rPr>
              <a:t>“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Thuốc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lá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”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là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gì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?</a:t>
            </a:r>
          </a:p>
          <a:p>
            <a:pPr marL="1035683" lvl="1" indent="-571500" algn="just">
              <a:buFontTx/>
              <a:buChar char="-"/>
            </a:pPr>
            <a:r>
              <a:rPr lang="en-US" sz="6000" dirty="0">
                <a:solidFill>
                  <a:srgbClr val="70422C"/>
                </a:solidFill>
                <a:latin typeface="Roboto Condensed"/>
              </a:rPr>
              <a:t>“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mặc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kệ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”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là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gì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?</a:t>
            </a:r>
          </a:p>
          <a:p>
            <a:pPr marL="1035683" lvl="1" indent="-571500" algn="just">
              <a:buFontTx/>
              <a:buChar char="-"/>
            </a:pP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Khẳng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định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thuốc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lá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không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chỉ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hại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cho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hút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mà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còn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có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hại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cho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người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hít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phải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khói</a:t>
            </a:r>
            <a:r>
              <a:rPr lang="en-US" sz="6000" dirty="0">
                <a:solidFill>
                  <a:srgbClr val="70422C"/>
                </a:solidFill>
                <a:latin typeface="Roboto Condensed"/>
              </a:rPr>
              <a:t> </a:t>
            </a:r>
            <a:r>
              <a:rPr lang="en-US" sz="6000" dirty="0" err="1">
                <a:solidFill>
                  <a:srgbClr val="70422C"/>
                </a:solidFill>
                <a:latin typeface="Roboto Condensed"/>
              </a:rPr>
              <a:t>thuốc</a:t>
            </a:r>
            <a:endParaRPr lang="en-US" sz="6000" dirty="0">
              <a:solidFill>
                <a:srgbClr val="70422C"/>
              </a:solidFill>
              <a:latin typeface="Roboto Condensed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5427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32642" y="-4232655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79852" y="2134829"/>
            <a:ext cx="15537362" cy="58169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b.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 typeface="Arial" panose="020B0604020202020204" pitchFamily="34" charset="0"/>
              <a:buChar char="•"/>
            </a:pP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Nguyên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nhân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</a:t>
            </a:r>
          </a:p>
          <a:p>
            <a:pPr marL="1035683" lvl="1" indent="-571500" algn="just">
              <a:buFontTx/>
              <a:buChar char="-"/>
            </a:pP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Do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sự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tò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mò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lứa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tuổi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vị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thành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niên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;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bị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lôi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kéo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dụ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dỗ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Muốn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tỏ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bạn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bè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xã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hội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Giảm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căng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thẳng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do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thói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quen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công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giao</a:t>
            </a:r>
            <a:r>
              <a:rPr lang="en-US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tiếp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2232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332642" y="-4232655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379852" y="2134829"/>
            <a:ext cx="15537362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b.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 typeface="Arial" panose="020B0604020202020204" pitchFamily="34" charset="0"/>
              <a:buChar char="•"/>
            </a:pPr>
            <a:r>
              <a:rPr lang="en-US" sz="5400" b="1" i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Thực</a:t>
            </a:r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i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trạng</a:t>
            </a:r>
            <a:r>
              <a:rPr lang="en-US" sz="5400" b="1" i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</a:p>
          <a:p>
            <a:pPr marL="1035683" lvl="1" indent="-571500" algn="just">
              <a:buFontTx/>
              <a:buChar char="-"/>
            </a:pP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Mỗi năm trên thế giới có hơn 8 triệu người chết vì hút thuốc lá. Trung bình cứ 4 giây lại có một người chết.</a:t>
            </a:r>
            <a:endParaRPr lang="en-US" sz="54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vi-VN" sz="5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Việt Nam đang nằm trong số 15 nước có số người hút thuốc lá cao nhất thế giới. 26% thanh thiếu niên độ tuổi 14-24 đã làm quen với khói thuốc</a:t>
            </a:r>
            <a:endParaRPr lang="en-US" sz="2800" dirty="0"/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1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553087" y="-4644789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533400" y="1661386"/>
            <a:ext cx="16863526" cy="677108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b.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4400" b="1" i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i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endParaRPr lang="en-US" sz="4400" b="1" i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Hậu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quả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ý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kiến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?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“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mặc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”</a:t>
            </a:r>
          </a:p>
          <a:p>
            <a:pPr marL="1035683" lvl="1" indent="-571500" algn="just">
              <a:buFontTx/>
              <a:buChar char="-"/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Lí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lẽ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1: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Nếu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sẽ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luôn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yêu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thương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vì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thế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bị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bệnh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sẽ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lo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lắng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mất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nhiều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thời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gian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sức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để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chăm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sóc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trong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còn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nhiều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giải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quyết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tập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 </a:t>
            </a:r>
          </a:p>
          <a:p>
            <a:pPr marL="464183" lvl="1" algn="just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=&gt;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Bằng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ít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đình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nghiện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dẫn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bệnh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viêm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phổi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viêm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phế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quản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ung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…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gây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tốn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kém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về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tiền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cũng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sức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gia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đình</a:t>
            </a:r>
            <a:endParaRPr lang="en-US" sz="44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4780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553087" y="-4644789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1039222" y="1585346"/>
            <a:ext cx="16383000" cy="80021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b.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endParaRPr lang="en-US" sz="40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 typeface="Arial" panose="020B0604020202020204" pitchFamily="34" charset="0"/>
              <a:buChar char="•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Hậu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quả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ý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kiến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?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“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mặc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kệ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”</a:t>
            </a:r>
          </a:p>
          <a:p>
            <a:pPr marL="1035683" lvl="1" indent="-571500" algn="just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Lí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lẽ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2: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Nếu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cũng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“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mặc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kệ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”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bởi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vì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lý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do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gì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hứng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chịu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tác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động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khói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mà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lên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mình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Tx/>
              <a:buChar char="-"/>
            </a:pP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Bằng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40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khoa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minh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ảnh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hưởng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hề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nhỏ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khói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hít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thậm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chí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còn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lớn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hơn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rất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nhiều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so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trực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tiếp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(HS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tự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tìm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)</a:t>
            </a:r>
          </a:p>
          <a:p>
            <a:pPr marL="1768475" algn="just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+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phụ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nữ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thai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68475" algn="just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+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trẻ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sơ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sinh</a:t>
            </a:r>
            <a:endParaRPr lang="en-US" sz="4000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768475" algn="just"/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=&gt;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Vậy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muốn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con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cái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phải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chịu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hậu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quả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0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đó</a:t>
            </a:r>
            <a:r>
              <a:rPr lang="en-US" sz="40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?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91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646095" y="-4970537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275698" y="8415585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40574" y="1028699"/>
            <a:ext cx="17085426" cy="880241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.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endParaRPr lang="en-US" sz="4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1035683" lvl="1" indent="-571500" algn="just">
              <a:buFont typeface="Arial" panose="020B0604020202020204" pitchFamily="34" charset="0"/>
              <a:buChar char="•"/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Hậu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quả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phản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đối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ý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kiến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?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Tại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sao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lại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“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mặc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kệ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”</a:t>
            </a:r>
          </a:p>
          <a:p>
            <a:pPr marL="1035683" lvl="1" indent="-571500" algn="just">
              <a:buFontTx/>
              <a:buChar char="-"/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Lí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lẽ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3.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chỉ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xấu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hình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ảnh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cơ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thể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mùi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chịu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còn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bạn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trẻ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thiếu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niên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theo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thói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xấu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hình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ảnh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của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xã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hội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trở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nên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đẹp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thiếu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văn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minh.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Vì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vậy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với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cách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một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dân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đất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nước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tôi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sẽ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phép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mình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“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mặc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kệ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”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nếu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anh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hành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vi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xấu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hình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ảnh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đất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nước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con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VN</a:t>
            </a:r>
          </a:p>
          <a:p>
            <a:pPr marL="1035683" lvl="1" indent="-571500" algn="just">
              <a:buFontTx/>
              <a:buChar char="-"/>
            </a:pP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Bằng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4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Như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đã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nói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ở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trên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một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trong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nguyên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nhân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dẫn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đến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sự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a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dua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theo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khác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chứng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tỏ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trước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đám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đông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độ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tuổi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nổi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loạn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và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dễ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theo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thói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xấu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nhất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đó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là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khi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13-18 </a:t>
            </a:r>
            <a:r>
              <a:rPr lang="en-US" sz="4400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tuổi</a:t>
            </a:r>
            <a:r>
              <a:rPr lang="en-US" sz="4400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, …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943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 rot="1942914">
            <a:off x="14599800" y="5979458"/>
            <a:ext cx="8974046" cy="861508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 rot="-8734730">
            <a:off x="-5553087" y="-4644789"/>
            <a:ext cx="9312463" cy="89399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 cstate="print">
            <a:alphaModFix amt="8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 b="31221"/>
          <a:stretch>
            <a:fillRect/>
          </a:stretch>
        </p:blipFill>
        <p:spPr>
          <a:xfrm rot="-7383210">
            <a:off x="15931041" y="30135"/>
            <a:ext cx="3446899" cy="2094858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 rot="-5400000">
            <a:off x="-2278046" y="7755457"/>
            <a:ext cx="5033394" cy="41148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rcRect/>
          <a:stretch>
            <a:fillRect/>
          </a:stretch>
        </p:blipFill>
        <p:spPr>
          <a:xfrm rot="-92694">
            <a:off x="15474202" y="849049"/>
            <a:ext cx="1570677" cy="157067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440574" y="0"/>
            <a:ext cx="2542499" cy="2542499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>
            <a:fillRect/>
          </a:stretch>
        </p:blipFill>
        <p:spPr>
          <a:xfrm>
            <a:off x="15232142" y="7987051"/>
            <a:ext cx="2542499" cy="2542499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rcRect/>
          <a:stretch>
            <a:fillRect/>
          </a:stretch>
        </p:blipFill>
        <p:spPr>
          <a:xfrm rot="-225904" flipH="1" flipV="1">
            <a:off x="15509262" y="7906523"/>
            <a:ext cx="3775329" cy="4114800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rcRect/>
          <a:stretch>
            <a:fillRect/>
          </a:stretch>
        </p:blipFill>
        <p:spPr>
          <a:xfrm flipH="1">
            <a:off x="-142673" y="7987051"/>
            <a:ext cx="2696069" cy="2499991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rcRect/>
          <a:stretch>
            <a:fillRect/>
          </a:stretch>
        </p:blipFill>
        <p:spPr>
          <a:xfrm>
            <a:off x="11231555" y="8119467"/>
            <a:ext cx="2591144" cy="2846108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688009" y="2125987"/>
            <a:ext cx="17085426" cy="66479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464183" lvl="1" algn="just"/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2.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b="1" dirty="0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chemeClr val="accent2">
                    <a:lumMod val="50000"/>
                  </a:schemeClr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endParaRPr lang="en-US" sz="5400" b="1" dirty="0">
              <a:solidFill>
                <a:schemeClr val="accent2">
                  <a:lumMod val="50000"/>
                </a:schemeClr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c.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Biện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pháp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khắc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phục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dựa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vào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nguyên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nhân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để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đưa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ra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biện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pháp</a:t>
            </a:r>
            <a:endParaRPr lang="en-US" sz="5400" dirty="0">
              <a:solidFill>
                <a:srgbClr val="70422C"/>
              </a:solidFill>
              <a:latin typeface="Roboto Condensed" panose="020B0604020202020204" charset="0"/>
              <a:ea typeface="Roboto Condensed" panose="020B0604020202020204" charset="0"/>
            </a:endParaRPr>
          </a:p>
          <a:p>
            <a:pPr marL="464183" lvl="1" algn="just"/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d.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Phản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đề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bàn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luận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về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những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người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có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ý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thức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hút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, …</a:t>
            </a:r>
          </a:p>
          <a:p>
            <a:pPr marL="464183" lvl="1" algn="just"/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e.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Liên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hệ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b="1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b="1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: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bản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thân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mình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đã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làm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được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gì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và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chưa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làm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được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gì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trong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việc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xây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dựng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xã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hội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không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khói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thuốc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;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nhận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thức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,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bài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học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hành</a:t>
            </a:r>
            <a:r>
              <a:rPr lang="en-US" sz="5400" dirty="0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 </a:t>
            </a:r>
            <a:r>
              <a:rPr lang="en-US" sz="5400" dirty="0" err="1">
                <a:solidFill>
                  <a:srgbClr val="70422C"/>
                </a:solidFill>
                <a:latin typeface="Roboto Condensed" panose="020B0604020202020204" charset="0"/>
                <a:ea typeface="Roboto Condensed" panose="020B0604020202020204" charset="0"/>
              </a:rPr>
              <a:t>động</a:t>
            </a:r>
            <a:endParaRPr lang="en-US" sz="5400" dirty="0">
              <a:solidFill>
                <a:srgbClr val="70422C"/>
              </a:solidFill>
              <a:latin typeface="Roboto Condensed" panose="020B0604020202020204" charset="0"/>
              <a:ea typeface="Roboto Condensed" panose="020B0604020202020204" charset="0"/>
            </a:endParaRP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1"/>
              </a:ext>
            </a:extLst>
          </a:blip>
          <a:srcRect/>
          <a:stretch>
            <a:fillRect/>
          </a:stretch>
        </p:blipFill>
        <p:spPr>
          <a:xfrm>
            <a:off x="6507499" y="237328"/>
            <a:ext cx="7315200" cy="158274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3"/>
              </a:ext>
            </a:extLst>
          </a:blip>
          <a:srcRect/>
          <a:stretch>
            <a:fillRect/>
          </a:stretch>
        </p:blipFill>
        <p:spPr>
          <a:xfrm>
            <a:off x="5784494" y="9139301"/>
            <a:ext cx="7315200" cy="164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441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</TotalTime>
  <Words>892</Words>
  <Application>Microsoft Macintosh PowerPoint</Application>
  <PresentationFormat>Custom</PresentationFormat>
  <Paragraphs>53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Calibri</vt:lpstr>
      <vt:lpstr>Roboto Condensed Bold</vt:lpstr>
      <vt:lpstr>Roboto Condensed</vt:lpstr>
      <vt:lpstr>Arial</vt:lpstr>
      <vt:lpstr>Fraunces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7KN - B8 - Viết</dc:title>
  <dc:creator>This MC</dc:creator>
  <cp:lastModifiedBy>Thuỳ Linh</cp:lastModifiedBy>
  <cp:revision>21</cp:revision>
  <dcterms:created xsi:type="dcterms:W3CDTF">2006-08-16T00:00:00Z</dcterms:created>
  <dcterms:modified xsi:type="dcterms:W3CDTF">2024-04-15T15:20:53Z</dcterms:modified>
  <dc:identifier>DAFYNYymr7c</dc:identifier>
</cp:coreProperties>
</file>