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81" r:id="rId7"/>
    <p:sldId id="274" r:id="rId8"/>
    <p:sldId id="275" r:id="rId9"/>
    <p:sldId id="276" r:id="rId10"/>
    <p:sldId id="277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unces Bold" pitchFamily="2" charset="77"/>
      <p:regular r:id="rId17"/>
      <p:bold r:id="rId18"/>
    </p:embeddedFont>
    <p:embeddedFont>
      <p:font typeface="KG Primary Penmanship" panose="02000506000000020003" pitchFamily="2" charset="77"/>
      <p:regular r:id="rId19"/>
    </p:embeddedFont>
    <p:embeddedFont>
      <p:font typeface="Roboto Condensed" panose="020F0502020204030204" pitchFamily="34" charset="0"/>
      <p:regular r:id="rId20"/>
      <p:bold r:id="rId21"/>
      <p:italic r:id="rId22"/>
      <p:boldItalic r:id="rId23"/>
    </p:embeddedFont>
    <p:embeddedFont>
      <p:font typeface="Roboto Condensed Bold" panose="02000000000000000000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2" autoAdjust="0"/>
  </p:normalViewPr>
  <p:slideViewPr>
    <p:cSldViewPr>
      <p:cViewPr varScale="1">
        <p:scale>
          <a:sx n="66" d="100"/>
          <a:sy n="66" d="100"/>
        </p:scale>
        <p:origin x="10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4CC6-39CD-4A38-B5FB-7A1A59A50B5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E351-CBFD-4CB9-A4C3-A94FD44E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18" Type="http://schemas.openxmlformats.org/officeDocument/2006/relationships/image" Target="../media/image60.png"/><Relationship Id="rId3" Type="http://schemas.openxmlformats.org/officeDocument/2006/relationships/image" Target="../media/image51.svg"/><Relationship Id="rId21" Type="http://schemas.openxmlformats.org/officeDocument/2006/relationships/image" Target="../media/image63.svg"/><Relationship Id="rId7" Type="http://schemas.openxmlformats.org/officeDocument/2006/relationships/image" Target="../media/image55.svg"/><Relationship Id="rId12" Type="http://schemas.openxmlformats.org/officeDocument/2006/relationships/image" Target="../media/image3.png"/><Relationship Id="rId17" Type="http://schemas.openxmlformats.org/officeDocument/2006/relationships/image" Target="../media/image59.svg"/><Relationship Id="rId2" Type="http://schemas.openxmlformats.org/officeDocument/2006/relationships/image" Target="../media/image5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41.svg"/><Relationship Id="rId5" Type="http://schemas.openxmlformats.org/officeDocument/2006/relationships/image" Target="../media/image53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40.png"/><Relationship Id="rId19" Type="http://schemas.openxmlformats.org/officeDocument/2006/relationships/image" Target="../media/image61.svg"/><Relationship Id="rId4" Type="http://schemas.openxmlformats.org/officeDocument/2006/relationships/image" Target="../media/image52.png"/><Relationship Id="rId9" Type="http://schemas.openxmlformats.org/officeDocument/2006/relationships/image" Target="../media/image12.sv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2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sv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3.svg"/><Relationship Id="rId3" Type="http://schemas.openxmlformats.org/officeDocument/2006/relationships/image" Target="../media/image49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3.svg"/><Relationship Id="rId3" Type="http://schemas.openxmlformats.org/officeDocument/2006/relationships/image" Target="../media/image49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6409" y="-287418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93513">
            <a:off x="15902344" y="-939634"/>
            <a:ext cx="3823209" cy="3781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2642" y="8177551"/>
            <a:ext cx="2542499" cy="2542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17947" flipH="1">
            <a:off x="15791328" y="-65346"/>
            <a:ext cx="2544292" cy="21880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15490" y="5617378"/>
            <a:ext cx="4900519" cy="11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6209">
                <a:solidFill>
                  <a:srgbClr val="FFFBEE"/>
                </a:solidFill>
                <a:latin typeface="KG Primary Penmanship"/>
              </a:rPr>
              <a:t>History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37508"/>
              </p:ext>
            </p:extLst>
          </p:nvPr>
        </p:nvGraphicFramePr>
        <p:xfrm>
          <a:off x="381000" y="1104900"/>
          <a:ext cx="17034487" cy="8423347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1547">
                <a:tc gridSpan="2"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Lí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lẽ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và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bằng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chứng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được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nêu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ra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để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chứng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tỏ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sự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phản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đối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là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có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căn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cứ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Lí lẽ và bằng chứng được nêu ra để chứng tỏ sự phản đối là có căn cứ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66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6600" b="1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600" b="1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endParaRPr lang="en-US" sz="28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1" lvl="1" indent="-377825" algn="just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Ai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cũng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phải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mình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vì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phải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quyết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mà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trốn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nhỏ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thuộc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trách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nhiệm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endParaRPr lang="en-US" sz="6000" dirty="0"/>
                    </a:p>
                    <a:p>
                      <a:pPr marL="755651" lvl="1" indent="-377825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Nếu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mình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thì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đùn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đẩy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nhỏ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ai?</a:t>
                      </a:r>
                    </a:p>
                    <a:p>
                      <a:pPr marL="755651" lvl="1" indent="-377825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nhỏ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đồng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vô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việc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tuy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nhỏ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mà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rất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lớn</a:t>
                      </a:r>
                      <a:r>
                        <a:rPr lang="en-US" sz="60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60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lao</a:t>
                      </a:r>
                      <a:endParaRPr lang="en-US" sz="600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566409" y="442493"/>
            <a:ext cx="15422642" cy="977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II. 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044789" y="2440614"/>
            <a:ext cx="6187352" cy="65474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-142673" y="5066798"/>
            <a:ext cx="5845360" cy="5420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148720" y="6412192"/>
            <a:ext cx="2591144" cy="2846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97076" y="2201339"/>
            <a:ext cx="12935065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3. </a:t>
            </a: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Chỉnh</a:t>
            </a: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sửa</a:t>
            </a: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viết</a:t>
            </a:r>
            <a:endParaRPr lang="en-US" sz="609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858" y="944214"/>
            <a:ext cx="1561153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49773" y="3084481"/>
            <a:ext cx="3577385" cy="513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18"/>
              </a:lnSpc>
            </a:pP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Đánh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giá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và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chỉnh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sửa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theo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bảng</a:t>
            </a:r>
            <a:r>
              <a:rPr lang="en-US" sz="587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5870" dirty="0" err="1">
                <a:solidFill>
                  <a:srgbClr val="70422C"/>
                </a:solidFill>
                <a:latin typeface="Roboto Condensed"/>
              </a:rPr>
              <a:t>kiểm</a:t>
            </a:r>
            <a:endParaRPr lang="en-US" sz="5870" dirty="0">
              <a:solidFill>
                <a:srgbClr val="70422C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10800000">
            <a:off x="-566943" y="-286948"/>
            <a:ext cx="6437334" cy="38644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9845">
            <a:off x="-108178" y="7349718"/>
            <a:ext cx="3311102" cy="23177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48546">
            <a:off x="15870236" y="-192933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r="56483" b="56933"/>
          <a:stretch>
            <a:fillRect/>
          </a:stretch>
        </p:blipFill>
        <p:spPr>
          <a:xfrm rot="-10800000">
            <a:off x="-376443" y="-96448"/>
            <a:ext cx="6437334" cy="38644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42914">
            <a:off x="15561772" y="7647108"/>
            <a:ext cx="7527863" cy="72267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1167" y="750418"/>
            <a:ext cx="1789768" cy="17897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78656" y="582979"/>
            <a:ext cx="15611533" cy="79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9"/>
              </a:lnSpc>
            </a:pPr>
            <a:r>
              <a:rPr lang="en-US" sz="4649" dirty="0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7373" y="2921396"/>
            <a:ext cx="15858133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Dựa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vào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đoán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ban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đầu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và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phần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tích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mẫu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cũng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như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nghiệm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hãy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nêu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quy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sống</a:t>
            </a:r>
            <a:endParaRPr lang="en-US" sz="4500" dirty="0">
              <a:solidFill>
                <a:srgbClr val="70422C"/>
              </a:solidFill>
              <a:latin typeface="Roboto Condensed Bold"/>
            </a:endParaRPr>
          </a:p>
          <a:p>
            <a:pPr algn="ctr">
              <a:lnSpc>
                <a:spcPts val="6299"/>
              </a:lnSpc>
            </a:pPr>
            <a:endParaRPr lang="en-US" sz="4500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60891" y="6213485"/>
            <a:ext cx="9460156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Hoạt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động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cá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nhân</a:t>
            </a:r>
            <a:endParaRPr lang="en-US" sz="3999" dirty="0">
              <a:solidFill>
                <a:srgbClr val="956068"/>
              </a:solidFill>
              <a:latin typeface="Roboto Condensed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Nhiệm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vụ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: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phiếu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học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tập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03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Thời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gian</a:t>
            </a:r>
            <a:r>
              <a:rPr lang="en-US" sz="3999" dirty="0">
                <a:solidFill>
                  <a:srgbClr val="956068"/>
                </a:solidFill>
                <a:latin typeface="Roboto Condensed Bold"/>
              </a:rPr>
              <a:t>: 5 </a:t>
            </a:r>
            <a:r>
              <a:rPr lang="en-US" sz="3999" dirty="0" err="1">
                <a:solidFill>
                  <a:srgbClr val="956068"/>
                </a:solidFill>
                <a:latin typeface="Roboto Condensed Bold"/>
              </a:rPr>
              <a:t>phút</a:t>
            </a:r>
            <a:endParaRPr lang="en-US" sz="3999" dirty="0">
              <a:solidFill>
                <a:srgbClr val="956068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602284" y="252889"/>
            <a:ext cx="3771895" cy="22923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48296" y="451353"/>
            <a:ext cx="15611533" cy="79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9"/>
              </a:lnSpc>
            </a:pPr>
            <a:r>
              <a:rPr lang="en-US" sz="46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06317" y="6729699"/>
            <a:ext cx="4914897" cy="37107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93158" y="5188073"/>
            <a:ext cx="4103280" cy="4148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36508" y="5182655"/>
            <a:ext cx="4103280" cy="41485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536953" y="5109763"/>
            <a:ext cx="4103280" cy="41485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288380" y="5213726"/>
            <a:ext cx="2312835" cy="11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919762" y="5213726"/>
            <a:ext cx="2312835" cy="11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207979" y="5014446"/>
            <a:ext cx="2682000" cy="139017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338221" y="5480144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8148" y="5480144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82015" y="5376539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3998" y="6923931"/>
            <a:ext cx="2421599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Trước khi viết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00377" y="6929349"/>
            <a:ext cx="775543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Viết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74370" y="6929349"/>
            <a:ext cx="3041600" cy="58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Chỉnh sửa bài viết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9916" y="2187793"/>
            <a:ext cx="1530816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Dựa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vào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đoán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ban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đầu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và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phần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tích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mẫu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cũng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như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nghiệm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hãy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nêu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quy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sống</a:t>
            </a:r>
            <a:endParaRPr lang="en-US" sz="4500" dirty="0">
              <a:solidFill>
                <a:srgbClr val="70422C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2709" y="879056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0943" y="2132938"/>
            <a:ext cx="12935065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1.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Trước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khi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viết</a:t>
            </a:r>
            <a:endParaRPr lang="en-US" sz="499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9065" y="3090198"/>
            <a:ext cx="16640235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b="1" dirty="0" err="1">
                <a:solidFill>
                  <a:srgbClr val="70422C"/>
                </a:solidFill>
                <a:latin typeface="Roboto Condensed"/>
              </a:rPr>
              <a:t>Xác</a:t>
            </a:r>
            <a:r>
              <a:rPr lang="en-US" sz="45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b="1" dirty="0" err="1">
                <a:solidFill>
                  <a:srgbClr val="70422C"/>
                </a:solidFill>
                <a:latin typeface="Roboto Condensed"/>
              </a:rPr>
              <a:t>định</a:t>
            </a:r>
            <a:r>
              <a:rPr lang="en-US" sz="4500" b="1" dirty="0">
                <a:solidFill>
                  <a:srgbClr val="70422C"/>
                </a:solidFill>
                <a:latin typeface="Roboto Condensed"/>
              </a:rPr>
              <a:t>:</a:t>
            </a: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tài</a:t>
            </a:r>
            <a:endParaRPr lang="en-US" sz="4500" dirty="0">
              <a:solidFill>
                <a:srgbClr val="70422C"/>
              </a:solidFill>
              <a:latin typeface="Roboto Condensed"/>
            </a:endParaRP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Mục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đích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viết</a:t>
            </a:r>
            <a:endParaRPr lang="en-US" sz="4500" dirty="0">
              <a:solidFill>
                <a:srgbClr val="70422C"/>
              </a:solidFill>
              <a:latin typeface="Roboto Condensed"/>
            </a:endParaRP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đọc</a:t>
            </a:r>
            <a:endParaRPr lang="en-US" sz="4500" dirty="0">
              <a:solidFill>
                <a:srgbClr val="70422C"/>
              </a:solidFill>
              <a:latin typeface="Roboto Condensed"/>
            </a:endParaRPr>
          </a:p>
          <a:p>
            <a:pPr marL="971550" lvl="1" indent="-485775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chính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(vấn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gì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cần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bàn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luận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ở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?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Trước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trái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ngược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với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quan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điểm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thân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cần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thể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mình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như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thế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nào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?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Làm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thế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nào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để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mình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thuyết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phục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"/>
              </a:rPr>
              <a:t>đọc</a:t>
            </a:r>
            <a:r>
              <a:rPr lang="en-US" sz="4500" dirty="0">
                <a:solidFill>
                  <a:srgbClr val="70422C"/>
                </a:solidFill>
                <a:latin typeface="Roboto Condensed"/>
              </a:rPr>
              <a:t>?)</a:t>
            </a:r>
          </a:p>
          <a:p>
            <a:pPr>
              <a:lnSpc>
                <a:spcPts val="6299"/>
              </a:lnSpc>
            </a:pPr>
            <a:endParaRPr lang="en-US" sz="4500" dirty="0">
              <a:solidFill>
                <a:srgbClr val="70422C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06873" y="665419"/>
            <a:ext cx="15611533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6467" y="2014763"/>
            <a:ext cx="12935065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70422C"/>
                </a:solidFill>
                <a:latin typeface="Roboto Condensed Bold"/>
              </a:rPr>
              <a:t>1. Trước khi viết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64481" y="3423826"/>
            <a:ext cx="4976378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6989" lvl="1" indent="-658495">
              <a:lnSpc>
                <a:spcPts val="8539"/>
              </a:lnSpc>
              <a:buFont typeface="Arial"/>
              <a:buChar char="•"/>
            </a:pP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Lập</a:t>
            </a: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60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6099" dirty="0">
                <a:solidFill>
                  <a:srgbClr val="70422C"/>
                </a:solidFill>
                <a:latin typeface="Roboto Condensed Bold"/>
              </a:rPr>
              <a:t> ý </a:t>
            </a:r>
          </a:p>
          <a:p>
            <a:pPr>
              <a:lnSpc>
                <a:spcPts val="8539"/>
              </a:lnSpc>
            </a:pPr>
            <a:endParaRPr lang="en-US" sz="6099" dirty="0">
              <a:solidFill>
                <a:srgbClr val="70422C"/>
              </a:solidFill>
              <a:latin typeface="Roboto Condensed Bold"/>
            </a:endParaRP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5336"/>
              </p:ext>
            </p:extLst>
          </p:nvPr>
        </p:nvGraphicFramePr>
        <p:xfrm>
          <a:off x="263998" y="5105704"/>
          <a:ext cx="16995302" cy="4381500"/>
        </p:xfrm>
        <a:graphic>
          <a:graphicData uri="http://schemas.openxmlformats.org/drawingml/2006/table">
            <a:tbl>
              <a:tblPr/>
              <a:tblGrid>
                <a:gridCol w="36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9367">
                <a:tc>
                  <a:txBody>
                    <a:bodyPr/>
                    <a:lstStyle/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Đặt</a:t>
                      </a:r>
                      <a:r>
                        <a:rPr lang="en-US" sz="4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vấn</a:t>
                      </a:r>
                      <a:r>
                        <a:rPr lang="en-US" sz="4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đề</a:t>
                      </a:r>
                      <a:endParaRPr lang="en-US" sz="4500" dirty="0">
                        <a:solidFill>
                          <a:srgbClr val="000000"/>
                        </a:solidFill>
                        <a:latin typeface="Roboto Condensed Bold"/>
                      </a:endParaRPr>
                    </a:p>
                    <a:p>
                      <a:pPr algn="ctr">
                        <a:lnSpc>
                          <a:spcPts val="6299"/>
                        </a:lnSpc>
                        <a:defRPr/>
                      </a:pPr>
                      <a:r>
                        <a:rPr lang="en-US" sz="450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(</a:t>
                      </a: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Mở</a:t>
                      </a:r>
                      <a:r>
                        <a:rPr lang="en-US" sz="4500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4500" baseline="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bài</a:t>
                      </a:r>
                      <a:r>
                        <a:rPr lang="en-US" sz="4500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299"/>
                        </a:lnSpc>
                        <a:defRPr/>
                      </a:pP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4500" dirty="0">
                          <a:solidFill>
                            <a:srgbClr val="000000"/>
                          </a:solidFill>
                          <a:latin typeface="Roboto Condensed"/>
                        </a:rPr>
                        <a:t> vấn </a:t>
                      </a:r>
                      <a:r>
                        <a:rPr lang="en-US" sz="4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4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nghị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luận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và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bày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tỏ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ý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kiến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phản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đối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nhìn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nhận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về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vấn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đề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marL="0" indent="0" algn="just">
                        <a:lnSpc>
                          <a:spcPts val="6299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Có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thể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trích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dẫn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châm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ngôn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danh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ngôn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…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để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thu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hút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sinh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động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hơn</a:t>
                      </a:r>
                      <a:endParaRPr lang="en-US" sz="4400" baseline="0" dirty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marL="0" indent="0" algn="just">
                        <a:lnSpc>
                          <a:spcPts val="6299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- </a:t>
                      </a:r>
                      <a:r>
                        <a:rPr lang="en-US" sz="440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Trích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dẫn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ý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kiến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mà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đề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đưa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sau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đó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dẫn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dắt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vấn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đề</a:t>
                      </a:r>
                      <a:endParaRPr lang="en-US" sz="4400" dirty="0">
                        <a:solidFill>
                          <a:srgbClr val="000000"/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83090" y="6578453"/>
            <a:ext cx="3159285" cy="32155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3998" y="7333966"/>
            <a:ext cx="2519597" cy="2460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58528" y="7202073"/>
            <a:ext cx="4779416" cy="693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38234" y="442510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19598" y="1339816"/>
            <a:ext cx="12935065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1.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Trước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khi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viết</a:t>
            </a:r>
            <a:endParaRPr lang="en-US" sz="499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06366" y="1817538"/>
            <a:ext cx="3875268" cy="173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Lập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ý 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70422C"/>
              </a:solidFill>
              <a:latin typeface="Roboto Condensed Bold"/>
            </a:endParaRPr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7082"/>
              </p:ext>
            </p:extLst>
          </p:nvPr>
        </p:nvGraphicFramePr>
        <p:xfrm>
          <a:off x="417387" y="2900056"/>
          <a:ext cx="16905743" cy="7366000"/>
        </p:xfrm>
        <a:graphic>
          <a:graphicData uri="http://schemas.openxmlformats.org/drawingml/2006/table">
            <a:tbl>
              <a:tblPr/>
              <a:tblGrid>
                <a:gridCol w="255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575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Giải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quyết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</a:p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vấn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đề</a:t>
                      </a:r>
                      <a:endParaRPr lang="en-US" sz="3999" dirty="0">
                        <a:solidFill>
                          <a:srgbClr val="000000"/>
                        </a:solidFill>
                        <a:latin typeface="Roboto Condensed Bold"/>
                      </a:endParaRPr>
                    </a:p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(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bài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marL="863599" lvl="1" indent="-431800" algn="just">
                        <a:lnSpc>
                          <a:spcPts val="49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thích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thực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chất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endParaRPr lang="en-US" sz="1100" dirty="0"/>
                    </a:p>
                    <a:p>
                      <a:pPr marL="863599" lvl="1" indent="-431800" algn="just">
                        <a:lnSpc>
                          <a:spcPts val="4959"/>
                        </a:lnSpc>
                        <a:buFont typeface="Arial"/>
                        <a:buChar char="•"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khía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cạnh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  <a:p>
                      <a:pPr marL="1003299" lvl="1" indent="-571500" algn="just">
                        <a:lnSpc>
                          <a:spcPts val="4959"/>
                        </a:lnSpc>
                        <a:buFontTx/>
                        <a:buChar char="-"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Nguyên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ý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endParaRPr lang="en-US" sz="39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1003299" lvl="1" indent="-571500" algn="just">
                        <a:lnSpc>
                          <a:spcPts val="4959"/>
                        </a:lnSpc>
                        <a:buFontTx/>
                        <a:buChar char="-"/>
                      </a:pP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Thực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trạng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39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1003299" marR="0" lvl="1" indent="-57150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*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Hậu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quả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tác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hại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</a:p>
                    <a:p>
                      <a:pPr marL="431799" marR="0" lvl="1" indent="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+ Ý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ở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đâu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?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nào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)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đang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mâu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thuẫn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</a:p>
                    <a:p>
                      <a:pPr marL="1003299" marR="0" lvl="1" indent="-57150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tác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tiêu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đời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  <a:endParaRPr lang="en-US" sz="39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58528" y="7202073"/>
            <a:ext cx="4779416" cy="693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38234" y="442510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19598" y="1339816"/>
            <a:ext cx="12935065" cy="85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1.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Trước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khi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viết</a:t>
            </a:r>
            <a:endParaRPr lang="en-US" sz="499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06366" y="1817538"/>
            <a:ext cx="3875268" cy="173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Lập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9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 ý 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70422C"/>
              </a:solidFill>
              <a:latin typeface="Roboto Condensed Bold"/>
            </a:endParaRPr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11393"/>
              </p:ext>
            </p:extLst>
          </p:nvPr>
        </p:nvGraphicFramePr>
        <p:xfrm>
          <a:off x="636631" y="3619146"/>
          <a:ext cx="16905743" cy="4826000"/>
        </p:xfrm>
        <a:graphic>
          <a:graphicData uri="http://schemas.openxmlformats.org/drawingml/2006/table">
            <a:tbl>
              <a:tblPr/>
              <a:tblGrid>
                <a:gridCol w="255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575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Giải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quyết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</a:p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vấn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đề</a:t>
                      </a:r>
                      <a:endParaRPr lang="en-US" sz="3999" dirty="0">
                        <a:solidFill>
                          <a:srgbClr val="000000"/>
                        </a:solidFill>
                        <a:latin typeface="Roboto Condensed Bold"/>
                      </a:endParaRPr>
                    </a:p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(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bài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marL="1003299" marR="0" lvl="1" indent="-57150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Đ</a:t>
                      </a:r>
                      <a:r>
                        <a:rPr lang="vi-VN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ư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a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pháp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khắc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39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1003299" marR="0" lvl="1" indent="-57150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lật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ngược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  <a:p>
                      <a:pPr marL="431799" marR="0" lvl="1" indent="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+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ngược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39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431799" marR="0" lvl="1" indent="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+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biệt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biệt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giữa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2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(VD: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yêu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thương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–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thương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hại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,…)</a:t>
                      </a:r>
                    </a:p>
                    <a:p>
                      <a:pPr marL="431799" marR="0" lvl="1" indent="0" algn="just" defTabSz="914400" rtl="0" eaLnBrk="1" fontAlgn="auto" latinLnBrk="0" hangingPunct="1">
                        <a:lnSpc>
                          <a:spcPts val="495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-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Liên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hệ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chưa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gì</a:t>
                      </a:r>
                      <a:r>
                        <a:rPr lang="en-US" sz="39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?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68732" y="3512961"/>
            <a:ext cx="5933865" cy="213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6989" lvl="1" indent="-658495">
              <a:lnSpc>
                <a:spcPts val="8539"/>
              </a:lnSpc>
              <a:buFont typeface="Arial"/>
              <a:buChar char="•"/>
            </a:pPr>
            <a:r>
              <a:rPr lang="en-US" sz="6099">
                <a:solidFill>
                  <a:srgbClr val="70422C"/>
                </a:solidFill>
                <a:latin typeface="Roboto Condensed Bold"/>
              </a:rPr>
              <a:t>Lập dàn ý </a:t>
            </a:r>
          </a:p>
          <a:p>
            <a:pPr>
              <a:lnSpc>
                <a:spcPts val="8539"/>
              </a:lnSpc>
            </a:pPr>
            <a:endParaRPr lang="en-US" sz="6099">
              <a:solidFill>
                <a:srgbClr val="70422C"/>
              </a:solidFill>
              <a:latin typeface="Roboto Condensed Bold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31630"/>
              </p:ext>
            </p:extLst>
          </p:nvPr>
        </p:nvGraphicFramePr>
        <p:xfrm>
          <a:off x="1431182" y="4756594"/>
          <a:ext cx="15735503" cy="4495800"/>
        </p:xfrm>
        <a:graphic>
          <a:graphicData uri="http://schemas.openxmlformats.org/drawingml/2006/table">
            <a:tbl>
              <a:tblPr/>
              <a:tblGrid>
                <a:gridCol w="336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650">
                <a:tc>
                  <a:txBody>
                    <a:bodyPr/>
                    <a:lstStyle/>
                    <a:p>
                      <a:pPr algn="ctr">
                        <a:lnSpc>
                          <a:spcPts val="8119"/>
                        </a:lnSpc>
                        <a:defRPr/>
                      </a:pP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Kết</a:t>
                      </a:r>
                      <a:r>
                        <a:rPr lang="en-US" sz="57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thúc</a:t>
                      </a:r>
                      <a:r>
                        <a:rPr lang="en-US" sz="57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vấn</a:t>
                      </a:r>
                      <a:r>
                        <a:rPr lang="en-US" sz="57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đề</a:t>
                      </a:r>
                      <a:endParaRPr lang="en-US" sz="5799" dirty="0">
                        <a:solidFill>
                          <a:srgbClr val="000000"/>
                        </a:solidFill>
                        <a:latin typeface="Roboto Condensed Bold"/>
                      </a:endParaRPr>
                    </a:p>
                    <a:p>
                      <a:pPr algn="ctr">
                        <a:lnSpc>
                          <a:spcPts val="8119"/>
                        </a:lnSpc>
                        <a:defRPr/>
                      </a:pPr>
                      <a:r>
                        <a:rPr lang="en-US" sz="57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(</a:t>
                      </a: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Kết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bài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marL="857250" indent="-857250" algn="l">
                        <a:lnSpc>
                          <a:spcPts val="8119"/>
                        </a:lnSpc>
                        <a:buFontTx/>
                        <a:buChar char="-"/>
                        <a:defRPr/>
                      </a:pPr>
                      <a:r>
                        <a:rPr lang="en-US" sz="57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phản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nghị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endParaRPr lang="en-US" sz="57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857250" indent="-857250" algn="l">
                        <a:lnSpc>
                          <a:spcPts val="8119"/>
                        </a:lnSpc>
                        <a:buFontTx/>
                        <a:buChar char="-"/>
                        <a:defRPr/>
                      </a:pP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Đưa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điệp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lời</a:t>
                      </a:r>
                      <a:r>
                        <a:rPr lang="en-US" sz="5799" baseline="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5799" baseline="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khuyên</a:t>
                      </a:r>
                      <a:endParaRPr lang="en-US" sz="5799" baseline="0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83090" y="6578453"/>
            <a:ext cx="3159285" cy="3215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3998" y="7333966"/>
            <a:ext cx="2519597" cy="24600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38234" y="432985"/>
            <a:ext cx="1561153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9597" y="1961225"/>
            <a:ext cx="12935065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80"/>
              </a:lnSpc>
            </a:pPr>
            <a:r>
              <a:rPr lang="en-US" sz="6200">
                <a:solidFill>
                  <a:srgbClr val="70422C"/>
                </a:solidFill>
                <a:latin typeface="Roboto Condensed Bold"/>
              </a:rPr>
              <a:t>1. Trước khi viết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8234" y="442510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0943" y="1630123"/>
            <a:ext cx="12935065" cy="85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70422C"/>
                </a:solidFill>
                <a:latin typeface="Roboto Condensed Bold"/>
              </a:rPr>
              <a:t>2. Viết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6476" y="3255269"/>
            <a:ext cx="15123291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Bám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sát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ý,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dùng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các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từ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ngữ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liên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kết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để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các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câu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đoạn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và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đảm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bảo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tính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chặt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chẽ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mạch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lạc</a:t>
            </a:r>
            <a:endParaRPr lang="en-US" sz="3899" dirty="0">
              <a:solidFill>
                <a:srgbClr val="70422C"/>
              </a:solidFill>
              <a:latin typeface="Roboto Condensed Bol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Giọng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phù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hợp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tránh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lối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gay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gắt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gây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cảm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giác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căng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thẳng</a:t>
            </a:r>
            <a:endParaRPr lang="en-US" sz="3899" dirty="0">
              <a:solidFill>
                <a:srgbClr val="70422C"/>
              </a:solidFill>
              <a:latin typeface="Roboto Condensed Bol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Khẳng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định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được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nghĩa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việc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bàn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luận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giúp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người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đọc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suy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nghĩ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đúng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để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có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sự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thay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đổi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tích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cực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nhận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thức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và hành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động</a:t>
            </a:r>
            <a:endParaRPr lang="en-US" sz="3899" dirty="0">
              <a:solidFill>
                <a:srgbClr val="70422C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743</Words>
  <Application>Microsoft Macintosh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KG Primary Penmanship</vt:lpstr>
      <vt:lpstr>Calibri</vt:lpstr>
      <vt:lpstr>Roboto Condensed Bold</vt:lpstr>
      <vt:lpstr>Roboto Condensed</vt:lpstr>
      <vt:lpstr>Arial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7KN - B8 - Viết</dc:title>
  <dc:creator>This MC</dc:creator>
  <cp:lastModifiedBy>Thuỳ Linh</cp:lastModifiedBy>
  <cp:revision>21</cp:revision>
  <dcterms:created xsi:type="dcterms:W3CDTF">2006-08-16T00:00:00Z</dcterms:created>
  <dcterms:modified xsi:type="dcterms:W3CDTF">2024-04-15T15:20:03Z</dcterms:modified>
  <dc:identifier>DAFYNYymr7c</dc:identifier>
</cp:coreProperties>
</file>