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7"/>
  </p:notesMasterIdLst>
  <p:sldIdLst>
    <p:sldId id="258" r:id="rId3"/>
    <p:sldId id="260" r:id="rId4"/>
    <p:sldId id="263" r:id="rId5"/>
    <p:sldId id="264" r:id="rId6"/>
    <p:sldId id="265" r:id="rId7"/>
    <p:sldId id="259" r:id="rId8"/>
    <p:sldId id="266" r:id="rId9"/>
    <p:sldId id="267" r:id="rId10"/>
    <p:sldId id="268" r:id="rId11"/>
    <p:sldId id="270"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90" r:id="rId30"/>
    <p:sldId id="287" r:id="rId31"/>
    <p:sldId id="288" r:id="rId32"/>
    <p:sldId id="289" r:id="rId33"/>
    <p:sldId id="291" r:id="rId34"/>
    <p:sldId id="292" r:id="rId35"/>
    <p:sldId id="293" r:id="rId36"/>
    <p:sldId id="261" r:id="rId37"/>
    <p:sldId id="294" r:id="rId38"/>
    <p:sldId id="295" r:id="rId39"/>
    <p:sldId id="296" r:id="rId40"/>
    <p:sldId id="297" r:id="rId41"/>
    <p:sldId id="298" r:id="rId42"/>
    <p:sldId id="299" r:id="rId43"/>
    <p:sldId id="300" r:id="rId44"/>
    <p:sldId id="262" r:id="rId45"/>
    <p:sldId id="301" r:id="rId46"/>
  </p:sldIdLst>
  <p:sldSz cx="18288000" cy="10287000"/>
  <p:notesSz cx="6858000" cy="9144000"/>
  <p:embeddedFontLst>
    <p:embeddedFont>
      <p:font typeface="iCiel Cadena" panose="02000503000000020004" charset="0"/>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265"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BE99F-B5E0-4295-8077-B64B039ACAFE}"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50BF9-4A5D-4079-BAD6-10E26697A4DD}" type="slidenum">
              <a:rPr lang="en-US" smtClean="0"/>
              <a:t>‹#›</a:t>
            </a:fld>
            <a:endParaRPr lang="en-US"/>
          </a:p>
        </p:txBody>
      </p:sp>
    </p:spTree>
    <p:extLst>
      <p:ext uri="{BB962C8B-B14F-4D97-AF65-F5344CB8AC3E}">
        <p14:creationId xmlns:p14="http://schemas.microsoft.com/office/powerpoint/2010/main" val="129777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22</a:t>
            </a:fld>
            <a:endParaRPr lang="en-US"/>
          </a:p>
        </p:txBody>
      </p:sp>
    </p:spTree>
    <p:extLst>
      <p:ext uri="{BB962C8B-B14F-4D97-AF65-F5344CB8AC3E}">
        <p14:creationId xmlns:p14="http://schemas.microsoft.com/office/powerpoint/2010/main" val="327869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31</a:t>
            </a:fld>
            <a:endParaRPr lang="en-US"/>
          </a:p>
        </p:txBody>
      </p:sp>
    </p:spTree>
    <p:extLst>
      <p:ext uri="{BB962C8B-B14F-4D97-AF65-F5344CB8AC3E}">
        <p14:creationId xmlns:p14="http://schemas.microsoft.com/office/powerpoint/2010/main" val="180838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32</a:t>
            </a:fld>
            <a:endParaRPr lang="en-US"/>
          </a:p>
        </p:txBody>
      </p:sp>
    </p:spTree>
    <p:extLst>
      <p:ext uri="{BB962C8B-B14F-4D97-AF65-F5344CB8AC3E}">
        <p14:creationId xmlns:p14="http://schemas.microsoft.com/office/powerpoint/2010/main" val="34034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9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1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23</a:t>
            </a:fld>
            <a:endParaRPr lang="en-US"/>
          </a:p>
        </p:txBody>
      </p:sp>
    </p:spTree>
    <p:extLst>
      <p:ext uri="{BB962C8B-B14F-4D97-AF65-F5344CB8AC3E}">
        <p14:creationId xmlns:p14="http://schemas.microsoft.com/office/powerpoint/2010/main" val="385752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24</a:t>
            </a:fld>
            <a:endParaRPr lang="en-US"/>
          </a:p>
        </p:txBody>
      </p:sp>
    </p:spTree>
    <p:extLst>
      <p:ext uri="{BB962C8B-B14F-4D97-AF65-F5344CB8AC3E}">
        <p14:creationId xmlns:p14="http://schemas.microsoft.com/office/powerpoint/2010/main" val="195183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25</a:t>
            </a:fld>
            <a:endParaRPr lang="en-US"/>
          </a:p>
        </p:txBody>
      </p:sp>
    </p:spTree>
    <p:extLst>
      <p:ext uri="{BB962C8B-B14F-4D97-AF65-F5344CB8AC3E}">
        <p14:creationId xmlns:p14="http://schemas.microsoft.com/office/powerpoint/2010/main" val="32277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26</a:t>
            </a:fld>
            <a:endParaRPr lang="en-US"/>
          </a:p>
        </p:txBody>
      </p:sp>
    </p:spTree>
    <p:extLst>
      <p:ext uri="{BB962C8B-B14F-4D97-AF65-F5344CB8AC3E}">
        <p14:creationId xmlns:p14="http://schemas.microsoft.com/office/powerpoint/2010/main" val="165662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27</a:t>
            </a:fld>
            <a:endParaRPr lang="en-US"/>
          </a:p>
        </p:txBody>
      </p:sp>
    </p:spTree>
    <p:extLst>
      <p:ext uri="{BB962C8B-B14F-4D97-AF65-F5344CB8AC3E}">
        <p14:creationId xmlns:p14="http://schemas.microsoft.com/office/powerpoint/2010/main" val="114178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28</a:t>
            </a:fld>
            <a:endParaRPr lang="en-US"/>
          </a:p>
        </p:txBody>
      </p:sp>
    </p:spTree>
    <p:extLst>
      <p:ext uri="{BB962C8B-B14F-4D97-AF65-F5344CB8AC3E}">
        <p14:creationId xmlns:p14="http://schemas.microsoft.com/office/powerpoint/2010/main" val="193399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29</a:t>
            </a:fld>
            <a:endParaRPr lang="en-US"/>
          </a:p>
        </p:txBody>
      </p:sp>
    </p:spTree>
    <p:extLst>
      <p:ext uri="{BB962C8B-B14F-4D97-AF65-F5344CB8AC3E}">
        <p14:creationId xmlns:p14="http://schemas.microsoft.com/office/powerpoint/2010/main" val="134782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30</a:t>
            </a:fld>
            <a:endParaRPr lang="en-US"/>
          </a:p>
        </p:txBody>
      </p:sp>
    </p:spTree>
    <p:extLst>
      <p:ext uri="{BB962C8B-B14F-4D97-AF65-F5344CB8AC3E}">
        <p14:creationId xmlns:p14="http://schemas.microsoft.com/office/powerpoint/2010/main" val="154823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9/5/2024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628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9/5/2024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5434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9/5/2024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4649182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9.sv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5.svg"/><Relationship Id="rId21" Type="http://schemas.openxmlformats.org/officeDocument/2006/relationships/image" Target="../media/image47.svg"/><Relationship Id="rId7" Type="http://schemas.openxmlformats.org/officeDocument/2006/relationships/image" Target="../media/image22.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4.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20.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19.png"/><Relationship Id="rId9" Type="http://schemas.openxmlformats.org/officeDocument/2006/relationships/image" Target="../media/image32.sv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1.svg"/><Relationship Id="rId5" Type="http://schemas.openxmlformats.org/officeDocument/2006/relationships/image" Target="../media/image20.svg"/><Relationship Id="rId10" Type="http://schemas.openxmlformats.org/officeDocument/2006/relationships/image" Target="../media/image50.png"/><Relationship Id="rId4" Type="http://schemas.openxmlformats.org/officeDocument/2006/relationships/image" Target="../media/image19.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5.svg"/><Relationship Id="rId5" Type="http://schemas.openxmlformats.org/officeDocument/2006/relationships/image" Target="../media/image20.sv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1.svg"/><Relationship Id="rId5" Type="http://schemas.openxmlformats.org/officeDocument/2006/relationships/image" Target="../media/image20.svg"/><Relationship Id="rId10" Type="http://schemas.openxmlformats.org/officeDocument/2006/relationships/image" Target="../media/image60.png"/><Relationship Id="rId4" Type="http://schemas.openxmlformats.org/officeDocument/2006/relationships/image" Target="../media/image19.pn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5.svg"/><Relationship Id="rId7" Type="http://schemas.openxmlformats.org/officeDocument/2006/relationships/image" Target="../media/image6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5.svg"/><Relationship Id="rId7" Type="http://schemas.openxmlformats.org/officeDocument/2006/relationships/image" Target="../media/image6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5.svg"/><Relationship Id="rId7" Type="http://schemas.openxmlformats.org/officeDocument/2006/relationships/image" Target="../media/image6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9.png"/><Relationship Id="rId4" Type="http://schemas.openxmlformats.org/officeDocument/2006/relationships/image" Target="../media/image5.svg"/><Relationship Id="rId9"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71.svg"/><Relationship Id="rId4" Type="http://schemas.openxmlformats.org/officeDocument/2006/relationships/image" Target="../media/image5.sv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8.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9.sv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0.png"/><Relationship Id="rId4" Type="http://schemas.openxmlformats.org/officeDocument/2006/relationships/image" Target="../media/image5.svg"/><Relationship Id="rId9" Type="http://schemas.openxmlformats.org/officeDocument/2006/relationships/image" Target="../media/image20.svg"/></Relationships>
</file>

<file path=ppt/slides/_rels/slide2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2.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2.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84.svg"/><Relationship Id="rId4" Type="http://schemas.openxmlformats.org/officeDocument/2006/relationships/image" Target="../media/image13.sv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2.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73.svg"/><Relationship Id="rId9" Type="http://schemas.openxmlformats.org/officeDocument/2006/relationships/image" Target="../media/image88.sv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slideLayout" Target="../slideLayouts/slideLayout12.xml"/><Relationship Id="rId7" Type="http://schemas.openxmlformats.org/officeDocument/2006/relationships/image" Target="../media/image92.png"/><Relationship Id="rId12" Type="http://schemas.openxmlformats.org/officeDocument/2006/relationships/image" Target="../media/image9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notesSlide" Target="../notesSlides/notesSlide12.xml"/><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18" Type="http://schemas.openxmlformats.org/officeDocument/2006/relationships/image" Target="../media/image108.emf"/><Relationship Id="rId3" Type="http://schemas.microsoft.com/office/2007/relationships/media" Target="../media/media3.mp3"/><Relationship Id="rId21" Type="http://schemas.openxmlformats.org/officeDocument/2006/relationships/image" Target="../media/image96.png"/><Relationship Id="rId7" Type="http://schemas.openxmlformats.org/officeDocument/2006/relationships/audio" Target="../media/audio1.wav"/><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6.png"/><Relationship Id="rId20" Type="http://schemas.openxmlformats.org/officeDocument/2006/relationships/image" Target="../media/image110.png"/><Relationship Id="rId1" Type="http://schemas.microsoft.com/office/2007/relationships/media" Target="../media/media2.wav"/><Relationship Id="rId6" Type="http://schemas.openxmlformats.org/officeDocument/2006/relationships/notesSlide" Target="../notesSlides/notesSlide13.xml"/><Relationship Id="rId11" Type="http://schemas.openxmlformats.org/officeDocument/2006/relationships/image" Target="../media/image101.png"/><Relationship Id="rId5" Type="http://schemas.openxmlformats.org/officeDocument/2006/relationships/slideLayout" Target="../slideLayouts/slideLayout13.xml"/><Relationship Id="rId15" Type="http://schemas.openxmlformats.org/officeDocument/2006/relationships/image" Target="../media/image105.png"/><Relationship Id="rId10" Type="http://schemas.openxmlformats.org/officeDocument/2006/relationships/image" Target="../media/image90.png"/><Relationship Id="rId19" Type="http://schemas.openxmlformats.org/officeDocument/2006/relationships/image" Target="../media/image109.png"/><Relationship Id="rId4" Type="http://schemas.openxmlformats.org/officeDocument/2006/relationships/audio" Target="../media/media3.mp3"/><Relationship Id="rId9" Type="http://schemas.openxmlformats.org/officeDocument/2006/relationships/image" Target="../media/image100.png"/><Relationship Id="rId1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2.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11.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2.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1.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11.png"/><Relationship Id="rId17" Type="http://schemas.openxmlformats.org/officeDocument/2006/relationships/image" Target="../media/image109.png"/><Relationship Id="rId2" Type="http://schemas.openxmlformats.org/officeDocument/2006/relationships/audio" Target="../media/media2.wav"/><Relationship Id="rId16" Type="http://schemas.openxmlformats.org/officeDocument/2006/relationships/image" Target="../media/image108.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2.png"/><Relationship Id="rId5" Type="http://schemas.openxmlformats.org/officeDocument/2006/relationships/slideLayout" Target="../slideLayouts/slideLayout13.xml"/><Relationship Id="rId15" Type="http://schemas.openxmlformats.org/officeDocument/2006/relationships/image" Target="../media/image106.png"/><Relationship Id="rId10" Type="http://schemas.openxmlformats.org/officeDocument/2006/relationships/image" Target="../media/image112.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14.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1.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73.sv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5.sv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2.svg"/><Relationship Id="rId5" Type="http://schemas.openxmlformats.org/officeDocument/2006/relationships/image" Target="../media/image20.svg"/><Relationship Id="rId10"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B3FE76F-A387-7B5E-4C34-5C2D7366E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931606" y="741154"/>
            <a:ext cx="5686252" cy="3194640"/>
          </a:xfrm>
          <a:prstGeom prst="rect">
            <a:avLst/>
          </a:prstGeom>
        </p:spPr>
      </p:pic>
      <p:pic>
        <p:nvPicPr>
          <p:cNvPr id="9" name="Picture 3">
            <a:extLst>
              <a:ext uri="{FF2B5EF4-FFF2-40B4-BE49-F238E27FC236}">
                <a16:creationId xmlns:a16="http://schemas.microsoft.com/office/drawing/2014/main" id="{AD72798C-0BC0-AED3-0AB3-61E80335BF7C}"/>
              </a:ext>
            </a:extLst>
          </p:cNvPr>
          <p:cNvPicPr>
            <a:picLocks noChangeAspect="1"/>
          </p:cNvPicPr>
          <p:nvPr/>
        </p:nvPicPr>
        <p:blipFill>
          <a:blip r:embed="rId4"/>
          <a:srcRect/>
          <a:stretch>
            <a:fillRect/>
          </a:stretch>
        </p:blipFill>
        <p:spPr>
          <a:xfrm>
            <a:off x="15468600" y="6896100"/>
            <a:ext cx="4785561" cy="4785561"/>
          </a:xfrm>
          <a:prstGeom prst="rect">
            <a:avLst/>
          </a:prstGeom>
        </p:spPr>
      </p:pic>
      <p:pic>
        <p:nvPicPr>
          <p:cNvPr id="10" name="Picture 4">
            <a:extLst>
              <a:ext uri="{FF2B5EF4-FFF2-40B4-BE49-F238E27FC236}">
                <a16:creationId xmlns:a16="http://schemas.microsoft.com/office/drawing/2014/main" id="{C5C51672-B36A-1417-21DF-AE42C2440D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40220" y="754917"/>
            <a:ext cx="14407559" cy="8853366"/>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743200" y="2857500"/>
            <a:ext cx="12344400" cy="1445218"/>
          </a:xfrm>
          <a:prstGeom prst="roundRect">
            <a:avLst/>
          </a:prstGeom>
          <a:solidFill>
            <a:srgbClr val="FFCC66"/>
          </a:solidFill>
        </p:spPr>
        <p:txBody>
          <a:bodyPr wrap="square" rtlCol="0">
            <a:spAutoFit/>
          </a:bodyPr>
          <a:lstStyle/>
          <a:p>
            <a:pPr algn="ctr">
              <a:lnSpc>
                <a:spcPct val="150000"/>
              </a:lnSpc>
            </a:pPr>
            <a:r>
              <a:rPr lang="en-US" sz="6000" b="1">
                <a:solidFill>
                  <a:srgbClr val="FF0000"/>
                </a:solidFill>
                <a:latin typeface="Arial" panose="020B0604020202020204" pitchFamily="34" charset="0"/>
                <a:cs typeface="Arial" panose="020B0604020202020204" pitchFamily="34" charset="0"/>
              </a:rPr>
              <a:t>Chủ đề 1: Máy tính và cộng đồng</a:t>
            </a:r>
          </a:p>
        </p:txBody>
      </p:sp>
      <p:sp>
        <p:nvSpPr>
          <p:cNvPr id="11" name="TextBox 10">
            <a:extLst>
              <a:ext uri="{FF2B5EF4-FFF2-40B4-BE49-F238E27FC236}">
                <a16:creationId xmlns:a16="http://schemas.microsoft.com/office/drawing/2014/main" id="{71B42464-07FC-BE25-FA62-3C184E679BAB}"/>
              </a:ext>
            </a:extLst>
          </p:cNvPr>
          <p:cNvSpPr txBox="1"/>
          <p:nvPr/>
        </p:nvSpPr>
        <p:spPr>
          <a:xfrm>
            <a:off x="2497955" y="5181600"/>
            <a:ext cx="12344400"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BÀI 1: THIẾT BỊ VÀO - RA</a:t>
            </a:r>
          </a:p>
        </p:txBody>
      </p:sp>
      <p:pic>
        <p:nvPicPr>
          <p:cNvPr id="12" name="Picture 3">
            <a:extLst>
              <a:ext uri="{FF2B5EF4-FFF2-40B4-BE49-F238E27FC236}">
                <a16:creationId xmlns:a16="http://schemas.microsoft.com/office/drawing/2014/main" id="{001EEA2A-A03A-D7F4-194A-50C594CAD2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2941" y="6188801"/>
            <a:ext cx="3697550" cy="3858923"/>
          </a:xfrm>
          <a:prstGeom prst="rect">
            <a:avLst/>
          </a:prstGeom>
        </p:spPr>
      </p:pic>
      <p:pic>
        <p:nvPicPr>
          <p:cNvPr id="14" name="Picture 5">
            <a:extLst>
              <a:ext uri="{FF2B5EF4-FFF2-40B4-BE49-F238E27FC236}">
                <a16:creationId xmlns:a16="http://schemas.microsoft.com/office/drawing/2014/main" id="{0E002C82-EEC2-AB1D-5BE7-2F2FF9D707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5959" y="6055041"/>
            <a:ext cx="3725764" cy="4114800"/>
          </a:xfrm>
          <a:prstGeom prst="rect">
            <a:avLst/>
          </a:prstGeom>
        </p:spPr>
      </p:pic>
    </p:spTree>
    <p:extLst>
      <p:ext uri="{BB962C8B-B14F-4D97-AF65-F5344CB8AC3E}">
        <p14:creationId xmlns:p14="http://schemas.microsoft.com/office/powerpoint/2010/main" val="1700880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1878765" y="2428410"/>
            <a:ext cx="14325600" cy="3671583"/>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được dùng để nhập thông tin vào máy tính,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bàn phím, chuột, micro</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xuất thông tin từ máy tính ra để con người nhận biết được,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màn hình, máy in, loa</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3" name="Picture 15">
            <a:extLst>
              <a:ext uri="{FF2B5EF4-FFF2-40B4-BE49-F238E27FC236}">
                <a16:creationId xmlns:a16="http://schemas.microsoft.com/office/drawing/2014/main" id="{755FDC66-113B-6291-4F29-66D6259F7A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06636" y="6099993"/>
            <a:ext cx="8927861" cy="3671583"/>
          </a:xfrm>
          <a:prstGeom prst="rect">
            <a:avLst/>
          </a:prstGeom>
        </p:spPr>
      </p:pic>
    </p:spTree>
    <p:extLst>
      <p:ext uri="{BB962C8B-B14F-4D97-AF65-F5344CB8AC3E}">
        <p14:creationId xmlns:p14="http://schemas.microsoft.com/office/powerpoint/2010/main" val="1261086266"/>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3" name="Rectangle: Rounded Corners 12">
            <a:extLst>
              <a:ext uri="{FF2B5EF4-FFF2-40B4-BE49-F238E27FC236}">
                <a16:creationId xmlns:a16="http://schemas.microsoft.com/office/drawing/2014/main" id="{0C3CF582-9B5F-9DF1-99BE-929BEB725E04}"/>
              </a:ext>
            </a:extLst>
          </p:cNvPr>
          <p:cNvSpPr/>
          <p:nvPr/>
        </p:nvSpPr>
        <p:spPr>
          <a:xfrm>
            <a:off x="1341360" y="4020442"/>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9A37C9-AB2E-BC0D-4019-5423BA8E9C90}"/>
              </a:ext>
            </a:extLst>
          </p:cNvPr>
          <p:cNvSpPr/>
          <p:nvPr/>
        </p:nvSpPr>
        <p:spPr>
          <a:xfrm>
            <a:off x="11117122" y="3936101"/>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20F6B-86CA-E1A0-D272-28F8FA6A46B2}"/>
              </a:ext>
            </a:extLst>
          </p:cNvPr>
          <p:cNvSpPr/>
          <p:nvPr/>
        </p:nvSpPr>
        <p:spPr>
          <a:xfrm>
            <a:off x="8123827" y="5623722"/>
            <a:ext cx="1837991" cy="150603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Bộ </a:t>
            </a:r>
          </a:p>
          <a:p>
            <a:pPr algn="ctr"/>
            <a:r>
              <a:rPr lang="vi-VN" sz="3500" b="1">
                <a:solidFill>
                  <a:schemeClr val="tx1"/>
                </a:solidFill>
              </a:rPr>
              <a:t>xử lí</a:t>
            </a:r>
            <a:endParaRPr lang="en-US" sz="3500" b="1">
              <a:solidFill>
                <a:schemeClr val="tx1"/>
              </a:solidFill>
            </a:endParaRPr>
          </a:p>
        </p:txBody>
      </p:sp>
      <p:sp>
        <p:nvSpPr>
          <p:cNvPr id="17" name="Rectangle: Rounded Corners 16">
            <a:extLst>
              <a:ext uri="{FF2B5EF4-FFF2-40B4-BE49-F238E27FC236}">
                <a16:creationId xmlns:a16="http://schemas.microsoft.com/office/drawing/2014/main" id="{65D9AF94-3777-59D9-2C07-752557521369}"/>
              </a:ext>
            </a:extLst>
          </p:cNvPr>
          <p:cNvSpPr/>
          <p:nvPr/>
        </p:nvSpPr>
        <p:spPr>
          <a:xfrm>
            <a:off x="7163924" y="3753933"/>
            <a:ext cx="3693233" cy="10391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Thiết bị lưu trữ</a:t>
            </a:r>
            <a:endParaRPr lang="en-US" sz="3500" b="1">
              <a:solidFill>
                <a:schemeClr val="tx1"/>
              </a:solidFill>
            </a:endParaRPr>
          </a:p>
        </p:txBody>
      </p:sp>
      <p:cxnSp>
        <p:nvCxnSpPr>
          <p:cNvPr id="19" name="Straight Arrow Connector 18">
            <a:extLst>
              <a:ext uri="{FF2B5EF4-FFF2-40B4-BE49-F238E27FC236}">
                <a16:creationId xmlns:a16="http://schemas.microsoft.com/office/drawing/2014/main" id="{57952F65-85BD-2FBF-7F00-2576B696901A}"/>
              </a:ext>
            </a:extLst>
          </p:cNvPr>
          <p:cNvCxnSpPr>
            <a:stCxn id="13" idx="3"/>
          </p:cNvCxnSpPr>
          <p:nvPr/>
        </p:nvCxnSpPr>
        <p:spPr>
          <a:xfrm flipV="1">
            <a:off x="6903960" y="6376741"/>
            <a:ext cx="121986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3EF5B0-BBB4-9E2B-C06B-3D284AB48F0C}"/>
              </a:ext>
            </a:extLst>
          </p:cNvPr>
          <p:cNvCxnSpPr/>
          <p:nvPr/>
        </p:nvCxnSpPr>
        <p:spPr>
          <a:xfrm>
            <a:off x="9961818" y="6376741"/>
            <a:ext cx="1155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E7E04F-7126-EE6B-AEBF-88EF7E534A56}"/>
              </a:ext>
            </a:extLst>
          </p:cNvPr>
          <p:cNvCxnSpPr>
            <a:stCxn id="17" idx="2"/>
          </p:cNvCxnSpPr>
          <p:nvPr/>
        </p:nvCxnSpPr>
        <p:spPr>
          <a:xfrm flipH="1">
            <a:off x="9010540" y="4793047"/>
            <a:ext cx="1" cy="830675"/>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3">
            <a:extLst>
              <a:ext uri="{FF2B5EF4-FFF2-40B4-BE49-F238E27FC236}">
                <a16:creationId xmlns:a16="http://schemas.microsoft.com/office/drawing/2014/main" id="{3EB11479-076B-8BB3-E625-9A71EB6493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4357" y="4180951"/>
            <a:ext cx="653997" cy="1688726"/>
          </a:xfrm>
          <a:prstGeom prst="rect">
            <a:avLst/>
          </a:prstGeom>
        </p:spPr>
      </p:pic>
      <p:pic>
        <p:nvPicPr>
          <p:cNvPr id="26" name="Picture 4">
            <a:extLst>
              <a:ext uri="{FF2B5EF4-FFF2-40B4-BE49-F238E27FC236}">
                <a16:creationId xmlns:a16="http://schemas.microsoft.com/office/drawing/2014/main" id="{E22273C3-7008-09BA-F55D-A6D55C6F31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01549" y="4312345"/>
            <a:ext cx="1587644" cy="1223929"/>
          </a:xfrm>
          <a:prstGeom prst="rect">
            <a:avLst/>
          </a:prstGeom>
        </p:spPr>
      </p:pic>
      <p:pic>
        <p:nvPicPr>
          <p:cNvPr id="27" name="Picture 5">
            <a:extLst>
              <a:ext uri="{FF2B5EF4-FFF2-40B4-BE49-F238E27FC236}">
                <a16:creationId xmlns:a16="http://schemas.microsoft.com/office/drawing/2014/main" id="{9E23A815-997A-2073-A0A5-D5630DB5EF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3696" y="6061786"/>
            <a:ext cx="4197927" cy="801422"/>
          </a:xfrm>
          <a:prstGeom prst="rect">
            <a:avLst/>
          </a:prstGeom>
        </p:spPr>
      </p:pic>
      <p:pic>
        <p:nvPicPr>
          <p:cNvPr id="28" name="Picture 3">
            <a:extLst>
              <a:ext uri="{FF2B5EF4-FFF2-40B4-BE49-F238E27FC236}">
                <a16:creationId xmlns:a16="http://schemas.microsoft.com/office/drawing/2014/main" id="{E7ABE50C-57F1-F8A2-5AC8-018CDC4F05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3165" y="4638158"/>
            <a:ext cx="2066794" cy="898116"/>
          </a:xfrm>
          <a:prstGeom prst="rect">
            <a:avLst/>
          </a:prstGeom>
        </p:spPr>
      </p:pic>
      <p:pic>
        <p:nvPicPr>
          <p:cNvPr id="29" name="Picture 2">
            <a:extLst>
              <a:ext uri="{FF2B5EF4-FFF2-40B4-BE49-F238E27FC236}">
                <a16:creationId xmlns:a16="http://schemas.microsoft.com/office/drawing/2014/main" id="{261514FB-C934-5FBF-0D9E-2961D148F9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8418" y="7450726"/>
            <a:ext cx="1907441" cy="1054295"/>
          </a:xfrm>
          <a:prstGeom prst="rect">
            <a:avLst/>
          </a:prstGeom>
        </p:spPr>
      </p:pic>
      <p:pic>
        <p:nvPicPr>
          <p:cNvPr id="30" name="Picture 11">
            <a:extLst>
              <a:ext uri="{FF2B5EF4-FFF2-40B4-BE49-F238E27FC236}">
                <a16:creationId xmlns:a16="http://schemas.microsoft.com/office/drawing/2014/main" id="{649852E5-199A-FD77-799C-8A5B1DE7618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224646" y="7171433"/>
            <a:ext cx="2171311" cy="1405431"/>
          </a:xfrm>
          <a:prstGeom prst="rect">
            <a:avLst/>
          </a:prstGeom>
        </p:spPr>
      </p:pic>
      <p:pic>
        <p:nvPicPr>
          <p:cNvPr id="31" name="Picture 6">
            <a:extLst>
              <a:ext uri="{FF2B5EF4-FFF2-40B4-BE49-F238E27FC236}">
                <a16:creationId xmlns:a16="http://schemas.microsoft.com/office/drawing/2014/main" id="{1E3DFAF9-A193-A78E-25AD-F7D26845369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718198" y="4523090"/>
            <a:ext cx="1729564" cy="1100632"/>
          </a:xfrm>
          <a:prstGeom prst="rect">
            <a:avLst/>
          </a:prstGeom>
        </p:spPr>
      </p:pic>
      <p:pic>
        <p:nvPicPr>
          <p:cNvPr id="32" name="Picture 11">
            <a:extLst>
              <a:ext uri="{FF2B5EF4-FFF2-40B4-BE49-F238E27FC236}">
                <a16:creationId xmlns:a16="http://schemas.microsoft.com/office/drawing/2014/main" id="{EF020461-732B-015D-13A6-23EDA0E17CA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58680" y="4376798"/>
            <a:ext cx="1791325" cy="1159476"/>
          </a:xfrm>
          <a:prstGeom prst="rect">
            <a:avLst/>
          </a:prstGeom>
        </p:spPr>
      </p:pic>
      <p:pic>
        <p:nvPicPr>
          <p:cNvPr id="33" name="Picture 9">
            <a:extLst>
              <a:ext uri="{FF2B5EF4-FFF2-40B4-BE49-F238E27FC236}">
                <a16:creationId xmlns:a16="http://schemas.microsoft.com/office/drawing/2014/main" id="{3B0D7C22-F671-F361-2149-0A260F6D6713}"/>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277585" y="5443797"/>
            <a:ext cx="1422276" cy="1533827"/>
          </a:xfrm>
          <a:prstGeom prst="rect">
            <a:avLst/>
          </a:prstGeom>
        </p:spPr>
      </p:pic>
      <p:pic>
        <p:nvPicPr>
          <p:cNvPr id="34" name="Picture 7">
            <a:extLst>
              <a:ext uri="{FF2B5EF4-FFF2-40B4-BE49-F238E27FC236}">
                <a16:creationId xmlns:a16="http://schemas.microsoft.com/office/drawing/2014/main" id="{A39AF7AE-9EEA-260B-228F-06965D7FB42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442975" y="7028739"/>
            <a:ext cx="2072335" cy="1469474"/>
          </a:xfrm>
          <a:prstGeom prst="rect">
            <a:avLst/>
          </a:prstGeom>
        </p:spPr>
      </p:pic>
      <p:pic>
        <p:nvPicPr>
          <p:cNvPr id="35" name="Picture 12">
            <a:extLst>
              <a:ext uri="{FF2B5EF4-FFF2-40B4-BE49-F238E27FC236}">
                <a16:creationId xmlns:a16="http://schemas.microsoft.com/office/drawing/2014/main" id="{3E727FC7-E249-6FD5-DF38-92656CE9EBB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4824795" y="6632959"/>
            <a:ext cx="1500276" cy="1813520"/>
          </a:xfrm>
          <a:prstGeom prst="rect">
            <a:avLst/>
          </a:prstGeom>
        </p:spPr>
      </p:pic>
      <p:sp>
        <p:nvSpPr>
          <p:cNvPr id="36" name="TextBox 35">
            <a:extLst>
              <a:ext uri="{FF2B5EF4-FFF2-40B4-BE49-F238E27FC236}">
                <a16:creationId xmlns:a16="http://schemas.microsoft.com/office/drawing/2014/main" id="{616298F8-C48E-4953-ABC1-57CB5C8242C5}"/>
              </a:ext>
            </a:extLst>
          </p:cNvPr>
          <p:cNvSpPr txBox="1"/>
          <p:nvPr/>
        </p:nvSpPr>
        <p:spPr>
          <a:xfrm>
            <a:off x="2442168" y="8663740"/>
            <a:ext cx="2637620" cy="698063"/>
          </a:xfrm>
          <a:prstGeom prst="roundRect">
            <a:avLst/>
          </a:prstGeom>
          <a:solidFill>
            <a:schemeClr val="accent1">
              <a:lumMod val="40000"/>
              <a:lumOff val="60000"/>
            </a:schemeClr>
          </a:solidFill>
        </p:spPr>
        <p:txBody>
          <a:bodyPr wrap="square" rtlCol="0">
            <a:spAutoFit/>
          </a:bodyPr>
          <a:lstStyle/>
          <a:p>
            <a:r>
              <a:rPr lang="vi-VN" sz="3500"/>
              <a:t>Thiết bị vào</a:t>
            </a:r>
            <a:endParaRPr lang="en-US" sz="3500"/>
          </a:p>
        </p:txBody>
      </p:sp>
      <p:sp>
        <p:nvSpPr>
          <p:cNvPr id="37" name="TextBox 36">
            <a:extLst>
              <a:ext uri="{FF2B5EF4-FFF2-40B4-BE49-F238E27FC236}">
                <a16:creationId xmlns:a16="http://schemas.microsoft.com/office/drawing/2014/main" id="{B92666A8-2BF8-EC13-CE96-D0C3A2BC9229}"/>
              </a:ext>
            </a:extLst>
          </p:cNvPr>
          <p:cNvSpPr txBox="1"/>
          <p:nvPr/>
        </p:nvSpPr>
        <p:spPr>
          <a:xfrm>
            <a:off x="12916722" y="8576864"/>
            <a:ext cx="2637620" cy="698063"/>
          </a:xfrm>
          <a:prstGeom prst="roundRect">
            <a:avLst/>
          </a:prstGeom>
          <a:solidFill>
            <a:schemeClr val="accent1">
              <a:lumMod val="40000"/>
              <a:lumOff val="60000"/>
            </a:schemeClr>
          </a:solidFill>
        </p:spPr>
        <p:txBody>
          <a:bodyPr wrap="square" rtlCol="0">
            <a:spAutoFit/>
          </a:bodyPr>
          <a:lstStyle/>
          <a:p>
            <a:r>
              <a:rPr lang="vi-VN" sz="3500"/>
              <a:t>Thiết bị ra</a:t>
            </a:r>
            <a:endParaRPr lang="en-US" sz="3500"/>
          </a:p>
        </p:txBody>
      </p:sp>
      <p:sp>
        <p:nvSpPr>
          <p:cNvPr id="38" name="TextBox 37">
            <a:extLst>
              <a:ext uri="{FF2B5EF4-FFF2-40B4-BE49-F238E27FC236}">
                <a16:creationId xmlns:a16="http://schemas.microsoft.com/office/drawing/2014/main" id="{2E54E6C2-1082-5278-F56F-AF45F4CDF8AE}"/>
              </a:ext>
            </a:extLst>
          </p:cNvPr>
          <p:cNvSpPr txBox="1"/>
          <p:nvPr/>
        </p:nvSpPr>
        <p:spPr>
          <a:xfrm>
            <a:off x="1404901" y="2407392"/>
            <a:ext cx="15045104" cy="707886"/>
          </a:xfrm>
          <a:prstGeom prst="rect">
            <a:avLst/>
          </a:prstGeom>
          <a:noFill/>
        </p:spPr>
        <p:txBody>
          <a:bodyPr wrap="square" rtlCol="0">
            <a:spAutoFit/>
          </a:bodyPr>
          <a:lstStyle/>
          <a:p>
            <a:r>
              <a:rPr lang="vi-VN" sz="4000" b="1"/>
              <a:t>Các nhóm quan sát hình ảnh và trả lời các câu hỏi thảo luận:</a:t>
            </a:r>
            <a:endParaRPr lang="en-US" sz="4000" b="1"/>
          </a:p>
        </p:txBody>
      </p:sp>
      <p:sp>
        <p:nvSpPr>
          <p:cNvPr id="39" name="TextBox 38">
            <a:extLst>
              <a:ext uri="{FF2B5EF4-FFF2-40B4-BE49-F238E27FC236}">
                <a16:creationId xmlns:a16="http://schemas.microsoft.com/office/drawing/2014/main" id="{F2BEE3E4-DC39-12FA-A941-FF78513C6B6C}"/>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201500"/>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524000" y="2139931"/>
            <a:ext cx="4724400" cy="783193"/>
          </a:xfrm>
          <a:prstGeom prst="wedgeRoundRectCallout">
            <a:avLst>
              <a:gd name="adj1" fmla="val -73496"/>
              <a:gd name="adj2" fmla="val 16342"/>
              <a:gd name="adj3" fmla="val 16667"/>
            </a:avLst>
          </a:prstGeom>
          <a:solidFill>
            <a:srgbClr val="FFCC66"/>
          </a:solidFill>
        </p:spPr>
        <p:txBody>
          <a:bodyPr wrap="square" rtlCol="0">
            <a:spAutoFit/>
          </a:bodyPr>
          <a:lstStyle/>
          <a:p>
            <a:r>
              <a:rPr lang="vi-VN" sz="4000" b="1">
                <a:latin typeface="Arial" panose="020B0604020202020204" pitchFamily="34" charset="0"/>
                <a:cs typeface="Arial" panose="020B0604020202020204" pitchFamily="34" charset="0"/>
              </a:rPr>
              <a:t>Câu hỏi thảo luận</a:t>
            </a:r>
            <a:endParaRPr lang="en-US" sz="4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5" name="TextBox 4">
            <a:extLst>
              <a:ext uri="{FF2B5EF4-FFF2-40B4-BE49-F238E27FC236}">
                <a16:creationId xmlns:a16="http://schemas.microsoft.com/office/drawing/2014/main" id="{770117D9-686B-8A6C-BD9C-12DFFA9820E7}"/>
              </a:ext>
            </a:extLst>
          </p:cNvPr>
          <p:cNvSpPr txBox="1"/>
          <p:nvPr/>
        </p:nvSpPr>
        <p:spPr>
          <a:xfrm>
            <a:off x="1371600" y="3162300"/>
            <a:ext cx="15544800" cy="5647893"/>
          </a:xfrm>
          <a:prstGeom prst="rect">
            <a:avLst/>
          </a:prstGeom>
          <a:noFill/>
        </p:spPr>
        <p:txBody>
          <a:bodyPr wrap="square" rtlCol="0">
            <a:spAutoFit/>
          </a:bodyPr>
          <a:lstStyle/>
          <a:p>
            <a:pPr marL="742950" indent="-742950">
              <a:lnSpc>
                <a:spcPct val="150000"/>
              </a:lnSpc>
              <a:buAutoNum type="arabicPeriod"/>
            </a:pPr>
            <a:r>
              <a:rPr lang="vi-VN" sz="3500">
                <a:latin typeface="Arial" panose="020B0604020202020204" pitchFamily="34" charset="0"/>
                <a:cs typeface="Arial" panose="020B0604020202020204" pitchFamily="34" charset="0"/>
              </a:rPr>
              <a:t>Mỗi thiết bị vào – ra trong Hình 1.2 làm việc với dạng thông tin nào? Thiết bị nào có cả hai chức năng vào và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Máy chiếu là thiết bị vào hay thiết bị ra? Máy chiếu làm việc với dạng thông tin nào?</a:t>
            </a:r>
          </a:p>
          <a:p>
            <a:pPr marL="742950" indent="-742950">
              <a:lnSpc>
                <a:spcPct val="150000"/>
              </a:lnSpc>
              <a:buAutoNum type="arabicPeriod"/>
            </a:pPr>
            <a:r>
              <a:rPr lang="en-US" sz="3500">
                <a:latin typeface="Arial" panose="020B0604020202020204" pitchFamily="34" charset="0"/>
                <a:cs typeface="Arial" panose="020B0604020202020204" pitchFamily="34" charset="0"/>
              </a:rPr>
              <a:t>Bộ điều khiển game (Hình 1.3a) là thiết bị vào hay thiết bị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Màn hình cảm ứng (Hình 1.3b) là thiết bị vào, thiết bị ra hay có cả hai chức năng vào và ra?</a:t>
            </a:r>
          </a:p>
        </p:txBody>
      </p:sp>
      <p:sp>
        <p:nvSpPr>
          <p:cNvPr id="3" name="TextBox 2">
            <a:extLst>
              <a:ext uri="{FF2B5EF4-FFF2-40B4-BE49-F238E27FC236}">
                <a16:creationId xmlns:a16="http://schemas.microsoft.com/office/drawing/2014/main" id="{F888CB05-A459-B566-FD90-05452FF04A5D}"/>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224787"/>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447800" y="2400300"/>
            <a:ext cx="13068300" cy="2019064"/>
          </a:xfrm>
          <a:prstGeom prst="wedgeRoundRectCallout">
            <a:avLst>
              <a:gd name="adj1" fmla="val -59398"/>
              <a:gd name="adj2" fmla="val 17212"/>
              <a:gd name="adj3" fmla="val 16667"/>
            </a:avLst>
          </a:prstGeom>
          <a:solidFill>
            <a:srgbClr val="FFCC66"/>
          </a:solid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Mỗi thiết bị vào – ra trong Hình 1.2 làm việc với một dạng dữ liệu cụ thể như âm thanh, hình ảnh, văn bản,…</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CEDFAB2-EF33-B805-7BA6-E70BE612CA50}"/>
              </a:ext>
            </a:extLst>
          </p:cNvPr>
          <p:cNvSpPr txBox="1"/>
          <p:nvPr/>
        </p:nvSpPr>
        <p:spPr>
          <a:xfrm>
            <a:off x="1447800" y="4789557"/>
            <a:ext cx="1524000" cy="707886"/>
          </a:xfrm>
          <a:prstGeom prst="rect">
            <a:avLst/>
          </a:prstGeom>
          <a:noFill/>
        </p:spPr>
        <p:txBody>
          <a:bodyPr wrap="square" rtlCol="0">
            <a:spAutoFit/>
          </a:bodyPr>
          <a:lstStyle/>
          <a:p>
            <a:r>
              <a:rPr lang="vi-VN" sz="4000">
                <a:solidFill>
                  <a:srgbClr val="FF0000"/>
                </a:solidFill>
              </a:rPr>
              <a:t>Ví dụ</a:t>
            </a:r>
            <a:endParaRPr lang="en-US" sz="4000">
              <a:solidFill>
                <a:srgbClr val="FF0000"/>
              </a:solidFill>
            </a:endParaRPr>
          </a:p>
        </p:txBody>
      </p:sp>
      <p:pic>
        <p:nvPicPr>
          <p:cNvPr id="7" name="Picture 3">
            <a:extLst>
              <a:ext uri="{FF2B5EF4-FFF2-40B4-BE49-F238E27FC236}">
                <a16:creationId xmlns:a16="http://schemas.microsoft.com/office/drawing/2014/main" id="{125E1713-3675-1C8E-A497-70C103B7F4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6998" y="5618224"/>
            <a:ext cx="3135517" cy="1362525"/>
          </a:xfrm>
          <a:prstGeom prst="rect">
            <a:avLst/>
          </a:prstGeom>
        </p:spPr>
      </p:pic>
      <p:pic>
        <p:nvPicPr>
          <p:cNvPr id="8" name="Picture 7">
            <a:extLst>
              <a:ext uri="{FF2B5EF4-FFF2-40B4-BE49-F238E27FC236}">
                <a16:creationId xmlns:a16="http://schemas.microsoft.com/office/drawing/2014/main" id="{28AC5826-C3D2-0B54-E236-E0725605EF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63620" y="5356681"/>
            <a:ext cx="2659194" cy="1885610"/>
          </a:xfrm>
          <a:prstGeom prst="rect">
            <a:avLst/>
          </a:prstGeom>
        </p:spPr>
      </p:pic>
      <p:sp>
        <p:nvSpPr>
          <p:cNvPr id="9" name="TextBox 8">
            <a:extLst>
              <a:ext uri="{FF2B5EF4-FFF2-40B4-BE49-F238E27FC236}">
                <a16:creationId xmlns:a16="http://schemas.microsoft.com/office/drawing/2014/main" id="{40210E06-2D20-6C71-B36A-A947D0474C46}"/>
              </a:ext>
            </a:extLst>
          </p:cNvPr>
          <p:cNvSpPr txBox="1"/>
          <p:nvPr/>
        </p:nvSpPr>
        <p:spPr>
          <a:xfrm>
            <a:off x="1729332" y="7135110"/>
            <a:ext cx="2944349" cy="183960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Văn bản</a:t>
            </a:r>
          </a:p>
          <a:p>
            <a:pPr marL="571500" indent="-571500">
              <a:lnSpc>
                <a:spcPct val="150000"/>
              </a:lnSpc>
              <a:buFont typeface="Wingdings" panose="05000000000000000000" pitchFamily="2" charset="2"/>
              <a:buChar char="§"/>
            </a:pPr>
            <a:r>
              <a:rPr lang="vi-VN" sz="4000"/>
              <a:t>con số</a:t>
            </a:r>
            <a:endParaRPr lang="en-US" sz="4000"/>
          </a:p>
        </p:txBody>
      </p:sp>
      <p:sp>
        <p:nvSpPr>
          <p:cNvPr id="10" name="TextBox 9">
            <a:extLst>
              <a:ext uri="{FF2B5EF4-FFF2-40B4-BE49-F238E27FC236}">
                <a16:creationId xmlns:a16="http://schemas.microsoft.com/office/drawing/2014/main" id="{CBC59114-018B-62BE-DF4F-763B411612A0}"/>
              </a:ext>
            </a:extLst>
          </p:cNvPr>
          <p:cNvSpPr txBox="1"/>
          <p:nvPr/>
        </p:nvSpPr>
        <p:spPr>
          <a:xfrm>
            <a:off x="5060076" y="7146115"/>
            <a:ext cx="2944349" cy="1843582"/>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Hình ảnh</a:t>
            </a:r>
          </a:p>
          <a:p>
            <a:pPr marL="571500" indent="-571500">
              <a:lnSpc>
                <a:spcPct val="150000"/>
              </a:lnSpc>
              <a:buFont typeface="Wingdings" panose="05000000000000000000" pitchFamily="2" charset="2"/>
              <a:buChar char="§"/>
            </a:pPr>
            <a:r>
              <a:rPr lang="vi-VN" sz="4000"/>
              <a:t>Văn bản</a:t>
            </a:r>
            <a:endParaRPr lang="en-US" sz="4000"/>
          </a:p>
        </p:txBody>
      </p:sp>
      <p:sp>
        <p:nvSpPr>
          <p:cNvPr id="11" name="Oval 10">
            <a:extLst>
              <a:ext uri="{FF2B5EF4-FFF2-40B4-BE49-F238E27FC236}">
                <a16:creationId xmlns:a16="http://schemas.microsoft.com/office/drawing/2014/main" id="{C1C8A25A-DBCB-82CE-7CA6-E0ECCEF13C9F}"/>
              </a:ext>
            </a:extLst>
          </p:cNvPr>
          <p:cNvSpPr/>
          <p:nvPr/>
        </p:nvSpPr>
        <p:spPr>
          <a:xfrm>
            <a:off x="9173018" y="4986488"/>
            <a:ext cx="1110558" cy="102191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a:solidFill>
                  <a:srgbClr val="002060"/>
                </a:solidFill>
              </a:rPr>
              <a:t>!</a:t>
            </a:r>
            <a:endParaRPr lang="en-US" sz="5000" b="1">
              <a:solidFill>
                <a:srgbClr val="002060"/>
              </a:solidFill>
            </a:endParaRPr>
          </a:p>
        </p:txBody>
      </p:sp>
      <p:sp>
        <p:nvSpPr>
          <p:cNvPr id="13" name="TextBox 12">
            <a:extLst>
              <a:ext uri="{FF2B5EF4-FFF2-40B4-BE49-F238E27FC236}">
                <a16:creationId xmlns:a16="http://schemas.microsoft.com/office/drawing/2014/main" id="{B000845F-9ADA-01A5-CBA2-AA814DF2AD45}"/>
              </a:ext>
            </a:extLst>
          </p:cNvPr>
          <p:cNvSpPr txBox="1"/>
          <p:nvPr/>
        </p:nvSpPr>
        <p:spPr>
          <a:xfrm>
            <a:off x="10565187" y="5562856"/>
            <a:ext cx="5639178" cy="276293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solidFill>
                  <a:srgbClr val="FF0000"/>
                </a:solidFill>
              </a:rPr>
              <a:t>Màn hình cảm ứng có cả hai chức năng vào và ra.</a:t>
            </a:r>
            <a:endParaRPr lang="en-US" sz="4000">
              <a:solidFill>
                <a:srgbClr val="FF0000"/>
              </a:solidFill>
            </a:endParaRPr>
          </a:p>
        </p:txBody>
      </p:sp>
      <p:sp>
        <p:nvSpPr>
          <p:cNvPr id="14" name="TextBox 13">
            <a:extLst>
              <a:ext uri="{FF2B5EF4-FFF2-40B4-BE49-F238E27FC236}">
                <a16:creationId xmlns:a16="http://schemas.microsoft.com/office/drawing/2014/main" id="{FB09BEAB-F63F-24F1-FC0A-93014534AF16}"/>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412357"/>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8933124" y="3116422"/>
            <a:ext cx="7620000" cy="4557134"/>
          </a:xfrm>
          <a:prstGeom prst="wedgeRoundRectCallout">
            <a:avLst>
              <a:gd name="adj1" fmla="val 65702"/>
              <a:gd name="adj2" fmla="val 16588"/>
              <a:gd name="adj3" fmla="val 16667"/>
            </a:avLst>
          </a:prstGeom>
          <a:solidFill>
            <a:srgbClr val="FFCC66"/>
          </a:solid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Máy chiếu là thiết bị ra. Máy chiều làm việc với dạng thông tin âm thanh, văn bản và hình ảnh.</a:t>
            </a:r>
            <a:endParaRPr lang="en-US" sz="450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D691076E-6305-322B-6275-EA7732EE0E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7225" y="3799429"/>
            <a:ext cx="7315200" cy="3843805"/>
          </a:xfrm>
          <a:prstGeom prst="rect">
            <a:avLst/>
          </a:prstGeom>
        </p:spPr>
      </p:pic>
      <p:sp>
        <p:nvSpPr>
          <p:cNvPr id="14" name="TextBox 13">
            <a:extLst>
              <a:ext uri="{FF2B5EF4-FFF2-40B4-BE49-F238E27FC236}">
                <a16:creationId xmlns:a16="http://schemas.microsoft.com/office/drawing/2014/main" id="{D559FE4E-21E4-AB9C-98A0-537B6007B6C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461975"/>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858926" y="5574098"/>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Bộ điều khiển game</a:t>
            </a:r>
            <a:endParaRPr lang="en-US" sz="3500" b="1" i="1">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6781C10-9821-25CB-D04A-8066AB0173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28800" y="2250210"/>
            <a:ext cx="4619670" cy="2931390"/>
          </a:xfrm>
          <a:prstGeom prst="rect">
            <a:avLst/>
          </a:prstGeom>
        </p:spPr>
      </p:pic>
      <p:pic>
        <p:nvPicPr>
          <p:cNvPr id="9" name="Picture 11">
            <a:extLst>
              <a:ext uri="{FF2B5EF4-FFF2-40B4-BE49-F238E27FC236}">
                <a16:creationId xmlns:a16="http://schemas.microsoft.com/office/drawing/2014/main" id="{FF2776D9-E5C3-5075-3F87-90D6D42218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72800" y="2250210"/>
            <a:ext cx="4876800" cy="3156620"/>
          </a:xfrm>
          <a:prstGeom prst="rect">
            <a:avLst/>
          </a:prstGeom>
        </p:spPr>
      </p:pic>
      <p:sp>
        <p:nvSpPr>
          <p:cNvPr id="10" name="TextBox 9">
            <a:extLst>
              <a:ext uri="{FF2B5EF4-FFF2-40B4-BE49-F238E27FC236}">
                <a16:creationId xmlns:a16="http://schemas.microsoft.com/office/drawing/2014/main" id="{AE40FB11-8095-867E-5DCF-BDE796FD16D6}"/>
              </a:ext>
            </a:extLst>
          </p:cNvPr>
          <p:cNvSpPr txBox="1"/>
          <p:nvPr/>
        </p:nvSpPr>
        <p:spPr>
          <a:xfrm>
            <a:off x="11329167" y="5585617"/>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Màn hình cảm ứng</a:t>
            </a:r>
            <a:endParaRPr lang="en-US" sz="3500" b="1" i="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94C46D-9923-82D8-B331-E98179A79C8A}"/>
              </a:ext>
            </a:extLst>
          </p:cNvPr>
          <p:cNvSpPr txBox="1"/>
          <p:nvPr/>
        </p:nvSpPr>
        <p:spPr>
          <a:xfrm>
            <a:off x="1819940" y="6830867"/>
            <a:ext cx="14309644" cy="1927515"/>
          </a:xfrm>
          <a:prstGeom prst="rect">
            <a:avLst/>
          </a:prstGeom>
          <a:noFill/>
        </p:spPr>
        <p:txBody>
          <a:bodyPr wrap="square" rtlCol="0">
            <a:spAutoFit/>
          </a:bodyPr>
          <a:lstStyle/>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Bộ điều khiển game là thiết bị vào.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Màn hình cảm ứng là thiết bị có cả hai chức năng vào và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026455A-0E03-E453-DDF9-8E639E976420}"/>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93862"/>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6732629" y="2857500"/>
            <a:ext cx="9819861" cy="6105289"/>
          </a:xfrm>
          <a:prstGeom prst="roundRect">
            <a:avLst/>
          </a:prstGeom>
          <a:solidFill>
            <a:schemeClr val="accent1">
              <a:lumMod val="40000"/>
              <a:lumOff val="60000"/>
            </a:schemeClr>
          </a:solidFill>
        </p:spPr>
        <p:txBody>
          <a:bodyPr wrap="square" rtlCol="0">
            <a:spAutoFit/>
          </a:bodyPr>
          <a:lstStyle/>
          <a:p>
            <a:pPr algn="just">
              <a:lnSpc>
                <a:spcPct val="150000"/>
              </a:lnSpc>
              <a:spcAft>
                <a:spcPts val="800"/>
              </a:spcAft>
            </a:pPr>
            <a:r>
              <a:rPr lang="en-US" sz="4000">
                <a:effectLst/>
                <a:latin typeface="Arial" panose="020B0604020202020204" pitchFamily="34" charset="0"/>
                <a:ea typeface="Calibri" panose="020F0502020204030204" pitchFamily="34" charset="0"/>
                <a:cs typeface="Arial" panose="020B0604020202020204" pitchFamily="34" charset="0"/>
              </a:rPr>
              <a:t>Em hãy nêu chức năng của các thiết bị vào ra sau đây: màn hình cảm ứng, tấm cảm ứng, loa thông minh và máy ảnh (máy ghi hình kĩ thuật số). Màn hình cảm ứng và tấm cảm ứng có thể thay thế cho thiết bị nào trên máy tính?</a:t>
            </a:r>
          </a:p>
        </p:txBody>
      </p:sp>
      <p:sp>
        <p:nvSpPr>
          <p:cNvPr id="5" name="Speech Bubble: Rectangle with Corners Rounded 4">
            <a:extLst>
              <a:ext uri="{FF2B5EF4-FFF2-40B4-BE49-F238E27FC236}">
                <a16:creationId xmlns:a16="http://schemas.microsoft.com/office/drawing/2014/main" id="{FEA9B45B-FD62-E747-8FC6-128A822B5F74}"/>
              </a:ext>
            </a:extLst>
          </p:cNvPr>
          <p:cNvSpPr/>
          <p:nvPr/>
        </p:nvSpPr>
        <p:spPr>
          <a:xfrm>
            <a:off x="1447800" y="790185"/>
            <a:ext cx="6477000" cy="2263417"/>
          </a:xfrm>
          <a:prstGeom prst="wedgeRoundRectCallout">
            <a:avLst>
              <a:gd name="adj1" fmla="val -75005"/>
              <a:gd name="adj2" fmla="val -56818"/>
              <a:gd name="adj3" fmla="val 16667"/>
            </a:avLst>
          </a:prstGeom>
          <a:solidFill>
            <a:schemeClr val="accent6">
              <a:lumMod val="60000"/>
              <a:lumOff val="40000"/>
            </a:schemeClr>
          </a:solidFill>
          <a:ln>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Đọc thông tin SGK tr.6,7 và trả lời câu hỏi</a:t>
            </a:r>
            <a:endParaRPr lang="en-US" sz="4000">
              <a:solidFill>
                <a:schemeClr val="tx1"/>
              </a:solidFill>
            </a:endParaRPr>
          </a:p>
        </p:txBody>
      </p:sp>
      <p:pic>
        <p:nvPicPr>
          <p:cNvPr id="6" name="Picture 6">
            <a:extLst>
              <a:ext uri="{FF2B5EF4-FFF2-40B4-BE49-F238E27FC236}">
                <a16:creationId xmlns:a16="http://schemas.microsoft.com/office/drawing/2014/main" id="{7EFC1539-0B4F-BCB6-1F3B-B5C475B0C8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5348" y="4479586"/>
            <a:ext cx="3008028" cy="3492630"/>
          </a:xfrm>
          <a:prstGeom prst="rect">
            <a:avLst/>
          </a:prstGeom>
        </p:spPr>
      </p:pic>
      <p:pic>
        <p:nvPicPr>
          <p:cNvPr id="7" name="Picture 7">
            <a:extLst>
              <a:ext uri="{FF2B5EF4-FFF2-40B4-BE49-F238E27FC236}">
                <a16:creationId xmlns:a16="http://schemas.microsoft.com/office/drawing/2014/main" id="{3358132E-6348-867E-E770-34F2EDD6C4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2475" y="4479586"/>
            <a:ext cx="2912873" cy="3525413"/>
          </a:xfrm>
          <a:prstGeom prst="rect">
            <a:avLst/>
          </a:prstGeom>
        </p:spPr>
      </p:pic>
    </p:spTree>
    <p:extLst>
      <p:ext uri="{BB962C8B-B14F-4D97-AF65-F5344CB8AC3E}">
        <p14:creationId xmlns:p14="http://schemas.microsoft.com/office/powerpoint/2010/main" val="1602841993"/>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9572" y="3644633"/>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Màn hình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 ra: phát hiện cảm ứng phát hiện vị trí và sự di chuyển của ngón tay trên bề mặt, giúp em chọn đối tượng hoặc thực hiện một lệnh.</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Tấm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nhận biết vị trí và sự di chuyển của ngón tay trên bề mặt và thể hiện trên màn hình.</a:t>
            </a:r>
          </a:p>
        </p:txBody>
      </p:sp>
      <p:sp>
        <p:nvSpPr>
          <p:cNvPr id="3" name="TextBox 2">
            <a:extLst>
              <a:ext uri="{FF2B5EF4-FFF2-40B4-BE49-F238E27FC236}">
                <a16:creationId xmlns:a16="http://schemas.microsoft.com/office/drawing/2014/main" id="{FBA95B7D-BB26-4B34-3C3D-3B07D8891F30}"/>
              </a:ext>
            </a:extLst>
          </p:cNvPr>
          <p:cNvSpPr txBox="1"/>
          <p:nvPr/>
        </p:nvSpPr>
        <p:spPr>
          <a:xfrm>
            <a:off x="1295400" y="2324100"/>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8" name="TextBox 7">
            <a:extLst>
              <a:ext uri="{FF2B5EF4-FFF2-40B4-BE49-F238E27FC236}">
                <a16:creationId xmlns:a16="http://schemas.microsoft.com/office/drawing/2014/main" id="{6285C5E8-0CD0-D36E-5860-66E022E8A2E9}"/>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26075"/>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7800" y="4074279"/>
            <a:ext cx="14756565" cy="377417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Loa thông minh: thiết bị ra</a:t>
            </a:r>
            <a:r>
              <a:rPr lang="vi-VN" sz="4000">
                <a:effectLst/>
                <a:latin typeface="Arial" panose="020B0604020202020204" pitchFamily="34" charset="0"/>
                <a:ea typeface="Calibri" panose="020F0502020204030204" pitchFamily="34" charset="0"/>
                <a:cs typeface="Arial" panose="020B0604020202020204" pitchFamily="34" charset="0"/>
              </a:rPr>
              <a:t>: có thể kết với với máy tính, điện thoại,… để trao đổi dữ liệu.</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Máy ảnh, máy ghi hình kĩ thuật số</a:t>
            </a:r>
            <a:r>
              <a:rPr lang="vi-VN" sz="4000">
                <a:effectLst/>
                <a:latin typeface="Arial" panose="020B0604020202020204" pitchFamily="34" charset="0"/>
                <a:ea typeface="Calibri" panose="020F0502020204030204" pitchFamily="34" charset="0"/>
                <a:cs typeface="Arial" panose="020B0604020202020204" pitchFamily="34" charset="0"/>
              </a:rPr>
              <a:t>: thiết bị vào: thực hiện một số chức năng xử lí ảnh, xử lí video đơn giản.</a:t>
            </a:r>
          </a:p>
        </p:txBody>
      </p:sp>
      <p:sp>
        <p:nvSpPr>
          <p:cNvPr id="3" name="TextBox 2">
            <a:extLst>
              <a:ext uri="{FF2B5EF4-FFF2-40B4-BE49-F238E27FC236}">
                <a16:creationId xmlns:a16="http://schemas.microsoft.com/office/drawing/2014/main" id="{FBA95B7D-BB26-4B34-3C3D-3B07D8891F30}"/>
              </a:ext>
            </a:extLst>
          </p:cNvPr>
          <p:cNvSpPr txBox="1"/>
          <p:nvPr/>
        </p:nvSpPr>
        <p:spPr>
          <a:xfrm>
            <a:off x="1295400" y="2637345"/>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5" name="TextBox 4">
            <a:extLst>
              <a:ext uri="{FF2B5EF4-FFF2-40B4-BE49-F238E27FC236}">
                <a16:creationId xmlns:a16="http://schemas.microsoft.com/office/drawing/2014/main" id="{400D30C2-FE1D-1FCB-3168-3AFD0EEEE0E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83094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3322638"/>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được thiết kế rất đa dạng đáp ứng được những nhu cầu khác nhau của người sử dụng. </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là kết nối giữa người với máy tính. Thiết bị vào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thực hiện chức năng thu nhận và mã hóa</a:t>
            </a:r>
            <a:r>
              <a:rPr lang="vi-VN" sz="4000">
                <a:effectLst/>
                <a:latin typeface="Arial" panose="020B0604020202020204" pitchFamily="34" charset="0"/>
                <a:ea typeface="Calibri" panose="020F0502020204030204" pitchFamily="34" charset="0"/>
                <a:cs typeface="Arial" panose="020B0604020202020204" pitchFamily="34" charset="0"/>
              </a:rPr>
              <a:t>. Thiết bị ra thực hiện chức năng giải mã và trình bày.</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19225" y="7306625"/>
            <a:ext cx="3039760" cy="2929224"/>
          </a:xfrm>
          <a:prstGeom prst="rect">
            <a:avLst/>
          </a:prstGeom>
        </p:spPr>
      </p:pic>
    </p:spTree>
    <p:extLst>
      <p:ext uri="{BB962C8B-B14F-4D97-AF65-F5344CB8AC3E}">
        <p14:creationId xmlns:p14="http://schemas.microsoft.com/office/powerpoint/2010/main" val="8420259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819400" y="3074534"/>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CHÀO MỪNG CÁC EM ĐẾN VỚI BUỔI HỌC NGÀY HÔM NAY!</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1757052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2868147"/>
            <a:ext cx="14756565" cy="562083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đa dạng về chủng loại nhằm đáp ứng nhu cầu xử lí các dạng thông tin khác nhau như: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chuột, màn hình, loa, micro, máy in, máy chiếu,…</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đa dạng về công nghệ </a:t>
            </a:r>
            <a:r>
              <a:rPr lang="vi-VN" sz="4000">
                <a:effectLst/>
                <a:latin typeface="Arial" panose="020B0604020202020204" pitchFamily="34" charset="0"/>
                <a:ea typeface="Calibri" panose="020F0502020204030204" pitchFamily="34" charset="0"/>
                <a:cs typeface="Arial" panose="020B0604020202020204" pitchFamily="34" charset="0"/>
              </a:rPr>
              <a:t>mà thiết bị trỏ như màn hình cảm ứng, vùng cảm ứng chuột, bộ điều khiển game,… là một ví dụ.</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19225" y="7507991"/>
            <a:ext cx="2830794" cy="2727857"/>
          </a:xfrm>
          <a:prstGeom prst="rect">
            <a:avLst/>
          </a:prstGeom>
        </p:spPr>
      </p:pic>
    </p:spTree>
    <p:extLst>
      <p:ext uri="{BB962C8B-B14F-4D97-AF65-F5344CB8AC3E}">
        <p14:creationId xmlns:p14="http://schemas.microsoft.com/office/powerpoint/2010/main" val="22582505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3201306"/>
            <a:ext cx="14756565" cy="2748253"/>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Một số thiết bị vào – ra còn thực hiện cả chức năng lưu trữ và xử lí dữ liệu như loa thông minh, máy ảnh, máy ghi hình kĩ thuật số,…</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3885179"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57206" y="7484715"/>
            <a:ext cx="2830794" cy="2727857"/>
          </a:xfrm>
          <a:prstGeom prst="rect">
            <a:avLst/>
          </a:prstGeom>
        </p:spPr>
      </p:pic>
      <p:sp>
        <p:nvSpPr>
          <p:cNvPr id="2" name="Arrow: Right 1">
            <a:extLst>
              <a:ext uri="{FF2B5EF4-FFF2-40B4-BE49-F238E27FC236}">
                <a16:creationId xmlns:a16="http://schemas.microsoft.com/office/drawing/2014/main" id="{113CDB48-27FD-EE50-264B-5AC1E0700BC5}"/>
              </a:ext>
            </a:extLst>
          </p:cNvPr>
          <p:cNvSpPr/>
          <p:nvPr/>
        </p:nvSpPr>
        <p:spPr>
          <a:xfrm>
            <a:off x="1905000" y="6753188"/>
            <a:ext cx="1447800" cy="1371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488C70-0A4E-2261-4320-F56A1974ECF7}"/>
              </a:ext>
            </a:extLst>
          </p:cNvPr>
          <p:cNvSpPr txBox="1"/>
          <p:nvPr/>
        </p:nvSpPr>
        <p:spPr>
          <a:xfrm>
            <a:off x="3819149" y="6447525"/>
            <a:ext cx="12115800" cy="2041456"/>
          </a:xfrm>
          <a:prstGeom prst="rect">
            <a:avLst/>
          </a:prstGeom>
          <a:noFill/>
        </p:spPr>
        <p:txBody>
          <a:bodyPr wrap="square" rtlCol="0">
            <a:spAutoFit/>
          </a:bodyPr>
          <a:lstStyle/>
          <a:p>
            <a:pPr>
              <a:lnSpc>
                <a:spcPct val="150000"/>
              </a:lnSpc>
            </a:pPr>
            <a:r>
              <a:rPr lang="vi-VN" sz="4500">
                <a:solidFill>
                  <a:srgbClr val="FF0000"/>
                </a:solidFill>
                <a:latin typeface="Arial" panose="020B0604020202020204" pitchFamily="34" charset="0"/>
                <a:ea typeface="Calibri" panose="020F0502020204030204" pitchFamily="34" charset="0"/>
                <a:cs typeface="Arial" panose="020B0604020202020204" pitchFamily="34" charset="0"/>
              </a:rPr>
              <a:t>C</a:t>
            </a:r>
            <a:r>
              <a:rPr lang="en-US" sz="4500">
                <a:solidFill>
                  <a:srgbClr val="FF0000"/>
                </a:solidFill>
                <a:effectLst/>
                <a:latin typeface="Arial" panose="020B0604020202020204" pitchFamily="34" charset="0"/>
                <a:ea typeface="Calibri" panose="020F0502020204030204" pitchFamily="34" charset="0"/>
                <a:cs typeface="Arial" panose="020B0604020202020204" pitchFamily="34" charset="0"/>
              </a:rPr>
              <a:t>ác thiết bị vào – ra có nhiều loại, có những công dụng và hình dạng khác nhau.</a:t>
            </a: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9787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Em hãy cho biết máy ảnh nhập thông tin dạng nào vào máy tính?</a:t>
            </a:r>
          </a:p>
        </p:txBody>
      </p:sp>
      <p:sp>
        <p:nvSpPr>
          <p:cNvPr id="3" name="TextBox 2">
            <a:extLst>
              <a:ext uri="{FF2B5EF4-FFF2-40B4-BE49-F238E27FC236}">
                <a16:creationId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Con số </a:t>
            </a:r>
            <a:endParaRPr lang="en-US" sz="4500" b="1"/>
          </a:p>
        </p:txBody>
      </p:sp>
      <p:sp>
        <p:nvSpPr>
          <p:cNvPr id="13" name="TextBox 12">
            <a:extLst>
              <a:ext uri="{FF2B5EF4-FFF2-40B4-BE49-F238E27FC236}">
                <a16:creationId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Văn bản</a:t>
            </a:r>
            <a:endParaRPr lang="en-US" sz="4500" b="1"/>
          </a:p>
        </p:txBody>
      </p:sp>
      <p:sp>
        <p:nvSpPr>
          <p:cNvPr id="14" name="TextBox 13">
            <a:extLst>
              <a:ext uri="{FF2B5EF4-FFF2-40B4-BE49-F238E27FC236}">
                <a16:creationId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Hình ảnh</a:t>
            </a:r>
            <a:endParaRPr lang="en-US" sz="4500" b="1"/>
          </a:p>
        </p:txBody>
      </p:sp>
      <p:sp>
        <p:nvSpPr>
          <p:cNvPr id="15" name="TextBox 14">
            <a:extLst>
              <a:ext uri="{FF2B5EF4-FFF2-40B4-BE49-F238E27FC236}">
                <a16:creationId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Âm thanh</a:t>
            </a:r>
            <a:endParaRPr lang="en-US" sz="4500" b="1"/>
          </a:p>
        </p:txBody>
      </p:sp>
    </p:spTree>
    <p:extLst>
      <p:ext uri="{BB962C8B-B14F-4D97-AF65-F5344CB8AC3E}">
        <p14:creationId xmlns:p14="http://schemas.microsoft.com/office/powerpoint/2010/main" val="76256850"/>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Thiết bị nào xuất dữ liệu âm thanh từ máy tính ra ngoài?</a:t>
            </a:r>
          </a:p>
        </p:txBody>
      </p:sp>
      <p:sp>
        <p:nvSpPr>
          <p:cNvPr id="3" name="TextBox 2">
            <a:extLst>
              <a:ext uri="{FF2B5EF4-FFF2-40B4-BE49-F238E27FC236}">
                <a16:creationId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Máy ảnh</a:t>
            </a:r>
            <a:endParaRPr lang="en-US" sz="4500" b="1"/>
          </a:p>
        </p:txBody>
      </p:sp>
      <p:sp>
        <p:nvSpPr>
          <p:cNvPr id="13" name="TextBox 12">
            <a:extLst>
              <a:ext uri="{FF2B5EF4-FFF2-40B4-BE49-F238E27FC236}">
                <a16:creationId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Micro </a:t>
            </a:r>
            <a:endParaRPr lang="en-US" sz="4500" b="1"/>
          </a:p>
        </p:txBody>
      </p:sp>
      <p:sp>
        <p:nvSpPr>
          <p:cNvPr id="14" name="TextBox 13">
            <a:extLst>
              <a:ext uri="{FF2B5EF4-FFF2-40B4-BE49-F238E27FC236}">
                <a16:creationId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Màn hình</a:t>
            </a:r>
            <a:endParaRPr lang="en-US" sz="4500" b="1"/>
          </a:p>
        </p:txBody>
      </p:sp>
      <p:sp>
        <p:nvSpPr>
          <p:cNvPr id="15" name="TextBox 14">
            <a:extLst>
              <a:ext uri="{FF2B5EF4-FFF2-40B4-BE49-F238E27FC236}">
                <a16:creationId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Loa </a:t>
            </a:r>
            <a:endParaRPr lang="en-US" sz="4500" b="1"/>
          </a:p>
        </p:txBody>
      </p:sp>
    </p:spTree>
    <p:extLst>
      <p:ext uri="{BB962C8B-B14F-4D97-AF65-F5344CB8AC3E}">
        <p14:creationId xmlns:p14="http://schemas.microsoft.com/office/powerpoint/2010/main" val="2923883060"/>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726F169-574E-58A7-886C-CB3B82B01C1A}"/>
              </a:ext>
            </a:extLst>
          </p:cNvPr>
          <p:cNvPicPr>
            <a:picLocks noChangeAspect="1"/>
          </p:cNvPicPr>
          <p:nvPr/>
        </p:nvPicPr>
        <p:blipFill>
          <a:blip r:embed="rId5"/>
          <a:stretch>
            <a:fillRect/>
          </a:stretch>
        </p:blipFill>
        <p:spPr>
          <a:xfrm>
            <a:off x="952500" y="4869736"/>
            <a:ext cx="9396966" cy="4180683"/>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1658236" y="3248540"/>
            <a:ext cx="14971528" cy="1621213"/>
          </a:xfrm>
          <a:prstGeom prst="rect">
            <a:avLst/>
          </a:prstGeom>
          <a:noFill/>
        </p:spPr>
        <p:txBody>
          <a:bodyPr wrap="square" rtlCol="0">
            <a:spAutoFit/>
          </a:bodyPr>
          <a:lstStyle/>
          <a:p>
            <a:pPr>
              <a:lnSpc>
                <a:spcPct val="150000"/>
              </a:lnSpc>
            </a:pPr>
            <a:r>
              <a:rPr lang="vi-VN" sz="3500"/>
              <a:t>Em hãy lắp các thiết bị sau vào đúng cổng của nó : a) Bàn phím; b) Dây mạng; c) Chuột; d) Dây màn hình; e) Tai nghe; f) Dây nguồn.</a:t>
            </a:r>
            <a:endParaRPr lang="en-US" sz="3500"/>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267700"/>
            <a:ext cx="2362200" cy="2263417"/>
          </a:xfrm>
          <a:prstGeom prst="rect">
            <a:avLst/>
          </a:prstGeom>
        </p:spPr>
      </p:pic>
      <p:sp>
        <p:nvSpPr>
          <p:cNvPr id="8" name="Arrow: Right 7">
            <a:extLst>
              <a:ext uri="{FF2B5EF4-FFF2-40B4-BE49-F238E27FC236}">
                <a16:creationId xmlns:a16="http://schemas.microsoft.com/office/drawing/2014/main" id="{9201FDB0-FF96-874C-401E-A4B941735CB5}"/>
              </a:ext>
            </a:extLst>
          </p:cNvPr>
          <p:cNvSpPr/>
          <p:nvPr/>
        </p:nvSpPr>
        <p:spPr>
          <a:xfrm>
            <a:off x="10575378" y="6702039"/>
            <a:ext cx="1371600" cy="762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F72E30-4A99-37AE-2223-7AA95B6C25D0}"/>
              </a:ext>
            </a:extLst>
          </p:cNvPr>
          <p:cNvSpPr txBox="1"/>
          <p:nvPr/>
        </p:nvSpPr>
        <p:spPr>
          <a:xfrm>
            <a:off x="11946978" y="5939349"/>
            <a:ext cx="4894964" cy="2041456"/>
          </a:xfrm>
          <a:prstGeom prst="rect">
            <a:avLst/>
          </a:prstGeom>
          <a:noFill/>
        </p:spPr>
        <p:txBody>
          <a:bodyPr wrap="square" rtlCol="0">
            <a:spAutoFit/>
          </a:bodyPr>
          <a:lstStyle/>
          <a:p>
            <a:pPr>
              <a:lnSpc>
                <a:spcPct val="150000"/>
              </a:lnSpc>
            </a:pPr>
            <a:r>
              <a:rPr lang="pt-BR" sz="4500" dirty="0">
                <a:latin typeface="Arial" panose="020B0604020202020204" pitchFamily="34" charset="0"/>
                <a:cs typeface="Arial" panose="020B0604020202020204" pitchFamily="34" charset="0"/>
              </a:rPr>
              <a:t>a – 7, b – 6, c – 7, d – 3, e – 4, f – 8.</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6709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1447800" y="3427552"/>
            <a:ext cx="14971528" cy="3690241"/>
          </a:xfrm>
          <a:prstGeom prst="rect">
            <a:avLst/>
          </a:prstGeom>
          <a:noFill/>
        </p:spPr>
        <p:txBody>
          <a:bodyPr wrap="square" rtlCol="0">
            <a:spAutoFit/>
          </a:bodyPr>
          <a:lstStyle/>
          <a:p>
            <a:pPr>
              <a:lnSpc>
                <a:spcPct val="150000"/>
              </a:lnSpc>
            </a:pPr>
            <a:r>
              <a:rPr lang="en-US" sz="4000">
                <a:solidFill>
                  <a:srgbClr val="FF0000"/>
                </a:solidFill>
                <a:latin typeface="Arial" panose="020B0604020202020204" pitchFamily="34" charset="0"/>
                <a:cs typeface="Arial" panose="020B0604020202020204" pitchFamily="34" charset="0"/>
              </a:rPr>
              <a:t>Câu hỏi 1: </a:t>
            </a:r>
            <a:r>
              <a:rPr lang="vi-VN" sz="4000"/>
              <a:t>Việc cấp nguồn điện cho máy tính cần được thực hiện trước hay sau các kết nối trên? Tại sao?</a:t>
            </a:r>
            <a:endParaRPr lang="en-US" sz="4000"/>
          </a:p>
          <a:p>
            <a:pPr>
              <a:lnSpc>
                <a:spcPct val="150000"/>
              </a:lnSpc>
            </a:pPr>
            <a:r>
              <a:rPr lang="en-US" sz="4000">
                <a:solidFill>
                  <a:srgbClr val="FF0000"/>
                </a:solidFill>
                <a:latin typeface="Arial" panose="020B0604020202020204" pitchFamily="34" charset="0"/>
                <a:cs typeface="Arial" panose="020B0604020202020204" pitchFamily="34" charset="0"/>
              </a:rPr>
              <a:t>Câu hỏi 2: </a:t>
            </a:r>
            <a:r>
              <a:rPr lang="en-US" sz="4000">
                <a:latin typeface="Arial" panose="020B0604020202020204" pitchFamily="34" charset="0"/>
                <a:cs typeface="Arial" panose="020B0604020202020204" pitchFamily="34" charset="0"/>
              </a:rPr>
              <a:t>Em hãy cho biết nếu cắm các thiết bị ở Hình 1.5 không đúng sẽ gây ra lỗi gì?</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8267700"/>
            <a:ext cx="2362200" cy="2263417"/>
          </a:xfrm>
          <a:prstGeom prst="rect">
            <a:avLst/>
          </a:prstGeom>
        </p:spPr>
      </p:pic>
      <p:pic>
        <p:nvPicPr>
          <p:cNvPr id="14" name="Picture 7">
            <a:extLst>
              <a:ext uri="{FF2B5EF4-FFF2-40B4-BE49-F238E27FC236}">
                <a16:creationId xmlns:a16="http://schemas.microsoft.com/office/drawing/2014/main" id="{60EFEE7F-6450-5155-D50B-383172733F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75964" y="7072884"/>
            <a:ext cx="7315200" cy="2084832"/>
          </a:xfrm>
          <a:prstGeom prst="rect">
            <a:avLst/>
          </a:prstGeom>
        </p:spPr>
      </p:pic>
    </p:spTree>
    <p:extLst>
      <p:ext uri="{BB962C8B-B14F-4D97-AF65-F5344CB8AC3E}">
        <p14:creationId xmlns:p14="http://schemas.microsoft.com/office/powerpoint/2010/main" val="3044057721"/>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954EBF2-7A7D-E010-4681-8888895057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7922585" cy="6645068"/>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990600" y="2247900"/>
            <a:ext cx="7010400" cy="459491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Việc cấp nguồn cho máy tính cần được thực hiện sau khi hoàn thành các kết nối khác để tránh bị điện giật hoặc xung điện làm hỏng thiết bị.</a:t>
            </a:r>
            <a:endParaRPr lang="en-US" sz="4000">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9FF795D9-AF25-2883-91A9-DC6E79ABAE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7659" y="3520278"/>
            <a:ext cx="8238341" cy="6645068"/>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9619603" y="5527955"/>
            <a:ext cx="7419190"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Nếu cắm nhầm các chấu nối của các thiết bị có thể gây hỏng đầu nối hoặc gây ra chập điện và hỏng thiết bị.</a:t>
            </a:r>
          </a:p>
        </p:txBody>
      </p:sp>
      <p:pic>
        <p:nvPicPr>
          <p:cNvPr id="9" name="Picture 15">
            <a:extLst>
              <a:ext uri="{FF2B5EF4-FFF2-40B4-BE49-F238E27FC236}">
                <a16:creationId xmlns:a16="http://schemas.microsoft.com/office/drawing/2014/main" id="{23C61E0B-4A6A-5A0F-B6CF-AF9D4B3239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4460" y="7678479"/>
            <a:ext cx="2349538" cy="2558902"/>
          </a:xfrm>
          <a:prstGeom prst="rect">
            <a:avLst/>
          </a:prstGeom>
        </p:spPr>
      </p:pic>
      <p:pic>
        <p:nvPicPr>
          <p:cNvPr id="10" name="Picture 15">
            <a:extLst>
              <a:ext uri="{FF2B5EF4-FFF2-40B4-BE49-F238E27FC236}">
                <a16:creationId xmlns:a16="http://schemas.microsoft.com/office/drawing/2014/main" id="{502E3612-81BC-DFA7-2FB5-854759CAE8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3103" y="7678479"/>
            <a:ext cx="2349538" cy="2558902"/>
          </a:xfrm>
          <a:prstGeom prst="rect">
            <a:avLst/>
          </a:prstGeom>
        </p:spPr>
      </p:pic>
      <p:pic>
        <p:nvPicPr>
          <p:cNvPr id="11" name="Picture 15">
            <a:extLst>
              <a:ext uri="{FF2B5EF4-FFF2-40B4-BE49-F238E27FC236}">
                <a16:creationId xmlns:a16="http://schemas.microsoft.com/office/drawing/2014/main" id="{AD03A39A-9A0F-4924-24E9-54567F3596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50491" y="7748477"/>
            <a:ext cx="2349538" cy="2558902"/>
          </a:xfrm>
          <a:prstGeom prst="rect">
            <a:avLst/>
          </a:prstGeom>
        </p:spPr>
      </p:pic>
      <p:pic>
        <p:nvPicPr>
          <p:cNvPr id="13" name="Picture 7">
            <a:extLst>
              <a:ext uri="{FF2B5EF4-FFF2-40B4-BE49-F238E27FC236}">
                <a16:creationId xmlns:a16="http://schemas.microsoft.com/office/drawing/2014/main" id="{DC846B24-5AF8-1A61-2BBD-0F8940750C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88375" y="121654"/>
            <a:ext cx="8612816" cy="3843469"/>
          </a:xfrm>
          <a:prstGeom prst="rect">
            <a:avLst/>
          </a:prstGeom>
        </p:spPr>
      </p:pic>
    </p:spTree>
    <p:extLst>
      <p:ext uri="{BB962C8B-B14F-4D97-AF65-F5344CB8AC3E}">
        <p14:creationId xmlns:p14="http://schemas.microsoft.com/office/powerpoint/2010/main" val="408385885"/>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B8CBD0F-32E2-2C45-F9CC-D5A63923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1139299"/>
            <a:ext cx="16163037" cy="8008401"/>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1752600" y="4000500"/>
            <a:ext cx="14092683"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Việc thiếu cẩn thận hoặc cố gắng cắm một đầu nối vào cổng kết nối không phù hợp có thể gây lỗi về cơ khí hoặc gây ra chập điện làm hỏng thiết bị hoặc không hoạt động.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“đọc kĩ hướng dẫn trước khi sử dụng” là lời khuyên hữu ích</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307F3C-DDB0-E393-95E2-72C7BAE1CFEF}"/>
              </a:ext>
            </a:extLst>
          </p:cNvPr>
          <p:cNvSpPr txBox="1"/>
          <p:nvPr/>
        </p:nvSpPr>
        <p:spPr>
          <a:xfrm>
            <a:off x="5837081" y="2632231"/>
            <a:ext cx="6317673"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Lưu ý</a:t>
            </a:r>
          </a:p>
        </p:txBody>
      </p:sp>
      <p:pic>
        <p:nvPicPr>
          <p:cNvPr id="12" name="Picture 6">
            <a:extLst>
              <a:ext uri="{FF2B5EF4-FFF2-40B4-BE49-F238E27FC236}">
                <a16:creationId xmlns:a16="http://schemas.microsoft.com/office/drawing/2014/main" id="{47B1625E-5260-9C21-3C52-2AF514D9E9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03511">
            <a:off x="15119277" y="7412368"/>
            <a:ext cx="2836565" cy="2836565"/>
          </a:xfrm>
          <a:prstGeom prst="rect">
            <a:avLst/>
          </a:prstGeom>
        </p:spPr>
      </p:pic>
      <p:pic>
        <p:nvPicPr>
          <p:cNvPr id="15" name="Picture 9">
            <a:extLst>
              <a:ext uri="{FF2B5EF4-FFF2-40B4-BE49-F238E27FC236}">
                <a16:creationId xmlns:a16="http://schemas.microsoft.com/office/drawing/2014/main" id="{487320F9-E63B-59F3-C0AA-9FFE849AA4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445385"/>
            <a:ext cx="3037231" cy="2910220"/>
          </a:xfrm>
          <a:prstGeom prst="rect">
            <a:avLst/>
          </a:prstGeom>
        </p:spPr>
      </p:pic>
    </p:spTree>
    <p:extLst>
      <p:ext uri="{BB962C8B-B14F-4D97-AF65-F5344CB8AC3E}">
        <p14:creationId xmlns:p14="http://schemas.microsoft.com/office/powerpoint/2010/main" val="2970295511"/>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17A38A-B030-7500-AAD1-07FC3B91BFF2}"/>
              </a:ext>
            </a:extLst>
          </p:cNvPr>
          <p:cNvSpPr txBox="1"/>
          <p:nvPr/>
        </p:nvSpPr>
        <p:spPr>
          <a:xfrm>
            <a:off x="1483242" y="2209768"/>
            <a:ext cx="14971528" cy="1839606"/>
          </a:xfrm>
          <a:prstGeom prst="rect">
            <a:avLst/>
          </a:prstGeom>
          <a:noFill/>
        </p:spPr>
        <p:txBody>
          <a:bodyPr wrap="square" rtlCol="0">
            <a:spAutoFit/>
          </a:bodyPr>
          <a:lstStyle/>
          <a:p>
            <a:pPr>
              <a:lnSpc>
                <a:spcPct val="150000"/>
              </a:lnSpc>
            </a:pPr>
            <a:r>
              <a:rPr lang="en-US" sz="4000"/>
              <a:t>Đ</a:t>
            </a:r>
            <a:r>
              <a:rPr lang="vi-VN" sz="4000"/>
              <a:t>ọc </a:t>
            </a:r>
            <a:r>
              <a:rPr lang="vi-VN" sz="4000">
                <a:solidFill>
                  <a:srgbClr val="FF0000"/>
                </a:solidFill>
              </a:rPr>
              <a:t>Bảng 1.1 </a:t>
            </a:r>
            <a:r>
              <a:rPr lang="vi-VN" sz="4000"/>
              <a:t>– SGK tr.9 và ghi nhớ những việc nên và không nên làm khi sử dụng máy tính.</a:t>
            </a:r>
            <a:endParaRPr lang="en-US" sz="4000"/>
          </a:p>
        </p:txBody>
      </p:sp>
      <p:pic>
        <p:nvPicPr>
          <p:cNvPr id="6" name="Picture 5">
            <a:extLst>
              <a:ext uri="{FF2B5EF4-FFF2-40B4-BE49-F238E27FC236}">
                <a16:creationId xmlns:a16="http://schemas.microsoft.com/office/drawing/2014/main" id="{02280C45-FA31-4B73-2577-6EE997A53765}"/>
              </a:ext>
            </a:extLst>
          </p:cNvPr>
          <p:cNvPicPr>
            <a:picLocks noChangeAspect="1"/>
          </p:cNvPicPr>
          <p:nvPr/>
        </p:nvPicPr>
        <p:blipFill>
          <a:blip r:embed="rId5"/>
          <a:stretch>
            <a:fillRect/>
          </a:stretch>
        </p:blipFill>
        <p:spPr>
          <a:xfrm>
            <a:off x="1219200" y="4412781"/>
            <a:ext cx="15483691" cy="4374390"/>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4769" y="7944594"/>
            <a:ext cx="1826303" cy="2342405"/>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267700"/>
            <a:ext cx="2362200" cy="2263417"/>
          </a:xfrm>
          <a:prstGeom prst="rect">
            <a:avLst/>
          </a:prstGeom>
        </p:spPr>
      </p:pic>
    </p:spTree>
    <p:extLst>
      <p:ext uri="{BB962C8B-B14F-4D97-AF65-F5344CB8AC3E}">
        <p14:creationId xmlns:p14="http://schemas.microsoft.com/office/powerpoint/2010/main" val="784873362"/>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6416" y="941331"/>
            <a:ext cx="15915167" cy="9319974"/>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609600" y="1714500"/>
            <a:ext cx="6705600" cy="1410001"/>
          </a:xfrm>
          <a:prstGeom prst="wedgeEllipseCallout">
            <a:avLst>
              <a:gd name="adj1" fmla="val -37324"/>
              <a:gd name="adj2" fmla="val -119988"/>
            </a:avLst>
          </a:prstGeom>
          <a:solidFill>
            <a:srgbClr val="FFCC66"/>
          </a:solidFill>
          <a:ln>
            <a:solidFill>
              <a:srgbClr val="002060"/>
            </a:solidFill>
          </a:ln>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Thảo luận nhóm</a:t>
            </a:r>
            <a:endParaRPr lang="vi-VN" sz="45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4D722A-A6D2-0C15-87C5-38DDA69B273E}"/>
              </a:ext>
            </a:extLst>
          </p:cNvPr>
          <p:cNvSpPr txBox="1"/>
          <p:nvPr/>
        </p:nvSpPr>
        <p:spPr>
          <a:xfrm>
            <a:off x="2623583" y="3155513"/>
            <a:ext cx="14478000" cy="5246949"/>
          </a:xfrm>
          <a:prstGeom prst="rect">
            <a:avLst/>
          </a:prstGeom>
          <a:noFill/>
        </p:spPr>
        <p:txBody>
          <a:bodyPr wrap="square" rtlCol="0">
            <a:spAutoFit/>
          </a:bodyPr>
          <a:lstStyle/>
          <a:p>
            <a:pPr>
              <a:lnSpc>
                <a:spcPct val="150000"/>
              </a:lnSpc>
            </a:pPr>
            <a:r>
              <a:rPr lang="en-US" sz="3800">
                <a:solidFill>
                  <a:srgbClr val="FF0000"/>
                </a:solidFill>
                <a:latin typeface="Arial" panose="020B0604020202020204" pitchFamily="34" charset="0"/>
                <a:cs typeface="Arial" panose="020B0604020202020204" pitchFamily="34" charset="0"/>
              </a:rPr>
              <a:t>Câu 1. </a:t>
            </a:r>
            <a:r>
              <a:rPr lang="en-US" sz="3800">
                <a:latin typeface="Arial" panose="020B0604020202020204" pitchFamily="34" charset="0"/>
                <a:cs typeface="Arial" panose="020B0604020202020204" pitchFamily="34" charset="0"/>
              </a:rPr>
              <a:t>Thao tác nào sau đây tắt máy tính một cách an toàn?</a:t>
            </a:r>
          </a:p>
          <a:p>
            <a:pPr>
              <a:lnSpc>
                <a:spcPct val="150000"/>
              </a:lnSpc>
            </a:pPr>
            <a:r>
              <a:rPr lang="en-US" sz="3800">
                <a:latin typeface="Arial" panose="020B0604020202020204" pitchFamily="34" charset="0"/>
                <a:cs typeface="Arial" panose="020B0604020202020204" pitchFamily="34" charset="0"/>
              </a:rPr>
              <a:t>A. Sử dụng nút lệnh Restart của Windows.</a:t>
            </a:r>
          </a:p>
          <a:p>
            <a:pPr>
              <a:lnSpc>
                <a:spcPct val="150000"/>
              </a:lnSpc>
            </a:pPr>
            <a:r>
              <a:rPr lang="en-US" sz="3800">
                <a:latin typeface="Arial" panose="020B0604020202020204" pitchFamily="34" charset="0"/>
                <a:cs typeface="Arial" panose="020B0604020202020204" pitchFamily="34" charset="0"/>
              </a:rPr>
              <a:t>B. Sử dụng nút lệnh Shut down của Windows.</a:t>
            </a:r>
          </a:p>
          <a:p>
            <a:pPr>
              <a:lnSpc>
                <a:spcPct val="150000"/>
              </a:lnSpc>
            </a:pPr>
            <a:r>
              <a:rPr lang="en-US" sz="3800">
                <a:latin typeface="Arial" panose="020B0604020202020204" pitchFamily="34" charset="0"/>
                <a:cs typeface="Arial" panose="020B0604020202020204" pitchFamily="34" charset="0"/>
              </a:rPr>
              <a:t>C. Nhấn giữ công tắc nguồn vài giây.</a:t>
            </a:r>
          </a:p>
          <a:p>
            <a:pPr>
              <a:lnSpc>
                <a:spcPct val="150000"/>
              </a:lnSpc>
            </a:pPr>
            <a:r>
              <a:rPr lang="en-US" sz="3800">
                <a:latin typeface="Arial" panose="020B0604020202020204" pitchFamily="34" charset="0"/>
                <a:cs typeface="Arial" panose="020B0604020202020204" pitchFamily="34" charset="0"/>
              </a:rPr>
              <a:t>D. Rút dây nguồn khỏi ổ cắm.</a:t>
            </a:r>
          </a:p>
          <a:p>
            <a:pPr>
              <a:lnSpc>
                <a:spcPct val="150000"/>
              </a:lnSpc>
            </a:pPr>
            <a:r>
              <a:rPr lang="en-US" sz="3800">
                <a:solidFill>
                  <a:srgbClr val="FF0000"/>
                </a:solidFill>
                <a:latin typeface="Arial" panose="020B0604020202020204" pitchFamily="34" charset="0"/>
                <a:cs typeface="Arial" panose="020B0604020202020204" pitchFamily="34" charset="0"/>
              </a:rPr>
              <a:t>Câu 2. </a:t>
            </a:r>
            <a:r>
              <a:rPr lang="en-US" sz="3800">
                <a:latin typeface="Arial" panose="020B0604020202020204" pitchFamily="34" charset="0"/>
                <a:cs typeface="Arial" panose="020B0604020202020204" pitchFamily="34" charset="0"/>
              </a:rPr>
              <a:t>Tại sao không nên vừa ăn vừa sử dụng máy tính?</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30823"/>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1032" y="7529239"/>
            <a:ext cx="3236968" cy="2789678"/>
          </a:xfrm>
          <a:prstGeom prst="rect">
            <a:avLst/>
          </a:prstGeom>
        </p:spPr>
      </p:pic>
    </p:spTree>
    <p:extLst>
      <p:ext uri="{BB962C8B-B14F-4D97-AF65-F5344CB8AC3E}">
        <p14:creationId xmlns:p14="http://schemas.microsoft.com/office/powerpoint/2010/main" val="979613982"/>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5" name="TextBox 4">
            <a:extLst>
              <a:ext uri="{FF2B5EF4-FFF2-40B4-BE49-F238E27FC236}">
                <a16:creationId xmlns:a16="http://schemas.microsoft.com/office/drawing/2014/main" id="{A2B2B3BF-04EE-98E4-3EAB-00D9434D32BF}"/>
              </a:ext>
            </a:extLst>
          </p:cNvPr>
          <p:cNvSpPr txBox="1"/>
          <p:nvPr/>
        </p:nvSpPr>
        <p:spPr>
          <a:xfrm>
            <a:off x="1725777" y="2244100"/>
            <a:ext cx="8686800" cy="1779424"/>
          </a:xfrm>
          <a:prstGeom prst="wedgeRoundRectCallout">
            <a:avLst>
              <a:gd name="adj1" fmla="val -68440"/>
              <a:gd name="adj2" fmla="val -5238"/>
              <a:gd name="adj3" fmla="val 16667"/>
            </a:avLst>
          </a:prstGeom>
          <a:solidFill>
            <a:schemeClr val="accent6">
              <a:lumMod val="40000"/>
              <a:lumOff val="60000"/>
            </a:schemeClr>
          </a:solidFill>
          <a:ln w="28575">
            <a:solidFill>
              <a:srgbClr val="002060"/>
            </a:solidFill>
            <a:prstDash val="dash"/>
          </a:ln>
        </p:spPr>
        <p:txBody>
          <a:bodyPr wrap="square" rtlCol="0">
            <a:spAutoFit/>
          </a:bodyPr>
          <a:lstStyle/>
          <a:p>
            <a:pPr algn="ctr">
              <a:lnSpc>
                <a:spcPct val="150000"/>
              </a:lnSpc>
            </a:pP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có bao nhiêu thành phần? Kể tên những thành phần đó? </a:t>
            </a:r>
            <a:endParaRPr lang="en-US" sz="35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E60DFC-F1FF-3A7F-8EE3-92DB55B07C0F}"/>
              </a:ext>
            </a:extLst>
          </p:cNvPr>
          <p:cNvSpPr txBox="1"/>
          <p:nvPr/>
        </p:nvSpPr>
        <p:spPr>
          <a:xfrm>
            <a:off x="8663248" y="4366188"/>
            <a:ext cx="8533532" cy="1779424"/>
          </a:xfrm>
          <a:prstGeom prst="wedgeRoundRectCallout">
            <a:avLst>
              <a:gd name="adj1" fmla="val 60903"/>
              <a:gd name="adj2" fmla="val 33819"/>
              <a:gd name="adj3" fmla="val 16667"/>
            </a:avLst>
          </a:prstGeom>
          <a:solidFill>
            <a:schemeClr val="accent3">
              <a:lumMod val="60000"/>
              <a:lumOff val="40000"/>
            </a:schemeClr>
          </a:solidFill>
          <a:ln w="19050">
            <a:solidFill>
              <a:srgbClr val="002060"/>
            </a:solidFill>
            <a:prstDash val="dash"/>
          </a:ln>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hành phần đó thiết bị nào là quan trọng nhất? Chức năng của thiết bị đó là gì?</a:t>
            </a:r>
            <a:endParaRPr lang="en-US" sz="350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63429406-2520-6143-8D3A-7D81B84A9A02}"/>
              </a:ext>
            </a:extLst>
          </p:cNvPr>
          <p:cNvSpPr/>
          <p:nvPr/>
        </p:nvSpPr>
        <p:spPr>
          <a:xfrm>
            <a:off x="2471457" y="5753962"/>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D9A5000A-2957-992C-C0E9-62C3B724E9D9}"/>
              </a:ext>
            </a:extLst>
          </p:cNvPr>
          <p:cNvSpPr/>
          <p:nvPr/>
        </p:nvSpPr>
        <p:spPr>
          <a:xfrm>
            <a:off x="2430716" y="8088398"/>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4</a:t>
            </a:r>
          </a:p>
        </p:txBody>
      </p:sp>
      <p:sp>
        <p:nvSpPr>
          <p:cNvPr id="21" name="Oval 20">
            <a:extLst>
              <a:ext uri="{FF2B5EF4-FFF2-40B4-BE49-F238E27FC236}">
                <a16:creationId xmlns:a16="http://schemas.microsoft.com/office/drawing/2014/main" id="{3DA3D76B-4698-50B8-07DE-63F3B305A143}"/>
              </a:ext>
            </a:extLst>
          </p:cNvPr>
          <p:cNvSpPr/>
          <p:nvPr/>
        </p:nvSpPr>
        <p:spPr>
          <a:xfrm>
            <a:off x="2452320" y="6965225"/>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3365AB64-5258-14AD-4FC3-27CC098C2829}"/>
              </a:ext>
            </a:extLst>
          </p:cNvPr>
          <p:cNvSpPr/>
          <p:nvPr/>
        </p:nvSpPr>
        <p:spPr>
          <a:xfrm>
            <a:off x="2471457" y="4570710"/>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1</a:t>
            </a:r>
          </a:p>
        </p:txBody>
      </p:sp>
      <p:sp>
        <p:nvSpPr>
          <p:cNvPr id="23" name="Arrow: Curved Right 22">
            <a:extLst>
              <a:ext uri="{FF2B5EF4-FFF2-40B4-BE49-F238E27FC236}">
                <a16:creationId xmlns:a16="http://schemas.microsoft.com/office/drawing/2014/main" id="{78DE621B-C756-3DD9-F9CB-61BBE69D1F7B}"/>
              </a:ext>
            </a:extLst>
          </p:cNvPr>
          <p:cNvSpPr/>
          <p:nvPr/>
        </p:nvSpPr>
        <p:spPr>
          <a:xfrm>
            <a:off x="1091220" y="3718833"/>
            <a:ext cx="838200" cy="2263417"/>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598F88B2-0DBD-4227-04A1-AA1563854DED}"/>
              </a:ext>
            </a:extLst>
          </p:cNvPr>
          <p:cNvSpPr txBox="1"/>
          <p:nvPr/>
        </p:nvSpPr>
        <p:spPr>
          <a:xfrm>
            <a:off x="4009441" y="4594144"/>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a:t>
            </a:r>
            <a:endParaRPr lang="en-US" sz="350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BA03D34-D91E-8B60-30F5-D93D5D539BD2}"/>
              </a:ext>
            </a:extLst>
          </p:cNvPr>
          <p:cNvSpPr txBox="1"/>
          <p:nvPr/>
        </p:nvSpPr>
        <p:spPr>
          <a:xfrm>
            <a:off x="4038600" y="5808958"/>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a:t>
            </a:r>
            <a:endParaRPr lang="en-US" sz="350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F441F67-241C-CD4B-F6A5-87F6DEED1E3C}"/>
              </a:ext>
            </a:extLst>
          </p:cNvPr>
          <p:cNvSpPr txBox="1"/>
          <p:nvPr/>
        </p:nvSpPr>
        <p:spPr>
          <a:xfrm>
            <a:off x="4009441" y="6965225"/>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Bộ xử lí</a:t>
            </a:r>
            <a:endParaRPr lang="en-US" sz="350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C7086C0-B27E-32DE-CD0E-FF4A46737753}"/>
              </a:ext>
            </a:extLst>
          </p:cNvPr>
          <p:cNvSpPr txBox="1"/>
          <p:nvPr/>
        </p:nvSpPr>
        <p:spPr>
          <a:xfrm>
            <a:off x="4038600" y="8063588"/>
            <a:ext cx="2826636" cy="800412"/>
          </a:xfrm>
          <a:prstGeom prst="rect">
            <a:avLst/>
          </a:prstGeom>
          <a:noFill/>
        </p:spPr>
        <p:txBody>
          <a:bodyPr wrap="square" rtlCol="0">
            <a:spAutoFit/>
          </a:bodyPr>
          <a:lstStyle/>
          <a:p>
            <a:pPr>
              <a:lnSpc>
                <a:spcPct val="150000"/>
              </a:lnSpc>
            </a:pPr>
            <a:r>
              <a:rPr lang="en-US" sz="3500">
                <a:solidFill>
                  <a:srgbClr val="FF0000"/>
                </a:solidFill>
                <a:latin typeface="Arial" panose="020B0604020202020204" pitchFamily="34" charset="0"/>
                <a:cs typeface="Arial" panose="020B0604020202020204" pitchFamily="34" charset="0"/>
              </a:rPr>
              <a:t>Bộ nhớ</a:t>
            </a:r>
          </a:p>
        </p:txBody>
      </p:sp>
      <p:sp>
        <p:nvSpPr>
          <p:cNvPr id="30" name="Arrow: Right 29">
            <a:extLst>
              <a:ext uri="{FF2B5EF4-FFF2-40B4-BE49-F238E27FC236}">
                <a16:creationId xmlns:a16="http://schemas.microsoft.com/office/drawing/2014/main" id="{711DB1AC-9B2F-FD34-68D5-3CFD93F5D36D}"/>
              </a:ext>
            </a:extLst>
          </p:cNvPr>
          <p:cNvSpPr/>
          <p:nvPr/>
        </p:nvSpPr>
        <p:spPr>
          <a:xfrm>
            <a:off x="7585560" y="7155402"/>
            <a:ext cx="1025106" cy="8874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BE83092-283C-74FE-376B-3A361A34255E}"/>
              </a:ext>
            </a:extLst>
          </p:cNvPr>
          <p:cNvSpPr txBox="1"/>
          <p:nvPr/>
        </p:nvSpPr>
        <p:spPr>
          <a:xfrm>
            <a:off x="8839200" y="6605889"/>
            <a:ext cx="7696200" cy="2416239"/>
          </a:xfrm>
          <a:prstGeom prst="rect">
            <a:avLst/>
          </a:prstGeom>
          <a:noFill/>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hiết bị vào ra là quan trọng nhất. Nó có chức năng là giúp máy tính trao đổi dữ liệu với thế giới bên ngoài.</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829679"/>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371599" y="1638300"/>
            <a:ext cx="15729984" cy="1002710"/>
          </a:xfrm>
          <a:prstGeom prst="rect">
            <a:avLst/>
          </a:prstGeom>
          <a:noFill/>
        </p:spPr>
        <p:txBody>
          <a:bodyPr wrap="square" rtlCol="0">
            <a:spAutoFit/>
          </a:bodyPr>
          <a:lstStyle/>
          <a:p>
            <a:pPr>
              <a:lnSpc>
                <a:spcPct val="150000"/>
              </a:lnSpc>
            </a:pPr>
            <a:r>
              <a:rPr lang="en-US" sz="4500">
                <a:solidFill>
                  <a:srgbClr val="FF0000"/>
                </a:solidFill>
                <a:latin typeface="Arial" panose="020B0604020202020204" pitchFamily="34" charset="0"/>
                <a:cs typeface="Arial" panose="020B0604020202020204" pitchFamily="34" charset="0"/>
              </a:rPr>
              <a:t>Câu 1. </a:t>
            </a:r>
            <a:r>
              <a:rPr lang="en-US" sz="4500">
                <a:latin typeface="Arial" panose="020B0604020202020204" pitchFamily="34" charset="0"/>
                <a:cs typeface="Arial" panose="020B0604020202020204" pitchFamily="34" charset="0"/>
              </a:rPr>
              <a:t>Thao tác nào sau đây tắt máy tính một cách an toàn?</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353" y="8513988"/>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1032" y="7370732"/>
            <a:ext cx="3236968" cy="2789678"/>
          </a:xfrm>
          <a:prstGeom prst="rect">
            <a:avLst/>
          </a:prstGeom>
        </p:spPr>
      </p:pic>
      <p:sp>
        <p:nvSpPr>
          <p:cNvPr id="2" name="TextBox 1">
            <a:extLst>
              <a:ext uri="{FF2B5EF4-FFF2-40B4-BE49-F238E27FC236}">
                <a16:creationId xmlns:a16="http://schemas.microsoft.com/office/drawing/2014/main" id="{B68B69B2-FD5B-74C3-39D4-A55BB7C0ABA7}"/>
              </a:ext>
            </a:extLst>
          </p:cNvPr>
          <p:cNvSpPr txBox="1"/>
          <p:nvPr/>
        </p:nvSpPr>
        <p:spPr>
          <a:xfrm>
            <a:off x="3084357" y="2908242"/>
            <a:ext cx="141732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A. Sử dụng nút lệnh Restart của Windows.</a:t>
            </a:r>
          </a:p>
        </p:txBody>
      </p:sp>
      <p:sp>
        <p:nvSpPr>
          <p:cNvPr id="4" name="TextBox 3">
            <a:extLst>
              <a:ext uri="{FF2B5EF4-FFF2-40B4-BE49-F238E27FC236}">
                <a16:creationId xmlns:a16="http://schemas.microsoft.com/office/drawing/2014/main" id="{F7325051-668C-DD10-E0A3-5352A4190AD8}"/>
              </a:ext>
            </a:extLst>
          </p:cNvPr>
          <p:cNvSpPr txBox="1"/>
          <p:nvPr/>
        </p:nvSpPr>
        <p:spPr>
          <a:xfrm>
            <a:off x="3084357" y="4154311"/>
            <a:ext cx="11966675"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B. Sử dụng nút lệnh Shut down của Windows.</a:t>
            </a:r>
          </a:p>
        </p:txBody>
      </p:sp>
      <p:sp>
        <p:nvSpPr>
          <p:cNvPr id="5" name="TextBox 4">
            <a:extLst>
              <a:ext uri="{FF2B5EF4-FFF2-40B4-BE49-F238E27FC236}">
                <a16:creationId xmlns:a16="http://schemas.microsoft.com/office/drawing/2014/main" id="{F1CFE9EC-49EE-C0AA-C895-7FD72E95E9A3}"/>
              </a:ext>
            </a:extLst>
          </p:cNvPr>
          <p:cNvSpPr txBox="1"/>
          <p:nvPr/>
        </p:nvSpPr>
        <p:spPr>
          <a:xfrm>
            <a:off x="3084357" y="5321155"/>
            <a:ext cx="125730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C. Nhấn giữ công tắc nguồn vài giây.</a:t>
            </a:r>
          </a:p>
        </p:txBody>
      </p:sp>
      <p:sp>
        <p:nvSpPr>
          <p:cNvPr id="10" name="TextBox 9">
            <a:extLst>
              <a:ext uri="{FF2B5EF4-FFF2-40B4-BE49-F238E27FC236}">
                <a16:creationId xmlns:a16="http://schemas.microsoft.com/office/drawing/2014/main" id="{BE6ADB43-1462-AA3B-8B1D-E81DC7956B96}"/>
              </a:ext>
            </a:extLst>
          </p:cNvPr>
          <p:cNvSpPr txBox="1"/>
          <p:nvPr/>
        </p:nvSpPr>
        <p:spPr>
          <a:xfrm>
            <a:off x="3084357" y="6655095"/>
            <a:ext cx="12841232"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D. Rút dây nguồn khỏi ổ cắm.</a:t>
            </a:r>
          </a:p>
        </p:txBody>
      </p:sp>
      <p:pic>
        <p:nvPicPr>
          <p:cNvPr id="11" name="Picture 2">
            <a:extLst>
              <a:ext uri="{FF2B5EF4-FFF2-40B4-BE49-F238E27FC236}">
                <a16:creationId xmlns:a16="http://schemas.microsoft.com/office/drawing/2014/main" id="{375ED52C-58F5-4C13-F817-D7F1DEB7B6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551145" y="4041130"/>
            <a:ext cx="1220914" cy="1580007"/>
          </a:xfrm>
          <a:prstGeom prst="rect">
            <a:avLst/>
          </a:prstGeom>
        </p:spPr>
      </p:pic>
    </p:spTree>
    <p:extLst>
      <p:ext uri="{BB962C8B-B14F-4D97-AF65-F5344CB8AC3E}">
        <p14:creationId xmlns:p14="http://schemas.microsoft.com/office/powerpoint/2010/main" val="3720232220"/>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2146004" y="2387217"/>
            <a:ext cx="14782801" cy="4118948"/>
          </a:xfrm>
          <a:prstGeom prst="rect">
            <a:avLst/>
          </a:prstGeom>
          <a:no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Không nên vừa ăn vừa sử dụng máy tính vì cách làm việc đó không những ảnh hưởng xấu đến cả tiêu hóa và công việc mà còn có thể gây ra mất an toàn cho thiết bị do đồ ăn, đồ uống rơi, đổ vào thiết bị.</a:t>
            </a:r>
            <a:endParaRPr lang="en-US" sz="4500">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521" y="7972941"/>
            <a:ext cx="3982157" cy="2145387"/>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73523" y="6802289"/>
            <a:ext cx="3871306" cy="3336362"/>
          </a:xfrm>
          <a:prstGeom prst="rect">
            <a:avLst/>
          </a:prstGeom>
        </p:spPr>
      </p:pic>
    </p:spTree>
    <p:extLst>
      <p:ext uri="{BB962C8B-B14F-4D97-AF65-F5344CB8AC3E}">
        <p14:creationId xmlns:p14="http://schemas.microsoft.com/office/powerpoint/2010/main" val="572416357"/>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1224F8-3F2D-3311-64DC-AC04A2455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52500"/>
            <a:ext cx="12268200" cy="8839200"/>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721762" y="3619500"/>
            <a:ext cx="10546438"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vi-VN" sz="4500">
                <a:cs typeface="Arial" panose="020B0604020202020204" pitchFamily="34" charset="0"/>
              </a:rPr>
              <a:t>Đọc kĩ hướng dẫn của nhà trước khi sử dụng thiết bị. sản xuất </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Kết nối các thiết bị đúng cách.</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Giữ gìn nơi làm việc với máy tính gọn gàng, ngăn nắp, vệ sinh, khô ráo.</a:t>
            </a:r>
          </a:p>
        </p:txBody>
      </p:sp>
      <p:pic>
        <p:nvPicPr>
          <p:cNvPr id="4" name="Picture 7">
            <a:extLst>
              <a:ext uri="{FF2B5EF4-FFF2-40B4-BE49-F238E27FC236}">
                <a16:creationId xmlns:a16="http://schemas.microsoft.com/office/drawing/2014/main" id="{645694C8-50D6-C2B9-7528-FE6F56FBC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68200" y="1762527"/>
            <a:ext cx="5425879" cy="8511182"/>
          </a:xfrm>
          <a:prstGeom prst="rect">
            <a:avLst/>
          </a:prstGeom>
        </p:spPr>
      </p:pic>
      <p:pic>
        <p:nvPicPr>
          <p:cNvPr id="5" name="Picture 5">
            <a:extLst>
              <a:ext uri="{FF2B5EF4-FFF2-40B4-BE49-F238E27FC236}">
                <a16:creationId xmlns:a16="http://schemas.microsoft.com/office/drawing/2014/main" id="{5BF69C01-4388-DD2E-0234-0CB87982AE99}"/>
              </a:ext>
            </a:extLst>
          </p:cNvPr>
          <p:cNvPicPr>
            <a:picLocks noChangeAspect="1"/>
          </p:cNvPicPr>
          <p:nvPr/>
        </p:nvPicPr>
        <p:blipFill>
          <a:blip r:embed="rId7"/>
          <a:srcRect/>
          <a:stretch>
            <a:fillRect/>
          </a:stretch>
        </p:blipFill>
        <p:spPr>
          <a:xfrm rot="4719420">
            <a:off x="376083" y="115979"/>
            <a:ext cx="3105155" cy="3311270"/>
          </a:xfrm>
          <a:prstGeom prst="rect">
            <a:avLst/>
          </a:prstGeom>
        </p:spPr>
      </p:pic>
      <p:pic>
        <p:nvPicPr>
          <p:cNvPr id="8" name="Picture 6">
            <a:extLst>
              <a:ext uri="{FF2B5EF4-FFF2-40B4-BE49-F238E27FC236}">
                <a16:creationId xmlns:a16="http://schemas.microsoft.com/office/drawing/2014/main" id="{814FB325-3E2D-7389-AD9B-C4DBB6591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1820" y="7924800"/>
            <a:ext cx="2752439" cy="2819400"/>
          </a:xfrm>
          <a:prstGeom prst="rect">
            <a:avLst/>
          </a:prstGeom>
        </p:spPr>
      </p:pic>
      <p:pic>
        <p:nvPicPr>
          <p:cNvPr id="10" name="Picture 2">
            <a:extLst>
              <a:ext uri="{FF2B5EF4-FFF2-40B4-BE49-F238E27FC236}">
                <a16:creationId xmlns:a16="http://schemas.microsoft.com/office/drawing/2014/main" id="{A93939D4-3E27-BF3C-9297-2F1B7E32A27C}"/>
              </a:ext>
            </a:extLst>
          </p:cNvPr>
          <p:cNvPicPr>
            <a:picLocks noChangeAspect="1"/>
          </p:cNvPicPr>
          <p:nvPr/>
        </p:nvPicPr>
        <p:blipFill>
          <a:blip r:embed="rId10"/>
          <a:srcRect/>
          <a:stretch>
            <a:fillRect/>
          </a:stretch>
        </p:blipFill>
        <p:spPr>
          <a:xfrm>
            <a:off x="13091932" y="197262"/>
            <a:ext cx="2010136" cy="2320503"/>
          </a:xfrm>
          <a:prstGeom prst="rect">
            <a:avLst/>
          </a:prstGeom>
        </p:spPr>
      </p:pic>
      <p:pic>
        <p:nvPicPr>
          <p:cNvPr id="11" name="Picture 2">
            <a:extLst>
              <a:ext uri="{FF2B5EF4-FFF2-40B4-BE49-F238E27FC236}">
                <a16:creationId xmlns:a16="http://schemas.microsoft.com/office/drawing/2014/main" id="{2B40B5D4-DC8B-C021-43EE-A694F538C644}"/>
              </a:ext>
            </a:extLst>
          </p:cNvPr>
          <p:cNvPicPr>
            <a:picLocks noChangeAspect="1"/>
          </p:cNvPicPr>
          <p:nvPr/>
        </p:nvPicPr>
        <p:blipFill>
          <a:blip r:embed="rId10"/>
          <a:srcRect/>
          <a:stretch>
            <a:fillRect/>
          </a:stretch>
        </p:blipFill>
        <p:spPr>
          <a:xfrm>
            <a:off x="16368532" y="-268872"/>
            <a:ext cx="2010136" cy="2320503"/>
          </a:xfrm>
          <a:prstGeom prst="rect">
            <a:avLst/>
          </a:prstGeom>
        </p:spPr>
      </p:pic>
    </p:spTree>
    <p:extLst>
      <p:ext uri="{BB962C8B-B14F-4D97-AF65-F5344CB8AC3E}">
        <p14:creationId xmlns:p14="http://schemas.microsoft.com/office/powerpoint/2010/main" val="4000316316"/>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13140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4" y="3694766"/>
            <a:ext cx="6594912" cy="2798706"/>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vừa vào vừa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vào</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Không phải thiết bị vào –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Một bộ tai nghe có gắn micro sử dụng cho máy tính là loại thiết bị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58087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cảm ứng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chiếu</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Máy ảnh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Loa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Trong các thiết bị sau đây, đâu vừa là thiết bị vào vừa là thiết bị ra:</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4045393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Xuất thông tin từ máy tính ra bên ngoài</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Lưu trữ dữ liệu</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Thu nhận thông tin vào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pt-BR" sz="45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Các thiết bị ra có chức năng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1425301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Chuột, bàn phím, webcam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màn hình và dây nguồn</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fi-FI" sz="4500">
                  <a:solidFill>
                    <a:srgbClr val="9C5043"/>
                  </a:solidFill>
                  <a:latin typeface="Arial" panose="020B0604020202020204" pitchFamily="34" charset="0"/>
                  <a:ea typeface="Tahoma" panose="020B0604030504040204" pitchFamily="34" charset="0"/>
                  <a:cs typeface="Arial" panose="020B0604020202020204" pitchFamily="34" charset="0"/>
                </a:rPr>
                <a:t>Chuột, Tai nghe cổng 3.5mm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nguồn và dây mạng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b="1">
                    <a:solidFill>
                      <a:prstClr val="white"/>
                    </a:solidFill>
                    <a:latin typeface="Arial" panose="020B0604020202020204" pitchFamily="34" charset="0"/>
                    <a:ea typeface="Tahoma" panose="020B0604030504040204" pitchFamily="34" charset="0"/>
                    <a:cs typeface="Tahoma" panose="020B0604030504040204" pitchFamily="34" charset="0"/>
                  </a:rPr>
                  <a:t>Cổng USB của máy tính để bàn có thể kết nối được với các thiết bị nào sau đây:</a:t>
                </a:r>
                <a:endParaRPr lang="en-US" sz="4500" b="1" dirty="0">
                  <a:solidFill>
                    <a:prstClr val="white"/>
                  </a:solidFill>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29693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2" y="6977687"/>
            <a:ext cx="6594912" cy="2797470"/>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Đọc kĩ hướng dẫn trước khi sử dụng thiết bị</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Rút dây nguồn để tắt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68098"/>
            <a:ext cx="6620603" cy="2825375"/>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Dùng khăn ướt lau máy tính khi máy đang hoạt động</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Vừa ăn vừa xem phim trên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Đâu là việc nên làm khi sử dụng máy tính?</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330191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275626"/>
            <a:ext cx="15194613" cy="6124112"/>
          </a:xfrm>
          <a:prstGeom prst="rect">
            <a:avLst/>
          </a:prstGeom>
          <a:noFill/>
        </p:spPr>
        <p:txBody>
          <a:bodyPr wrap="square" rtlCol="0">
            <a:spAutoFit/>
          </a:bodyPr>
          <a:lstStyle/>
          <a:p>
            <a:pPr>
              <a:lnSpc>
                <a:spcPct val="150000"/>
              </a:lnSpc>
            </a:pPr>
            <a:r>
              <a:rPr lang="en-US" sz="3800" i="1">
                <a:solidFill>
                  <a:srgbClr val="FF0000"/>
                </a:solidFill>
                <a:latin typeface="Arial" panose="020B0604020202020204" pitchFamily="34" charset="0"/>
                <a:cs typeface="Arial" panose="020B0604020202020204" pitchFamily="34" charset="0"/>
              </a:rPr>
              <a:t>Máy tính của em đang làm việc với một tệp trên thẻ nhớ. Em hãy sắp xếp lại thứ tự các thao tác sau để tắt máy tính an toàn, không làm mất dữ liệu.</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nút  lệnh Shut down để tắt máy tính.</a:t>
            </a:r>
          </a:p>
          <a:p>
            <a:pPr marL="342900" indent="-342900">
              <a:lnSpc>
                <a:spcPct val="150000"/>
              </a:lnSpc>
              <a:buAutoNum type="alphaLcPeriod"/>
            </a:pPr>
            <a:r>
              <a:rPr lang="en-US" sz="3800">
                <a:latin typeface="Arial" panose="020B0604020202020204" pitchFamily="34" charset="0"/>
                <a:cs typeface="Arial" panose="020B0604020202020204" pitchFamily="34" charset="0"/>
              </a:rPr>
              <a:t>Đóng tệp đang mở trên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“Safe To Remove Hardware” để ngắt kết nối với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Lưu lại nội dung của tệp.</a:t>
            </a:r>
          </a:p>
        </p:txBody>
      </p:sp>
      <p:sp>
        <p:nvSpPr>
          <p:cNvPr id="18" name="Oval 17">
            <a:extLst>
              <a:ext uri="{FF2B5EF4-FFF2-40B4-BE49-F238E27FC236}">
                <a16:creationId xmlns:a16="http://schemas.microsoft.com/office/drawing/2014/main" id="{C4DB3F48-FE6B-EC3A-0CDC-7FDBB2CA0669}"/>
              </a:ext>
            </a:extLst>
          </p:cNvPr>
          <p:cNvSpPr/>
          <p:nvPr/>
        </p:nvSpPr>
        <p:spPr>
          <a:xfrm>
            <a:off x="7767260" y="7558343"/>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8FD8F136-DACD-A9D7-AC05-5C588FCC31EF}"/>
              </a:ext>
            </a:extLst>
          </p:cNvPr>
          <p:cNvSpPr/>
          <p:nvPr/>
        </p:nvSpPr>
        <p:spPr>
          <a:xfrm>
            <a:off x="9138860" y="5829300"/>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8726570A-1E0D-0A82-57FB-340200B24F89}"/>
              </a:ext>
            </a:extLst>
          </p:cNvPr>
          <p:cNvSpPr/>
          <p:nvPr/>
        </p:nvSpPr>
        <p:spPr>
          <a:xfrm>
            <a:off x="15544800" y="6632576"/>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3</a:t>
            </a:r>
          </a:p>
        </p:txBody>
      </p:sp>
      <p:sp>
        <p:nvSpPr>
          <p:cNvPr id="21" name="Oval 20">
            <a:extLst>
              <a:ext uri="{FF2B5EF4-FFF2-40B4-BE49-F238E27FC236}">
                <a16:creationId xmlns:a16="http://schemas.microsoft.com/office/drawing/2014/main" id="{B3C7D35B-6CAD-96E9-0665-570A5DDA8D66}"/>
              </a:ext>
            </a:extLst>
          </p:cNvPr>
          <p:cNvSpPr/>
          <p:nvPr/>
        </p:nvSpPr>
        <p:spPr>
          <a:xfrm>
            <a:off x="11125200" y="4906795"/>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976484008"/>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2639724" y="2209855"/>
            <a:ext cx="13008552" cy="800412"/>
          </a:xfrm>
          <a:prstGeom prst="rect">
            <a:avLst/>
          </a:prstGeom>
          <a:noFill/>
        </p:spPr>
        <p:txBody>
          <a:bodyPr wrap="square" rtlCol="0">
            <a:spAutoFit/>
          </a:bodyPr>
          <a:lstStyle/>
          <a:p>
            <a:pPr>
              <a:lnSpc>
                <a:spcPct val="150000"/>
              </a:lnSpc>
            </a:pPr>
            <a:r>
              <a:rPr lang="en-US" sz="3500" i="1">
                <a:solidFill>
                  <a:srgbClr val="000000"/>
                </a:solidFill>
                <a:latin typeface="Arial" panose="020B0604020202020204" pitchFamily="34" charset="0"/>
                <a:ea typeface="Calibri" panose="020F0502020204030204" pitchFamily="34" charset="0"/>
                <a:cs typeface="Arial" panose="020B0604020202020204" pitchFamily="34" charset="0"/>
              </a:rPr>
              <a:t>Hãy sắp xếp các bức ảnh đúng với các thành phần của máy tính</a:t>
            </a:r>
            <a:endParaRPr lang="en-US" sz="3500" i="1">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836" y="3482049"/>
            <a:ext cx="14126001" cy="5519260"/>
          </a:xfrm>
          <a:prstGeom prst="rect">
            <a:avLst/>
          </a:prstGeom>
        </p:spPr>
      </p:pic>
      <p:sp>
        <p:nvSpPr>
          <p:cNvPr id="6" name="Oval 5">
            <a:extLst>
              <a:ext uri="{FF2B5EF4-FFF2-40B4-BE49-F238E27FC236}">
                <a16:creationId xmlns:a16="http://schemas.microsoft.com/office/drawing/2014/main" id="{A0AF2208-EDC3-602B-42B5-679267F95B95}"/>
              </a:ext>
            </a:extLst>
          </p:cNvPr>
          <p:cNvSpPr/>
          <p:nvPr/>
        </p:nvSpPr>
        <p:spPr>
          <a:xfrm>
            <a:off x="1381623" y="2276200"/>
            <a:ext cx="1025106" cy="85192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4950477"/>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400300"/>
            <a:ext cx="15194613" cy="6124112"/>
          </a:xfrm>
          <a:prstGeom prst="rect">
            <a:avLst/>
          </a:prstGeom>
          <a:noFill/>
        </p:spPr>
        <p:txBody>
          <a:bodyPr wrap="square" rtlCol="0">
            <a:spAutoFit/>
          </a:bodyPr>
          <a:lstStyle/>
          <a:p>
            <a:pPr>
              <a:lnSpc>
                <a:spcPct val="150000"/>
              </a:lnSpc>
            </a:pPr>
            <a:r>
              <a:rPr lang="vi-VN" sz="3800" i="1">
                <a:solidFill>
                  <a:srgbClr val="FF0000"/>
                </a:solidFill>
                <a:latin typeface="Arial" panose="020B0604020202020204" pitchFamily="34" charset="0"/>
                <a:cs typeface="Arial" panose="020B0604020202020204" pitchFamily="34" charset="0"/>
              </a:rPr>
              <a:t>Bài tập 1: </a:t>
            </a:r>
            <a:r>
              <a:rPr lang="vi-VN" sz="3800" i="1">
                <a:latin typeface="Arial" panose="020B0604020202020204" pitchFamily="34" charset="0"/>
                <a:cs typeface="Arial" panose="020B0604020202020204" pitchFamily="34" charset="0"/>
              </a:rPr>
              <a:t>Trên màn hình theo dõi, em thấy một người đứng trước camera an ninh. Người đó có biết em đang theo dõi không?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2: </a:t>
            </a:r>
            <a:r>
              <a:rPr lang="vi-VN" sz="3800" i="1">
                <a:latin typeface="Arial" panose="020B0604020202020204" pitchFamily="34" charset="0"/>
                <a:cs typeface="Arial" panose="020B0604020202020204" pitchFamily="34" charset="0"/>
              </a:rPr>
              <a:t>Máy in của em in ra những kí hiệu không mong muốn và em biết lỗi này do virus gây ra. Em cần phải diệt virus ở máy tin hay máy tính?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3: </a:t>
            </a:r>
            <a:r>
              <a:rPr lang="vi-VN" sz="3800" i="1">
                <a:latin typeface="Arial" panose="020B0604020202020204" pitchFamily="34" charset="0"/>
                <a:cs typeface="Arial" panose="020B0604020202020204" pitchFamily="34" charset="0"/>
              </a:rPr>
              <a:t>Em hãy đề xuất một số quy tắc để giúp các bạn sử dụng phòng máy tính an toàn.</a:t>
            </a:r>
          </a:p>
        </p:txBody>
      </p:sp>
    </p:spTree>
    <p:extLst>
      <p:ext uri="{BB962C8B-B14F-4D97-AF65-F5344CB8AC3E}">
        <p14:creationId xmlns:p14="http://schemas.microsoft.com/office/powerpoint/2010/main" val="1070061284"/>
      </p:ext>
    </p:extLst>
  </p:cSld>
  <p:clrMapOvr>
    <a:masterClrMapping/>
  </p:clrMapOvr>
  <p:transition spd="slow">
    <p:comb/>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838200" y="1409700"/>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022526" y="2220156"/>
            <a:ext cx="7587209"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1. Camera chỉ gửi thông tin hình ảnh đến nơi mà em đang theo dõi và không cho người trước camera biết là thông tin được gửi đi đâu.</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7681996">
            <a:off x="-281677" y="-127143"/>
            <a:ext cx="2424080" cy="2575384"/>
          </a:xfrm>
          <a:prstGeom prst="rect">
            <a:avLst/>
          </a:prstGeom>
        </p:spPr>
      </p:pic>
      <p:sp>
        <p:nvSpPr>
          <p:cNvPr id="6" name="Rectangle: Rounded Corners 5">
            <a:extLst>
              <a:ext uri="{FF2B5EF4-FFF2-40B4-BE49-F238E27FC236}">
                <a16:creationId xmlns:a16="http://schemas.microsoft.com/office/drawing/2014/main" id="{D570C805-957A-6EAE-F3CD-BA26C005428D}"/>
              </a:ext>
            </a:extLst>
          </p:cNvPr>
          <p:cNvSpPr/>
          <p:nvPr/>
        </p:nvSpPr>
        <p:spPr>
          <a:xfrm>
            <a:off x="9045711" y="4556474"/>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E3CF13-9436-49BC-B1C5-31F7975A49B8}"/>
              </a:ext>
            </a:extLst>
          </p:cNvPr>
          <p:cNvSpPr txBox="1"/>
          <p:nvPr/>
        </p:nvSpPr>
        <p:spPr>
          <a:xfrm>
            <a:off x="9205228" y="5668201"/>
            <a:ext cx="7782196" cy="2615460"/>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2. Máy in là thiết bị ra nên mọi hoạt động đều thông qua máy tính. Nên cần diệt virus từ máy tính</a:t>
            </a:r>
            <a:endParaRPr lang="vi-VN" sz="3800">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682299" y="7917109"/>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061" y="7345319"/>
            <a:ext cx="2813274" cy="306396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7580276"/>
            <a:ext cx="2716439" cy="2958498"/>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2542011998"/>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1181100" y="1820248"/>
            <a:ext cx="15925800" cy="694929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758270" y="2795385"/>
            <a:ext cx="15454792" cy="5246949"/>
          </a:xfrm>
          <a:prstGeom prst="rect">
            <a:avLst/>
          </a:prstGeom>
          <a:noFill/>
        </p:spPr>
        <p:txBody>
          <a:bodyPr wrap="square" rtlCol="0">
            <a:spAutoFit/>
          </a:bodyPr>
          <a:lstStyle/>
          <a:p>
            <a:pPr>
              <a:lnSpc>
                <a:spcPct val="150000"/>
              </a:lnSpc>
            </a:pPr>
            <a:r>
              <a:rPr lang="vi-VN" sz="3800" b="1">
                <a:latin typeface="Arial" panose="020B0604020202020204" pitchFamily="34" charset="0"/>
                <a:cs typeface="Arial" panose="020B0604020202020204" pitchFamily="34" charset="0"/>
              </a:rPr>
              <a:t>Một số quy tắc sử dụng phòng máy tính an toàn là:</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mang đồ ăn, thức uống, đi giày, dép vào trong phòng.</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Trước khi rời khỏi phòng phải tắt máy tính</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Có ý thức giữ gìn phòng máy luôn sạch sẽ, gọn gàng và ngăn nắp.</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Giữ trật tự, không gây ồn ào khi sử dụng phòng máy tính.</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tự ý tháo lắp các thiết bị trong phòng máy</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6976944">
            <a:off x="138860" y="521006"/>
            <a:ext cx="2424080" cy="2575384"/>
          </a:xfrm>
          <a:prstGeom prst="rect">
            <a:avLst/>
          </a:prstGeom>
        </p:spPr>
      </p:pic>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809625" y="7484883"/>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729" y="8196249"/>
            <a:ext cx="2031966" cy="221303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0592" y="8251397"/>
            <a:ext cx="1930692" cy="2102734"/>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1287244306"/>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3330877"/>
            <a:ext cx="7496350" cy="7543497"/>
          </a:xfrm>
          <a:prstGeom prst="rect">
            <a:avLst/>
          </a:prstGeom>
        </p:spPr>
      </p:pic>
      <p:pic>
        <p:nvPicPr>
          <p:cNvPr id="18" name="Picture 6">
            <a:extLst>
              <a:ext uri="{FF2B5EF4-FFF2-40B4-BE49-F238E27FC236}">
                <a16:creationId xmlns:a16="http://schemas.microsoft.com/office/drawing/2014/main" id="{E8F54A44-85E7-F7EE-FC44-0A30B6F111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9550" y="2845960"/>
            <a:ext cx="7496350" cy="7543497"/>
          </a:xfrm>
          <a:prstGeom prst="rect">
            <a:avLst/>
          </a:prstGeom>
        </p:spPr>
      </p:pic>
      <p:pic>
        <p:nvPicPr>
          <p:cNvPr id="19" name="Picture 6">
            <a:extLst>
              <a:ext uri="{FF2B5EF4-FFF2-40B4-BE49-F238E27FC236}">
                <a16:creationId xmlns:a16="http://schemas.microsoft.com/office/drawing/2014/main" id="{9EBB5895-FCCA-F702-5D64-0DEC9432EF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305300"/>
            <a:ext cx="7496350" cy="7543497"/>
          </a:xfrm>
          <a:prstGeom prst="rect">
            <a:avLst/>
          </a:prstGeom>
        </p:spPr>
      </p:pic>
      <p:pic>
        <p:nvPicPr>
          <p:cNvPr id="20" name="Picture 6">
            <a:extLst>
              <a:ext uri="{FF2B5EF4-FFF2-40B4-BE49-F238E27FC236}">
                <a16:creationId xmlns:a16="http://schemas.microsoft.com/office/drawing/2014/main" id="{B86C51B0-638A-5744-AE17-FFE298754E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43950" y="2743503"/>
            <a:ext cx="7496350" cy="7543497"/>
          </a:xfrm>
          <a:prstGeom prst="rect">
            <a:avLst/>
          </a:prstGeom>
        </p:spPr>
      </p:pic>
      <p:pic>
        <p:nvPicPr>
          <p:cNvPr id="21" name="Picture 6">
            <a:extLst>
              <a:ext uri="{FF2B5EF4-FFF2-40B4-BE49-F238E27FC236}">
                <a16:creationId xmlns:a16="http://schemas.microsoft.com/office/drawing/2014/main" id="{0CCC6C17-056B-6964-BE98-FB720AA585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0412" y="-4533749"/>
            <a:ext cx="7496350" cy="7543497"/>
          </a:xfrm>
          <a:prstGeom prst="rect">
            <a:avLst/>
          </a:prstGeom>
        </p:spPr>
      </p:pic>
      <p:pic>
        <p:nvPicPr>
          <p:cNvPr id="22" name="Picture 6">
            <a:extLst>
              <a:ext uri="{FF2B5EF4-FFF2-40B4-BE49-F238E27FC236}">
                <a16:creationId xmlns:a16="http://schemas.microsoft.com/office/drawing/2014/main" id="{212EFED5-DEBF-AEF3-6A5F-F58A502113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8800" y="-4000500"/>
            <a:ext cx="7496350" cy="7543497"/>
          </a:xfrm>
          <a:prstGeom prst="rect">
            <a:avLst/>
          </a:prstGeom>
        </p:spPr>
      </p:pic>
      <p:grpSp>
        <p:nvGrpSpPr>
          <p:cNvPr id="3" name="Group 2">
            <a:extLst>
              <a:ext uri="{FF2B5EF4-FFF2-40B4-BE49-F238E27FC236}">
                <a16:creationId xmlns:a16="http://schemas.microsoft.com/office/drawing/2014/main" id="{27C93275-31D0-BA92-588E-8A0C25DB7B8B}"/>
              </a:ext>
            </a:extLst>
          </p:cNvPr>
          <p:cNvGrpSpPr/>
          <p:nvPr/>
        </p:nvGrpSpPr>
        <p:grpSpPr>
          <a:xfrm>
            <a:off x="4113962" y="516202"/>
            <a:ext cx="9639300" cy="1763059"/>
            <a:chOff x="4457700" y="4991100"/>
            <a:chExt cx="9639300" cy="1763059"/>
          </a:xfrm>
        </p:grpSpPr>
        <p:sp>
          <p:nvSpPr>
            <p:cNvPr id="4" name="Rectangle: Rounded Corners 3">
              <a:extLst>
                <a:ext uri="{FF2B5EF4-FFF2-40B4-BE49-F238E27FC236}">
                  <a16:creationId xmlns:a16="http://schemas.microsoft.com/office/drawing/2014/main" id="{5746E8A1-211E-D5CD-BDB3-D2B3E6A0042E}"/>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ED5589-DD72-BF91-0E11-4443CFEA9795}"/>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ABECC92-6869-4FB2-1811-F6FA43712158}"/>
              </a:ext>
            </a:extLst>
          </p:cNvPr>
          <p:cNvSpPr txBox="1"/>
          <p:nvPr/>
        </p:nvSpPr>
        <p:spPr>
          <a:xfrm>
            <a:off x="3201238" y="876300"/>
            <a:ext cx="109728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Hướng dẫn về nhà</a:t>
            </a:r>
          </a:p>
        </p:txBody>
      </p:sp>
      <p:pic>
        <p:nvPicPr>
          <p:cNvPr id="9" name="Picture 3">
            <a:extLst>
              <a:ext uri="{FF2B5EF4-FFF2-40B4-BE49-F238E27FC236}">
                <a16:creationId xmlns:a16="http://schemas.microsoft.com/office/drawing/2014/main" id="{8C27799D-F66C-D3A5-A121-7F61DCB68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264" y="2934004"/>
            <a:ext cx="4905872" cy="4114800"/>
          </a:xfrm>
          <a:prstGeom prst="rect">
            <a:avLst/>
          </a:prstGeom>
        </p:spPr>
      </p:pic>
      <p:sp>
        <p:nvSpPr>
          <p:cNvPr id="8" name="TextBox 7">
            <a:extLst>
              <a:ext uri="{FF2B5EF4-FFF2-40B4-BE49-F238E27FC236}">
                <a16:creationId xmlns:a16="http://schemas.microsoft.com/office/drawing/2014/main" id="{75FB9FF0-1FEB-9434-9D27-AB0B34D473CC}"/>
              </a:ext>
            </a:extLst>
          </p:cNvPr>
          <p:cNvSpPr txBox="1"/>
          <p:nvPr/>
        </p:nvSpPr>
        <p:spPr>
          <a:xfrm>
            <a:off x="524041" y="4473795"/>
            <a:ext cx="4905872"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Ôn tập lại nội dung bài học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FC9667F-01A9-6358-A460-2196CD480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0625" y="4304997"/>
            <a:ext cx="4905872" cy="4114800"/>
          </a:xfrm>
          <a:prstGeom prst="rect">
            <a:avLst/>
          </a:prstGeom>
        </p:spPr>
      </p:pic>
      <p:sp>
        <p:nvSpPr>
          <p:cNvPr id="11" name="TextBox 10">
            <a:extLst>
              <a:ext uri="{FF2B5EF4-FFF2-40B4-BE49-F238E27FC236}">
                <a16:creationId xmlns:a16="http://schemas.microsoft.com/office/drawing/2014/main" id="{774D1192-B8A5-419A-FE7A-FB22B8AFFCD6}"/>
              </a:ext>
            </a:extLst>
          </p:cNvPr>
          <p:cNvSpPr txBox="1"/>
          <p:nvPr/>
        </p:nvSpPr>
        <p:spPr>
          <a:xfrm>
            <a:off x="6098558" y="582298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Làm bài tập trong sách tin học 7</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37EE6AA3-E710-FB36-3632-B3D0F40C3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6614" y="5613688"/>
            <a:ext cx="4905872" cy="4114800"/>
          </a:xfrm>
          <a:prstGeom prst="rect">
            <a:avLst/>
          </a:prstGeom>
        </p:spPr>
      </p:pic>
      <p:sp>
        <p:nvSpPr>
          <p:cNvPr id="13" name="TextBox 12">
            <a:extLst>
              <a:ext uri="{FF2B5EF4-FFF2-40B4-BE49-F238E27FC236}">
                <a16:creationId xmlns:a16="http://schemas.microsoft.com/office/drawing/2014/main" id="{819DCBBF-7520-C7A8-DC96-B015BC46775E}"/>
              </a:ext>
            </a:extLst>
          </p:cNvPr>
          <p:cNvSpPr txBox="1"/>
          <p:nvPr/>
        </p:nvSpPr>
        <p:spPr>
          <a:xfrm>
            <a:off x="11596614" y="706951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a:t>
            </a: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ọc trước, chuẩn bị  bài học mới</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A4575390-0931-E81F-33DA-E0B786DB02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62" y="7579439"/>
            <a:ext cx="7315200" cy="2807208"/>
          </a:xfrm>
          <a:prstGeom prst="rect">
            <a:avLst/>
          </a:prstGeom>
        </p:spPr>
      </p:pic>
      <p:pic>
        <p:nvPicPr>
          <p:cNvPr id="16" name="Picture 6">
            <a:extLst>
              <a:ext uri="{FF2B5EF4-FFF2-40B4-BE49-F238E27FC236}">
                <a16:creationId xmlns:a16="http://schemas.microsoft.com/office/drawing/2014/main" id="{0C4BADB0-4091-80DC-8471-31AED58935AD}"/>
              </a:ext>
            </a:extLst>
          </p:cNvPr>
          <p:cNvPicPr>
            <a:picLocks noChangeAspect="1"/>
          </p:cNvPicPr>
          <p:nvPr/>
        </p:nvPicPr>
        <p:blipFill>
          <a:blip r:embed="rId8"/>
          <a:srcRect/>
          <a:stretch>
            <a:fillRect/>
          </a:stretch>
        </p:blipFill>
        <p:spPr>
          <a:xfrm rot="11893050">
            <a:off x="14100671" y="-1223422"/>
            <a:ext cx="4440173" cy="4958637"/>
          </a:xfrm>
          <a:prstGeom prst="rect">
            <a:avLst/>
          </a:prstGeom>
        </p:spPr>
      </p:pic>
    </p:spTree>
    <p:extLst>
      <p:ext uri="{BB962C8B-B14F-4D97-AF65-F5344CB8AC3E}">
        <p14:creationId xmlns:p14="http://schemas.microsoft.com/office/powerpoint/2010/main" val="302575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971800" y="3242330"/>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CẢM ƠN CÁC EM ĐÃ CHÚ Ý LẮNG NGHE BÀI GIẢNG!</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4258366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1933575" y="2540223"/>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vào</a:t>
            </a:r>
            <a:endParaRPr lang="en-US" sz="3500" b="1">
              <a:solidFill>
                <a:srgbClr val="FF0000"/>
              </a:solidFill>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948" r="70871"/>
          <a:stretch/>
        </p:blipFill>
        <p:spPr>
          <a:xfrm>
            <a:off x="1257300" y="3676658"/>
            <a:ext cx="4114800" cy="2486563"/>
          </a:xfrm>
          <a:prstGeom prst="rect">
            <a:avLst/>
          </a:prstGeom>
        </p:spPr>
      </p:pic>
      <p:pic>
        <p:nvPicPr>
          <p:cNvPr id="5" name="Picture 4" descr="Graphical user interface, diagram&#10;&#10;Description automatically generated with medium confidence">
            <a:extLst>
              <a:ext uri="{FF2B5EF4-FFF2-40B4-BE49-F238E27FC236}">
                <a16:creationId xmlns:a16="http://schemas.microsoft.com/office/drawing/2014/main" id="{562F23EA-94DB-821B-9F91-53181B2A1F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78" t="54954"/>
          <a:stretch/>
        </p:blipFill>
        <p:spPr>
          <a:xfrm>
            <a:off x="1933575" y="6410308"/>
            <a:ext cx="2362200" cy="2486209"/>
          </a:xfrm>
          <a:prstGeom prst="rect">
            <a:avLst/>
          </a:prstGeom>
        </p:spPr>
      </p:pic>
      <p:sp>
        <p:nvSpPr>
          <p:cNvPr id="7" name="TextBox 6">
            <a:extLst>
              <a:ext uri="{FF2B5EF4-FFF2-40B4-BE49-F238E27FC236}">
                <a16:creationId xmlns:a16="http://schemas.microsoft.com/office/drawing/2014/main" id="{C2A9E2E5-6FBE-6947-0E71-B20BD34C91B1}"/>
              </a:ext>
            </a:extLst>
          </p:cNvPr>
          <p:cNvSpPr txBox="1"/>
          <p:nvPr/>
        </p:nvSpPr>
        <p:spPr>
          <a:xfrm>
            <a:off x="6781800" y="2555286"/>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ra</a:t>
            </a:r>
            <a:endParaRPr lang="en-US" sz="3500" b="1">
              <a:solidFill>
                <a:srgbClr val="FF0000"/>
              </a:solidFill>
              <a:latin typeface="Arial" panose="020B0604020202020204" pitchFamily="34" charset="0"/>
              <a:cs typeface="Arial" panose="020B0604020202020204" pitchFamily="34" charset="0"/>
            </a:endParaRPr>
          </a:p>
        </p:txBody>
      </p:sp>
      <p:pic>
        <p:nvPicPr>
          <p:cNvPr id="8" name="Picture 7" descr="Graphical user interface, diagram&#10;&#10;Description automatically generated with medium confidence">
            <a:extLst>
              <a:ext uri="{FF2B5EF4-FFF2-40B4-BE49-F238E27FC236}">
                <a16:creationId xmlns:a16="http://schemas.microsoft.com/office/drawing/2014/main" id="{258EF03B-FE1E-5A3C-1AEA-83E2F7530D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96" r="22995" b="48860"/>
          <a:stretch/>
        </p:blipFill>
        <p:spPr>
          <a:xfrm>
            <a:off x="6351403" y="3639106"/>
            <a:ext cx="3151476" cy="2822586"/>
          </a:xfrm>
          <a:prstGeom prst="rect">
            <a:avLst/>
          </a:prstGeom>
        </p:spPr>
      </p:pic>
      <p:pic>
        <p:nvPicPr>
          <p:cNvPr id="9" name="Picture 8" descr="Graphical user interface, diagram&#10;&#10;Description automatically generated with medium confidence">
            <a:extLst>
              <a:ext uri="{FF2B5EF4-FFF2-40B4-BE49-F238E27FC236}">
                <a16:creationId xmlns:a16="http://schemas.microsoft.com/office/drawing/2014/main" id="{EC68F423-C3D9-D9EA-47CB-880B501F81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81" t="58991" r="21709"/>
          <a:stretch/>
        </p:blipFill>
        <p:spPr>
          <a:xfrm>
            <a:off x="7691507" y="6686806"/>
            <a:ext cx="3151476" cy="2263417"/>
          </a:xfrm>
          <a:prstGeom prst="rect">
            <a:avLst/>
          </a:prstGeom>
        </p:spPr>
      </p:pic>
      <p:pic>
        <p:nvPicPr>
          <p:cNvPr id="10" name="Picture 9" descr="Graphical user interface, diagram&#10;&#10;Description automatically generated with medium confidence">
            <a:extLst>
              <a:ext uri="{FF2B5EF4-FFF2-40B4-BE49-F238E27FC236}">
                <a16:creationId xmlns:a16="http://schemas.microsoft.com/office/drawing/2014/main" id="{C4693962-721E-E16C-F511-9A44C1B8C6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97" t="52199" r="46793"/>
          <a:stretch/>
        </p:blipFill>
        <p:spPr>
          <a:xfrm>
            <a:off x="4531171" y="6427642"/>
            <a:ext cx="3151476" cy="2638270"/>
          </a:xfrm>
          <a:prstGeom prst="rect">
            <a:avLst/>
          </a:prstGeom>
        </p:spPr>
      </p:pic>
      <p:sp>
        <p:nvSpPr>
          <p:cNvPr id="11" name="TextBox 10">
            <a:extLst>
              <a:ext uri="{FF2B5EF4-FFF2-40B4-BE49-F238E27FC236}">
                <a16:creationId xmlns:a16="http://schemas.microsoft.com/office/drawing/2014/main" id="{16876502-0874-B735-C7B9-EC388359F0AA}"/>
              </a:ext>
            </a:extLst>
          </p:cNvPr>
          <p:cNvSpPr txBox="1"/>
          <p:nvPr/>
        </p:nvSpPr>
        <p:spPr>
          <a:xfrm>
            <a:off x="10363200"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xử lí</a:t>
            </a:r>
            <a:endParaRPr lang="en-US" sz="3500" b="1">
              <a:solidFill>
                <a:srgbClr val="FF0000"/>
              </a:solidFill>
              <a:latin typeface="Arial" panose="020B0604020202020204" pitchFamily="34" charset="0"/>
              <a:cs typeface="Arial" panose="020B0604020202020204" pitchFamily="34" charset="0"/>
            </a:endParaRPr>
          </a:p>
        </p:txBody>
      </p:sp>
      <p:pic>
        <p:nvPicPr>
          <p:cNvPr id="13" name="Picture 12" descr="Graphical user interface, diagram&#10;&#10;Description automatically generated with medium confidence">
            <a:extLst>
              <a:ext uri="{FF2B5EF4-FFF2-40B4-BE49-F238E27FC236}">
                <a16:creationId xmlns:a16="http://schemas.microsoft.com/office/drawing/2014/main" id="{C0086647-03E2-FE33-708F-A8D1067DB6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95" r="48895" b="48860"/>
          <a:stretch/>
        </p:blipFill>
        <p:spPr>
          <a:xfrm>
            <a:off x="10252425" y="3508646"/>
            <a:ext cx="3151476" cy="2822586"/>
          </a:xfrm>
          <a:prstGeom prst="rect">
            <a:avLst/>
          </a:prstGeom>
        </p:spPr>
      </p:pic>
      <p:sp>
        <p:nvSpPr>
          <p:cNvPr id="14" name="TextBox 13">
            <a:extLst>
              <a:ext uri="{FF2B5EF4-FFF2-40B4-BE49-F238E27FC236}">
                <a16:creationId xmlns:a16="http://schemas.microsoft.com/office/drawing/2014/main" id="{E0FAE6B4-2A01-723A-484F-24D10519B035}"/>
              </a:ext>
            </a:extLst>
          </p:cNvPr>
          <p:cNvSpPr txBox="1"/>
          <p:nvPr/>
        </p:nvSpPr>
        <p:spPr>
          <a:xfrm>
            <a:off x="13656686"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nhớ</a:t>
            </a:r>
            <a:endParaRPr lang="en-US" sz="3500" b="1">
              <a:solidFill>
                <a:srgbClr val="FF0000"/>
              </a:solidFill>
              <a:latin typeface="Arial" panose="020B0604020202020204" pitchFamily="34" charset="0"/>
              <a:cs typeface="Arial" panose="020B0604020202020204" pitchFamily="34" charset="0"/>
            </a:endParaRPr>
          </a:p>
        </p:txBody>
      </p:sp>
      <p:pic>
        <p:nvPicPr>
          <p:cNvPr id="16" name="Picture 15" descr="Graphical user interface, diagram&#10;&#10;Description automatically generated with medium confidence">
            <a:extLst>
              <a:ext uri="{FF2B5EF4-FFF2-40B4-BE49-F238E27FC236}">
                <a16:creationId xmlns:a16="http://schemas.microsoft.com/office/drawing/2014/main" id="{ACBDB29D-5D9A-9869-0F65-1C938FC6D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3" r="76727" b="48416"/>
          <a:stretch/>
        </p:blipFill>
        <p:spPr>
          <a:xfrm>
            <a:off x="13619363" y="3563258"/>
            <a:ext cx="3151477" cy="2847050"/>
          </a:xfrm>
          <a:prstGeom prst="rect">
            <a:avLst/>
          </a:prstGeom>
        </p:spPr>
      </p:pic>
      <p:pic>
        <p:nvPicPr>
          <p:cNvPr id="17" name="Picture 16" descr="Graphical user interface, diagram&#10;&#10;Description automatically generated with medium confidence">
            <a:extLst>
              <a:ext uri="{FF2B5EF4-FFF2-40B4-BE49-F238E27FC236}">
                <a16:creationId xmlns:a16="http://schemas.microsoft.com/office/drawing/2014/main" id="{56D54490-070B-FFCD-2C82-6938844C80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03" b="49614"/>
          <a:stretch/>
        </p:blipFill>
        <p:spPr>
          <a:xfrm>
            <a:off x="13751373" y="6299258"/>
            <a:ext cx="3050785" cy="2780966"/>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12837" y="7506034"/>
            <a:ext cx="2168236" cy="2780966"/>
          </a:xfrm>
          <a:prstGeom prst="rect">
            <a:avLst/>
          </a:prstGeom>
        </p:spPr>
      </p:pic>
    </p:spTree>
    <p:extLst>
      <p:ext uri="{BB962C8B-B14F-4D97-AF65-F5344CB8AC3E}">
        <p14:creationId xmlns:p14="http://schemas.microsoft.com/office/powerpoint/2010/main" val="4146801019"/>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4B227F-83F2-D795-0A7B-38A856A7D460}"/>
              </a:ext>
            </a:extLst>
          </p:cNvPr>
          <p:cNvGrpSpPr/>
          <p:nvPr/>
        </p:nvGrpSpPr>
        <p:grpSpPr>
          <a:xfrm>
            <a:off x="4324350" y="772187"/>
            <a:ext cx="9639300" cy="1763059"/>
            <a:chOff x="4457700" y="4991100"/>
            <a:chExt cx="9639300" cy="1763059"/>
          </a:xfrm>
        </p:grpSpPr>
        <p:sp>
          <p:nvSpPr>
            <p:cNvPr id="7" name="Rectangle: Rounded Corners 6">
              <a:extLst>
                <a:ext uri="{FF2B5EF4-FFF2-40B4-BE49-F238E27FC236}">
                  <a16:creationId xmlns:a16="http://schemas.microsoft.com/office/drawing/2014/main" id="{559AEA3D-03D0-0C2F-2BD5-4F61770C36AA}"/>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EA55A3E-B001-D80D-6F0F-83310BB63A22}"/>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6">
            <a:extLst>
              <a:ext uri="{FF2B5EF4-FFF2-40B4-BE49-F238E27FC236}">
                <a16:creationId xmlns:a16="http://schemas.microsoft.com/office/drawing/2014/main" id="{DA159573-A1F4-0754-C295-2D2E8BD99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90009" y="1705671"/>
            <a:ext cx="1147281" cy="1199770"/>
          </a:xfrm>
          <a:prstGeom prst="rect">
            <a:avLst/>
          </a:prstGeom>
        </p:spPr>
      </p:pic>
      <p:sp>
        <p:nvSpPr>
          <p:cNvPr id="6" name="TextBox 5">
            <a:extLst>
              <a:ext uri="{FF2B5EF4-FFF2-40B4-BE49-F238E27FC236}">
                <a16:creationId xmlns:a16="http://schemas.microsoft.com/office/drawing/2014/main" id="{23A124BF-0BC2-9BA7-7F49-0EE9F5A31029}"/>
              </a:ext>
            </a:extLst>
          </p:cNvPr>
          <p:cNvSpPr txBox="1"/>
          <p:nvPr/>
        </p:nvSpPr>
        <p:spPr>
          <a:xfrm>
            <a:off x="5562600" y="1203368"/>
            <a:ext cx="7162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NỘI DUNG BÀI HỌC</a:t>
            </a:r>
          </a:p>
        </p:txBody>
      </p:sp>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4900" y="3163930"/>
            <a:ext cx="16078200" cy="6615342"/>
          </a:xfrm>
          <a:prstGeom prst="rect">
            <a:avLst/>
          </a:prstGeom>
        </p:spPr>
      </p:pic>
      <p:sp>
        <p:nvSpPr>
          <p:cNvPr id="13" name="Rectangle: Rounded Corners 12">
            <a:extLst>
              <a:ext uri="{FF2B5EF4-FFF2-40B4-BE49-F238E27FC236}">
                <a16:creationId xmlns:a16="http://schemas.microsoft.com/office/drawing/2014/main" id="{C0F9CFDA-6239-0831-EC15-147567DB8B57}"/>
              </a:ext>
            </a:extLst>
          </p:cNvPr>
          <p:cNvSpPr/>
          <p:nvPr/>
        </p:nvSpPr>
        <p:spPr>
          <a:xfrm>
            <a:off x="4303568" y="469297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1</a:t>
            </a:r>
          </a:p>
        </p:txBody>
      </p:sp>
      <p:sp>
        <p:nvSpPr>
          <p:cNvPr id="14" name="Rectangle: Rounded Corners 13">
            <a:extLst>
              <a:ext uri="{FF2B5EF4-FFF2-40B4-BE49-F238E27FC236}">
                <a16:creationId xmlns:a16="http://schemas.microsoft.com/office/drawing/2014/main" id="{D5011AF4-F51B-7C1C-707A-F088768A3738}"/>
              </a:ext>
            </a:extLst>
          </p:cNvPr>
          <p:cNvSpPr/>
          <p:nvPr/>
        </p:nvSpPr>
        <p:spPr>
          <a:xfrm>
            <a:off x="4303568" y="697734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869242C1-6F79-174D-B53E-56BA41CD8FC9}"/>
              </a:ext>
            </a:extLst>
          </p:cNvPr>
          <p:cNvSpPr txBox="1"/>
          <p:nvPr/>
        </p:nvSpPr>
        <p:spPr>
          <a:xfrm>
            <a:off x="7297882" y="4935354"/>
            <a:ext cx="6317673"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Thiết bị vào - ra</a:t>
            </a:r>
          </a:p>
        </p:txBody>
      </p:sp>
      <p:sp>
        <p:nvSpPr>
          <p:cNvPr id="16" name="TextBox 15">
            <a:extLst>
              <a:ext uri="{FF2B5EF4-FFF2-40B4-BE49-F238E27FC236}">
                <a16:creationId xmlns:a16="http://schemas.microsoft.com/office/drawing/2014/main" id="{CCFE9868-3056-3139-0E5B-5A859AA3FD52}"/>
              </a:ext>
            </a:extLst>
          </p:cNvPr>
          <p:cNvSpPr txBox="1"/>
          <p:nvPr/>
        </p:nvSpPr>
        <p:spPr>
          <a:xfrm>
            <a:off x="7256318" y="7200900"/>
            <a:ext cx="6019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An toàn thiết bị</a:t>
            </a:r>
          </a:p>
        </p:txBody>
      </p:sp>
      <p:pic>
        <p:nvPicPr>
          <p:cNvPr id="17" name="Picture 5">
            <a:extLst>
              <a:ext uri="{FF2B5EF4-FFF2-40B4-BE49-F238E27FC236}">
                <a16:creationId xmlns:a16="http://schemas.microsoft.com/office/drawing/2014/main" id="{33514470-2341-8E4A-48BD-2356D812F714}"/>
              </a:ext>
            </a:extLst>
          </p:cNvPr>
          <p:cNvPicPr>
            <a:picLocks noChangeAspect="1"/>
          </p:cNvPicPr>
          <p:nvPr/>
        </p:nvPicPr>
        <p:blipFill>
          <a:blip r:embed="rId6"/>
          <a:srcRect/>
          <a:stretch>
            <a:fillRect/>
          </a:stretch>
        </p:blipFill>
        <p:spPr>
          <a:xfrm>
            <a:off x="379267" y="7586943"/>
            <a:ext cx="2668660" cy="2845801"/>
          </a:xfrm>
          <a:prstGeom prst="rect">
            <a:avLst/>
          </a:prstGeom>
        </p:spPr>
      </p:pic>
      <p:pic>
        <p:nvPicPr>
          <p:cNvPr id="18" name="Picture 5">
            <a:extLst>
              <a:ext uri="{FF2B5EF4-FFF2-40B4-BE49-F238E27FC236}">
                <a16:creationId xmlns:a16="http://schemas.microsoft.com/office/drawing/2014/main" id="{3C21036C-89BB-8043-5837-3D99AA2A30D1}"/>
              </a:ext>
            </a:extLst>
          </p:cNvPr>
          <p:cNvPicPr>
            <a:picLocks noChangeAspect="1"/>
          </p:cNvPicPr>
          <p:nvPr/>
        </p:nvPicPr>
        <p:blipFill>
          <a:blip r:embed="rId7"/>
          <a:srcRect/>
          <a:stretch>
            <a:fillRect/>
          </a:stretch>
        </p:blipFill>
        <p:spPr>
          <a:xfrm>
            <a:off x="15121064" y="7115006"/>
            <a:ext cx="2794596" cy="3037069"/>
          </a:xfrm>
          <a:prstGeom prst="rect">
            <a:avLst/>
          </a:prstGeom>
        </p:spPr>
      </p:pic>
    </p:spTree>
    <p:extLst>
      <p:ext uri="{BB962C8B-B14F-4D97-AF65-F5344CB8AC3E}">
        <p14:creationId xmlns:p14="http://schemas.microsoft.com/office/powerpoint/2010/main" val="10767202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1. 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6" name="TextBox 5">
            <a:extLst>
              <a:ext uri="{FF2B5EF4-FFF2-40B4-BE49-F238E27FC236}">
                <a16:creationId xmlns:a16="http://schemas.microsoft.com/office/drawing/2014/main" id="{4337405B-BEEA-160E-952D-D96A20852D0E}"/>
              </a:ext>
            </a:extLst>
          </p:cNvPr>
          <p:cNvSpPr txBox="1"/>
          <p:nvPr/>
        </p:nvSpPr>
        <p:spPr>
          <a:xfrm>
            <a:off x="1297767" y="2351157"/>
            <a:ext cx="4722034" cy="707886"/>
          </a:xfrm>
          <a:prstGeom prst="rect">
            <a:avLst/>
          </a:prstGeom>
          <a:noFill/>
        </p:spPr>
        <p:txBody>
          <a:bodyPr wrap="square" rtlCol="0">
            <a:spAutoFit/>
          </a:bodyPr>
          <a:lstStyle/>
          <a:p>
            <a:r>
              <a:rPr lang="en-US" sz="4000">
                <a:solidFill>
                  <a:srgbClr val="FF0000"/>
                </a:solidFill>
                <a:latin typeface="Arial" panose="020B0604020202020204" pitchFamily="34" charset="0"/>
                <a:cs typeface="Arial" panose="020B0604020202020204" pitchFamily="34" charset="0"/>
              </a:rPr>
              <a:t>a. Thiết bị vào - ra</a:t>
            </a:r>
          </a:p>
        </p:txBody>
      </p:sp>
      <p:sp>
        <p:nvSpPr>
          <p:cNvPr id="18" name="TextBox 17">
            <a:extLst>
              <a:ext uri="{FF2B5EF4-FFF2-40B4-BE49-F238E27FC236}">
                <a16:creationId xmlns:a16="http://schemas.microsoft.com/office/drawing/2014/main" id="{AE9152F9-CB24-574C-4F8D-F92D7FFADEAE}"/>
              </a:ext>
            </a:extLst>
          </p:cNvPr>
          <p:cNvSpPr txBox="1"/>
          <p:nvPr/>
        </p:nvSpPr>
        <p:spPr>
          <a:xfrm>
            <a:off x="1294050" y="3253721"/>
            <a:ext cx="4722034" cy="783193"/>
          </a:xfrm>
          <a:prstGeom prst="wedgeRoundRectCallout">
            <a:avLst>
              <a:gd name="adj1" fmla="val -66174"/>
              <a:gd name="adj2" fmla="val 42567"/>
              <a:gd name="adj3" fmla="val 16667"/>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a:latin typeface="Arial" panose="020B0604020202020204" pitchFamily="34" charset="0"/>
                <a:cs typeface="Arial" panose="020B0604020202020204" pitchFamily="34" charset="0"/>
              </a:rPr>
              <a:t>Thảo luận nhóm</a:t>
            </a:r>
          </a:p>
        </p:txBody>
      </p:sp>
      <p:sp>
        <p:nvSpPr>
          <p:cNvPr id="19" name="TextBox 18">
            <a:extLst>
              <a:ext uri="{FF2B5EF4-FFF2-40B4-BE49-F238E27FC236}">
                <a16:creationId xmlns:a16="http://schemas.microsoft.com/office/drawing/2014/main" id="{592A22C0-706F-E684-E4B2-211178809936}"/>
              </a:ext>
            </a:extLst>
          </p:cNvPr>
          <p:cNvSpPr txBox="1"/>
          <p:nvPr/>
        </p:nvSpPr>
        <p:spPr>
          <a:xfrm>
            <a:off x="7621350" y="3381690"/>
            <a:ext cx="9372600" cy="5518242"/>
          </a:xfrm>
          <a:prstGeom prst="rect">
            <a:avLst/>
          </a:prstGeom>
          <a:noFill/>
        </p:spPr>
        <p:txBody>
          <a:bodyPr wrap="square" rtlCol="0">
            <a:spAutoFit/>
          </a:bodyPr>
          <a:lstStyle/>
          <a:p>
            <a:pPr>
              <a:lnSpc>
                <a:spcPct val="150000"/>
              </a:lnSpc>
            </a:pPr>
            <a:r>
              <a:rPr lang="vi-VN" sz="4000"/>
              <a:t>1. Các thiết bị trong hình làm việc với dạng thông tin nào?</a:t>
            </a:r>
          </a:p>
          <a:p>
            <a:pPr>
              <a:lnSpc>
                <a:spcPct val="150000"/>
              </a:lnSpc>
            </a:pPr>
            <a:r>
              <a:rPr lang="vi-VN" sz="4000"/>
              <a:t>2. Thiết bị nào tiếp nhận thông tin và chuyển vào máy tính?</a:t>
            </a:r>
          </a:p>
          <a:p>
            <a:pPr>
              <a:lnSpc>
                <a:spcPct val="150000"/>
              </a:lnSpc>
            </a:pPr>
            <a:r>
              <a:rPr lang="vi-VN" sz="4000"/>
              <a:t>3. Thiết bị nào nhận thông tin từ máy tính đưa ra ngoài?</a:t>
            </a:r>
          </a:p>
        </p:txBody>
      </p:sp>
      <p:sp>
        <p:nvSpPr>
          <p:cNvPr id="20" name="Oval 19">
            <a:extLst>
              <a:ext uri="{FF2B5EF4-FFF2-40B4-BE49-F238E27FC236}">
                <a16:creationId xmlns:a16="http://schemas.microsoft.com/office/drawing/2014/main" id="{CAA91E24-1855-6132-DE4D-3FAD0ABD066D}"/>
              </a:ext>
            </a:extLst>
          </p:cNvPr>
          <p:cNvSpPr/>
          <p:nvPr/>
        </p:nvSpPr>
        <p:spPr>
          <a:xfrm>
            <a:off x="6465314" y="3381690"/>
            <a:ext cx="1063690" cy="108118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933F37DF-8C9D-923B-B3E0-54B7DCA89BD3}"/>
              </a:ext>
            </a:extLst>
          </p:cNvPr>
          <p:cNvPicPr>
            <a:picLocks noChangeAspect="1"/>
          </p:cNvPicPr>
          <p:nvPr/>
        </p:nvPicPr>
        <p:blipFill rotWithShape="1">
          <a:blip r:embed="rId8"/>
          <a:srcRect t="15788"/>
          <a:stretch/>
        </p:blipFill>
        <p:spPr>
          <a:xfrm>
            <a:off x="1587147" y="4495926"/>
            <a:ext cx="4982005" cy="3628908"/>
          </a:xfrm>
          <a:prstGeom prst="rect">
            <a:avLst/>
          </a:prstGeom>
        </p:spPr>
      </p:pic>
      <p:sp>
        <p:nvSpPr>
          <p:cNvPr id="23" name="TextBox 22">
            <a:extLst>
              <a:ext uri="{FF2B5EF4-FFF2-40B4-BE49-F238E27FC236}">
                <a16:creationId xmlns:a16="http://schemas.microsoft.com/office/drawing/2014/main" id="{0A6EE19E-48DE-D362-0FAC-B00C25250F6A}"/>
              </a:ext>
            </a:extLst>
          </p:cNvPr>
          <p:cNvSpPr txBox="1"/>
          <p:nvPr/>
        </p:nvSpPr>
        <p:spPr>
          <a:xfrm>
            <a:off x="2947285" y="8270358"/>
            <a:ext cx="2261727" cy="630942"/>
          </a:xfrm>
          <a:prstGeom prst="rect">
            <a:avLst/>
          </a:prstGeom>
          <a:noFill/>
        </p:spPr>
        <p:txBody>
          <a:bodyPr wrap="square" rtlCol="0">
            <a:spAutoFit/>
          </a:bodyPr>
          <a:lstStyle/>
          <a:p>
            <a:r>
              <a:rPr lang="vi-VN" sz="3500" b="1">
                <a:solidFill>
                  <a:srgbClr val="002060"/>
                </a:solidFill>
              </a:rPr>
              <a:t>Hình 1.1</a:t>
            </a:r>
            <a:endParaRPr lang="en-US" sz="3500" b="1">
              <a:solidFill>
                <a:srgbClr val="002060"/>
              </a:solidFill>
            </a:endParaRPr>
          </a:p>
        </p:txBody>
      </p:sp>
    </p:spTree>
    <p:extLst>
      <p:ext uri="{BB962C8B-B14F-4D97-AF65-F5344CB8AC3E}">
        <p14:creationId xmlns:p14="http://schemas.microsoft.com/office/powerpoint/2010/main" val="117515905"/>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Thiết bị vào - ra</a:t>
            </a:r>
            <a:endParaRPr lang="en-US" sz="5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19" name="TextBox 18">
            <a:extLst>
              <a:ext uri="{FF2B5EF4-FFF2-40B4-BE49-F238E27FC236}">
                <a16:creationId xmlns:a16="http://schemas.microsoft.com/office/drawing/2014/main" id="{592A22C0-706F-E684-E4B2-211178809936}"/>
              </a:ext>
            </a:extLst>
          </p:cNvPr>
          <p:cNvSpPr txBox="1"/>
          <p:nvPr/>
        </p:nvSpPr>
        <p:spPr>
          <a:xfrm>
            <a:off x="1117397" y="2027952"/>
            <a:ext cx="15618325"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a:solidFill>
                  <a:srgbClr val="FF0000"/>
                </a:solidFill>
              </a:rPr>
              <a:t>Micro và loa trong Hình 1.1 là những thiết bị làm việc với thông tin dạng âm thanh</a:t>
            </a:r>
          </a:p>
        </p:txBody>
      </p:sp>
      <p:pic>
        <p:nvPicPr>
          <p:cNvPr id="3" name="Picture 2">
            <a:extLst>
              <a:ext uri="{FF2B5EF4-FFF2-40B4-BE49-F238E27FC236}">
                <a16:creationId xmlns:a16="http://schemas.microsoft.com/office/drawing/2014/main" id="{11861378-3AC0-2E0B-C2F2-07892917BE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25496" y="6533456"/>
            <a:ext cx="2959105" cy="2340383"/>
          </a:xfrm>
          <a:prstGeom prst="rect">
            <a:avLst/>
          </a:prstGeom>
        </p:spPr>
      </p:pic>
      <p:pic>
        <p:nvPicPr>
          <p:cNvPr id="5" name="Picture 3">
            <a:extLst>
              <a:ext uri="{FF2B5EF4-FFF2-40B4-BE49-F238E27FC236}">
                <a16:creationId xmlns:a16="http://schemas.microsoft.com/office/drawing/2014/main" id="{D7878E01-9A8F-1237-5F24-6972299B86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3905154"/>
            <a:ext cx="1373342" cy="2508190"/>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3118219" y="4357054"/>
            <a:ext cx="11862089"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Micro: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thiết bị vào: thu nhận âm thanh và chuyển vào máy tính để mã hóa thành dữ liệu số.</a:t>
            </a:r>
          </a:p>
        </p:txBody>
      </p:sp>
      <p:sp>
        <p:nvSpPr>
          <p:cNvPr id="13" name="TextBox 12">
            <a:extLst>
              <a:ext uri="{FF2B5EF4-FFF2-40B4-BE49-F238E27FC236}">
                <a16:creationId xmlns:a16="http://schemas.microsoft.com/office/drawing/2014/main" id="{36F0302B-C08C-459C-6F60-B282BE4418B5}"/>
              </a:ext>
            </a:extLst>
          </p:cNvPr>
          <p:cNvSpPr txBox="1"/>
          <p:nvPr/>
        </p:nvSpPr>
        <p:spPr>
          <a:xfrm>
            <a:off x="3118219" y="6791185"/>
            <a:ext cx="10537921"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Loa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thiết bị ra: nhận dữ liệu từ máy tính và thể hiện ra bên ngoài dưới dạng âm thanh.</a:t>
            </a:r>
          </a:p>
        </p:txBody>
      </p:sp>
    </p:spTree>
    <p:extLst>
      <p:ext uri="{BB962C8B-B14F-4D97-AF65-F5344CB8AC3E}">
        <p14:creationId xmlns:p14="http://schemas.microsoft.com/office/powerpoint/2010/main" val="2001715751"/>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918830" y="2254633"/>
            <a:ext cx="11051991" cy="3040620"/>
          </a:xfrm>
          <a:prstGeom prst="wedgeRoundRectCallout">
            <a:avLst>
              <a:gd name="adj1" fmla="val -54312"/>
              <a:gd name="adj2" fmla="val -9535"/>
              <a:gd name="adj3" fmla="val 16667"/>
            </a:avLst>
          </a:prstGeom>
          <a:solidFill>
            <a:schemeClr val="accent2">
              <a:lumMod val="40000"/>
              <a:lumOff val="60000"/>
            </a:schemeClr>
          </a:solidFill>
          <a:ln>
            <a:solidFill>
              <a:schemeClr val="accent3">
                <a:lumMod val="50000"/>
              </a:schemeClr>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i="0" u="none" strike="noStrike" kern="1200" cap="none" spc="0" normalizeH="0" baseline="0" noProof="0">
                <a:ln>
                  <a:noFill/>
                </a:ln>
                <a:solidFill>
                  <a:prstClr val="black"/>
                </a:solidFill>
                <a:effectLst/>
                <a:uLnTx/>
                <a:uFillTx/>
                <a:latin typeface="Arial" panose="020B0604020202020204" pitchFamily="34" charset="0"/>
                <a:ea typeface="+mn-ea"/>
                <a:cs typeface="+mn-cs"/>
              </a:rPr>
              <a:t>Việc chuyển âm thanh thành dãy bit được thực hiện ở bộ phận nào? Bộ phận đó có phải một phần của thiết bị vào – ra không?</a:t>
            </a:r>
          </a:p>
        </p:txBody>
      </p:sp>
      <p:pic>
        <p:nvPicPr>
          <p:cNvPr id="6" name="Picture 6">
            <a:extLst>
              <a:ext uri="{FF2B5EF4-FFF2-40B4-BE49-F238E27FC236}">
                <a16:creationId xmlns:a16="http://schemas.microsoft.com/office/drawing/2014/main" id="{FA80132A-19D9-FD40-11BB-4610061B202B}"/>
              </a:ext>
            </a:extLst>
          </p:cNvPr>
          <p:cNvPicPr>
            <a:picLocks noChangeAspect="1"/>
          </p:cNvPicPr>
          <p:nvPr/>
        </p:nvPicPr>
        <p:blipFill>
          <a:blip r:embed="rId8"/>
          <a:srcRect/>
          <a:stretch>
            <a:fillRect/>
          </a:stretch>
        </p:blipFill>
        <p:spPr>
          <a:xfrm>
            <a:off x="3348145" y="5295253"/>
            <a:ext cx="2516981" cy="4000500"/>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8145530" y="5672365"/>
            <a:ext cx="8471562" cy="3224152"/>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Việc chuyển âm thanh thành dãy bit được thực hiện thông qua vỉ âm thanh.</a:t>
            </a:r>
            <a:endParaRPr lang="vi-VN" sz="35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buFont typeface="Wingdings" panose="05000000000000000000" pitchFamily="2" charset="2"/>
              <a:buChar char="§"/>
            </a:pPr>
            <a:r>
              <a:rPr lang="vi-VN" sz="3500">
                <a:solidFill>
                  <a:srgbClr val="000000"/>
                </a:solidFill>
                <a:latin typeface="Arial" panose="020B0604020202020204" pitchFamily="34" charset="0"/>
                <a:ea typeface="Calibri" panose="020F0502020204030204" pitchFamily="34" charset="0"/>
                <a:cs typeface="Arial" panose="020B0604020202020204" pitchFamily="34" charset="0"/>
              </a:rPr>
              <a:t>Vỉ âm thanh cũng là một phần của thiết bị vào – ra.</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7E0515EA-D4A0-57EA-A0A3-4E6F82709816}"/>
              </a:ext>
            </a:extLst>
          </p:cNvPr>
          <p:cNvSpPr/>
          <p:nvPr/>
        </p:nvSpPr>
        <p:spPr>
          <a:xfrm>
            <a:off x="6376790" y="6963583"/>
            <a:ext cx="1214545" cy="7624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281626"/>
      </p:ext>
    </p:extLst>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2439</Words>
  <Application>Microsoft Office PowerPoint</Application>
  <PresentationFormat>Custom</PresentationFormat>
  <Paragraphs>232</Paragraphs>
  <Slides>44</Slides>
  <Notes>13</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Calibri Light</vt:lpstr>
      <vt:lpstr>iCiel Cadena</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Các thành phần Cùng kích thước &amp; Giả lập Công nghệ trong Giáo dục Bản thuyết trình Công nghệ</dc:title>
  <cp:lastModifiedBy>Nguyễn Ngọc Thúy</cp:lastModifiedBy>
  <cp:revision>5</cp:revision>
  <dcterms:created xsi:type="dcterms:W3CDTF">2006-08-16T00:00:00Z</dcterms:created>
  <dcterms:modified xsi:type="dcterms:W3CDTF">2024-09-05T03:10:21Z</dcterms:modified>
  <dc:identifier>DAFIyT_7SJc</dc:identifier>
</cp:coreProperties>
</file>