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8" r:id="rId2"/>
    <p:sldId id="263" r:id="rId3"/>
    <p:sldId id="280" r:id="rId4"/>
    <p:sldId id="279" r:id="rId5"/>
    <p:sldId id="276" r:id="rId6"/>
    <p:sldId id="291" r:id="rId7"/>
    <p:sldId id="292" r:id="rId8"/>
    <p:sldId id="293" r:id="rId9"/>
    <p:sldId id="275" r:id="rId10"/>
    <p:sldId id="274" r:id="rId11"/>
    <p:sldId id="273" r:id="rId12"/>
    <p:sldId id="272" r:id="rId13"/>
    <p:sldId id="271" r:id="rId14"/>
    <p:sldId id="270" r:id="rId15"/>
    <p:sldId id="269" r:id="rId16"/>
    <p:sldId id="268" r:id="rId17"/>
    <p:sldId id="267" r:id="rId18"/>
    <p:sldId id="287" r:id="rId19"/>
    <p:sldId id="286" r:id="rId20"/>
    <p:sldId id="285" r:id="rId21"/>
    <p:sldId id="289" r:id="rId22"/>
    <p:sldId id="284" r:id="rId23"/>
    <p:sldId id="283" r:id="rId24"/>
    <p:sldId id="290" r:id="rId25"/>
    <p:sldId id="282" r:id="rId26"/>
    <p:sldId id="281" r:id="rId27"/>
  </p:sldIdLst>
  <p:sldSz cx="9144000" cy="6858000" type="screen4x3"/>
  <p:notesSz cx="6797675" cy="9926638"/>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E7F0C"/>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3"/>
    <p:restoredTop sz="94665"/>
  </p:normalViewPr>
  <p:slideViewPr>
    <p:cSldViewPr snapToGrid="0">
      <p:cViewPr varScale="1">
        <p:scale>
          <a:sx n="83" d="100"/>
          <a:sy n="83" d="100"/>
        </p:scale>
        <p:origin x="208" y="7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EF0237-FDB3-4C59-A029-0E6E8E14A3B2}" type="datetimeFigureOut">
              <a:rPr lang="en-US" smtClean="0"/>
              <a:t>9/6/24</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A8ABAF8-55D8-4AFF-85EF-B6EA8EC67C0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AB0A664-64BF-4400-B701-B1F462FD7B6E}" type="datetimeFigureOut">
              <a:rPr lang="en-US" smtClean="0"/>
              <a:pPr/>
              <a:t>9/6/24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5A2257-3B0A-4BCA-8257-9CF21C1AAC69}" type="slidenum">
              <a:rPr lang="en-US" smtClean="0"/>
              <a:pPr/>
              <a:t>‹#›</a:t>
            </a:fld>
            <a:endParaRPr lang="en-US"/>
          </a:p>
        </p:txBody>
      </p:sp>
    </p:spTree>
    <p:extLst>
      <p:ext uri="{BB962C8B-B14F-4D97-AF65-F5344CB8AC3E}">
        <p14:creationId xmlns:p14="http://schemas.microsoft.com/office/powerpoint/2010/main" val="378623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A2257-3B0A-4BCA-8257-9CF21C1AAC69}" type="slidenum">
              <a:rPr lang="en-US" smtClean="0"/>
              <a:pPr/>
              <a:t>3</a:t>
            </a:fld>
            <a:endParaRPr lang="en-US"/>
          </a:p>
        </p:txBody>
      </p:sp>
    </p:spTree>
    <p:extLst>
      <p:ext uri="{BB962C8B-B14F-4D97-AF65-F5344CB8AC3E}">
        <p14:creationId xmlns:p14="http://schemas.microsoft.com/office/powerpoint/2010/main" val="260088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4" name="AutoShape 7"/>
          <p:cNvSpPr>
            <a:spLocks noChangeArrowheads="1"/>
          </p:cNvSpPr>
          <p:nvPr userDrawn="1"/>
        </p:nvSpPr>
        <p:spPr bwMode="auto">
          <a:xfrm>
            <a:off x="692150" y="1000126"/>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white"/>
              </a:solidFill>
              <a:latin typeface="Times New Roman" pitchFamily="18" charset="0"/>
              <a:cs typeface="Arial" charset="0"/>
            </a:endParaRPr>
          </a:p>
        </p:txBody>
      </p:sp>
      <p:pic>
        <p:nvPicPr>
          <p:cNvPr id="5" name="Picture 16" descr="lo-go-bo-y-t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11600" y="177800"/>
            <a:ext cx="1295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2"/>
          </p:nvPr>
        </p:nvSpPr>
        <p:spPr/>
        <p:txBody>
          <a:bodyPr/>
          <a:lstStyle>
            <a:lvl1pPr>
              <a:defRPr>
                <a:solidFill>
                  <a:srgbClr val="D1EAEE"/>
                </a:solidFill>
              </a:defRPr>
            </a:lvl1pPr>
          </a:lstStyle>
          <a:p>
            <a:fld id="{C47A66F5-ABB0-4612-A279-C950C48AE903}" type="slidenum">
              <a:rPr lang="en-US"/>
              <a:pPr/>
              <a:t>‹#›</a:t>
            </a:fld>
            <a:endParaRPr lang="en-US"/>
          </a:p>
        </p:txBody>
      </p:sp>
    </p:spTree>
    <p:extLst>
      <p:ext uri="{BB962C8B-B14F-4D97-AF65-F5344CB8AC3E}">
        <p14:creationId xmlns:p14="http://schemas.microsoft.com/office/powerpoint/2010/main" val="35847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9F0817E2-FBC6-4F3E-BB0C-084C278B2A54}" type="slidenum">
              <a:rPr lang="en-US"/>
              <a:pPr/>
              <a:t>‹#›</a:t>
            </a:fld>
            <a:endParaRPr lang="en-US"/>
          </a:p>
        </p:txBody>
      </p:sp>
    </p:spTree>
    <p:extLst>
      <p:ext uri="{BB962C8B-B14F-4D97-AF65-F5344CB8AC3E}">
        <p14:creationId xmlns:p14="http://schemas.microsoft.com/office/powerpoint/2010/main" val="61336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032E7A47-E58A-4755-A385-FD22F2E4C9FF}" type="slidenum">
              <a:rPr lang="en-US"/>
              <a:pPr/>
              <a:t>‹#›</a:t>
            </a:fld>
            <a:endParaRPr lang="en-US"/>
          </a:p>
        </p:txBody>
      </p:sp>
    </p:spTree>
    <p:extLst>
      <p:ext uri="{BB962C8B-B14F-4D97-AF65-F5344CB8AC3E}">
        <p14:creationId xmlns:p14="http://schemas.microsoft.com/office/powerpoint/2010/main" val="27154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BEC53A4D-AD60-44C3-ACA1-E928CBC6053C}" type="slidenum">
              <a:rPr lang="en-US"/>
              <a:pPr/>
              <a:t>‹#›</a:t>
            </a:fld>
            <a:endParaRPr lang="en-US"/>
          </a:p>
        </p:txBody>
      </p:sp>
    </p:spTree>
    <p:extLst>
      <p:ext uri="{BB962C8B-B14F-4D97-AF65-F5344CB8AC3E}">
        <p14:creationId xmlns:p14="http://schemas.microsoft.com/office/powerpoint/2010/main" val="4436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8A3C4317-6532-418B-961E-82EFB2652A75}" type="slidenum">
              <a:rPr lang="en-US"/>
              <a:pPr/>
              <a:t>‹#›</a:t>
            </a:fld>
            <a:endParaRPr lang="en-US"/>
          </a:p>
        </p:txBody>
      </p:sp>
    </p:spTree>
    <p:extLst>
      <p:ext uri="{BB962C8B-B14F-4D97-AF65-F5344CB8AC3E}">
        <p14:creationId xmlns:p14="http://schemas.microsoft.com/office/powerpoint/2010/main" val="4160810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F8D930D0-617D-4CF8-B0B1-04BE00491D7E}" type="slidenum">
              <a:rPr lang="en-US"/>
              <a:pPr/>
              <a:t>‹#›</a:t>
            </a:fld>
            <a:endParaRPr lang="en-US"/>
          </a:p>
        </p:txBody>
      </p:sp>
    </p:spTree>
    <p:extLst>
      <p:ext uri="{BB962C8B-B14F-4D97-AF65-F5344CB8AC3E}">
        <p14:creationId xmlns:p14="http://schemas.microsoft.com/office/powerpoint/2010/main" val="264169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E3894EC-45D4-4EB3-AB1D-45CEEAF0A156}" type="slidenum">
              <a:rPr lang="en-US"/>
              <a:pPr/>
              <a:t>‹#›</a:t>
            </a:fld>
            <a:endParaRPr lang="en-US"/>
          </a:p>
        </p:txBody>
      </p:sp>
    </p:spTree>
    <p:extLst>
      <p:ext uri="{BB962C8B-B14F-4D97-AF65-F5344CB8AC3E}">
        <p14:creationId xmlns:p14="http://schemas.microsoft.com/office/powerpoint/2010/main" val="182432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EE721DC0-55F9-4B0C-920E-3D4C6047D93A}" type="slidenum">
              <a:rPr lang="en-US"/>
              <a:pPr/>
              <a:t>‹#›</a:t>
            </a:fld>
            <a:endParaRPr lang="en-US"/>
          </a:p>
        </p:txBody>
      </p:sp>
    </p:spTree>
    <p:extLst>
      <p:ext uri="{BB962C8B-B14F-4D97-AF65-F5344CB8AC3E}">
        <p14:creationId xmlns:p14="http://schemas.microsoft.com/office/powerpoint/2010/main" val="30460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D57DEC5B-F3B3-4C55-9B64-B442A28BFCEB}" type="slidenum">
              <a:rPr lang="en-US"/>
              <a:pPr/>
              <a:t>‹#›</a:t>
            </a:fld>
            <a:endParaRPr lang="en-US"/>
          </a:p>
        </p:txBody>
      </p:sp>
    </p:spTree>
    <p:extLst>
      <p:ext uri="{BB962C8B-B14F-4D97-AF65-F5344CB8AC3E}">
        <p14:creationId xmlns:p14="http://schemas.microsoft.com/office/powerpoint/2010/main" val="351675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04A3BE97-96F7-4BB4-B7CF-6FCF15263E27}" type="slidenum">
              <a:rPr lang="en-US"/>
              <a:pPr/>
              <a:t>‹#›</a:t>
            </a:fld>
            <a:endParaRPr lang="en-US"/>
          </a:p>
        </p:txBody>
      </p:sp>
    </p:spTree>
    <p:extLst>
      <p:ext uri="{BB962C8B-B14F-4D97-AF65-F5344CB8AC3E}">
        <p14:creationId xmlns:p14="http://schemas.microsoft.com/office/powerpoint/2010/main" val="118548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D59F6BF-FC83-4394-B2EB-F9DF1FCAC7B4}" type="slidenum">
              <a:rPr lang="en-US"/>
              <a:pPr/>
              <a:t>‹#›</a:t>
            </a:fld>
            <a:endParaRPr lang="en-US"/>
          </a:p>
        </p:txBody>
      </p:sp>
    </p:spTree>
    <p:extLst>
      <p:ext uri="{BB962C8B-B14F-4D97-AF65-F5344CB8AC3E}">
        <p14:creationId xmlns:p14="http://schemas.microsoft.com/office/powerpoint/2010/main" val="113305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fontAlgn="base">
              <a:spcBef>
                <a:spcPct val="0"/>
              </a:spcBef>
              <a:spcAft>
                <a:spcPct val="0"/>
              </a:spcAft>
            </a:pPr>
            <a:fld id="{5531D56B-7A9B-4838-BADC-619EF60E4281}" type="slidenum">
              <a:rPr lang="en-US">
                <a:latin typeface="Arial" panose="020B0604020202020204" pitchFamily="34" charset="0"/>
                <a:cs typeface="Arial" panose="020B0604020202020204" pitchFamily="34" charset="0"/>
              </a:rPr>
              <a:pPr fontAlgn="base">
                <a:spcBef>
                  <a:spcPct val="0"/>
                </a:spcBef>
                <a:spcAft>
                  <a:spcPct val="0"/>
                </a:spcAft>
              </a:pPr>
              <a:t>‹#›</a:t>
            </a:fld>
            <a:endParaRPr lang="en-US">
              <a:latin typeface="Arial" panose="020B0604020202020204" pitchFamily="34" charset="0"/>
              <a:cs typeface="Arial" panose="020B0604020202020204" pitchFamily="34"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
        <p:nvSpPr>
          <p:cNvPr id="14" name="AutoShape 7"/>
          <p:cNvSpPr>
            <a:spLocks noChangeArrowheads="1"/>
          </p:cNvSpPr>
          <p:nvPr userDrawn="1"/>
        </p:nvSpPr>
        <p:spPr bwMode="auto">
          <a:xfrm>
            <a:off x="857250" y="986102"/>
            <a:ext cx="7772400" cy="74613"/>
          </a:xfrm>
          <a:custGeom>
            <a:avLst/>
            <a:gdLst>
              <a:gd name="G0" fmla="+- 1004 0 0"/>
            </a:gdLst>
            <a:ahLst/>
            <a:cxnLst>
              <a:cxn ang="0">
                <a:pos x="0" y="0"/>
              </a:cxn>
              <a:cxn ang="0">
                <a:pos x="1004" y="0"/>
              </a:cxn>
              <a:cxn ang="0">
                <a:pos x="1004" y="1000"/>
              </a:cxn>
              <a:cxn ang="0">
                <a:pos x="0" y="1000"/>
              </a:cxn>
              <a:cxn ang="0">
                <a:pos x="0" y="0"/>
              </a:cxn>
              <a:cxn ang="0">
                <a:pos x="1000" y="0"/>
              </a:cxn>
            </a:cxnLst>
            <a:rect l="0" t="0" r="r" b="b"/>
            <a:pathLst>
              <a:path w="1000" h="1000" stroke="0">
                <a:moveTo>
                  <a:pt x="0" y="0"/>
                </a:moveTo>
                <a:lnTo>
                  <a:pt x="1004" y="0"/>
                </a:lnTo>
                <a:lnTo>
                  <a:pt x="1004" y="1000"/>
                </a:lnTo>
                <a:lnTo>
                  <a:pt x="0" y="1000"/>
                </a:lnTo>
                <a:close/>
              </a:path>
              <a:path w="1000" h="1000">
                <a:moveTo>
                  <a:pt x="0" y="0"/>
                </a:moveTo>
                <a:lnTo>
                  <a:pt x="1000" y="0"/>
                </a:lnTo>
              </a:path>
            </a:pathLst>
          </a:custGeom>
          <a:gradFill rotWithShape="1">
            <a:gsLst>
              <a:gs pos="0">
                <a:srgbClr val="66CCFF">
                  <a:alpha val="75999"/>
                </a:srgbClr>
              </a:gs>
              <a:gs pos="50000">
                <a:srgbClr val="66CCFF">
                  <a:gamma/>
                  <a:shade val="66275"/>
                  <a:invGamma/>
                  <a:alpha val="74001"/>
                </a:srgbClr>
              </a:gs>
              <a:gs pos="100000">
                <a:srgbClr val="66CCFF">
                  <a:alpha val="75999"/>
                </a:srgbClr>
              </a:gs>
            </a:gsLst>
            <a:lin ang="0" scaled="1"/>
          </a:gradFill>
          <a:ln w="9525">
            <a:solidFill>
              <a:schemeClr val="accent2"/>
            </a:solidFill>
            <a:round/>
            <a:headEnd/>
            <a:tailEnd/>
          </a:ln>
        </p:spPr>
        <p:txBody>
          <a:bodyPr/>
          <a:lstStyle/>
          <a:p>
            <a:pPr algn="ctr" fontAlgn="base">
              <a:lnSpc>
                <a:spcPct val="130000"/>
              </a:lnSpc>
              <a:spcBef>
                <a:spcPct val="50000"/>
              </a:spcBef>
              <a:spcAft>
                <a:spcPct val="0"/>
              </a:spcAft>
              <a:defRPr/>
            </a:pPr>
            <a:endParaRPr lang="en-US" sz="2400" b="1">
              <a:solidFill>
                <a:prstClr val="black"/>
              </a:solidFill>
              <a:latin typeface="Times New Roman" pitchFamily="18" charset="0"/>
              <a:cs typeface="Arial" charset="0"/>
            </a:endParaRPr>
          </a:p>
        </p:txBody>
      </p:sp>
      <p:pic>
        <p:nvPicPr>
          <p:cNvPr id="2061" name="Picture 7" descr="lo-go-bo-y-t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400" y="39688"/>
            <a:ext cx="9652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573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026" y="2290168"/>
            <a:ext cx="5745947" cy="4491607"/>
          </a:xfrm>
          <a:prstGeom prst="rect">
            <a:avLst/>
          </a:prstGeom>
        </p:spPr>
      </p:pic>
      <p:sp>
        <p:nvSpPr>
          <p:cNvPr id="8" name="Rectangle 22"/>
          <p:cNvSpPr txBox="1">
            <a:spLocks noChangeArrowheads="1"/>
          </p:cNvSpPr>
          <p:nvPr/>
        </p:nvSpPr>
        <p:spPr bwMode="auto">
          <a:xfrm>
            <a:off x="662650" y="1086371"/>
            <a:ext cx="7772400" cy="6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eaLnBrk="0" hangingPunct="0">
              <a:defRPr/>
            </a:pPr>
            <a:endParaRPr lang="es-ES" sz="3500" b="1" dirty="0">
              <a:solidFill>
                <a:srgbClr val="000000">
                  <a:lumMod val="95000"/>
                  <a:lumOff val="5000"/>
                </a:srgbClr>
              </a:solidFill>
              <a:latin typeface="Times New Roman" panose="02020603050405020304" pitchFamily="18" charset="0"/>
              <a:cs typeface="Times New Roman" panose="02020603050405020304" pitchFamily="18" charset="0"/>
            </a:endParaRPr>
          </a:p>
        </p:txBody>
      </p:sp>
      <p:sp>
        <p:nvSpPr>
          <p:cNvPr id="9" name="Rectangle 22"/>
          <p:cNvSpPr txBox="1">
            <a:spLocks noChangeArrowheads="1"/>
          </p:cNvSpPr>
          <p:nvPr/>
        </p:nvSpPr>
        <p:spPr bwMode="auto">
          <a:xfrm>
            <a:off x="1" y="825849"/>
            <a:ext cx="9143999" cy="139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defRPr/>
            </a:pPr>
            <a:r>
              <a:rPr lang="es-ES" sz="3200" b="1" dirty="0">
                <a:solidFill>
                  <a:srgbClr val="FF0000"/>
                </a:solidFill>
                <a:latin typeface="Times New Roman" panose="02020603050405020304" pitchFamily="18" charset="0"/>
                <a:cs typeface="Times New Roman" panose="02020603050405020304" pitchFamily="18" charset="0"/>
              </a:rPr>
              <a:t>HƯỚNG DẪN</a:t>
            </a:r>
          </a:p>
          <a:p>
            <a:pPr algn="ctr" fontAlgn="base">
              <a:spcBef>
                <a:spcPct val="0"/>
              </a:spcBef>
              <a:spcAft>
                <a:spcPct val="0"/>
              </a:spcAft>
              <a:defRPr/>
            </a:pPr>
            <a:r>
              <a:rPr lang="es-UY" sz="2700" b="1" dirty="0">
                <a:solidFill>
                  <a:srgbClr val="002060"/>
                </a:solidFill>
                <a:latin typeface="Times New Roman" panose="02020603050405020304" pitchFamily="18" charset="0"/>
                <a:cs typeface="Times New Roman" panose="02020603050405020304" pitchFamily="18" charset="0"/>
              </a:rPr>
              <a:t>XÂY DỰNG TRƯỜNG HỌC KHÔNG KHÓI THUỐC LÁ</a:t>
            </a:r>
            <a:endParaRPr lang="es-E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17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86264" y="1072522"/>
            <a:ext cx="8997350" cy="5707840"/>
          </a:xfrm>
        </p:spPr>
        <p:txBody>
          <a:bodyPr/>
          <a:lstStyle/>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Khái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niệm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b="1" i="1"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không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có</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hành</a:t>
            </a:r>
            <a:r>
              <a:rPr lang="en-US" sz="2000" u="sng" dirty="0">
                <a:solidFill>
                  <a:srgbClr val="00B050"/>
                </a:solidFill>
                <a:latin typeface="Times New Roman" panose="02020603050405020304" pitchFamily="18" charset="0"/>
                <a:cs typeface="Times New Roman" panose="02020603050405020304" pitchFamily="18" charset="0"/>
              </a:rPr>
              <a:t> vi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không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có</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việc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bán</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sản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phẩm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Mục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xây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a:t>
            </a: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000" dirty="0"/>
          </a:p>
        </p:txBody>
      </p:sp>
      <p:pic>
        <p:nvPicPr>
          <p:cNvPr id="4100" name="Picture 4" descr="http://halongcity.gov.vn/cong-dan/PublishingImages/images619361_tuyen_tr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495" y="4147929"/>
            <a:ext cx="5417089" cy="270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ü"/>
            </a:pPr>
            <a:r>
              <a:rPr lang="en-US" sz="2000" b="1" i="1" dirty="0" err="1">
                <a:latin typeface="Times New Roman" panose="02020603050405020304" pitchFamily="18" charset="0"/>
                <a:cs typeface="Times New Roman" panose="02020603050405020304" pitchFamily="18" charset="0"/>
              </a:rPr>
              <a:t>Tiêu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chí</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xây</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dựng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trường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thuốc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lá</a:t>
            </a:r>
            <a:r>
              <a:rPr lang="en-US" sz="2000" b="1" i="1"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yết</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quy</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định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cấm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treo</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biển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cấm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a:t>
            </a:r>
            <a:r>
              <a:rPr lang="en-US" sz="2000" dirty="0" err="1">
                <a:latin typeface="Times New Roman" panose="02020603050405020304" pitchFamily="18" charset="0"/>
                <a:cs typeface="Times New Roman" panose="02020603050405020304" pitchFamily="18" charset="0"/>
              </a:rPr>
              <a:t>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kế</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hoạch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hoạt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động</a:t>
            </a:r>
            <a:r>
              <a:rPr lang="en-US" sz="2000" u="sng" dirty="0">
                <a:solidFill>
                  <a:srgbClr val="00B050"/>
                </a:solidFill>
                <a:latin typeface="Times New Roman" panose="02020603050405020304" pitchFamily="18" charset="0"/>
                <a:cs typeface="Times New Roman" panose="02020603050405020304" pitchFamily="18" charset="0"/>
              </a:rPr>
              <a:t> PCTHT</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bán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cáo</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sản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phẩm</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endParaRPr lang="en-US"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vật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dụng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liên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quan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đến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việc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hiện</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tượng</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hút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và</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đầu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mẩu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thuốc</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lá</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tiêu</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chí</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bình</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xét</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thi</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u="sng" dirty="0" err="1">
                <a:solidFill>
                  <a:srgbClr val="00B050"/>
                </a:solidFill>
                <a:latin typeface="Times New Roman" panose="02020603050405020304" pitchFamily="18" charset="0"/>
                <a:cs typeface="Times New Roman" panose="02020603050405020304" pitchFamily="18" charset="0"/>
              </a:rPr>
              <a:t>đua</a:t>
            </a:r>
            <a:r>
              <a:rPr lang="en-US" sz="2000" u="sng" dirty="0">
                <a:solidFill>
                  <a:srgbClr val="00B05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p>
          <a:p>
            <a:pPr algn="just"/>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791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1984" y="1292472"/>
            <a:ext cx="6404895" cy="892552"/>
          </a:xfrm>
          <a:prstGeom prst="rect">
            <a:avLst/>
          </a:prstGeom>
          <a:noFill/>
        </p:spPr>
        <p:txBody>
          <a:bodyPr wrap="square" rtlCol="0">
            <a:spAutoFit/>
          </a:bodyPr>
          <a:lstStyle/>
          <a:p>
            <a:pPr algn="ctr"/>
            <a:r>
              <a:rPr lang="en-US" sz="2600" b="1" dirty="0">
                <a:solidFill>
                  <a:schemeClr val="accent1">
                    <a:lumMod val="50000"/>
                  </a:schemeClr>
                </a:solidFill>
                <a:latin typeface="Times New Roman" panose="02020603050405020304" pitchFamily="18" charset="0"/>
                <a:cs typeface="Times New Roman" panose="02020603050405020304" pitchFamily="18" charset="0"/>
              </a:rPr>
              <a:t>CÁC BƯỚC XÂY DỰNG </a:t>
            </a:r>
          </a:p>
          <a:p>
            <a:pPr algn="ctr"/>
            <a:r>
              <a:rPr lang="en-US" sz="2600" b="1" dirty="0">
                <a:solidFill>
                  <a:schemeClr val="accent1">
                    <a:lumMod val="50000"/>
                  </a:schemeClr>
                </a:solidFill>
                <a:latin typeface="Times New Roman" panose="02020603050405020304" pitchFamily="18" charset="0"/>
                <a:cs typeface="Times New Roman" panose="02020603050405020304" pitchFamily="18" charset="0"/>
              </a:rPr>
              <a:t>TRƯỜNG HỌC KHÔNG KHÓI THUỐC</a:t>
            </a:r>
            <a:endParaRPr lang="vi-VN" sz="2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122" name="Picture 2" descr="http://tuoitredhdn.udn.vn/uploads/news/2011_10/44283694images578957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84" y="2426180"/>
            <a:ext cx="6297283" cy="389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436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41548"/>
            <a:ext cx="9144000" cy="5790574"/>
          </a:xfrm>
        </p:spPr>
        <p:txBody>
          <a:bodyPr/>
          <a:lstStyle/>
          <a:p>
            <a:pPr algn="just">
              <a:buFont typeface="Wingdings" panose="05000000000000000000" pitchFamily="2" charset="2"/>
              <a:buChar char="ü"/>
            </a:pPr>
            <a:r>
              <a:rPr lang="en-US" sz="1850" b="1" u="sng" dirty="0" err="1">
                <a:latin typeface="Times New Roman" panose="02020603050405020304" pitchFamily="18" charset="0"/>
                <a:cs typeface="Times New Roman" panose="02020603050405020304" pitchFamily="18" charset="0"/>
              </a:rPr>
              <a:t>Mục</a:t>
            </a:r>
            <a:r>
              <a:rPr lang="en-US" sz="1850" b="1" u="sng" dirty="0">
                <a:latin typeface="Times New Roman" panose="02020603050405020304" pitchFamily="18" charset="0"/>
                <a:cs typeface="Times New Roman" panose="02020603050405020304" pitchFamily="18" charset="0"/>
              </a:rPr>
              <a:t> </a:t>
            </a:r>
            <a:r>
              <a:rPr lang="en-US" sz="1850" b="1" u="sng" dirty="0" err="1">
                <a:latin typeface="Times New Roman" panose="02020603050405020304" pitchFamily="18" charset="0"/>
                <a:cs typeface="Times New Roman" panose="02020603050405020304" pitchFamily="18" charset="0"/>
              </a:rPr>
              <a:t>đích</a:t>
            </a:r>
            <a:r>
              <a:rPr lang="en-US" sz="1850" b="1" u="sng" dirty="0">
                <a:latin typeface="Times New Roman" panose="02020603050405020304" pitchFamily="18" charset="0"/>
                <a:cs typeface="Times New Roman" panose="02020603050405020304" pitchFamily="18" charset="0"/>
              </a:rPr>
              <a:t>:</a:t>
            </a:r>
          </a:p>
          <a:p>
            <a:pPr algn="just"/>
            <a:r>
              <a:rPr lang="en-US" sz="1850" dirty="0">
                <a:latin typeface="Times New Roman" panose="02020603050405020304" pitchFamily="18" charset="0"/>
                <a:cs typeface="Times New Roman" panose="02020603050405020304" pitchFamily="18" charset="0"/>
              </a:rPr>
              <a:t>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hướng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sz="1850" b="1" u="sng" dirty="0" err="1">
                <a:latin typeface="Times New Roman" panose="02020603050405020304" pitchFamily="18" charset="0"/>
                <a:cs typeface="Times New Roman" panose="02020603050405020304" pitchFamily="18" charset="0"/>
              </a:rPr>
              <a:t>Gợi</a:t>
            </a:r>
            <a:r>
              <a:rPr lang="en-US" sz="1850" b="1" u="sng" dirty="0">
                <a:latin typeface="Times New Roman" panose="02020603050405020304" pitchFamily="18" charset="0"/>
                <a:cs typeface="Times New Roman" panose="02020603050405020304" pitchFamily="18" charset="0"/>
              </a:rPr>
              <a:t> ý </a:t>
            </a:r>
            <a:r>
              <a:rPr lang="en-US" sz="1850" b="1" u="sng" dirty="0" err="1">
                <a:latin typeface="Times New Roman" panose="02020603050405020304" pitchFamily="18" charset="0"/>
                <a:cs typeface="Times New Roman" panose="02020603050405020304" pitchFamily="18" charset="0"/>
              </a:rPr>
              <a:t>thực</a:t>
            </a:r>
            <a:r>
              <a:rPr lang="en-US" sz="1850" b="1" u="sng" dirty="0">
                <a:latin typeface="Times New Roman" panose="02020603050405020304" pitchFamily="18" charset="0"/>
                <a:cs typeface="Times New Roman" panose="02020603050405020304" pitchFamily="18" charset="0"/>
              </a:rPr>
              <a:t> </a:t>
            </a:r>
            <a:r>
              <a:rPr lang="en-US" sz="1850" b="1" u="sng" dirty="0" err="1">
                <a:latin typeface="Times New Roman" panose="02020603050405020304" pitchFamily="18" charset="0"/>
                <a:cs typeface="Times New Roman" panose="02020603050405020304" pitchFamily="18" charset="0"/>
              </a:rPr>
              <a:t>hiện</a:t>
            </a:r>
            <a:r>
              <a:rPr lang="en-US" sz="1850" b="1" u="sng"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850" i="1" dirty="0" err="1">
                <a:latin typeface="Times New Roman" panose="02020603050405020304" pitchFamily="18" charset="0"/>
                <a:cs typeface="Times New Roman" panose="02020603050405020304" pitchFamily="18" charset="0"/>
              </a:rPr>
              <a:t>Thành</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phần</a:t>
            </a:r>
            <a:r>
              <a:rPr lang="en-US" sz="1850" i="1" dirty="0">
                <a:latin typeface="Times New Roman" panose="02020603050405020304" pitchFamily="18" charset="0"/>
                <a:cs typeface="Times New Roman" panose="02020603050405020304" pitchFamily="18" charset="0"/>
              </a:rPr>
              <a:t> Ban </a:t>
            </a:r>
            <a:r>
              <a:rPr lang="en-US" sz="1850" i="1" dirty="0" err="1">
                <a:latin typeface="Times New Roman" panose="02020603050405020304" pitchFamily="18" charset="0"/>
                <a:cs typeface="Times New Roman" panose="02020603050405020304" pitchFamily="18" charset="0"/>
              </a:rPr>
              <a:t>chỉ</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đạo</a:t>
            </a:r>
            <a:r>
              <a:rPr lang="en-US" sz="1850" i="1"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Lãnh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ra</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quyết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lập</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phần</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chỉ</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bao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gồm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hoặc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phó</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làm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trưởng</a:t>
            </a:r>
            <a:r>
              <a:rPr lang="en-US" sz="1850" dirty="0">
                <a:latin typeface="Times New Roman" panose="02020603050405020304" pitchFamily="18" charset="0"/>
                <a:cs typeface="Times New Roman" panose="02020603050405020304" pitchFamily="18" charset="0"/>
              </a:rPr>
              <a:t> Ban,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viên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gồm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diện</a:t>
            </a:r>
            <a:r>
              <a:rPr lang="en-US" sz="1850" dirty="0">
                <a:latin typeface="Times New Roman" panose="02020603050405020304" pitchFamily="18" charset="0"/>
                <a:cs typeface="Times New Roman" panose="02020603050405020304" pitchFamily="18" charset="0"/>
              </a:rPr>
              <a:t> chi </a:t>
            </a:r>
            <a:r>
              <a:rPr lang="en-US" sz="1850" dirty="0" err="1">
                <a:latin typeface="Times New Roman" panose="02020603050405020304" pitchFamily="18" charset="0"/>
                <a:cs typeface="Times New Roman" panose="02020603050405020304" pitchFamily="18" charset="0"/>
              </a:rPr>
              <a:t>bộ</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đoàn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thanh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niên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đại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hội</a:t>
            </a:r>
            <a:r>
              <a:rPr lang="en-US" sz="1850" dirty="0">
                <a:latin typeface="Times New Roman" panose="02020603050405020304" pitchFamily="18" charset="0"/>
                <a:cs typeface="Times New Roman" panose="02020603050405020304" pitchFamily="18" charset="0"/>
              </a:rPr>
              <a:t> cha </a:t>
            </a:r>
            <a:r>
              <a:rPr lang="en-US" sz="1850" dirty="0" err="1">
                <a:latin typeface="Times New Roman" panose="02020603050405020304" pitchFamily="18" charset="0"/>
                <a:cs typeface="Times New Roman" panose="02020603050405020304" pitchFamily="18" charset="0"/>
              </a:rPr>
              <a:t>mẹ</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sinh</a:t>
            </a:r>
            <a:r>
              <a:rPr lang="en-US" sz="185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850" i="1" dirty="0" err="1">
                <a:latin typeface="Times New Roman" panose="02020603050405020304" pitchFamily="18" charset="0"/>
                <a:cs typeface="Times New Roman" panose="02020603050405020304" pitchFamily="18" charset="0"/>
              </a:rPr>
              <a:t>Nhiệm</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vụ</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của</a:t>
            </a:r>
            <a:r>
              <a:rPr lang="en-US" sz="1850" i="1" dirty="0">
                <a:latin typeface="Times New Roman" panose="02020603050405020304" pitchFamily="18" charset="0"/>
                <a:cs typeface="Times New Roman" panose="02020603050405020304" pitchFamily="18" charset="0"/>
              </a:rPr>
              <a:t> Ban </a:t>
            </a:r>
            <a:r>
              <a:rPr lang="en-US" sz="1850" i="1" dirty="0" err="1">
                <a:latin typeface="Times New Roman" panose="02020603050405020304" pitchFamily="18" charset="0"/>
                <a:cs typeface="Times New Roman" panose="02020603050405020304" pitchFamily="18" charset="0"/>
              </a:rPr>
              <a:t>chỉ</a:t>
            </a:r>
            <a:r>
              <a:rPr lang="en-US" sz="1850" i="1" dirty="0">
                <a:latin typeface="Times New Roman" panose="02020603050405020304" pitchFamily="18" charset="0"/>
                <a:cs typeface="Times New Roman" panose="02020603050405020304" pitchFamily="18" charset="0"/>
              </a:rPr>
              <a:t> </a:t>
            </a:r>
            <a:r>
              <a:rPr lang="en-US" sz="1850" i="1" dirty="0" err="1">
                <a:latin typeface="Times New Roman" panose="02020603050405020304" pitchFamily="18" charset="0"/>
                <a:cs typeface="Times New Roman" panose="02020603050405020304" pitchFamily="18" charset="0"/>
              </a:rPr>
              <a:t>đạo</a:t>
            </a:r>
            <a:r>
              <a:rPr lang="en-US" sz="1850" i="1"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hướng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điều</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chỉnh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kế</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hoạch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thực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Tổ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chức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trì</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theo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kế</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hoạch</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Dự</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trù</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kinh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phí</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Xây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dựng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biến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nội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thực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hiện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học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khói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thuốc</a:t>
            </a:r>
            <a:r>
              <a:rPr lang="en-US" sz="1850" dirty="0">
                <a:latin typeface="Times New Roman" panose="02020603050405020304" pitchFamily="18" charset="0"/>
                <a:cs typeface="Times New Roman" panose="02020603050405020304" pitchFamily="18" charset="0"/>
              </a:rPr>
              <a:t>.</a:t>
            </a:r>
          </a:p>
          <a:p>
            <a:pPr algn="just"/>
            <a:r>
              <a:rPr lang="en-US" sz="1850" dirty="0" err="1">
                <a:latin typeface="Times New Roman" panose="02020603050405020304" pitchFamily="18" charset="0"/>
                <a:cs typeface="Times New Roman" panose="02020603050405020304" pitchFamily="18" charset="0"/>
              </a:rPr>
              <a:t>Phân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nhiệm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vụ</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tổ</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chức</a:t>
            </a:r>
            <a:r>
              <a:rPr lang="en-US" sz="1850" dirty="0">
                <a:latin typeface="Times New Roman" panose="02020603050405020304" pitchFamily="18" charset="0"/>
                <a:cs typeface="Times New Roman" panose="02020603050405020304" pitchFamily="18" charset="0"/>
              </a:rPr>
              <a:t>/</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để</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triển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khai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tác</a:t>
            </a:r>
            <a:r>
              <a:rPr lang="en-US" sz="1850" dirty="0">
                <a:latin typeface="Times New Roman" panose="02020603050405020304" pitchFamily="18" charset="0"/>
                <a:cs typeface="Times New Roman" panose="02020603050405020304" pitchFamily="18" charset="0"/>
              </a:rPr>
              <a:t>.</a:t>
            </a:r>
          </a:p>
          <a:p>
            <a:pPr algn="just"/>
            <a:r>
              <a:rPr lang="en-US" sz="1850" dirty="0">
                <a:latin typeface="Times New Roman" panose="02020603050405020304" pitchFamily="18" charset="0"/>
                <a:cs typeface="Times New Roman" panose="02020603050405020304" pitchFamily="18" charset="0"/>
              </a:rPr>
              <a:t>Theo </a:t>
            </a:r>
            <a:r>
              <a:rPr lang="en-US" sz="1850" dirty="0" err="1">
                <a:latin typeface="Times New Roman" panose="02020603050405020304" pitchFamily="18" charset="0"/>
                <a:cs typeface="Times New Roman" panose="02020603050405020304" pitchFamily="18" charset="0"/>
              </a:rPr>
              <a:t>dõi</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giám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sát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đánh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giá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các</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hoạt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động</a:t>
            </a:r>
            <a:r>
              <a:rPr lang="en-US" sz="1850" dirty="0">
                <a:latin typeface="Times New Roman" panose="02020603050405020304" pitchFamily="18" charset="0"/>
                <a:cs typeface="Times New Roman" panose="02020603050405020304" pitchFamily="18" charset="0"/>
              </a:rPr>
              <a:t> PCTHTL.</a:t>
            </a:r>
          </a:p>
          <a:p>
            <a:pPr algn="just"/>
            <a:r>
              <a:rPr lang="en-US" sz="1850" dirty="0" err="1">
                <a:latin typeface="Times New Roman" panose="02020603050405020304" pitchFamily="18" charset="0"/>
                <a:cs typeface="Times New Roman" panose="02020603050405020304" pitchFamily="18" charset="0"/>
              </a:rPr>
              <a:t>Quyết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khen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thưởng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đơn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vị</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làm</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tốt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xử</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phạt</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nghiêm</a:t>
            </a:r>
            <a:r>
              <a:rPr lang="en-US" sz="1850" dirty="0">
                <a:latin typeface="Times New Roman" panose="02020603050405020304" pitchFamily="18" charset="0"/>
                <a:cs typeface="Times New Roman" panose="02020603050405020304" pitchFamily="18" charset="0"/>
              </a:rPr>
              <a:t> minh </a:t>
            </a:r>
            <a:r>
              <a:rPr lang="en-US" sz="1850" dirty="0" err="1">
                <a:latin typeface="Times New Roman" panose="02020603050405020304" pitchFamily="18" charset="0"/>
                <a:cs typeface="Times New Roman" panose="02020603050405020304" pitchFamily="18" charset="0"/>
              </a:rPr>
              <a:t>những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cá</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nhân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đơn</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vị</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không</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chấp</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hành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theo</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quy</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định</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của</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nhà</a:t>
            </a:r>
            <a:r>
              <a:rPr lang="en-US" sz="1850" dirty="0">
                <a:latin typeface="Times New Roman" panose="02020603050405020304" pitchFamily="18" charset="0"/>
                <a:cs typeface="Times New Roman" panose="02020603050405020304" pitchFamily="18" charset="0"/>
              </a:rPr>
              <a:t> </a:t>
            </a:r>
            <a:r>
              <a:rPr lang="en-US" sz="1850" dirty="0" err="1">
                <a:latin typeface="Times New Roman" panose="02020603050405020304" pitchFamily="18" charset="0"/>
                <a:cs typeface="Times New Roman" panose="02020603050405020304" pitchFamily="18" charset="0"/>
              </a:rPr>
              <a:t>trường</a:t>
            </a:r>
            <a:r>
              <a:rPr lang="en-US" sz="1850" dirty="0">
                <a:latin typeface="Times New Roman" panose="02020603050405020304" pitchFamily="18" charset="0"/>
                <a:cs typeface="Times New Roman" panose="02020603050405020304" pitchFamily="18" charset="0"/>
              </a:rPr>
              <a:t>…</a:t>
            </a:r>
            <a:endParaRPr lang="vi-VN" sz="185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94051" y="469649"/>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1:</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57172" y="381519"/>
            <a:ext cx="4992777" cy="1015663"/>
          </a:xfrm>
          <a:prstGeom prst="rect">
            <a:avLst/>
          </a:prstGeom>
          <a:noFill/>
        </p:spPr>
        <p:txBody>
          <a:bodyPr wrap="none" rtlCol="0">
            <a:spAutoFit/>
          </a:bodyPr>
          <a:lstStyle/>
          <a:p>
            <a:pPr algn="ctr"/>
            <a:r>
              <a:rPr lang="en-US" sz="2000" b="1" dirty="0">
                <a:solidFill>
                  <a:schemeClr val="accent1">
                    <a:lumMod val="50000"/>
                  </a:schemeClr>
                </a:solidFill>
              </a:rPr>
              <a:t>THÀNH LẬP BAN CHỈ ĐẠO XÂY DỰNG</a:t>
            </a:r>
          </a:p>
          <a:p>
            <a:pPr algn="ctr"/>
            <a:r>
              <a:rPr lang="en-US" sz="2000" b="1" dirty="0">
                <a:solidFill>
                  <a:schemeClr val="accent1">
                    <a:lumMod val="50000"/>
                  </a:schemeClr>
                </a:solidFill>
              </a:rPr>
              <a:t> TRƯỜNG HỌC KHÔNG KHÓI THUỐC </a:t>
            </a:r>
            <a:endParaRPr lang="vi-VN" sz="2000" b="1" dirty="0">
              <a:solidFill>
                <a:schemeClr val="accent1">
                  <a:lumMod val="50000"/>
                </a:schemeClr>
              </a:solidFill>
            </a:endParaRPr>
          </a:p>
          <a:p>
            <a:pPr algn="ctr"/>
            <a:endParaRPr lang="vi-VN" sz="2000" b="1" dirty="0">
              <a:solidFill>
                <a:schemeClr val="accent1">
                  <a:lumMod val="50000"/>
                </a:schemeClr>
              </a:solidFill>
            </a:endParaRPr>
          </a:p>
        </p:txBody>
      </p:sp>
    </p:spTree>
    <p:extLst>
      <p:ext uri="{BB962C8B-B14F-4D97-AF65-F5344CB8AC3E}">
        <p14:creationId xmlns:p14="http://schemas.microsoft.com/office/powerpoint/2010/main" val="3929211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211470"/>
            <a:ext cx="9144000" cy="5451893"/>
          </a:xfrm>
        </p:spPr>
        <p:txBody>
          <a:bodyPr/>
          <a:lstStyle/>
          <a:p>
            <a:pPr algn="just">
              <a:buFont typeface="Wingdings" panose="05000000000000000000" pitchFamily="2" charset="2"/>
              <a:buChar char="v"/>
            </a:pPr>
            <a:r>
              <a:rPr lang="en-US" sz="2300" b="1" u="sng" dirty="0" err="1">
                <a:latin typeface="Times New Roman" panose="02020603050405020304" pitchFamily="18" charset="0"/>
                <a:cs typeface="Times New Roman" panose="02020603050405020304" pitchFamily="18" charset="0"/>
              </a:rPr>
              <a:t>Mục</a:t>
            </a:r>
            <a:r>
              <a:rPr lang="en-US" sz="2300" b="1" u="sng" dirty="0">
                <a:latin typeface="Times New Roman" panose="02020603050405020304" pitchFamily="18" charset="0"/>
                <a:cs typeface="Times New Roman" panose="02020603050405020304" pitchFamily="18" charset="0"/>
              </a:rPr>
              <a:t> </a:t>
            </a:r>
            <a:r>
              <a:rPr lang="en-US" sz="2300" b="1" u="sng" dirty="0" err="1">
                <a:latin typeface="Times New Roman" panose="02020603050405020304" pitchFamily="18" charset="0"/>
                <a:cs typeface="Times New Roman" panose="02020603050405020304" pitchFamily="18" charset="0"/>
              </a:rPr>
              <a:t>đích</a:t>
            </a:r>
            <a:r>
              <a:rPr lang="en-US" sz="2300" b="1" u="sng"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thuốc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kiến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thức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thuốc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PCTHTL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sở</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xây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nội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phù</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trường</a:t>
            </a:r>
            <a:r>
              <a:rPr lang="en-US" sz="23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300" b="1" u="sng" dirty="0" err="1">
                <a:latin typeface="Times New Roman" panose="02020603050405020304" pitchFamily="18" charset="0"/>
                <a:cs typeface="Times New Roman" panose="02020603050405020304" pitchFamily="18" charset="0"/>
              </a:rPr>
              <a:t>Gợi</a:t>
            </a:r>
            <a:r>
              <a:rPr lang="en-US" sz="2300" b="1" u="sng" dirty="0">
                <a:latin typeface="Times New Roman" panose="02020603050405020304" pitchFamily="18" charset="0"/>
                <a:cs typeface="Times New Roman" panose="02020603050405020304" pitchFamily="18" charset="0"/>
              </a:rPr>
              <a:t> ý </a:t>
            </a:r>
            <a:r>
              <a:rPr lang="en-US" sz="2300" b="1" u="sng" dirty="0" err="1">
                <a:latin typeface="Times New Roman" panose="02020603050405020304" pitchFamily="18" charset="0"/>
                <a:cs typeface="Times New Roman" panose="02020603050405020304" pitchFamily="18" charset="0"/>
              </a:rPr>
              <a:t>thực</a:t>
            </a:r>
            <a:r>
              <a:rPr lang="en-US" sz="2300" b="1" u="sng" dirty="0">
                <a:latin typeface="Times New Roman" panose="02020603050405020304" pitchFamily="18" charset="0"/>
                <a:cs typeface="Times New Roman" panose="02020603050405020304" pitchFamily="18" charset="0"/>
              </a:rPr>
              <a:t> </a:t>
            </a:r>
            <a:r>
              <a:rPr lang="en-US" sz="2300" b="1" u="sng" dirty="0" err="1">
                <a:latin typeface="Times New Roman" panose="02020603050405020304" pitchFamily="18" charset="0"/>
                <a:cs typeface="Times New Roman" panose="02020603050405020304" pitchFamily="18" charset="0"/>
              </a:rPr>
              <a:t>hiện</a:t>
            </a:r>
            <a:r>
              <a:rPr lang="en-US" sz="2300" b="1" u="sng"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tượng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a:t>
            </a:r>
          </a:p>
          <a:p>
            <a:pPr algn="just"/>
            <a:r>
              <a:rPr lang="en-US" sz="2300" dirty="0" err="1">
                <a:latin typeface="Times New Roman" panose="02020603050405020304" pitchFamily="18" charset="0"/>
                <a:cs typeface="Times New Roman" panose="02020603050405020304" pitchFamily="18" charset="0"/>
              </a:rPr>
              <a:t>Phương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phiếu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học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sinh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mẫu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bộ</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phiếu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tổng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hợp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khảo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sát</a:t>
            </a:r>
            <a:r>
              <a:rPr lang="en-US" sz="2300" dirty="0">
                <a:latin typeface="Times New Roman" panose="02020603050405020304" pitchFamily="18" charset="0"/>
                <a:cs typeface="Times New Roman" panose="02020603050405020304" pitchFamily="18" charset="0"/>
              </a:rPr>
              <a:t>.</a:t>
            </a:r>
          </a:p>
          <a:p>
            <a:pPr algn="just"/>
            <a:endParaRPr lang="vi-VN" sz="23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65103" y="-97361"/>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2:</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08458" y="292778"/>
            <a:ext cx="7069115" cy="707886"/>
          </a:xfrm>
          <a:prstGeom prst="rect">
            <a:avLst/>
          </a:prstGeom>
          <a:noFill/>
        </p:spPr>
        <p:txBody>
          <a:bodyPr wrap="none" rtlCol="0">
            <a:spAutoFit/>
          </a:bodyPr>
          <a:lstStyle/>
          <a:p>
            <a:pPr algn="ctr"/>
            <a:r>
              <a:rPr lang="en-US" sz="2000" b="1" dirty="0">
                <a:solidFill>
                  <a:schemeClr val="accent1">
                    <a:lumMod val="50000"/>
                  </a:schemeClr>
                </a:solidFill>
              </a:rPr>
              <a:t>KHẢO SÁT THỰC TRẠNG HOẠT ĐỘNG PCTHTL TRƯỚC </a:t>
            </a:r>
          </a:p>
          <a:p>
            <a:pPr algn="ctr"/>
            <a:r>
              <a:rPr lang="en-US" sz="2000" b="1" dirty="0">
                <a:solidFill>
                  <a:schemeClr val="accent1">
                    <a:lumMod val="50000"/>
                  </a:schemeClr>
                </a:solidFill>
              </a:rPr>
              <a:t>KHI TRIỂN KHAI HOẠT ĐỘNG</a:t>
            </a:r>
            <a:endParaRPr lang="vi-VN" sz="2000" b="1" dirty="0">
              <a:solidFill>
                <a:schemeClr val="accent1">
                  <a:lumMod val="50000"/>
                </a:schemeClr>
              </a:solidFill>
            </a:endParaRPr>
          </a:p>
        </p:txBody>
      </p:sp>
    </p:spTree>
    <p:extLst>
      <p:ext uri="{BB962C8B-B14F-4D97-AF65-F5344CB8AC3E}">
        <p14:creationId xmlns:p14="http://schemas.microsoft.com/office/powerpoint/2010/main" val="2858628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00664"/>
            <a:ext cx="9144000" cy="5621576"/>
          </a:xfrm>
        </p:spPr>
        <p:txBody>
          <a:bodyPr/>
          <a:lstStyle/>
          <a:p>
            <a:pPr algn="just">
              <a:buFont typeface="Wingdings" panose="05000000000000000000" pitchFamily="2" charset="2"/>
              <a:buChar char="v"/>
            </a:pPr>
            <a:r>
              <a:rPr lang="en-US" sz="2200" b="1" u="sng" dirty="0" err="1">
                <a:latin typeface="Times New Roman" panose="02020603050405020304" pitchFamily="18" charset="0"/>
                <a:cs typeface="Times New Roman" panose="02020603050405020304" pitchFamily="18" charset="0"/>
              </a:rPr>
              <a:t>Nội</a:t>
            </a:r>
            <a:r>
              <a:rPr lang="en-US" sz="2200" b="1" u="sng" dirty="0">
                <a:latin typeface="Times New Roman" panose="02020603050405020304" pitchFamily="18" charset="0"/>
                <a:cs typeface="Times New Roman" panose="02020603050405020304" pitchFamily="18" charset="0"/>
              </a:rPr>
              <a:t> dung </a:t>
            </a:r>
            <a:r>
              <a:rPr lang="en-US" sz="2200" b="1" u="sng" dirty="0" err="1">
                <a:latin typeface="Times New Roman" panose="02020603050405020304" pitchFamily="18" charset="0"/>
                <a:cs typeface="Times New Roman" panose="02020603050405020304" pitchFamily="18" charset="0"/>
              </a:rPr>
              <a:t>khảo</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gồm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vi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Nhận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ban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Trực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khuôn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200" b="1" u="sng" dirty="0" err="1">
                <a:latin typeface="Times New Roman" panose="02020603050405020304" pitchFamily="18" charset="0"/>
                <a:cs typeface="Times New Roman" panose="02020603050405020304" pitchFamily="18" charset="0"/>
              </a:rPr>
              <a:t>Triển</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khai</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khảo</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sát</a:t>
            </a:r>
            <a:r>
              <a:rPr lang="en-US" sz="2200" b="1" u="sng"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Phổ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In,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a:t>
            </a:r>
          </a:p>
          <a:p>
            <a:pPr algn="just"/>
            <a:r>
              <a:rPr lang="en-US" sz="2200" dirty="0">
                <a:latin typeface="Times New Roman" panose="02020603050405020304" pitchFamily="18" charset="0"/>
                <a:cs typeface="Times New Roman" panose="02020603050405020304" pitchFamily="18" charset="0"/>
              </a:rPr>
              <a:t>Thu </a:t>
            </a:r>
            <a:r>
              <a:rPr lang="en-US" sz="2200" dirty="0" err="1">
                <a:latin typeface="Times New Roman" panose="02020603050405020304" pitchFamily="18" charset="0"/>
                <a:cs typeface="Times New Roman" panose="02020603050405020304" pitchFamily="18" charset="0"/>
              </a:rPr>
              <a:t>phiếu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endParaRPr lang="en-US" sz="2200" dirty="0">
              <a:latin typeface="Times New Roman" panose="02020603050405020304" pitchFamily="18" charset="0"/>
              <a:cs typeface="Times New Roman" panose="02020603050405020304" pitchFamily="18" charset="0"/>
            </a:endParaRPr>
          </a:p>
          <a:p>
            <a:pPr algn="just"/>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3329125" y="172131"/>
            <a:ext cx="2925737" cy="630942"/>
          </a:xfrm>
          <a:prstGeom prst="rect">
            <a:avLst/>
          </a:prstGeom>
          <a:noFill/>
        </p:spPr>
        <p:txBody>
          <a:bodyPr wrap="none" rtlCol="0">
            <a:spAutoFit/>
          </a:bodyPr>
          <a:lstStyle/>
          <a:p>
            <a:r>
              <a:rPr lang="en-US" sz="3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3500" b="1" u="sng" dirty="0">
                <a:solidFill>
                  <a:schemeClr val="accent1">
                    <a:lumMod val="50000"/>
                  </a:schemeClr>
                </a:solidFill>
                <a:latin typeface="Times New Roman" panose="02020603050405020304" pitchFamily="18" charset="0"/>
                <a:cs typeface="Times New Roman" panose="02020603050405020304" pitchFamily="18" charset="0"/>
              </a:rPr>
              <a:t> </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2  (</a:t>
            </a:r>
            <a:r>
              <a:rPr lang="en-US" sz="3500" b="1" u="sng" dirty="0" err="1" smtClean="0">
                <a:solidFill>
                  <a:schemeClr val="accent1">
                    <a:lumMod val="50000"/>
                  </a:schemeClr>
                </a:solidFill>
                <a:latin typeface="Times New Roman" panose="02020603050405020304" pitchFamily="18" charset="0"/>
                <a:cs typeface="Times New Roman" panose="02020603050405020304" pitchFamily="18" charset="0"/>
              </a:rPr>
              <a:t>Tiếp</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a:t>
            </a:r>
            <a:endParaRPr lang="vi-VN" sz="3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09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100" b="1" u="sng" smtClean="0">
                <a:latin typeface="Times New Roman" panose="02020603050405020304" pitchFamily="18" charset="0"/>
                <a:cs typeface="Times New Roman" panose="02020603050405020304" pitchFamily="18" charset="0"/>
              </a:rPr>
              <a:t>Mục </a:t>
            </a:r>
            <a:r>
              <a:rPr lang="en-US" sz="2100" b="1" u="sng" dirty="0" err="1">
                <a:latin typeface="Times New Roman" panose="02020603050405020304" pitchFamily="18" charset="0"/>
                <a:cs typeface="Times New Roman" panose="02020603050405020304" pitchFamily="18" charset="0"/>
              </a:rPr>
              <a:t>đích</a:t>
            </a:r>
            <a:r>
              <a:rPr lang="en-US" sz="2100" b="1" u="sng" dirty="0">
                <a:latin typeface="Times New Roman" panose="02020603050405020304" pitchFamily="18" charset="0"/>
                <a:cs typeface="Times New Roman" panose="02020603050405020304" pitchFamily="18" charset="0"/>
              </a:rPr>
              <a:t>: </a:t>
            </a:r>
          </a:p>
          <a:p>
            <a:pPr algn="just"/>
            <a:r>
              <a:rPr lang="en-US" sz="2100" dirty="0" err="1">
                <a:latin typeface="Times New Roman" panose="02020603050405020304" pitchFamily="18" charset="0"/>
                <a:cs typeface="Times New Roman" panose="02020603050405020304" pitchFamily="18" charset="0"/>
              </a:rPr>
              <a:t>Bước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nhằm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kế</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hoạch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động</a:t>
            </a:r>
            <a:r>
              <a:rPr lang="en-US" sz="2100" dirty="0">
                <a:latin typeface="Times New Roman" panose="02020603050405020304" pitchFamily="18" charset="0"/>
                <a:cs typeface="Times New Roman" panose="02020603050405020304" pitchFamily="18" charset="0"/>
              </a:rPr>
              <a:t> chi </a:t>
            </a:r>
            <a:r>
              <a:rPr lang="en-US" sz="2100" dirty="0" err="1">
                <a:latin typeface="Times New Roman" panose="02020603050405020304" pitchFamily="18" charset="0"/>
                <a:cs typeface="Times New Roman" panose="02020603050405020304" pitchFamily="18" charset="0"/>
              </a:rPr>
              <a:t>tiết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thực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100" b="1" u="sng" dirty="0" err="1">
                <a:latin typeface="Times New Roman" panose="02020603050405020304" pitchFamily="18" charset="0"/>
                <a:cs typeface="Times New Roman" panose="02020603050405020304" pitchFamily="18" charset="0"/>
              </a:rPr>
              <a:t>Gợi</a:t>
            </a:r>
            <a:r>
              <a:rPr lang="en-US" sz="2100" b="1" u="sng" dirty="0">
                <a:latin typeface="Times New Roman" panose="02020603050405020304" pitchFamily="18" charset="0"/>
                <a:cs typeface="Times New Roman" panose="02020603050405020304" pitchFamily="18" charset="0"/>
              </a:rPr>
              <a:t> ý </a:t>
            </a:r>
            <a:r>
              <a:rPr lang="en-US" sz="2100" b="1" u="sng" dirty="0" err="1">
                <a:latin typeface="Times New Roman" panose="02020603050405020304" pitchFamily="18" charset="0"/>
                <a:cs typeface="Times New Roman" panose="02020603050405020304" pitchFamily="18" charset="0"/>
              </a:rPr>
              <a:t>tổ</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chức</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thực</a:t>
            </a:r>
            <a:r>
              <a:rPr lang="en-US" sz="2100" b="1" u="sng" dirty="0">
                <a:latin typeface="Times New Roman" panose="02020603050405020304" pitchFamily="18" charset="0"/>
                <a:cs typeface="Times New Roman" panose="02020603050405020304" pitchFamily="18" charset="0"/>
              </a:rPr>
              <a:t> </a:t>
            </a:r>
            <a:r>
              <a:rPr lang="en-US" sz="2100" b="1" u="sng" dirty="0" err="1">
                <a:latin typeface="Times New Roman" panose="02020603050405020304" pitchFamily="18" charset="0"/>
                <a:cs typeface="Times New Roman" panose="02020603050405020304" pitchFamily="18" charset="0"/>
              </a:rPr>
              <a:t>hiện</a:t>
            </a:r>
            <a:r>
              <a:rPr lang="en-US" sz="2100" b="1" u="sng"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100" i="1" dirty="0" err="1">
                <a:latin typeface="Times New Roman" panose="02020603050405020304" pitchFamily="18" charset="0"/>
                <a:cs typeface="Times New Roman" panose="02020603050405020304" pitchFamily="18" charset="0"/>
              </a:rPr>
              <a:t>Xây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dựng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nội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quy</a:t>
            </a:r>
            <a:r>
              <a:rPr lang="en-US" sz="2100" i="1"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Nghiêm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khuôn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Nghiêm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mua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sản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phẩm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trong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toàn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khuôn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lý</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đối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hành</a:t>
            </a:r>
            <a:r>
              <a:rPr lang="en-US" sz="2100" dirty="0">
                <a:latin typeface="Times New Roman" panose="02020603050405020304" pitchFamily="18" charset="0"/>
                <a:cs typeface="Times New Roman" panose="02020603050405020304" pitchFamily="18" charset="0"/>
              </a:rPr>
              <a:t> vi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nhắc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phê</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xét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đua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xếp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loại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bộ</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viên</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cấm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công</a:t>
            </a:r>
            <a:r>
              <a:rPr lang="en-US" sz="2100" dirty="0">
                <a:latin typeface="Times New Roman" panose="02020603050405020304" pitchFamily="18" charset="0"/>
                <a:cs typeface="Times New Roman" panose="02020603050405020304" pitchFamily="18" charset="0"/>
              </a:rPr>
              <a:t> ty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dưới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mọi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hình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định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điểm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hiệu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lực</a:t>
            </a:r>
            <a:r>
              <a:rPr lang="en-US" sz="2100" dirty="0">
                <a:latin typeface="Times New Roman" panose="02020603050405020304" pitchFamily="18" charset="0"/>
                <a:cs typeface="Times New Roman" panose="02020603050405020304" pitchFamily="18" charset="0"/>
              </a:rPr>
              <a:t>.</a:t>
            </a:r>
          </a:p>
          <a:p>
            <a:pPr algn="just"/>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bám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tiêu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chí</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dựng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học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không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khói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endParaRPr lang="vi-V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210613" y="13917"/>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3:</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04376" y="563270"/>
            <a:ext cx="7284495" cy="461665"/>
          </a:xfrm>
          <a:prstGeom prst="rect">
            <a:avLst/>
          </a:prstGeom>
          <a:noFill/>
        </p:spPr>
        <p:txBody>
          <a:bodyPr wrap="none" rtlCol="0">
            <a:spAutoFit/>
          </a:bodyPr>
          <a:lstStyle/>
          <a:p>
            <a:pPr algn="ctr"/>
            <a:r>
              <a:rPr lang="en-US" sz="2400" b="1" dirty="0">
                <a:solidFill>
                  <a:schemeClr val="accent1">
                    <a:lumMod val="50000"/>
                  </a:schemeClr>
                </a:solidFill>
              </a:rPr>
              <a:t>XÂY DỰNG NỘI QUY VÀ KẾ HOẠCH THỰC HIỆN</a:t>
            </a:r>
            <a:endParaRPr lang="vi-VN" sz="2400" b="1" dirty="0">
              <a:solidFill>
                <a:schemeClr val="accent1">
                  <a:lumMod val="50000"/>
                </a:schemeClr>
              </a:solidFill>
            </a:endParaRPr>
          </a:p>
        </p:txBody>
      </p:sp>
    </p:spTree>
    <p:extLst>
      <p:ext uri="{BB962C8B-B14F-4D97-AF65-F5344CB8AC3E}">
        <p14:creationId xmlns:p14="http://schemas.microsoft.com/office/powerpoint/2010/main" val="575224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16457" y="961997"/>
            <a:ext cx="5106838" cy="5852646"/>
          </a:xfrm>
        </p:spPr>
        <p:txBody>
          <a:bodyPr/>
          <a:lstStyle/>
          <a:p>
            <a:pPr algn="just"/>
            <a:endParaRPr lang="en-US" sz="2000" dirty="0"/>
          </a:p>
          <a:p>
            <a:pPr algn="just">
              <a:buFont typeface="Wingdings" panose="05000000000000000000" pitchFamily="2" charset="2"/>
              <a:buChar char="Ø"/>
            </a:pPr>
            <a:r>
              <a:rPr lang="en-US" sz="2200" i="1" dirty="0" err="1">
                <a:latin typeface="Times New Roman" panose="02020603050405020304" pitchFamily="18" charset="0"/>
                <a:cs typeface="Times New Roman" panose="02020603050405020304" pitchFamily="18" charset="0"/>
              </a:rPr>
              <a:t>Xây</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kế</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hoạch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thực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hiện</a:t>
            </a:r>
            <a:r>
              <a:rPr lang="en-US" sz="2200" i="1"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endParaRPr lang="en-US" sz="2200" dirty="0">
              <a:latin typeface="Times New Roman" panose="02020603050405020304" pitchFamily="18" charset="0"/>
              <a:cs typeface="Times New Roman" panose="02020603050405020304" pitchFamily="18" charset="0"/>
            </a:endParaRPr>
          </a:p>
          <a:p>
            <a:pPr algn="just"/>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a:t>
            </a:r>
          </a:p>
          <a:p>
            <a:pPr algn="just"/>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bước</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pPr algn="just"/>
            <a:endParaRPr lang="en-US" sz="2000" dirty="0"/>
          </a:p>
        </p:txBody>
      </p:sp>
      <p:sp>
        <p:nvSpPr>
          <p:cNvPr id="4" name="TextBox 3"/>
          <p:cNvSpPr txBox="1"/>
          <p:nvPr/>
        </p:nvSpPr>
        <p:spPr>
          <a:xfrm>
            <a:off x="3258994" y="66653"/>
            <a:ext cx="2813527" cy="630942"/>
          </a:xfrm>
          <a:prstGeom prst="rect">
            <a:avLst/>
          </a:prstGeom>
          <a:noFill/>
        </p:spPr>
        <p:txBody>
          <a:bodyPr wrap="none" rtlCol="0">
            <a:spAutoFit/>
          </a:bodyPr>
          <a:lstStyle/>
          <a:p>
            <a:r>
              <a:rPr lang="en-US" sz="3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3500" b="1" u="sng" dirty="0">
                <a:solidFill>
                  <a:schemeClr val="accent1">
                    <a:lumMod val="50000"/>
                  </a:schemeClr>
                </a:solidFill>
                <a:latin typeface="Times New Roman" panose="02020603050405020304" pitchFamily="18" charset="0"/>
                <a:cs typeface="Times New Roman" panose="02020603050405020304" pitchFamily="18" charset="0"/>
              </a:rPr>
              <a:t> </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3 (</a:t>
            </a:r>
            <a:r>
              <a:rPr lang="en-US" sz="3500" b="1" u="sng" dirty="0" err="1" smtClean="0">
                <a:solidFill>
                  <a:schemeClr val="accent1">
                    <a:lumMod val="50000"/>
                  </a:schemeClr>
                </a:solidFill>
                <a:latin typeface="Times New Roman" panose="02020603050405020304" pitchFamily="18" charset="0"/>
                <a:cs typeface="Times New Roman" panose="02020603050405020304" pitchFamily="18" charset="0"/>
              </a:rPr>
              <a:t>Tiếp</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a:t>
            </a:r>
            <a:endParaRPr lang="vi-VN" sz="35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descr="http://fs.webx.vn/File.ashx/B9E9036FA28046AE9EBB8CF0330665BC/image=jpeg/27e39ed706e94ce4b71076aaa3edf987/Trang%20Huy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675" y="1158561"/>
            <a:ext cx="3775324" cy="2314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vietnamplus.vn/t660/Uploaded/oqivokbb/2014_12_29/TTXVN__tt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675" y="3764276"/>
            <a:ext cx="3648674" cy="267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261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76039"/>
            <a:ext cx="9144000" cy="5681961"/>
          </a:xfrm>
        </p:spPr>
        <p:txBody>
          <a:bodyPr/>
          <a:lstStyle/>
          <a:p>
            <a:pPr algn="just">
              <a:buFont typeface="Wingdings" panose="05000000000000000000" pitchFamily="2" charset="2"/>
              <a:buChar char="v"/>
            </a:pPr>
            <a:r>
              <a:rPr lang="en-US" sz="2200" b="1" u="sng" smtClean="0">
                <a:latin typeface="Times New Roman" panose="02020603050405020304" pitchFamily="18" charset="0"/>
                <a:cs typeface="Times New Roman" panose="02020603050405020304" pitchFamily="18" charset="0"/>
              </a:rPr>
              <a:t>Mục đích:</a:t>
            </a:r>
          </a:p>
          <a:p>
            <a:pPr algn="just"/>
            <a:r>
              <a:rPr lang="en-US" sz="2200" smtClean="0">
                <a:latin typeface="Times New Roman" panose="02020603050405020304" pitchFamily="18" charset="0"/>
                <a:cs typeface="Times New Roman" panose="02020603050405020304" pitchFamily="18" charset="0"/>
              </a:rPr>
              <a:t>Bước này nhằm thông tin rộng rãi đến cán bộ, giáo viên và học sinh trong toàn trường về nội quy và các hoạt động thực hiện xây dựng trường học không khói thuốc.</a:t>
            </a:r>
          </a:p>
          <a:p>
            <a:pPr algn="just">
              <a:buFont typeface="Wingdings" panose="05000000000000000000" pitchFamily="2" charset="2"/>
              <a:buChar char="v"/>
            </a:pPr>
            <a:r>
              <a:rPr lang="en-US" sz="2200" b="1" u="sng" smtClean="0">
                <a:latin typeface="Times New Roman" panose="02020603050405020304" pitchFamily="18" charset="0"/>
                <a:cs typeface="Times New Roman" panose="02020603050405020304" pitchFamily="18" charset="0"/>
              </a:rPr>
              <a:t>Gợi ý thực hiện:</a:t>
            </a:r>
          </a:p>
          <a:p>
            <a:pPr algn="just"/>
            <a:r>
              <a:rPr lang="en-US" sz="2200" i="1" smtClean="0">
                <a:latin typeface="Times New Roman" panose="02020603050405020304" pitchFamily="18" charset="0"/>
                <a:cs typeface="Times New Roman" panose="02020603050405020304" pitchFamily="18" charset="0"/>
              </a:rPr>
              <a:t>Để tạo được sự đồng thuận trong toàn trường, cần thông báo rõ mục đích và ý nghĩa của việc thực hiện nội quy là nhằm bảo vệ sức khỏe cho mọi người.</a:t>
            </a:r>
          </a:p>
          <a:p>
            <a:pPr algn="just">
              <a:buFont typeface="Wingdings" panose="05000000000000000000" pitchFamily="2" charset="2"/>
              <a:buChar char="Ø"/>
            </a:pPr>
            <a:r>
              <a:rPr lang="en-US" sz="2200" smtClean="0">
                <a:latin typeface="Times New Roman" panose="02020603050405020304" pitchFamily="18" charset="0"/>
                <a:cs typeface="Times New Roman" panose="02020603050405020304" pitchFamily="18" charset="0"/>
              </a:rPr>
              <a:t>Các hình thức phổ biến nội quy đối với cán bộ giáo viên:</a:t>
            </a:r>
          </a:p>
          <a:p>
            <a:pPr algn="just"/>
            <a:r>
              <a:rPr lang="en-US" sz="2200" smtClean="0">
                <a:latin typeface="Times New Roman" panose="02020603050405020304" pitchFamily="18" charset="0"/>
                <a:cs typeface="Times New Roman" panose="02020603050405020304" pitchFamily="18" charset="0"/>
              </a:rPr>
              <a:t>Thông báo hình thức thông qua cuộc họp các tổ/phòng/ban.</a:t>
            </a:r>
          </a:p>
          <a:p>
            <a:pPr algn="just"/>
            <a:r>
              <a:rPr lang="en-US" sz="2200" smtClean="0">
                <a:latin typeface="Times New Roman" panose="02020603050405020304" pitchFamily="18" charset="0"/>
                <a:cs typeface="Times New Roman" panose="02020603050405020304" pitchFamily="18" charset="0"/>
              </a:rPr>
              <a:t>Niêm yết nội quy tại văn phòng giáo viên, hội trường, cổng bảo vệ.</a:t>
            </a:r>
          </a:p>
          <a:p>
            <a:pPr algn="just">
              <a:buFont typeface="Wingdings" panose="05000000000000000000" pitchFamily="2" charset="2"/>
              <a:buChar char="Ø"/>
            </a:pPr>
            <a:r>
              <a:rPr lang="en-US" sz="2200" smtClean="0">
                <a:latin typeface="Times New Roman" panose="02020603050405020304" pitchFamily="18" charset="0"/>
                <a:cs typeface="Times New Roman" panose="02020603050405020304" pitchFamily="18" charset="0"/>
              </a:rPr>
              <a:t>Các hình thức phổ biến nội quy đối với học sinh:</a:t>
            </a:r>
          </a:p>
          <a:p>
            <a:pPr algn="just"/>
            <a:r>
              <a:rPr lang="en-US" sz="2200" smtClean="0">
                <a:latin typeface="Times New Roman" panose="02020603050405020304" pitchFamily="18" charset="0"/>
                <a:cs typeface="Times New Roman" panose="02020603050405020304" pitchFamily="18" charset="0"/>
              </a:rPr>
              <a:t>Thông báo tại lễ chào cờ đầu tuần</a:t>
            </a:r>
          </a:p>
          <a:p>
            <a:pPr algn="just"/>
            <a:r>
              <a:rPr lang="en-US" sz="2200" smtClean="0">
                <a:latin typeface="Times New Roman" panose="02020603050405020304" pitchFamily="18" charset="0"/>
                <a:cs typeface="Times New Roman" panose="02020603050405020304" pitchFamily="18" charset="0"/>
              </a:rPr>
              <a:t>Gửi nội quy tới các thầy cô chủ nhiệm để phổ biến tại lớp.</a:t>
            </a:r>
          </a:p>
          <a:p>
            <a:pPr algn="just"/>
            <a:r>
              <a:rPr lang="en-US" sz="2200" smtClean="0">
                <a:latin typeface="Times New Roman" panose="02020603050405020304" pitchFamily="18" charset="0"/>
                <a:cs typeface="Times New Roman" panose="02020603050405020304" pitchFamily="18" charset="0"/>
              </a:rPr>
              <a:t>Phát động phong trào thi đua PCTHTL.</a:t>
            </a:r>
          </a:p>
          <a:p>
            <a:pPr algn="just"/>
            <a:r>
              <a:rPr lang="en-US" sz="2200" smtClean="0">
                <a:latin typeface="Times New Roman" panose="02020603050405020304" pitchFamily="18" charset="0"/>
                <a:cs typeface="Times New Roman" panose="02020603050405020304" pitchFamily="18" charset="0"/>
              </a:rPr>
              <a:t>Niêm yết nội quy tại lớp học…</a:t>
            </a:r>
          </a:p>
          <a:p>
            <a:pPr algn="just"/>
            <a:endParaRPr lang="vi-VN" sz="2000" dirty="0"/>
          </a:p>
        </p:txBody>
      </p:sp>
      <p:sp>
        <p:nvSpPr>
          <p:cNvPr id="4" name="TextBox 3"/>
          <p:cNvSpPr txBox="1"/>
          <p:nvPr/>
        </p:nvSpPr>
        <p:spPr>
          <a:xfrm>
            <a:off x="3564167" y="0"/>
            <a:ext cx="1258678" cy="477054"/>
          </a:xfrm>
          <a:prstGeom prst="rect">
            <a:avLst/>
          </a:prstGeom>
          <a:noFill/>
        </p:spPr>
        <p:txBody>
          <a:bodyPr wrap="none" rtlCol="0">
            <a:spAutoFit/>
          </a:bodyPr>
          <a:lstStyle/>
          <a:p>
            <a:r>
              <a:rPr lang="en-US" sz="2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500" b="1" u="sng" dirty="0">
                <a:solidFill>
                  <a:schemeClr val="accent1">
                    <a:lumMod val="50000"/>
                  </a:schemeClr>
                </a:solidFill>
                <a:latin typeface="Times New Roman" panose="02020603050405020304" pitchFamily="18" charset="0"/>
                <a:cs typeface="Times New Roman" panose="02020603050405020304" pitchFamily="18" charset="0"/>
              </a:rPr>
              <a:t> 4:</a:t>
            </a:r>
            <a:endParaRPr lang="vi-VN" sz="2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170612" y="580325"/>
            <a:ext cx="5304465" cy="492443"/>
          </a:xfrm>
          <a:prstGeom prst="rect">
            <a:avLst/>
          </a:prstGeom>
          <a:noFill/>
        </p:spPr>
        <p:txBody>
          <a:bodyPr wrap="none" rtlCol="0">
            <a:spAutoFit/>
          </a:bodyPr>
          <a:lstStyle/>
          <a:p>
            <a:pPr algn="ctr"/>
            <a:r>
              <a:rPr lang="en-US" sz="2600" b="1" dirty="0">
                <a:solidFill>
                  <a:schemeClr val="accent1">
                    <a:lumMod val="50000"/>
                  </a:schemeClr>
                </a:solidFill>
              </a:rPr>
              <a:t>PHỔ BIẾN NỘI QUY XÂY DỰNG </a:t>
            </a:r>
            <a:endParaRPr lang="vi-VN" sz="2600" b="1" dirty="0">
              <a:solidFill>
                <a:schemeClr val="accent1">
                  <a:lumMod val="50000"/>
                </a:schemeClr>
              </a:solidFill>
            </a:endParaRPr>
          </a:p>
        </p:txBody>
      </p:sp>
    </p:spTree>
    <p:extLst>
      <p:ext uri="{BB962C8B-B14F-4D97-AF65-F5344CB8AC3E}">
        <p14:creationId xmlns:p14="http://schemas.microsoft.com/office/powerpoint/2010/main" val="322938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331777"/>
            <a:ext cx="9144000" cy="5742346"/>
          </a:xfrm>
        </p:spPr>
        <p:txBody>
          <a:bodyPr/>
          <a:lstStyle/>
          <a:p>
            <a:pPr algn="just">
              <a:buFont typeface="Wingdings" panose="05000000000000000000" pitchFamily="2" charset="2"/>
              <a:buChar char="v"/>
            </a:pPr>
            <a:r>
              <a:rPr lang="en-US" sz="1900" b="1" u="sng" dirty="0" err="1">
                <a:latin typeface="Times New Roman" panose="02020603050405020304" pitchFamily="18" charset="0"/>
                <a:cs typeface="Times New Roman" panose="02020603050405020304" pitchFamily="18" charset="0"/>
              </a:rPr>
              <a:t>Mục</a:t>
            </a:r>
            <a:r>
              <a:rPr lang="en-US" sz="1900" b="1" u="sng" dirty="0">
                <a:latin typeface="Times New Roman" panose="02020603050405020304" pitchFamily="18" charset="0"/>
                <a:cs typeface="Times New Roman" panose="02020603050405020304" pitchFamily="18" charset="0"/>
              </a:rPr>
              <a:t> </a:t>
            </a:r>
            <a:r>
              <a:rPr lang="en-US" sz="1900" b="1" u="sng" dirty="0" err="1">
                <a:latin typeface="Times New Roman" panose="02020603050405020304" pitchFamily="18" charset="0"/>
                <a:cs typeface="Times New Roman" panose="02020603050405020304" pitchFamily="18" charset="0"/>
              </a:rPr>
              <a:t>đích</a:t>
            </a:r>
            <a:r>
              <a:rPr lang="en-US" sz="1900" b="1" u="sng" dirty="0">
                <a:latin typeface="Times New Roman" panose="02020603050405020304" pitchFamily="18" charset="0"/>
                <a:cs typeface="Times New Roman" panose="02020603050405020304" pitchFamily="18" charset="0"/>
              </a:rPr>
              <a:t>: </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Hỗ</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cấm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900" b="1" u="sng" dirty="0" err="1">
                <a:latin typeface="Times New Roman" panose="02020603050405020304" pitchFamily="18" charset="0"/>
                <a:cs typeface="Times New Roman" panose="02020603050405020304" pitchFamily="18" charset="0"/>
              </a:rPr>
              <a:t>Gợi</a:t>
            </a:r>
            <a:r>
              <a:rPr lang="en-US" sz="1900" b="1" u="sng" dirty="0">
                <a:latin typeface="Times New Roman" panose="02020603050405020304" pitchFamily="18" charset="0"/>
                <a:cs typeface="Times New Roman" panose="02020603050405020304" pitchFamily="18" charset="0"/>
              </a:rPr>
              <a:t> ý </a:t>
            </a:r>
            <a:r>
              <a:rPr lang="en-US" sz="1900" b="1" u="sng" dirty="0" err="1">
                <a:latin typeface="Times New Roman" panose="02020603050405020304" pitchFamily="18" charset="0"/>
                <a:cs typeface="Times New Roman" panose="02020603050405020304" pitchFamily="18" charset="0"/>
              </a:rPr>
              <a:t>thực</a:t>
            </a:r>
            <a:r>
              <a:rPr lang="en-US" sz="1900" b="1" u="sng" dirty="0">
                <a:latin typeface="Times New Roman" panose="02020603050405020304" pitchFamily="18" charset="0"/>
                <a:cs typeface="Times New Roman" panose="02020603050405020304" pitchFamily="18" charset="0"/>
              </a:rPr>
              <a:t> </a:t>
            </a:r>
            <a:r>
              <a:rPr lang="en-US" sz="1900" b="1" u="sng" dirty="0" err="1">
                <a:latin typeface="Times New Roman" panose="02020603050405020304" pitchFamily="18" charset="0"/>
                <a:cs typeface="Times New Roman" panose="02020603050405020304" pitchFamily="18" charset="0"/>
              </a:rPr>
              <a:t>hiện</a:t>
            </a:r>
            <a:r>
              <a:rPr lang="en-US" sz="1900" b="1" u="sng" dirty="0">
                <a:latin typeface="Times New Roman" panose="02020603050405020304" pitchFamily="18" charset="0"/>
                <a:cs typeface="Times New Roman" panose="02020603050405020304" pitchFamily="18" charset="0"/>
              </a:rPr>
              <a:t>:</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Tùy</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đặc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điểm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điều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hỗ</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gồm</a:t>
            </a:r>
            <a:r>
              <a:rPr lang="en-US" sz="1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000" b="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Các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hoạt</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động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chung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trong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toàn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chemeClr val="accent1"/>
                </a:solidFill>
                <a:latin typeface="Times New Roman" panose="02020603050405020304" pitchFamily="18" charset="0"/>
                <a:cs typeface="Times New Roman" panose="02020603050405020304" pitchFamily="18" charset="0"/>
              </a:rPr>
              <a:t>trường</a:t>
            </a:r>
            <a:r>
              <a:rPr lang="en-US" sz="2400" b="1" i="1" dirty="0">
                <a:solidFill>
                  <a:srgbClr val="0070C0"/>
                </a:solidFill>
                <a:latin typeface="Times New Roman" panose="02020603050405020304" pitchFamily="18" charset="0"/>
                <a:cs typeface="Times New Roman" panose="02020603050405020304" pitchFamily="18" charset="0"/>
              </a:rPr>
              <a:t>:</a:t>
            </a:r>
          </a:p>
          <a:p>
            <a:pPr marL="0" indent="0" algn="just">
              <a:buNone/>
            </a:pPr>
            <a:r>
              <a:rPr lang="en-US" sz="1900" dirty="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1</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hưởng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khói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lá</a:t>
            </a:r>
            <a:r>
              <a:rPr lang="en-US" sz="1900" dirty="0">
                <a:latin typeface="Times New Roman" panose="02020603050405020304" pitchFamily="18" charset="0"/>
                <a:cs typeface="Times New Roman" panose="02020603050405020304" pitchFamily="18" charset="0"/>
              </a:rPr>
              <a:t> (THKKTL)</a:t>
            </a:r>
          </a:p>
          <a:p>
            <a:pPr algn="just"/>
            <a:r>
              <a:rPr lang="en-US" sz="1900" dirty="0" err="1">
                <a:latin typeface="Times New Roman" panose="02020603050405020304" pitchFamily="18" charset="0"/>
                <a:cs typeface="Times New Roman" panose="02020603050405020304" pitchFamily="18" charset="0"/>
              </a:rPr>
              <a:t>Mục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tiêu</a:t>
            </a:r>
            <a:r>
              <a:rPr lang="en-US" sz="1900" dirty="0">
                <a:latin typeface="Times New Roman" panose="02020603050405020304" pitchFamily="18" charset="0"/>
                <a:cs typeface="Times New Roman" panose="02020603050405020304" pitchFamily="18" charset="0"/>
              </a:rPr>
              <a:t>: </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Phổ</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đối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khỏe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môi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Cung</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cấp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bộ</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thông</a:t>
            </a:r>
            <a:r>
              <a:rPr lang="en-US" sz="1900" dirty="0">
                <a:latin typeface="Times New Roman" panose="02020603050405020304" pitchFamily="18" charset="0"/>
                <a:cs typeface="Times New Roman" panose="02020603050405020304" pitchFamily="18" charset="0"/>
              </a:rPr>
              <a:t> tin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lợi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ích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Phổ</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Phổ</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Kêu</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hưởng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THKKTL.</a:t>
            </a:r>
          </a:p>
          <a:p>
            <a:pPr marL="0" indent="0" algn="just">
              <a:buNone/>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Đề</a:t>
            </a:r>
            <a:r>
              <a:rPr lang="en-US" sz="1900" dirty="0" smtClean="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nghị</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phòng</a:t>
            </a:r>
            <a:r>
              <a:rPr lang="en-US" sz="1900" dirty="0">
                <a:latin typeface="Times New Roman" panose="02020603050405020304" pitchFamily="18" charset="0"/>
                <a:cs typeface="Times New Roman" panose="02020603050405020304" pitchFamily="18" charset="0"/>
              </a:rPr>
              <a:t>, ban, </a:t>
            </a:r>
            <a:r>
              <a:rPr lang="en-US" sz="1900" dirty="0" err="1">
                <a:latin typeface="Times New Roman" panose="02020603050405020304" pitchFamily="18" charset="0"/>
                <a:cs typeface="Times New Roman" panose="02020603050405020304" pitchFamily="18" charset="0"/>
              </a:rPr>
              <a:t>lớp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hoặc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nhân</a:t>
            </a:r>
            <a:r>
              <a:rPr lang="en-US" sz="1900" dirty="0">
                <a:latin typeface="Times New Roman" panose="02020603050405020304" pitchFamily="18" charset="0"/>
                <a:cs typeface="Times New Roman" panose="02020603050405020304" pitchFamily="18" charset="0"/>
              </a:rPr>
              <a:t> cam </a:t>
            </a:r>
            <a:r>
              <a:rPr lang="en-US" sz="1900" dirty="0" err="1">
                <a:latin typeface="Times New Roman" panose="02020603050405020304" pitchFamily="18" charset="0"/>
                <a:cs typeface="Times New Roman" panose="02020603050405020304" pitchFamily="18" charset="0"/>
              </a:rPr>
              <a:t>kết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THKKTL.</a:t>
            </a:r>
          </a:p>
        </p:txBody>
      </p:sp>
      <p:sp>
        <p:nvSpPr>
          <p:cNvPr id="4" name="TextBox 3"/>
          <p:cNvSpPr txBox="1"/>
          <p:nvPr/>
        </p:nvSpPr>
        <p:spPr>
          <a:xfrm>
            <a:off x="4243640" y="-41942"/>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5:</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44911" y="345516"/>
            <a:ext cx="6211252" cy="738664"/>
          </a:xfrm>
          <a:prstGeom prst="rect">
            <a:avLst/>
          </a:prstGeom>
          <a:noFill/>
        </p:spPr>
        <p:txBody>
          <a:bodyPr wrap="none" rtlCol="0">
            <a:spAutoFit/>
          </a:bodyPr>
          <a:lstStyle/>
          <a:p>
            <a:pPr algn="ctr"/>
            <a:r>
              <a:rPr lang="en-US" sz="2100" b="1" dirty="0">
                <a:solidFill>
                  <a:schemeClr val="accent1">
                    <a:lumMod val="50000"/>
                  </a:schemeClr>
                </a:solidFill>
              </a:rPr>
              <a:t>TRIỂN KHAI CÁC HOẠT ĐỘNG PCTHTL NHẰM </a:t>
            </a:r>
          </a:p>
          <a:p>
            <a:pPr algn="ctr"/>
            <a:r>
              <a:rPr lang="en-US" sz="2100" b="1" dirty="0">
                <a:solidFill>
                  <a:schemeClr val="accent1">
                    <a:lumMod val="50000"/>
                  </a:schemeClr>
                </a:solidFill>
              </a:rPr>
              <a:t>HỖ TRỢ THỰC HIỆN NỘI QUY</a:t>
            </a:r>
            <a:endParaRPr lang="vi-VN" sz="2100" b="1" dirty="0">
              <a:solidFill>
                <a:schemeClr val="accent1">
                  <a:lumMod val="50000"/>
                </a:schemeClr>
              </a:solidFill>
            </a:endParaRPr>
          </a:p>
        </p:txBody>
      </p:sp>
    </p:spTree>
    <p:extLst>
      <p:ext uri="{BB962C8B-B14F-4D97-AF65-F5344CB8AC3E}">
        <p14:creationId xmlns:p14="http://schemas.microsoft.com/office/powerpoint/2010/main" val="2979107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1066800"/>
            <a:ext cx="8229600" cy="5257800"/>
          </a:xfrm>
        </p:spPr>
        <p:txBody>
          <a:bodyPr/>
          <a:lstStyle/>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endParaRPr lang="en-US" sz="2800" b="1" dirty="0">
              <a:solidFill>
                <a:srgbClr val="CC0000"/>
              </a:solidFill>
              <a:latin typeface="Times New Roman" panose="02020603050405020304" pitchFamily="18" charset="0"/>
              <a:cs typeface="Times New Roman" panose="02020603050405020304" pitchFamily="18" charset="0"/>
            </a:endParaRPr>
          </a:p>
          <a:p>
            <a:pPr algn="ctr" eaLnBrk="1" hangingPunct="1">
              <a:lnSpc>
                <a:spcPct val="140000"/>
              </a:lnSpc>
              <a:buFont typeface="Wingdings 2" panose="05020102010507070707" pitchFamily="18" charset="2"/>
              <a:buNone/>
            </a:pPr>
            <a:r>
              <a:rPr lang="en-US" sz="3000" b="1" dirty="0">
                <a:solidFill>
                  <a:srgbClr val="CC0000"/>
                </a:solidFill>
                <a:latin typeface="Times New Roman" panose="02020603050405020304" pitchFamily="18" charset="0"/>
                <a:cs typeface="Times New Roman" panose="02020603050405020304" pitchFamily="18" charset="0"/>
              </a:rPr>
              <a:t>PHẦN I. TẠI SAO CẦN XÂY DỰNG TRƯỜNG HỌC KHÔNG KHÓI THUỐC </a:t>
            </a:r>
          </a:p>
          <a:p>
            <a:pPr eaLnBrk="1" hangingPunct="1"/>
            <a:endParaRPr lang="en-US" dirty="0"/>
          </a:p>
        </p:txBody>
      </p:sp>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8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72522"/>
            <a:ext cx="9144000" cy="5785478"/>
          </a:xfrm>
        </p:spPr>
        <p:txBody>
          <a:bodyPr/>
          <a:lstStyle/>
          <a:p>
            <a:pPr algn="just"/>
            <a:endParaRPr lang="en-US" sz="2000" b="1">
              <a:latin typeface="Times New Roman" panose="02020603050405020304" pitchFamily="18" charset="0"/>
              <a:cs typeface="Times New Roman" panose="02020603050405020304" pitchFamily="18" charset="0"/>
            </a:endParaRPr>
          </a:p>
          <a:p>
            <a:pPr marL="0" indent="0" algn="just">
              <a:buNone/>
            </a:pPr>
            <a:r>
              <a:rPr lang="en-US" sz="2100" b="1" smtClean="0">
                <a:latin typeface="Times New Roman" panose="02020603050405020304" pitchFamily="18" charset="0"/>
                <a:cs typeface="Times New Roman" panose="02020603050405020304" pitchFamily="18" charset="0"/>
              </a:rPr>
              <a:t> 2</a:t>
            </a:r>
            <a:r>
              <a:rPr lang="en-US" sz="2100">
                <a:latin typeface="Times New Roman" panose="02020603050405020304" pitchFamily="18" charset="0"/>
                <a:cs typeface="Times New Roman" panose="02020603050405020304" pitchFamily="18" charset="0"/>
              </a:rPr>
              <a:t>. Gắn biển “cấm hút thuốc”; treo pano, áp phích về xây dựng môi trường KKT ở các vị trí dễ quan sát trong trường học.</a:t>
            </a:r>
          </a:p>
          <a:p>
            <a:pPr marL="0" indent="0" algn="just">
              <a:buNone/>
            </a:pPr>
            <a:r>
              <a:rPr lang="en-US" sz="2100" b="1" smtClean="0">
                <a:latin typeface="Times New Roman" panose="02020603050405020304" pitchFamily="18" charset="0"/>
                <a:cs typeface="Times New Roman" panose="02020603050405020304" pitchFamily="18" charset="0"/>
              </a:rPr>
              <a:t> 3</a:t>
            </a:r>
            <a:r>
              <a:rPr lang="en-US" sz="2100">
                <a:latin typeface="Times New Roman" panose="02020603050405020304" pitchFamily="18" charset="0"/>
                <a:cs typeface="Times New Roman" panose="02020603050405020304" pitchFamily="18" charset="0"/>
              </a:rPr>
              <a:t>. Xây dựng góc truyền thông PCTHTL: Trưng bày các tài liệu như bài viết, bài báo, bản tin, tranh ảnh, mô hình do học sinh, giáo viên sưu tầm, thiết kế…</a:t>
            </a:r>
          </a:p>
          <a:p>
            <a:pPr marL="0" indent="0" algn="just">
              <a:buNone/>
            </a:pPr>
            <a:r>
              <a:rPr lang="en-US" sz="2100" b="1" smtClean="0">
                <a:latin typeface="Times New Roman" panose="02020603050405020304" pitchFamily="18" charset="0"/>
                <a:cs typeface="Times New Roman" panose="02020603050405020304" pitchFamily="18" charset="0"/>
              </a:rPr>
              <a:t> 4</a:t>
            </a:r>
            <a:r>
              <a:rPr lang="en-US" sz="2100">
                <a:latin typeface="Times New Roman" panose="02020603050405020304" pitchFamily="18" charset="0"/>
                <a:cs typeface="Times New Roman" panose="02020603050405020304" pitchFamily="18" charset="0"/>
              </a:rPr>
              <a:t>. Tổ chức phát thanh định kỳ trong giờ giải lao, giờ chào cờ đầu tuần về THTL.</a:t>
            </a:r>
          </a:p>
          <a:p>
            <a:pPr marL="0" indent="0" algn="just">
              <a:buNone/>
            </a:pPr>
            <a:r>
              <a:rPr lang="en-US" sz="2100" b="1" smtClean="0">
                <a:latin typeface="Times New Roman" panose="02020603050405020304" pitchFamily="18" charset="0"/>
                <a:cs typeface="Times New Roman" panose="02020603050405020304" pitchFamily="18" charset="0"/>
              </a:rPr>
              <a:t> 5</a:t>
            </a:r>
            <a:r>
              <a:rPr lang="en-US" sz="2100">
                <a:latin typeface="Times New Roman" panose="02020603050405020304" pitchFamily="18" charset="0"/>
                <a:cs typeface="Times New Roman" panose="02020603050405020304" pitchFamily="18" charset="0"/>
              </a:rPr>
              <a:t>. Phối hợp với chính quyền địa phương, phổ biến và thực hiện nghiêm quy định cấm bán thuốc lá tại nơi quy định cấm hút thuốc: “cổng nhà trẻ, trường mẫu giáo, tiểu học, THCS, THPT…trong phạm vi 100m tính từ ranh giới khuôn viên gần nhất của cơ sở đó”. (Khoản 2 điều 25 Luật PCTHTL)</a:t>
            </a:r>
          </a:p>
          <a:p>
            <a:pPr marL="0" indent="0" algn="just">
              <a:buNone/>
            </a:pPr>
            <a:r>
              <a:rPr lang="en-US" sz="2100" b="1" smtClean="0">
                <a:latin typeface="Times New Roman" panose="02020603050405020304" pitchFamily="18" charset="0"/>
                <a:cs typeface="Times New Roman" panose="02020603050405020304" pitchFamily="18" charset="0"/>
              </a:rPr>
              <a:t> 6</a:t>
            </a:r>
            <a:r>
              <a:rPr lang="en-US" sz="2100">
                <a:latin typeface="Times New Roman" panose="02020603050405020304" pitchFamily="18" charset="0"/>
                <a:cs typeface="Times New Roman" panose="02020603050405020304" pitchFamily="18" charset="0"/>
              </a:rPr>
              <a:t>. Tham gia các hoạt động truyền thông hưởng ứng ngày thế giới không thuốc lá (31/5) và Tuần lễ quốc gia không thuốc lá (từ ngày 25 đến 31/5 hang năm).</a:t>
            </a:r>
          </a:p>
          <a:p>
            <a:pPr marL="0" indent="0" algn="just">
              <a:buNone/>
            </a:pPr>
            <a:r>
              <a:rPr lang="en-US" sz="2100" b="1" smtClean="0">
                <a:latin typeface="Times New Roman" panose="02020603050405020304" pitchFamily="18" charset="0"/>
                <a:cs typeface="Times New Roman" panose="02020603050405020304" pitchFamily="18" charset="0"/>
              </a:rPr>
              <a:t> 7</a:t>
            </a:r>
            <a:r>
              <a:rPr lang="en-US" sz="2100">
                <a:latin typeface="Times New Roman" panose="02020603050405020304" pitchFamily="18" charset="0"/>
                <a:cs typeface="Times New Roman" panose="02020603050405020304" pitchFamily="18" charset="0"/>
              </a:rPr>
              <a:t>. Phối hợp chặt chẽ với cha mẹ học sinh trong việc theo dõi, giám sát: ghi sổ liên lạc, trao đổi trong cuộc họp phụ huynh.</a:t>
            </a:r>
          </a:p>
          <a:p>
            <a:pPr marL="0" indent="0" algn="just">
              <a:buNone/>
            </a:pPr>
            <a:r>
              <a:rPr lang="en-US" sz="2100" b="1" smtClean="0">
                <a:latin typeface="Times New Roman" panose="02020603050405020304" pitchFamily="18" charset="0"/>
                <a:cs typeface="Times New Roman" panose="02020603050405020304" pitchFamily="18" charset="0"/>
              </a:rPr>
              <a:t> 8</a:t>
            </a:r>
            <a:r>
              <a:rPr lang="en-US" sz="2100">
                <a:latin typeface="Times New Roman" panose="02020603050405020304" pitchFamily="18" charset="0"/>
                <a:cs typeface="Times New Roman" panose="02020603050405020304" pitchFamily="18" charset="0"/>
              </a:rPr>
              <a:t>. Định kỳ (tháng, học kỳ, năm học) có tổng kết thi đua khen thưởng.</a:t>
            </a:r>
            <a:endParaRPr lang="vi-VN" sz="2100">
              <a:latin typeface="Times New Roman" panose="02020603050405020304" pitchFamily="18" charset="0"/>
              <a:cs typeface="Times New Roman" panose="02020603050405020304" pitchFamily="18" charset="0"/>
            </a:endParaRPr>
          </a:p>
        </p:txBody>
      </p:sp>
      <p:sp>
        <p:nvSpPr>
          <p:cNvPr id="4" name="TextBox 3"/>
          <p:cNvSpPr txBox="1"/>
          <p:nvPr/>
        </p:nvSpPr>
        <p:spPr>
          <a:xfrm>
            <a:off x="3311555" y="90180"/>
            <a:ext cx="2813527" cy="630942"/>
          </a:xfrm>
          <a:prstGeom prst="rect">
            <a:avLst/>
          </a:prstGeom>
          <a:noFill/>
        </p:spPr>
        <p:txBody>
          <a:bodyPr wrap="none" rtlCol="0">
            <a:spAutoFit/>
          </a:bodyPr>
          <a:lstStyle/>
          <a:p>
            <a:r>
              <a:rPr lang="en-US" sz="3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3500" b="1" u="sng" dirty="0">
                <a:solidFill>
                  <a:schemeClr val="accent1">
                    <a:lumMod val="50000"/>
                  </a:schemeClr>
                </a:solidFill>
                <a:latin typeface="Times New Roman" panose="02020603050405020304" pitchFamily="18" charset="0"/>
                <a:cs typeface="Times New Roman" panose="02020603050405020304" pitchFamily="18" charset="0"/>
              </a:rPr>
              <a:t> </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5 (</a:t>
            </a:r>
            <a:r>
              <a:rPr lang="en-US" sz="3500" b="1" u="sng" dirty="0" err="1" smtClean="0">
                <a:solidFill>
                  <a:schemeClr val="accent1">
                    <a:lumMod val="50000"/>
                  </a:schemeClr>
                </a:solidFill>
                <a:latin typeface="Times New Roman" panose="02020603050405020304" pitchFamily="18" charset="0"/>
                <a:cs typeface="Times New Roman" panose="02020603050405020304" pitchFamily="18" charset="0"/>
              </a:rPr>
              <a:t>Tiếp</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a:t>
            </a:r>
            <a:endParaRPr lang="vi-VN" sz="35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897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E:\a- Huong Bau\Anh tu lieu\Truong hoc KKT\IMG_0475.jpg"/>
          <p:cNvPicPr>
            <a:picLocks noChangeAspect="1" noChangeArrowheads="1"/>
          </p:cNvPicPr>
          <p:nvPr/>
        </p:nvPicPr>
        <p:blipFill>
          <a:blip r:embed="rId2" cstate="print"/>
          <a:srcRect/>
          <a:stretch>
            <a:fillRect/>
          </a:stretch>
        </p:blipFill>
        <p:spPr bwMode="auto">
          <a:xfrm>
            <a:off x="0" y="0"/>
            <a:ext cx="4621675" cy="3414532"/>
          </a:xfrm>
          <a:prstGeom prst="rect">
            <a:avLst/>
          </a:prstGeom>
          <a:noFill/>
          <a:ln w="9525">
            <a:noFill/>
            <a:miter lim="800000"/>
            <a:headEnd/>
            <a:tailEnd/>
          </a:ln>
        </p:spPr>
      </p:pic>
      <p:pic>
        <p:nvPicPr>
          <p:cNvPr id="1027" name="Picture 8" descr="E:\a- Huong Bau\Anh tu lieu\Truong hoc KKT\images619361_tuyen_truyen.jpg"/>
          <p:cNvPicPr>
            <a:picLocks noChangeAspect="1" noChangeArrowheads="1"/>
          </p:cNvPicPr>
          <p:nvPr/>
        </p:nvPicPr>
        <p:blipFill>
          <a:blip r:embed="rId3"/>
          <a:srcRect/>
          <a:stretch>
            <a:fillRect/>
          </a:stretch>
        </p:blipFill>
        <p:spPr bwMode="auto">
          <a:xfrm>
            <a:off x="4791918" y="3452024"/>
            <a:ext cx="4352081" cy="3405976"/>
          </a:xfrm>
          <a:prstGeom prst="rect">
            <a:avLst/>
          </a:prstGeom>
          <a:noFill/>
          <a:ln w="9525">
            <a:noFill/>
            <a:miter lim="800000"/>
            <a:headEnd/>
            <a:tailEnd/>
          </a:ln>
        </p:spPr>
      </p:pic>
      <p:sp>
        <p:nvSpPr>
          <p:cNvPr id="6" name="Rectangle 5"/>
          <p:cNvSpPr/>
          <p:nvPr/>
        </p:nvSpPr>
        <p:spPr>
          <a:xfrm>
            <a:off x="273692" y="3929346"/>
            <a:ext cx="4074289" cy="2862322"/>
          </a:xfrm>
          <a:prstGeom prst="rect">
            <a:avLst/>
          </a:prstGeom>
        </p:spPr>
        <p:txBody>
          <a:bodyPr wrap="square">
            <a:spAutoFit/>
          </a:bodyPr>
          <a:lstStyle/>
          <a:p>
            <a:pPr algn="just"/>
            <a:r>
              <a:rPr lang="nl-NL" sz="3000" dirty="0">
                <a:latin typeface="Times New Roman" panose="02020603050405020304" pitchFamily="18" charset="0"/>
                <a:cs typeface="Times New Roman" panose="02020603050405020304" pitchFamily="18" charset="0"/>
              </a:rPr>
              <a:t>Gắn biển “cấm hút thuốc”; treo panô, áp phích về xây dựng môi trường không khói thuốc ở các vị trí dễ quan sát trong trường học</a:t>
            </a:r>
            <a:endParaRPr lang="en-US" sz="3000" dirty="0">
              <a:latin typeface="Times New Roman" panose="02020603050405020304" pitchFamily="18" charset="0"/>
              <a:cs typeface="Times New Roman" panose="02020603050405020304" pitchFamily="18" charset="0"/>
            </a:endParaRPr>
          </a:p>
        </p:txBody>
      </p:sp>
      <p:pic>
        <p:nvPicPr>
          <p:cNvPr id="1028" name="Picture 17" descr="E:\a- Huong Bau\Anh tu lieu\Truong hoc KKT\Picture 049.jpg"/>
          <p:cNvPicPr>
            <a:picLocks noChangeAspect="1" noChangeArrowheads="1"/>
          </p:cNvPicPr>
          <p:nvPr/>
        </p:nvPicPr>
        <p:blipFill>
          <a:blip r:embed="rId4" cstate="print"/>
          <a:srcRect/>
          <a:stretch>
            <a:fillRect/>
          </a:stretch>
        </p:blipFill>
        <p:spPr bwMode="auto">
          <a:xfrm>
            <a:off x="4803494" y="-1"/>
            <a:ext cx="4340506" cy="337094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9144000" cy="5725094"/>
          </a:xfrm>
        </p:spPr>
        <p:txBody>
          <a:bodyPr/>
          <a:lstStyle/>
          <a:p>
            <a:pPr algn="just">
              <a:buFont typeface="Wingdings" panose="05000000000000000000" pitchFamily="2" charset="2"/>
              <a:buChar char="Ø"/>
            </a:pPr>
            <a:r>
              <a:rPr lang="en-US" sz="2400" b="1" i="1">
                <a:solidFill>
                  <a:schemeClr val="accent1"/>
                </a:solidFill>
                <a:latin typeface="Times New Roman" panose="02020603050405020304" pitchFamily="18" charset="0"/>
                <a:cs typeface="Times New Roman" panose="02020603050405020304" pitchFamily="18" charset="0"/>
              </a:rPr>
              <a:t>Hoạt động đối với cán bộ, giáo viên:</a:t>
            </a:r>
          </a:p>
          <a:p>
            <a:pPr marL="0" indent="0" algn="just">
              <a:buNone/>
            </a:pPr>
            <a:r>
              <a:rPr lang="en-US" sz="2000" b="1">
                <a:latin typeface="Times New Roman" panose="02020603050405020304" pitchFamily="18" charset="0"/>
                <a:cs typeface="Times New Roman" panose="02020603050405020304" pitchFamily="18" charset="0"/>
              </a:rPr>
              <a:t>1</a:t>
            </a:r>
            <a:r>
              <a:rPr lang="en-US" sz="2000">
                <a:latin typeface="Times New Roman" panose="02020603050405020304" pitchFamily="18" charset="0"/>
                <a:cs typeface="Times New Roman" panose="02020603050405020304" pitchFamily="18" charset="0"/>
              </a:rPr>
              <a:t>. Tổ chức lễ phát động xây dựng THKKT.</a:t>
            </a:r>
          </a:p>
          <a:p>
            <a:pPr marL="0" indent="0" algn="just">
              <a:buNone/>
            </a:pPr>
            <a:r>
              <a:rPr lang="en-US" sz="2000" b="1">
                <a:latin typeface="Times New Roman" panose="02020603050405020304" pitchFamily="18" charset="0"/>
                <a:cs typeface="Times New Roman" panose="02020603050405020304" pitchFamily="18" charset="0"/>
              </a:rPr>
              <a:t>2</a:t>
            </a:r>
            <a:r>
              <a:rPr lang="en-US" sz="2000">
                <a:latin typeface="Times New Roman" panose="02020603050405020304" pitchFamily="18" charset="0"/>
                <a:cs typeface="Times New Roman" panose="02020603050405020304" pitchFamily="18" charset="0"/>
              </a:rPr>
              <a:t>. Tổ chức ký cam kết không hút thuốc trong trường học cho cán bộ, giáo viên.</a:t>
            </a:r>
          </a:p>
          <a:p>
            <a:pPr marL="0" indent="0" algn="just">
              <a:buNone/>
            </a:pPr>
            <a:r>
              <a:rPr lang="en-US" sz="2000" b="1">
                <a:latin typeface="Times New Roman" panose="02020603050405020304" pitchFamily="18" charset="0"/>
                <a:cs typeface="Times New Roman" panose="02020603050405020304" pitchFamily="18" charset="0"/>
              </a:rPr>
              <a:t>3</a:t>
            </a:r>
            <a:r>
              <a:rPr lang="en-US" sz="2000">
                <a:latin typeface="Times New Roman" panose="02020603050405020304" pitchFamily="18" charset="0"/>
                <a:cs typeface="Times New Roman" panose="02020603050405020304" pitchFamily="18" charset="0"/>
              </a:rPr>
              <a:t>. Tổ chức thi dạy giỏi, khuyến khích các nội dung giảng về tác hại thuốc lá, trao đổi kinh nghiệm giảng dạy về PCTHTL giữa các giáo viên.</a:t>
            </a:r>
          </a:p>
          <a:p>
            <a:pPr marL="0" indent="0" algn="just">
              <a:buNone/>
            </a:pPr>
            <a:r>
              <a:rPr lang="en-US" sz="2000" b="1">
                <a:latin typeface="Times New Roman" panose="02020603050405020304" pitchFamily="18" charset="0"/>
                <a:cs typeface="Times New Roman" panose="02020603050405020304" pitchFamily="18" charset="0"/>
              </a:rPr>
              <a:t>4.</a:t>
            </a:r>
            <a:r>
              <a:rPr lang="en-US" sz="2000">
                <a:latin typeface="Times New Roman" panose="02020603050405020304" pitchFamily="18" charset="0"/>
                <a:cs typeface="Times New Roman" panose="02020603050405020304" pitchFamily="18" charset="0"/>
              </a:rPr>
              <a:t> Lồng ghép các nội dung cụ thể về THTL trong các môn học như giáo dục công dân, địa lý, sinh vật, kỹ thuật…</a:t>
            </a:r>
          </a:p>
          <a:p>
            <a:pPr marL="0" indent="0" algn="just">
              <a:buNone/>
            </a:pPr>
            <a:r>
              <a:rPr lang="en-US" sz="2000" b="1">
                <a:latin typeface="Times New Roman" panose="02020603050405020304" pitchFamily="18" charset="0"/>
                <a:cs typeface="Times New Roman" panose="02020603050405020304" pitchFamily="18" charset="0"/>
              </a:rPr>
              <a:t>5</a:t>
            </a:r>
            <a:r>
              <a:rPr lang="en-US" sz="2000">
                <a:latin typeface="Times New Roman" panose="02020603050405020304" pitchFamily="18" charset="0"/>
                <a:cs typeface="Times New Roman" panose="02020603050405020304" pitchFamily="18" charset="0"/>
              </a:rPr>
              <a:t>. Tổ chức các hoạt động ngoài giờ lên lớp về tác hại thuốc lá.</a:t>
            </a:r>
          </a:p>
          <a:p>
            <a:pPr marL="0" indent="0" algn="just">
              <a:buNone/>
            </a:pPr>
            <a:endParaRPr lang="vi-VN" sz="2000"/>
          </a:p>
        </p:txBody>
      </p:sp>
      <p:sp>
        <p:nvSpPr>
          <p:cNvPr id="4" name="TextBox 3"/>
          <p:cNvSpPr txBox="1"/>
          <p:nvPr/>
        </p:nvSpPr>
        <p:spPr>
          <a:xfrm>
            <a:off x="3165236" y="0"/>
            <a:ext cx="2813527" cy="630942"/>
          </a:xfrm>
          <a:prstGeom prst="rect">
            <a:avLst/>
          </a:prstGeom>
          <a:noFill/>
        </p:spPr>
        <p:txBody>
          <a:bodyPr wrap="none" rtlCol="0">
            <a:spAutoFit/>
          </a:bodyPr>
          <a:lstStyle/>
          <a:p>
            <a:r>
              <a:rPr lang="en-US" sz="3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3500" b="1" u="sng" dirty="0">
                <a:solidFill>
                  <a:schemeClr val="accent1">
                    <a:lumMod val="50000"/>
                  </a:schemeClr>
                </a:solidFill>
                <a:latin typeface="Times New Roman" panose="02020603050405020304" pitchFamily="18" charset="0"/>
                <a:cs typeface="Times New Roman" panose="02020603050405020304" pitchFamily="18" charset="0"/>
              </a:rPr>
              <a:t> </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5 (</a:t>
            </a:r>
            <a:r>
              <a:rPr lang="en-US" sz="3500" b="1" u="sng" dirty="0" err="1" smtClean="0">
                <a:solidFill>
                  <a:schemeClr val="accent1">
                    <a:lumMod val="50000"/>
                  </a:schemeClr>
                </a:solidFill>
                <a:latin typeface="Times New Roman" panose="02020603050405020304" pitchFamily="18" charset="0"/>
                <a:cs typeface="Times New Roman" panose="02020603050405020304" pitchFamily="18" charset="0"/>
              </a:rPr>
              <a:t>Tiếp</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a:t>
            </a:r>
            <a:endParaRPr lang="vi-VN" sz="35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54" name="Picture 6" descr="http://laodong.com.vn/Uploaded/cms/2015_05_31/mt2500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294"/>
            <a:ext cx="4204784" cy="27777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alongcity.gov.vn/PublishingImages/thang%205-2014/thuoc%20la%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243" y="4072278"/>
            <a:ext cx="4050711" cy="278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8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32906"/>
            <a:ext cx="5486400" cy="5725094"/>
          </a:xfrm>
        </p:spPr>
        <p:txBody>
          <a:bodyPr/>
          <a:lstStyle/>
          <a:p>
            <a:pPr marL="0" indent="0" algn="just">
              <a:buNone/>
            </a:pPr>
            <a:r>
              <a:rPr lang="en-US" sz="2400" b="1" i="1" smtClean="0">
                <a:solidFill>
                  <a:schemeClr val="accent1"/>
                </a:solidFill>
                <a:latin typeface="Times New Roman" panose="02020603050405020304" pitchFamily="18" charset="0"/>
                <a:cs typeface="Times New Roman" panose="02020603050405020304" pitchFamily="18" charset="0"/>
              </a:rPr>
              <a:t> Hoạt </a:t>
            </a:r>
            <a:r>
              <a:rPr lang="en-US" sz="2400" b="1" i="1">
                <a:solidFill>
                  <a:schemeClr val="accent1"/>
                </a:solidFill>
                <a:latin typeface="Times New Roman" panose="02020603050405020304" pitchFamily="18" charset="0"/>
                <a:cs typeface="Times New Roman" panose="02020603050405020304" pitchFamily="18" charset="0"/>
              </a:rPr>
              <a:t>động đối với học sinh:</a:t>
            </a:r>
          </a:p>
          <a:p>
            <a:pPr algn="just"/>
            <a:r>
              <a:rPr lang="en-US" sz="2200">
                <a:latin typeface="Times New Roman" panose="02020603050405020304" pitchFamily="18" charset="0"/>
                <a:cs typeface="Times New Roman" panose="02020603050405020304" pitchFamily="18" charset="0"/>
              </a:rPr>
              <a:t>Tổ chức phong trào làm báo tường, thi vẽ tranh về đề tài PCTHTL.</a:t>
            </a:r>
          </a:p>
          <a:p>
            <a:pPr algn="just"/>
            <a:r>
              <a:rPr lang="en-US" sz="2200">
                <a:latin typeface="Times New Roman" panose="02020603050405020304" pitchFamily="18" charset="0"/>
                <a:cs typeface="Times New Roman" panose="02020603050405020304" pitchFamily="18" charset="0"/>
              </a:rPr>
              <a:t>Tổ chức diễn đàn, nói chuyện chuyên đề về THTL.</a:t>
            </a:r>
          </a:p>
          <a:p>
            <a:pPr algn="just"/>
            <a:r>
              <a:rPr lang="en-US" sz="2200">
                <a:latin typeface="Times New Roman" panose="02020603050405020304" pitchFamily="18" charset="0"/>
                <a:cs typeface="Times New Roman" panose="02020603050405020304" pitchFamily="18" charset="0"/>
              </a:rPr>
              <a:t>Lồng ghép tuyên truyền về THTL trong các buổi sinh hoạt cuối tuần của lớp.</a:t>
            </a:r>
          </a:p>
          <a:p>
            <a:pPr algn="just"/>
            <a:r>
              <a:rPr lang="en-US" sz="2200">
                <a:latin typeface="Times New Roman" panose="02020603050405020304" pitchFamily="18" charset="0"/>
                <a:cs typeface="Times New Roman" panose="02020603050405020304" pitchFamily="18" charset="0"/>
              </a:rPr>
              <a:t>Lồng ghép PCTHTL trong các sự kiện văn nghệ, thể thao trong trường (thể thao không thuốc lá).</a:t>
            </a:r>
          </a:p>
          <a:p>
            <a:pPr algn="just"/>
            <a:r>
              <a:rPr lang="en-US" sz="2200">
                <a:latin typeface="Times New Roman" panose="02020603050405020304" pitchFamily="18" charset="0"/>
                <a:cs typeface="Times New Roman" panose="02020603050405020304" pitchFamily="18" charset="0"/>
              </a:rPr>
              <a:t>Nhận xét đánh giá trong buổi chào cờ đầu tuần của trường và sinh hoạt lớp cuối tuần.</a:t>
            </a:r>
          </a:p>
          <a:p>
            <a:pPr algn="just"/>
            <a:r>
              <a:rPr lang="en-US" sz="2200">
                <a:latin typeface="Times New Roman" panose="02020603050405020304" pitchFamily="18" charset="0"/>
                <a:cs typeface="Times New Roman" panose="02020603050405020304" pitchFamily="18" charset="0"/>
              </a:rPr>
              <a:t>Phân công đoàn viên vận động bạn không hút thuốc.</a:t>
            </a:r>
          </a:p>
          <a:p>
            <a:pPr algn="just"/>
            <a:r>
              <a:rPr lang="en-US" sz="2200">
                <a:latin typeface="Times New Roman" panose="02020603050405020304" pitchFamily="18" charset="0"/>
                <a:cs typeface="Times New Roman" panose="02020603050405020304" pitchFamily="18" charset="0"/>
              </a:rPr>
              <a:t>Tổ chức thi đua không hút thuốc giữa các tổ, các lớp.</a:t>
            </a:r>
          </a:p>
          <a:p>
            <a:pPr algn="just"/>
            <a:endParaRPr lang="en-US" sz="1900"/>
          </a:p>
        </p:txBody>
      </p:sp>
      <p:sp>
        <p:nvSpPr>
          <p:cNvPr id="4" name="TextBox 3"/>
          <p:cNvSpPr txBox="1"/>
          <p:nvPr/>
        </p:nvSpPr>
        <p:spPr>
          <a:xfrm>
            <a:off x="3103368" y="184861"/>
            <a:ext cx="2813527" cy="630942"/>
          </a:xfrm>
          <a:prstGeom prst="rect">
            <a:avLst/>
          </a:prstGeom>
          <a:noFill/>
        </p:spPr>
        <p:txBody>
          <a:bodyPr wrap="none" rtlCol="0">
            <a:spAutoFit/>
          </a:bodyPr>
          <a:lstStyle/>
          <a:p>
            <a:r>
              <a:rPr lang="en-US" sz="35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3500" b="1" u="sng" dirty="0">
                <a:solidFill>
                  <a:schemeClr val="accent1">
                    <a:lumMod val="50000"/>
                  </a:schemeClr>
                </a:solidFill>
                <a:latin typeface="Times New Roman" panose="02020603050405020304" pitchFamily="18" charset="0"/>
                <a:cs typeface="Times New Roman" panose="02020603050405020304" pitchFamily="18" charset="0"/>
              </a:rPr>
              <a:t> </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5 (</a:t>
            </a:r>
            <a:r>
              <a:rPr lang="en-US" sz="3500" b="1" u="sng" dirty="0" err="1" smtClean="0">
                <a:solidFill>
                  <a:schemeClr val="accent1">
                    <a:lumMod val="50000"/>
                  </a:schemeClr>
                </a:solidFill>
                <a:latin typeface="Times New Roman" panose="02020603050405020304" pitchFamily="18" charset="0"/>
                <a:cs typeface="Times New Roman" panose="02020603050405020304" pitchFamily="18" charset="0"/>
              </a:rPr>
              <a:t>Tiếp</a:t>
            </a:r>
            <a:r>
              <a:rPr lang="en-US" sz="3500" b="1" u="sng" dirty="0" smtClean="0">
                <a:solidFill>
                  <a:schemeClr val="accent1">
                    <a:lumMod val="50000"/>
                  </a:schemeClr>
                </a:solidFill>
                <a:latin typeface="Times New Roman" panose="02020603050405020304" pitchFamily="18" charset="0"/>
                <a:cs typeface="Times New Roman" panose="02020603050405020304" pitchFamily="18" charset="0"/>
              </a:rPr>
              <a:t>)</a:t>
            </a:r>
            <a:endParaRPr lang="vi-VN" sz="3500" b="1" u="sng"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3" name="Picture 2" descr="http://soytetiengiang.gov.vn/SiteFolders/SYT/166/thang%207/image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262302"/>
            <a:ext cx="34766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ngcongsan.vn/admin/Upload/News/2013/5/thuoc%20la_0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4116223"/>
            <a:ext cx="3476625" cy="239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49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14" descr="D:\D. Huong 1\Anh du an\3 TINH AP\Cuoc thi tai Tien Giang\DSC03349.JPG"/>
          <p:cNvPicPr>
            <a:picLocks noGrp="1" noChangeAspect="1" noChangeArrowheads="1"/>
          </p:cNvPicPr>
          <p:nvPr>
            <p:ph idx="1"/>
          </p:nvPr>
        </p:nvPicPr>
        <p:blipFill>
          <a:blip r:embed="rId2" cstate="print"/>
          <a:srcRect/>
          <a:stretch>
            <a:fillRect/>
          </a:stretch>
        </p:blipFill>
        <p:spPr bwMode="auto">
          <a:xfrm>
            <a:off x="0" y="0"/>
            <a:ext cx="4722471" cy="3541853"/>
          </a:xfrm>
          <a:prstGeom prst="rect">
            <a:avLst/>
          </a:prstGeom>
          <a:noFill/>
          <a:ln w="9525">
            <a:noFill/>
            <a:miter lim="800000"/>
            <a:headEnd/>
            <a:tailEnd/>
          </a:ln>
        </p:spPr>
      </p:pic>
      <p:pic>
        <p:nvPicPr>
          <p:cNvPr id="2051" name="Picture 12" descr="D:\D. Huong 1\Anh du an\3 TINH AP\Cuoc thi tai Tien Giang\DSC03240.JPG"/>
          <p:cNvPicPr>
            <a:picLocks noChangeAspect="1" noChangeArrowheads="1"/>
          </p:cNvPicPr>
          <p:nvPr/>
        </p:nvPicPr>
        <p:blipFill>
          <a:blip r:embed="rId3" cstate="print"/>
          <a:srcRect/>
          <a:stretch>
            <a:fillRect/>
          </a:stretch>
        </p:blipFill>
        <p:spPr bwMode="auto">
          <a:xfrm>
            <a:off x="4919241" y="3013229"/>
            <a:ext cx="3981691" cy="2989811"/>
          </a:xfrm>
          <a:prstGeom prst="rect">
            <a:avLst/>
          </a:prstGeom>
          <a:noFill/>
          <a:ln w="9525">
            <a:noFill/>
            <a:miter lim="800000"/>
            <a:headEnd/>
            <a:tailEnd/>
          </a:ln>
        </p:spPr>
      </p:pic>
      <p:sp>
        <p:nvSpPr>
          <p:cNvPr id="2052" name="Rectangle 4"/>
          <p:cNvSpPr>
            <a:spLocks noChangeArrowheads="1"/>
          </p:cNvSpPr>
          <p:nvPr/>
        </p:nvSpPr>
        <p:spPr bwMode="auto">
          <a:xfrm>
            <a:off x="162046" y="3867134"/>
            <a:ext cx="3750198"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tabLst>
                <a:tab pos="228600" algn="l"/>
              </a:tabLst>
            </a:pPr>
            <a:r>
              <a:rPr kumimoji="0" lang="nl-NL" sz="3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Tổ chức thi vẽ tranh về  đề tài về phòng chống tác hại thuốc lá, tìm</a:t>
            </a:r>
            <a:r>
              <a:rPr kumimoji="0" lang="nl-NL" sz="30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hiểu tác hại thuốc lá</a:t>
            </a:r>
            <a:endParaRPr kumimoji="0" lang="nl-NL" sz="3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063895"/>
            <a:ext cx="9144000" cy="5794105"/>
          </a:xfrm>
        </p:spPr>
        <p:txBody>
          <a:bodyPr/>
          <a:lstStyle/>
          <a:p>
            <a:pPr algn="just">
              <a:buFont typeface="Wingdings" panose="05000000000000000000" pitchFamily="2" charset="2"/>
              <a:buChar char="v"/>
            </a:pPr>
            <a:r>
              <a:rPr lang="en-US" sz="1900" b="1" dirty="0" err="1">
                <a:latin typeface="Times New Roman" panose="02020603050405020304" pitchFamily="18" charset="0"/>
                <a:cs typeface="Times New Roman" panose="02020603050405020304" pitchFamily="18" charset="0"/>
              </a:rPr>
              <a:t>Mục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đích</a:t>
            </a:r>
            <a:r>
              <a:rPr lang="en-US" sz="1900" b="1"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Nhằm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lượng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pháp</a:t>
            </a:r>
            <a:r>
              <a:rPr lang="en-US" sz="1900" dirty="0">
                <a:latin typeface="Times New Roman" panose="02020603050405020304" pitchFamily="18" charset="0"/>
                <a:cs typeface="Times New Roman" panose="02020603050405020304" pitchFamily="18" charset="0"/>
              </a:rPr>
              <a:t> can </a:t>
            </a:r>
            <a:r>
              <a:rPr lang="en-US" sz="1900" dirty="0" err="1">
                <a:latin typeface="Times New Roman" panose="02020603050405020304" pitchFamily="18" charset="0"/>
                <a:cs typeface="Times New Roman" panose="02020603050405020304" pitchFamily="18" charset="0"/>
              </a:rPr>
              <a:t>thiệp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đúc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bài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nghiệm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mô</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hình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khói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suốt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trình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1900" dirty="0" err="1">
                <a:latin typeface="Times New Roman" panose="02020603050405020304" pitchFamily="18" charset="0"/>
                <a:cs typeface="Times New Roman" panose="02020603050405020304" pitchFamily="18" charset="0"/>
              </a:rPr>
              <a:t>Gợi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ý</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của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Nội</a:t>
            </a:r>
            <a:r>
              <a:rPr lang="en-US" sz="1900" dirty="0">
                <a:latin typeface="Times New Roman" panose="02020603050405020304" pitchFamily="18" charset="0"/>
                <a:cs typeface="Times New Roman" panose="02020603050405020304" pitchFamily="18" charset="0"/>
              </a:rPr>
              <a:t> dung </a:t>
            </a:r>
            <a:r>
              <a:rPr lang="en-US" sz="1900" dirty="0" err="1">
                <a:latin typeface="Times New Roman" panose="02020603050405020304" pitchFamily="18" charset="0"/>
                <a:cs typeface="Times New Roman" panose="02020603050405020304" pitchFamily="18" charset="0"/>
              </a:rPr>
              <a:t>cần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trung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hệ</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thống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cấm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niêm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yết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cấm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phòng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lang</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Biển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định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cấm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gắn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ở</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vị</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trí</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quan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dụng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quan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diêm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đầu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mẩu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trường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tượng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bộ</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còn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thuốc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Số</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lượng</a:t>
            </a:r>
            <a:r>
              <a:rPr lang="en-US" sz="1900" dirty="0">
                <a:latin typeface="Times New Roman" panose="02020603050405020304" pitchFamily="18" charset="0"/>
                <a:cs typeface="Times New Roman" panose="02020603050405020304" pitchFamily="18" charset="0"/>
              </a:rPr>
              <a:t> vi </a:t>
            </a:r>
            <a:r>
              <a:rPr lang="en-US" sz="1900" dirty="0" err="1">
                <a:latin typeface="Times New Roman" panose="02020603050405020304" pitchFamily="18" charset="0"/>
                <a:cs typeface="Times New Roman" panose="02020603050405020304" pitchFamily="18" charset="0"/>
              </a:rPr>
              <a:t>phạm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xử</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lý</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truyền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nào</a:t>
            </a:r>
            <a:r>
              <a:rPr lang="en-US" sz="1900" dirty="0">
                <a:latin typeface="Times New Roman" panose="02020603050405020304" pitchFamily="18" charset="0"/>
                <a:cs typeface="Times New Roman" panose="02020603050405020304" pitchFamily="18" charset="0"/>
              </a:rPr>
              <a:t>?</a:t>
            </a:r>
          </a:p>
          <a:p>
            <a:pPr algn="just"/>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Việc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lưu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giữ</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hiện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nào</a:t>
            </a:r>
            <a:r>
              <a:rPr lang="en-US" sz="19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3965103" y="-19022"/>
            <a:ext cx="1213794" cy="461665"/>
          </a:xfrm>
          <a:prstGeom prst="rect">
            <a:avLst/>
          </a:prstGeom>
          <a:noFill/>
        </p:spPr>
        <p:txBody>
          <a:bodyPr wrap="none" rtlCol="0">
            <a:spAutoFit/>
          </a:bodyPr>
          <a:lstStyle/>
          <a:p>
            <a:r>
              <a:rPr lang="en-US" sz="2400" b="1" u="sng" dirty="0" err="1">
                <a:solidFill>
                  <a:schemeClr val="accent1">
                    <a:lumMod val="50000"/>
                  </a:schemeClr>
                </a:solidFill>
                <a:latin typeface="Times New Roman" panose="02020603050405020304" pitchFamily="18" charset="0"/>
                <a:cs typeface="Times New Roman" panose="02020603050405020304" pitchFamily="18" charset="0"/>
              </a:rPr>
              <a:t>Bước</a:t>
            </a:r>
            <a:r>
              <a:rPr lang="en-US" sz="2400" b="1" u="sng" dirty="0">
                <a:solidFill>
                  <a:schemeClr val="accent1">
                    <a:lumMod val="50000"/>
                  </a:schemeClr>
                </a:solidFill>
                <a:latin typeface="Times New Roman" panose="02020603050405020304" pitchFamily="18" charset="0"/>
                <a:cs typeface="Times New Roman" panose="02020603050405020304" pitchFamily="18" charset="0"/>
              </a:rPr>
              <a:t> 6:</a:t>
            </a:r>
            <a:endParaRPr lang="vi-VN" sz="24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20722" y="446666"/>
            <a:ext cx="8223278" cy="553998"/>
          </a:xfrm>
          <a:prstGeom prst="rect">
            <a:avLst/>
          </a:prstGeom>
          <a:noFill/>
        </p:spPr>
        <p:txBody>
          <a:bodyPr wrap="none" rtlCol="0">
            <a:spAutoFit/>
          </a:bodyPr>
          <a:lstStyle/>
          <a:p>
            <a:pPr algn="ctr"/>
            <a:r>
              <a:rPr lang="en-US" sz="3000" b="1" dirty="0">
                <a:solidFill>
                  <a:schemeClr val="accent1">
                    <a:lumMod val="50000"/>
                  </a:schemeClr>
                </a:solidFill>
              </a:rPr>
              <a:t>GIÁM SÁT, ĐÁNH GIÁ KẾT QUẢ THỰC HIỆN</a:t>
            </a:r>
            <a:endParaRPr lang="vi-VN" sz="3000" b="1" dirty="0">
              <a:solidFill>
                <a:schemeClr val="accent1">
                  <a:lumMod val="50000"/>
                </a:schemeClr>
              </a:solidFill>
            </a:endParaRPr>
          </a:p>
        </p:txBody>
      </p:sp>
    </p:spTree>
    <p:extLst>
      <p:ext uri="{BB962C8B-B14F-4D97-AF65-F5344CB8AC3E}">
        <p14:creationId xmlns:p14="http://schemas.microsoft.com/office/powerpoint/2010/main" val="414112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nh b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07698" y="1915064"/>
            <a:ext cx="6897993" cy="4684143"/>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44792" y="1242203"/>
            <a:ext cx="4318490" cy="461665"/>
          </a:xfrm>
          <a:prstGeom prst="rect">
            <a:avLst/>
          </a:prstGeom>
          <a:noFill/>
        </p:spPr>
        <p:txBody>
          <a:bodyPr wrap="none" rtlCol="0">
            <a:spAutoFit/>
          </a:bodyPr>
          <a:lstStyle/>
          <a:p>
            <a:r>
              <a:rPr lang="en-US" sz="2400" b="1" dirty="0">
                <a:solidFill>
                  <a:schemeClr val="accent1">
                    <a:lumMod val="50000"/>
                  </a:schemeClr>
                </a:solidFill>
              </a:rPr>
              <a:t>XIN TRÂN TRỌNG CẢM ƠN!</a:t>
            </a:r>
            <a:endParaRPr lang="vi-VN" sz="2400" b="1" dirty="0">
              <a:solidFill>
                <a:schemeClr val="accent1">
                  <a:lumMod val="50000"/>
                </a:schemeClr>
              </a:solidFill>
            </a:endParaRPr>
          </a:p>
        </p:txBody>
      </p:sp>
    </p:spTree>
    <p:extLst>
      <p:ext uri="{BB962C8B-B14F-4D97-AF65-F5344CB8AC3E}">
        <p14:creationId xmlns:p14="http://schemas.microsoft.com/office/powerpoint/2010/main" val="391300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9223" y="5089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
        <p:nvSpPr>
          <p:cNvPr id="5" name="Rectangle 3"/>
          <p:cNvSpPr>
            <a:spLocks noGrp="1" noChangeArrowheads="1"/>
          </p:cNvSpPr>
          <p:nvPr>
            <p:ph idx="1"/>
          </p:nvPr>
        </p:nvSpPr>
        <p:spPr>
          <a:xfrm>
            <a:off x="103130" y="1590214"/>
            <a:ext cx="8855854" cy="5513446"/>
          </a:xfrm>
        </p:spPr>
        <p:txBody>
          <a:bodyPr/>
          <a:lstStyle/>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Nam </a:t>
            </a:r>
            <a:r>
              <a:rPr lang="en-US" sz="2200" dirty="0" err="1">
                <a:latin typeface="Times New Roman" panose="02020603050405020304" pitchFamily="18" charset="0"/>
                <a:cs typeface="Times New Roman" panose="02020603050405020304" pitchFamily="18" charset="0"/>
              </a:rPr>
              <a:t>nằm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b="1" dirty="0">
                <a:solidFill>
                  <a:srgbClr val="CC0000"/>
                </a:solidFill>
                <a:latin typeface="Times New Roman" panose="02020603050405020304" pitchFamily="18" charset="0"/>
                <a:cs typeface="Times New Roman" panose="02020603050405020304" pitchFamily="18" charset="0"/>
              </a:rPr>
              <a:t>15 </a:t>
            </a:r>
            <a:r>
              <a:rPr lang="en-US" sz="2200" b="1" dirty="0" err="1">
                <a:solidFill>
                  <a:srgbClr val="CC0000"/>
                </a:solidFill>
                <a:latin typeface="Times New Roman" panose="02020603050405020304" pitchFamily="18" charset="0"/>
                <a:cs typeface="Times New Roman" panose="02020603050405020304" pitchFamily="18" charset="0"/>
              </a:rPr>
              <a:t>nước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có</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số</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người</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hút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thuốc</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lá</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nhiều</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nhất</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trên</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thế</a:t>
            </a:r>
            <a:r>
              <a:rPr lang="en-US" sz="2200" b="1" dirty="0">
                <a:solidFill>
                  <a:srgbClr val="CC0000"/>
                </a:solidFill>
                <a:latin typeface="Times New Roman" panose="02020603050405020304" pitchFamily="18" charset="0"/>
                <a:cs typeface="Times New Roman" panose="02020603050405020304" pitchFamily="18" charset="0"/>
              </a:rPr>
              <a:t> </a:t>
            </a:r>
            <a:r>
              <a:rPr lang="en-US" sz="2200" b="1" dirty="0" err="1">
                <a:solidFill>
                  <a:srgbClr val="CC0000"/>
                </a:solidFill>
                <a:latin typeface="Times New Roman" panose="02020603050405020304" pitchFamily="18" charset="0"/>
                <a:cs typeface="Times New Roman" panose="02020603050405020304" pitchFamily="18" charset="0"/>
              </a:rPr>
              <a:t>giới</a:t>
            </a:r>
            <a:r>
              <a:rPr lang="en-US" sz="2200" b="1" dirty="0">
                <a:solidFill>
                  <a:srgbClr val="CC0000"/>
                </a:solidFill>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Tỷ</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là</a:t>
            </a:r>
            <a:r>
              <a:rPr lang="en-US" sz="2200">
                <a:latin typeface="Times New Roman" panose="02020603050405020304" pitchFamily="18" charset="0"/>
                <a:cs typeface="Times New Roman" panose="02020603050405020304" pitchFamily="18" charset="0"/>
              </a:rPr>
              <a:t> </a:t>
            </a:r>
            <a:r>
              <a:rPr lang="en-US" sz="2200" b="1" smtClean="0">
                <a:solidFill>
                  <a:srgbClr val="CC0000"/>
                </a:solidFill>
                <a:latin typeface="Times New Roman" panose="02020603050405020304" pitchFamily="18" charset="0"/>
                <a:cs typeface="Times New Roman" panose="02020603050405020304" pitchFamily="18" charset="0"/>
              </a:rPr>
              <a:t>42,3%</a:t>
            </a:r>
            <a:r>
              <a:rPr lang="en-US" sz="220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t>
            </a:r>
            <a:r>
              <a:rPr lang="en-US" sz="2200" dirty="0">
                <a:latin typeface="Times New Roman" panose="02020603050405020304" pitchFamily="18" charset="0"/>
                <a:cs typeface="Times New Roman" panose="02020603050405020304" pitchFamily="18" charset="0"/>
              </a:rPr>
              <a:t> </a:t>
            </a:r>
            <a:r>
              <a:rPr lang="en-US" sz="2200" err="1">
                <a:latin typeface="Times New Roman" panose="02020603050405020304" pitchFamily="18" charset="0"/>
                <a:cs typeface="Times New Roman" panose="02020603050405020304" pitchFamily="18" charset="0"/>
              </a:rPr>
              <a:t>giới</a:t>
            </a:r>
            <a:r>
              <a:rPr lang="en-US" sz="2200">
                <a:latin typeface="Times New Roman" panose="02020603050405020304" pitchFamily="18" charset="0"/>
                <a:cs typeface="Times New Roman" panose="02020603050405020304" pitchFamily="18" charset="0"/>
              </a:rPr>
              <a:t> </a:t>
            </a:r>
            <a:r>
              <a:rPr lang="en-US" sz="2200" b="1" smtClean="0">
                <a:solidFill>
                  <a:srgbClr val="FF0000"/>
                </a:solidFill>
                <a:latin typeface="Times New Roman" panose="02020603050405020304" pitchFamily="18" charset="0"/>
                <a:cs typeface="Times New Roman" panose="02020603050405020304" pitchFamily="18" charset="0"/>
              </a:rPr>
              <a:t>1,7%</a:t>
            </a:r>
            <a:r>
              <a:rPr lang="en-US" sz="2200" smtClean="0">
                <a:latin typeface="Times New Roman" panose="02020603050405020304" pitchFamily="18" charset="0"/>
                <a:cs typeface="Times New Roman" panose="02020603050405020304" pitchFamily="18" charset="0"/>
              </a:rPr>
              <a:t> </a:t>
            </a:r>
            <a:r>
              <a:rPr lang="en-US" sz="2200">
                <a:latin typeface="Times New Roman" panose="02020603050405020304" pitchFamily="18" charset="0"/>
                <a:cs typeface="Times New Roman" panose="02020603050405020304" pitchFamily="18" charset="0"/>
              </a:rPr>
              <a:t>(</a:t>
            </a:r>
            <a:r>
              <a:rPr lang="en-US" sz="2200" smtClean="0">
                <a:latin typeface="Times New Roman" panose="02020603050405020304" pitchFamily="18" charset="0"/>
                <a:cs typeface="Times New Roman" panose="02020603050405020304" pitchFamily="18" charset="0"/>
              </a:rPr>
              <a:t>2020</a:t>
            </a:r>
            <a:r>
              <a:rPr lang="en-US" sz="2200" dirty="0">
                <a:latin typeface="Times New Roman" panose="02020603050405020304" pitchFamily="18" charset="0"/>
                <a:cs typeface="Times New Roman" panose="02020603050405020304" pitchFamily="18" charset="0"/>
              </a:rPr>
              <a:t>) </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33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b="1" dirty="0">
                <a:solidFill>
                  <a:srgbClr val="CC0000"/>
                </a:solidFill>
                <a:latin typeface="Times New Roman" panose="02020603050405020304" pitchFamily="18" charset="0"/>
                <a:cs typeface="Times New Roman" panose="02020603050405020304" pitchFamily="18" charset="0"/>
              </a:rPr>
              <a:t>&gt; 5 </a:t>
            </a:r>
            <a:r>
              <a:rPr lang="en-US" sz="2200" b="1" dirty="0" err="1">
                <a:solidFill>
                  <a:srgbClr val="CC0000"/>
                </a:solidFill>
                <a:latin typeface="Times New Roman" panose="02020603050405020304" pitchFamily="18" charset="0"/>
                <a:cs typeface="Times New Roman" panose="02020603050405020304" pitchFamily="18" charset="0"/>
              </a:rPr>
              <a:t>triệu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trưởng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a:t>
            </a:r>
          </a:p>
          <a:p>
            <a:pPr algn="just" eaLnBrk="1" hangingPunct="1">
              <a:lnSpc>
                <a:spcPct val="90000"/>
              </a:lnSpc>
              <a:spcBef>
                <a:spcPct val="50000"/>
              </a:spcBef>
              <a:buFont typeface="Tahoma" panose="020B0604030504040204" pitchFamily="34" charset="0"/>
              <a:buChar char="-"/>
            </a:pP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hướng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tỷ</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lệ</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trong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giới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gia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tuổi</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bắt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đầu</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hút</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thuốc</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đang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ngày</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càng</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trẻ</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err="1">
                <a:solidFill>
                  <a:srgbClr val="00B050"/>
                </a:solidFill>
                <a:latin typeface="Times New Roman" panose="02020603050405020304" pitchFamily="18" charset="0"/>
                <a:cs typeface="Times New Roman" panose="02020603050405020304" pitchFamily="18" charset="0"/>
              </a:rPr>
              <a:t>hóa</a:t>
            </a:r>
            <a:r>
              <a:rPr lang="en-US" sz="2200" u="sng" dirty="0">
                <a:solidFill>
                  <a:srgbClr val="00B050"/>
                </a:solidFill>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Theo đ</a:t>
            </a:r>
            <a:r>
              <a:rPr lang="nl-NL" sz="2200" dirty="0">
                <a:latin typeface="Times New Roman" pitchFamily="18" charset="0"/>
                <a:cs typeface="Times New Roman" pitchFamily="18" charset="0"/>
              </a:rPr>
              <a:t>iều tra tình hình sử dụng thuốc lá trong học sinh từ 13-15 tuổi </a:t>
            </a:r>
            <a:r>
              <a:rPr lang="nl-NL" sz="2200">
                <a:latin typeface="Times New Roman" pitchFamily="18" charset="0"/>
                <a:cs typeface="Times New Roman" pitchFamily="18" charset="0"/>
              </a:rPr>
              <a:t>năm </a:t>
            </a:r>
            <a:r>
              <a:rPr lang="nl-NL" sz="2200" smtClean="0">
                <a:latin typeface="Times New Roman" pitchFamily="18" charset="0"/>
                <a:cs typeface="Times New Roman" pitchFamily="18" charset="0"/>
              </a:rPr>
              <a:t>2022: </a:t>
            </a:r>
            <a:endParaRPr lang="nl-NL" sz="2200" dirty="0">
              <a:latin typeface="Times New Roman" pitchFamily="18" charset="0"/>
              <a:cs typeface="Times New Roman" pitchFamily="18" charset="0"/>
            </a:endParaRPr>
          </a:p>
          <a:p>
            <a:pPr algn="just" eaLnBrk="1" hangingPunct="1">
              <a:lnSpc>
                <a:spcPct val="90000"/>
              </a:lnSpc>
              <a:spcBef>
                <a:spcPct val="50000"/>
              </a:spcBef>
              <a:buNone/>
            </a:pPr>
            <a:r>
              <a:rPr lang="nl-NL" sz="2200" i="1" smtClean="0">
                <a:solidFill>
                  <a:srgbClr val="FF0000"/>
                </a:solidFill>
                <a:latin typeface="Times New Roman" pitchFamily="18" charset="0"/>
                <a:cs typeface="Times New Roman" pitchFamily="18" charset="0"/>
              </a:rPr>
              <a:t>  </a:t>
            </a:r>
            <a:r>
              <a:rPr lang="nl-NL" sz="2200" i="1" smtClean="0">
                <a:latin typeface="Times New Roman" pitchFamily="18" charset="0"/>
                <a:cs typeface="Times New Roman" pitchFamily="18" charset="0"/>
              </a:rPr>
              <a:t>+ </a:t>
            </a:r>
            <a:r>
              <a:rPr lang="nl-NL" sz="2200" smtClean="0">
                <a:latin typeface="Times New Roman" pitchFamily="18" charset="0"/>
                <a:cs typeface="Times New Roman" pitchFamily="18" charset="0"/>
              </a:rPr>
              <a:t>Tỷ</a:t>
            </a:r>
            <a:r>
              <a:rPr lang="nl-NL" sz="2200" i="1" smtClean="0">
                <a:latin typeface="Times New Roman" pitchFamily="18" charset="0"/>
                <a:cs typeface="Times New Roman" pitchFamily="18" charset="0"/>
              </a:rPr>
              <a:t> </a:t>
            </a:r>
            <a:r>
              <a:rPr lang="nl-NL" sz="2200" smtClean="0">
                <a:solidFill>
                  <a:prstClr val="black"/>
                </a:solidFill>
                <a:latin typeface="Times New Roman" pitchFamily="18" charset="0"/>
                <a:cs typeface="Times New Roman" pitchFamily="18" charset="0"/>
              </a:rPr>
              <a:t>lệ học sinh bắt đầu </a:t>
            </a:r>
            <a:r>
              <a:rPr lang="nl-NL" sz="2200">
                <a:solidFill>
                  <a:prstClr val="black"/>
                </a:solidFill>
                <a:latin typeface="Times New Roman" pitchFamily="18" charset="0"/>
                <a:cs typeface="Times New Roman" pitchFamily="18" charset="0"/>
              </a:rPr>
              <a:t>hút thuốc </a:t>
            </a:r>
            <a:r>
              <a:rPr lang="nl-NL" sz="2200" smtClean="0">
                <a:solidFill>
                  <a:prstClr val="black"/>
                </a:solidFill>
                <a:latin typeface="Times New Roman" pitchFamily="18" charset="0"/>
                <a:cs typeface="Times New Roman" pitchFamily="18" charset="0"/>
              </a:rPr>
              <a:t>từ </a:t>
            </a:r>
            <a:r>
              <a:rPr lang="nl-NL" sz="2200">
                <a:solidFill>
                  <a:prstClr val="black"/>
                </a:solidFill>
                <a:latin typeface="Times New Roman" pitchFamily="18" charset="0"/>
                <a:cs typeface="Times New Roman" pitchFamily="18" charset="0"/>
              </a:rPr>
              <a:t>≤ </a:t>
            </a:r>
            <a:r>
              <a:rPr lang="nl-NL" sz="2200" smtClean="0">
                <a:solidFill>
                  <a:prstClr val="black"/>
                </a:solidFill>
                <a:latin typeface="Times New Roman" pitchFamily="18" charset="0"/>
                <a:cs typeface="Times New Roman" pitchFamily="18" charset="0"/>
              </a:rPr>
              <a:t>13 tuổi còn cao (80%)</a:t>
            </a:r>
            <a:endParaRPr lang="nl-NL" sz="2200" i="1" u="sng" smtClean="0">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r>
              <a:rPr lang="nl-NL" sz="2200" smtClean="0">
                <a:latin typeface="Times New Roman" panose="02020603050405020304" pitchFamily="18" charset="0"/>
                <a:cs typeface="Times New Roman" panose="02020603050405020304" pitchFamily="18" charset="0"/>
              </a:rPr>
              <a:t>  + </a:t>
            </a:r>
            <a:r>
              <a:rPr lang="en-US" sz="2200" u="sng">
                <a:latin typeface="Times New Roman" pitchFamily="18" charset="0"/>
                <a:cs typeface="Times New Roman" pitchFamily="18" charset="0"/>
              </a:rPr>
              <a:t>T</a:t>
            </a:r>
            <a:r>
              <a:rPr lang="nl-NL" sz="2200">
                <a:latin typeface="Times New Roman" pitchFamily="18" charset="0"/>
                <a:cs typeface="Times New Roman" pitchFamily="18" charset="0"/>
              </a:rPr>
              <a:t>ỷ lệ hút thuốc lá điện tử trong</a:t>
            </a:r>
            <a:r>
              <a:rPr lang="nl-NL" sz="2200">
                <a:solidFill>
                  <a:srgbClr val="FF0000"/>
                </a:solidFill>
                <a:latin typeface="Times New Roman" pitchFamily="18" charset="0"/>
                <a:cs typeface="Times New Roman" pitchFamily="18" charset="0"/>
              </a:rPr>
              <a:t> học sinh nam là </a:t>
            </a:r>
            <a:r>
              <a:rPr lang="nl-NL" sz="2200" b="1">
                <a:solidFill>
                  <a:srgbClr val="FF0000"/>
                </a:solidFill>
                <a:latin typeface="Times New Roman" pitchFamily="18" charset="0"/>
                <a:cs typeface="Times New Roman" pitchFamily="18" charset="0"/>
              </a:rPr>
              <a:t>4,3%</a:t>
            </a:r>
            <a:r>
              <a:rPr lang="nl-NL" sz="2200">
                <a:solidFill>
                  <a:srgbClr val="FF0000"/>
                </a:solidFill>
                <a:latin typeface="Times New Roman" pitchFamily="18" charset="0"/>
                <a:cs typeface="Times New Roman" pitchFamily="18" charset="0"/>
              </a:rPr>
              <a:t> và học sinh nữ là </a:t>
            </a:r>
            <a:r>
              <a:rPr lang="nl-NL" sz="2200" b="1">
                <a:solidFill>
                  <a:srgbClr val="FF0000"/>
                </a:solidFill>
                <a:latin typeface="Times New Roman" pitchFamily="18" charset="0"/>
                <a:cs typeface="Times New Roman" pitchFamily="18" charset="0"/>
              </a:rPr>
              <a:t>2,8%</a:t>
            </a:r>
            <a:r>
              <a:rPr lang="nl-NL" sz="2200">
                <a:solidFill>
                  <a:srgbClr val="FF0000"/>
                </a:solidFill>
                <a:latin typeface="Times New Roman" pitchFamily="18" charset="0"/>
                <a:cs typeface="Times New Roman" pitchFamily="18" charset="0"/>
              </a:rPr>
              <a:t>  </a:t>
            </a:r>
            <a:endParaRPr lang="en-US" sz="2200" i="1" u="sng">
              <a:solidFill>
                <a:srgbClr val="FF0000"/>
              </a:solidFill>
              <a:latin typeface="Times New Roman" pitchFamily="18" charset="0"/>
              <a:cs typeface="Times New Roman" pitchFamily="18" charset="0"/>
            </a:endParaRPr>
          </a:p>
          <a:p>
            <a:pPr algn="just" eaLnBrk="1" hangingPunct="1">
              <a:lnSpc>
                <a:spcPct val="90000"/>
              </a:lnSpc>
              <a:spcBef>
                <a:spcPct val="50000"/>
              </a:spcBef>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45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29395" y="1245048"/>
            <a:ext cx="8902461" cy="5500806"/>
          </a:xfrm>
        </p:spPr>
        <p:txBody>
          <a:bodyPr/>
          <a:lstStyle/>
          <a:p>
            <a:pPr algn="just"/>
            <a:r>
              <a:rPr lang="en-US" sz="2100" dirty="0">
                <a:latin typeface="Times New Roman" panose="02020603050405020304" pitchFamily="18" charset="0"/>
                <a:cs typeface="Times New Roman" panose="02020603050405020304" pitchFamily="18" charset="0"/>
              </a:rPr>
              <a:t>Theo WHO: </a:t>
            </a:r>
            <a:r>
              <a:rPr lang="en-US" sz="2100" dirty="0" err="1">
                <a:latin typeface="Times New Roman" panose="02020603050405020304" pitchFamily="18" charset="0"/>
                <a:cs typeface="Times New Roman" panose="02020603050405020304" pitchFamily="18" charset="0"/>
              </a:rPr>
              <a:t>mỗi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ngày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trên</a:t>
            </a:r>
            <a:r>
              <a:rPr lang="en-US" sz="2100" dirty="0">
                <a:latin typeface="Times New Roman" panose="02020603050405020304" pitchFamily="18" charset="0"/>
                <a:cs typeface="Times New Roman" panose="02020603050405020304" pitchFamily="18" charset="0"/>
              </a:rPr>
              <a:t> TG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80.000 -100.000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Thanh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có</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dễ</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dàng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chỉ</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sau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trở</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người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bước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vào</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tuổi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thành</a:t>
            </a:r>
            <a:r>
              <a:rPr lang="en-US" sz="2100" dirty="0">
                <a:latin typeface="Times New Roman" panose="02020603050405020304" pitchFamily="18" charset="0"/>
                <a:cs typeface="Times New Roman" panose="02020603050405020304" pitchFamily="18" charset="0"/>
              </a:rPr>
              <a:t>.</a:t>
            </a:r>
          </a:p>
          <a:p>
            <a:pPr algn="just"/>
            <a:r>
              <a:rPr lang="en-US" sz="2100" dirty="0">
                <a:latin typeface="Times New Roman" panose="02020603050405020304" pitchFamily="18" charset="0"/>
                <a:cs typeface="Times New Roman" panose="02020603050405020304" pitchFamily="18" charset="0"/>
              </a:rPr>
              <a:t>Khi </a:t>
            </a:r>
            <a:r>
              <a:rPr lang="en-US" sz="2100" dirty="0" err="1">
                <a:latin typeface="Times New Roman" panose="02020603050405020304" pitchFamily="18" charset="0"/>
                <a:cs typeface="Times New Roman" panose="02020603050405020304" pitchFamily="18" charset="0"/>
              </a:rPr>
              <a:t>bắt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thanh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thiếu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niên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chưa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nhận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thức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đầy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đủ</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tính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cũng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từ</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việc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thường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đánh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giá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thấp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cơ</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nghiện</a:t>
            </a:r>
            <a:r>
              <a:rPr lang="en-US" sz="2100" dirty="0">
                <a:latin typeface="Times New Roman" panose="02020603050405020304" pitchFamily="18" charset="0"/>
                <a:cs typeface="Times New Roman" panose="02020603050405020304" pitchFamily="18" charset="0"/>
              </a:rPr>
              <a:t> nicotine </a:t>
            </a:r>
            <a:r>
              <a:rPr lang="en-US" sz="2100" dirty="0" err="1">
                <a:latin typeface="Times New Roman" panose="02020603050405020304" pitchFamily="18" charset="0"/>
                <a:cs typeface="Times New Roman" panose="02020603050405020304" pitchFamily="18" charset="0"/>
              </a:rPr>
              <a:t>của</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mình</a:t>
            </a:r>
            <a:endParaRPr lang="en-US" sz="2100" dirty="0">
              <a:latin typeface="Times New Roman" panose="02020603050405020304" pitchFamily="18" charset="0"/>
              <a:cs typeface="Times New Roman" panose="02020603050405020304" pitchFamily="18" charset="0"/>
            </a:endParaRPr>
          </a:p>
          <a:p>
            <a:pPr algn="just"/>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bệnh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tật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sớm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hậu</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quả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càng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nặng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nề</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Hút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thuốc</a:t>
            </a:r>
            <a:r>
              <a:rPr lang="en-US" sz="2100" dirty="0">
                <a:latin typeface="Times New Roman" panose="02020603050405020304" pitchFamily="18" charset="0"/>
                <a:cs typeface="Times New Roman" panose="02020603050405020304" pitchFamily="18" charset="0"/>
              </a:rPr>
              <a:t> ở </a:t>
            </a:r>
            <a:r>
              <a:rPr lang="en-US" sz="2100" dirty="0" err="1">
                <a:latin typeface="Times New Roman" panose="02020603050405020304" pitchFamily="18" charset="0"/>
                <a:cs typeface="Times New Roman" panose="02020603050405020304" pitchFamily="18" charset="0"/>
              </a:rPr>
              <a:t>trẻ</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em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nguyên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nhân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làm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năng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nhiễm</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tệ</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nạn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xã</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hội</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khác</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như</a:t>
            </a:r>
            <a:r>
              <a:rPr lang="en-US" sz="2100" dirty="0">
                <a:latin typeface="Times New Roman" panose="02020603050405020304" pitchFamily="18" charset="0"/>
                <a:cs typeface="Times New Roman" panose="02020603050405020304" pitchFamily="18" charset="0"/>
              </a:rPr>
              <a:t> ma </a:t>
            </a:r>
            <a:r>
              <a:rPr lang="en-US" sz="2100" dirty="0" err="1">
                <a:latin typeface="Times New Roman" panose="02020603050405020304" pitchFamily="18" charset="0"/>
                <a:cs typeface="Times New Roman" panose="02020603050405020304" pitchFamily="18" charset="0"/>
              </a:rPr>
              <a:t>túy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rượu</a:t>
            </a:r>
            <a:r>
              <a:rPr lang="en-US" sz="2100" dirty="0">
                <a:latin typeface="Times New Roman" panose="02020603050405020304" pitchFamily="18" charset="0"/>
                <a:cs typeface="Times New Roman" panose="02020603050405020304" pitchFamily="18" charset="0"/>
              </a:rPr>
              <a:t>…</a:t>
            </a:r>
          </a:p>
          <a:p>
            <a:pPr algn="just"/>
            <a:r>
              <a:rPr lang="en-US" sz="2100" i="1" dirty="0" err="1">
                <a:latin typeface="Times New Roman" panose="02020603050405020304" pitchFamily="18" charset="0"/>
                <a:cs typeface="Times New Roman" panose="02020603050405020304" pitchFamily="18" charset="0"/>
              </a:rPr>
              <a:t>Việt</a:t>
            </a:r>
            <a:r>
              <a:rPr lang="en-US" sz="2100" i="1" dirty="0">
                <a:latin typeface="Times New Roman" panose="02020603050405020304" pitchFamily="18" charset="0"/>
                <a:cs typeface="Times New Roman" panose="02020603050405020304" pitchFamily="18" charset="0"/>
              </a:rPr>
              <a:t> Nam </a:t>
            </a:r>
            <a:r>
              <a:rPr lang="en-US" sz="2100" i="1" dirty="0" err="1">
                <a:latin typeface="Times New Roman" panose="02020603050405020304" pitchFamily="18" charset="0"/>
                <a:cs typeface="Times New Roman" panose="02020603050405020304" pitchFamily="18" charset="0"/>
              </a:rPr>
              <a:t>là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có</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dân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số</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trẻ</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Vì</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vậy</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việc</a:t>
            </a:r>
            <a:r>
              <a:rPr lang="en-US" sz="2100" i="1" dirty="0">
                <a:latin typeface="Times New Roman" panose="02020603050405020304" pitchFamily="18" charset="0"/>
                <a:cs typeface="Times New Roman" panose="02020603050405020304" pitchFamily="18" charset="0"/>
              </a:rPr>
              <a:t> PCTHTL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trường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giúp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em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học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không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góp</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phần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quan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trọng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bảo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sức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khỏe</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tương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lai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của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đất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nước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tỷ</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lệ</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hút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thuốc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trong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cộng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đồng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giảm</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các</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gánh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nặng</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bệnh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tật</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kinh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tế</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cho</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mỗi</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cá</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nhân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gia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đình</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và</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toàn</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xã</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hội</a:t>
            </a:r>
            <a:r>
              <a:rPr lang="en-US" sz="2100" i="1" dirty="0">
                <a:latin typeface="Times New Roman" panose="02020603050405020304" pitchFamily="18" charset="0"/>
                <a:cs typeface="Times New Roman" panose="02020603050405020304" pitchFamily="18" charset="0"/>
              </a:rPr>
              <a:t>.</a:t>
            </a:r>
          </a:p>
          <a:p>
            <a:pPr algn="just"/>
            <a:endParaRPr lang="vi-VN" sz="21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65210" y="500332"/>
            <a:ext cx="5893345" cy="492443"/>
          </a:xfrm>
          <a:prstGeom prst="rect">
            <a:avLst/>
          </a:prstGeom>
          <a:noFill/>
        </p:spPr>
        <p:txBody>
          <a:bodyPr wrap="none" rtlCol="0">
            <a:spAutoFit/>
          </a:bodyPr>
          <a:lstStyle/>
          <a:p>
            <a:r>
              <a:rPr lang="en-US" sz="2600" b="1" dirty="0">
                <a:solidFill>
                  <a:schemeClr val="accent1">
                    <a:lumMod val="50000"/>
                  </a:schemeClr>
                </a:solidFill>
              </a:rPr>
              <a:t>THỰC TRẠNG SỬ DỤNG THUỐC LÁ</a:t>
            </a:r>
            <a:endParaRPr lang="vi-VN" sz="2600" b="1" dirty="0">
              <a:solidFill>
                <a:schemeClr val="accent1">
                  <a:lumMod val="50000"/>
                </a:schemeClr>
              </a:solidFill>
            </a:endParaRPr>
          </a:p>
        </p:txBody>
      </p:sp>
    </p:spTree>
    <p:extLst>
      <p:ext uri="{BB962C8B-B14F-4D97-AF65-F5344CB8AC3E}">
        <p14:creationId xmlns:p14="http://schemas.microsoft.com/office/powerpoint/2010/main" val="1090363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0" y="1124280"/>
            <a:ext cx="9066362" cy="5664709"/>
          </a:xfrm>
        </p:spPr>
        <p:txBody>
          <a:bodyPr/>
          <a:lstStyle/>
          <a:p>
            <a:pPr algn="just">
              <a:buFont typeface="Wingdings" pitchFamily="2" charset="2"/>
              <a:buChar char="v"/>
            </a:pPr>
            <a:r>
              <a:rPr lang="en-US" sz="1900" b="1" dirty="0" err="1">
                <a:latin typeface="Times New Roman" panose="02020603050405020304" pitchFamily="18" charset="0"/>
                <a:cs typeface="Times New Roman" panose="02020603050405020304" pitchFamily="18" charset="0"/>
              </a:rPr>
              <a:t>Thực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hiện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trường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học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không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khói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thuốc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có</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những</a:t>
            </a:r>
            <a:r>
              <a:rPr lang="en-US" sz="1900" b="1" dirty="0">
                <a:latin typeface="Times New Roman" panose="02020603050405020304" pitchFamily="18" charset="0"/>
                <a:cs typeface="Times New Roman" panose="02020603050405020304" pitchFamily="18" charset="0"/>
              </a:rPr>
              <a:t> ý </a:t>
            </a:r>
            <a:r>
              <a:rPr lang="en-US" sz="1900" b="1" dirty="0" err="1">
                <a:latin typeface="Times New Roman" panose="02020603050405020304" pitchFamily="18" charset="0"/>
                <a:cs typeface="Times New Roman" panose="02020603050405020304" pitchFamily="18" charset="0"/>
              </a:rPr>
              <a:t>nghĩa</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sau</a:t>
            </a:r>
            <a:r>
              <a:rPr lang="en-US" sz="1900" b="1" dirty="0">
                <a:latin typeface="Times New Roman" panose="02020603050405020304" pitchFamily="18" charset="0"/>
                <a:cs typeface="Times New Roman" panose="02020603050405020304" pitchFamily="18" charset="0"/>
              </a:rPr>
              <a:t>:</a:t>
            </a:r>
          </a:p>
          <a:p>
            <a:pPr algn="just">
              <a:buNone/>
            </a:pPr>
            <a:r>
              <a:rPr lang="en-US" sz="19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Ngăn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chặn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thử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cs typeface="Times New Roman" panose="02020603050405020304" pitchFamily="18" charset="0"/>
              </a:rPr>
              <a:t> them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endParaRPr lang="en-US" sz="2000" dirty="0">
              <a:latin typeface="Times New Roman" panose="02020603050405020304" pitchFamily="18" charset="0"/>
              <a:cs typeface="Times New Roman" panose="02020603050405020304" pitchFamily="18" charset="0"/>
            </a:endParaRP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minh,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a:t>
            </a:r>
          </a:p>
          <a:p>
            <a:pPr algn="just">
              <a:buNone/>
            </a:pP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lửa</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a:t>
            </a:r>
          </a:p>
          <a:p>
            <a:pPr algn="just"/>
            <a:endParaRPr lang="en-US" sz="2000" dirty="0"/>
          </a:p>
          <a:p>
            <a:pPr algn="just"/>
            <a:endParaRPr lang="vi-VN" sz="2000" dirty="0"/>
          </a:p>
        </p:txBody>
      </p:sp>
      <p:sp>
        <p:nvSpPr>
          <p:cNvPr id="4" name="TextBox 3"/>
          <p:cNvSpPr txBox="1"/>
          <p:nvPr/>
        </p:nvSpPr>
        <p:spPr>
          <a:xfrm>
            <a:off x="1451134" y="137192"/>
            <a:ext cx="6965176" cy="830997"/>
          </a:xfrm>
          <a:prstGeom prst="rect">
            <a:avLst/>
          </a:prstGeom>
          <a:noFill/>
        </p:spPr>
        <p:txBody>
          <a:bodyPr wrap="none" rtlCol="0">
            <a:spAutoFit/>
          </a:bodyPr>
          <a:lstStyle/>
          <a:p>
            <a:r>
              <a:rPr lang="en-US" sz="2400" b="1" dirty="0">
                <a:solidFill>
                  <a:schemeClr val="accent1">
                    <a:lumMod val="50000"/>
                  </a:schemeClr>
                </a:solidFill>
              </a:rPr>
              <a:t>Ý NGHĨA CỦA VIỆC XÂY DỰNG TRƯỜNG HỌC</a:t>
            </a:r>
          </a:p>
          <a:p>
            <a:pPr algn="ctr"/>
            <a:r>
              <a:rPr lang="en-US" sz="2400" b="1" dirty="0">
                <a:solidFill>
                  <a:schemeClr val="accent1">
                    <a:lumMod val="50000"/>
                  </a:schemeClr>
                </a:solidFill>
              </a:rPr>
              <a:t> KHÔNG KHÓI THUỐC LÁ</a:t>
            </a:r>
            <a:endParaRPr lang="vi-VN" sz="2400" b="1" dirty="0">
              <a:solidFill>
                <a:schemeClr val="accent1">
                  <a:lumMod val="50000"/>
                </a:schemeClr>
              </a:solidFill>
            </a:endParaRPr>
          </a:p>
        </p:txBody>
      </p:sp>
      <p:pic>
        <p:nvPicPr>
          <p:cNvPr id="1028" name="Picture 4" descr="http://baochinhphu.vn/Uploaded/buithuhuong/2015_08_04/thuoc%20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4" y="4914359"/>
            <a:ext cx="2610000" cy="1943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vietnamplus.vn/t660/Uploaded/oqivokbb/2014_11_04/TTXVN_thuoc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280" y="4920404"/>
            <a:ext cx="2984740" cy="19375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vietnamplus.vn/t660/Uploaded/oqivokbb/2014_12_29/TTXVN__tt_thuoc_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4398" y="4914359"/>
            <a:ext cx="2412629" cy="180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7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3443" y="426563"/>
            <a:ext cx="82296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13101" y="1569563"/>
            <a:ext cx="8458200" cy="4876800"/>
          </a:xfrm>
        </p:spPr>
        <p:txBody>
          <a:bodyPr/>
          <a:lstStyle/>
          <a:p>
            <a:pPr algn="just" eaLnBrk="1" hangingPunct="1">
              <a:buFont typeface="Arial" charset="0"/>
              <a:buChar char="•"/>
            </a:pPr>
            <a:r>
              <a:rPr lang="nl-NL" sz="3000" dirty="0">
                <a:latin typeface="Times New Roman" pitchFamily="18" charset="0"/>
                <a:cs typeface="Times New Roman" pitchFamily="18" charset="0"/>
              </a:rPr>
              <a:t>Mục tiêu trong Chiến lược Quốc gia: Giảm tỷ lệ hút </a:t>
            </a:r>
            <a:r>
              <a:rPr lang="nl-NL" sz="3000" dirty="0" err="1">
                <a:latin typeface="Times New Roman" pitchFamily="18" charset="0"/>
                <a:cs typeface="Times New Roman" pitchFamily="18" charset="0"/>
              </a:rPr>
              <a:t>thuốc</a:t>
            </a:r>
            <a:r>
              <a:rPr lang="nl-NL" sz="3000" dirty="0">
                <a:latin typeface="Times New Roman" pitchFamily="18" charset="0"/>
                <a:cs typeface="Times New Roman" pitchFamily="18" charset="0"/>
              </a:rPr>
              <a:t> </a:t>
            </a:r>
            <a:r>
              <a:rPr lang="nl-NL" sz="3000" dirty="0" err="1" smtClean="0">
                <a:latin typeface="Times New Roman" pitchFamily="18" charset="0"/>
                <a:cs typeface="Times New Roman" pitchFamily="18" charset="0"/>
              </a:rPr>
              <a:t>trong</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nhóm</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từ</a:t>
            </a:r>
            <a:r>
              <a:rPr lang="nl-NL" sz="3000" dirty="0" smtClean="0">
                <a:latin typeface="Times New Roman" pitchFamily="18" charset="0"/>
                <a:cs typeface="Times New Roman" pitchFamily="18" charset="0"/>
              </a:rPr>
              <a:t> 15 </a:t>
            </a:r>
            <a:r>
              <a:rPr lang="nl-NL" sz="3000" dirty="0" err="1" smtClean="0">
                <a:latin typeface="Times New Roman" pitchFamily="18" charset="0"/>
                <a:cs typeface="Times New Roman" pitchFamily="18" charset="0"/>
              </a:rPr>
              <a:t>tuổi</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trở</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lên</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với</a:t>
            </a:r>
            <a:r>
              <a:rPr lang="nl-NL" sz="3000" dirty="0" smtClean="0">
                <a:latin typeface="Times New Roman" pitchFamily="18" charset="0"/>
                <a:cs typeface="Times New Roman" pitchFamily="18" charset="0"/>
              </a:rPr>
              <a:t> nam </a:t>
            </a:r>
            <a:r>
              <a:rPr lang="nl-NL" sz="3000" dirty="0" err="1" smtClean="0">
                <a:latin typeface="Times New Roman" pitchFamily="18" charset="0"/>
                <a:cs typeface="Times New Roman" pitchFamily="18" charset="0"/>
              </a:rPr>
              <a:t>giới</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xuống</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dưới</a:t>
            </a:r>
            <a:r>
              <a:rPr lang="nl-NL" sz="3000" dirty="0" smtClean="0">
                <a:latin typeface="Times New Roman" pitchFamily="18" charset="0"/>
                <a:cs typeface="Times New Roman" pitchFamily="18" charset="0"/>
              </a:rPr>
              <a:t> 39% </a:t>
            </a:r>
            <a:r>
              <a:rPr lang="nl-NL" sz="3000" dirty="0" err="1" smtClean="0">
                <a:latin typeface="Times New Roman" pitchFamily="18" charset="0"/>
                <a:cs typeface="Times New Roman" pitchFamily="18" charset="0"/>
              </a:rPr>
              <a:t>và</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nữ</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giới</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xuống</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dưới</a:t>
            </a:r>
            <a:r>
              <a:rPr lang="nl-NL" sz="3000" dirty="0" smtClean="0">
                <a:latin typeface="Times New Roman" pitchFamily="18" charset="0"/>
                <a:cs typeface="Times New Roman" pitchFamily="18" charset="0"/>
              </a:rPr>
              <a:t> 1,4% </a:t>
            </a:r>
            <a:r>
              <a:rPr lang="nl-NL" sz="3000" dirty="0" err="1" smtClean="0">
                <a:latin typeface="Times New Roman" pitchFamily="18" charset="0"/>
                <a:cs typeface="Times New Roman" pitchFamily="18" charset="0"/>
              </a:rPr>
              <a:t>đến</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năm</a:t>
            </a:r>
            <a:r>
              <a:rPr lang="nl-NL" sz="3000" dirty="0" smtClean="0">
                <a:latin typeface="Times New Roman" pitchFamily="18" charset="0"/>
                <a:cs typeface="Times New Roman" pitchFamily="18" charset="0"/>
              </a:rPr>
              <a:t> </a:t>
            </a:r>
            <a:r>
              <a:rPr lang="nl-NL" sz="3000" dirty="0" smtClean="0">
                <a:latin typeface="Times New Roman" pitchFamily="18" charset="0"/>
                <a:cs typeface="Times New Roman" pitchFamily="18" charset="0"/>
              </a:rPr>
              <a:t>2025.(</a:t>
            </a:r>
            <a:r>
              <a:rPr lang="nl-NL" sz="3000" dirty="0" err="1" smtClean="0">
                <a:latin typeface="Times New Roman" pitchFamily="18" charset="0"/>
                <a:cs typeface="Times New Roman" pitchFamily="18" charset="0"/>
              </a:rPr>
              <a:t>Quyết</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định</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số</a:t>
            </a:r>
            <a:r>
              <a:rPr lang="nl-NL" sz="3000" dirty="0" smtClean="0">
                <a:latin typeface="Times New Roman" pitchFamily="18" charset="0"/>
                <a:cs typeface="Times New Roman" pitchFamily="18" charset="0"/>
              </a:rPr>
              <a:t> 568/QĐ-</a:t>
            </a:r>
            <a:r>
              <a:rPr lang="nl-NL" sz="3000" dirty="0" err="1" smtClean="0">
                <a:latin typeface="Times New Roman" pitchFamily="18" charset="0"/>
                <a:cs typeface="Times New Roman" pitchFamily="18" charset="0"/>
              </a:rPr>
              <a:t>TTg</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ngày</a:t>
            </a:r>
            <a:r>
              <a:rPr lang="nl-NL" sz="3000" dirty="0" smtClean="0">
                <a:latin typeface="Times New Roman" pitchFamily="18" charset="0"/>
                <a:cs typeface="Times New Roman" pitchFamily="18" charset="0"/>
              </a:rPr>
              <a:t> 24/5/2023 </a:t>
            </a:r>
            <a:r>
              <a:rPr lang="nl-NL" sz="3000" dirty="0" err="1" smtClean="0">
                <a:latin typeface="Times New Roman" pitchFamily="18" charset="0"/>
                <a:cs typeface="Times New Roman" pitchFamily="18" charset="0"/>
              </a:rPr>
              <a:t>của</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Thủ</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tướng</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Chính</a:t>
            </a:r>
            <a:r>
              <a:rPr lang="nl-NL" sz="3000" dirty="0" smtClean="0">
                <a:latin typeface="Times New Roman" pitchFamily="18" charset="0"/>
                <a:cs typeface="Times New Roman" pitchFamily="18" charset="0"/>
              </a:rPr>
              <a:t> </a:t>
            </a:r>
            <a:r>
              <a:rPr lang="nl-NL" sz="3000" dirty="0" err="1" smtClean="0">
                <a:latin typeface="Times New Roman" pitchFamily="18" charset="0"/>
                <a:cs typeface="Times New Roman" pitchFamily="18" charset="0"/>
              </a:rPr>
              <a:t>phủ</a:t>
            </a:r>
            <a:r>
              <a:rPr lang="nl-NL" sz="3000" dirty="0" smtClean="0">
                <a:latin typeface="Times New Roman" pitchFamily="18" charset="0"/>
                <a:cs typeface="Times New Roman" pitchFamily="18" charset="0"/>
              </a:rPr>
              <a:t>)</a:t>
            </a:r>
            <a:endParaRPr lang="nl-NL" sz="3000" dirty="0">
              <a:latin typeface="Times New Roman" pitchFamily="18" charset="0"/>
              <a:cs typeface="Times New Roman" pitchFamily="18" charset="0"/>
            </a:endParaRPr>
          </a:p>
          <a:p>
            <a:pPr algn="just" eaLnBrk="1" hangingPunct="1">
              <a:buFont typeface="Arial" charset="0"/>
              <a:buChar char="•"/>
            </a:pPr>
            <a:r>
              <a:rPr lang="nl-NL" sz="3000" dirty="0">
                <a:latin typeface="Times New Roman" pitchFamily="18" charset="0"/>
                <a:cs typeface="Times New Roman" pitchFamily="18" charset="0"/>
              </a:rPr>
              <a:t>Luật PCTH thuốc lá: quy định nhiều biện pháp nhằm ngăn ngừa trẻ em, thanh thiếu niên không bắt đầu hút thuốc. (cấm quảng cáo, khuyến mại; cấm bao gói nhỏ; cấm sản phẩm thiết kế giống bao/gói thuốc lá; cấm sử dụng hình ảnh thuốc lá trên các xuất bản phẩm dành cho trẻ em;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7" dur="500"/>
                                        <p:tgtEl>
                                          <p:spTgt spid="102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22"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417137"/>
            <a:ext cx="8686800" cy="1143000"/>
          </a:xfrm>
        </p:spPr>
        <p:txBody>
          <a:bodyPr/>
          <a:lstStyle/>
          <a:p>
            <a:pPr algn="ctr" eaLnBrk="1" hangingPunct="1"/>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228600" y="1709394"/>
            <a:ext cx="8458200" cy="4953000"/>
          </a:xfrm>
        </p:spPr>
        <p:txBody>
          <a:bodyPr rtlCol="0">
            <a:normAutofit fontScale="77500" lnSpcReduction="20000"/>
          </a:bodyPr>
          <a:lstStyle/>
          <a:p>
            <a:pPr marL="0" indent="0" algn="just" eaLnBrk="1" fontAlgn="auto" hangingPunct="1">
              <a:lnSpc>
                <a:spcPct val="12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T</a:t>
            </a:r>
            <a:r>
              <a:rPr lang="vi-VN" sz="3000" dirty="0">
                <a:cs typeface="Times New Roman" pitchFamily="18" charset="0"/>
              </a:rPr>
              <a:t>ổ chức tuyên truyền, phổ biến về tác hại của thuốc lá, các quy định của Luật </a:t>
            </a:r>
            <a:r>
              <a:rPr lang="pt-BR" sz="3000" dirty="0">
                <a:latin typeface="Times New Roman" pitchFamily="18" charset="0"/>
                <a:cs typeface="Times New Roman" pitchFamily="18" charset="0"/>
              </a:rPr>
              <a:t>phòng, chống tác hại của</a:t>
            </a:r>
            <a:r>
              <a:rPr lang="vi-VN" sz="3000" dirty="0">
                <a:cs typeface="Times New Roman" pitchFamily="18" charset="0"/>
              </a:rPr>
              <a:t> thuốc lá cho toàn thể cán bộ, công chức, viên chức và người lao 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người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vi-VN" sz="3000" dirty="0">
                <a:cs typeface="Times New Roman" pitchFamily="18" charset="0"/>
              </a:rPr>
              <a:t> tại cơ quan, đơn 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học</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solidFill>
                  <a:srgbClr val="FF0000"/>
                </a:solidFill>
                <a:latin typeface="Times New Roman" pitchFamily="18" charset="0"/>
                <a:cs typeface="Times New Roman" pitchFamily="18" charset="0"/>
              </a:rPr>
              <a:t>Thực hiện nghiêm quy định cấm hút thuốc lá hoàn toàn trong nhà tại các đại học, học viện, trường đại học, cao đẳng, cơ quan quản lý giáo dục</a:t>
            </a:r>
            <a:r>
              <a:rPr lang="pt-BR" sz="30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274320" indent="-274320" algn="just" eaLnBrk="1" fontAlgn="auto" hangingPunct="1">
              <a:lnSpc>
                <a:spcPct val="120000"/>
              </a:lnSpc>
              <a:spcAft>
                <a:spcPts val="0"/>
              </a:spcAft>
              <a:buClr>
                <a:schemeClr val="accent3"/>
              </a:buClr>
              <a:buFont typeface="Arial" pitchFamily="34" charset="0"/>
              <a:buChar char="•"/>
              <a:defRPr/>
            </a:pPr>
            <a:r>
              <a:rPr lang="pt-BR" sz="3000" dirty="0">
                <a:latin typeface="Times New Roman" pitchFamily="18" charset="0"/>
                <a:cs typeface="Times New Roman" pitchFamily="18" charset="0"/>
              </a:rPr>
              <a:t>Cấm hút thuốc lá hoàn toàn trong nhà và trong phạm vi khuôn viên các cơ sở giáo dục mầm non, phổ thông, các trường trung cấp chuyên nghiệp, trung tâm tin học, ngoại ngữ, trung tâm giáo dục thường xuyên, học tập cộng đồng</a:t>
            </a:r>
            <a:endParaRPr lang="nl-NL" sz="3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27" dur="500"/>
                                        <p:tgtEl>
                                          <p:spTgt spid="102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32" dur="500"/>
                                        <p:tgtEl>
                                          <p:spTgt spid="102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37" dur="500"/>
                                        <p:tgtEl>
                                          <p:spTgt spid="102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4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318940" y="556967"/>
            <a:ext cx="8534400" cy="914400"/>
          </a:xfrm>
        </p:spPr>
        <p:txBody>
          <a:bodyPr rtlCol="0">
            <a:normAutofit fontScale="90000"/>
          </a:bodyPr>
          <a:lstStyle/>
          <a:p>
            <a:pPr algn="ctr" eaLnBrk="1" hangingPunct="1">
              <a:defRPr/>
            </a:pPr>
            <a:r>
              <a:rPr lang="en-US" sz="3600" b="1" dirty="0">
                <a:solidFill>
                  <a:srgbClr val="002060"/>
                </a:solidFill>
                <a:latin typeface="Times New Roman" pitchFamily="18" charset="0"/>
                <a:cs typeface="Times New Roman" pitchFamily="18" charset="0"/>
              </a:rPr>
              <a:t>2. </a:t>
            </a:r>
            <a:r>
              <a:rPr lang="en-US" sz="3600" b="1" dirty="0" err="1">
                <a:solidFill>
                  <a:srgbClr val="002060"/>
                </a:solidFill>
                <a:latin typeface="Times New Roman" pitchFamily="18" charset="0"/>
                <a:cs typeface="Times New Roman" pitchFamily="18" charset="0"/>
              </a:rPr>
              <a:t>Các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quy</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định</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về</a:t>
            </a:r>
            <a:r>
              <a:rPr lang="en-US" sz="3600" b="1" dirty="0">
                <a:solidFill>
                  <a:srgbClr val="002060"/>
                </a:solidFill>
                <a:latin typeface="Times New Roman" pitchFamily="18" charset="0"/>
                <a:cs typeface="Times New Roman" pitchFamily="18" charset="0"/>
              </a:rPr>
              <a:t> PCTH </a:t>
            </a:r>
            <a:r>
              <a:rPr lang="en-US" sz="3600" b="1" dirty="0" err="1">
                <a:solidFill>
                  <a:srgbClr val="002060"/>
                </a:solidFill>
                <a:latin typeface="Times New Roman" pitchFamily="18" charset="0"/>
                <a:cs typeface="Times New Roman" pitchFamily="18" charset="0"/>
              </a:rPr>
              <a:t>thuốc</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lá</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trong</a:t>
            </a:r>
            <a:r>
              <a:rPr lang="en-US" sz="3600" b="1" dirty="0">
                <a:solidFill>
                  <a:srgbClr val="002060"/>
                </a:solidFill>
                <a:latin typeface="Times New Roman" pitchFamily="18" charset="0"/>
                <a:cs typeface="Times New Roman" pitchFamily="18" charset="0"/>
              </a:rPr>
              <a:t> </a:t>
            </a:r>
            <a:br>
              <a:rPr lang="en-US" sz="3600" b="1" dirty="0">
                <a:solidFill>
                  <a:srgbClr val="002060"/>
                </a:solidFill>
                <a:latin typeface="Times New Roman" pitchFamily="18" charset="0"/>
                <a:cs typeface="Times New Roman" pitchFamily="18" charset="0"/>
              </a:rPr>
            </a:br>
            <a:r>
              <a:rPr lang="en-US" sz="3600" b="1" dirty="0" err="1">
                <a:solidFill>
                  <a:srgbClr val="002060"/>
                </a:solidFill>
                <a:latin typeface="Times New Roman" pitchFamily="18" charset="0"/>
                <a:cs typeface="Times New Roman" pitchFamily="18" charset="0"/>
              </a:rPr>
              <a:t>trường</a:t>
            </a:r>
            <a:r>
              <a:rPr lang="en-US" sz="3600" b="1" dirty="0">
                <a:solidFill>
                  <a:srgbClr val="002060"/>
                </a:solidFill>
                <a:latin typeface="Times New Roman" pitchFamily="18" charset="0"/>
                <a:cs typeface="Times New Roman" pitchFamily="18" charset="0"/>
              </a:rPr>
              <a:t> </a:t>
            </a:r>
            <a:r>
              <a:rPr lang="en-US" sz="3600" b="1" dirty="0" err="1">
                <a:solidFill>
                  <a:srgbClr val="002060"/>
                </a:solidFill>
                <a:latin typeface="Times New Roman" pitchFamily="18" charset="0"/>
                <a:cs typeface="Times New Roman" pitchFamily="18" charset="0"/>
              </a:rPr>
              <a:t>học</a:t>
            </a:r>
            <a:endParaRPr lang="en-US" sz="3600" b="1" dirty="0">
              <a:solidFill>
                <a:srgbClr val="002060"/>
              </a:solidFill>
              <a:latin typeface="Times New Roman" pitchFamily="18" charset="0"/>
              <a:cs typeface="Times New Roman" pitchFamily="18" charset="0"/>
            </a:endParaRPr>
          </a:p>
        </p:txBody>
      </p:sp>
      <p:sp>
        <p:nvSpPr>
          <p:cNvPr id="10243" name="Rectangle 3"/>
          <p:cNvSpPr>
            <a:spLocks noGrp="1" noChangeArrowheads="1"/>
          </p:cNvSpPr>
          <p:nvPr>
            <p:ph idx="1"/>
          </p:nvPr>
        </p:nvSpPr>
        <p:spPr>
          <a:xfrm>
            <a:off x="318940" y="1471367"/>
            <a:ext cx="8458200" cy="5513110"/>
          </a:xfrm>
        </p:spPr>
        <p:txBody>
          <a:bodyPr rtlCol="0">
            <a:normAutofit fontScale="92500" lnSpcReduction="20000"/>
          </a:bodyPr>
          <a:lstStyle/>
          <a:p>
            <a:pPr marL="0" indent="0" algn="just" eaLnBrk="1" fontAlgn="auto" hangingPunct="1">
              <a:lnSpc>
                <a:spcPct val="110000"/>
              </a:lnSpc>
              <a:spcAft>
                <a:spcPts val="0"/>
              </a:spcAft>
              <a:buClr>
                <a:schemeClr val="accent3"/>
              </a:buClr>
              <a:buFont typeface="Wingdings 2"/>
              <a:buNone/>
              <a:defRPr/>
            </a:pPr>
            <a:r>
              <a:rPr lang="nl-NL" sz="3000" b="1" dirty="0">
                <a:solidFill>
                  <a:srgbClr val="FF0000"/>
                </a:solidFill>
                <a:latin typeface="Times New Roman" pitchFamily="18" charset="0"/>
                <a:cs typeface="Times New Roman" pitchFamily="18" charset="0"/>
              </a:rPr>
              <a:t>Chỉ thị số 6036/CT-BGD ĐT ngày 17/12/2014 của Bộ giáo dục và Đào tạo:</a:t>
            </a:r>
          </a:p>
          <a:p>
            <a:pPr marL="274320" indent="-274320" algn="just" eaLnBrk="1" fontAlgn="auto" hangingPunct="1">
              <a:lnSpc>
                <a:spcPct val="110000"/>
              </a:lnSpc>
              <a:spcAft>
                <a:spcPts val="0"/>
              </a:spcAft>
              <a:buClr>
                <a:schemeClr val="accent3"/>
              </a:buClr>
              <a:buFont typeface="Arial" pitchFamily="34" charset="0"/>
              <a:buChar char="•"/>
              <a:defRPr/>
            </a:pPr>
            <a:r>
              <a:rPr lang="pt-BR" sz="2800" dirty="0">
                <a:latin typeface="Times New Roman" pitchFamily="18" charset="0"/>
                <a:cs typeface="Times New Roman" pitchFamily="18" charset="0"/>
              </a:rPr>
              <a:t>Đ</a:t>
            </a:r>
            <a:r>
              <a:rPr lang="vi-VN" sz="2800" dirty="0">
                <a:cs typeface="Times New Roman" pitchFamily="18" charset="0"/>
              </a:rPr>
              <a:t>ưa nội dung </a:t>
            </a:r>
            <a:r>
              <a:rPr lang="pt-BR" sz="2800" dirty="0">
                <a:latin typeface="Times New Roman" pitchFamily="18" charset="0"/>
                <a:cs typeface="Times New Roman" pitchFamily="18" charset="0"/>
              </a:rPr>
              <a:t>phòng, chống tác hại của</a:t>
            </a:r>
            <a:r>
              <a:rPr lang="vi-VN" sz="2800" dirty="0">
                <a:cs typeface="Times New Roman" pitchFamily="18" charset="0"/>
              </a:rPr>
              <a:t> thuốc lá vào kế hoạch hoạt động hằng năm, đưa quy định cấm hút thuốc lá tại nơi làm việc vào quy chế nội</a:t>
            </a:r>
            <a:r>
              <a:rPr lang="pt-BR" sz="2800" dirty="0">
                <a:latin typeface="Times New Roman" pitchFamily="18" charset="0"/>
                <a:cs typeface="Times New Roman" pitchFamily="18" charset="0"/>
              </a:rPr>
              <a:t> bộ, </a:t>
            </a:r>
            <a:r>
              <a:rPr lang="vi-VN" sz="2800" dirty="0">
                <a:cs typeface="Times New Roman" pitchFamily="18" charset="0"/>
              </a:rPr>
              <a:t>tiêu chuẩn xét danh hiệu thi đua, khen thưởng của cán bộ, công chức, viên chức và người lao động</a:t>
            </a:r>
            <a:r>
              <a:rPr lang="pt-BR" sz="2800" dirty="0">
                <a:latin typeface="Times New Roman" pitchFamily="18" charset="0"/>
                <a:cs typeface="Times New Roman" pitchFamily="18" charset="0"/>
              </a:rPr>
              <a:t> của cơ quan, đơn vị, trường học</a:t>
            </a:r>
          </a:p>
          <a:p>
            <a:pPr marL="274320" indent="-274320" algn="just" eaLnBrk="1" fontAlgn="auto" hangingPunct="1">
              <a:lnSpc>
                <a:spcPct val="110000"/>
              </a:lnSpc>
              <a:spcAft>
                <a:spcPts val="0"/>
              </a:spcAft>
              <a:buClr>
                <a:schemeClr val="accent3"/>
              </a:buClr>
              <a:buFont typeface="Arial" pitchFamily="34" charset="0"/>
              <a:buChar char="•"/>
              <a:defRPr/>
            </a:pPr>
            <a:r>
              <a:rPr lang="en-US" sz="2800" dirty="0">
                <a:latin typeface="Times New Roman" pitchFamily="18" charset="0"/>
                <a:cs typeface="Times New Roman" pitchFamily="18" charset="0"/>
              </a:rPr>
              <a:t>N</a:t>
            </a:r>
            <a:r>
              <a:rPr lang="vi-VN" sz="2800" dirty="0">
                <a:cs typeface="Times New Roman" pitchFamily="18" charset="0"/>
              </a:rPr>
              <a:t>ghiêm cấm việc mua, bán</a:t>
            </a:r>
            <a:r>
              <a:rPr lang="pt-BR" sz="2800" dirty="0">
                <a:latin typeface="Times New Roman" pitchFamily="18" charset="0"/>
                <a:cs typeface="Times New Roman" pitchFamily="18" charset="0"/>
              </a:rPr>
              <a:t>, quảng cáo, tiếp thị</a:t>
            </a:r>
            <a:r>
              <a:rPr lang="vi-VN" sz="2800" dirty="0">
                <a:cs typeface="Times New Roman" pitchFamily="18" charset="0"/>
              </a:rPr>
              <a:t> các sản phẩm</a:t>
            </a:r>
            <a:r>
              <a:rPr lang="pt-BR" sz="2800" dirty="0">
                <a:latin typeface="Times New Roman" pitchFamily="18" charset="0"/>
                <a:cs typeface="Times New Roman" pitchFamily="18" charset="0"/>
              </a:rPr>
              <a:t>, hình ảnh liên quan đến</a:t>
            </a:r>
            <a:r>
              <a:rPr lang="vi-VN" sz="2800" dirty="0">
                <a:cs typeface="Times New Roman" pitchFamily="18" charset="0"/>
              </a:rPr>
              <a:t> thuốc lá tại </a:t>
            </a:r>
            <a:r>
              <a:rPr lang="pt-BR" sz="2800" dirty="0">
                <a:latin typeface="Times New Roman" pitchFamily="18" charset="0"/>
                <a:cs typeface="Times New Roman" pitchFamily="18" charset="0"/>
              </a:rPr>
              <a:t>các </a:t>
            </a:r>
            <a:r>
              <a:rPr lang="vi-VN" sz="2800" dirty="0">
                <a:cs typeface="Times New Roman" pitchFamily="18" charset="0"/>
              </a:rPr>
              <a:t>cơ quan, đơn vị</a:t>
            </a:r>
            <a:r>
              <a:rPr lang="pt-BR" sz="2800" dirty="0">
                <a:latin typeface="Times New Roman" pitchFamily="18" charset="0"/>
                <a:cs typeface="Times New Roman" pitchFamily="18" charset="0"/>
              </a:rPr>
              <a:t>, trường học, trong các hoạt động giáo dục trong và ngoài nhà trường</a:t>
            </a:r>
          </a:p>
          <a:p>
            <a:pPr marL="274320" indent="-274320" algn="just" eaLnBrk="1" fontAlgn="auto" hangingPunct="1">
              <a:lnSpc>
                <a:spcPct val="110000"/>
              </a:lnSpc>
              <a:spcAft>
                <a:spcPts val="0"/>
              </a:spcAft>
              <a:buClr>
                <a:schemeClr val="accent3"/>
              </a:buClr>
              <a:buFont typeface="Arial" pitchFamily="34" charset="0"/>
              <a:buChar char="•"/>
              <a:defRPr/>
            </a:pPr>
            <a:r>
              <a:rPr lang="vi-VN" sz="2800" dirty="0">
                <a:cs typeface="Times New Roman" pitchFamily="18" charset="0"/>
              </a:rPr>
              <a:t>Phối hợp với chính quyền địa phương thực hiện nghiêm quy định cấm bán thuốc lá phía ngoài cổng cơ quan, đơn vị và trường học</a:t>
            </a:r>
            <a:endParaRPr lang="nl-NL"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enbaolaodong.com/uploads/images/news/gallery/072014/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0664" cy="100066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idx="1"/>
          </p:nvPr>
        </p:nvSpPr>
        <p:spPr>
          <a:xfrm>
            <a:off x="255478" y="2037761"/>
            <a:ext cx="8478456" cy="4682836"/>
          </a:xfrm>
        </p:spPr>
        <p:txBody>
          <a:bodyPr/>
          <a:lstStyle/>
          <a:p>
            <a:pPr algn="ctr" eaLnBrk="1" hangingPunct="1">
              <a:lnSpc>
                <a:spcPct val="140000"/>
              </a:lnSpc>
              <a:buFont typeface="Wingdings 2" panose="05020102010507070707" pitchFamily="18" charset="2"/>
              <a:buNone/>
            </a:pPr>
            <a:r>
              <a:rPr lang="en-US" sz="3000" b="1" dirty="0">
                <a:solidFill>
                  <a:srgbClr val="CC0000"/>
                </a:solidFill>
                <a:latin typeface="Times New Roman" panose="02020603050405020304" pitchFamily="18" charset="0"/>
                <a:cs typeface="Times New Roman" panose="02020603050405020304" pitchFamily="18" charset="0"/>
              </a:rPr>
              <a:t>PHẦN II:</a:t>
            </a:r>
          </a:p>
          <a:p>
            <a:pPr algn="ctr" eaLnBrk="1" hangingPunct="1">
              <a:lnSpc>
                <a:spcPct val="140000"/>
              </a:lnSpc>
              <a:buFont typeface="Wingdings 2" panose="05020102010507070707" pitchFamily="18" charset="2"/>
              <a:buNone/>
            </a:pPr>
            <a:r>
              <a:rPr lang="en-US" sz="3000" b="1" dirty="0">
                <a:solidFill>
                  <a:srgbClr val="CC0000"/>
                </a:solidFill>
                <a:latin typeface="Times New Roman" panose="02020603050405020304" pitchFamily="18" charset="0"/>
                <a:cs typeface="Times New Roman" panose="02020603050405020304" pitchFamily="18" charset="0"/>
              </a:rPr>
              <a:t> HƯỚNG DẪN XÂY DỰNG MÔI TRƯỜNG KHÔNG KHÓI THUỐC LÁ TẠI CÁC TRƯỜNG HỌC</a:t>
            </a:r>
            <a:endParaRPr lang="en-US" sz="3000" dirty="0"/>
          </a:p>
        </p:txBody>
      </p:sp>
    </p:spTree>
    <p:extLst>
      <p:ext uri="{BB962C8B-B14F-4D97-AF65-F5344CB8AC3E}">
        <p14:creationId xmlns:p14="http://schemas.microsoft.com/office/powerpoint/2010/main" val="3201806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931</TotalTime>
  <Words>3355</Words>
  <Application>Microsoft Macintosh PowerPoint</Application>
  <PresentationFormat>On-screen Show (4:3)</PresentationFormat>
  <Paragraphs>192</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Constantia</vt:lpstr>
      <vt:lpstr>Tahoma</vt:lpstr>
      <vt:lpstr>Times New Roman</vt:lpstr>
      <vt:lpstr>Wingdings</vt:lpstr>
      <vt:lpstr>Wingdings 2</vt:lpstr>
      <vt:lpstr>Arial</vt:lpstr>
      <vt:lpstr>Flow</vt:lpstr>
      <vt:lpstr>PowerPoint Presentation</vt:lpstr>
      <vt:lpstr>PowerPoint Presentation</vt:lpstr>
      <vt:lpstr>PowerPoint Presentation</vt:lpstr>
      <vt:lpstr>PowerPoint Presentation</vt:lpstr>
      <vt:lpstr>PowerPoint Presentation</vt:lpstr>
      <vt:lpstr>2. Các quy định về PCTH thuốc lá trong trường học</vt:lpstr>
      <vt:lpstr>2. Các quy định về PCTH thuốc lá trong  trường học</vt:lpstr>
      <vt:lpstr>2. Các quy định về PCTH thuốc lá trong  trường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TRONGIMPROVE</dc:creator>
  <cp:lastModifiedBy>Microsoft Office User</cp:lastModifiedBy>
  <cp:revision>93</cp:revision>
  <dcterms:created xsi:type="dcterms:W3CDTF">2015-09-10T01:21:57Z</dcterms:created>
  <dcterms:modified xsi:type="dcterms:W3CDTF">2024-09-06T02:06:52Z</dcterms:modified>
</cp:coreProperties>
</file>