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#9Slide05 VL Fadilla" pitchFamily="2" charset="77"/>
      <p:regular r:id="rId31"/>
    </p:embeddedFont>
    <p:embeddedFont>
      <p:font typeface="#9Slide07 SVNUT Triumph Press" pitchFamily="2" charset="77"/>
      <p:bold r:id="rId32"/>
      <p:italic r:id="rId33"/>
      <p:boldItalic r:id="rId34"/>
    </p:embeddedFont>
    <p:embeddedFont>
      <p:font typeface="Fraunces Bold" pitchFamily="2" charset="77"/>
      <p:regular r:id="rId35"/>
      <p:bold r:id="rId36"/>
    </p:embeddedFont>
    <p:embeddedFont>
      <p:font typeface="Roboto Condensed" panose="020F0502020204030204" pitchFamily="34" charset="0"/>
      <p:regular r:id="rId37"/>
      <p:bold r:id="rId38"/>
      <p:italic r:id="rId39"/>
      <p:boldItalic r:id="rId40"/>
    </p:embeddedFont>
    <p:embeddedFont>
      <p:font typeface="Roboto Condensed Bold" panose="02000000000000000000" pitchFamily="2" charset="0"/>
      <p:bold r:id="rId41"/>
    </p:embeddedFont>
    <p:embeddedFont>
      <p:font typeface="Roboto Condensed Bold Italics" panose="02000000000000000000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9" autoAdjust="0"/>
  </p:normalViewPr>
  <p:slideViewPr>
    <p:cSldViewPr>
      <p:cViewPr varScale="1">
        <p:scale>
          <a:sx n="69" d="100"/>
          <a:sy n="69" d="100"/>
        </p:scale>
        <p:origin x="92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jpeg"/><Relationship Id="rId3" Type="http://schemas.openxmlformats.org/officeDocument/2006/relationships/image" Target="../media/image61.svg"/><Relationship Id="rId7" Type="http://schemas.openxmlformats.org/officeDocument/2006/relationships/image" Target="../media/image65.jpeg"/><Relationship Id="rId12" Type="http://schemas.openxmlformats.org/officeDocument/2006/relationships/image" Target="../media/image70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5" Type="http://schemas.openxmlformats.org/officeDocument/2006/relationships/image" Target="../media/image86.sv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Relationship Id="rId1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8.svg"/><Relationship Id="rId7" Type="http://schemas.openxmlformats.org/officeDocument/2006/relationships/image" Target="../media/image91.png"/><Relationship Id="rId12" Type="http://schemas.openxmlformats.org/officeDocument/2006/relationships/image" Target="../media/image8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11" Type="http://schemas.openxmlformats.org/officeDocument/2006/relationships/image" Target="../media/image81.png"/><Relationship Id="rId5" Type="http://schemas.openxmlformats.org/officeDocument/2006/relationships/image" Target="../media/image89.png"/><Relationship Id="rId10" Type="http://schemas.openxmlformats.org/officeDocument/2006/relationships/image" Target="../media/image38.svg"/><Relationship Id="rId4" Type="http://schemas.openxmlformats.org/officeDocument/2006/relationships/image" Target="../media/image62.jpe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8.sv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10" Type="http://schemas.openxmlformats.org/officeDocument/2006/relationships/image" Target="../media/image38.svg"/><Relationship Id="rId4" Type="http://schemas.openxmlformats.org/officeDocument/2006/relationships/image" Target="../media/image62.jpe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8.sv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10" Type="http://schemas.openxmlformats.org/officeDocument/2006/relationships/image" Target="../media/image38.svg"/><Relationship Id="rId4" Type="http://schemas.openxmlformats.org/officeDocument/2006/relationships/image" Target="../media/image62.jpe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8.sv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10" Type="http://schemas.openxmlformats.org/officeDocument/2006/relationships/image" Target="../media/image38.svg"/><Relationship Id="rId4" Type="http://schemas.openxmlformats.org/officeDocument/2006/relationships/image" Target="../media/image62.jpe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56.sv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5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94.svg"/><Relationship Id="rId5" Type="http://schemas.openxmlformats.org/officeDocument/2006/relationships/image" Target="../media/image76.svg"/><Relationship Id="rId10" Type="http://schemas.openxmlformats.org/officeDocument/2006/relationships/image" Target="../media/image93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0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svg"/><Relationship Id="rId3" Type="http://schemas.openxmlformats.org/officeDocument/2006/relationships/image" Target="../media/image24.svg"/><Relationship Id="rId7" Type="http://schemas.openxmlformats.org/officeDocument/2006/relationships/image" Target="../media/image38.svg"/><Relationship Id="rId12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0.svg"/><Relationship Id="rId5" Type="http://schemas.openxmlformats.org/officeDocument/2006/relationships/image" Target="../media/image36.svg"/><Relationship Id="rId10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865584"/>
            <a:ext cx="18780836" cy="9277388"/>
          </a:xfrm>
          <a:custGeom>
            <a:avLst/>
            <a:gdLst/>
            <a:ahLst/>
            <a:cxnLst/>
            <a:rect l="l" t="t" r="r" b="b"/>
            <a:pathLst>
              <a:path w="18780836" h="9277388">
                <a:moveTo>
                  <a:pt x="0" y="0"/>
                </a:moveTo>
                <a:lnTo>
                  <a:pt x="18780836" y="0"/>
                </a:lnTo>
                <a:lnTo>
                  <a:pt x="18780836" y="9277388"/>
                </a:lnTo>
                <a:lnTo>
                  <a:pt x="0" y="9277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624" r="-357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774925">
            <a:off x="6009860" y="3639551"/>
            <a:ext cx="3892626" cy="5186570"/>
            <a:chOff x="0" y="0"/>
            <a:chExt cx="6686423" cy="8909050"/>
          </a:xfrm>
        </p:grpSpPr>
        <p:sp>
          <p:nvSpPr>
            <p:cNvPr id="4" name="Freeform 4"/>
            <p:cNvSpPr/>
            <p:nvPr/>
          </p:nvSpPr>
          <p:spPr>
            <a:xfrm>
              <a:off x="9525" y="9525"/>
              <a:ext cx="6667373" cy="8890000"/>
            </a:xfrm>
            <a:custGeom>
              <a:avLst/>
              <a:gdLst/>
              <a:ahLst/>
              <a:cxnLst/>
              <a:rect l="l" t="t" r="r" b="b"/>
              <a:pathLst>
                <a:path w="6667373" h="8890000">
                  <a:moveTo>
                    <a:pt x="0" y="0"/>
                  </a:moveTo>
                  <a:lnTo>
                    <a:pt x="6667373" y="0"/>
                  </a:lnTo>
                  <a:lnTo>
                    <a:pt x="6667373" y="8890000"/>
                  </a:lnTo>
                  <a:lnTo>
                    <a:pt x="0" y="8890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26314" y="367665"/>
              <a:ext cx="6233795" cy="8173593"/>
            </a:xfrm>
            <a:custGeom>
              <a:avLst/>
              <a:gdLst/>
              <a:ahLst/>
              <a:cxnLst/>
              <a:rect l="l" t="t" r="r" b="b"/>
              <a:pathLst>
                <a:path w="6233795" h="8173593">
                  <a:moveTo>
                    <a:pt x="0" y="0"/>
                  </a:moveTo>
                  <a:lnTo>
                    <a:pt x="6233795" y="0"/>
                  </a:lnTo>
                  <a:lnTo>
                    <a:pt x="6233795" y="8173593"/>
                  </a:lnTo>
                  <a:lnTo>
                    <a:pt x="0" y="8173593"/>
                  </a:lnTo>
                  <a:close/>
                </a:path>
              </a:pathLst>
            </a:custGeom>
            <a:blipFill>
              <a:blip r:embed="rId4"/>
              <a:stretch>
                <a:fillRect l="-78546" r="-785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686423" cy="8909050"/>
            </a:xfrm>
            <a:custGeom>
              <a:avLst/>
              <a:gdLst/>
              <a:ahLst/>
              <a:cxnLst/>
              <a:rect l="l" t="t" r="r" b="b"/>
              <a:pathLst>
                <a:path w="6686423" h="8909050">
                  <a:moveTo>
                    <a:pt x="6686423" y="8909050"/>
                  </a:moveTo>
                  <a:lnTo>
                    <a:pt x="0" y="8909050"/>
                  </a:lnTo>
                  <a:lnTo>
                    <a:pt x="0" y="0"/>
                  </a:lnTo>
                  <a:lnTo>
                    <a:pt x="6686423" y="0"/>
                  </a:lnTo>
                  <a:lnTo>
                    <a:pt x="6686423" y="8909050"/>
                  </a:lnTo>
                  <a:close/>
                  <a:moveTo>
                    <a:pt x="19050" y="8890000"/>
                  </a:moveTo>
                  <a:lnTo>
                    <a:pt x="6667373" y="8890000"/>
                  </a:lnTo>
                  <a:lnTo>
                    <a:pt x="6667373" y="19050"/>
                  </a:lnTo>
                  <a:lnTo>
                    <a:pt x="19050" y="19050"/>
                  </a:lnTo>
                  <a:lnTo>
                    <a:pt x="19050" y="8890000"/>
                  </a:lnTo>
                  <a:close/>
                  <a:moveTo>
                    <a:pt x="6469634" y="8550783"/>
                  </a:moveTo>
                  <a:lnTo>
                    <a:pt x="216789" y="8550783"/>
                  </a:lnTo>
                  <a:lnTo>
                    <a:pt x="216789" y="358140"/>
                  </a:lnTo>
                  <a:lnTo>
                    <a:pt x="6469634" y="358140"/>
                  </a:lnTo>
                  <a:lnTo>
                    <a:pt x="6469634" y="8550783"/>
                  </a:lnTo>
                  <a:close/>
                  <a:moveTo>
                    <a:pt x="235839" y="8531733"/>
                  </a:moveTo>
                  <a:lnTo>
                    <a:pt x="6450584" y="8531733"/>
                  </a:lnTo>
                  <a:lnTo>
                    <a:pt x="6450584" y="377190"/>
                  </a:lnTo>
                  <a:lnTo>
                    <a:pt x="235839" y="377190"/>
                  </a:lnTo>
                  <a:lnTo>
                    <a:pt x="235839" y="8531733"/>
                  </a:lnTo>
                  <a:close/>
                </a:path>
              </a:pathLst>
            </a:custGeom>
            <a:solidFill>
              <a:srgbClr val="859CA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442312">
            <a:off x="1501569" y="2941006"/>
            <a:ext cx="4216634" cy="5618281"/>
            <a:chOff x="0" y="0"/>
            <a:chExt cx="6686423" cy="8909050"/>
          </a:xfrm>
        </p:grpSpPr>
        <p:sp>
          <p:nvSpPr>
            <p:cNvPr id="8" name="Freeform 8"/>
            <p:cNvSpPr/>
            <p:nvPr/>
          </p:nvSpPr>
          <p:spPr>
            <a:xfrm>
              <a:off x="9525" y="9525"/>
              <a:ext cx="6667373" cy="8890000"/>
            </a:xfrm>
            <a:custGeom>
              <a:avLst/>
              <a:gdLst/>
              <a:ahLst/>
              <a:cxnLst/>
              <a:rect l="l" t="t" r="r" b="b"/>
              <a:pathLst>
                <a:path w="6667373" h="8890000">
                  <a:moveTo>
                    <a:pt x="0" y="0"/>
                  </a:moveTo>
                  <a:lnTo>
                    <a:pt x="6667373" y="0"/>
                  </a:lnTo>
                  <a:lnTo>
                    <a:pt x="6667373" y="8890000"/>
                  </a:lnTo>
                  <a:lnTo>
                    <a:pt x="0" y="8890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26314" y="367665"/>
              <a:ext cx="6233795" cy="8173593"/>
            </a:xfrm>
            <a:custGeom>
              <a:avLst/>
              <a:gdLst/>
              <a:ahLst/>
              <a:cxnLst/>
              <a:rect l="l" t="t" r="r" b="b"/>
              <a:pathLst>
                <a:path w="6233795" h="8173593">
                  <a:moveTo>
                    <a:pt x="0" y="0"/>
                  </a:moveTo>
                  <a:lnTo>
                    <a:pt x="6233795" y="0"/>
                  </a:lnTo>
                  <a:lnTo>
                    <a:pt x="6233795" y="8173593"/>
                  </a:lnTo>
                  <a:lnTo>
                    <a:pt x="0" y="8173593"/>
                  </a:lnTo>
                  <a:close/>
                </a:path>
              </a:pathLst>
            </a:custGeom>
            <a:blipFill>
              <a:blip r:embed="rId5"/>
              <a:stretch>
                <a:fillRect l="-14985" r="-149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686423" cy="8909050"/>
            </a:xfrm>
            <a:custGeom>
              <a:avLst/>
              <a:gdLst/>
              <a:ahLst/>
              <a:cxnLst/>
              <a:rect l="l" t="t" r="r" b="b"/>
              <a:pathLst>
                <a:path w="6686423" h="8909050">
                  <a:moveTo>
                    <a:pt x="6686423" y="8909050"/>
                  </a:moveTo>
                  <a:lnTo>
                    <a:pt x="0" y="8909050"/>
                  </a:lnTo>
                  <a:lnTo>
                    <a:pt x="0" y="0"/>
                  </a:lnTo>
                  <a:lnTo>
                    <a:pt x="6686423" y="0"/>
                  </a:lnTo>
                  <a:lnTo>
                    <a:pt x="6686423" y="8909050"/>
                  </a:lnTo>
                  <a:close/>
                  <a:moveTo>
                    <a:pt x="19050" y="8890000"/>
                  </a:moveTo>
                  <a:lnTo>
                    <a:pt x="6667373" y="8890000"/>
                  </a:lnTo>
                  <a:lnTo>
                    <a:pt x="6667373" y="19050"/>
                  </a:lnTo>
                  <a:lnTo>
                    <a:pt x="19050" y="19050"/>
                  </a:lnTo>
                  <a:lnTo>
                    <a:pt x="19050" y="8890000"/>
                  </a:lnTo>
                  <a:close/>
                  <a:moveTo>
                    <a:pt x="6469634" y="8550783"/>
                  </a:moveTo>
                  <a:lnTo>
                    <a:pt x="216789" y="8550783"/>
                  </a:lnTo>
                  <a:lnTo>
                    <a:pt x="216789" y="358140"/>
                  </a:lnTo>
                  <a:lnTo>
                    <a:pt x="6469634" y="358140"/>
                  </a:lnTo>
                  <a:lnTo>
                    <a:pt x="6469634" y="8550783"/>
                  </a:lnTo>
                  <a:close/>
                  <a:moveTo>
                    <a:pt x="235839" y="8531733"/>
                  </a:moveTo>
                  <a:lnTo>
                    <a:pt x="6450584" y="8531733"/>
                  </a:lnTo>
                  <a:lnTo>
                    <a:pt x="6450584" y="377190"/>
                  </a:lnTo>
                  <a:lnTo>
                    <a:pt x="235839" y="377190"/>
                  </a:lnTo>
                  <a:lnTo>
                    <a:pt x="235839" y="8531733"/>
                  </a:lnTo>
                  <a:close/>
                </a:path>
              </a:pathLst>
            </a:custGeom>
            <a:solidFill>
              <a:srgbClr val="859CA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501680">
            <a:off x="10230145" y="2983865"/>
            <a:ext cx="3641063" cy="4851385"/>
            <a:chOff x="0" y="0"/>
            <a:chExt cx="6686423" cy="8909050"/>
          </a:xfrm>
        </p:grpSpPr>
        <p:sp>
          <p:nvSpPr>
            <p:cNvPr id="12" name="Freeform 12"/>
            <p:cNvSpPr/>
            <p:nvPr/>
          </p:nvSpPr>
          <p:spPr>
            <a:xfrm>
              <a:off x="9525" y="9525"/>
              <a:ext cx="6667373" cy="8890000"/>
            </a:xfrm>
            <a:custGeom>
              <a:avLst/>
              <a:gdLst/>
              <a:ahLst/>
              <a:cxnLst/>
              <a:rect l="l" t="t" r="r" b="b"/>
              <a:pathLst>
                <a:path w="6667373" h="8890000">
                  <a:moveTo>
                    <a:pt x="0" y="0"/>
                  </a:moveTo>
                  <a:lnTo>
                    <a:pt x="6667373" y="0"/>
                  </a:lnTo>
                  <a:lnTo>
                    <a:pt x="6667373" y="8890000"/>
                  </a:lnTo>
                  <a:lnTo>
                    <a:pt x="0" y="8890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26314" y="367665"/>
              <a:ext cx="6233795" cy="8173593"/>
            </a:xfrm>
            <a:custGeom>
              <a:avLst/>
              <a:gdLst/>
              <a:ahLst/>
              <a:cxnLst/>
              <a:rect l="l" t="t" r="r" b="b"/>
              <a:pathLst>
                <a:path w="6233795" h="8173593">
                  <a:moveTo>
                    <a:pt x="0" y="0"/>
                  </a:moveTo>
                  <a:lnTo>
                    <a:pt x="6233795" y="0"/>
                  </a:lnTo>
                  <a:lnTo>
                    <a:pt x="6233795" y="8173593"/>
                  </a:lnTo>
                  <a:lnTo>
                    <a:pt x="0" y="8173593"/>
                  </a:lnTo>
                  <a:close/>
                </a:path>
              </a:pathLst>
            </a:custGeom>
            <a:blipFill>
              <a:blip r:embed="rId6"/>
              <a:stretch>
                <a:fillRect l="-16388" r="-1638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6686423" cy="8909050"/>
            </a:xfrm>
            <a:custGeom>
              <a:avLst/>
              <a:gdLst/>
              <a:ahLst/>
              <a:cxnLst/>
              <a:rect l="l" t="t" r="r" b="b"/>
              <a:pathLst>
                <a:path w="6686423" h="8909050">
                  <a:moveTo>
                    <a:pt x="6686423" y="8909050"/>
                  </a:moveTo>
                  <a:lnTo>
                    <a:pt x="0" y="8909050"/>
                  </a:lnTo>
                  <a:lnTo>
                    <a:pt x="0" y="0"/>
                  </a:lnTo>
                  <a:lnTo>
                    <a:pt x="6686423" y="0"/>
                  </a:lnTo>
                  <a:lnTo>
                    <a:pt x="6686423" y="8909050"/>
                  </a:lnTo>
                  <a:close/>
                  <a:moveTo>
                    <a:pt x="19050" y="8890000"/>
                  </a:moveTo>
                  <a:lnTo>
                    <a:pt x="6667373" y="8890000"/>
                  </a:lnTo>
                  <a:lnTo>
                    <a:pt x="6667373" y="19050"/>
                  </a:lnTo>
                  <a:lnTo>
                    <a:pt x="19050" y="19050"/>
                  </a:lnTo>
                  <a:lnTo>
                    <a:pt x="19050" y="8890000"/>
                  </a:lnTo>
                  <a:close/>
                  <a:moveTo>
                    <a:pt x="6469634" y="8550783"/>
                  </a:moveTo>
                  <a:lnTo>
                    <a:pt x="216789" y="8550783"/>
                  </a:lnTo>
                  <a:lnTo>
                    <a:pt x="216789" y="358140"/>
                  </a:lnTo>
                  <a:lnTo>
                    <a:pt x="6469634" y="358140"/>
                  </a:lnTo>
                  <a:lnTo>
                    <a:pt x="6469634" y="8550783"/>
                  </a:lnTo>
                  <a:close/>
                  <a:moveTo>
                    <a:pt x="235839" y="8531733"/>
                  </a:moveTo>
                  <a:lnTo>
                    <a:pt x="6450584" y="8531733"/>
                  </a:lnTo>
                  <a:lnTo>
                    <a:pt x="6450584" y="377190"/>
                  </a:lnTo>
                  <a:lnTo>
                    <a:pt x="235839" y="377190"/>
                  </a:lnTo>
                  <a:lnTo>
                    <a:pt x="235839" y="8531733"/>
                  </a:lnTo>
                  <a:close/>
                </a:path>
              </a:pathLst>
            </a:custGeom>
            <a:solidFill>
              <a:srgbClr val="859CA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050676" y="6016801"/>
            <a:ext cx="5765044" cy="4114800"/>
          </a:xfrm>
          <a:custGeom>
            <a:avLst/>
            <a:gdLst/>
            <a:ahLst/>
            <a:cxnLst/>
            <a:rect l="l" t="t" r="r" b="b"/>
            <a:pathLst>
              <a:path w="5765044" h="4114800">
                <a:moveTo>
                  <a:pt x="0" y="0"/>
                </a:moveTo>
                <a:lnTo>
                  <a:pt x="5765044" y="0"/>
                </a:lnTo>
                <a:lnTo>
                  <a:pt x="5765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056917" y="340880"/>
            <a:ext cx="10667001" cy="173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>
                <a:solidFill>
                  <a:srgbClr val="FFFFFF"/>
                </a:solidFill>
                <a:latin typeface="Roboto Condensed"/>
              </a:rPr>
              <a:t>Quan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sát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các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bức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ảnh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sau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và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đoán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xem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đó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hiện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tượng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tự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nhiên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Roboto Condensed"/>
              </a:rPr>
              <a:t>nào</a:t>
            </a:r>
            <a:r>
              <a:rPr lang="en-US" sz="4999" dirty="0">
                <a:solidFill>
                  <a:srgbClr val="FFFFFF"/>
                </a:solidFill>
                <a:latin typeface="Roboto Condensed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917687"/>
            <a:ext cx="5266246" cy="2399823"/>
          </a:xfrm>
          <a:prstGeom prst="rect">
            <a:avLst/>
          </a:prstGeom>
          <a:solidFill>
            <a:srgbClr val="F4F4F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31818" y="-737719"/>
            <a:ext cx="5248022" cy="11055229"/>
          </a:xfrm>
          <a:custGeom>
            <a:avLst/>
            <a:gdLst/>
            <a:ahLst/>
            <a:cxnLst/>
            <a:rect l="l" t="t" r="r" b="b"/>
            <a:pathLst>
              <a:path w="5248022" h="11055229">
                <a:moveTo>
                  <a:pt x="5248022" y="0"/>
                </a:moveTo>
                <a:lnTo>
                  <a:pt x="0" y="0"/>
                </a:lnTo>
                <a:lnTo>
                  <a:pt x="0" y="11055228"/>
                </a:lnTo>
                <a:lnTo>
                  <a:pt x="5248022" y="11055228"/>
                </a:lnTo>
                <a:lnTo>
                  <a:pt x="52480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785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503561" y="5798874"/>
            <a:ext cx="3225286" cy="4518635"/>
          </a:xfrm>
          <a:custGeom>
            <a:avLst/>
            <a:gdLst/>
            <a:ahLst/>
            <a:cxnLst/>
            <a:rect l="l" t="t" r="r" b="b"/>
            <a:pathLst>
              <a:path w="3225286" h="4518635">
                <a:moveTo>
                  <a:pt x="0" y="0"/>
                </a:moveTo>
                <a:lnTo>
                  <a:pt x="3225286" y="0"/>
                </a:lnTo>
                <a:lnTo>
                  <a:pt x="3225286" y="4518635"/>
                </a:lnTo>
                <a:lnTo>
                  <a:pt x="0" y="451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217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681717" y="425893"/>
            <a:ext cx="16403844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>
                <a:solidFill>
                  <a:srgbClr val="FFFFFF"/>
                </a:solidFill>
                <a:latin typeface="Fraunces Bold"/>
              </a:rPr>
              <a:t>I. TÌM HIỂU YÊU CẦU CỦA KIỂU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81717" y="1504219"/>
            <a:ext cx="1263240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0"/>
              </a:lnSpc>
              <a:spcBef>
                <a:spcPct val="0"/>
              </a:spcBef>
            </a:pPr>
            <a:r>
              <a:rPr lang="en-US" sz="4400">
                <a:solidFill>
                  <a:srgbClr val="FFFFFF"/>
                </a:solidFill>
                <a:latin typeface="#9Slide07 SVNUT Triumph Press"/>
              </a:rPr>
              <a:t>1. Mục đích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51881" y="2662164"/>
            <a:ext cx="7758793" cy="478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FFFFFF"/>
                </a:solidFill>
                <a:latin typeface="Roboto Condensed"/>
              </a:rPr>
              <a:t>-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bản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giải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thích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một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hiện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tượng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tự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nhiên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viết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ra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nhằm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lí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giải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nguồn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gốc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nguyên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nhân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đưa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ra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những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biểu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hiện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những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động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đến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cuộc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sống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con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...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một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hiện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tượng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tự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nhiên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917687"/>
            <a:ext cx="5266246" cy="2399823"/>
          </a:xfrm>
          <a:prstGeom prst="rect">
            <a:avLst/>
          </a:prstGeom>
          <a:solidFill>
            <a:srgbClr val="F4F4F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31818" y="-737719"/>
            <a:ext cx="5248022" cy="11055229"/>
          </a:xfrm>
          <a:custGeom>
            <a:avLst/>
            <a:gdLst/>
            <a:ahLst/>
            <a:cxnLst/>
            <a:rect l="l" t="t" r="r" b="b"/>
            <a:pathLst>
              <a:path w="5248022" h="11055229">
                <a:moveTo>
                  <a:pt x="5248022" y="0"/>
                </a:moveTo>
                <a:lnTo>
                  <a:pt x="0" y="0"/>
                </a:lnTo>
                <a:lnTo>
                  <a:pt x="0" y="11055228"/>
                </a:lnTo>
                <a:lnTo>
                  <a:pt x="5248022" y="11055228"/>
                </a:lnTo>
                <a:lnTo>
                  <a:pt x="52480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785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503561" y="5798874"/>
            <a:ext cx="3225286" cy="4518635"/>
          </a:xfrm>
          <a:custGeom>
            <a:avLst/>
            <a:gdLst/>
            <a:ahLst/>
            <a:cxnLst/>
            <a:rect l="l" t="t" r="r" b="b"/>
            <a:pathLst>
              <a:path w="3225286" h="4518635">
                <a:moveTo>
                  <a:pt x="0" y="0"/>
                </a:moveTo>
                <a:lnTo>
                  <a:pt x="3225286" y="0"/>
                </a:lnTo>
                <a:lnTo>
                  <a:pt x="3225286" y="4518635"/>
                </a:lnTo>
                <a:lnTo>
                  <a:pt x="0" y="451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217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681717" y="425893"/>
            <a:ext cx="16403844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>
                <a:solidFill>
                  <a:srgbClr val="FFFFFF"/>
                </a:solidFill>
                <a:latin typeface="Fraunces Bold"/>
              </a:rPr>
              <a:t>I. TÌM HIỂU YÊU CẦU CỦA KIỂU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81717" y="1504219"/>
            <a:ext cx="1263240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0"/>
              </a:lnSpc>
              <a:spcBef>
                <a:spcPct val="0"/>
              </a:spcBef>
            </a:pPr>
            <a:r>
              <a:rPr lang="en-US" sz="4400">
                <a:solidFill>
                  <a:srgbClr val="FFFFFF"/>
                </a:solidFill>
                <a:latin typeface="#9Slide07 SVNUT Triumph Press"/>
              </a:rPr>
              <a:t>2. Yêu cầu của kiểu bài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19551" y="2620601"/>
            <a:ext cx="10986178" cy="638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Nêu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hiện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tượng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tự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nhiên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cần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giải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thích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.</a:t>
            </a:r>
          </a:p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Nêu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các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biểu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hiện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cơ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bản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hiện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tượng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tự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nhiên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cần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giải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thích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.</a:t>
            </a:r>
          </a:p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Trình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bày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căn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cứ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xác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đáng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để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giải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thích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hiện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tượng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tự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nhiên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.</a:t>
            </a:r>
          </a:p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Nói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rõ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ảnh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hưởng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động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hiện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tượng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tự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nhiên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tới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cuộc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sống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 con </a:t>
            </a:r>
            <a:r>
              <a:rPr lang="en-US" sz="4500" dirty="0" err="1">
                <a:solidFill>
                  <a:srgbClr val="FFFFFF"/>
                </a:solidFill>
                <a:latin typeface="Roboto Condensed"/>
              </a:rPr>
              <a:t>người</a:t>
            </a:r>
            <a:r>
              <a:rPr lang="en-US" sz="4500" dirty="0">
                <a:solidFill>
                  <a:srgbClr val="FFFFFF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endParaRPr lang="en-US" sz="4500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2354" y="218075"/>
            <a:ext cx="16403844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>
                <a:solidFill>
                  <a:srgbClr val="FFFFFF"/>
                </a:solidFill>
                <a:latin typeface="Fraunces Bold"/>
              </a:rPr>
              <a:t>I. TÌM HIỂU YÊU CẦU CỦA KIỂU VĂN BẢN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2354" y="1296400"/>
            <a:ext cx="12632408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4400">
                <a:solidFill>
                  <a:srgbClr val="FFFFFF"/>
                </a:solidFill>
                <a:latin typeface="#9Slide07 SVNUT Triumph Press"/>
              </a:rPr>
              <a:t>3. Bảng kiểm tham khảo</a:t>
            </a:r>
          </a:p>
          <a:p>
            <a:pPr>
              <a:lnSpc>
                <a:spcPts val="5280"/>
              </a:lnSpc>
              <a:spcBef>
                <a:spcPct val="0"/>
              </a:spcBef>
            </a:pPr>
            <a:endParaRPr lang="en-US" sz="4400">
              <a:solidFill>
                <a:srgbClr val="FFFFFF"/>
              </a:solidFill>
              <a:latin typeface="#9Slide07 SVNUT Triumph Press"/>
            </a:endParaRPr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396628" y="2206123"/>
          <a:ext cx="17494745" cy="7229477"/>
        </p:xfrm>
        <a:graphic>
          <a:graphicData uri="http://schemas.openxmlformats.org/drawingml/2006/table">
            <a:tbl>
              <a:tblPr/>
              <a:tblGrid>
                <a:gridCol w="1934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36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6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64567">
                <a:tc gridSpan="2"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2B01"/>
                          </a:solidFill>
                          <a:latin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2B01"/>
                          </a:solidFill>
                          <a:latin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2B01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2B01"/>
                          </a:solidFill>
                          <a:latin typeface="Roboto Condensed Bold"/>
                        </a:rPr>
                        <a:t>KĐ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567"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Roboto Condensed Bold"/>
                        </a:rPr>
                        <a:t>Mở bài 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2B01"/>
                          </a:solidFill>
                          <a:latin typeface="Roboto Condensed"/>
                        </a:rPr>
                        <a:t>Giới thiện hiện tượng tự nhiên sẽ thuyết minh. 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4567">
                <a:tc rowSpan="4"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Roboto Condensed Bold"/>
                        </a:rPr>
                        <a:t>Thân bài 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2B01"/>
                          </a:solidFill>
                          <a:latin typeface="Roboto Condensed"/>
                        </a:rPr>
                        <a:t>Thuyết minh về đặc điểm, biểu hiện nổi bật của hiện tượng đó.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4567">
                <a:tc vMerge="1"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Roboto Condensed Bold"/>
                        </a:rPr>
                        <a:t>Thân bài 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2B01"/>
                          </a:solidFill>
                          <a:latin typeface="Roboto Condensed"/>
                        </a:rPr>
                        <a:t>Lí giải sự hình thành của hiện tượng đó trên cơ sở khoa học.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4567">
                <a:tc vMerge="1"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Roboto Condensed Bold"/>
                        </a:rPr>
                        <a:t>Thân bài 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2B01"/>
                          </a:solidFill>
                          <a:latin typeface="Roboto Condensed"/>
                        </a:rPr>
                        <a:t>Sự tác động của hiện tượng tự nhiên đó tới con người... (nếu có)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4567">
                <a:tc vMerge="1"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Roboto Condensed Bold"/>
                        </a:rPr>
                        <a:t>Thân bài 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2B01"/>
                          </a:solidFill>
                          <a:latin typeface="Roboto Condensed"/>
                        </a:rPr>
                        <a:t>Có kết hợp các phương tiện phi ngôn ngữ (hình ảnh, sơ đồ, bảng biểu...)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2075"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Roboto Condensed Bold"/>
                        </a:rPr>
                        <a:t>Kết bài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98"/>
                        </a:lnSpc>
                        <a:defRPr/>
                      </a:pPr>
                      <a:r>
                        <a:rPr lang="en-US" sz="2899">
                          <a:solidFill>
                            <a:srgbClr val="002B01"/>
                          </a:solidFill>
                          <a:latin typeface="Roboto Condensed"/>
                        </a:rPr>
                        <a:t>Thái độ, hành động của con người trước hiện tượng tự nhiên đó/Ấn tượng, cảm nhận của em về hiện tượng tự nhiên.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98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B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154293" y="5476832"/>
            <a:ext cx="7454002" cy="4960300"/>
          </a:xfrm>
          <a:custGeom>
            <a:avLst/>
            <a:gdLst/>
            <a:ahLst/>
            <a:cxnLst/>
            <a:rect l="l" t="t" r="r" b="b"/>
            <a:pathLst>
              <a:path w="7454002" h="4960300">
                <a:moveTo>
                  <a:pt x="7454002" y="0"/>
                </a:moveTo>
                <a:lnTo>
                  <a:pt x="0" y="0"/>
                </a:lnTo>
                <a:lnTo>
                  <a:pt x="0" y="4960300"/>
                </a:lnTo>
                <a:lnTo>
                  <a:pt x="7454002" y="4960300"/>
                </a:lnTo>
                <a:lnTo>
                  <a:pt x="74540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617848" y="7271549"/>
            <a:ext cx="5923207" cy="301545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62328" y="8189733"/>
            <a:ext cx="2919380" cy="2247398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2354" y="218075"/>
            <a:ext cx="16403844" cy="159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>
                <a:solidFill>
                  <a:srgbClr val="FFFFFF"/>
                </a:solidFill>
                <a:latin typeface="Fraunces Bold"/>
              </a:rPr>
              <a:t>II. PHÂN TÍCH BÀI VIẾT THAM KHẢO</a:t>
            </a:r>
          </a:p>
          <a:p>
            <a:pPr>
              <a:lnSpc>
                <a:spcPts val="6439"/>
              </a:lnSpc>
            </a:pPr>
            <a:endParaRPr lang="en-US" sz="4599">
              <a:solidFill>
                <a:srgbClr val="FFFFFF"/>
              </a:solidFill>
              <a:latin typeface="Fraunce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626746" y="8366401"/>
            <a:ext cx="3490713" cy="2481580"/>
          </a:xfrm>
          <a:custGeom>
            <a:avLst/>
            <a:gdLst/>
            <a:ahLst/>
            <a:cxnLst/>
            <a:rect l="l" t="t" r="r" b="b"/>
            <a:pathLst>
              <a:path w="3490713" h="2481580">
                <a:moveTo>
                  <a:pt x="0" y="0"/>
                </a:moveTo>
                <a:lnTo>
                  <a:pt x="3490713" y="0"/>
                </a:lnTo>
                <a:lnTo>
                  <a:pt x="3490713" y="2481580"/>
                </a:lnTo>
                <a:lnTo>
                  <a:pt x="0" y="2481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01034">
            <a:off x="-1896698" y="4277641"/>
            <a:ext cx="2539904" cy="3310301"/>
          </a:xfrm>
          <a:custGeom>
            <a:avLst/>
            <a:gdLst/>
            <a:ahLst/>
            <a:cxnLst/>
            <a:rect l="l" t="t" r="r" b="b"/>
            <a:pathLst>
              <a:path w="2539904" h="3310301">
                <a:moveTo>
                  <a:pt x="0" y="0"/>
                </a:moveTo>
                <a:lnTo>
                  <a:pt x="2539904" y="0"/>
                </a:lnTo>
                <a:lnTo>
                  <a:pt x="2539904" y="3310301"/>
                </a:lnTo>
                <a:lnTo>
                  <a:pt x="0" y="3310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355824" y="5692767"/>
            <a:ext cx="8948869" cy="5816765"/>
          </a:xfrm>
          <a:custGeom>
            <a:avLst/>
            <a:gdLst/>
            <a:ahLst/>
            <a:cxnLst/>
            <a:rect l="l" t="t" r="r" b="b"/>
            <a:pathLst>
              <a:path w="8948869" h="5816765">
                <a:moveTo>
                  <a:pt x="0" y="0"/>
                </a:moveTo>
                <a:lnTo>
                  <a:pt x="8948869" y="0"/>
                </a:lnTo>
                <a:lnTo>
                  <a:pt x="8948869" y="5816765"/>
                </a:lnTo>
                <a:lnTo>
                  <a:pt x="0" y="58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9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04794">
            <a:off x="596852" y="1559198"/>
            <a:ext cx="10567408" cy="5313731"/>
          </a:xfrm>
          <a:custGeom>
            <a:avLst/>
            <a:gdLst/>
            <a:ahLst/>
            <a:cxnLst/>
            <a:rect l="l" t="t" r="r" b="b"/>
            <a:pathLst>
              <a:path w="10567408" h="5313731">
                <a:moveTo>
                  <a:pt x="0" y="0"/>
                </a:moveTo>
                <a:lnTo>
                  <a:pt x="10567409" y="0"/>
                </a:lnTo>
                <a:lnTo>
                  <a:pt x="10567409" y="5313731"/>
                </a:lnTo>
                <a:lnTo>
                  <a:pt x="0" y="53137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9568" r="-49779" b="-1243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-345816">
            <a:off x="986648" y="2380335"/>
            <a:ext cx="9779515" cy="388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60"/>
              </a:lnSpc>
            </a:pPr>
            <a:r>
              <a:rPr lang="en-US" sz="4400" dirty="0">
                <a:solidFill>
                  <a:srgbClr val="468C48"/>
                </a:solidFill>
                <a:latin typeface="Roboto Condensed"/>
              </a:rPr>
              <a:t>- HS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thực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hiện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PHT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số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1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trước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khi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đến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lớp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160"/>
              </a:lnSpc>
            </a:pPr>
            <a:r>
              <a:rPr lang="en-US" sz="4400" dirty="0">
                <a:solidFill>
                  <a:srgbClr val="468C48"/>
                </a:solidFill>
                <a:latin typeface="Roboto Condensed"/>
              </a:rPr>
              <a:t>-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Tại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lớp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, HS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thực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hiện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theo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cặp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đôi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thảo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luận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thống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nhất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các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câu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hỏi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ở </a:t>
            </a:r>
            <a:r>
              <a:rPr lang="en-US" sz="4400" dirty="0">
                <a:solidFill>
                  <a:srgbClr val="468C48"/>
                </a:solidFill>
                <a:latin typeface="Roboto Condensed Bold"/>
              </a:rPr>
              <a:t>PHT </a:t>
            </a:r>
            <a:r>
              <a:rPr lang="en-US" sz="4400" dirty="0" err="1">
                <a:solidFill>
                  <a:srgbClr val="468C48"/>
                </a:solidFill>
                <a:latin typeface="Roboto Condensed Bold"/>
              </a:rPr>
              <a:t>số</a:t>
            </a:r>
            <a:r>
              <a:rPr lang="en-US" sz="4400" dirty="0">
                <a:solidFill>
                  <a:srgbClr val="468C48"/>
                </a:solidFill>
                <a:latin typeface="Roboto Condensed Bold"/>
              </a:rPr>
              <a:t> 1</a:t>
            </a:r>
          </a:p>
          <a:p>
            <a:pPr algn="just">
              <a:lnSpc>
                <a:spcPts val="6160"/>
              </a:lnSpc>
            </a:pPr>
            <a:r>
              <a:rPr lang="en-US" sz="4400" dirty="0">
                <a:solidFill>
                  <a:srgbClr val="468C48"/>
                </a:solidFill>
                <a:latin typeface="Roboto Condensed"/>
              </a:rPr>
              <a:t>-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Thời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gian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thảo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luận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: </a:t>
            </a:r>
            <a:r>
              <a:rPr lang="en-US" sz="4400" dirty="0">
                <a:solidFill>
                  <a:srgbClr val="468C48"/>
                </a:solidFill>
                <a:latin typeface="Roboto Condensed Bold"/>
              </a:rPr>
              <a:t>10 </a:t>
            </a:r>
            <a:r>
              <a:rPr lang="en-US" sz="4400" dirty="0" err="1">
                <a:solidFill>
                  <a:srgbClr val="468C48"/>
                </a:solidFill>
                <a:latin typeface="Roboto Condensed Bold"/>
              </a:rPr>
              <a:t>phút</a:t>
            </a:r>
            <a:endParaRPr lang="en-US" sz="4400" dirty="0">
              <a:solidFill>
                <a:srgbClr val="468C48"/>
              </a:solidFill>
              <a:latin typeface="Roboto Condensed Bold"/>
            </a:endParaRPr>
          </a:p>
          <a:p>
            <a:pPr algn="just">
              <a:lnSpc>
                <a:spcPts val="6160"/>
              </a:lnSpc>
            </a:pPr>
            <a:endParaRPr lang="en-US" sz="4400" dirty="0">
              <a:solidFill>
                <a:srgbClr val="468C48"/>
              </a:solidFill>
              <a:latin typeface="Roboto Condensed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708056" y="6928563"/>
            <a:ext cx="10579944" cy="3132860"/>
          </a:xfrm>
          <a:custGeom>
            <a:avLst/>
            <a:gdLst/>
            <a:ahLst/>
            <a:cxnLst/>
            <a:rect l="l" t="t" r="r" b="b"/>
            <a:pathLst>
              <a:path w="10579944" h="3132860">
                <a:moveTo>
                  <a:pt x="0" y="0"/>
                </a:moveTo>
                <a:lnTo>
                  <a:pt x="10579944" y="0"/>
                </a:lnTo>
                <a:lnTo>
                  <a:pt x="10579944" y="3132859"/>
                </a:lnTo>
                <a:lnTo>
                  <a:pt x="0" y="31328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793" t="-12886" r="-20411" b="-175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322543" y="7369441"/>
            <a:ext cx="10363302" cy="232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64" lvl="1" indent="-474982" algn="just">
              <a:lnSpc>
                <a:spcPts val="6160"/>
              </a:lnSpc>
              <a:buFont typeface="Arial"/>
              <a:buChar char="•"/>
            </a:pPr>
            <a:r>
              <a:rPr lang="en-US" sz="4400" dirty="0">
                <a:solidFill>
                  <a:srgbClr val="468C48"/>
                </a:solidFill>
                <a:latin typeface="Roboto Condensed"/>
              </a:rPr>
              <a:t>HS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hoạt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động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theo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cặp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thực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hiện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 Bold"/>
              </a:rPr>
              <a:t>phiếu</a:t>
            </a:r>
            <a:r>
              <a:rPr lang="en-US" sz="4400" dirty="0">
                <a:solidFill>
                  <a:srgbClr val="468C48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 Bold"/>
              </a:rPr>
              <a:t>học</a:t>
            </a:r>
            <a:r>
              <a:rPr lang="en-US" sz="4400" dirty="0">
                <a:solidFill>
                  <a:srgbClr val="468C48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 Bold"/>
              </a:rPr>
              <a:t>tập</a:t>
            </a:r>
            <a:r>
              <a:rPr lang="en-US" sz="4400" dirty="0">
                <a:solidFill>
                  <a:srgbClr val="468C48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 Bold"/>
              </a:rPr>
              <a:t>số</a:t>
            </a:r>
            <a:r>
              <a:rPr lang="en-US" sz="4400" dirty="0">
                <a:solidFill>
                  <a:srgbClr val="468C48"/>
                </a:solidFill>
                <a:latin typeface="Roboto Condensed Bold"/>
              </a:rPr>
              <a:t> 1</a:t>
            </a:r>
          </a:p>
          <a:p>
            <a:pPr marL="949964" lvl="1" indent="-474982" algn="just">
              <a:lnSpc>
                <a:spcPts val="6160"/>
              </a:lnSpc>
              <a:buFont typeface="Arial"/>
              <a:buChar char="•"/>
            </a:pP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Thời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gian</a:t>
            </a:r>
            <a:r>
              <a:rPr lang="en-US" sz="4400" dirty="0">
                <a:solidFill>
                  <a:srgbClr val="468C48"/>
                </a:solidFill>
                <a:latin typeface="Roboto Condensed"/>
              </a:rPr>
              <a:t>: 7 </a:t>
            </a:r>
            <a:r>
              <a:rPr lang="en-US" sz="4400" dirty="0" err="1">
                <a:solidFill>
                  <a:srgbClr val="468C48"/>
                </a:solidFill>
                <a:latin typeface="Roboto Condensed"/>
              </a:rPr>
              <a:t>phút</a:t>
            </a:r>
            <a:endParaRPr lang="en-US" sz="4400" dirty="0">
              <a:solidFill>
                <a:srgbClr val="468C48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154293" y="5476832"/>
            <a:ext cx="7454002" cy="4960300"/>
          </a:xfrm>
          <a:custGeom>
            <a:avLst/>
            <a:gdLst/>
            <a:ahLst/>
            <a:cxnLst/>
            <a:rect l="l" t="t" r="r" b="b"/>
            <a:pathLst>
              <a:path w="7454002" h="4960300">
                <a:moveTo>
                  <a:pt x="7454002" y="0"/>
                </a:moveTo>
                <a:lnTo>
                  <a:pt x="0" y="0"/>
                </a:lnTo>
                <a:lnTo>
                  <a:pt x="0" y="4960300"/>
                </a:lnTo>
                <a:lnTo>
                  <a:pt x="7454002" y="4960300"/>
                </a:lnTo>
                <a:lnTo>
                  <a:pt x="74540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617848" y="7271549"/>
            <a:ext cx="5923207" cy="301545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62328" y="8189733"/>
            <a:ext cx="2919380" cy="2247398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26746" y="8366401"/>
            <a:ext cx="3490713" cy="2481580"/>
          </a:xfrm>
          <a:custGeom>
            <a:avLst/>
            <a:gdLst/>
            <a:ahLst/>
            <a:cxnLst/>
            <a:rect l="l" t="t" r="r" b="b"/>
            <a:pathLst>
              <a:path w="3490713" h="2481580">
                <a:moveTo>
                  <a:pt x="0" y="0"/>
                </a:moveTo>
                <a:lnTo>
                  <a:pt x="3490713" y="0"/>
                </a:lnTo>
                <a:lnTo>
                  <a:pt x="3490713" y="2481580"/>
                </a:lnTo>
                <a:lnTo>
                  <a:pt x="0" y="2481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01034">
            <a:off x="-1896698" y="4277641"/>
            <a:ext cx="2539904" cy="3310301"/>
          </a:xfrm>
          <a:custGeom>
            <a:avLst/>
            <a:gdLst/>
            <a:ahLst/>
            <a:cxnLst/>
            <a:rect l="l" t="t" r="r" b="b"/>
            <a:pathLst>
              <a:path w="2539904" h="3310301">
                <a:moveTo>
                  <a:pt x="0" y="0"/>
                </a:moveTo>
                <a:lnTo>
                  <a:pt x="2539904" y="0"/>
                </a:lnTo>
                <a:lnTo>
                  <a:pt x="2539904" y="3310301"/>
                </a:lnTo>
                <a:lnTo>
                  <a:pt x="0" y="3310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355824" y="5692767"/>
            <a:ext cx="8948869" cy="5816765"/>
          </a:xfrm>
          <a:custGeom>
            <a:avLst/>
            <a:gdLst/>
            <a:ahLst/>
            <a:cxnLst/>
            <a:rect l="l" t="t" r="r" b="b"/>
            <a:pathLst>
              <a:path w="8948869" h="5816765">
                <a:moveTo>
                  <a:pt x="0" y="0"/>
                </a:moveTo>
                <a:lnTo>
                  <a:pt x="8948869" y="0"/>
                </a:lnTo>
                <a:lnTo>
                  <a:pt x="8948869" y="5816765"/>
                </a:lnTo>
                <a:lnTo>
                  <a:pt x="0" y="58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9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294047" y="281920"/>
          <a:ext cx="17699906" cy="9560858"/>
        </p:xfrm>
        <a:graphic>
          <a:graphicData uri="http://schemas.openxmlformats.org/drawingml/2006/table">
            <a:tbl>
              <a:tblPr/>
              <a:tblGrid>
                <a:gridCol w="15732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3034">
                <a:tc>
                  <a:txBody>
                    <a:bodyPr/>
                    <a:lstStyle/>
                    <a:p>
                      <a:pPr algn="ctr">
                        <a:lnSpc>
                          <a:spcPts val="3930"/>
                        </a:lnSpc>
                        <a:defRPr/>
                      </a:pPr>
                      <a:r>
                        <a:rPr lang="en-US" sz="3000">
                          <a:solidFill>
                            <a:srgbClr val="FEFFFE"/>
                          </a:solidFill>
                          <a:latin typeface="Roboto Condensed Bold"/>
                        </a:rPr>
                        <a:t>Câu hỏi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C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30"/>
                        </a:lnSpc>
                        <a:defRPr/>
                      </a:pPr>
                      <a:r>
                        <a:rPr lang="en-US" sz="3000">
                          <a:solidFill>
                            <a:srgbClr val="FEFFFE"/>
                          </a:solidFill>
                          <a:latin typeface="Roboto Condensed Bold"/>
                        </a:rPr>
                        <a:t>Trả lời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C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4195">
                <a:tc>
                  <a:txBody>
                    <a:bodyPr/>
                    <a:lstStyle/>
                    <a:p>
                      <a:pPr algn="l">
                        <a:lnSpc>
                          <a:spcPts val="393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Bài văn thuyết minh, giải thích hiện tượng tự nhiên nào?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3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210">
                <a:tc>
                  <a:txBody>
                    <a:bodyPr/>
                    <a:lstStyle/>
                    <a:p>
                      <a:pPr algn="l">
                        <a:lnSpc>
                          <a:spcPts val="393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Phần mở bài có nhiệm vụ gì? 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3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3034">
                <a:tc>
                  <a:txBody>
                    <a:bodyPr/>
                    <a:lstStyle/>
                    <a:p>
                      <a:pPr algn="l">
                        <a:lnSpc>
                          <a:spcPts val="3930"/>
                        </a:lnSpc>
                        <a:defRPr/>
                      </a:pP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Đoạn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tiên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phần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thân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(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chiều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rộng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...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ra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biển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lớn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)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nội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 dung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gì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3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3034">
                <a:tc>
                  <a:txBody>
                    <a:bodyPr/>
                    <a:lstStyle/>
                    <a:p>
                      <a:pPr algn="l">
                        <a:lnSpc>
                          <a:spcPts val="393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Qua sự miêu tả của người viết, em thấy ghềnh Đá Đĩa có vẻ gì đặc biệt?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3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3034">
                <a:tc>
                  <a:txBody>
                    <a:bodyPr/>
                    <a:lstStyle/>
                    <a:p>
                      <a:pPr algn="just">
                        <a:lnSpc>
                          <a:spcPts val="393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Đoạn văn thứ hai trong thân bài 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 Bold Italics"/>
                        </a:rPr>
                        <a:t>(Theo các nhà khoa học... ở Xcốt-len) </a:t>
                      </a: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có nội dung gì?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3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6997">
                <a:tc>
                  <a:txBody>
                    <a:bodyPr/>
                    <a:lstStyle/>
                    <a:p>
                      <a:pPr algn="l">
                        <a:lnSpc>
                          <a:spcPts val="393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Phần kết bài có nội dung gì?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3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6997">
                <a:tc>
                  <a:txBody>
                    <a:bodyPr/>
                    <a:lstStyle/>
                    <a:p>
                      <a:pPr algn="l">
                        <a:lnSpc>
                          <a:spcPts val="393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Qua đây, em hãy rút ra kết luận về bố cục của bài văn thuyết minh giải thích một hiện tượng tự nhiên.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3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9323">
                <a:tc>
                  <a:txBody>
                    <a:bodyPr/>
                    <a:lstStyle/>
                    <a:p>
                      <a:pPr algn="l">
                        <a:lnSpc>
                          <a:spcPts val="393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Roboto Condensed"/>
                        </a:rPr>
                        <a:t>Văn bản triển khai thông tin theo cách nào? Vì sao em biết điều điều đó? Hiệu quả của cách trình bày đó là gì?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3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154293" y="5476832"/>
            <a:ext cx="7454002" cy="4960300"/>
          </a:xfrm>
          <a:custGeom>
            <a:avLst/>
            <a:gdLst/>
            <a:ahLst/>
            <a:cxnLst/>
            <a:rect l="l" t="t" r="r" b="b"/>
            <a:pathLst>
              <a:path w="7454002" h="4960300">
                <a:moveTo>
                  <a:pt x="7454002" y="0"/>
                </a:moveTo>
                <a:lnTo>
                  <a:pt x="0" y="0"/>
                </a:lnTo>
                <a:lnTo>
                  <a:pt x="0" y="4960300"/>
                </a:lnTo>
                <a:lnTo>
                  <a:pt x="7454002" y="4960300"/>
                </a:lnTo>
                <a:lnTo>
                  <a:pt x="74540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617848" y="7271549"/>
            <a:ext cx="5923207" cy="301545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62328" y="8189733"/>
            <a:ext cx="2919380" cy="2247398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26746" y="8366401"/>
            <a:ext cx="3490713" cy="2481580"/>
          </a:xfrm>
          <a:custGeom>
            <a:avLst/>
            <a:gdLst/>
            <a:ahLst/>
            <a:cxnLst/>
            <a:rect l="l" t="t" r="r" b="b"/>
            <a:pathLst>
              <a:path w="3490713" h="2481580">
                <a:moveTo>
                  <a:pt x="0" y="0"/>
                </a:moveTo>
                <a:lnTo>
                  <a:pt x="3490713" y="0"/>
                </a:lnTo>
                <a:lnTo>
                  <a:pt x="3490713" y="2481580"/>
                </a:lnTo>
                <a:lnTo>
                  <a:pt x="0" y="2481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01034">
            <a:off x="-1896698" y="4277641"/>
            <a:ext cx="2539904" cy="3310301"/>
          </a:xfrm>
          <a:custGeom>
            <a:avLst/>
            <a:gdLst/>
            <a:ahLst/>
            <a:cxnLst/>
            <a:rect l="l" t="t" r="r" b="b"/>
            <a:pathLst>
              <a:path w="2539904" h="3310301">
                <a:moveTo>
                  <a:pt x="0" y="0"/>
                </a:moveTo>
                <a:lnTo>
                  <a:pt x="2539904" y="0"/>
                </a:lnTo>
                <a:lnTo>
                  <a:pt x="2539904" y="3310301"/>
                </a:lnTo>
                <a:lnTo>
                  <a:pt x="0" y="3310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355824" y="5692767"/>
            <a:ext cx="8948869" cy="5816765"/>
          </a:xfrm>
          <a:custGeom>
            <a:avLst/>
            <a:gdLst/>
            <a:ahLst/>
            <a:cxnLst/>
            <a:rect l="l" t="t" r="r" b="b"/>
            <a:pathLst>
              <a:path w="8948869" h="5816765">
                <a:moveTo>
                  <a:pt x="0" y="0"/>
                </a:moveTo>
                <a:lnTo>
                  <a:pt x="8948869" y="0"/>
                </a:lnTo>
                <a:lnTo>
                  <a:pt x="8948869" y="5816765"/>
                </a:lnTo>
                <a:lnTo>
                  <a:pt x="0" y="58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9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543429" y="1815735"/>
          <a:ext cx="17201142" cy="8196950"/>
        </p:xfrm>
        <a:graphic>
          <a:graphicData uri="http://schemas.openxmlformats.org/drawingml/2006/table">
            <a:tbl>
              <a:tblPr/>
              <a:tblGrid>
                <a:gridCol w="744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3997">
                <a:tc>
                  <a:txBody>
                    <a:bodyPr/>
                    <a:lstStyle/>
                    <a:p>
                      <a:pPr algn="ctr">
                        <a:lnSpc>
                          <a:spcPts val="5895"/>
                        </a:lnSpc>
                        <a:defRPr/>
                      </a:pPr>
                      <a:r>
                        <a:rPr lang="en-US" sz="4500">
                          <a:solidFill>
                            <a:srgbClr val="FEFFFE"/>
                          </a:solidFill>
                          <a:latin typeface="Roboto Condensed Bold"/>
                        </a:rPr>
                        <a:t>Câu hỏi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C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95"/>
                        </a:lnSpc>
                        <a:defRPr/>
                      </a:pPr>
                      <a:r>
                        <a:rPr lang="en-US" sz="4500">
                          <a:solidFill>
                            <a:srgbClr val="FEFFFE"/>
                          </a:solidFill>
                          <a:latin typeface="Roboto Condensed Bold"/>
                        </a:rPr>
                        <a:t>Trả lời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C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4004">
                <a:tc>
                  <a:txBody>
                    <a:bodyPr/>
                    <a:lstStyle/>
                    <a:p>
                      <a:pPr algn="just">
                        <a:lnSpc>
                          <a:spcPts val="5895"/>
                        </a:lnSpc>
                        <a:defRPr/>
                      </a:pP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thuyết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minh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giải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thích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tự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nhiên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nào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895"/>
                        </a:lnSpc>
                        <a:defRPr/>
                      </a:pPr>
                      <a:r>
                        <a:rPr lang="en-US" sz="4500">
                          <a:solidFill>
                            <a:srgbClr val="000000"/>
                          </a:solidFill>
                          <a:latin typeface="Roboto Condensed"/>
                        </a:rPr>
                        <a:t>Kì quan ghềnh Đá Đĩa ở Phú Yên.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7914">
                <a:tc>
                  <a:txBody>
                    <a:bodyPr/>
                    <a:lstStyle/>
                    <a:p>
                      <a:pPr algn="just">
                        <a:lnSpc>
                          <a:spcPts val="5895"/>
                        </a:lnSpc>
                        <a:defRPr/>
                      </a:pPr>
                      <a:r>
                        <a:rPr lang="en-US" sz="4500">
                          <a:solidFill>
                            <a:srgbClr val="000000"/>
                          </a:solidFill>
                          <a:latin typeface="Roboto Condensed"/>
                        </a:rPr>
                        <a:t>Phần mở bài có nhiệm vụ gì? 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895"/>
                        </a:lnSpc>
                        <a:defRPr/>
                      </a:pPr>
                      <a:r>
                        <a:rPr lang="en-US" sz="4500">
                          <a:solidFill>
                            <a:srgbClr val="000000"/>
                          </a:solidFill>
                          <a:latin typeface="Roboto Condensed"/>
                        </a:rPr>
                        <a:t>Giới thiệu kì quan ghềnh Đá Đĩa.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1035">
                <a:tc>
                  <a:txBody>
                    <a:bodyPr/>
                    <a:lstStyle/>
                    <a:p>
                      <a:pPr algn="just">
                        <a:lnSpc>
                          <a:spcPts val="5895"/>
                        </a:lnSpc>
                        <a:defRPr/>
                      </a:pPr>
                      <a:r>
                        <a:rPr lang="en-US" sz="4500">
                          <a:solidFill>
                            <a:srgbClr val="000000"/>
                          </a:solidFill>
                          <a:latin typeface="Roboto Condensed"/>
                        </a:rPr>
                        <a:t>Đoạn văn đầu tiên trong phần thân bài (Với chiều rộng... ra biển lớn) có nội dung gì?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895"/>
                        </a:lnSpc>
                        <a:defRPr/>
                      </a:pP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Miêu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tả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đặc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nổi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bật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ghềnh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đá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đĩa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. </a:t>
                      </a: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543429" y="508090"/>
            <a:ext cx="16403844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099">
                <a:solidFill>
                  <a:srgbClr val="FFFFFF"/>
                </a:solidFill>
                <a:latin typeface="Fraunces Bold"/>
              </a:rPr>
              <a:t>II. PHÂN TÍCH BÀI VIẾT THAM KHẢO</a:t>
            </a:r>
          </a:p>
          <a:p>
            <a:pPr>
              <a:lnSpc>
                <a:spcPts val="7139"/>
              </a:lnSpc>
            </a:pPr>
            <a:endParaRPr lang="en-US" sz="5099">
              <a:solidFill>
                <a:srgbClr val="FFFFFF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154293" y="5476832"/>
            <a:ext cx="7454002" cy="4960300"/>
          </a:xfrm>
          <a:custGeom>
            <a:avLst/>
            <a:gdLst/>
            <a:ahLst/>
            <a:cxnLst/>
            <a:rect l="l" t="t" r="r" b="b"/>
            <a:pathLst>
              <a:path w="7454002" h="4960300">
                <a:moveTo>
                  <a:pt x="7454002" y="0"/>
                </a:moveTo>
                <a:lnTo>
                  <a:pt x="0" y="0"/>
                </a:lnTo>
                <a:lnTo>
                  <a:pt x="0" y="4960300"/>
                </a:lnTo>
                <a:lnTo>
                  <a:pt x="7454002" y="4960300"/>
                </a:lnTo>
                <a:lnTo>
                  <a:pt x="74540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617848" y="7271549"/>
            <a:ext cx="5923207" cy="301545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62328" y="8189733"/>
            <a:ext cx="2919380" cy="2247398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26746" y="8366401"/>
            <a:ext cx="3490713" cy="2481580"/>
          </a:xfrm>
          <a:custGeom>
            <a:avLst/>
            <a:gdLst/>
            <a:ahLst/>
            <a:cxnLst/>
            <a:rect l="l" t="t" r="r" b="b"/>
            <a:pathLst>
              <a:path w="3490713" h="2481580">
                <a:moveTo>
                  <a:pt x="0" y="0"/>
                </a:moveTo>
                <a:lnTo>
                  <a:pt x="3490713" y="0"/>
                </a:lnTo>
                <a:lnTo>
                  <a:pt x="3490713" y="2481580"/>
                </a:lnTo>
                <a:lnTo>
                  <a:pt x="0" y="2481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01034">
            <a:off x="-1896698" y="4277641"/>
            <a:ext cx="2539904" cy="3310301"/>
          </a:xfrm>
          <a:custGeom>
            <a:avLst/>
            <a:gdLst/>
            <a:ahLst/>
            <a:cxnLst/>
            <a:rect l="l" t="t" r="r" b="b"/>
            <a:pathLst>
              <a:path w="2539904" h="3310301">
                <a:moveTo>
                  <a:pt x="0" y="0"/>
                </a:moveTo>
                <a:lnTo>
                  <a:pt x="2539904" y="0"/>
                </a:lnTo>
                <a:lnTo>
                  <a:pt x="2539904" y="3310301"/>
                </a:lnTo>
                <a:lnTo>
                  <a:pt x="0" y="3310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355824" y="5692767"/>
            <a:ext cx="8948869" cy="5816765"/>
          </a:xfrm>
          <a:custGeom>
            <a:avLst/>
            <a:gdLst/>
            <a:ahLst/>
            <a:cxnLst/>
            <a:rect l="l" t="t" r="r" b="b"/>
            <a:pathLst>
              <a:path w="8948869" h="5816765">
                <a:moveTo>
                  <a:pt x="0" y="0"/>
                </a:moveTo>
                <a:lnTo>
                  <a:pt x="8948869" y="0"/>
                </a:lnTo>
                <a:lnTo>
                  <a:pt x="8948869" y="5816765"/>
                </a:lnTo>
                <a:lnTo>
                  <a:pt x="0" y="58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9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543429" y="1457721"/>
          <a:ext cx="17201142" cy="8470090"/>
        </p:xfrm>
        <a:graphic>
          <a:graphicData uri="http://schemas.openxmlformats.org/drawingml/2006/table">
            <a:tbl>
              <a:tblPr/>
              <a:tblGrid>
                <a:gridCol w="744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3888">
                <a:tc>
                  <a:txBody>
                    <a:bodyPr/>
                    <a:lstStyle/>
                    <a:p>
                      <a:pPr algn="ctr">
                        <a:lnSpc>
                          <a:spcPts val="5895"/>
                        </a:lnSpc>
                        <a:defRPr/>
                      </a:pPr>
                      <a:r>
                        <a:rPr lang="en-US" sz="4500">
                          <a:solidFill>
                            <a:srgbClr val="FEFFFE"/>
                          </a:solidFill>
                          <a:latin typeface="Roboto Condensed Bold"/>
                        </a:rPr>
                        <a:t>Câu hỏi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C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95"/>
                        </a:lnSpc>
                        <a:defRPr/>
                      </a:pPr>
                      <a:r>
                        <a:rPr lang="en-US" sz="4500">
                          <a:solidFill>
                            <a:srgbClr val="FEFFFE"/>
                          </a:solidFill>
                          <a:latin typeface="Roboto Condensed Bold"/>
                        </a:rPr>
                        <a:t>Trả lời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C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3101">
                <a:tc>
                  <a:txBody>
                    <a:bodyPr/>
                    <a:lstStyle/>
                    <a:p>
                      <a:pPr algn="l">
                        <a:lnSpc>
                          <a:spcPts val="5895"/>
                        </a:lnSpc>
                        <a:defRPr/>
                      </a:pP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Qua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miêu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tả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viết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em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thấy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ghềnh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Đá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Đĩa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vẻ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gì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đặc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biệt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 dirty="0"/>
                    </a:p>
                    <a:p>
                      <a:pPr>
                        <a:lnSpc>
                          <a:spcPts val="5895"/>
                        </a:lnSpc>
                      </a:pP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895"/>
                        </a:lnSpc>
                        <a:defRPr/>
                      </a:pPr>
                      <a:r>
                        <a:rPr lang="en-US" sz="4500">
                          <a:solidFill>
                            <a:srgbClr val="000000"/>
                          </a:solidFill>
                          <a:latin typeface="Roboto Condensed"/>
                        </a:rPr>
                        <a:t>Sự kì diệu của tạo hóa đã tạo ra một ghềnh đá được tạo bởi các lớp đá xếp chồng lên nhau như chồng bát đĩa.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3101">
                <a:tc>
                  <a:txBody>
                    <a:bodyPr/>
                    <a:lstStyle/>
                    <a:p>
                      <a:pPr algn="l">
                        <a:lnSpc>
                          <a:spcPts val="5895"/>
                        </a:lnSpc>
                        <a:defRPr/>
                      </a:pPr>
                      <a:r>
                        <a:rPr lang="en-US" sz="4500">
                          <a:solidFill>
                            <a:srgbClr val="000000"/>
                          </a:solidFill>
                          <a:latin typeface="Roboto Condensed"/>
                        </a:rPr>
                        <a:t>Đoạn văn thứ hai trong thân bài </a:t>
                      </a:r>
                      <a:r>
                        <a:rPr lang="en-US" sz="4500">
                          <a:solidFill>
                            <a:srgbClr val="000000"/>
                          </a:solidFill>
                          <a:latin typeface="Roboto Condensed Bold Italics"/>
                        </a:rPr>
                        <a:t>(Theo các nhà khoa học... ở Xcốt-len) </a:t>
                      </a:r>
                      <a:r>
                        <a:rPr lang="en-US" sz="4500">
                          <a:solidFill>
                            <a:srgbClr val="000000"/>
                          </a:solidFill>
                          <a:latin typeface="Roboto Condensed"/>
                        </a:rPr>
                        <a:t>có nội dung gì?</a:t>
                      </a:r>
                      <a:endParaRPr lang="en-US" sz="1100"/>
                    </a:p>
                    <a:p>
                      <a:pPr>
                        <a:lnSpc>
                          <a:spcPts val="5895"/>
                        </a:lnSpc>
                      </a:pP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895"/>
                        </a:lnSpc>
                        <a:defRPr/>
                      </a:pP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Giải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thích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đặc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biệt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lí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giải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hình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thành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ghềnh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Đá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Đĩa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trên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cơ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sở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khoa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382354" y="218075"/>
            <a:ext cx="16403844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099">
                <a:solidFill>
                  <a:srgbClr val="FFFFFF"/>
                </a:solidFill>
                <a:latin typeface="Fraunces Bold"/>
              </a:rPr>
              <a:t>II. PHÂN TÍCH BÀI VIẾT THAM KHẢO</a:t>
            </a:r>
          </a:p>
          <a:p>
            <a:pPr>
              <a:lnSpc>
                <a:spcPts val="7139"/>
              </a:lnSpc>
            </a:pPr>
            <a:endParaRPr lang="en-US" sz="5099">
              <a:solidFill>
                <a:srgbClr val="FFFFFF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154293" y="5476832"/>
            <a:ext cx="7454002" cy="4960300"/>
          </a:xfrm>
          <a:custGeom>
            <a:avLst/>
            <a:gdLst/>
            <a:ahLst/>
            <a:cxnLst/>
            <a:rect l="l" t="t" r="r" b="b"/>
            <a:pathLst>
              <a:path w="7454002" h="4960300">
                <a:moveTo>
                  <a:pt x="7454002" y="0"/>
                </a:moveTo>
                <a:lnTo>
                  <a:pt x="0" y="0"/>
                </a:lnTo>
                <a:lnTo>
                  <a:pt x="0" y="4960300"/>
                </a:lnTo>
                <a:lnTo>
                  <a:pt x="7454002" y="4960300"/>
                </a:lnTo>
                <a:lnTo>
                  <a:pt x="74540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617848" y="7271549"/>
            <a:ext cx="5923207" cy="301545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62328" y="8189733"/>
            <a:ext cx="2919380" cy="2247398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26746" y="8366401"/>
            <a:ext cx="3490713" cy="2481580"/>
          </a:xfrm>
          <a:custGeom>
            <a:avLst/>
            <a:gdLst/>
            <a:ahLst/>
            <a:cxnLst/>
            <a:rect l="l" t="t" r="r" b="b"/>
            <a:pathLst>
              <a:path w="3490713" h="2481580">
                <a:moveTo>
                  <a:pt x="0" y="0"/>
                </a:moveTo>
                <a:lnTo>
                  <a:pt x="3490713" y="0"/>
                </a:lnTo>
                <a:lnTo>
                  <a:pt x="3490713" y="2481580"/>
                </a:lnTo>
                <a:lnTo>
                  <a:pt x="0" y="2481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01034">
            <a:off x="-1896698" y="4277641"/>
            <a:ext cx="2539904" cy="3310301"/>
          </a:xfrm>
          <a:custGeom>
            <a:avLst/>
            <a:gdLst/>
            <a:ahLst/>
            <a:cxnLst/>
            <a:rect l="l" t="t" r="r" b="b"/>
            <a:pathLst>
              <a:path w="2539904" h="3310301">
                <a:moveTo>
                  <a:pt x="0" y="0"/>
                </a:moveTo>
                <a:lnTo>
                  <a:pt x="2539904" y="0"/>
                </a:lnTo>
                <a:lnTo>
                  <a:pt x="2539904" y="3310301"/>
                </a:lnTo>
                <a:lnTo>
                  <a:pt x="0" y="3310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355824" y="5692767"/>
            <a:ext cx="8948869" cy="5816765"/>
          </a:xfrm>
          <a:custGeom>
            <a:avLst/>
            <a:gdLst/>
            <a:ahLst/>
            <a:cxnLst/>
            <a:rect l="l" t="t" r="r" b="b"/>
            <a:pathLst>
              <a:path w="8948869" h="5816765">
                <a:moveTo>
                  <a:pt x="0" y="0"/>
                </a:moveTo>
                <a:lnTo>
                  <a:pt x="8948869" y="0"/>
                </a:lnTo>
                <a:lnTo>
                  <a:pt x="8948869" y="5816765"/>
                </a:lnTo>
                <a:lnTo>
                  <a:pt x="0" y="58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9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543429" y="2437087"/>
          <a:ext cx="17201142" cy="4221941"/>
        </p:xfrm>
        <a:graphic>
          <a:graphicData uri="http://schemas.openxmlformats.org/drawingml/2006/table">
            <a:tbl>
              <a:tblPr/>
              <a:tblGrid>
                <a:gridCol w="744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5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7171">
                <a:tc>
                  <a:txBody>
                    <a:bodyPr/>
                    <a:lstStyle/>
                    <a:p>
                      <a:pPr algn="ctr">
                        <a:lnSpc>
                          <a:spcPts val="5895"/>
                        </a:lnSpc>
                        <a:defRPr/>
                      </a:pPr>
                      <a:r>
                        <a:rPr lang="en-US" sz="4500">
                          <a:solidFill>
                            <a:srgbClr val="FEFFFE"/>
                          </a:solidFill>
                          <a:latin typeface="Roboto Condensed Bold"/>
                        </a:rPr>
                        <a:t>Câu hỏi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C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95"/>
                        </a:lnSpc>
                        <a:defRPr/>
                      </a:pPr>
                      <a:r>
                        <a:rPr lang="en-US" sz="4500">
                          <a:solidFill>
                            <a:srgbClr val="FEFFFE"/>
                          </a:solidFill>
                          <a:latin typeface="Roboto Condensed Bold"/>
                        </a:rPr>
                        <a:t>Trả lời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C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770">
                <a:tc>
                  <a:txBody>
                    <a:bodyPr/>
                    <a:lstStyle/>
                    <a:p>
                      <a:pPr algn="l">
                        <a:lnSpc>
                          <a:spcPts val="5895"/>
                        </a:lnSpc>
                        <a:defRPr/>
                      </a:pP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Phần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kết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nội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dung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gì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 dirty="0"/>
                    </a:p>
                    <a:p>
                      <a:pPr>
                        <a:lnSpc>
                          <a:spcPts val="5895"/>
                        </a:lnSpc>
                      </a:pPr>
                      <a:endParaRPr lang="en-US" sz="1100" dirty="0"/>
                    </a:p>
                    <a:p>
                      <a:pPr>
                        <a:lnSpc>
                          <a:spcPts val="5895"/>
                        </a:lnSpc>
                      </a:pP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895"/>
                        </a:lnSpc>
                        <a:defRPr/>
                      </a:pP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thái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hành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con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trước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tự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5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nhiên</a:t>
                      </a:r>
                      <a:r>
                        <a:rPr lang="en-US" sz="45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543429" y="661627"/>
            <a:ext cx="16403844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099">
                <a:solidFill>
                  <a:srgbClr val="FFFFFF"/>
                </a:solidFill>
                <a:latin typeface="Fraunces Bold"/>
              </a:rPr>
              <a:t>II. PHÂN TÍCH BÀI VIẾT THAM KHẢO</a:t>
            </a:r>
          </a:p>
          <a:p>
            <a:pPr>
              <a:lnSpc>
                <a:spcPts val="7139"/>
              </a:lnSpc>
            </a:pPr>
            <a:endParaRPr lang="en-US" sz="5099">
              <a:solidFill>
                <a:srgbClr val="FFFFFF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154293" y="5476832"/>
            <a:ext cx="7454002" cy="4960300"/>
          </a:xfrm>
          <a:custGeom>
            <a:avLst/>
            <a:gdLst/>
            <a:ahLst/>
            <a:cxnLst/>
            <a:rect l="l" t="t" r="r" b="b"/>
            <a:pathLst>
              <a:path w="7454002" h="4960300">
                <a:moveTo>
                  <a:pt x="7454002" y="0"/>
                </a:moveTo>
                <a:lnTo>
                  <a:pt x="0" y="0"/>
                </a:lnTo>
                <a:lnTo>
                  <a:pt x="0" y="4960300"/>
                </a:lnTo>
                <a:lnTo>
                  <a:pt x="7454002" y="4960300"/>
                </a:lnTo>
                <a:lnTo>
                  <a:pt x="74540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617848" y="7271549"/>
            <a:ext cx="5923207" cy="301545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62328" y="8189733"/>
            <a:ext cx="2919380" cy="2247398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26746" y="8366401"/>
            <a:ext cx="3490713" cy="2481580"/>
          </a:xfrm>
          <a:custGeom>
            <a:avLst/>
            <a:gdLst/>
            <a:ahLst/>
            <a:cxnLst/>
            <a:rect l="l" t="t" r="r" b="b"/>
            <a:pathLst>
              <a:path w="3490713" h="2481580">
                <a:moveTo>
                  <a:pt x="0" y="0"/>
                </a:moveTo>
                <a:lnTo>
                  <a:pt x="3490713" y="0"/>
                </a:lnTo>
                <a:lnTo>
                  <a:pt x="3490713" y="2481580"/>
                </a:lnTo>
                <a:lnTo>
                  <a:pt x="0" y="2481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01034">
            <a:off x="-1896698" y="4277641"/>
            <a:ext cx="2539904" cy="3310301"/>
          </a:xfrm>
          <a:custGeom>
            <a:avLst/>
            <a:gdLst/>
            <a:ahLst/>
            <a:cxnLst/>
            <a:rect l="l" t="t" r="r" b="b"/>
            <a:pathLst>
              <a:path w="2539904" h="3310301">
                <a:moveTo>
                  <a:pt x="0" y="0"/>
                </a:moveTo>
                <a:lnTo>
                  <a:pt x="2539904" y="0"/>
                </a:lnTo>
                <a:lnTo>
                  <a:pt x="2539904" y="3310301"/>
                </a:lnTo>
                <a:lnTo>
                  <a:pt x="0" y="3310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355824" y="5692767"/>
            <a:ext cx="8948869" cy="5816765"/>
          </a:xfrm>
          <a:custGeom>
            <a:avLst/>
            <a:gdLst/>
            <a:ahLst/>
            <a:cxnLst/>
            <a:rect l="l" t="t" r="r" b="b"/>
            <a:pathLst>
              <a:path w="8948869" h="5816765">
                <a:moveTo>
                  <a:pt x="0" y="0"/>
                </a:moveTo>
                <a:lnTo>
                  <a:pt x="8948869" y="0"/>
                </a:lnTo>
                <a:lnTo>
                  <a:pt x="8948869" y="5816765"/>
                </a:lnTo>
                <a:lnTo>
                  <a:pt x="0" y="58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9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543429" y="1815735"/>
          <a:ext cx="17201142" cy="6688916"/>
        </p:xfrm>
        <a:graphic>
          <a:graphicData uri="http://schemas.openxmlformats.org/drawingml/2006/table">
            <a:tbl>
              <a:tblPr/>
              <a:tblGrid>
                <a:gridCol w="4652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8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4756">
                <a:tc>
                  <a:txBody>
                    <a:bodyPr/>
                    <a:lstStyle/>
                    <a:p>
                      <a:pPr algn="ctr">
                        <a:lnSpc>
                          <a:spcPts val="4716"/>
                        </a:lnSpc>
                        <a:defRPr/>
                      </a:pPr>
                      <a:r>
                        <a:rPr lang="en-US" sz="3600">
                          <a:solidFill>
                            <a:srgbClr val="FEFFFE"/>
                          </a:solidFill>
                          <a:latin typeface="Roboto Condensed Bold"/>
                        </a:rPr>
                        <a:t>Câu hỏi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C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16"/>
                        </a:lnSpc>
                        <a:defRPr/>
                      </a:pPr>
                      <a:r>
                        <a:rPr lang="en-US" sz="3600">
                          <a:solidFill>
                            <a:srgbClr val="FEFFFE"/>
                          </a:solidFill>
                          <a:latin typeface="Roboto Condensed Bold"/>
                        </a:rPr>
                        <a:t>Trả lời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C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4160">
                <a:tc>
                  <a:txBody>
                    <a:bodyPr/>
                    <a:lstStyle/>
                    <a:p>
                      <a:pPr algn="just">
                        <a:lnSpc>
                          <a:spcPts val="4716"/>
                        </a:lnSpc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Qua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đây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em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hãy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rút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luận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bố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cục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thuyết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giải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thích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một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tự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nhiên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  <a:p>
                      <a:pPr algn="just">
                        <a:lnSpc>
                          <a:spcPts val="4716"/>
                        </a:lnSpc>
                      </a:pP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4716"/>
                        </a:lnSpc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Mở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Giới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thiệu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tự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nhiên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(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nào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xuất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/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thường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xuất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ở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đâu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thời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nào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...)</a:t>
                      </a:r>
                      <a:endParaRPr lang="en-US" sz="1100" dirty="0"/>
                    </a:p>
                    <a:p>
                      <a:pPr algn="just">
                        <a:lnSpc>
                          <a:spcPts val="4716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Thân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</a:p>
                    <a:p>
                      <a:pPr algn="just">
                        <a:lnSpc>
                          <a:spcPts val="4716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+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Thuyết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đặc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điểm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biểu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nổi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bật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  <a:p>
                      <a:pPr algn="just">
                        <a:lnSpc>
                          <a:spcPts val="4716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+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giải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thành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sở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khoa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  <a:p>
                      <a:pPr algn="just">
                        <a:lnSpc>
                          <a:spcPts val="4716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+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tự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nhiên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tới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con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... (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nếu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)</a:t>
                      </a:r>
                    </a:p>
                    <a:p>
                      <a:pPr algn="just">
                        <a:lnSpc>
                          <a:spcPts val="4716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: Thái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hành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con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trước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tự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nhiên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/>
                        </a:rPr>
                        <a:t>. </a:t>
                      </a:r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543429" y="371612"/>
            <a:ext cx="16403844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099">
                <a:solidFill>
                  <a:srgbClr val="FFFFFF"/>
                </a:solidFill>
                <a:latin typeface="Fraunces Bold"/>
              </a:rPr>
              <a:t>II. PHÂN TÍCH BÀI VIẾT THAM KHẢO</a:t>
            </a:r>
          </a:p>
          <a:p>
            <a:pPr>
              <a:lnSpc>
                <a:spcPts val="7139"/>
              </a:lnSpc>
            </a:pPr>
            <a:endParaRPr lang="en-US" sz="5099">
              <a:solidFill>
                <a:srgbClr val="FFFFFF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154293" y="5476832"/>
            <a:ext cx="7454002" cy="4960300"/>
          </a:xfrm>
          <a:custGeom>
            <a:avLst/>
            <a:gdLst/>
            <a:ahLst/>
            <a:cxnLst/>
            <a:rect l="l" t="t" r="r" b="b"/>
            <a:pathLst>
              <a:path w="7454002" h="4960300">
                <a:moveTo>
                  <a:pt x="7454002" y="0"/>
                </a:moveTo>
                <a:lnTo>
                  <a:pt x="0" y="0"/>
                </a:lnTo>
                <a:lnTo>
                  <a:pt x="0" y="4960300"/>
                </a:lnTo>
                <a:lnTo>
                  <a:pt x="7454002" y="4960300"/>
                </a:lnTo>
                <a:lnTo>
                  <a:pt x="74540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617848" y="7271549"/>
            <a:ext cx="5923207" cy="3015451"/>
          </a:xfrm>
          <a:custGeom>
            <a:avLst/>
            <a:gdLst/>
            <a:ahLst/>
            <a:cxnLst/>
            <a:rect l="l" t="t" r="r" b="b"/>
            <a:pathLst>
              <a:path w="5923207" h="3015451">
                <a:moveTo>
                  <a:pt x="5923206" y="0"/>
                </a:moveTo>
                <a:lnTo>
                  <a:pt x="0" y="0"/>
                </a:lnTo>
                <a:lnTo>
                  <a:pt x="0" y="3015451"/>
                </a:lnTo>
                <a:lnTo>
                  <a:pt x="5923206" y="3015451"/>
                </a:lnTo>
                <a:lnTo>
                  <a:pt x="5923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62328" y="8189733"/>
            <a:ext cx="2919380" cy="2247398"/>
          </a:xfrm>
          <a:custGeom>
            <a:avLst/>
            <a:gdLst/>
            <a:ahLst/>
            <a:cxnLst/>
            <a:rect l="l" t="t" r="r" b="b"/>
            <a:pathLst>
              <a:path w="2919380" h="2247398">
                <a:moveTo>
                  <a:pt x="0" y="0"/>
                </a:moveTo>
                <a:lnTo>
                  <a:pt x="2919380" y="0"/>
                </a:lnTo>
                <a:lnTo>
                  <a:pt x="2919380" y="2247399"/>
                </a:lnTo>
                <a:lnTo>
                  <a:pt x="0" y="22473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50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26746" y="8366401"/>
            <a:ext cx="3490713" cy="2481580"/>
          </a:xfrm>
          <a:custGeom>
            <a:avLst/>
            <a:gdLst/>
            <a:ahLst/>
            <a:cxnLst/>
            <a:rect l="l" t="t" r="r" b="b"/>
            <a:pathLst>
              <a:path w="3490713" h="2481580">
                <a:moveTo>
                  <a:pt x="0" y="0"/>
                </a:moveTo>
                <a:lnTo>
                  <a:pt x="3490713" y="0"/>
                </a:lnTo>
                <a:lnTo>
                  <a:pt x="3490713" y="2481580"/>
                </a:lnTo>
                <a:lnTo>
                  <a:pt x="0" y="2481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01034">
            <a:off x="-1896698" y="4277641"/>
            <a:ext cx="2539904" cy="3310301"/>
          </a:xfrm>
          <a:custGeom>
            <a:avLst/>
            <a:gdLst/>
            <a:ahLst/>
            <a:cxnLst/>
            <a:rect l="l" t="t" r="r" b="b"/>
            <a:pathLst>
              <a:path w="2539904" h="3310301">
                <a:moveTo>
                  <a:pt x="0" y="0"/>
                </a:moveTo>
                <a:lnTo>
                  <a:pt x="2539904" y="0"/>
                </a:lnTo>
                <a:lnTo>
                  <a:pt x="2539904" y="3310301"/>
                </a:lnTo>
                <a:lnTo>
                  <a:pt x="0" y="33103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355824" y="5692767"/>
            <a:ext cx="8948869" cy="5816765"/>
          </a:xfrm>
          <a:custGeom>
            <a:avLst/>
            <a:gdLst/>
            <a:ahLst/>
            <a:cxnLst/>
            <a:rect l="l" t="t" r="r" b="b"/>
            <a:pathLst>
              <a:path w="8948869" h="5816765">
                <a:moveTo>
                  <a:pt x="0" y="0"/>
                </a:moveTo>
                <a:lnTo>
                  <a:pt x="8948869" y="0"/>
                </a:lnTo>
                <a:lnTo>
                  <a:pt x="8948869" y="5816765"/>
                </a:lnTo>
                <a:lnTo>
                  <a:pt x="0" y="58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9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543429" y="1815735"/>
          <a:ext cx="17201142" cy="6707966"/>
        </p:xfrm>
        <a:graphic>
          <a:graphicData uri="http://schemas.openxmlformats.org/drawingml/2006/table">
            <a:tbl>
              <a:tblPr/>
              <a:tblGrid>
                <a:gridCol w="5032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9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4744">
                <a:tc>
                  <a:txBody>
                    <a:bodyPr/>
                    <a:lstStyle/>
                    <a:p>
                      <a:pPr algn="ctr">
                        <a:lnSpc>
                          <a:spcPts val="5371"/>
                        </a:lnSpc>
                        <a:defRPr/>
                      </a:pPr>
                      <a:r>
                        <a:rPr lang="en-US" sz="4100">
                          <a:solidFill>
                            <a:srgbClr val="FEFFFE"/>
                          </a:solidFill>
                          <a:latin typeface="Roboto Condensed Bold"/>
                        </a:rPr>
                        <a:t>Câu hỏi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C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71"/>
                        </a:lnSpc>
                        <a:defRPr/>
                      </a:pPr>
                      <a:r>
                        <a:rPr lang="en-US" sz="4100">
                          <a:solidFill>
                            <a:srgbClr val="FEFFFE"/>
                          </a:solidFill>
                          <a:latin typeface="Roboto Condensed Bold"/>
                        </a:rPr>
                        <a:t>Trả lời</a:t>
                      </a:r>
                      <a:endParaRPr lang="en-US" sz="110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C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3222">
                <a:tc>
                  <a:txBody>
                    <a:bodyPr/>
                    <a:lstStyle/>
                    <a:p>
                      <a:pPr algn="just">
                        <a:lnSpc>
                          <a:spcPts val="5371"/>
                        </a:lnSpc>
                        <a:defRPr/>
                      </a:pP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Văn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triển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khai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thông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tin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theo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cách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nào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?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Vì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sao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em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biết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điều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điều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đó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?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Hiệu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quả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cách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trình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bày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đó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gì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 dirty="0"/>
                    </a:p>
                    <a:p>
                      <a:pPr algn="just">
                        <a:lnSpc>
                          <a:spcPts val="5371"/>
                        </a:lnSpc>
                      </a:pPr>
                      <a:endParaRPr lang="en-US" sz="1100" dirty="0"/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5371"/>
                        </a:lnSpc>
                        <a:defRPr/>
                      </a:pP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Cách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triển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khai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thông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tin: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theo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từng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khía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cạnh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vấn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vấn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đề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(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Biểu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tự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nhiên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nguyên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xuất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đó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).</a:t>
                      </a:r>
                      <a:endParaRPr lang="en-US" sz="1100" dirty="0"/>
                    </a:p>
                    <a:p>
                      <a:pPr algn="just">
                        <a:lnSpc>
                          <a:spcPts val="5371"/>
                        </a:lnSpc>
                      </a:pP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Dấu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hiệu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Nội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dung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chính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2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đoạn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thân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  <a:p>
                      <a:pPr algn="just">
                        <a:lnSpc>
                          <a:spcPts val="5371"/>
                        </a:lnSpc>
                      </a:pP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Hiệu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quả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ra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thông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thông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tin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ràng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dễ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hiểu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dễ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tiếp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41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nhận</a:t>
                      </a:r>
                      <a:r>
                        <a:rPr lang="en-US" sz="41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marL="190500" marR="190500" marT="190500" marB="190500">
                    <a:lnL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7DB6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706488" y="362087"/>
            <a:ext cx="16403844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Fraunces Bold"/>
              </a:rPr>
              <a:t>II. PHÂN TÍCH BÀI VIẾT THAM KHẢO</a:t>
            </a:r>
          </a:p>
          <a:p>
            <a:pPr>
              <a:lnSpc>
                <a:spcPts val="7000"/>
              </a:lnSpc>
            </a:pPr>
            <a:endParaRPr lang="en-US" sz="5000">
              <a:solidFill>
                <a:srgbClr val="FFFFFF"/>
              </a:solidFill>
              <a:latin typeface="Fraunce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9096" y="-832814"/>
            <a:ext cx="11719526" cy="8405423"/>
            <a:chOff x="0" y="0"/>
            <a:chExt cx="15626034" cy="11207231"/>
          </a:xfrm>
        </p:grpSpPr>
        <p:sp>
          <p:nvSpPr>
            <p:cNvPr id="3" name="Freeform 3"/>
            <p:cNvSpPr/>
            <p:nvPr/>
          </p:nvSpPr>
          <p:spPr>
            <a:xfrm rot="-169658">
              <a:off x="249665" y="412525"/>
              <a:ext cx="13763775" cy="10461579"/>
            </a:xfrm>
            <a:custGeom>
              <a:avLst/>
              <a:gdLst/>
              <a:ahLst/>
              <a:cxnLst/>
              <a:rect l="l" t="t" r="r" b="b"/>
              <a:pathLst>
                <a:path w="13763775" h="10461579">
                  <a:moveTo>
                    <a:pt x="0" y="0"/>
                  </a:moveTo>
                  <a:lnTo>
                    <a:pt x="13763775" y="0"/>
                  </a:lnTo>
                  <a:lnTo>
                    <a:pt x="13763775" y="10461579"/>
                  </a:lnTo>
                  <a:lnTo>
                    <a:pt x="0" y="1046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169658">
              <a:off x="6109234" y="222073"/>
              <a:ext cx="9262918" cy="10521482"/>
            </a:xfrm>
            <a:custGeom>
              <a:avLst/>
              <a:gdLst/>
              <a:ahLst/>
              <a:cxnLst/>
              <a:rect l="l" t="t" r="r" b="b"/>
              <a:pathLst>
                <a:path w="9262918" h="10521482">
                  <a:moveTo>
                    <a:pt x="0" y="0"/>
                  </a:moveTo>
                  <a:lnTo>
                    <a:pt x="9262918" y="0"/>
                  </a:lnTo>
                  <a:lnTo>
                    <a:pt x="9262918" y="10521482"/>
                  </a:lnTo>
                  <a:lnTo>
                    <a:pt x="0" y="10521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72759">
            <a:off x="3028706" y="265110"/>
            <a:ext cx="10736706" cy="7219000"/>
            <a:chOff x="0" y="0"/>
            <a:chExt cx="14315608" cy="962533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1047" r="11047"/>
            <a:stretch>
              <a:fillRect/>
            </a:stretch>
          </p:blipFill>
          <p:spPr>
            <a:xfrm>
              <a:off x="0" y="0"/>
              <a:ext cx="14315608" cy="962533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-6869239" flipH="1">
            <a:off x="7439805" y="-2541973"/>
            <a:ext cx="14557900" cy="27084466"/>
          </a:xfrm>
          <a:custGeom>
            <a:avLst/>
            <a:gdLst/>
            <a:ahLst/>
            <a:cxnLst/>
            <a:rect l="l" t="t" r="r" b="b"/>
            <a:pathLst>
              <a:path w="14557900" h="27084466">
                <a:moveTo>
                  <a:pt x="14557901" y="0"/>
                </a:moveTo>
                <a:lnTo>
                  <a:pt x="0" y="0"/>
                </a:lnTo>
                <a:lnTo>
                  <a:pt x="0" y="27084466"/>
                </a:lnTo>
                <a:lnTo>
                  <a:pt x="14557901" y="27084466"/>
                </a:lnTo>
                <a:lnTo>
                  <a:pt x="145579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92299" y="7785965"/>
            <a:ext cx="10667001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Mưa</a:t>
            </a:r>
            <a:r>
              <a:rPr lang="en-US" sz="4999" dirty="0">
                <a:solidFill>
                  <a:srgbClr val="002B01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sao</a:t>
            </a:r>
            <a:r>
              <a:rPr lang="en-US" sz="4999" dirty="0">
                <a:solidFill>
                  <a:srgbClr val="002B01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băng</a:t>
            </a:r>
            <a:endParaRPr lang="en-US" sz="4999" dirty="0">
              <a:solidFill>
                <a:srgbClr val="002B01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93776" y="1328968"/>
            <a:ext cx="3738398" cy="3738398"/>
            <a:chOff x="0" y="0"/>
            <a:chExt cx="4984531" cy="49845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4531" cy="4984531"/>
            </a:xfrm>
            <a:custGeom>
              <a:avLst/>
              <a:gdLst/>
              <a:ahLst/>
              <a:cxnLst/>
              <a:rect l="l" t="t" r="r" b="b"/>
              <a:pathLst>
                <a:path w="4984531" h="4984531">
                  <a:moveTo>
                    <a:pt x="0" y="0"/>
                  </a:moveTo>
                  <a:lnTo>
                    <a:pt x="4984531" y="0"/>
                  </a:lnTo>
                  <a:lnTo>
                    <a:pt x="4984531" y="4984531"/>
                  </a:lnTo>
                  <a:lnTo>
                    <a:pt x="0" y="4984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257521" y="257530"/>
              <a:ext cx="4469489" cy="4469471"/>
              <a:chOff x="0" y="0"/>
              <a:chExt cx="6350025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9020" r="-3902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6"/>
          <p:cNvGrpSpPr/>
          <p:nvPr/>
        </p:nvGrpSpPr>
        <p:grpSpPr>
          <a:xfrm>
            <a:off x="8893776" y="5219634"/>
            <a:ext cx="3738398" cy="3738398"/>
            <a:chOff x="0" y="0"/>
            <a:chExt cx="4984531" cy="49845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84531" cy="4984531"/>
            </a:xfrm>
            <a:custGeom>
              <a:avLst/>
              <a:gdLst/>
              <a:ahLst/>
              <a:cxnLst/>
              <a:rect l="l" t="t" r="r" b="b"/>
              <a:pathLst>
                <a:path w="4984531" h="4984531">
                  <a:moveTo>
                    <a:pt x="0" y="0"/>
                  </a:moveTo>
                  <a:lnTo>
                    <a:pt x="4984531" y="0"/>
                  </a:lnTo>
                  <a:lnTo>
                    <a:pt x="4984531" y="4984531"/>
                  </a:lnTo>
                  <a:lnTo>
                    <a:pt x="0" y="4984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257521" y="257530"/>
              <a:ext cx="4469489" cy="4469471"/>
              <a:chOff x="0" y="0"/>
              <a:chExt cx="6350025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45491" t="-13661" r="-2499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2784647" y="1328968"/>
            <a:ext cx="3738398" cy="3738398"/>
            <a:chOff x="0" y="0"/>
            <a:chExt cx="4984531" cy="49845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84531" cy="4984531"/>
            </a:xfrm>
            <a:custGeom>
              <a:avLst/>
              <a:gdLst/>
              <a:ahLst/>
              <a:cxnLst/>
              <a:rect l="l" t="t" r="r" b="b"/>
              <a:pathLst>
                <a:path w="4984531" h="4984531">
                  <a:moveTo>
                    <a:pt x="0" y="0"/>
                  </a:moveTo>
                  <a:lnTo>
                    <a:pt x="4984531" y="0"/>
                  </a:lnTo>
                  <a:lnTo>
                    <a:pt x="4984531" y="4984531"/>
                  </a:lnTo>
                  <a:lnTo>
                    <a:pt x="0" y="4984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257521" y="257530"/>
              <a:ext cx="4469489" cy="4469471"/>
              <a:chOff x="0" y="0"/>
              <a:chExt cx="6350025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51783" t="-27070" r="-3876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12784647" y="5219634"/>
            <a:ext cx="3738398" cy="3738398"/>
            <a:chOff x="0" y="0"/>
            <a:chExt cx="4984531" cy="49845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84531" cy="4984531"/>
            </a:xfrm>
            <a:custGeom>
              <a:avLst/>
              <a:gdLst/>
              <a:ahLst/>
              <a:cxnLst/>
              <a:rect l="l" t="t" r="r" b="b"/>
              <a:pathLst>
                <a:path w="4984531" h="4984531">
                  <a:moveTo>
                    <a:pt x="0" y="0"/>
                  </a:moveTo>
                  <a:lnTo>
                    <a:pt x="4984531" y="0"/>
                  </a:lnTo>
                  <a:lnTo>
                    <a:pt x="4984531" y="4984531"/>
                  </a:lnTo>
                  <a:lnTo>
                    <a:pt x="0" y="4984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257521" y="257530"/>
              <a:ext cx="4469489" cy="4469471"/>
              <a:chOff x="0" y="0"/>
              <a:chExt cx="6350025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88313" r="-24065" b="-19463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382354" y="1028700"/>
            <a:ext cx="7375779" cy="8229600"/>
          </a:xfrm>
          <a:custGeom>
            <a:avLst/>
            <a:gdLst/>
            <a:ahLst/>
            <a:cxnLst/>
            <a:rect l="l" t="t" r="r" b="b"/>
            <a:pathLst>
              <a:path w="7375779" h="8229600">
                <a:moveTo>
                  <a:pt x="0" y="0"/>
                </a:moveTo>
                <a:lnTo>
                  <a:pt x="7375779" y="0"/>
                </a:lnTo>
                <a:lnTo>
                  <a:pt x="73757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82354" y="218075"/>
            <a:ext cx="16403844" cy="159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>
                <a:solidFill>
                  <a:srgbClr val="002B01"/>
                </a:solidFill>
                <a:latin typeface="Fraunces Bold"/>
              </a:rPr>
              <a:t>III. HƯỚNG DẪN QUY TRÌNH VIẾT</a:t>
            </a:r>
          </a:p>
          <a:p>
            <a:pPr>
              <a:lnSpc>
                <a:spcPts val="6439"/>
              </a:lnSpc>
            </a:pPr>
            <a:endParaRPr lang="en-US" sz="4599">
              <a:solidFill>
                <a:srgbClr val="002B01"/>
              </a:solidFill>
              <a:latin typeface="Fraunce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37755" y="2770407"/>
            <a:ext cx="6390582" cy="709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Nghiên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cứu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tin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hướng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dẫn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SGK,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hoàn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thiện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PHT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số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2 –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Tìm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hiểu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quy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trình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viết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văn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bản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thuyết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minh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giải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thích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một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hiện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tượng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tự</a:t>
            </a:r>
            <a:r>
              <a:rPr lang="en-US" sz="44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 Bold"/>
              </a:rPr>
              <a:t>nhiên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299"/>
              </a:lnSpc>
            </a:pPr>
            <a:r>
              <a:rPr lang="en-US" sz="4499" dirty="0">
                <a:solidFill>
                  <a:srgbClr val="000000"/>
                </a:solidFill>
                <a:latin typeface="Roboto Condensed"/>
              </a:rPr>
              <a:t>HS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cá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nhân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</a:p>
          <a:p>
            <a:pPr algn="just">
              <a:lnSpc>
                <a:spcPts val="6299"/>
              </a:lnSpc>
            </a:pP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4499" dirty="0">
                <a:solidFill>
                  <a:srgbClr val="000000"/>
                </a:solidFill>
                <a:latin typeface="Roboto Condensed"/>
              </a:rPr>
              <a:t>: 5 </a:t>
            </a:r>
            <a:r>
              <a:rPr lang="en-US" sz="4499" dirty="0" err="1">
                <a:solidFill>
                  <a:srgbClr val="000000"/>
                </a:solidFill>
                <a:latin typeface="Roboto Condensed"/>
              </a:rPr>
              <a:t>phút</a:t>
            </a:r>
            <a:endParaRPr lang="en-US" sz="4499" dirty="0">
              <a:solidFill>
                <a:srgbClr val="000000"/>
              </a:solidFill>
              <a:latin typeface="Roboto Condensed"/>
            </a:endParaRPr>
          </a:p>
          <a:p>
            <a:pPr algn="just">
              <a:lnSpc>
                <a:spcPts val="6299"/>
              </a:lnSpc>
            </a:pPr>
            <a:endParaRPr lang="en-US" sz="4499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45303" y="1081447"/>
            <a:ext cx="16403844" cy="205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60"/>
              </a:lnSpc>
            </a:pPr>
            <a:r>
              <a:rPr lang="en-US" sz="5900">
                <a:solidFill>
                  <a:srgbClr val="468C48"/>
                </a:solidFill>
                <a:latin typeface="Fraunces Bold"/>
              </a:rPr>
              <a:t>III. HƯỚNG DẪN QUY TRÌNH VIẾT</a:t>
            </a:r>
          </a:p>
          <a:p>
            <a:pPr>
              <a:lnSpc>
                <a:spcPts val="8260"/>
              </a:lnSpc>
            </a:pPr>
            <a:endParaRPr lang="en-US" sz="5900">
              <a:solidFill>
                <a:srgbClr val="468C48"/>
              </a:solidFill>
              <a:latin typeface="Fraunces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84187" y="5363375"/>
            <a:ext cx="5439711" cy="1443996"/>
          </a:xfrm>
          <a:custGeom>
            <a:avLst/>
            <a:gdLst/>
            <a:ahLst/>
            <a:cxnLst/>
            <a:rect l="l" t="t" r="r" b="b"/>
            <a:pathLst>
              <a:path w="5439711" h="1443996">
                <a:moveTo>
                  <a:pt x="0" y="0"/>
                </a:moveTo>
                <a:lnTo>
                  <a:pt x="5439712" y="0"/>
                </a:lnTo>
                <a:lnTo>
                  <a:pt x="5439712" y="1443996"/>
                </a:lnTo>
                <a:lnTo>
                  <a:pt x="0" y="14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690093" y="5272129"/>
            <a:ext cx="8619310" cy="5014871"/>
          </a:xfrm>
          <a:custGeom>
            <a:avLst/>
            <a:gdLst/>
            <a:ahLst/>
            <a:cxnLst/>
            <a:rect l="l" t="t" r="r" b="b"/>
            <a:pathLst>
              <a:path w="8619310" h="5014871">
                <a:moveTo>
                  <a:pt x="0" y="0"/>
                </a:moveTo>
                <a:lnTo>
                  <a:pt x="8619310" y="0"/>
                </a:lnTo>
                <a:lnTo>
                  <a:pt x="8619310" y="5014871"/>
                </a:lnTo>
                <a:lnTo>
                  <a:pt x="0" y="5014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84187" y="7302751"/>
            <a:ext cx="1837928" cy="2947115"/>
          </a:xfrm>
          <a:custGeom>
            <a:avLst/>
            <a:gdLst/>
            <a:ahLst/>
            <a:cxnLst/>
            <a:rect l="l" t="t" r="r" b="b"/>
            <a:pathLst>
              <a:path w="1837928" h="2947115">
                <a:moveTo>
                  <a:pt x="0" y="0"/>
                </a:moveTo>
                <a:lnTo>
                  <a:pt x="1837928" y="0"/>
                </a:lnTo>
                <a:lnTo>
                  <a:pt x="1837928" y="2947115"/>
                </a:lnTo>
                <a:lnTo>
                  <a:pt x="0" y="2947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097514" y="8776308"/>
            <a:ext cx="840494" cy="1510692"/>
          </a:xfrm>
          <a:custGeom>
            <a:avLst/>
            <a:gdLst/>
            <a:ahLst/>
            <a:cxnLst/>
            <a:rect l="l" t="t" r="r" b="b"/>
            <a:pathLst>
              <a:path w="840494" h="1510692">
                <a:moveTo>
                  <a:pt x="0" y="0"/>
                </a:moveTo>
                <a:lnTo>
                  <a:pt x="840494" y="0"/>
                </a:lnTo>
                <a:lnTo>
                  <a:pt x="840494" y="1510692"/>
                </a:lnTo>
                <a:lnTo>
                  <a:pt x="0" y="1510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321779" y="3646212"/>
            <a:ext cx="16250891" cy="4725717"/>
            <a:chOff x="0" y="0"/>
            <a:chExt cx="4280070" cy="12446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0070" cy="1244633"/>
            </a:xfrm>
            <a:custGeom>
              <a:avLst/>
              <a:gdLst/>
              <a:ahLst/>
              <a:cxnLst/>
              <a:rect l="l" t="t" r="r" b="b"/>
              <a:pathLst>
                <a:path w="4280070" h="1244633">
                  <a:moveTo>
                    <a:pt x="4280070" y="622317"/>
                  </a:moveTo>
                  <a:lnTo>
                    <a:pt x="3873670" y="0"/>
                  </a:lnTo>
                  <a:lnTo>
                    <a:pt x="3873670" y="203200"/>
                  </a:lnTo>
                  <a:lnTo>
                    <a:pt x="0" y="203200"/>
                  </a:lnTo>
                  <a:lnTo>
                    <a:pt x="0" y="1041433"/>
                  </a:lnTo>
                  <a:lnTo>
                    <a:pt x="3873670" y="1041433"/>
                  </a:lnTo>
                  <a:lnTo>
                    <a:pt x="3873670" y="1244633"/>
                  </a:lnTo>
                  <a:lnTo>
                    <a:pt x="4280070" y="622317"/>
                  </a:lnTo>
                  <a:close/>
                </a:path>
              </a:pathLst>
            </a:custGeom>
            <a:solidFill>
              <a:srgbClr val="7DB6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5575"/>
              <a:ext cx="4178470" cy="885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456430" y="3877492"/>
            <a:ext cx="2637685" cy="2789859"/>
          </a:xfrm>
          <a:custGeom>
            <a:avLst/>
            <a:gdLst/>
            <a:ahLst/>
            <a:cxnLst/>
            <a:rect l="l" t="t" r="r" b="b"/>
            <a:pathLst>
              <a:path w="2637685" h="2789859">
                <a:moveTo>
                  <a:pt x="0" y="0"/>
                </a:moveTo>
                <a:lnTo>
                  <a:pt x="2637685" y="0"/>
                </a:lnTo>
                <a:lnTo>
                  <a:pt x="2637685" y="2789859"/>
                </a:lnTo>
                <a:lnTo>
                  <a:pt x="0" y="27898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825158" y="4129533"/>
            <a:ext cx="2637685" cy="2789859"/>
          </a:xfrm>
          <a:custGeom>
            <a:avLst/>
            <a:gdLst/>
            <a:ahLst/>
            <a:cxnLst/>
            <a:rect l="l" t="t" r="r" b="b"/>
            <a:pathLst>
              <a:path w="2637685" h="2789859">
                <a:moveTo>
                  <a:pt x="0" y="0"/>
                </a:moveTo>
                <a:lnTo>
                  <a:pt x="2637684" y="0"/>
                </a:lnTo>
                <a:lnTo>
                  <a:pt x="2637684" y="2789859"/>
                </a:lnTo>
                <a:lnTo>
                  <a:pt x="0" y="2789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46676" y="4762537"/>
            <a:ext cx="2637685" cy="2789859"/>
          </a:xfrm>
          <a:custGeom>
            <a:avLst/>
            <a:gdLst/>
            <a:ahLst/>
            <a:cxnLst/>
            <a:rect l="l" t="t" r="r" b="b"/>
            <a:pathLst>
              <a:path w="2637685" h="2789859">
                <a:moveTo>
                  <a:pt x="0" y="0"/>
                </a:moveTo>
                <a:lnTo>
                  <a:pt x="2637685" y="0"/>
                </a:lnTo>
                <a:lnTo>
                  <a:pt x="2637685" y="2789859"/>
                </a:lnTo>
                <a:lnTo>
                  <a:pt x="0" y="27898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79808" y="4352999"/>
            <a:ext cx="1790929" cy="155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468C48"/>
                </a:solidFill>
                <a:latin typeface="#9Slide05 VL Fadilla"/>
              </a:rPr>
              <a:t>Trước khi viết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258365" y="5233351"/>
            <a:ext cx="2214307" cy="155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468C48"/>
                </a:solidFill>
                <a:latin typeface="#9Slide05 VL Fadilla"/>
              </a:rPr>
              <a:t>Chỉnh sửa bài viết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36847" y="5114925"/>
            <a:ext cx="2214307" cy="79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>
                <a:solidFill>
                  <a:srgbClr val="468C48"/>
                </a:solidFill>
                <a:latin typeface="#9Slide05 VL Fadilla"/>
              </a:rPr>
              <a:t>Viết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653009" y="1595975"/>
            <a:ext cx="8499870" cy="7095050"/>
          </a:xfrm>
          <a:custGeom>
            <a:avLst/>
            <a:gdLst/>
            <a:ahLst/>
            <a:cxnLst/>
            <a:rect l="l" t="t" r="r" b="b"/>
            <a:pathLst>
              <a:path w="8499870" h="7095050">
                <a:moveTo>
                  <a:pt x="0" y="0"/>
                </a:moveTo>
                <a:lnTo>
                  <a:pt x="8499870" y="0"/>
                </a:lnTo>
                <a:lnTo>
                  <a:pt x="8499870" y="7095050"/>
                </a:lnTo>
                <a:lnTo>
                  <a:pt x="0" y="7095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40973" y="1279260"/>
            <a:ext cx="6323940" cy="7728481"/>
            <a:chOff x="0" y="0"/>
            <a:chExt cx="8431921" cy="1030464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7020" r="27020"/>
            <a:stretch>
              <a:fillRect/>
            </a:stretch>
          </p:blipFill>
          <p:spPr>
            <a:xfrm>
              <a:off x="0" y="0"/>
              <a:ext cx="8431921" cy="10304641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9563125" y="5531980"/>
            <a:ext cx="2355698" cy="4798644"/>
          </a:xfrm>
          <a:custGeom>
            <a:avLst/>
            <a:gdLst/>
            <a:ahLst/>
            <a:cxnLst/>
            <a:rect l="l" t="t" r="r" b="b"/>
            <a:pathLst>
              <a:path w="2355698" h="4798644">
                <a:moveTo>
                  <a:pt x="0" y="0"/>
                </a:moveTo>
                <a:lnTo>
                  <a:pt x="2355697" y="0"/>
                </a:lnTo>
                <a:lnTo>
                  <a:pt x="2355697" y="4798643"/>
                </a:lnTo>
                <a:lnTo>
                  <a:pt x="0" y="4798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43581">
            <a:off x="16076636" y="608133"/>
            <a:ext cx="2082072" cy="1321169"/>
          </a:xfrm>
          <a:custGeom>
            <a:avLst/>
            <a:gdLst/>
            <a:ahLst/>
            <a:cxnLst/>
            <a:rect l="l" t="t" r="r" b="b"/>
            <a:pathLst>
              <a:path w="2082072" h="1321169">
                <a:moveTo>
                  <a:pt x="0" y="0"/>
                </a:moveTo>
                <a:lnTo>
                  <a:pt x="2082073" y="0"/>
                </a:lnTo>
                <a:lnTo>
                  <a:pt x="2082073" y="1321170"/>
                </a:lnTo>
                <a:lnTo>
                  <a:pt x="0" y="132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740973" y="9258300"/>
            <a:ext cx="3332760" cy="1090721"/>
          </a:xfrm>
          <a:custGeom>
            <a:avLst/>
            <a:gdLst/>
            <a:ahLst/>
            <a:cxnLst/>
            <a:rect l="l" t="t" r="r" b="b"/>
            <a:pathLst>
              <a:path w="3332760" h="1090721">
                <a:moveTo>
                  <a:pt x="0" y="0"/>
                </a:moveTo>
                <a:lnTo>
                  <a:pt x="3332760" y="0"/>
                </a:lnTo>
                <a:lnTo>
                  <a:pt x="3332760" y="1090721"/>
                </a:lnTo>
                <a:lnTo>
                  <a:pt x="0" y="1090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37005" y="2162415"/>
            <a:ext cx="3006395" cy="2789859"/>
          </a:xfrm>
          <a:custGeom>
            <a:avLst/>
            <a:gdLst/>
            <a:ahLst/>
            <a:cxnLst/>
            <a:rect l="l" t="t" r="r" b="b"/>
            <a:pathLst>
              <a:path w="2637685" h="2789859">
                <a:moveTo>
                  <a:pt x="0" y="0"/>
                </a:moveTo>
                <a:lnTo>
                  <a:pt x="2637685" y="0"/>
                </a:lnTo>
                <a:lnTo>
                  <a:pt x="2637685" y="2789859"/>
                </a:lnTo>
                <a:lnTo>
                  <a:pt x="0" y="2789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5455780"/>
            <a:ext cx="7969924" cy="431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504F4F"/>
                </a:solidFill>
                <a:latin typeface="Roboto Condensed Bold"/>
              </a:rPr>
              <a:t>a. </a:t>
            </a:r>
            <a:r>
              <a:rPr lang="en-US" sz="4099" dirty="0" err="1">
                <a:solidFill>
                  <a:srgbClr val="504F4F"/>
                </a:solidFill>
                <a:latin typeface="Roboto Condensed Bold"/>
              </a:rPr>
              <a:t>Lựa</a:t>
            </a:r>
            <a:r>
              <a:rPr lang="en-US" sz="4099" dirty="0">
                <a:solidFill>
                  <a:srgbClr val="504F4F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 Bold"/>
              </a:rPr>
              <a:t>chọn</a:t>
            </a:r>
            <a:r>
              <a:rPr lang="en-US" sz="4099" dirty="0">
                <a:solidFill>
                  <a:srgbClr val="504F4F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 Bold"/>
              </a:rPr>
              <a:t>đề</a:t>
            </a:r>
            <a:r>
              <a:rPr lang="en-US" sz="4099" dirty="0">
                <a:solidFill>
                  <a:srgbClr val="504F4F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 Bold"/>
              </a:rPr>
              <a:t>tài</a:t>
            </a:r>
            <a:r>
              <a:rPr lang="en-US" sz="4099" dirty="0">
                <a:solidFill>
                  <a:srgbClr val="504F4F"/>
                </a:solidFill>
                <a:latin typeface="Roboto Condensed Bold"/>
              </a:rPr>
              <a:t>: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nhiên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thường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gặp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hay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đột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biến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cảnh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quan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thiên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nhiên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có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kết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cấu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đặc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biệt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sự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biến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đổi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khí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hậu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biến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động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trong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cuộc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sống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muôn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loài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739"/>
              </a:lnSpc>
            </a:pPr>
            <a:endParaRPr lang="en-US" sz="4099" dirty="0">
              <a:solidFill>
                <a:srgbClr val="504F4F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6793" y="477191"/>
            <a:ext cx="13031811" cy="151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7"/>
              </a:lnSpc>
            </a:pPr>
            <a:r>
              <a:rPr lang="en-US" sz="4369">
                <a:solidFill>
                  <a:srgbClr val="468C48"/>
                </a:solidFill>
                <a:latin typeface="Fraunces Bold"/>
              </a:rPr>
              <a:t>III. HƯỚNG DẪN QUY TRÌNH VIẾT</a:t>
            </a:r>
          </a:p>
          <a:p>
            <a:pPr>
              <a:lnSpc>
                <a:spcPts val="6117"/>
              </a:lnSpc>
            </a:pPr>
            <a:endParaRPr lang="en-US" sz="4369">
              <a:solidFill>
                <a:srgbClr val="468C48"/>
              </a:solidFill>
              <a:latin typeface="Fraunce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87151" y="2471532"/>
            <a:ext cx="2537393" cy="214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1.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Trước</a:t>
            </a: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khi</a:t>
            </a: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viết</a:t>
            </a:r>
            <a:endParaRPr lang="en-US" sz="6999" dirty="0">
              <a:solidFill>
                <a:srgbClr val="AF5856"/>
              </a:solidFill>
              <a:latin typeface="#9Slide05 VL Fadill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653009" y="1595975"/>
            <a:ext cx="8499870" cy="7095050"/>
          </a:xfrm>
          <a:custGeom>
            <a:avLst/>
            <a:gdLst/>
            <a:ahLst/>
            <a:cxnLst/>
            <a:rect l="l" t="t" r="r" b="b"/>
            <a:pathLst>
              <a:path w="8499870" h="7095050">
                <a:moveTo>
                  <a:pt x="0" y="0"/>
                </a:moveTo>
                <a:lnTo>
                  <a:pt x="8499870" y="0"/>
                </a:lnTo>
                <a:lnTo>
                  <a:pt x="8499870" y="7095050"/>
                </a:lnTo>
                <a:lnTo>
                  <a:pt x="0" y="7095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40973" y="1279260"/>
            <a:ext cx="6323940" cy="7728481"/>
            <a:chOff x="0" y="0"/>
            <a:chExt cx="8431921" cy="1030464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7020" r="27020"/>
            <a:stretch>
              <a:fillRect/>
            </a:stretch>
          </p:blipFill>
          <p:spPr>
            <a:xfrm>
              <a:off x="0" y="0"/>
              <a:ext cx="8431921" cy="10304641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9563125" y="5531980"/>
            <a:ext cx="2355698" cy="4798644"/>
          </a:xfrm>
          <a:custGeom>
            <a:avLst/>
            <a:gdLst/>
            <a:ahLst/>
            <a:cxnLst/>
            <a:rect l="l" t="t" r="r" b="b"/>
            <a:pathLst>
              <a:path w="2355698" h="4798644">
                <a:moveTo>
                  <a:pt x="0" y="0"/>
                </a:moveTo>
                <a:lnTo>
                  <a:pt x="2355697" y="0"/>
                </a:lnTo>
                <a:lnTo>
                  <a:pt x="2355697" y="4798643"/>
                </a:lnTo>
                <a:lnTo>
                  <a:pt x="0" y="4798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43581">
            <a:off x="16076636" y="608133"/>
            <a:ext cx="2082072" cy="1321169"/>
          </a:xfrm>
          <a:custGeom>
            <a:avLst/>
            <a:gdLst/>
            <a:ahLst/>
            <a:cxnLst/>
            <a:rect l="l" t="t" r="r" b="b"/>
            <a:pathLst>
              <a:path w="2082072" h="1321169">
                <a:moveTo>
                  <a:pt x="0" y="0"/>
                </a:moveTo>
                <a:lnTo>
                  <a:pt x="2082073" y="0"/>
                </a:lnTo>
                <a:lnTo>
                  <a:pt x="2082073" y="1321170"/>
                </a:lnTo>
                <a:lnTo>
                  <a:pt x="0" y="132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740973" y="9258300"/>
            <a:ext cx="3332760" cy="1090721"/>
          </a:xfrm>
          <a:custGeom>
            <a:avLst/>
            <a:gdLst/>
            <a:ahLst/>
            <a:cxnLst/>
            <a:rect l="l" t="t" r="r" b="b"/>
            <a:pathLst>
              <a:path w="3332760" h="1090721">
                <a:moveTo>
                  <a:pt x="0" y="0"/>
                </a:moveTo>
                <a:lnTo>
                  <a:pt x="3332760" y="0"/>
                </a:lnTo>
                <a:lnTo>
                  <a:pt x="3332760" y="1090721"/>
                </a:lnTo>
                <a:lnTo>
                  <a:pt x="0" y="1090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819587"/>
            <a:ext cx="4890898" cy="1394574"/>
            <a:chOff x="0" y="0"/>
            <a:chExt cx="1288138" cy="3672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8138" cy="367295"/>
            </a:xfrm>
            <a:custGeom>
              <a:avLst/>
              <a:gdLst/>
              <a:ahLst/>
              <a:cxnLst/>
              <a:rect l="l" t="t" r="r" b="b"/>
              <a:pathLst>
                <a:path w="1288138" h="367295">
                  <a:moveTo>
                    <a:pt x="80729" y="0"/>
                  </a:moveTo>
                  <a:lnTo>
                    <a:pt x="1207409" y="0"/>
                  </a:lnTo>
                  <a:cubicBezTo>
                    <a:pt x="1228819" y="0"/>
                    <a:pt x="1249353" y="8505"/>
                    <a:pt x="1264493" y="23645"/>
                  </a:cubicBezTo>
                  <a:cubicBezTo>
                    <a:pt x="1279632" y="38785"/>
                    <a:pt x="1288138" y="59318"/>
                    <a:pt x="1288138" y="80729"/>
                  </a:cubicBezTo>
                  <a:lnTo>
                    <a:pt x="1288138" y="286566"/>
                  </a:lnTo>
                  <a:cubicBezTo>
                    <a:pt x="1288138" y="307977"/>
                    <a:pt x="1279632" y="328511"/>
                    <a:pt x="1264493" y="343650"/>
                  </a:cubicBezTo>
                  <a:cubicBezTo>
                    <a:pt x="1249353" y="358790"/>
                    <a:pt x="1228819" y="367295"/>
                    <a:pt x="1207409" y="367295"/>
                  </a:cubicBezTo>
                  <a:lnTo>
                    <a:pt x="80729" y="367295"/>
                  </a:lnTo>
                  <a:cubicBezTo>
                    <a:pt x="59318" y="367295"/>
                    <a:pt x="38785" y="358790"/>
                    <a:pt x="23645" y="343650"/>
                  </a:cubicBezTo>
                  <a:cubicBezTo>
                    <a:pt x="8505" y="328511"/>
                    <a:pt x="0" y="307977"/>
                    <a:pt x="0" y="286566"/>
                  </a:cubicBezTo>
                  <a:lnTo>
                    <a:pt x="0" y="80729"/>
                  </a:lnTo>
                  <a:cubicBezTo>
                    <a:pt x="0" y="59318"/>
                    <a:pt x="8505" y="38785"/>
                    <a:pt x="23645" y="23645"/>
                  </a:cubicBezTo>
                  <a:cubicBezTo>
                    <a:pt x="38785" y="8505"/>
                    <a:pt x="59318" y="0"/>
                    <a:pt x="807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88138" cy="414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6793" y="3137961"/>
            <a:ext cx="9036332" cy="721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b. </a:t>
            </a:r>
            <a:r>
              <a:rPr lang="en-US" sz="4099" dirty="0" err="1">
                <a:solidFill>
                  <a:srgbClr val="AF5856"/>
                </a:solidFill>
                <a:latin typeface="Roboto Condensed Bold"/>
              </a:rPr>
              <a:t>Tìm</a:t>
            </a: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 ý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504F4F"/>
                </a:solidFill>
                <a:latin typeface="Roboto Condensed"/>
              </a:rPr>
              <a:t>-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Nêu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biểu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đặc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điểm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nhiên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504F4F"/>
                </a:solidFill>
                <a:latin typeface="Roboto Condensed"/>
              </a:rPr>
              <a:t>-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Lí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giải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nguồn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gốc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nguyên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nhân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này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504F4F"/>
                </a:solidFill>
                <a:latin typeface="Roboto Condensed"/>
              </a:rPr>
              <a:t>- Thông tin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về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sự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tác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động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nhiên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đó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tới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con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người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... (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nếu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có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)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504F4F"/>
                </a:solidFill>
                <a:latin typeface="Roboto Condensed"/>
              </a:rPr>
              <a:t>- Thông tin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về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thái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độ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hành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động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con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người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đối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với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nhiên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này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739"/>
              </a:lnSpc>
            </a:pPr>
            <a:endParaRPr lang="en-US" sz="4099" dirty="0">
              <a:solidFill>
                <a:srgbClr val="504F4F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26793" y="477191"/>
            <a:ext cx="13031811" cy="151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7"/>
              </a:lnSpc>
            </a:pPr>
            <a:r>
              <a:rPr lang="en-US" sz="4369">
                <a:solidFill>
                  <a:srgbClr val="468C48"/>
                </a:solidFill>
                <a:latin typeface="Fraunces Bold"/>
              </a:rPr>
              <a:t>III. HƯỚNG DẪN QUY TRÌNH VIẾT</a:t>
            </a:r>
          </a:p>
          <a:p>
            <a:pPr>
              <a:lnSpc>
                <a:spcPts val="6117"/>
              </a:lnSpc>
            </a:pPr>
            <a:endParaRPr lang="en-US" sz="4369">
              <a:solidFill>
                <a:srgbClr val="468C48"/>
              </a:solidFill>
              <a:latin typeface="Fraunce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05260" y="1972768"/>
            <a:ext cx="5114338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1.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Trước</a:t>
            </a: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khi</a:t>
            </a: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viết</a:t>
            </a:r>
            <a:endParaRPr lang="en-US" sz="6999" dirty="0">
              <a:solidFill>
                <a:srgbClr val="AF5856"/>
              </a:solidFill>
              <a:latin typeface="#9Slide05 VL Fadill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43581">
            <a:off x="16076636" y="608133"/>
            <a:ext cx="2082072" cy="1321169"/>
          </a:xfrm>
          <a:custGeom>
            <a:avLst/>
            <a:gdLst/>
            <a:ahLst/>
            <a:cxnLst/>
            <a:rect l="l" t="t" r="r" b="b"/>
            <a:pathLst>
              <a:path w="2082072" h="1321169">
                <a:moveTo>
                  <a:pt x="0" y="0"/>
                </a:moveTo>
                <a:lnTo>
                  <a:pt x="2082073" y="0"/>
                </a:lnTo>
                <a:lnTo>
                  <a:pt x="2082073" y="1321170"/>
                </a:lnTo>
                <a:lnTo>
                  <a:pt x="0" y="1321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819587"/>
            <a:ext cx="4890898" cy="1394574"/>
            <a:chOff x="0" y="0"/>
            <a:chExt cx="1288138" cy="3672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8138" cy="367295"/>
            </a:xfrm>
            <a:custGeom>
              <a:avLst/>
              <a:gdLst/>
              <a:ahLst/>
              <a:cxnLst/>
              <a:rect l="l" t="t" r="r" b="b"/>
              <a:pathLst>
                <a:path w="1288138" h="367295">
                  <a:moveTo>
                    <a:pt x="80729" y="0"/>
                  </a:moveTo>
                  <a:lnTo>
                    <a:pt x="1207409" y="0"/>
                  </a:lnTo>
                  <a:cubicBezTo>
                    <a:pt x="1228819" y="0"/>
                    <a:pt x="1249353" y="8505"/>
                    <a:pt x="1264493" y="23645"/>
                  </a:cubicBezTo>
                  <a:cubicBezTo>
                    <a:pt x="1279632" y="38785"/>
                    <a:pt x="1288138" y="59318"/>
                    <a:pt x="1288138" y="80729"/>
                  </a:cubicBezTo>
                  <a:lnTo>
                    <a:pt x="1288138" y="286566"/>
                  </a:lnTo>
                  <a:cubicBezTo>
                    <a:pt x="1288138" y="307977"/>
                    <a:pt x="1279632" y="328511"/>
                    <a:pt x="1264493" y="343650"/>
                  </a:cubicBezTo>
                  <a:cubicBezTo>
                    <a:pt x="1249353" y="358790"/>
                    <a:pt x="1228819" y="367295"/>
                    <a:pt x="1207409" y="367295"/>
                  </a:cubicBezTo>
                  <a:lnTo>
                    <a:pt x="80729" y="367295"/>
                  </a:lnTo>
                  <a:cubicBezTo>
                    <a:pt x="59318" y="367295"/>
                    <a:pt x="38785" y="358790"/>
                    <a:pt x="23645" y="343650"/>
                  </a:cubicBezTo>
                  <a:cubicBezTo>
                    <a:pt x="8505" y="328511"/>
                    <a:pt x="0" y="307977"/>
                    <a:pt x="0" y="286566"/>
                  </a:cubicBezTo>
                  <a:lnTo>
                    <a:pt x="0" y="80729"/>
                  </a:lnTo>
                  <a:cubicBezTo>
                    <a:pt x="0" y="59318"/>
                    <a:pt x="8505" y="38785"/>
                    <a:pt x="23645" y="23645"/>
                  </a:cubicBezTo>
                  <a:cubicBezTo>
                    <a:pt x="38785" y="8505"/>
                    <a:pt x="59318" y="0"/>
                    <a:pt x="807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88138" cy="414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19431" y="3366561"/>
            <a:ext cx="15998241" cy="721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c. </a:t>
            </a:r>
            <a:r>
              <a:rPr lang="en-US" sz="4099" dirty="0" err="1">
                <a:solidFill>
                  <a:srgbClr val="AF5856"/>
                </a:solidFill>
                <a:latin typeface="Roboto Condensed Bold"/>
              </a:rPr>
              <a:t>Lập</a:t>
            </a: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AF5856"/>
                </a:solidFill>
                <a:latin typeface="Roboto Condensed Bold"/>
              </a:rPr>
              <a:t>dàn</a:t>
            </a: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 ý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- </a:t>
            </a:r>
            <a:r>
              <a:rPr lang="en-US" sz="4099" dirty="0" err="1">
                <a:solidFill>
                  <a:srgbClr val="AF5856"/>
                </a:solidFill>
                <a:latin typeface="Roboto Condensed Bold"/>
              </a:rPr>
              <a:t>Mở</a:t>
            </a: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AF5856"/>
                </a:solidFill>
                <a:latin typeface="Roboto Condensed Bold"/>
              </a:rPr>
              <a:t>bài</a:t>
            </a: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: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Giới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thiệu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nhiên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(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nào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xuất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/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thường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xuất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ở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đâu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thời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gian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nào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...)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- </a:t>
            </a:r>
            <a:r>
              <a:rPr lang="en-US" sz="4099" dirty="0" err="1">
                <a:solidFill>
                  <a:srgbClr val="AF5856"/>
                </a:solidFill>
                <a:latin typeface="Roboto Condensed Bold"/>
              </a:rPr>
              <a:t>Thân</a:t>
            </a: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AF5856"/>
                </a:solidFill>
                <a:latin typeface="Roboto Condensed Bold"/>
              </a:rPr>
              <a:t>bài</a:t>
            </a: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: 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504F4F"/>
                </a:solidFill>
                <a:latin typeface="Roboto Condensed"/>
              </a:rPr>
              <a:t>+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Thuyết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minh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về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đặc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điểm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biểu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nổi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bật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đó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504F4F"/>
                </a:solidFill>
                <a:latin typeface="Roboto Condensed"/>
              </a:rPr>
              <a:t>+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Lí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giải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sự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hình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thành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đó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trên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cơ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sở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khoa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học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504F4F"/>
                </a:solidFill>
                <a:latin typeface="Roboto Condensed"/>
              </a:rPr>
              <a:t>+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Sự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tác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động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nhiên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đó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tới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con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người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... (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nếu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có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)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- </a:t>
            </a:r>
            <a:r>
              <a:rPr lang="en-US" sz="4099" dirty="0" err="1">
                <a:solidFill>
                  <a:srgbClr val="AF5856"/>
                </a:solidFill>
                <a:latin typeface="Roboto Condensed Bold"/>
              </a:rPr>
              <a:t>Kết</a:t>
            </a: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 </a:t>
            </a:r>
            <a:r>
              <a:rPr lang="en-US" sz="4099" dirty="0" err="1">
                <a:solidFill>
                  <a:srgbClr val="AF5856"/>
                </a:solidFill>
                <a:latin typeface="Roboto Condensed Bold"/>
              </a:rPr>
              <a:t>bài</a:t>
            </a:r>
            <a:r>
              <a:rPr lang="en-US" sz="4099" dirty="0">
                <a:solidFill>
                  <a:srgbClr val="AF5856"/>
                </a:solidFill>
                <a:latin typeface="Roboto Condensed Bold"/>
              </a:rPr>
              <a:t>:</a:t>
            </a:r>
            <a:r>
              <a:rPr lang="en-US" sz="4099" dirty="0">
                <a:solidFill>
                  <a:srgbClr val="AF5856"/>
                </a:solidFill>
                <a:latin typeface="Roboto Condensed"/>
              </a:rPr>
              <a:t> 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Thái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độ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hành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động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con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người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trước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nhiên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đó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;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ấn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cảm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nhận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chung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em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về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nhiên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739"/>
              </a:lnSpc>
            </a:pPr>
            <a:endParaRPr lang="en-US" sz="4099" dirty="0">
              <a:solidFill>
                <a:srgbClr val="504F4F"/>
              </a:solidFill>
              <a:latin typeface="Roboto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26793" y="477191"/>
            <a:ext cx="13031811" cy="151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7"/>
              </a:lnSpc>
            </a:pPr>
            <a:r>
              <a:rPr lang="en-US" sz="4369">
                <a:solidFill>
                  <a:srgbClr val="468C48"/>
                </a:solidFill>
                <a:latin typeface="Fraunces Bold"/>
              </a:rPr>
              <a:t>III. HƯỚNG DẪN QUY TRÌNH VIẾT</a:t>
            </a:r>
          </a:p>
          <a:p>
            <a:pPr>
              <a:lnSpc>
                <a:spcPts val="6117"/>
              </a:lnSpc>
            </a:pPr>
            <a:endParaRPr lang="en-US" sz="4369">
              <a:solidFill>
                <a:srgbClr val="468C48"/>
              </a:solidFill>
              <a:latin typeface="Fraunce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5260" y="1972768"/>
            <a:ext cx="5114338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1.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Trước</a:t>
            </a: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khi</a:t>
            </a: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viết</a:t>
            </a:r>
            <a:endParaRPr lang="en-US" sz="6999" dirty="0">
              <a:solidFill>
                <a:srgbClr val="AF5856"/>
              </a:solidFill>
              <a:latin typeface="#9Slide05 VL Fadill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653009" y="1595975"/>
            <a:ext cx="8499870" cy="7095050"/>
          </a:xfrm>
          <a:custGeom>
            <a:avLst/>
            <a:gdLst/>
            <a:ahLst/>
            <a:cxnLst/>
            <a:rect l="l" t="t" r="r" b="b"/>
            <a:pathLst>
              <a:path w="8499870" h="7095050">
                <a:moveTo>
                  <a:pt x="0" y="0"/>
                </a:moveTo>
                <a:lnTo>
                  <a:pt x="8499870" y="0"/>
                </a:lnTo>
                <a:lnTo>
                  <a:pt x="8499870" y="7095050"/>
                </a:lnTo>
                <a:lnTo>
                  <a:pt x="0" y="7095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40973" y="1279260"/>
            <a:ext cx="6323940" cy="7728481"/>
            <a:chOff x="0" y="0"/>
            <a:chExt cx="8431921" cy="1030464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7020" r="27020"/>
            <a:stretch>
              <a:fillRect/>
            </a:stretch>
          </p:blipFill>
          <p:spPr>
            <a:xfrm>
              <a:off x="0" y="0"/>
              <a:ext cx="8431921" cy="10304641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9563125" y="5531980"/>
            <a:ext cx="2355698" cy="4798644"/>
          </a:xfrm>
          <a:custGeom>
            <a:avLst/>
            <a:gdLst/>
            <a:ahLst/>
            <a:cxnLst/>
            <a:rect l="l" t="t" r="r" b="b"/>
            <a:pathLst>
              <a:path w="2355698" h="4798644">
                <a:moveTo>
                  <a:pt x="0" y="0"/>
                </a:moveTo>
                <a:lnTo>
                  <a:pt x="2355697" y="0"/>
                </a:lnTo>
                <a:lnTo>
                  <a:pt x="2355697" y="4798643"/>
                </a:lnTo>
                <a:lnTo>
                  <a:pt x="0" y="4798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43581">
            <a:off x="16076636" y="608133"/>
            <a:ext cx="2082072" cy="1321169"/>
          </a:xfrm>
          <a:custGeom>
            <a:avLst/>
            <a:gdLst/>
            <a:ahLst/>
            <a:cxnLst/>
            <a:rect l="l" t="t" r="r" b="b"/>
            <a:pathLst>
              <a:path w="2082072" h="1321169">
                <a:moveTo>
                  <a:pt x="0" y="0"/>
                </a:moveTo>
                <a:lnTo>
                  <a:pt x="2082073" y="0"/>
                </a:lnTo>
                <a:lnTo>
                  <a:pt x="2082073" y="1321170"/>
                </a:lnTo>
                <a:lnTo>
                  <a:pt x="0" y="132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740973" y="9258300"/>
            <a:ext cx="3332760" cy="1090721"/>
          </a:xfrm>
          <a:custGeom>
            <a:avLst/>
            <a:gdLst/>
            <a:ahLst/>
            <a:cxnLst/>
            <a:rect l="l" t="t" r="r" b="b"/>
            <a:pathLst>
              <a:path w="3332760" h="1090721">
                <a:moveTo>
                  <a:pt x="0" y="0"/>
                </a:moveTo>
                <a:lnTo>
                  <a:pt x="3332760" y="0"/>
                </a:lnTo>
                <a:lnTo>
                  <a:pt x="3332760" y="1090721"/>
                </a:lnTo>
                <a:lnTo>
                  <a:pt x="0" y="1090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819587"/>
            <a:ext cx="4890898" cy="1394574"/>
            <a:chOff x="0" y="0"/>
            <a:chExt cx="1288138" cy="3672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8138" cy="367295"/>
            </a:xfrm>
            <a:custGeom>
              <a:avLst/>
              <a:gdLst/>
              <a:ahLst/>
              <a:cxnLst/>
              <a:rect l="l" t="t" r="r" b="b"/>
              <a:pathLst>
                <a:path w="1288138" h="367295">
                  <a:moveTo>
                    <a:pt x="80729" y="0"/>
                  </a:moveTo>
                  <a:lnTo>
                    <a:pt x="1207409" y="0"/>
                  </a:lnTo>
                  <a:cubicBezTo>
                    <a:pt x="1228819" y="0"/>
                    <a:pt x="1249353" y="8505"/>
                    <a:pt x="1264493" y="23645"/>
                  </a:cubicBezTo>
                  <a:cubicBezTo>
                    <a:pt x="1279632" y="38785"/>
                    <a:pt x="1288138" y="59318"/>
                    <a:pt x="1288138" y="80729"/>
                  </a:cubicBezTo>
                  <a:lnTo>
                    <a:pt x="1288138" y="286566"/>
                  </a:lnTo>
                  <a:cubicBezTo>
                    <a:pt x="1288138" y="307977"/>
                    <a:pt x="1279632" y="328511"/>
                    <a:pt x="1264493" y="343650"/>
                  </a:cubicBezTo>
                  <a:cubicBezTo>
                    <a:pt x="1249353" y="358790"/>
                    <a:pt x="1228819" y="367295"/>
                    <a:pt x="1207409" y="367295"/>
                  </a:cubicBezTo>
                  <a:lnTo>
                    <a:pt x="80729" y="367295"/>
                  </a:lnTo>
                  <a:cubicBezTo>
                    <a:pt x="59318" y="367295"/>
                    <a:pt x="38785" y="358790"/>
                    <a:pt x="23645" y="343650"/>
                  </a:cubicBezTo>
                  <a:cubicBezTo>
                    <a:pt x="8505" y="328511"/>
                    <a:pt x="0" y="307977"/>
                    <a:pt x="0" y="286566"/>
                  </a:cubicBezTo>
                  <a:lnTo>
                    <a:pt x="0" y="80729"/>
                  </a:lnTo>
                  <a:cubicBezTo>
                    <a:pt x="0" y="59318"/>
                    <a:pt x="8505" y="38785"/>
                    <a:pt x="23645" y="23645"/>
                  </a:cubicBezTo>
                  <a:cubicBezTo>
                    <a:pt x="38785" y="8505"/>
                    <a:pt x="59318" y="0"/>
                    <a:pt x="807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88138" cy="414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6793" y="3636725"/>
            <a:ext cx="9036332" cy="648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504F4F"/>
                </a:solidFill>
                <a:latin typeface="Roboto Condensed"/>
              </a:rPr>
              <a:t>-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Triển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khai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mỗi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ý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đã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dự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kiến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thành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một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đoạn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văn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có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chủ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đề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riêng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trong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chủ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đề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chung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của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văn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bản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504F4F"/>
                </a:solidFill>
                <a:latin typeface="Roboto Condensed"/>
              </a:rPr>
              <a:t>-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Tránh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lạm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dụng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các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hình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thức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biểu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cảm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504F4F"/>
                </a:solidFill>
                <a:latin typeface="Roboto Condensed"/>
              </a:rPr>
              <a:t>-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Phần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giải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thích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nguyên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nhân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hiện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tượng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phải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rõ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ràng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trên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cơ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sở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khoa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học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</a:t>
            </a: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504F4F"/>
                </a:solidFill>
                <a:latin typeface="Roboto Condensed"/>
              </a:rPr>
              <a:t>-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Có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thể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thêm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hình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ảnh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sơ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đồ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,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bản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đồ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để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tăng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tính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hấp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dẫn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cho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văn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bản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 </a:t>
            </a:r>
          </a:p>
          <a:p>
            <a:pPr algn="just">
              <a:lnSpc>
                <a:spcPts val="5739"/>
              </a:lnSpc>
            </a:pPr>
            <a:endParaRPr lang="en-US" sz="4099" dirty="0">
              <a:solidFill>
                <a:srgbClr val="504F4F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26793" y="477191"/>
            <a:ext cx="13031811" cy="151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7"/>
              </a:lnSpc>
            </a:pPr>
            <a:r>
              <a:rPr lang="en-US" sz="4369">
                <a:solidFill>
                  <a:srgbClr val="468C48"/>
                </a:solidFill>
                <a:latin typeface="Fraunces Bold"/>
              </a:rPr>
              <a:t>III. HƯỚNG DẪN QUY TRÌNH VIẾT</a:t>
            </a:r>
          </a:p>
          <a:p>
            <a:pPr>
              <a:lnSpc>
                <a:spcPts val="6117"/>
              </a:lnSpc>
            </a:pPr>
            <a:endParaRPr lang="en-US" sz="4369">
              <a:solidFill>
                <a:srgbClr val="468C48"/>
              </a:solidFill>
              <a:latin typeface="Fraunce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05260" y="1972768"/>
            <a:ext cx="5114338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2.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Viết</a:t>
            </a: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bài</a:t>
            </a:r>
            <a:endParaRPr lang="en-US" sz="6999" dirty="0">
              <a:solidFill>
                <a:srgbClr val="AF5856"/>
              </a:solidFill>
              <a:latin typeface="#9Slide05 VL Fadill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653009" y="1595975"/>
            <a:ext cx="8499870" cy="7095050"/>
          </a:xfrm>
          <a:custGeom>
            <a:avLst/>
            <a:gdLst/>
            <a:ahLst/>
            <a:cxnLst/>
            <a:rect l="l" t="t" r="r" b="b"/>
            <a:pathLst>
              <a:path w="8499870" h="7095050">
                <a:moveTo>
                  <a:pt x="0" y="0"/>
                </a:moveTo>
                <a:lnTo>
                  <a:pt x="8499870" y="0"/>
                </a:lnTo>
                <a:lnTo>
                  <a:pt x="8499870" y="7095050"/>
                </a:lnTo>
                <a:lnTo>
                  <a:pt x="0" y="7095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40973" y="1279260"/>
            <a:ext cx="6323940" cy="7728481"/>
            <a:chOff x="0" y="0"/>
            <a:chExt cx="8431921" cy="1030464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7020" r="27020"/>
            <a:stretch>
              <a:fillRect/>
            </a:stretch>
          </p:blipFill>
          <p:spPr>
            <a:xfrm>
              <a:off x="0" y="0"/>
              <a:ext cx="8431921" cy="10304641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9563125" y="5531980"/>
            <a:ext cx="2355698" cy="4798644"/>
          </a:xfrm>
          <a:custGeom>
            <a:avLst/>
            <a:gdLst/>
            <a:ahLst/>
            <a:cxnLst/>
            <a:rect l="l" t="t" r="r" b="b"/>
            <a:pathLst>
              <a:path w="2355698" h="4798644">
                <a:moveTo>
                  <a:pt x="0" y="0"/>
                </a:moveTo>
                <a:lnTo>
                  <a:pt x="2355697" y="0"/>
                </a:lnTo>
                <a:lnTo>
                  <a:pt x="2355697" y="4798643"/>
                </a:lnTo>
                <a:lnTo>
                  <a:pt x="0" y="4798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43581">
            <a:off x="16076636" y="608133"/>
            <a:ext cx="2082072" cy="1321169"/>
          </a:xfrm>
          <a:custGeom>
            <a:avLst/>
            <a:gdLst/>
            <a:ahLst/>
            <a:cxnLst/>
            <a:rect l="l" t="t" r="r" b="b"/>
            <a:pathLst>
              <a:path w="2082072" h="1321169">
                <a:moveTo>
                  <a:pt x="0" y="0"/>
                </a:moveTo>
                <a:lnTo>
                  <a:pt x="2082073" y="0"/>
                </a:lnTo>
                <a:lnTo>
                  <a:pt x="2082073" y="1321170"/>
                </a:lnTo>
                <a:lnTo>
                  <a:pt x="0" y="13211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740973" y="9258300"/>
            <a:ext cx="3332760" cy="1090721"/>
          </a:xfrm>
          <a:custGeom>
            <a:avLst/>
            <a:gdLst/>
            <a:ahLst/>
            <a:cxnLst/>
            <a:rect l="l" t="t" r="r" b="b"/>
            <a:pathLst>
              <a:path w="3332760" h="1090721">
                <a:moveTo>
                  <a:pt x="0" y="0"/>
                </a:moveTo>
                <a:lnTo>
                  <a:pt x="3332760" y="0"/>
                </a:lnTo>
                <a:lnTo>
                  <a:pt x="3332760" y="1090721"/>
                </a:lnTo>
                <a:lnTo>
                  <a:pt x="0" y="1090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819587"/>
            <a:ext cx="6564967" cy="1359399"/>
            <a:chOff x="0" y="0"/>
            <a:chExt cx="1550861" cy="3580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50861" cy="358031"/>
            </a:xfrm>
            <a:custGeom>
              <a:avLst/>
              <a:gdLst/>
              <a:ahLst/>
              <a:cxnLst/>
              <a:rect l="l" t="t" r="r" b="b"/>
              <a:pathLst>
                <a:path w="1550861" h="358031">
                  <a:moveTo>
                    <a:pt x="67053" y="0"/>
                  </a:moveTo>
                  <a:lnTo>
                    <a:pt x="1483808" y="0"/>
                  </a:lnTo>
                  <a:cubicBezTo>
                    <a:pt x="1520840" y="0"/>
                    <a:pt x="1550861" y="30021"/>
                    <a:pt x="1550861" y="67053"/>
                  </a:cubicBezTo>
                  <a:lnTo>
                    <a:pt x="1550861" y="290978"/>
                  </a:lnTo>
                  <a:cubicBezTo>
                    <a:pt x="1550861" y="328010"/>
                    <a:pt x="1520840" y="358031"/>
                    <a:pt x="1483808" y="358031"/>
                  </a:cubicBezTo>
                  <a:lnTo>
                    <a:pt x="67053" y="358031"/>
                  </a:lnTo>
                  <a:cubicBezTo>
                    <a:pt x="30021" y="358031"/>
                    <a:pt x="0" y="328010"/>
                    <a:pt x="0" y="290978"/>
                  </a:cubicBezTo>
                  <a:lnTo>
                    <a:pt x="0" y="67053"/>
                  </a:lnTo>
                  <a:cubicBezTo>
                    <a:pt x="0" y="30021"/>
                    <a:pt x="30021" y="0"/>
                    <a:pt x="6705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550861" cy="405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6793" y="3636725"/>
            <a:ext cx="9036332" cy="141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9"/>
              </a:lnSpc>
            </a:pP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Đánh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giá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bài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viết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và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chỉnh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sửa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dựa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trên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bảng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504F4F"/>
                </a:solidFill>
                <a:latin typeface="Roboto Condensed"/>
              </a:rPr>
              <a:t>kiểm</a:t>
            </a:r>
            <a:r>
              <a:rPr lang="en-US" sz="4099" dirty="0">
                <a:solidFill>
                  <a:srgbClr val="504F4F"/>
                </a:solidFill>
                <a:latin typeface="Roboto Condense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6793" y="477191"/>
            <a:ext cx="13031811" cy="151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7"/>
              </a:lnSpc>
            </a:pPr>
            <a:r>
              <a:rPr lang="en-US" sz="4369">
                <a:solidFill>
                  <a:srgbClr val="468C48"/>
                </a:solidFill>
                <a:latin typeface="Fraunces Bold"/>
              </a:rPr>
              <a:t>III. HƯỚNG DẪN QUY TRÌNH VIẾT</a:t>
            </a:r>
          </a:p>
          <a:p>
            <a:pPr>
              <a:lnSpc>
                <a:spcPts val="6117"/>
              </a:lnSpc>
            </a:pPr>
            <a:endParaRPr lang="en-US" sz="4369">
              <a:solidFill>
                <a:srgbClr val="468C48"/>
              </a:solidFill>
              <a:latin typeface="Fraunce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05260" y="1972768"/>
            <a:ext cx="650994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3.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Chỉnh</a:t>
            </a: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sửa</a:t>
            </a: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bài</a:t>
            </a:r>
            <a:r>
              <a:rPr lang="en-US" sz="6999" dirty="0">
                <a:solidFill>
                  <a:srgbClr val="AF5856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F5856"/>
                </a:solidFill>
                <a:latin typeface="#9Slide05 VL Fadilla"/>
              </a:rPr>
              <a:t>viết</a:t>
            </a:r>
            <a:endParaRPr lang="en-US" sz="6999" dirty="0">
              <a:solidFill>
                <a:srgbClr val="AF5856"/>
              </a:solidFill>
              <a:latin typeface="#9Slide05 VL Fadill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B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4187" y="5363375"/>
            <a:ext cx="5439711" cy="1443996"/>
          </a:xfrm>
          <a:custGeom>
            <a:avLst/>
            <a:gdLst/>
            <a:ahLst/>
            <a:cxnLst/>
            <a:rect l="l" t="t" r="r" b="b"/>
            <a:pathLst>
              <a:path w="5439711" h="1443996">
                <a:moveTo>
                  <a:pt x="0" y="0"/>
                </a:moveTo>
                <a:lnTo>
                  <a:pt x="5439712" y="0"/>
                </a:lnTo>
                <a:lnTo>
                  <a:pt x="5439712" y="1443996"/>
                </a:lnTo>
                <a:lnTo>
                  <a:pt x="0" y="1443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690093" y="5272129"/>
            <a:ext cx="8619310" cy="5014871"/>
          </a:xfrm>
          <a:custGeom>
            <a:avLst/>
            <a:gdLst/>
            <a:ahLst/>
            <a:cxnLst/>
            <a:rect l="l" t="t" r="r" b="b"/>
            <a:pathLst>
              <a:path w="8619310" h="5014871">
                <a:moveTo>
                  <a:pt x="0" y="0"/>
                </a:moveTo>
                <a:lnTo>
                  <a:pt x="8619310" y="0"/>
                </a:lnTo>
                <a:lnTo>
                  <a:pt x="8619310" y="5014871"/>
                </a:lnTo>
                <a:lnTo>
                  <a:pt x="0" y="5014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84187" y="7302751"/>
            <a:ext cx="1837928" cy="2947115"/>
          </a:xfrm>
          <a:custGeom>
            <a:avLst/>
            <a:gdLst/>
            <a:ahLst/>
            <a:cxnLst/>
            <a:rect l="l" t="t" r="r" b="b"/>
            <a:pathLst>
              <a:path w="1837928" h="2947115">
                <a:moveTo>
                  <a:pt x="0" y="0"/>
                </a:moveTo>
                <a:lnTo>
                  <a:pt x="1837928" y="0"/>
                </a:lnTo>
                <a:lnTo>
                  <a:pt x="1837928" y="2947115"/>
                </a:lnTo>
                <a:lnTo>
                  <a:pt x="0" y="2947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97514" y="8776308"/>
            <a:ext cx="840494" cy="1510692"/>
          </a:xfrm>
          <a:custGeom>
            <a:avLst/>
            <a:gdLst/>
            <a:ahLst/>
            <a:cxnLst/>
            <a:rect l="l" t="t" r="r" b="b"/>
            <a:pathLst>
              <a:path w="840494" h="1510692">
                <a:moveTo>
                  <a:pt x="0" y="0"/>
                </a:moveTo>
                <a:lnTo>
                  <a:pt x="840494" y="0"/>
                </a:lnTo>
                <a:lnTo>
                  <a:pt x="840494" y="1510692"/>
                </a:lnTo>
                <a:lnTo>
                  <a:pt x="0" y="1510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38278" y="3292683"/>
            <a:ext cx="7444930" cy="1394232"/>
          </a:xfrm>
          <a:custGeom>
            <a:avLst/>
            <a:gdLst/>
            <a:ahLst/>
            <a:cxnLst/>
            <a:rect l="l" t="t" r="r" b="b"/>
            <a:pathLst>
              <a:path w="7444930" h="1394232">
                <a:moveTo>
                  <a:pt x="0" y="0"/>
                </a:moveTo>
                <a:lnTo>
                  <a:pt x="7444930" y="0"/>
                </a:lnTo>
                <a:lnTo>
                  <a:pt x="7444930" y="1394232"/>
                </a:lnTo>
                <a:lnTo>
                  <a:pt x="0" y="13942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01034">
            <a:off x="-2339911" y="4254314"/>
            <a:ext cx="2539904" cy="3310301"/>
          </a:xfrm>
          <a:custGeom>
            <a:avLst/>
            <a:gdLst/>
            <a:ahLst/>
            <a:cxnLst/>
            <a:rect l="l" t="t" r="r" b="b"/>
            <a:pathLst>
              <a:path w="2539904" h="3310301">
                <a:moveTo>
                  <a:pt x="0" y="0"/>
                </a:moveTo>
                <a:lnTo>
                  <a:pt x="2539904" y="0"/>
                </a:lnTo>
                <a:lnTo>
                  <a:pt x="2539904" y="3310301"/>
                </a:lnTo>
                <a:lnTo>
                  <a:pt x="0" y="33103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04047" y="459313"/>
            <a:ext cx="16403844" cy="215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0"/>
              </a:lnSpc>
            </a:pPr>
            <a:r>
              <a:rPr lang="en-US" sz="6200">
                <a:solidFill>
                  <a:srgbClr val="FFFFFF"/>
                </a:solidFill>
                <a:latin typeface="Fraunces Bold"/>
              </a:rPr>
              <a:t>IV. LUYỆN TẬP</a:t>
            </a:r>
          </a:p>
          <a:p>
            <a:pPr>
              <a:lnSpc>
                <a:spcPts val="8680"/>
              </a:lnSpc>
            </a:pPr>
            <a:endParaRPr lang="en-US" sz="6200">
              <a:solidFill>
                <a:srgbClr val="FFFFFF"/>
              </a:solidFill>
              <a:latin typeface="Fraunce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75475" y="1645919"/>
            <a:ext cx="10311487" cy="7612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14" lvl="1" indent="-518157" algn="just">
              <a:lnSpc>
                <a:spcPts val="6719"/>
              </a:lnSpc>
              <a:buFont typeface="Arial"/>
              <a:buChar char="•"/>
            </a:pP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Lớp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chia 4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nhóm</a:t>
            </a:r>
            <a:endParaRPr lang="en-US" sz="4799" dirty="0">
              <a:solidFill>
                <a:srgbClr val="FFFFFF"/>
              </a:solidFill>
              <a:latin typeface="Roboto Condensed"/>
            </a:endParaRPr>
          </a:p>
          <a:p>
            <a:pPr marL="1036314" lvl="1" indent="-518157" algn="just">
              <a:lnSpc>
                <a:spcPts val="6719"/>
              </a:lnSpc>
              <a:buFont typeface="Arial"/>
              <a:buChar char="•"/>
            </a:pP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Mỗi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nhóm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lập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dàn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ý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cho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bài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thuyết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minh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giải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thích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một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hiện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tượng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tự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nhiên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bất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kì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không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trùng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với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hiện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tượng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đã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giải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thích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các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bản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ở SGK.</a:t>
            </a:r>
            <a:r>
              <a:rPr lang="en-US" sz="4799" dirty="0">
                <a:solidFill>
                  <a:srgbClr val="FFFFFF"/>
                </a:solidFill>
                <a:latin typeface="Roboto Condensed Bold"/>
              </a:rPr>
              <a:t> (</a:t>
            </a:r>
            <a:r>
              <a:rPr lang="en-US" sz="4799" dirty="0" err="1">
                <a:solidFill>
                  <a:srgbClr val="FFFFFF"/>
                </a:solidFill>
                <a:latin typeface="Roboto Condensed Bold"/>
              </a:rPr>
              <a:t>phiếu</a:t>
            </a:r>
            <a:r>
              <a:rPr lang="en-US" sz="47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 Bold"/>
              </a:rPr>
              <a:t>học</a:t>
            </a:r>
            <a:r>
              <a:rPr lang="en-US" sz="47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 Bold"/>
              </a:rPr>
              <a:t>tập</a:t>
            </a:r>
            <a:r>
              <a:rPr lang="en-US" sz="4799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 Bold"/>
              </a:rPr>
              <a:t>số</a:t>
            </a:r>
            <a:r>
              <a:rPr lang="en-US" sz="4799" dirty="0">
                <a:solidFill>
                  <a:srgbClr val="FFFFFF"/>
                </a:solidFill>
                <a:latin typeface="Roboto Condensed Bold"/>
              </a:rPr>
              <a:t> 3)</a:t>
            </a:r>
          </a:p>
          <a:p>
            <a:pPr marL="1036314" lvl="1" indent="-518157" algn="just">
              <a:lnSpc>
                <a:spcPts val="6719"/>
              </a:lnSpc>
              <a:buFont typeface="Arial"/>
              <a:buChar char="•"/>
            </a:pP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Thời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gian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lập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dàn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ý: 15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phút</a:t>
            </a:r>
            <a:endParaRPr lang="en-US" sz="4799" dirty="0">
              <a:solidFill>
                <a:srgbClr val="FFFFFF"/>
              </a:solidFill>
              <a:latin typeface="Roboto Condensed"/>
            </a:endParaRPr>
          </a:p>
          <a:p>
            <a:pPr marL="1036314" lvl="1" indent="-518157" algn="just">
              <a:lnSpc>
                <a:spcPts val="6719"/>
              </a:lnSpc>
              <a:buFont typeface="Arial"/>
              <a:buChar char="•"/>
            </a:pP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Thời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gian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trình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bày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: 5 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phút</a:t>
            </a:r>
            <a:r>
              <a:rPr lang="en-US" sz="4799" dirty="0">
                <a:solidFill>
                  <a:srgbClr val="FFFFFF"/>
                </a:solidFill>
                <a:latin typeface="Roboto Condensed"/>
              </a:rPr>
              <a:t>/</a:t>
            </a:r>
            <a:r>
              <a:rPr lang="en-US" sz="4799" dirty="0" err="1">
                <a:solidFill>
                  <a:srgbClr val="FFFFFF"/>
                </a:solidFill>
                <a:latin typeface="Roboto Condensed"/>
              </a:rPr>
              <a:t>nhóm</a:t>
            </a:r>
            <a:endParaRPr lang="en-US" sz="4799" dirty="0">
              <a:solidFill>
                <a:srgbClr val="FFFFFF"/>
              </a:solidFill>
              <a:latin typeface="Roboto Condensed"/>
            </a:endParaRPr>
          </a:p>
          <a:p>
            <a:pPr algn="just">
              <a:lnSpc>
                <a:spcPts val="6719"/>
              </a:lnSpc>
            </a:pPr>
            <a:endParaRPr lang="en-US" sz="4799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82330" y="1401701"/>
            <a:ext cx="5514053" cy="1463730"/>
          </a:xfrm>
          <a:custGeom>
            <a:avLst/>
            <a:gdLst/>
            <a:ahLst/>
            <a:cxnLst/>
            <a:rect l="l" t="t" r="r" b="b"/>
            <a:pathLst>
              <a:path w="5514053" h="1463730">
                <a:moveTo>
                  <a:pt x="0" y="0"/>
                </a:moveTo>
                <a:lnTo>
                  <a:pt x="5514054" y="0"/>
                </a:lnTo>
                <a:lnTo>
                  <a:pt x="5514054" y="1463731"/>
                </a:lnTo>
                <a:lnTo>
                  <a:pt x="0" y="1463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72980">
            <a:off x="8733484" y="1171774"/>
            <a:ext cx="1923113" cy="2374214"/>
          </a:xfrm>
          <a:custGeom>
            <a:avLst/>
            <a:gdLst/>
            <a:ahLst/>
            <a:cxnLst/>
            <a:rect l="l" t="t" r="r" b="b"/>
            <a:pathLst>
              <a:path w="1923113" h="2374214">
                <a:moveTo>
                  <a:pt x="0" y="0"/>
                </a:moveTo>
                <a:lnTo>
                  <a:pt x="1923114" y="0"/>
                </a:lnTo>
                <a:lnTo>
                  <a:pt x="1923114" y="2374214"/>
                </a:lnTo>
                <a:lnTo>
                  <a:pt x="0" y="2374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36085" y="8453015"/>
            <a:ext cx="1048693" cy="1884906"/>
          </a:xfrm>
          <a:custGeom>
            <a:avLst/>
            <a:gdLst/>
            <a:ahLst/>
            <a:cxnLst/>
            <a:rect l="l" t="t" r="r" b="b"/>
            <a:pathLst>
              <a:path w="1048693" h="1884906">
                <a:moveTo>
                  <a:pt x="0" y="0"/>
                </a:moveTo>
                <a:lnTo>
                  <a:pt x="1048693" y="0"/>
                </a:lnTo>
                <a:lnTo>
                  <a:pt x="1048693" y="1884906"/>
                </a:lnTo>
                <a:lnTo>
                  <a:pt x="0" y="1884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93119" y="793627"/>
            <a:ext cx="7342971" cy="211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9"/>
              </a:lnSpc>
            </a:pPr>
            <a:r>
              <a:rPr lang="en-US" sz="6099">
                <a:solidFill>
                  <a:srgbClr val="468C48"/>
                </a:solidFill>
                <a:latin typeface="Fraunces Bold"/>
              </a:rPr>
              <a:t>V. VẬN DỤNG</a:t>
            </a:r>
          </a:p>
          <a:p>
            <a:pPr>
              <a:lnSpc>
                <a:spcPts val="8539"/>
              </a:lnSpc>
            </a:pPr>
            <a:endParaRPr lang="en-US" sz="6099">
              <a:solidFill>
                <a:srgbClr val="468C48"/>
              </a:solidFill>
              <a:latin typeface="Fraunce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39238" y="4739696"/>
            <a:ext cx="9525" cy="7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endParaRPr/>
          </a:p>
        </p:txBody>
      </p:sp>
      <p:sp>
        <p:nvSpPr>
          <p:cNvPr id="7" name="Freeform 7"/>
          <p:cNvSpPr/>
          <p:nvPr/>
        </p:nvSpPr>
        <p:spPr>
          <a:xfrm>
            <a:off x="9695041" y="2410337"/>
            <a:ext cx="7764665" cy="6832905"/>
          </a:xfrm>
          <a:custGeom>
            <a:avLst/>
            <a:gdLst/>
            <a:ahLst/>
            <a:cxnLst/>
            <a:rect l="l" t="t" r="r" b="b"/>
            <a:pathLst>
              <a:path w="7764665" h="6832905">
                <a:moveTo>
                  <a:pt x="0" y="0"/>
                </a:moveTo>
                <a:lnTo>
                  <a:pt x="7764665" y="0"/>
                </a:lnTo>
                <a:lnTo>
                  <a:pt x="7764665" y="6832905"/>
                </a:lnTo>
                <a:lnTo>
                  <a:pt x="0" y="6832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0" y="1369043"/>
            <a:ext cx="9301218" cy="8185072"/>
          </a:xfrm>
          <a:custGeom>
            <a:avLst/>
            <a:gdLst/>
            <a:ahLst/>
            <a:cxnLst/>
            <a:rect l="l" t="t" r="r" b="b"/>
            <a:pathLst>
              <a:path w="9301218" h="8185072">
                <a:moveTo>
                  <a:pt x="0" y="0"/>
                </a:moveTo>
                <a:lnTo>
                  <a:pt x="9301218" y="0"/>
                </a:lnTo>
                <a:lnTo>
                  <a:pt x="9301218" y="8185072"/>
                </a:lnTo>
                <a:lnTo>
                  <a:pt x="0" y="8185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59229" y="3406083"/>
            <a:ext cx="7381203" cy="648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Viết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đoạn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triển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khai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1 ý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đã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xây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dựng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dàn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ý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viết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bài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kể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lại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một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chuyến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đi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tham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quan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một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di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tích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(di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tích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lịch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sử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hóa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/di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tích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kiến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trúc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nghệ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thuật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/di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tích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khảo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cổ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,…)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đã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để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lại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cho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em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nhiều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suy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nghĩ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và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tình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cảm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sâu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99" dirty="0" err="1">
                <a:solidFill>
                  <a:srgbClr val="FFFFFF"/>
                </a:solidFill>
                <a:latin typeface="Roboto Condensed"/>
              </a:rPr>
              <a:t>sắc</a:t>
            </a:r>
            <a:r>
              <a:rPr lang="en-US" sz="4099" dirty="0">
                <a:solidFill>
                  <a:srgbClr val="FFFFFF"/>
                </a:solidFill>
                <a:latin typeface="Roboto Condensed"/>
              </a:rPr>
              <a:t>.</a:t>
            </a:r>
          </a:p>
          <a:p>
            <a:pPr algn="ctr">
              <a:lnSpc>
                <a:spcPts val="5739"/>
              </a:lnSpc>
            </a:pPr>
            <a:endParaRPr lang="en-US" sz="4099" dirty="0">
              <a:solidFill>
                <a:srgbClr val="FFFFFF"/>
              </a:solidFill>
              <a:latin typeface="Roboto Condensed"/>
            </a:endParaRPr>
          </a:p>
          <a:p>
            <a:pPr algn="ctr">
              <a:lnSpc>
                <a:spcPts val="5739"/>
              </a:lnSpc>
            </a:pPr>
            <a:endParaRPr lang="en-US" sz="4099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199496" y="5083235"/>
            <a:ext cx="6755755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504F4F"/>
                </a:solidFill>
                <a:latin typeface="Roboto Condensed Bold"/>
              </a:rPr>
              <a:t>HS </a:t>
            </a:r>
            <a:r>
              <a:rPr lang="en-US" sz="3999" dirty="0" err="1">
                <a:solidFill>
                  <a:srgbClr val="504F4F"/>
                </a:solidFill>
                <a:latin typeface="Roboto Condensed Bold"/>
              </a:rPr>
              <a:t>thực</a:t>
            </a:r>
            <a:r>
              <a:rPr lang="en-US" sz="3999" dirty="0">
                <a:solidFill>
                  <a:srgbClr val="504F4F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504F4F"/>
                </a:solidFill>
                <a:latin typeface="Roboto Condensed Bold"/>
              </a:rPr>
              <a:t>hiện</a:t>
            </a:r>
            <a:r>
              <a:rPr lang="en-US" sz="3999" dirty="0">
                <a:solidFill>
                  <a:srgbClr val="504F4F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504F4F"/>
                </a:solidFill>
                <a:latin typeface="Roboto Condensed Bold"/>
              </a:rPr>
              <a:t>cá</a:t>
            </a:r>
            <a:r>
              <a:rPr lang="en-US" sz="3999" dirty="0">
                <a:solidFill>
                  <a:srgbClr val="504F4F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504F4F"/>
                </a:solidFill>
                <a:latin typeface="Roboto Condensed Bold"/>
              </a:rPr>
              <a:t>nhân</a:t>
            </a:r>
            <a:r>
              <a:rPr lang="en-US" sz="3999" dirty="0">
                <a:solidFill>
                  <a:srgbClr val="504F4F"/>
                </a:solidFill>
                <a:latin typeface="Roboto Condensed Bold"/>
              </a:rPr>
              <a:t> </a:t>
            </a:r>
          </a:p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504F4F"/>
                </a:solidFill>
                <a:latin typeface="Roboto Condensed Bold"/>
              </a:rPr>
              <a:t>Thời</a:t>
            </a:r>
            <a:r>
              <a:rPr lang="en-US" sz="3999" dirty="0">
                <a:solidFill>
                  <a:srgbClr val="504F4F"/>
                </a:solidFill>
                <a:latin typeface="Roboto Condensed Bold"/>
              </a:rPr>
              <a:t> </a:t>
            </a:r>
            <a:r>
              <a:rPr lang="en-US" sz="3999" dirty="0" err="1">
                <a:solidFill>
                  <a:srgbClr val="504F4F"/>
                </a:solidFill>
                <a:latin typeface="Roboto Condensed Bold"/>
              </a:rPr>
              <a:t>gian</a:t>
            </a:r>
            <a:r>
              <a:rPr lang="en-US" sz="3999" dirty="0">
                <a:solidFill>
                  <a:srgbClr val="504F4F"/>
                </a:solidFill>
                <a:latin typeface="Roboto Condensed Bold"/>
              </a:rPr>
              <a:t>: 10 </a:t>
            </a:r>
            <a:r>
              <a:rPr lang="en-US" sz="3999" dirty="0" err="1">
                <a:solidFill>
                  <a:srgbClr val="504F4F"/>
                </a:solidFill>
                <a:latin typeface="Roboto Condensed Bold"/>
              </a:rPr>
              <a:t>phút</a:t>
            </a:r>
            <a:r>
              <a:rPr lang="en-US" sz="3999" dirty="0">
                <a:solidFill>
                  <a:srgbClr val="504F4F"/>
                </a:solidFill>
                <a:latin typeface="Roboto Condensed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20666" y="662054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2" y="0"/>
                </a:lnTo>
                <a:lnTo>
                  <a:pt x="5284472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437342" y="-915174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657600" y="3666456"/>
            <a:ext cx="11295456" cy="137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468C48"/>
                </a:solidFill>
                <a:latin typeface="#9Slide05 VL Fadilla"/>
              </a:rPr>
              <a:t>Xin </a:t>
            </a:r>
            <a:r>
              <a:rPr lang="en-US" sz="9999" dirty="0" err="1">
                <a:solidFill>
                  <a:srgbClr val="468C48"/>
                </a:solidFill>
                <a:latin typeface="#9Slide05 VL Fadilla"/>
              </a:rPr>
              <a:t>chào</a:t>
            </a:r>
            <a:r>
              <a:rPr lang="en-US" sz="9999" dirty="0">
                <a:solidFill>
                  <a:srgbClr val="468C48"/>
                </a:solidFill>
                <a:latin typeface="#9Slide05 VL Fadilla"/>
              </a:rPr>
              <a:t> </a:t>
            </a:r>
            <a:r>
              <a:rPr lang="en-US" sz="9999" dirty="0" err="1">
                <a:solidFill>
                  <a:srgbClr val="468C48"/>
                </a:solidFill>
                <a:latin typeface="#9Slide05 VL Fadilla"/>
              </a:rPr>
              <a:t>và</a:t>
            </a:r>
            <a:r>
              <a:rPr lang="en-US" sz="9999" dirty="0">
                <a:solidFill>
                  <a:srgbClr val="468C48"/>
                </a:solidFill>
                <a:latin typeface="#9Slide05 VL Fadilla"/>
              </a:rPr>
              <a:t> </a:t>
            </a:r>
            <a:r>
              <a:rPr lang="en-US" sz="9999" dirty="0" err="1">
                <a:solidFill>
                  <a:srgbClr val="468C48"/>
                </a:solidFill>
                <a:latin typeface="#9Slide05 VL Fadilla"/>
              </a:rPr>
              <a:t>hẹn</a:t>
            </a:r>
            <a:r>
              <a:rPr lang="en-US" sz="9999" dirty="0">
                <a:solidFill>
                  <a:srgbClr val="468C48"/>
                </a:solidFill>
                <a:latin typeface="#9Slide05 VL Fadilla"/>
              </a:rPr>
              <a:t> </a:t>
            </a:r>
            <a:r>
              <a:rPr lang="en-US" sz="9999" dirty="0" err="1">
                <a:solidFill>
                  <a:srgbClr val="468C48"/>
                </a:solidFill>
                <a:latin typeface="#9Slide05 VL Fadilla"/>
              </a:rPr>
              <a:t>gặp</a:t>
            </a:r>
            <a:r>
              <a:rPr lang="en-US" sz="9999" dirty="0">
                <a:solidFill>
                  <a:srgbClr val="468C48"/>
                </a:solidFill>
                <a:latin typeface="#9Slide05 VL Fadilla"/>
              </a:rPr>
              <a:t> </a:t>
            </a:r>
            <a:r>
              <a:rPr lang="en-US" sz="9999" dirty="0" err="1">
                <a:solidFill>
                  <a:srgbClr val="468C48"/>
                </a:solidFill>
                <a:latin typeface="#9Slide05 VL Fadilla"/>
              </a:rPr>
              <a:t>lại</a:t>
            </a:r>
            <a:r>
              <a:rPr lang="en-US" sz="9999" dirty="0">
                <a:solidFill>
                  <a:srgbClr val="468C48"/>
                </a:solidFill>
                <a:latin typeface="#9Slide05 VL Fadilla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9096" y="-832814"/>
            <a:ext cx="11719526" cy="8405423"/>
            <a:chOff x="0" y="0"/>
            <a:chExt cx="15626034" cy="11207231"/>
          </a:xfrm>
        </p:grpSpPr>
        <p:sp>
          <p:nvSpPr>
            <p:cNvPr id="3" name="Freeform 3"/>
            <p:cNvSpPr/>
            <p:nvPr/>
          </p:nvSpPr>
          <p:spPr>
            <a:xfrm rot="-169658">
              <a:off x="249665" y="412525"/>
              <a:ext cx="13763775" cy="10461579"/>
            </a:xfrm>
            <a:custGeom>
              <a:avLst/>
              <a:gdLst/>
              <a:ahLst/>
              <a:cxnLst/>
              <a:rect l="l" t="t" r="r" b="b"/>
              <a:pathLst>
                <a:path w="13763775" h="10461579">
                  <a:moveTo>
                    <a:pt x="0" y="0"/>
                  </a:moveTo>
                  <a:lnTo>
                    <a:pt x="13763775" y="0"/>
                  </a:lnTo>
                  <a:lnTo>
                    <a:pt x="13763775" y="10461579"/>
                  </a:lnTo>
                  <a:lnTo>
                    <a:pt x="0" y="1046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169658">
              <a:off x="6109234" y="222073"/>
              <a:ext cx="9262918" cy="10521482"/>
            </a:xfrm>
            <a:custGeom>
              <a:avLst/>
              <a:gdLst/>
              <a:ahLst/>
              <a:cxnLst/>
              <a:rect l="l" t="t" r="r" b="b"/>
              <a:pathLst>
                <a:path w="9262918" h="10521482">
                  <a:moveTo>
                    <a:pt x="0" y="0"/>
                  </a:moveTo>
                  <a:lnTo>
                    <a:pt x="9262918" y="0"/>
                  </a:lnTo>
                  <a:lnTo>
                    <a:pt x="9262918" y="10521482"/>
                  </a:lnTo>
                  <a:lnTo>
                    <a:pt x="0" y="10521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72759">
            <a:off x="3028706" y="265110"/>
            <a:ext cx="10736706" cy="7219000"/>
            <a:chOff x="0" y="0"/>
            <a:chExt cx="14315608" cy="962533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527" r="527"/>
            <a:stretch>
              <a:fillRect/>
            </a:stretch>
          </p:blipFill>
          <p:spPr>
            <a:xfrm>
              <a:off x="0" y="0"/>
              <a:ext cx="14315608" cy="962533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-6869239" flipH="1">
            <a:off x="7439805" y="-2541973"/>
            <a:ext cx="14557900" cy="27084466"/>
          </a:xfrm>
          <a:custGeom>
            <a:avLst/>
            <a:gdLst/>
            <a:ahLst/>
            <a:cxnLst/>
            <a:rect l="l" t="t" r="r" b="b"/>
            <a:pathLst>
              <a:path w="14557900" h="27084466">
                <a:moveTo>
                  <a:pt x="14557901" y="0"/>
                </a:moveTo>
                <a:lnTo>
                  <a:pt x="0" y="0"/>
                </a:lnTo>
                <a:lnTo>
                  <a:pt x="0" y="27084466"/>
                </a:lnTo>
                <a:lnTo>
                  <a:pt x="14557901" y="27084466"/>
                </a:lnTo>
                <a:lnTo>
                  <a:pt x="145579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92299" y="7785965"/>
            <a:ext cx="10667001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Động</a:t>
            </a:r>
            <a:r>
              <a:rPr lang="en-US" sz="4999" dirty="0">
                <a:solidFill>
                  <a:srgbClr val="002B01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đất</a:t>
            </a:r>
            <a:endParaRPr lang="en-US" sz="4999" dirty="0">
              <a:solidFill>
                <a:srgbClr val="002B01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9096" y="-832814"/>
            <a:ext cx="11719526" cy="8405423"/>
            <a:chOff x="0" y="0"/>
            <a:chExt cx="15626034" cy="11207231"/>
          </a:xfrm>
        </p:grpSpPr>
        <p:sp>
          <p:nvSpPr>
            <p:cNvPr id="3" name="Freeform 3"/>
            <p:cNvSpPr/>
            <p:nvPr/>
          </p:nvSpPr>
          <p:spPr>
            <a:xfrm rot="-169658">
              <a:off x="249665" y="412525"/>
              <a:ext cx="13763775" cy="10461579"/>
            </a:xfrm>
            <a:custGeom>
              <a:avLst/>
              <a:gdLst/>
              <a:ahLst/>
              <a:cxnLst/>
              <a:rect l="l" t="t" r="r" b="b"/>
              <a:pathLst>
                <a:path w="13763775" h="10461579">
                  <a:moveTo>
                    <a:pt x="0" y="0"/>
                  </a:moveTo>
                  <a:lnTo>
                    <a:pt x="13763775" y="0"/>
                  </a:lnTo>
                  <a:lnTo>
                    <a:pt x="13763775" y="10461579"/>
                  </a:lnTo>
                  <a:lnTo>
                    <a:pt x="0" y="1046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169658">
              <a:off x="6109234" y="222073"/>
              <a:ext cx="9262918" cy="10521482"/>
            </a:xfrm>
            <a:custGeom>
              <a:avLst/>
              <a:gdLst/>
              <a:ahLst/>
              <a:cxnLst/>
              <a:rect l="l" t="t" r="r" b="b"/>
              <a:pathLst>
                <a:path w="9262918" h="10521482">
                  <a:moveTo>
                    <a:pt x="0" y="0"/>
                  </a:moveTo>
                  <a:lnTo>
                    <a:pt x="9262918" y="0"/>
                  </a:lnTo>
                  <a:lnTo>
                    <a:pt x="9262918" y="10521482"/>
                  </a:lnTo>
                  <a:lnTo>
                    <a:pt x="0" y="10521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72759">
            <a:off x="3028706" y="265110"/>
            <a:ext cx="10736706" cy="7219000"/>
            <a:chOff x="0" y="0"/>
            <a:chExt cx="14315608" cy="962533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208" b="208"/>
            <a:stretch>
              <a:fillRect/>
            </a:stretch>
          </p:blipFill>
          <p:spPr>
            <a:xfrm>
              <a:off x="0" y="0"/>
              <a:ext cx="14315608" cy="962533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-6869239" flipH="1">
            <a:off x="7397474" y="-2562158"/>
            <a:ext cx="14557900" cy="27084466"/>
          </a:xfrm>
          <a:custGeom>
            <a:avLst/>
            <a:gdLst/>
            <a:ahLst/>
            <a:cxnLst/>
            <a:rect l="l" t="t" r="r" b="b"/>
            <a:pathLst>
              <a:path w="14557900" h="27084466">
                <a:moveTo>
                  <a:pt x="14557901" y="0"/>
                </a:moveTo>
                <a:lnTo>
                  <a:pt x="0" y="0"/>
                </a:lnTo>
                <a:lnTo>
                  <a:pt x="0" y="27084466"/>
                </a:lnTo>
                <a:lnTo>
                  <a:pt x="14557901" y="27084466"/>
                </a:lnTo>
                <a:lnTo>
                  <a:pt x="145579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92299" y="7785965"/>
            <a:ext cx="10667001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Mưa</a:t>
            </a:r>
            <a:r>
              <a:rPr lang="en-US" sz="4999" dirty="0">
                <a:solidFill>
                  <a:srgbClr val="002B01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đá</a:t>
            </a:r>
            <a:endParaRPr lang="en-US" sz="4999" dirty="0">
              <a:solidFill>
                <a:srgbClr val="002B01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9096" y="-832814"/>
            <a:ext cx="11719526" cy="8405423"/>
            <a:chOff x="0" y="0"/>
            <a:chExt cx="15626034" cy="11207231"/>
          </a:xfrm>
        </p:grpSpPr>
        <p:sp>
          <p:nvSpPr>
            <p:cNvPr id="3" name="Freeform 3"/>
            <p:cNvSpPr/>
            <p:nvPr/>
          </p:nvSpPr>
          <p:spPr>
            <a:xfrm rot="-169658">
              <a:off x="249665" y="412525"/>
              <a:ext cx="13763775" cy="10461579"/>
            </a:xfrm>
            <a:custGeom>
              <a:avLst/>
              <a:gdLst/>
              <a:ahLst/>
              <a:cxnLst/>
              <a:rect l="l" t="t" r="r" b="b"/>
              <a:pathLst>
                <a:path w="13763775" h="10461579">
                  <a:moveTo>
                    <a:pt x="0" y="0"/>
                  </a:moveTo>
                  <a:lnTo>
                    <a:pt x="13763775" y="0"/>
                  </a:lnTo>
                  <a:lnTo>
                    <a:pt x="13763775" y="10461579"/>
                  </a:lnTo>
                  <a:lnTo>
                    <a:pt x="0" y="1046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169658">
              <a:off x="6109234" y="222073"/>
              <a:ext cx="9262918" cy="10521482"/>
            </a:xfrm>
            <a:custGeom>
              <a:avLst/>
              <a:gdLst/>
              <a:ahLst/>
              <a:cxnLst/>
              <a:rect l="l" t="t" r="r" b="b"/>
              <a:pathLst>
                <a:path w="9262918" h="10521482">
                  <a:moveTo>
                    <a:pt x="0" y="0"/>
                  </a:moveTo>
                  <a:lnTo>
                    <a:pt x="9262918" y="0"/>
                  </a:lnTo>
                  <a:lnTo>
                    <a:pt x="9262918" y="10521482"/>
                  </a:lnTo>
                  <a:lnTo>
                    <a:pt x="0" y="10521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72759">
            <a:off x="3028706" y="265110"/>
            <a:ext cx="10736706" cy="7219000"/>
            <a:chOff x="0" y="0"/>
            <a:chExt cx="14315608" cy="962533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8172" r="8172"/>
            <a:stretch>
              <a:fillRect/>
            </a:stretch>
          </p:blipFill>
          <p:spPr>
            <a:xfrm>
              <a:off x="0" y="0"/>
              <a:ext cx="14315608" cy="962533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-6869239" flipH="1">
            <a:off x="7439805" y="-2541973"/>
            <a:ext cx="14557900" cy="27084466"/>
          </a:xfrm>
          <a:custGeom>
            <a:avLst/>
            <a:gdLst/>
            <a:ahLst/>
            <a:cxnLst/>
            <a:rect l="l" t="t" r="r" b="b"/>
            <a:pathLst>
              <a:path w="14557900" h="27084466">
                <a:moveTo>
                  <a:pt x="14557901" y="0"/>
                </a:moveTo>
                <a:lnTo>
                  <a:pt x="0" y="0"/>
                </a:lnTo>
                <a:lnTo>
                  <a:pt x="0" y="27084466"/>
                </a:lnTo>
                <a:lnTo>
                  <a:pt x="14557901" y="27084466"/>
                </a:lnTo>
                <a:lnTo>
                  <a:pt x="145579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92299" y="7785965"/>
            <a:ext cx="10667001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Nguyệt</a:t>
            </a:r>
            <a:r>
              <a:rPr lang="en-US" sz="4999" dirty="0">
                <a:solidFill>
                  <a:srgbClr val="002B01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thực</a:t>
            </a:r>
            <a:endParaRPr lang="en-US" sz="4999" dirty="0">
              <a:solidFill>
                <a:srgbClr val="002B01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9096" y="-832814"/>
            <a:ext cx="11719526" cy="8405423"/>
            <a:chOff x="0" y="0"/>
            <a:chExt cx="15626034" cy="11207231"/>
          </a:xfrm>
        </p:grpSpPr>
        <p:sp>
          <p:nvSpPr>
            <p:cNvPr id="3" name="Freeform 3"/>
            <p:cNvSpPr/>
            <p:nvPr/>
          </p:nvSpPr>
          <p:spPr>
            <a:xfrm rot="-169658">
              <a:off x="249665" y="412525"/>
              <a:ext cx="13763775" cy="10461579"/>
            </a:xfrm>
            <a:custGeom>
              <a:avLst/>
              <a:gdLst/>
              <a:ahLst/>
              <a:cxnLst/>
              <a:rect l="l" t="t" r="r" b="b"/>
              <a:pathLst>
                <a:path w="13763775" h="10461579">
                  <a:moveTo>
                    <a:pt x="0" y="0"/>
                  </a:moveTo>
                  <a:lnTo>
                    <a:pt x="13763775" y="0"/>
                  </a:lnTo>
                  <a:lnTo>
                    <a:pt x="13763775" y="10461579"/>
                  </a:lnTo>
                  <a:lnTo>
                    <a:pt x="0" y="1046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169658">
              <a:off x="6109234" y="222073"/>
              <a:ext cx="9262918" cy="10521482"/>
            </a:xfrm>
            <a:custGeom>
              <a:avLst/>
              <a:gdLst/>
              <a:ahLst/>
              <a:cxnLst/>
              <a:rect l="l" t="t" r="r" b="b"/>
              <a:pathLst>
                <a:path w="9262918" h="10521482">
                  <a:moveTo>
                    <a:pt x="0" y="0"/>
                  </a:moveTo>
                  <a:lnTo>
                    <a:pt x="9262918" y="0"/>
                  </a:lnTo>
                  <a:lnTo>
                    <a:pt x="9262918" y="10521482"/>
                  </a:lnTo>
                  <a:lnTo>
                    <a:pt x="0" y="10521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72759">
            <a:off x="3028706" y="265110"/>
            <a:ext cx="10736706" cy="7219000"/>
            <a:chOff x="0" y="0"/>
            <a:chExt cx="14315608" cy="962533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3145" b="3145"/>
            <a:stretch>
              <a:fillRect/>
            </a:stretch>
          </p:blipFill>
          <p:spPr>
            <a:xfrm>
              <a:off x="0" y="0"/>
              <a:ext cx="14315608" cy="962533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-6869239" flipH="1">
            <a:off x="7439805" y="-2541973"/>
            <a:ext cx="14557900" cy="27084466"/>
          </a:xfrm>
          <a:custGeom>
            <a:avLst/>
            <a:gdLst/>
            <a:ahLst/>
            <a:cxnLst/>
            <a:rect l="l" t="t" r="r" b="b"/>
            <a:pathLst>
              <a:path w="14557900" h="27084466">
                <a:moveTo>
                  <a:pt x="14557901" y="0"/>
                </a:moveTo>
                <a:lnTo>
                  <a:pt x="0" y="0"/>
                </a:lnTo>
                <a:lnTo>
                  <a:pt x="0" y="27084466"/>
                </a:lnTo>
                <a:lnTo>
                  <a:pt x="14557901" y="27084466"/>
                </a:lnTo>
                <a:lnTo>
                  <a:pt x="145579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92299" y="7785965"/>
            <a:ext cx="10667001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Lũ</a:t>
            </a:r>
            <a:r>
              <a:rPr lang="en-US" sz="4999" dirty="0">
                <a:solidFill>
                  <a:srgbClr val="002B01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lụt</a:t>
            </a:r>
            <a:endParaRPr lang="en-US" sz="4999" dirty="0">
              <a:solidFill>
                <a:srgbClr val="002B01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9096" y="-832814"/>
            <a:ext cx="11719526" cy="8405423"/>
            <a:chOff x="0" y="0"/>
            <a:chExt cx="15626034" cy="11207231"/>
          </a:xfrm>
        </p:grpSpPr>
        <p:sp>
          <p:nvSpPr>
            <p:cNvPr id="3" name="Freeform 3"/>
            <p:cNvSpPr/>
            <p:nvPr/>
          </p:nvSpPr>
          <p:spPr>
            <a:xfrm rot="-169658">
              <a:off x="249665" y="412525"/>
              <a:ext cx="13763775" cy="10461579"/>
            </a:xfrm>
            <a:custGeom>
              <a:avLst/>
              <a:gdLst/>
              <a:ahLst/>
              <a:cxnLst/>
              <a:rect l="l" t="t" r="r" b="b"/>
              <a:pathLst>
                <a:path w="13763775" h="10461579">
                  <a:moveTo>
                    <a:pt x="0" y="0"/>
                  </a:moveTo>
                  <a:lnTo>
                    <a:pt x="13763775" y="0"/>
                  </a:lnTo>
                  <a:lnTo>
                    <a:pt x="13763775" y="10461579"/>
                  </a:lnTo>
                  <a:lnTo>
                    <a:pt x="0" y="1046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169658">
              <a:off x="6109234" y="222073"/>
              <a:ext cx="9262918" cy="10521482"/>
            </a:xfrm>
            <a:custGeom>
              <a:avLst/>
              <a:gdLst/>
              <a:ahLst/>
              <a:cxnLst/>
              <a:rect l="l" t="t" r="r" b="b"/>
              <a:pathLst>
                <a:path w="9262918" h="10521482">
                  <a:moveTo>
                    <a:pt x="0" y="0"/>
                  </a:moveTo>
                  <a:lnTo>
                    <a:pt x="9262918" y="0"/>
                  </a:lnTo>
                  <a:lnTo>
                    <a:pt x="9262918" y="10521482"/>
                  </a:lnTo>
                  <a:lnTo>
                    <a:pt x="0" y="10521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94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72759">
            <a:off x="3028706" y="265110"/>
            <a:ext cx="10736706" cy="7219000"/>
            <a:chOff x="0" y="0"/>
            <a:chExt cx="14315608" cy="962533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454" r="454"/>
            <a:stretch>
              <a:fillRect/>
            </a:stretch>
          </p:blipFill>
          <p:spPr>
            <a:xfrm>
              <a:off x="0" y="0"/>
              <a:ext cx="14315608" cy="9625333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 rot="-6869239" flipH="1">
            <a:off x="7439805" y="-2541973"/>
            <a:ext cx="14557900" cy="27084466"/>
          </a:xfrm>
          <a:custGeom>
            <a:avLst/>
            <a:gdLst/>
            <a:ahLst/>
            <a:cxnLst/>
            <a:rect l="l" t="t" r="r" b="b"/>
            <a:pathLst>
              <a:path w="14557900" h="27084466">
                <a:moveTo>
                  <a:pt x="14557901" y="0"/>
                </a:moveTo>
                <a:lnTo>
                  <a:pt x="0" y="0"/>
                </a:lnTo>
                <a:lnTo>
                  <a:pt x="0" y="27084466"/>
                </a:lnTo>
                <a:lnTo>
                  <a:pt x="14557901" y="27084466"/>
                </a:lnTo>
                <a:lnTo>
                  <a:pt x="145579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92299" y="7785965"/>
            <a:ext cx="10667001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Hạn</a:t>
            </a:r>
            <a:r>
              <a:rPr lang="en-US" sz="4999" dirty="0">
                <a:solidFill>
                  <a:srgbClr val="002B01"/>
                </a:solidFill>
                <a:latin typeface="Roboto Condensed Bold"/>
              </a:rPr>
              <a:t> </a:t>
            </a:r>
            <a:r>
              <a:rPr lang="en-US" sz="4999" dirty="0" err="1">
                <a:solidFill>
                  <a:srgbClr val="002B01"/>
                </a:solidFill>
                <a:latin typeface="Roboto Condensed Bold"/>
              </a:rPr>
              <a:t>hán</a:t>
            </a:r>
            <a:endParaRPr lang="en-US" sz="4999" dirty="0">
              <a:solidFill>
                <a:srgbClr val="002B01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00834" y="-2400301"/>
            <a:ext cx="8886336" cy="15087601"/>
          </a:xfrm>
          <a:custGeom>
            <a:avLst/>
            <a:gdLst/>
            <a:ahLst/>
            <a:cxnLst/>
            <a:rect l="l" t="t" r="r" b="b"/>
            <a:pathLst>
              <a:path w="8886336" h="14249226">
                <a:moveTo>
                  <a:pt x="0" y="0"/>
                </a:moveTo>
                <a:lnTo>
                  <a:pt x="8886336" y="0"/>
                </a:lnTo>
                <a:lnTo>
                  <a:pt x="8886336" y="14249226"/>
                </a:lnTo>
                <a:lnTo>
                  <a:pt x="0" y="14249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7050">
            <a:off x="15058394" y="7661276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32731">
            <a:off x="1324423" y="7066098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6" y="0"/>
                </a:lnTo>
                <a:lnTo>
                  <a:pt x="1890316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29344" y="8786628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373256" y="6301079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724151" y="1306048"/>
            <a:ext cx="13237538" cy="2084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9"/>
              </a:lnSpc>
            </a:pPr>
            <a:r>
              <a:rPr lang="en-US" sz="6049">
                <a:solidFill>
                  <a:srgbClr val="7DB67F"/>
                </a:solidFill>
                <a:latin typeface="Fraunces Bold"/>
              </a:rPr>
              <a:t>BÀI 9: </a:t>
            </a:r>
          </a:p>
          <a:p>
            <a:pPr algn="ctr">
              <a:lnSpc>
                <a:spcPts val="8469"/>
              </a:lnSpc>
            </a:pPr>
            <a:r>
              <a:rPr lang="en-US" sz="6049">
                <a:solidFill>
                  <a:srgbClr val="7DB67F"/>
                </a:solidFill>
                <a:latin typeface="Fraunces Bold"/>
              </a:rPr>
              <a:t>HÔM NAY VÀ NGÀY MAI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35825" y="3660045"/>
            <a:ext cx="13237538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468C48"/>
                </a:solidFill>
                <a:latin typeface="Roboto Condensed"/>
              </a:rPr>
              <a:t>KĨ NĂNG VIẾT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38577" y="4805803"/>
            <a:ext cx="14249227" cy="2668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Tiết</a:t>
            </a:r>
            <a:r>
              <a:rPr lang="en-US" sz="8699" dirty="0">
                <a:solidFill>
                  <a:srgbClr val="002B01"/>
                </a:solidFill>
                <a:latin typeface="#9Slide05 VL Fadilla"/>
              </a:rPr>
              <a:t> 121, 122: </a:t>
            </a: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Viết</a:t>
            </a:r>
            <a:r>
              <a:rPr lang="en-US" sz="8699" dirty="0">
                <a:solidFill>
                  <a:srgbClr val="002B01"/>
                </a:solidFill>
                <a:latin typeface="#9Slide05 VL Fadilla"/>
              </a:rPr>
              <a:t> </a:t>
            </a: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bài</a:t>
            </a:r>
            <a:r>
              <a:rPr lang="en-US" sz="8699" dirty="0">
                <a:solidFill>
                  <a:srgbClr val="002B01"/>
                </a:solidFill>
                <a:latin typeface="#9Slide05 VL Fadilla"/>
              </a:rPr>
              <a:t> </a:t>
            </a: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văn</a:t>
            </a:r>
            <a:r>
              <a:rPr lang="en-US" sz="8699" dirty="0">
                <a:solidFill>
                  <a:srgbClr val="002B01"/>
                </a:solidFill>
                <a:latin typeface="#9Slide05 VL Fadilla"/>
              </a:rPr>
              <a:t> </a:t>
            </a: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thuyết</a:t>
            </a:r>
            <a:r>
              <a:rPr lang="en-US" sz="8699" dirty="0">
                <a:solidFill>
                  <a:srgbClr val="002B01"/>
                </a:solidFill>
                <a:latin typeface="#9Slide05 VL Fadilla"/>
              </a:rPr>
              <a:t> </a:t>
            </a: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minh</a:t>
            </a:r>
            <a:r>
              <a:rPr lang="en-US" sz="8699" dirty="0">
                <a:solidFill>
                  <a:srgbClr val="002B01"/>
                </a:solidFill>
                <a:latin typeface="#9Slide05 VL Fadilla"/>
              </a:rPr>
              <a:t> </a:t>
            </a:r>
          </a:p>
          <a:p>
            <a:pPr algn="ctr">
              <a:lnSpc>
                <a:spcPts val="10439"/>
              </a:lnSpc>
              <a:spcBef>
                <a:spcPct val="0"/>
              </a:spcBef>
            </a:pP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giải</a:t>
            </a:r>
            <a:r>
              <a:rPr lang="en-US" sz="8699" dirty="0">
                <a:solidFill>
                  <a:srgbClr val="002B01"/>
                </a:solidFill>
                <a:latin typeface="#9Slide05 VL Fadilla"/>
              </a:rPr>
              <a:t> </a:t>
            </a: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thích</a:t>
            </a:r>
            <a:r>
              <a:rPr lang="en-US" sz="8699" dirty="0">
                <a:solidFill>
                  <a:srgbClr val="002B01"/>
                </a:solidFill>
                <a:latin typeface="#9Slide05 VL Fadilla"/>
              </a:rPr>
              <a:t> </a:t>
            </a: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một</a:t>
            </a:r>
            <a:r>
              <a:rPr lang="en-US" sz="8699" dirty="0">
                <a:solidFill>
                  <a:srgbClr val="002B01"/>
                </a:solidFill>
                <a:latin typeface="#9Slide05 VL Fadilla"/>
              </a:rPr>
              <a:t> </a:t>
            </a: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hiện</a:t>
            </a:r>
            <a:r>
              <a:rPr lang="en-US" sz="8699" dirty="0">
                <a:solidFill>
                  <a:srgbClr val="002B01"/>
                </a:solidFill>
                <a:latin typeface="#9Slide05 VL Fadilla"/>
              </a:rPr>
              <a:t> </a:t>
            </a: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tượng</a:t>
            </a:r>
            <a:r>
              <a:rPr lang="en-US" sz="8699" dirty="0">
                <a:solidFill>
                  <a:srgbClr val="002B01"/>
                </a:solidFill>
                <a:latin typeface="#9Slide05 VL Fadilla"/>
              </a:rPr>
              <a:t> </a:t>
            </a: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tự</a:t>
            </a:r>
            <a:r>
              <a:rPr lang="en-US" sz="8699" dirty="0">
                <a:solidFill>
                  <a:srgbClr val="002B01"/>
                </a:solidFill>
                <a:latin typeface="#9Slide05 VL Fadilla"/>
              </a:rPr>
              <a:t> </a:t>
            </a:r>
            <a:r>
              <a:rPr lang="en-US" sz="8699" dirty="0" err="1">
                <a:solidFill>
                  <a:srgbClr val="002B01"/>
                </a:solidFill>
                <a:latin typeface="#9Slide05 VL Fadilla"/>
              </a:rPr>
              <a:t>nhiên</a:t>
            </a:r>
            <a:endParaRPr lang="en-US" sz="8699" dirty="0">
              <a:solidFill>
                <a:srgbClr val="002B01"/>
              </a:solidFill>
              <a:latin typeface="#9Slide05 VL Fadill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67960" y="3803655"/>
            <a:ext cx="3310170" cy="6742939"/>
          </a:xfrm>
          <a:custGeom>
            <a:avLst/>
            <a:gdLst/>
            <a:ahLst/>
            <a:cxnLst/>
            <a:rect l="l" t="t" r="r" b="b"/>
            <a:pathLst>
              <a:path w="3310170" h="6742939">
                <a:moveTo>
                  <a:pt x="0" y="0"/>
                </a:moveTo>
                <a:lnTo>
                  <a:pt x="3310170" y="0"/>
                </a:lnTo>
                <a:lnTo>
                  <a:pt x="3310170" y="6742939"/>
                </a:lnTo>
                <a:lnTo>
                  <a:pt x="0" y="6742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629468" y="4927108"/>
            <a:ext cx="2972818" cy="6055739"/>
          </a:xfrm>
          <a:custGeom>
            <a:avLst/>
            <a:gdLst/>
            <a:ahLst/>
            <a:cxnLst/>
            <a:rect l="l" t="t" r="r" b="b"/>
            <a:pathLst>
              <a:path w="2972818" h="6055739">
                <a:moveTo>
                  <a:pt x="0" y="0"/>
                </a:moveTo>
                <a:lnTo>
                  <a:pt x="2972818" y="0"/>
                </a:lnTo>
                <a:lnTo>
                  <a:pt x="2972818" y="6055739"/>
                </a:lnTo>
                <a:lnTo>
                  <a:pt x="0" y="6055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52016" y="9258300"/>
            <a:ext cx="3154905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4" y="0"/>
                </a:lnTo>
                <a:lnTo>
                  <a:pt x="3154904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774892" y="8888457"/>
            <a:ext cx="782918" cy="1407206"/>
          </a:xfrm>
          <a:custGeom>
            <a:avLst/>
            <a:gdLst/>
            <a:ahLst/>
            <a:cxnLst/>
            <a:rect l="l" t="t" r="r" b="b"/>
            <a:pathLst>
              <a:path w="782918" h="1407206">
                <a:moveTo>
                  <a:pt x="0" y="0"/>
                </a:moveTo>
                <a:lnTo>
                  <a:pt x="782919" y="0"/>
                </a:lnTo>
                <a:lnTo>
                  <a:pt x="782919" y="1407205"/>
                </a:lnTo>
                <a:lnTo>
                  <a:pt x="0" y="1407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1600" y="2105953"/>
            <a:ext cx="9520416" cy="7270136"/>
          </a:xfrm>
          <a:custGeom>
            <a:avLst/>
            <a:gdLst/>
            <a:ahLst/>
            <a:cxnLst/>
            <a:rect l="l" t="t" r="r" b="b"/>
            <a:pathLst>
              <a:path w="9520416" h="7270136">
                <a:moveTo>
                  <a:pt x="0" y="0"/>
                </a:moveTo>
                <a:lnTo>
                  <a:pt x="9520416" y="0"/>
                </a:lnTo>
                <a:lnTo>
                  <a:pt x="9520416" y="7270136"/>
                </a:lnTo>
                <a:lnTo>
                  <a:pt x="0" y="72701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28734" y="171450"/>
            <a:ext cx="16403844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>
                <a:solidFill>
                  <a:srgbClr val="468C48"/>
                </a:solidFill>
                <a:latin typeface="Fraunces Bold"/>
              </a:rPr>
              <a:t>I. TÌM HIỂU YÊU CẦU CỦA KIỂU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1145867"/>
            <a:ext cx="12632408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2" lvl="1">
              <a:lnSpc>
                <a:spcPts val="5280"/>
              </a:lnSpc>
              <a:spcBef>
                <a:spcPct val="0"/>
              </a:spcBef>
            </a:pPr>
            <a:r>
              <a:rPr lang="en-US" sz="4400" dirty="0">
                <a:solidFill>
                  <a:srgbClr val="002B01"/>
                </a:solidFill>
                <a:latin typeface="#9Slide07 SVNUT Triumph Press"/>
              </a:rPr>
              <a:t>1. </a:t>
            </a:r>
            <a:r>
              <a:rPr lang="en-US" sz="4400" dirty="0" err="1">
                <a:solidFill>
                  <a:srgbClr val="002B01"/>
                </a:solidFill>
                <a:latin typeface="#9Slide07 SVNUT Triumph Press"/>
              </a:rPr>
              <a:t>Mục</a:t>
            </a:r>
            <a:r>
              <a:rPr lang="en-US" sz="4400" dirty="0">
                <a:solidFill>
                  <a:srgbClr val="002B01"/>
                </a:solidFill>
                <a:latin typeface="#9Slide07 SVNUT Triumph Press"/>
              </a:rPr>
              <a:t> </a:t>
            </a:r>
            <a:r>
              <a:rPr lang="en-US" sz="4400" dirty="0" err="1">
                <a:solidFill>
                  <a:srgbClr val="002B01"/>
                </a:solidFill>
                <a:latin typeface="#9Slide07 SVNUT Triumph Press"/>
              </a:rPr>
              <a:t>đích</a:t>
            </a:r>
            <a:endParaRPr lang="en-US" sz="4400" dirty="0">
              <a:solidFill>
                <a:srgbClr val="002B01"/>
              </a:solidFill>
              <a:latin typeface="#9Slide07 SVNUT Triumph Pres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16100" y="2876550"/>
            <a:ext cx="7758793" cy="638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>
                <a:solidFill>
                  <a:srgbClr val="468C48"/>
                </a:solidFill>
                <a:latin typeface="Roboto Condensed"/>
              </a:rPr>
              <a:t>Theo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em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mục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đích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của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văn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bản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thuyết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minh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giải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thích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một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hiện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tượng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tự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nhiên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là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gì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?</a:t>
            </a:r>
          </a:p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Nhắc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lại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các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yêu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cầu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của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kiểu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bài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trong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SGK, tr.102,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sau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đó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đánh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dấu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các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từ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khóa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trong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các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yêu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cầu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đó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để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ghi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468C48"/>
                </a:solidFill>
                <a:latin typeface="Roboto Condensed"/>
              </a:rPr>
              <a:t>nhớ</a:t>
            </a:r>
            <a:r>
              <a:rPr lang="en-US" sz="4500" dirty="0">
                <a:solidFill>
                  <a:srgbClr val="468C48"/>
                </a:solidFill>
                <a:latin typeface="Roboto Condensed"/>
              </a:rPr>
              <a:t>.</a:t>
            </a:r>
          </a:p>
          <a:p>
            <a:pPr algn="just">
              <a:lnSpc>
                <a:spcPts val="6299"/>
              </a:lnSpc>
              <a:spcBef>
                <a:spcPct val="0"/>
              </a:spcBef>
            </a:pPr>
            <a:endParaRPr lang="en-US" sz="4500" dirty="0">
              <a:solidFill>
                <a:srgbClr val="468C48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1662</Words>
  <Application>Microsoft Macintosh PowerPoint</Application>
  <PresentationFormat>Custom</PresentationFormat>
  <Paragraphs>139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Roboto Condensed</vt:lpstr>
      <vt:lpstr>#9Slide05 VL Fadilla</vt:lpstr>
      <vt:lpstr>#9Slide07 SVNUT Triumph Press</vt:lpstr>
      <vt:lpstr>Arial</vt:lpstr>
      <vt:lpstr>Fraunces Bold</vt:lpstr>
      <vt:lpstr>Roboto Condensed Bold Italics</vt:lpstr>
      <vt:lpstr>Roboto Condensed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B9 KN8 - VIẾT</dc:title>
  <cp:lastModifiedBy>BÙI THỊ THƠM</cp:lastModifiedBy>
  <cp:revision>3</cp:revision>
  <dcterms:created xsi:type="dcterms:W3CDTF">2006-08-16T00:00:00Z</dcterms:created>
  <dcterms:modified xsi:type="dcterms:W3CDTF">2024-04-25T13:42:31Z</dcterms:modified>
  <dc:identifier>DAF5RNZojNw</dc:identifier>
</cp:coreProperties>
</file>