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#9Slide05 Aphrodite Pro" panose="02000000000000000000" pitchFamily="2" charset="77"/>
      <p:regular r:id="rId23"/>
    </p:embeddedFont>
    <p:embeddedFont>
      <p:font typeface="#9Slide05 Dear Saturday" panose="02000505000000020004" pitchFamily="2" charset="77"/>
      <p:regular r:id="rId24"/>
    </p:embeddedFont>
    <p:embeddedFont>
      <p:font typeface="#9Slide07 Crocante" panose="02000000000000000000" pitchFamily="2" charset="77"/>
      <p:regular r:id="rId25"/>
    </p:embeddedFont>
    <p:embeddedFont>
      <p:font typeface="Fraunces Bold" pitchFamily="2" charset="77"/>
      <p:regular r:id="rId26"/>
      <p:bold r:id="rId27"/>
    </p:embeddedFont>
    <p:embeddedFont>
      <p:font typeface="Roboto Condensed" panose="020F0502020204030204" pitchFamily="34" charset="0"/>
      <p:regular r:id="rId28"/>
      <p:bold r:id="rId29"/>
      <p:italic r:id="rId30"/>
      <p:boldItalic r:id="rId31"/>
    </p:embeddedFont>
    <p:embeddedFont>
      <p:font typeface="Roboto Condensed Bold" panose="02000000000000000000" pitchFamily="2" charset="0"/>
      <p:regular r:id="rId32"/>
      <p:bold r:id="rId33"/>
    </p:embeddedFont>
    <p:embeddedFont>
      <p:font typeface="Roboto Condensed Bold Italics" panose="02000000000000000000" pitchFamily="2" charset="0"/>
      <p:regular r:id="rId34"/>
      <p:bold r:id="rId35"/>
      <p:italic r:id="rId36"/>
      <p:boldItalic r:id="rId37"/>
    </p:embeddedFont>
    <p:embeddedFont>
      <p:font typeface="Roboto Condensed Italics" panose="02000000000000000000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48" autoAdjust="0"/>
  </p:normalViewPr>
  <p:slideViewPr>
    <p:cSldViewPr>
      <p:cViewPr varScale="1">
        <p:scale>
          <a:sx n="70" d="100"/>
          <a:sy n="70" d="100"/>
        </p:scale>
        <p:origin x="8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0.svg"/><Relationship Id="rId7" Type="http://schemas.openxmlformats.org/officeDocument/2006/relationships/image" Target="../media/image6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2.svg"/><Relationship Id="rId10" Type="http://schemas.openxmlformats.org/officeDocument/2006/relationships/image" Target="../media/image63.png"/><Relationship Id="rId4" Type="http://schemas.openxmlformats.org/officeDocument/2006/relationships/image" Target="../media/image51.png"/><Relationship Id="rId9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svg"/><Relationship Id="rId7" Type="http://schemas.openxmlformats.org/officeDocument/2006/relationships/image" Target="../media/image6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10" Type="http://schemas.openxmlformats.org/officeDocument/2006/relationships/image" Target="../media/image30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0.svg"/><Relationship Id="rId7" Type="http://schemas.openxmlformats.org/officeDocument/2006/relationships/image" Target="../media/image7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svg"/><Relationship Id="rId7" Type="http://schemas.openxmlformats.org/officeDocument/2006/relationships/image" Target="../media/image68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8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86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8.svg"/><Relationship Id="rId7" Type="http://schemas.openxmlformats.org/officeDocument/2006/relationships/image" Target="../media/image96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0.svg"/><Relationship Id="rId7" Type="http://schemas.openxmlformats.org/officeDocument/2006/relationships/image" Target="../media/image3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sv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25780"/>
            <a:ext cx="18288000" cy="97612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74267" flipH="1">
            <a:off x="1120349" y="1113861"/>
            <a:ext cx="5466727" cy="17698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60858" y="7712171"/>
            <a:ext cx="10543632" cy="138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#9Slide05 Dear Saturday"/>
              </a:rPr>
              <a:t>Mắt bạn thật tinh!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074">
            <a:off x="14861410" y="6388706"/>
            <a:ext cx="3700343" cy="54217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504490" y="7162351"/>
            <a:ext cx="7968035" cy="38744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074">
            <a:off x="13655582" y="8590354"/>
            <a:ext cx="2315922" cy="3393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76415" y="6356265"/>
            <a:ext cx="1478763" cy="10405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506534" y="2710983"/>
            <a:ext cx="9995913" cy="4451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Roboto Condensed Bold Italics"/>
              </a:rPr>
              <a:t>HS xem video sau và trả lời câu hỏi: </a:t>
            </a:r>
          </a:p>
          <a:p>
            <a:pPr marL="777242" lvl="1" indent="-388621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Kể tên các loài vật xuất hiện trong video trên?</a:t>
            </a:r>
          </a:p>
          <a:p>
            <a:pPr marL="777242" lvl="1" indent="-388621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Video nhắc đến hiện tượng tự nhiên nào? Các loài vật có chịu sự ảnh hưởng của hiện tượng đó không?</a:t>
            </a:r>
          </a:p>
          <a:p>
            <a:pPr marL="777242" lvl="1" indent="-388621" algn="just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Roboto Condensed"/>
              </a:rPr>
              <a:t>Sự xuất hiện của con người trong video có liên quan gì đến hiện tượng thiên nhiên kể trên?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833214" y="1035748"/>
            <a:ext cx="65694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>
                <a:solidFill>
                  <a:srgbClr val="502B00"/>
                </a:solidFill>
                <a:latin typeface="Fraunces Bold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908"/>
          <a:stretch>
            <a:fillRect/>
          </a:stretch>
        </p:blipFill>
        <p:spPr>
          <a:xfrm flipH="1">
            <a:off x="0" y="4829112"/>
            <a:ext cx="18288000" cy="5457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5204" y="0"/>
            <a:ext cx="17797592" cy="10129886"/>
            <a:chOff x="0" y="0"/>
            <a:chExt cx="4687432" cy="26679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87431" cy="2667954"/>
            </a:xfrm>
            <a:custGeom>
              <a:avLst/>
              <a:gdLst/>
              <a:ahLst/>
              <a:cxnLst/>
              <a:rect l="l" t="t" r="r" b="b"/>
              <a:pathLst>
                <a:path w="4687431" h="2667954">
                  <a:moveTo>
                    <a:pt x="14355" y="0"/>
                  </a:moveTo>
                  <a:lnTo>
                    <a:pt x="4673076" y="0"/>
                  </a:lnTo>
                  <a:cubicBezTo>
                    <a:pt x="4676884" y="0"/>
                    <a:pt x="4680535" y="1512"/>
                    <a:pt x="4683227" y="4204"/>
                  </a:cubicBezTo>
                  <a:cubicBezTo>
                    <a:pt x="4685919" y="6897"/>
                    <a:pt x="4687431" y="10548"/>
                    <a:pt x="4687431" y="14355"/>
                  </a:cubicBezTo>
                  <a:lnTo>
                    <a:pt x="4687431" y="2653599"/>
                  </a:lnTo>
                  <a:cubicBezTo>
                    <a:pt x="4687431" y="2657406"/>
                    <a:pt x="4685919" y="2661057"/>
                    <a:pt x="4683227" y="2663749"/>
                  </a:cubicBezTo>
                  <a:cubicBezTo>
                    <a:pt x="4680535" y="2666441"/>
                    <a:pt x="4676884" y="2667954"/>
                    <a:pt x="4673076" y="2667954"/>
                  </a:cubicBezTo>
                  <a:lnTo>
                    <a:pt x="14355" y="2667954"/>
                  </a:lnTo>
                  <a:cubicBezTo>
                    <a:pt x="10548" y="2667954"/>
                    <a:pt x="6897" y="2666441"/>
                    <a:pt x="4204" y="2663749"/>
                  </a:cubicBezTo>
                  <a:cubicBezTo>
                    <a:pt x="1512" y="2661057"/>
                    <a:pt x="0" y="2657406"/>
                    <a:pt x="0" y="2653599"/>
                  </a:cubicBezTo>
                  <a:lnTo>
                    <a:pt x="0" y="14355"/>
                  </a:lnTo>
                  <a:cubicBezTo>
                    <a:pt x="0" y="10548"/>
                    <a:pt x="1512" y="6897"/>
                    <a:pt x="4204" y="4204"/>
                  </a:cubicBezTo>
                  <a:cubicBezTo>
                    <a:pt x="6897" y="1512"/>
                    <a:pt x="10548" y="0"/>
                    <a:pt x="1435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26067">
            <a:off x="16036906" y="-1576291"/>
            <a:ext cx="2444789" cy="43079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72941" y="3207356"/>
            <a:ext cx="7741350" cy="4643737"/>
            <a:chOff x="0" y="0"/>
            <a:chExt cx="2038874" cy="1223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8886" cy="1223042"/>
            </a:xfrm>
            <a:custGeom>
              <a:avLst/>
              <a:gdLst/>
              <a:ahLst/>
              <a:cxnLst/>
              <a:rect l="l" t="t" r="r" b="b"/>
              <a:pathLst>
                <a:path w="2038886" h="1223042">
                  <a:moveTo>
                    <a:pt x="1735558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554528"/>
                  </a:cubicBezTo>
                  <a:cubicBezTo>
                    <a:pt x="0" y="898011"/>
                    <a:pt x="66279" y="993151"/>
                    <a:pt x="162037" y="1037293"/>
                  </a:cubicBezTo>
                  <a:lnTo>
                    <a:pt x="162037" y="1223042"/>
                  </a:lnTo>
                  <a:lnTo>
                    <a:pt x="353844" y="1063574"/>
                  </a:lnTo>
                  <a:lnTo>
                    <a:pt x="1735558" y="1063574"/>
                  </a:lnTo>
                  <a:cubicBezTo>
                    <a:pt x="1912437" y="1063574"/>
                    <a:pt x="2038874" y="940062"/>
                    <a:pt x="2038874" y="554436"/>
                  </a:cubicBezTo>
                  <a:cubicBezTo>
                    <a:pt x="2038886" y="123512"/>
                    <a:pt x="1912437" y="0"/>
                    <a:pt x="1735558" y="0"/>
                  </a:cubicBezTo>
                  <a:close/>
                </a:path>
              </a:pathLst>
            </a:custGeom>
            <a:solidFill>
              <a:srgbClr val="C4FCF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5484" y="6783117"/>
            <a:ext cx="5442925" cy="350388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433652" y="3062695"/>
            <a:ext cx="6330348" cy="3230762"/>
            <a:chOff x="0" y="-38100"/>
            <a:chExt cx="1426422" cy="8509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4408" cy="648619"/>
            </a:xfrm>
            <a:custGeom>
              <a:avLst/>
              <a:gdLst/>
              <a:ahLst/>
              <a:cxnLst/>
              <a:rect l="l" t="t" r="r" b="b"/>
              <a:pathLst>
                <a:path w="1404408" h="648619">
                  <a:moveTo>
                    <a:pt x="74046" y="0"/>
                  </a:moveTo>
                  <a:lnTo>
                    <a:pt x="1330363" y="0"/>
                  </a:lnTo>
                  <a:cubicBezTo>
                    <a:pt x="1371257" y="0"/>
                    <a:pt x="1404408" y="33151"/>
                    <a:pt x="1404408" y="74046"/>
                  </a:cubicBezTo>
                  <a:lnTo>
                    <a:pt x="1404408" y="574574"/>
                  </a:lnTo>
                  <a:cubicBezTo>
                    <a:pt x="1404408" y="615468"/>
                    <a:pt x="1371257" y="648619"/>
                    <a:pt x="1330363" y="648619"/>
                  </a:cubicBezTo>
                  <a:lnTo>
                    <a:pt x="74046" y="648619"/>
                  </a:lnTo>
                  <a:cubicBezTo>
                    <a:pt x="33151" y="648619"/>
                    <a:pt x="0" y="615468"/>
                    <a:pt x="0" y="574574"/>
                  </a:cubicBezTo>
                  <a:lnTo>
                    <a:pt x="0" y="74046"/>
                  </a:lnTo>
                  <a:cubicBezTo>
                    <a:pt x="0" y="33151"/>
                    <a:pt x="33151" y="0"/>
                    <a:pt x="74046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264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Roboto Condensed"/>
                </a:rPr>
                <a:t>số liệu cụ thể, thể hiện sự đa dạng của các loài sinh vật.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33652" y="6182081"/>
            <a:ext cx="6254148" cy="3230760"/>
            <a:chOff x="0" y="-38100"/>
            <a:chExt cx="1406353" cy="8509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04408" cy="799109"/>
            </a:xfrm>
            <a:custGeom>
              <a:avLst/>
              <a:gdLst/>
              <a:ahLst/>
              <a:cxnLst/>
              <a:rect l="l" t="t" r="r" b="b"/>
              <a:pathLst>
                <a:path w="1404408" h="799109">
                  <a:moveTo>
                    <a:pt x="74046" y="0"/>
                  </a:moveTo>
                  <a:lnTo>
                    <a:pt x="1330363" y="0"/>
                  </a:lnTo>
                  <a:cubicBezTo>
                    <a:pt x="1371257" y="0"/>
                    <a:pt x="1404408" y="33151"/>
                    <a:pt x="1404408" y="74046"/>
                  </a:cubicBezTo>
                  <a:lnTo>
                    <a:pt x="1404408" y="725063"/>
                  </a:lnTo>
                  <a:cubicBezTo>
                    <a:pt x="1404408" y="765957"/>
                    <a:pt x="1371257" y="799109"/>
                    <a:pt x="1330363" y="799109"/>
                  </a:cubicBezTo>
                  <a:lnTo>
                    <a:pt x="74046" y="799109"/>
                  </a:lnTo>
                  <a:cubicBezTo>
                    <a:pt x="33151" y="799109"/>
                    <a:pt x="0" y="765957"/>
                    <a:pt x="0" y="725063"/>
                  </a:cubicBezTo>
                  <a:lnTo>
                    <a:pt x="0" y="74046"/>
                  </a:lnTo>
                  <a:cubicBezTo>
                    <a:pt x="0" y="33151"/>
                    <a:pt x="33151" y="0"/>
                    <a:pt x="74046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406353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Roboto Condensed"/>
                </a:rPr>
                <a:t>con người mới chỉ nghiên cứu được rất ít về các loài sinh vật (khoảng 15%) </a:t>
              </a:r>
              <a:r>
                <a:rPr lang="en-US" sz="3499" b="1">
                  <a:solidFill>
                    <a:srgbClr val="000000"/>
                  </a:solidFill>
                  <a:latin typeface="Roboto Condensed"/>
                </a:rPr>
                <a:t>--&gt; Hé mở những điều còn bí ẩn của tự nhiên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033602">
            <a:off x="7644725" y="4886746"/>
            <a:ext cx="2998549" cy="202402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449559" y="5545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31444" y="1199514"/>
            <a:ext cx="13752686" cy="152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#9Slide05 Aphrodite Pro"/>
              </a:rPr>
              <a:t>2. Tìm hiểu nội dung văn bản</a:t>
            </a:r>
          </a:p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Roboto Condensed Bold"/>
              </a:rPr>
              <a:t>b.</a:t>
            </a:r>
            <a:r>
              <a:rPr lang="en-US" sz="4599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4599">
                <a:solidFill>
                  <a:srgbClr val="000000"/>
                </a:solidFill>
                <a:latin typeface="Roboto Condensed Bold"/>
              </a:rPr>
              <a:t>Nghiên cứu khoa học về lịch sử tiến hóa của muôn loài.</a:t>
            </a:r>
            <a:r>
              <a:rPr lang="en-US" sz="4599">
                <a:solidFill>
                  <a:srgbClr val="000000"/>
                </a:solidFill>
                <a:latin typeface="Roboto Condensed"/>
              </a:rPr>
              <a:t> 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830" y="3728400"/>
            <a:ext cx="6568489" cy="2779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Roboto Condensed Bold"/>
              </a:rPr>
              <a:t>Ước tính Trái Đất có khoảng10.000.000 loài sinh vật; con người nhận biết được khoảng 1.400.000 loài…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396" y="214845"/>
            <a:ext cx="17504604" cy="9857310"/>
            <a:chOff x="0" y="0"/>
            <a:chExt cx="4610266" cy="259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85691" y="3316666"/>
            <a:ext cx="5625327" cy="56253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786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Nhóm 3</a:t>
              </a:r>
            </a:p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báo cáo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5981700"/>
            <a:ext cx="4191000" cy="47331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0338" y="8524679"/>
            <a:ext cx="2160148" cy="176232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48000" y="419100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29000" y="1638300"/>
            <a:ext cx="10712202" cy="110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0"/>
              </a:lnSpc>
              <a:spcBef>
                <a:spcPct val="0"/>
              </a:spcBef>
            </a:pPr>
            <a:r>
              <a:rPr lang="en-US" sz="6600">
                <a:solidFill>
                  <a:srgbClr val="502B00"/>
                </a:solidFill>
                <a:latin typeface="#9Slide05 Aphrodite Pro"/>
              </a:rPr>
              <a:t>2. Tìm hiểu nội dung văn bản</a:t>
            </a:r>
          </a:p>
        </p:txBody>
      </p:sp>
      <p:pic>
        <p:nvPicPr>
          <p:cNvPr id="12" name="5 Minute Clean up Song with Countdown for Kids! (HD)">
            <a:hlinkClick r:id="" action="ppaction://media"/>
            <a:extLst>
              <a:ext uri="{FF2B5EF4-FFF2-40B4-BE49-F238E27FC236}">
                <a16:creationId xmlns:a16="http://schemas.microsoft.com/office/drawing/2014/main" id="{FDB54DE0-42EF-E6B2-DC28-591CBF1D2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914900"/>
            <a:ext cx="3822700" cy="214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908"/>
          <a:stretch>
            <a:fillRect/>
          </a:stretch>
        </p:blipFill>
        <p:spPr>
          <a:xfrm flipH="1">
            <a:off x="0" y="4829112"/>
            <a:ext cx="18288000" cy="5457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5204" y="188808"/>
            <a:ext cx="18042796" cy="9857310"/>
            <a:chOff x="0" y="0"/>
            <a:chExt cx="4752012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012" cy="2596164"/>
            </a:xfrm>
            <a:custGeom>
              <a:avLst/>
              <a:gdLst/>
              <a:ahLst/>
              <a:cxnLst/>
              <a:rect l="l" t="t" r="r" b="b"/>
              <a:pathLst>
                <a:path w="4752012" h="2596164">
                  <a:moveTo>
                    <a:pt x="14160" y="0"/>
                  </a:moveTo>
                  <a:lnTo>
                    <a:pt x="4737852" y="0"/>
                  </a:lnTo>
                  <a:cubicBezTo>
                    <a:pt x="4741607" y="0"/>
                    <a:pt x="4745209" y="1492"/>
                    <a:pt x="4747864" y="4147"/>
                  </a:cubicBezTo>
                  <a:cubicBezTo>
                    <a:pt x="4750520" y="6803"/>
                    <a:pt x="4752012" y="10404"/>
                    <a:pt x="4752012" y="14160"/>
                  </a:cubicBezTo>
                  <a:lnTo>
                    <a:pt x="4752012" y="2582004"/>
                  </a:lnTo>
                  <a:cubicBezTo>
                    <a:pt x="4752012" y="2589824"/>
                    <a:pt x="4745672" y="2596164"/>
                    <a:pt x="4737852" y="2596164"/>
                  </a:cubicBezTo>
                  <a:lnTo>
                    <a:pt x="14160" y="2596164"/>
                  </a:lnTo>
                  <a:cubicBezTo>
                    <a:pt x="10404" y="2596164"/>
                    <a:pt x="6803" y="2594672"/>
                    <a:pt x="4147" y="2592017"/>
                  </a:cubicBezTo>
                  <a:cubicBezTo>
                    <a:pt x="1492" y="2589361"/>
                    <a:pt x="0" y="2585760"/>
                    <a:pt x="0" y="2582004"/>
                  </a:cubicBezTo>
                  <a:lnTo>
                    <a:pt x="0" y="14160"/>
                  </a:lnTo>
                  <a:cubicBezTo>
                    <a:pt x="0" y="10404"/>
                    <a:pt x="1492" y="6803"/>
                    <a:pt x="4147" y="4147"/>
                  </a:cubicBezTo>
                  <a:cubicBezTo>
                    <a:pt x="6803" y="1492"/>
                    <a:pt x="10404" y="0"/>
                    <a:pt x="1416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26067">
            <a:off x="16036906" y="-1576291"/>
            <a:ext cx="2444789" cy="43079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09600" y="2706548"/>
            <a:ext cx="3748997" cy="6252968"/>
            <a:chOff x="-16067" y="0"/>
            <a:chExt cx="987390" cy="16468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6514" cy="1646872"/>
            </a:xfrm>
            <a:custGeom>
              <a:avLst/>
              <a:gdLst/>
              <a:ahLst/>
              <a:cxnLst/>
              <a:rect l="l" t="t" r="r" b="b"/>
              <a:pathLst>
                <a:path w="926514" h="1646872">
                  <a:moveTo>
                    <a:pt x="926514" y="0"/>
                  </a:moveTo>
                  <a:lnTo>
                    <a:pt x="926514" y="1532572"/>
                  </a:lnTo>
                  <a:lnTo>
                    <a:pt x="463257" y="1646872"/>
                  </a:lnTo>
                  <a:lnTo>
                    <a:pt x="0" y="1532572"/>
                  </a:lnTo>
                  <a:lnTo>
                    <a:pt x="0" y="0"/>
                  </a:lnTo>
                  <a:lnTo>
                    <a:pt x="926514" y="0"/>
                  </a:ln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16067" y="360863"/>
              <a:ext cx="987390" cy="736600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4679"/>
                </a:lnSpc>
              </a:pPr>
              <a:r>
                <a:rPr lang="en-US" sz="3599">
                  <a:solidFill>
                    <a:srgbClr val="000000"/>
                  </a:solidFill>
                  <a:latin typeface="Roboto Condensed"/>
                </a:rPr>
                <a:t>Các quần xã sinh vật có sự đa dạng riêng: mỗi quần xã là một thế giới riêng, có sự khác nhau riêng ở mỗi loài.</a:t>
              </a: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000000"/>
                </a:solidFill>
                <a:latin typeface="Roboto Condense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75515" y="2706548"/>
            <a:ext cx="4495973" cy="7233760"/>
            <a:chOff x="0" y="0"/>
            <a:chExt cx="919913" cy="14800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9913" cy="1480087"/>
            </a:xfrm>
            <a:custGeom>
              <a:avLst/>
              <a:gdLst/>
              <a:ahLst/>
              <a:cxnLst/>
              <a:rect l="l" t="t" r="r" b="b"/>
              <a:pathLst>
                <a:path w="919913" h="1480087">
                  <a:moveTo>
                    <a:pt x="919913" y="0"/>
                  </a:moveTo>
                  <a:lnTo>
                    <a:pt x="919913" y="1365787"/>
                  </a:lnTo>
                  <a:lnTo>
                    <a:pt x="459956" y="1480087"/>
                  </a:lnTo>
                  <a:lnTo>
                    <a:pt x="0" y="1365787"/>
                  </a:lnTo>
                  <a:lnTo>
                    <a:pt x="0" y="0"/>
                  </a:lnTo>
                  <a:lnTo>
                    <a:pt x="919913" y="0"/>
                  </a:lnTo>
                  <a:close/>
                </a:path>
              </a:pathLst>
            </a:custGeom>
            <a:solidFill>
              <a:srgbClr val="005B47">
                <a:alpha val="73725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4150" y="342709"/>
              <a:ext cx="892846" cy="746125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just">
                <a:lnSpc>
                  <a:spcPts val="4419"/>
                </a:lnSpc>
              </a:pPr>
              <a:r>
                <a:rPr lang="en-US" sz="3399">
                  <a:solidFill>
                    <a:srgbClr val="FFFFFF">
                      <a:alpha val="73725"/>
                    </a:srgbClr>
                  </a:solidFill>
                  <a:latin typeface="Roboto Condensed"/>
                </a:rPr>
                <a:t>Các nhân tố ảnh hưởng đến sự đa dạng ở từng quần xã: </a:t>
              </a:r>
            </a:p>
            <a:p>
              <a:pPr marL="734055" lvl="1" indent="-367027" algn="just">
                <a:lnSpc>
                  <a:spcPts val="4419"/>
                </a:lnSpc>
                <a:buFont typeface="Arial"/>
                <a:buChar char="•"/>
              </a:pPr>
              <a:r>
                <a:rPr lang="en-US" sz="3399">
                  <a:solidFill>
                    <a:srgbClr val="FFFFFF">
                      <a:alpha val="73725"/>
                    </a:srgbClr>
                  </a:solidFill>
                  <a:latin typeface="Roboto Condensed"/>
                </a:rPr>
                <a:t> sự cạnh tranh giữa các loài</a:t>
              </a:r>
            </a:p>
            <a:p>
              <a:pPr marL="734055" lvl="1" indent="-367027" algn="just">
                <a:lnSpc>
                  <a:spcPts val="4419"/>
                </a:lnSpc>
                <a:buFont typeface="Arial"/>
                <a:buChar char="•"/>
              </a:pPr>
              <a:r>
                <a:rPr lang="en-US" sz="3399">
                  <a:solidFill>
                    <a:srgbClr val="FFFFFF">
                      <a:alpha val="73725"/>
                    </a:srgbClr>
                  </a:solidFill>
                  <a:latin typeface="Roboto Condensed"/>
                </a:rPr>
                <a:t>mối quan hệ con mồi – vật ăn thịt</a:t>
              </a:r>
            </a:p>
            <a:p>
              <a:pPr marL="734055" lvl="1" indent="-367027" algn="just">
                <a:lnSpc>
                  <a:spcPts val="4419"/>
                </a:lnSpc>
                <a:buFont typeface="Arial"/>
                <a:buChar char="•"/>
              </a:pPr>
              <a:r>
                <a:rPr lang="en-US" sz="3399">
                  <a:solidFill>
                    <a:srgbClr val="FFFFFF">
                      <a:alpha val="73725"/>
                    </a:srgbClr>
                  </a:solidFill>
                  <a:latin typeface="Roboto Condensed"/>
                </a:rPr>
                <a:t>mức độ thay đổi các yếu tố vật lí – hóa học của môi trường.</a:t>
              </a:r>
            </a:p>
            <a:p>
              <a:pPr algn="ctr">
                <a:lnSpc>
                  <a:spcPts val="4679"/>
                </a:lnSpc>
              </a:pPr>
              <a:endParaRPr lang="en-US" sz="3399">
                <a:solidFill>
                  <a:srgbClr val="FFFFFF">
                    <a:alpha val="73725"/>
                  </a:srgbClr>
                </a:solidFill>
                <a:latin typeface="Roboto Condense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57237" y="2706548"/>
            <a:ext cx="4375497" cy="7406180"/>
            <a:chOff x="0" y="0"/>
            <a:chExt cx="895263" cy="15153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5263" cy="1515365"/>
            </a:xfrm>
            <a:custGeom>
              <a:avLst/>
              <a:gdLst/>
              <a:ahLst/>
              <a:cxnLst/>
              <a:rect l="l" t="t" r="r" b="b"/>
              <a:pathLst>
                <a:path w="895263" h="1515365">
                  <a:moveTo>
                    <a:pt x="895263" y="0"/>
                  </a:moveTo>
                  <a:lnTo>
                    <a:pt x="895263" y="1401065"/>
                  </a:lnTo>
                  <a:lnTo>
                    <a:pt x="447631" y="1515365"/>
                  </a:lnTo>
                  <a:lnTo>
                    <a:pt x="0" y="1401065"/>
                  </a:lnTo>
                  <a:lnTo>
                    <a:pt x="0" y="0"/>
                  </a:lnTo>
                  <a:lnTo>
                    <a:pt x="895263" y="0"/>
                  </a:lnTo>
                  <a:close/>
                </a:path>
              </a:pathLst>
            </a:custGeom>
            <a:solidFill>
              <a:srgbClr val="C4FCF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013" y="327118"/>
              <a:ext cx="881118" cy="736600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just">
                <a:lnSpc>
                  <a:spcPts val="4679"/>
                </a:lnSpc>
              </a:pPr>
              <a:r>
                <a:rPr lang="en-US" sz="3599">
                  <a:solidFill>
                    <a:srgbClr val="000000"/>
                  </a:solidFill>
                  <a:latin typeface="Roboto Condensed"/>
                </a:rPr>
                <a:t>Trật tự trong đời sống của muôn loài: loài ưu thế, loài thứ yếu, loài ngẫu nhiên, loài chủ chốt…</a:t>
              </a:r>
            </a:p>
            <a:p>
              <a:pPr algn="just">
                <a:lnSpc>
                  <a:spcPts val="4679"/>
                </a:lnSpc>
              </a:pPr>
              <a:r>
                <a:rPr lang="en-US" sz="3599">
                  <a:solidFill>
                    <a:srgbClr val="000000"/>
                  </a:solidFill>
                  <a:latin typeface="Roboto Condensed"/>
                </a:rPr>
                <a:t>--&gt; giảm bớt sự cạnh tranh giữa các loài, giúp từng loài có thể sử dụng nguồn sống của môi trường hiệu quả nhất.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18485" y="2706548"/>
            <a:ext cx="4006171" cy="7233760"/>
            <a:chOff x="0" y="0"/>
            <a:chExt cx="1055123" cy="19051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55123" cy="1905188"/>
            </a:xfrm>
            <a:custGeom>
              <a:avLst/>
              <a:gdLst/>
              <a:ahLst/>
              <a:cxnLst/>
              <a:rect l="l" t="t" r="r" b="b"/>
              <a:pathLst>
                <a:path w="1055123" h="1905188">
                  <a:moveTo>
                    <a:pt x="1055123" y="0"/>
                  </a:moveTo>
                  <a:lnTo>
                    <a:pt x="1055123" y="1790888"/>
                  </a:lnTo>
                  <a:lnTo>
                    <a:pt x="527562" y="1905188"/>
                  </a:lnTo>
                  <a:lnTo>
                    <a:pt x="0" y="1790888"/>
                  </a:lnTo>
                  <a:lnTo>
                    <a:pt x="0" y="0"/>
                  </a:lnTo>
                  <a:lnTo>
                    <a:pt x="1055123" y="0"/>
                  </a:lnTo>
                  <a:close/>
                </a:path>
              </a:pathLst>
            </a:custGeom>
            <a:solidFill>
              <a:srgbClr val="4C807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6947" y="541485"/>
              <a:ext cx="1010335" cy="736600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4679"/>
                </a:lnSpc>
              </a:pPr>
              <a:r>
                <a:rPr lang="en-US" sz="3599">
                  <a:solidFill>
                    <a:srgbClr val="FFFFFF"/>
                  </a:solidFill>
                  <a:latin typeface="Roboto Condensed"/>
                </a:rPr>
                <a:t>Mối quan hệ hỗ trợ và đối kháng</a:t>
              </a:r>
            </a:p>
            <a:p>
              <a:pPr algn="ctr">
                <a:lnSpc>
                  <a:spcPts val="4679"/>
                </a:lnSpc>
              </a:pPr>
              <a:r>
                <a:rPr lang="en-US" sz="3599">
                  <a:solidFill>
                    <a:srgbClr val="FFFFFF"/>
                  </a:solidFill>
                  <a:latin typeface="Roboto Condensed"/>
                </a:rPr>
                <a:t> -&gt; đảm bảo sự cân bằng giữa các loài trong từng quần xã.</a:t>
              </a: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FFFFFF"/>
                </a:solidFill>
                <a:latin typeface="Roboto Condensed"/>
              </a:endParaRP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FFFFFF"/>
                </a:solidFill>
                <a:latin typeface="Roboto Condensed"/>
              </a:endParaRP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FFFFFF"/>
                </a:solidFill>
                <a:latin typeface="Roboto Condensed"/>
              </a:endParaRP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FFFFFF"/>
                </a:solidFill>
                <a:latin typeface="Roboto Condensed"/>
              </a:endParaRPr>
            </a:p>
            <a:p>
              <a:pPr algn="ctr">
                <a:lnSpc>
                  <a:spcPts val="4679"/>
                </a:lnSpc>
              </a:pPr>
              <a:endParaRPr lang="en-US" sz="3599">
                <a:solidFill>
                  <a:srgbClr val="FFFFFF"/>
                </a:solidFill>
                <a:latin typeface="Roboto Condensed"/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5936" y="7485487"/>
            <a:ext cx="2933623" cy="280161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06711" y="8886292"/>
            <a:ext cx="1114859" cy="15142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9293" y="7258520"/>
            <a:ext cx="2165363" cy="302848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3449559" y="5545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653323" y="1199514"/>
            <a:ext cx="10265162" cy="144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#9Slide05 Aphrodite Pro"/>
              </a:rPr>
              <a:t>2. Tìm hiểu nội dung văn bản</a:t>
            </a:r>
          </a:p>
          <a:p>
            <a:pPr algn="ctr">
              <a:spcBef>
                <a:spcPct val="0"/>
              </a:spcBef>
            </a:pPr>
            <a:r>
              <a:rPr lang="en-US" sz="4700">
                <a:solidFill>
                  <a:srgbClr val="000000"/>
                </a:solidFill>
                <a:latin typeface="Roboto Condensed Bold"/>
              </a:rPr>
              <a:t>c</a:t>
            </a:r>
            <a:r>
              <a:rPr lang="en-US" sz="4700">
                <a:solidFill>
                  <a:srgbClr val="000000"/>
                </a:solidFill>
                <a:latin typeface="Roboto Condensed"/>
              </a:rPr>
              <a:t>. </a:t>
            </a:r>
            <a:r>
              <a:rPr lang="en-US" sz="4700">
                <a:solidFill>
                  <a:srgbClr val="000000"/>
                </a:solidFill>
                <a:latin typeface="Roboto Condensed Bold"/>
              </a:rPr>
              <a:t>Các mối quan hệ trong quần xã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698" y="214845"/>
            <a:ext cx="17504604" cy="9857310"/>
            <a:chOff x="0" y="0"/>
            <a:chExt cx="4610266" cy="259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57682" y="4686300"/>
            <a:ext cx="8207017" cy="53858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91698" y="7826044"/>
            <a:ext cx="2808029" cy="20007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354242" y="2828353"/>
            <a:ext cx="5625327" cy="562532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78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Nhóm 4-5</a:t>
              </a:r>
            </a:p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báo cáo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99727" y="60214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62400" y="1866900"/>
            <a:ext cx="10103644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0"/>
              </a:lnSpc>
              <a:spcBef>
                <a:spcPct val="0"/>
              </a:spcBef>
            </a:pPr>
            <a:r>
              <a:rPr lang="en-US" sz="6200">
                <a:solidFill>
                  <a:srgbClr val="502B00"/>
                </a:solidFill>
                <a:latin typeface="#9Slide05 Aphrodite Pro"/>
              </a:rPr>
              <a:t>2. Tìm hiểu nội dung văn bản</a:t>
            </a:r>
          </a:p>
        </p:txBody>
      </p:sp>
      <p:pic>
        <p:nvPicPr>
          <p:cNvPr id="12" name="5 Minute Clean up Song with Countdown for Kids! (HD)">
            <a:hlinkClick r:id="" action="ppaction://media"/>
            <a:extLst>
              <a:ext uri="{FF2B5EF4-FFF2-40B4-BE49-F238E27FC236}">
                <a16:creationId xmlns:a16="http://schemas.microsoft.com/office/drawing/2014/main" id="{05CF0DA0-F030-A0AD-41F7-C87DEFA73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9000" y="7734300"/>
            <a:ext cx="3136900" cy="1763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908"/>
          <a:stretch>
            <a:fillRect/>
          </a:stretch>
        </p:blipFill>
        <p:spPr>
          <a:xfrm flipH="1">
            <a:off x="0" y="4829112"/>
            <a:ext cx="18288000" cy="5457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188808"/>
            <a:ext cx="18042796" cy="9857310"/>
            <a:chOff x="0" y="0"/>
            <a:chExt cx="4752012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012" cy="2596164"/>
            </a:xfrm>
            <a:custGeom>
              <a:avLst/>
              <a:gdLst/>
              <a:ahLst/>
              <a:cxnLst/>
              <a:rect l="l" t="t" r="r" b="b"/>
              <a:pathLst>
                <a:path w="4752012" h="2596164">
                  <a:moveTo>
                    <a:pt x="14160" y="0"/>
                  </a:moveTo>
                  <a:lnTo>
                    <a:pt x="4737852" y="0"/>
                  </a:lnTo>
                  <a:cubicBezTo>
                    <a:pt x="4741607" y="0"/>
                    <a:pt x="4745209" y="1492"/>
                    <a:pt x="4747864" y="4147"/>
                  </a:cubicBezTo>
                  <a:cubicBezTo>
                    <a:pt x="4750520" y="6803"/>
                    <a:pt x="4752012" y="10404"/>
                    <a:pt x="4752012" y="14160"/>
                  </a:cubicBezTo>
                  <a:lnTo>
                    <a:pt x="4752012" y="2582004"/>
                  </a:lnTo>
                  <a:cubicBezTo>
                    <a:pt x="4752012" y="2589824"/>
                    <a:pt x="4745672" y="2596164"/>
                    <a:pt x="4737852" y="2596164"/>
                  </a:cubicBezTo>
                  <a:lnTo>
                    <a:pt x="14160" y="2596164"/>
                  </a:lnTo>
                  <a:cubicBezTo>
                    <a:pt x="10404" y="2596164"/>
                    <a:pt x="6803" y="2594672"/>
                    <a:pt x="4147" y="2592017"/>
                  </a:cubicBezTo>
                  <a:cubicBezTo>
                    <a:pt x="1492" y="2589361"/>
                    <a:pt x="0" y="2585760"/>
                    <a:pt x="0" y="2582004"/>
                  </a:cubicBezTo>
                  <a:lnTo>
                    <a:pt x="0" y="14160"/>
                  </a:lnTo>
                  <a:cubicBezTo>
                    <a:pt x="0" y="10404"/>
                    <a:pt x="1492" y="6803"/>
                    <a:pt x="4147" y="4147"/>
                  </a:cubicBezTo>
                  <a:cubicBezTo>
                    <a:pt x="6803" y="1492"/>
                    <a:pt x="10404" y="0"/>
                    <a:pt x="1416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26067">
            <a:off x="16036906" y="-1576291"/>
            <a:ext cx="2444789" cy="43079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3196391"/>
            <a:ext cx="6284969" cy="5125129"/>
            <a:chOff x="0" y="0"/>
            <a:chExt cx="1655300" cy="13498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55300" cy="1349828"/>
            </a:xfrm>
            <a:custGeom>
              <a:avLst/>
              <a:gdLst/>
              <a:ahLst/>
              <a:cxnLst/>
              <a:rect l="l" t="t" r="r" b="b"/>
              <a:pathLst>
                <a:path w="1655300" h="1349828">
                  <a:moveTo>
                    <a:pt x="1655300" y="0"/>
                  </a:moveTo>
                  <a:lnTo>
                    <a:pt x="1655300" y="1235528"/>
                  </a:lnTo>
                  <a:lnTo>
                    <a:pt x="827650" y="1349828"/>
                  </a:lnTo>
                  <a:lnTo>
                    <a:pt x="0" y="1235528"/>
                  </a:lnTo>
                  <a:lnTo>
                    <a:pt x="0" y="0"/>
                  </a:lnTo>
                  <a:lnTo>
                    <a:pt x="1655300" y="0"/>
                  </a:lnTo>
                  <a:close/>
                </a:path>
              </a:pathLst>
            </a:custGeom>
            <a:solidFill>
              <a:srgbClr val="FFCEB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035" y="251920"/>
              <a:ext cx="1635634" cy="736600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 Bold"/>
                </a:rPr>
                <a:t>Ảnh hưởng của quá trình tiến hóa vượt bậc của con người đối với muôn loài: </a:t>
              </a:r>
            </a:p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"/>
                </a:rPr>
                <a:t>sự cân bằng trong đời sống muôn loài bị xáo trộn; các yếu tố vô sinh của môi trường chịu tác động xấu.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72799" y="3253541"/>
            <a:ext cx="6456787" cy="4617202"/>
            <a:chOff x="-5324" y="0"/>
            <a:chExt cx="1700553" cy="12160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0380" cy="1216053"/>
            </a:xfrm>
            <a:custGeom>
              <a:avLst/>
              <a:gdLst/>
              <a:ahLst/>
              <a:cxnLst/>
              <a:rect l="l" t="t" r="r" b="b"/>
              <a:pathLst>
                <a:path w="1650380" h="1216053">
                  <a:moveTo>
                    <a:pt x="1650380" y="0"/>
                  </a:moveTo>
                  <a:lnTo>
                    <a:pt x="1650380" y="1101753"/>
                  </a:lnTo>
                  <a:lnTo>
                    <a:pt x="825190" y="1216053"/>
                  </a:lnTo>
                  <a:lnTo>
                    <a:pt x="0" y="1101753"/>
                  </a:lnTo>
                  <a:lnTo>
                    <a:pt x="0" y="0"/>
                  </a:lnTo>
                  <a:lnTo>
                    <a:pt x="1650380" y="0"/>
                  </a:lnTo>
                  <a:close/>
                </a:path>
              </a:pathLst>
            </a:custGeom>
            <a:solidFill>
              <a:srgbClr val="FFBFC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-5324" y="176661"/>
              <a:ext cx="1700553" cy="736600"/>
            </a:xfrm>
            <a:prstGeom prst="rect">
              <a:avLst/>
            </a:prstGeom>
          </p:spPr>
          <p:txBody>
            <a:bodyPr lIns="165100" tIns="165100" rIns="165100" bIns="165100" rtlCol="0" anchor="ctr"/>
            <a:lstStyle/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 Bold"/>
                </a:rPr>
                <a:t>Nhận thức của con người:</a:t>
              </a:r>
            </a:p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 Bold"/>
                </a:rPr>
                <a:t> tỉnh ngộ </a:t>
              </a:r>
            </a:p>
            <a:p>
              <a:pPr algn="just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"/>
                </a:rPr>
                <a:t>-&gt; biết nhìn nhận vấn đề sáng suốt hơn </a:t>
              </a:r>
            </a:p>
            <a:p>
              <a:pPr algn="just">
                <a:lnSpc>
                  <a:spcPts val="4939"/>
                </a:lnSpc>
              </a:pPr>
              <a:r>
                <a:rPr lang="en-US" sz="3799">
                  <a:solidFill>
                    <a:srgbClr val="000000"/>
                  </a:solidFill>
                  <a:latin typeface="Roboto Condensed"/>
                </a:rPr>
                <a:t>-&gt; tìm cách chung sống hài hòa với muôn loài.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19809" y="5562142"/>
            <a:ext cx="5051047" cy="58225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982566" y="3923385"/>
            <a:ext cx="2077664" cy="163875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449559" y="5545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3543" y="1189989"/>
            <a:ext cx="15267360" cy="253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#9Slide05 Aphrodite Pro"/>
              </a:rPr>
              <a:t>2. Tìm hiểu nội dung văn bản</a:t>
            </a:r>
          </a:p>
          <a:p>
            <a:pPr algn="ctr">
              <a:lnSpc>
                <a:spcPts val="6630"/>
              </a:lnSpc>
              <a:spcBef>
                <a:spcPct val="0"/>
              </a:spcBef>
            </a:pPr>
            <a:r>
              <a:rPr lang="en-US" sz="5100">
                <a:solidFill>
                  <a:srgbClr val="000000"/>
                </a:solidFill>
                <a:latin typeface="Roboto Condensed Bold"/>
              </a:rPr>
              <a:t>d. Nhận thức của con người về cách sống với muôn loài </a:t>
            </a:r>
          </a:p>
          <a:p>
            <a:pPr algn="ctr">
              <a:lnSpc>
                <a:spcPts val="6630"/>
              </a:lnSpc>
              <a:spcBef>
                <a:spcPct val="0"/>
              </a:spcBef>
            </a:pPr>
            <a:endParaRPr lang="en-US" sz="5100">
              <a:solidFill>
                <a:srgbClr val="000000"/>
              </a:solidFill>
              <a:latin typeface="Roboto Condensed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698" y="214845"/>
            <a:ext cx="17504604" cy="9857310"/>
            <a:chOff x="0" y="0"/>
            <a:chExt cx="4610266" cy="259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4242" y="2831574"/>
            <a:ext cx="5625327" cy="56253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786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Nhóm 6</a:t>
              </a:r>
            </a:p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báo cáo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93276" y="3586838"/>
            <a:ext cx="6621307" cy="69242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00570" y="7266793"/>
            <a:ext cx="2587319" cy="32442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70473" y="7571771"/>
            <a:ext cx="2117527" cy="293930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50632" y="564050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06489" y="1620083"/>
            <a:ext cx="10103644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0"/>
              </a:lnSpc>
              <a:spcBef>
                <a:spcPct val="0"/>
              </a:spcBef>
            </a:pPr>
            <a:r>
              <a:rPr lang="en-US" sz="6200">
                <a:solidFill>
                  <a:srgbClr val="502B00"/>
                </a:solidFill>
                <a:latin typeface="#9Slide05 Aphrodite Pro"/>
              </a:rPr>
              <a:t>2. Tìm hiểu nội dung văn bản</a:t>
            </a:r>
          </a:p>
        </p:txBody>
      </p:sp>
      <p:pic>
        <p:nvPicPr>
          <p:cNvPr id="13" name="5 Minute Clean up Song with Countdown for Kids! (HD)">
            <a:hlinkClick r:id="" action="ppaction://media"/>
            <a:extLst>
              <a:ext uri="{FF2B5EF4-FFF2-40B4-BE49-F238E27FC236}">
                <a16:creationId xmlns:a16="http://schemas.microsoft.com/office/drawing/2014/main" id="{63AE75E5-CE8D-F636-EE5F-86CD85205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67600" y="7658100"/>
            <a:ext cx="3822700" cy="214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908"/>
          <a:stretch>
            <a:fillRect/>
          </a:stretch>
        </p:blipFill>
        <p:spPr>
          <a:xfrm flipH="1">
            <a:off x="0" y="4829112"/>
            <a:ext cx="18288000" cy="5457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5840" y="188808"/>
            <a:ext cx="18042796" cy="9857310"/>
            <a:chOff x="0" y="0"/>
            <a:chExt cx="4752012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52012" cy="2596164"/>
            </a:xfrm>
            <a:custGeom>
              <a:avLst/>
              <a:gdLst/>
              <a:ahLst/>
              <a:cxnLst/>
              <a:rect l="l" t="t" r="r" b="b"/>
              <a:pathLst>
                <a:path w="4752012" h="2596164">
                  <a:moveTo>
                    <a:pt x="14160" y="0"/>
                  </a:moveTo>
                  <a:lnTo>
                    <a:pt x="4737852" y="0"/>
                  </a:lnTo>
                  <a:cubicBezTo>
                    <a:pt x="4741607" y="0"/>
                    <a:pt x="4745209" y="1492"/>
                    <a:pt x="4747864" y="4147"/>
                  </a:cubicBezTo>
                  <a:cubicBezTo>
                    <a:pt x="4750520" y="6803"/>
                    <a:pt x="4752012" y="10404"/>
                    <a:pt x="4752012" y="14160"/>
                  </a:cubicBezTo>
                  <a:lnTo>
                    <a:pt x="4752012" y="2582004"/>
                  </a:lnTo>
                  <a:cubicBezTo>
                    <a:pt x="4752012" y="2589824"/>
                    <a:pt x="4745672" y="2596164"/>
                    <a:pt x="4737852" y="2596164"/>
                  </a:cubicBezTo>
                  <a:lnTo>
                    <a:pt x="14160" y="2596164"/>
                  </a:lnTo>
                  <a:cubicBezTo>
                    <a:pt x="10404" y="2596164"/>
                    <a:pt x="6803" y="2594672"/>
                    <a:pt x="4147" y="2592017"/>
                  </a:cubicBezTo>
                  <a:cubicBezTo>
                    <a:pt x="1492" y="2589361"/>
                    <a:pt x="0" y="2585760"/>
                    <a:pt x="0" y="2582004"/>
                  </a:cubicBezTo>
                  <a:lnTo>
                    <a:pt x="0" y="14160"/>
                  </a:lnTo>
                  <a:cubicBezTo>
                    <a:pt x="0" y="10404"/>
                    <a:pt x="1492" y="6803"/>
                    <a:pt x="4147" y="4147"/>
                  </a:cubicBezTo>
                  <a:cubicBezTo>
                    <a:pt x="6803" y="1492"/>
                    <a:pt x="10404" y="0"/>
                    <a:pt x="1416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26067">
            <a:off x="16036906" y="-1576291"/>
            <a:ext cx="2444789" cy="430799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917375" y="2762408"/>
            <a:ext cx="7359254" cy="3086101"/>
            <a:chOff x="0" y="-114300"/>
            <a:chExt cx="19382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8240" cy="603832"/>
            </a:xfrm>
            <a:custGeom>
              <a:avLst/>
              <a:gdLst/>
              <a:ahLst/>
              <a:cxnLst/>
              <a:rect l="l" t="t" r="r" b="b"/>
              <a:pathLst>
                <a:path w="1938240" h="603832">
                  <a:moveTo>
                    <a:pt x="1938240" y="0"/>
                  </a:moveTo>
                  <a:lnTo>
                    <a:pt x="1938240" y="489532"/>
                  </a:lnTo>
                  <a:lnTo>
                    <a:pt x="969120" y="603832"/>
                  </a:lnTo>
                  <a:lnTo>
                    <a:pt x="0" y="489532"/>
                  </a:lnTo>
                  <a:lnTo>
                    <a:pt x="0" y="0"/>
                  </a:lnTo>
                  <a:lnTo>
                    <a:pt x="1938240" y="0"/>
                  </a:ln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14300"/>
              <a:ext cx="1833199" cy="81280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5623"/>
                </a:lnSpc>
              </a:pPr>
              <a:r>
                <a:rPr lang="en-US" sz="3799">
                  <a:solidFill>
                    <a:srgbClr val="000000"/>
                  </a:solidFill>
                  <a:latin typeface="#9Slide05 Dear Saturday"/>
                </a:rPr>
                <a:t>Khẳng định tất cả chúng ta đều thuộc vòng đời bất tận.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602" y="4829112"/>
            <a:ext cx="4980891" cy="5243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003357">
            <a:off x="7069147" y="5930395"/>
            <a:ext cx="2228077" cy="25140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449559" y="5545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0856" y="1121017"/>
            <a:ext cx="13735381" cy="282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0"/>
              </a:lnSpc>
              <a:spcBef>
                <a:spcPct val="0"/>
              </a:spcBef>
            </a:pPr>
            <a:r>
              <a:rPr lang="en-US" sz="5700">
                <a:solidFill>
                  <a:srgbClr val="000000"/>
                </a:solidFill>
                <a:latin typeface="#9Slide05 Aphrodite Pro"/>
              </a:rPr>
              <a:t>2. Tìm hiểu nội dung văn bản</a:t>
            </a:r>
          </a:p>
          <a:p>
            <a:pPr algn="just">
              <a:lnSpc>
                <a:spcPts val="7410"/>
              </a:lnSpc>
              <a:spcBef>
                <a:spcPct val="0"/>
              </a:spcBef>
            </a:pPr>
            <a:r>
              <a:rPr lang="en-US" sz="5700">
                <a:solidFill>
                  <a:srgbClr val="000000"/>
                </a:solidFill>
                <a:latin typeface="Roboto Condensed Bold"/>
              </a:rPr>
              <a:t>e. Kết thúc vấn đề</a:t>
            </a:r>
          </a:p>
          <a:p>
            <a:pPr algn="just">
              <a:lnSpc>
                <a:spcPts val="7410"/>
              </a:lnSpc>
              <a:spcBef>
                <a:spcPct val="0"/>
              </a:spcBef>
            </a:pPr>
            <a:endParaRPr lang="en-US" sz="5700">
              <a:solidFill>
                <a:srgbClr val="000000"/>
              </a:solidFill>
              <a:latin typeface="Roboto Condensed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9862167" y="5956057"/>
            <a:ext cx="7397133" cy="3302243"/>
            <a:chOff x="0" y="0"/>
            <a:chExt cx="1948216" cy="8697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48216" cy="869727"/>
            </a:xfrm>
            <a:custGeom>
              <a:avLst/>
              <a:gdLst/>
              <a:ahLst/>
              <a:cxnLst/>
              <a:rect l="l" t="t" r="r" b="b"/>
              <a:pathLst>
                <a:path w="1948216" h="869727">
                  <a:moveTo>
                    <a:pt x="53377" y="0"/>
                  </a:moveTo>
                  <a:lnTo>
                    <a:pt x="1894839" y="0"/>
                  </a:lnTo>
                  <a:cubicBezTo>
                    <a:pt x="1924318" y="0"/>
                    <a:pt x="1948216" y="23898"/>
                    <a:pt x="1948216" y="53377"/>
                  </a:cubicBezTo>
                  <a:lnTo>
                    <a:pt x="1948216" y="816349"/>
                  </a:lnTo>
                  <a:cubicBezTo>
                    <a:pt x="1948216" y="830506"/>
                    <a:pt x="1942592" y="844083"/>
                    <a:pt x="1932582" y="854093"/>
                  </a:cubicBezTo>
                  <a:cubicBezTo>
                    <a:pt x="1922572" y="864103"/>
                    <a:pt x="1908995" y="869727"/>
                    <a:pt x="1894839" y="869727"/>
                  </a:cubicBezTo>
                  <a:lnTo>
                    <a:pt x="53377" y="869727"/>
                  </a:lnTo>
                  <a:cubicBezTo>
                    <a:pt x="23898" y="869727"/>
                    <a:pt x="0" y="845829"/>
                    <a:pt x="0" y="816349"/>
                  </a:cubicBezTo>
                  <a:lnTo>
                    <a:pt x="0" y="53377"/>
                  </a:lnTo>
                  <a:cubicBezTo>
                    <a:pt x="0" y="23898"/>
                    <a:pt x="23898" y="0"/>
                    <a:pt x="53377" y="0"/>
                  </a:cubicBezTo>
                  <a:close/>
                </a:path>
              </a:pathLst>
            </a:custGeom>
            <a:solidFill>
              <a:srgbClr val="C4FCF0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422983" y="6113755"/>
            <a:ext cx="6275501" cy="2850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Kết thúc bằng câu nói của Vua sư tử “Tất cả chúng ta đều thuộc về vòng đời” </a:t>
            </a:r>
          </a:p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499">
                <a:solidFill>
                  <a:srgbClr val="000000"/>
                </a:solidFill>
                <a:latin typeface="Roboto Condensed Bold"/>
              </a:rPr>
              <a:t>&gt; Tạo nên kết cấu vòng tròn </a:t>
            </a:r>
          </a:p>
          <a:p>
            <a:pPr algn="ctr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(đầu cuối tương ứng)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72" y="2537460"/>
            <a:ext cx="18288000" cy="77495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4252" y="252580"/>
            <a:ext cx="17439495" cy="9727093"/>
            <a:chOff x="0" y="0"/>
            <a:chExt cx="4593118" cy="2561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3118" cy="2561868"/>
            </a:xfrm>
            <a:custGeom>
              <a:avLst/>
              <a:gdLst/>
              <a:ahLst/>
              <a:cxnLst/>
              <a:rect l="l" t="t" r="r" b="b"/>
              <a:pathLst>
                <a:path w="4593118" h="2561868">
                  <a:moveTo>
                    <a:pt x="14650" y="0"/>
                  </a:moveTo>
                  <a:lnTo>
                    <a:pt x="4578468" y="0"/>
                  </a:lnTo>
                  <a:cubicBezTo>
                    <a:pt x="4582354" y="0"/>
                    <a:pt x="4586080" y="1543"/>
                    <a:pt x="4588827" y="4291"/>
                  </a:cubicBezTo>
                  <a:cubicBezTo>
                    <a:pt x="4591575" y="7038"/>
                    <a:pt x="4593118" y="10764"/>
                    <a:pt x="4593118" y="14650"/>
                  </a:cubicBezTo>
                  <a:lnTo>
                    <a:pt x="4593118" y="2547219"/>
                  </a:lnTo>
                  <a:cubicBezTo>
                    <a:pt x="4593118" y="2555309"/>
                    <a:pt x="4586559" y="2561868"/>
                    <a:pt x="4578468" y="2561868"/>
                  </a:cubicBezTo>
                  <a:lnTo>
                    <a:pt x="14650" y="2561868"/>
                  </a:lnTo>
                  <a:cubicBezTo>
                    <a:pt x="6559" y="2561868"/>
                    <a:pt x="0" y="2555309"/>
                    <a:pt x="0" y="2547219"/>
                  </a:cubicBezTo>
                  <a:lnTo>
                    <a:pt x="0" y="14650"/>
                  </a:lnTo>
                  <a:cubicBezTo>
                    <a:pt x="0" y="6559"/>
                    <a:pt x="6559" y="0"/>
                    <a:pt x="1465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01094" y="5143500"/>
            <a:ext cx="6184249" cy="55658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0066">
            <a:off x="6814433" y="4430272"/>
            <a:ext cx="3495728" cy="27572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13082" y="6807780"/>
            <a:ext cx="4883564" cy="39658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49559" y="119230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29535" y="1476342"/>
            <a:ext cx="13735381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#9Slide05 Aphrodite Pro"/>
              </a:rPr>
              <a:t>3. Cách triển khai văn bản</a:t>
            </a:r>
          </a:p>
          <a:p>
            <a:pPr algn="ctr">
              <a:lnSpc>
                <a:spcPts val="714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#9Slide05 Aphrodite Pro"/>
            </a:endParaRPr>
          </a:p>
          <a:p>
            <a:pPr algn="ctr">
              <a:lnSpc>
                <a:spcPts val="7149"/>
              </a:lnSpc>
              <a:spcBef>
                <a:spcPct val="0"/>
              </a:spcBef>
            </a:pPr>
            <a:endParaRPr lang="en-US" sz="5499">
              <a:solidFill>
                <a:srgbClr val="000000"/>
              </a:solidFill>
              <a:latin typeface="#9Slide05 Aphrodite Pr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05400" y="2628900"/>
            <a:ext cx="6852488" cy="741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Roboto Condensed Bold"/>
              </a:rPr>
              <a:t>Mạch nguyên nhân – kết quả: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23296" y="6307455"/>
            <a:ext cx="4690702" cy="895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#9Slide07 Crocante"/>
              </a:rPr>
              <a:t> Phần 1,2,3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74214" y="3847596"/>
            <a:ext cx="4690702" cy="850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#9Slide07 Crocante"/>
              </a:rPr>
              <a:t> Phần 4,5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72" y="2537460"/>
            <a:ext cx="18288000" cy="77495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7490" y="279953"/>
            <a:ext cx="17439495" cy="9727093"/>
            <a:chOff x="0" y="0"/>
            <a:chExt cx="4593118" cy="2561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3118" cy="2561868"/>
            </a:xfrm>
            <a:custGeom>
              <a:avLst/>
              <a:gdLst/>
              <a:ahLst/>
              <a:cxnLst/>
              <a:rect l="l" t="t" r="r" b="b"/>
              <a:pathLst>
                <a:path w="4593118" h="2561868">
                  <a:moveTo>
                    <a:pt x="14650" y="0"/>
                  </a:moveTo>
                  <a:lnTo>
                    <a:pt x="4578468" y="0"/>
                  </a:lnTo>
                  <a:cubicBezTo>
                    <a:pt x="4582354" y="0"/>
                    <a:pt x="4586080" y="1543"/>
                    <a:pt x="4588827" y="4291"/>
                  </a:cubicBezTo>
                  <a:cubicBezTo>
                    <a:pt x="4591575" y="7038"/>
                    <a:pt x="4593118" y="10764"/>
                    <a:pt x="4593118" y="14650"/>
                  </a:cubicBezTo>
                  <a:lnTo>
                    <a:pt x="4593118" y="2547219"/>
                  </a:lnTo>
                  <a:cubicBezTo>
                    <a:pt x="4593118" y="2555309"/>
                    <a:pt x="4586559" y="2561868"/>
                    <a:pt x="4578468" y="2561868"/>
                  </a:cubicBezTo>
                  <a:lnTo>
                    <a:pt x="14650" y="2561868"/>
                  </a:lnTo>
                  <a:cubicBezTo>
                    <a:pt x="6559" y="2561868"/>
                    <a:pt x="0" y="2555309"/>
                    <a:pt x="0" y="2547219"/>
                  </a:cubicBezTo>
                  <a:lnTo>
                    <a:pt x="0" y="14650"/>
                  </a:lnTo>
                  <a:cubicBezTo>
                    <a:pt x="0" y="6559"/>
                    <a:pt x="6559" y="0"/>
                    <a:pt x="1465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736483"/>
            <a:ext cx="4026648" cy="55505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46396" y="2537460"/>
            <a:ext cx="4823132" cy="73279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449559" y="21628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485900"/>
            <a:ext cx="17296744" cy="850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#9Slide05 Aphrodite Pro"/>
              </a:rPr>
              <a:t>4. Chia sẻ suy nghĩ và bài học trách nhiệm của cá nhân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62400" y="3162300"/>
            <a:ext cx="8241552" cy="2615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1" lvl="1" indent="-431796" algn="just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Lo lắng, trăn trở trước tình hình Trái Đất hiện giờ; có thể nhận thấy các vấn đề ô nhiễm môi trường ở xung quanh mình…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13489" y="6841883"/>
            <a:ext cx="7968319" cy="130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just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Có những hành động, việc làm cụ thể để góp phần bảo vệ môi trường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957110"/>
            <a:ext cx="18288000" cy="112928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1756" y="1028700"/>
            <a:ext cx="16267544" cy="8815576"/>
            <a:chOff x="0" y="0"/>
            <a:chExt cx="4284456" cy="23217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321798"/>
            </a:xfrm>
            <a:custGeom>
              <a:avLst/>
              <a:gdLst/>
              <a:ahLst/>
              <a:cxnLst/>
              <a:rect l="l" t="t" r="r" b="b"/>
              <a:pathLst>
                <a:path w="4284456" h="2321798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306093"/>
                  </a:lnTo>
                  <a:cubicBezTo>
                    <a:pt x="4284456" y="2310258"/>
                    <a:pt x="4282801" y="2314252"/>
                    <a:pt x="4279856" y="2317198"/>
                  </a:cubicBezTo>
                  <a:cubicBezTo>
                    <a:pt x="4276911" y="2320143"/>
                    <a:pt x="4272916" y="2321798"/>
                    <a:pt x="4268751" y="2321798"/>
                  </a:cubicBezTo>
                  <a:lnTo>
                    <a:pt x="15705" y="2321798"/>
                  </a:lnTo>
                  <a:cubicBezTo>
                    <a:pt x="7031" y="2321798"/>
                    <a:pt x="0" y="2314766"/>
                    <a:pt x="0" y="2306093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5820" y="1957110"/>
            <a:ext cx="3744410" cy="42815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0230" y="3003931"/>
            <a:ext cx="582578" cy="9284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10182" y="2243191"/>
            <a:ext cx="291289" cy="4642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67413" y="4510953"/>
            <a:ext cx="291289" cy="4642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715660" y="6420584"/>
            <a:ext cx="8199910" cy="396670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184173" y="3003931"/>
            <a:ext cx="9424043" cy="4617202"/>
            <a:chOff x="0" y="0"/>
            <a:chExt cx="2482053" cy="12160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82053" cy="1216053"/>
            </a:xfrm>
            <a:custGeom>
              <a:avLst/>
              <a:gdLst/>
              <a:ahLst/>
              <a:cxnLst/>
              <a:rect l="l" t="t" r="r" b="b"/>
              <a:pathLst>
                <a:path w="2482053" h="1216053">
                  <a:moveTo>
                    <a:pt x="2482053" y="0"/>
                  </a:moveTo>
                  <a:lnTo>
                    <a:pt x="2482053" y="1101753"/>
                  </a:lnTo>
                  <a:lnTo>
                    <a:pt x="1241026" y="1216053"/>
                  </a:lnTo>
                  <a:lnTo>
                    <a:pt x="0" y="1101753"/>
                  </a:lnTo>
                  <a:lnTo>
                    <a:pt x="0" y="0"/>
                  </a:lnTo>
                  <a:lnTo>
                    <a:pt x="2482053" y="0"/>
                  </a:lnTo>
                  <a:close/>
                </a:path>
              </a:pathLst>
            </a:custGeom>
            <a:solidFill>
              <a:srgbClr val="BEFDC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3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545234" y="3430036"/>
            <a:ext cx="8701921" cy="327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Khái quát đặc điểm thể loại qua văn bản </a:t>
            </a:r>
            <a:r>
              <a:rPr lang="en-US" sz="3999">
                <a:solidFill>
                  <a:srgbClr val="000000"/>
                </a:solidFill>
                <a:latin typeface="Roboto Condensed Bold Italics"/>
              </a:rPr>
              <a:t>Các loài chung sống với nhau như thế nào?</a:t>
            </a:r>
            <a:r>
              <a:rPr lang="en-US" sz="3999">
                <a:solidFill>
                  <a:srgbClr val="000000"/>
                </a:solidFill>
                <a:latin typeface="Roboto Condensed"/>
              </a:rPr>
              <a:t> và rút ra kinh nghiệm đọc.</a:t>
            </a:r>
          </a:p>
          <a:p>
            <a:pPr marL="863591" lvl="1" indent="-431796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Thực hiện cá nhân</a:t>
            </a:r>
          </a:p>
          <a:p>
            <a:pPr marL="863591" lvl="1" indent="-431796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Thời gian: 5 phút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01471" y="1310031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504490" y="7162351"/>
            <a:ext cx="7968035" cy="38744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25780"/>
            <a:ext cx="18288000" cy="976122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74267" flipH="1">
            <a:off x="1120349" y="1113861"/>
            <a:ext cx="5466727" cy="17698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074">
            <a:off x="14861410" y="6388706"/>
            <a:ext cx="3700343" cy="54217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074">
            <a:off x="13655582" y="8590354"/>
            <a:ext cx="2315922" cy="339329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67600" y="2324100"/>
            <a:ext cx="8549786" cy="2348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>
                <a:solidFill>
                  <a:srgbClr val="502B00"/>
                </a:solidFill>
                <a:latin typeface="Fraunces Bold"/>
              </a:rPr>
              <a:t>https://mephimtv.cc/ky-bang-ha/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957110"/>
            <a:ext cx="18288000" cy="112928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1756" y="1028700"/>
            <a:ext cx="16267544" cy="8815576"/>
            <a:chOff x="0" y="0"/>
            <a:chExt cx="4284456" cy="23217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321798"/>
            </a:xfrm>
            <a:custGeom>
              <a:avLst/>
              <a:gdLst/>
              <a:ahLst/>
              <a:cxnLst/>
              <a:rect l="l" t="t" r="r" b="b"/>
              <a:pathLst>
                <a:path w="4284456" h="2321798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306093"/>
                  </a:lnTo>
                  <a:cubicBezTo>
                    <a:pt x="4284456" y="2310258"/>
                    <a:pt x="4282801" y="2314252"/>
                    <a:pt x="4279856" y="2317198"/>
                  </a:cubicBezTo>
                  <a:cubicBezTo>
                    <a:pt x="4276911" y="2320143"/>
                    <a:pt x="4272916" y="2321798"/>
                    <a:pt x="4268751" y="2321798"/>
                  </a:cubicBezTo>
                  <a:lnTo>
                    <a:pt x="15705" y="2321798"/>
                  </a:lnTo>
                  <a:cubicBezTo>
                    <a:pt x="7031" y="2321798"/>
                    <a:pt x="0" y="2314766"/>
                    <a:pt x="0" y="2306093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8185" y="1778986"/>
            <a:ext cx="582578" cy="9284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10352" y="3236034"/>
            <a:ext cx="291289" cy="4642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67413" y="4510953"/>
            <a:ext cx="291289" cy="46420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184173" y="3003931"/>
            <a:ext cx="9424043" cy="4617202"/>
            <a:chOff x="0" y="0"/>
            <a:chExt cx="2482053" cy="12160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82053" cy="1216053"/>
            </a:xfrm>
            <a:custGeom>
              <a:avLst/>
              <a:gdLst/>
              <a:ahLst/>
              <a:cxnLst/>
              <a:rect l="l" t="t" r="r" b="b"/>
              <a:pathLst>
                <a:path w="2482053" h="1216053">
                  <a:moveTo>
                    <a:pt x="2482053" y="0"/>
                  </a:moveTo>
                  <a:lnTo>
                    <a:pt x="2482053" y="1101753"/>
                  </a:lnTo>
                  <a:lnTo>
                    <a:pt x="1241026" y="1216053"/>
                  </a:lnTo>
                  <a:lnTo>
                    <a:pt x="0" y="1101753"/>
                  </a:lnTo>
                  <a:lnTo>
                    <a:pt x="0" y="0"/>
                  </a:lnTo>
                  <a:lnTo>
                    <a:pt x="2482053" y="0"/>
                  </a:lnTo>
                  <a:close/>
                </a:path>
              </a:pathLst>
            </a:custGeom>
            <a:solidFill>
              <a:srgbClr val="BEFDC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350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39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8787" y="6172200"/>
            <a:ext cx="6695093" cy="54169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203515">
            <a:off x="2888152" y="2753433"/>
            <a:ext cx="2700365" cy="595121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545234" y="3430036"/>
            <a:ext cx="8701921" cy="327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1" lvl="1" indent="-431796" algn="just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Viết đoạn văn khoảng 5-7 câu về chủ đề: </a:t>
            </a:r>
            <a:r>
              <a:rPr lang="en-US" sz="3999">
                <a:solidFill>
                  <a:srgbClr val="000000"/>
                </a:solidFill>
                <a:latin typeface="Roboto Condensed Bold Italics"/>
              </a:rPr>
              <a:t>Trên hành tinh đẹp đẽ này, muôn loài luôn cần thiết cho nhau.</a:t>
            </a:r>
          </a:p>
          <a:p>
            <a:pPr marL="863591" lvl="1" indent="-431796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Thực hiện cá nhân</a:t>
            </a:r>
          </a:p>
          <a:p>
            <a:pPr marL="863591" lvl="1" indent="-431796">
              <a:lnSpc>
                <a:spcPts val="51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Thời gian: 10 phút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01471" y="1310031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III. LUYỆN TẬP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72" y="2537460"/>
            <a:ext cx="18288000" cy="77495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4252" y="279953"/>
            <a:ext cx="17439495" cy="9727093"/>
            <a:chOff x="0" y="0"/>
            <a:chExt cx="4593118" cy="25618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3118" cy="2561868"/>
            </a:xfrm>
            <a:custGeom>
              <a:avLst/>
              <a:gdLst/>
              <a:ahLst/>
              <a:cxnLst/>
              <a:rect l="l" t="t" r="r" b="b"/>
              <a:pathLst>
                <a:path w="4593118" h="2561868">
                  <a:moveTo>
                    <a:pt x="14650" y="0"/>
                  </a:moveTo>
                  <a:lnTo>
                    <a:pt x="4578468" y="0"/>
                  </a:lnTo>
                  <a:cubicBezTo>
                    <a:pt x="4582354" y="0"/>
                    <a:pt x="4586080" y="1543"/>
                    <a:pt x="4588827" y="4291"/>
                  </a:cubicBezTo>
                  <a:cubicBezTo>
                    <a:pt x="4591575" y="7038"/>
                    <a:pt x="4593118" y="10764"/>
                    <a:pt x="4593118" y="14650"/>
                  </a:cubicBezTo>
                  <a:lnTo>
                    <a:pt x="4593118" y="2547219"/>
                  </a:lnTo>
                  <a:cubicBezTo>
                    <a:pt x="4593118" y="2555309"/>
                    <a:pt x="4586559" y="2561868"/>
                    <a:pt x="4578468" y="2561868"/>
                  </a:cubicBezTo>
                  <a:lnTo>
                    <a:pt x="14650" y="2561868"/>
                  </a:lnTo>
                  <a:cubicBezTo>
                    <a:pt x="6559" y="2561868"/>
                    <a:pt x="0" y="2555309"/>
                    <a:pt x="0" y="2547219"/>
                  </a:cubicBezTo>
                  <a:lnTo>
                    <a:pt x="0" y="14650"/>
                  </a:lnTo>
                  <a:cubicBezTo>
                    <a:pt x="0" y="6559"/>
                    <a:pt x="6559" y="0"/>
                    <a:pt x="14650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8733" y="4128722"/>
            <a:ext cx="8239267" cy="64369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87209"/>
            <a:ext cx="1850251" cy="1850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95558" y="2537460"/>
            <a:ext cx="1166786" cy="8488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17849" y="2901238"/>
            <a:ext cx="11615357" cy="139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B16B47"/>
                </a:solidFill>
                <a:latin typeface="#9Slide05 Aphrodite Pro"/>
              </a:rPr>
              <a:t>Cảm ơn các em!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323"/>
          <a:stretch>
            <a:fillRect/>
          </a:stretch>
        </p:blipFill>
        <p:spPr>
          <a:xfrm>
            <a:off x="-2128443" y="958123"/>
            <a:ext cx="18288000" cy="1022051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657369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899" y="478649"/>
            <a:ext cx="3064344" cy="16853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22754" y="7446345"/>
            <a:ext cx="3436546" cy="3092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67176" y="5363530"/>
            <a:ext cx="6184249" cy="55658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65920" y="8617766"/>
            <a:ext cx="1875106" cy="16692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079308" y="1028700"/>
            <a:ext cx="2175735" cy="1135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19413" y="6068380"/>
            <a:ext cx="4866968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139406" y="1548744"/>
            <a:ext cx="3573088" cy="80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D2AA60"/>
                </a:solidFill>
                <a:latin typeface="Fraunces Bold"/>
              </a:rPr>
              <a:t>VĂN BẢN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24400" y="2705100"/>
            <a:ext cx="10474892" cy="3245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TIẾT 119, 120: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Các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loài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chung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sống</a:t>
            </a:r>
            <a:endParaRPr lang="en-US" sz="6699" dirty="0">
              <a:solidFill>
                <a:srgbClr val="5E9342"/>
              </a:solidFill>
              <a:latin typeface="#9Slide07 Crocante"/>
            </a:endParaRPr>
          </a:p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với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nhau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như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thế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 </a:t>
            </a:r>
            <a:r>
              <a:rPr lang="en-US" sz="6699" dirty="0" err="1">
                <a:solidFill>
                  <a:srgbClr val="5E9342"/>
                </a:solidFill>
                <a:latin typeface="#9Slide07 Crocante"/>
              </a:rPr>
              <a:t>nào</a:t>
            </a:r>
            <a:r>
              <a:rPr lang="en-US" sz="6699" dirty="0">
                <a:solidFill>
                  <a:srgbClr val="5E9342"/>
                </a:solidFill>
                <a:latin typeface="#9Slide07 Crocante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49791" y="6120582"/>
            <a:ext cx="7505700" cy="78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>
                <a:solidFill>
                  <a:srgbClr val="1B1B1B"/>
                </a:solidFill>
                <a:latin typeface="#9Slide05 Aphrodite Pro"/>
              </a:rPr>
              <a:t>(</a:t>
            </a:r>
            <a:r>
              <a:rPr lang="en-US" sz="4399" dirty="0" err="1">
                <a:solidFill>
                  <a:srgbClr val="1B1B1B"/>
                </a:solidFill>
                <a:latin typeface="#9Slide05 Aphrodite Pro"/>
              </a:rPr>
              <a:t>Ngọc</a:t>
            </a:r>
            <a:r>
              <a:rPr lang="en-US" sz="4399" dirty="0">
                <a:solidFill>
                  <a:srgbClr val="1B1B1B"/>
                </a:solidFill>
                <a:latin typeface="#9Slide05 Aphrodite Pro"/>
              </a:rPr>
              <a:t> </a:t>
            </a:r>
            <a:r>
              <a:rPr lang="en-US" sz="4399" dirty="0" err="1">
                <a:solidFill>
                  <a:srgbClr val="1B1B1B"/>
                </a:solidFill>
                <a:latin typeface="#9Slide05 Aphrodite Pro"/>
              </a:rPr>
              <a:t>Phú</a:t>
            </a:r>
            <a:r>
              <a:rPr lang="en-US" sz="4399" dirty="0">
                <a:solidFill>
                  <a:srgbClr val="1B1B1B"/>
                </a:solidFill>
                <a:latin typeface="#9Slide05 Aphrodite Pro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485"/>
          <a:stretch>
            <a:fillRect/>
          </a:stretch>
        </p:blipFill>
        <p:spPr>
          <a:xfrm>
            <a:off x="0" y="-83709"/>
            <a:ext cx="18288000" cy="10454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698" y="319646"/>
            <a:ext cx="17504604" cy="9857310"/>
            <a:chOff x="0" y="0"/>
            <a:chExt cx="4610266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17748" y="6892154"/>
            <a:ext cx="5881124" cy="385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630" y="7019315"/>
            <a:ext cx="4119491" cy="294543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264362" y="2825569"/>
            <a:ext cx="4844027" cy="3086100"/>
            <a:chOff x="0" y="0"/>
            <a:chExt cx="1275793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5793" cy="812800"/>
            </a:xfrm>
            <a:custGeom>
              <a:avLst/>
              <a:gdLst/>
              <a:ahLst/>
              <a:cxnLst/>
              <a:rect l="l" t="t" r="r" b="b"/>
              <a:pathLst>
                <a:path w="1275793" h="812800">
                  <a:moveTo>
                    <a:pt x="81510" y="0"/>
                  </a:moveTo>
                  <a:lnTo>
                    <a:pt x="1194283" y="0"/>
                  </a:lnTo>
                  <a:cubicBezTo>
                    <a:pt x="1215901" y="0"/>
                    <a:pt x="1236633" y="8588"/>
                    <a:pt x="1251919" y="23874"/>
                  </a:cubicBezTo>
                  <a:cubicBezTo>
                    <a:pt x="1267205" y="39160"/>
                    <a:pt x="1275793" y="59892"/>
                    <a:pt x="1275793" y="81510"/>
                  </a:cubicBezTo>
                  <a:lnTo>
                    <a:pt x="1275793" y="731290"/>
                  </a:lnTo>
                  <a:cubicBezTo>
                    <a:pt x="1275793" y="752908"/>
                    <a:pt x="1267205" y="773640"/>
                    <a:pt x="1251919" y="788926"/>
                  </a:cubicBezTo>
                  <a:cubicBezTo>
                    <a:pt x="1236633" y="804212"/>
                    <a:pt x="1215901" y="812800"/>
                    <a:pt x="1194283" y="812800"/>
                  </a:cubicBezTo>
                  <a:lnTo>
                    <a:pt x="81510" y="812800"/>
                  </a:lnTo>
                  <a:cubicBezTo>
                    <a:pt x="59892" y="812800"/>
                    <a:pt x="39160" y="804212"/>
                    <a:pt x="23874" y="788926"/>
                  </a:cubicBezTo>
                  <a:cubicBezTo>
                    <a:pt x="8588" y="773640"/>
                    <a:pt x="0" y="752908"/>
                    <a:pt x="0" y="731290"/>
                  </a:cubicBezTo>
                  <a:lnTo>
                    <a:pt x="0" y="81510"/>
                  </a:lnTo>
                  <a:cubicBezTo>
                    <a:pt x="0" y="59892"/>
                    <a:pt x="8588" y="39160"/>
                    <a:pt x="23874" y="23874"/>
                  </a:cubicBezTo>
                  <a:cubicBezTo>
                    <a:pt x="39160" y="8588"/>
                    <a:pt x="59892" y="0"/>
                    <a:pt x="81510" y="0"/>
                  </a:cubicBezTo>
                  <a:close/>
                </a:path>
              </a:pathLst>
            </a:custGeom>
            <a:solidFill>
              <a:srgbClr val="E8BB9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50462" y="381621"/>
            <a:ext cx="8815696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I. ĐỌC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1951" y="3509266"/>
            <a:ext cx="3828850" cy="163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5264">
                <a:solidFill>
                  <a:srgbClr val="444444"/>
                </a:solidFill>
                <a:latin typeface="Roboto Condensed Bold"/>
              </a:rPr>
              <a:t>Đọc diễn cảm văn bản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6697554" y="1773267"/>
          <a:ext cx="10561746" cy="8191484"/>
        </p:xfrm>
        <a:graphic>
          <a:graphicData uri="http://schemas.openxmlformats.org/drawingml/2006/table">
            <a:tbl>
              <a:tblPr/>
              <a:tblGrid>
                <a:gridCol w="7491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1561">
                <a:tc>
                  <a:txBody>
                    <a:bodyPr/>
                    <a:lstStyle/>
                    <a:p>
                      <a:pPr algn="ctr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444444"/>
                          </a:solidFill>
                          <a:latin typeface="Roboto Condensed Bold"/>
                        </a:rPr>
                        <a:t>Tiêu chí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444444"/>
                          </a:solidFill>
                          <a:latin typeface="Roboto Condensed Bold"/>
                        </a:rPr>
                        <a:t>Có</a:t>
                      </a: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5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444444"/>
                          </a:solidFill>
                          <a:latin typeface="Roboto Condensed Bold"/>
                        </a:rPr>
                        <a:t>Không</a:t>
                      </a: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4197">
                <a:tc>
                  <a:txBody>
                    <a:bodyPr/>
                    <a:lstStyle/>
                    <a:p>
                      <a:pPr algn="just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262626"/>
                          </a:solidFill>
                          <a:latin typeface="Roboto Condensed"/>
                        </a:rPr>
                        <a:t>Đọc trôi chảy, không bỏ từ, thêm từ.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8170">
                <a:tc>
                  <a:txBody>
                    <a:bodyPr/>
                    <a:lstStyle/>
                    <a:p>
                      <a:pPr algn="just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262626"/>
                          </a:solidFill>
                          <a:latin typeface="Roboto Condensed"/>
                        </a:rPr>
                        <a:t>Đọc to, rõ bảo đảm trong không gian lớp học, cả lớp cùng nghe được.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747">
                <a:tc>
                  <a:txBody>
                    <a:bodyPr/>
                    <a:lstStyle/>
                    <a:p>
                      <a:pPr algn="just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262626"/>
                          </a:solidFill>
                          <a:latin typeface="Roboto Condensed"/>
                        </a:rPr>
                        <a:t>Tốc độ đọc phù hợp.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2809">
                <a:tc>
                  <a:txBody>
                    <a:bodyPr/>
                    <a:lstStyle/>
                    <a:p>
                      <a:pPr algn="just">
                        <a:lnSpc>
                          <a:spcPts val="6240"/>
                        </a:lnSpc>
                        <a:defRPr/>
                      </a:pPr>
                      <a:r>
                        <a:rPr lang="en-US" sz="4000">
                          <a:solidFill>
                            <a:srgbClr val="262626"/>
                          </a:solidFill>
                          <a:latin typeface="Roboto Condensed"/>
                        </a:rPr>
                        <a:t>Sử dụng giọng điệu khác nhau để thể hiện được thông tin, cảm xúc của người viết</a:t>
                      </a:r>
                      <a:endParaRPr lang="en-US" sz="1100"/>
                    </a:p>
                  </a:txBody>
                  <a:tcPr marL="0" marR="0" marT="0" marB="0" anchor="ctr">
                    <a:lnL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BC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86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358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485"/>
          <a:stretch>
            <a:fillRect/>
          </a:stretch>
        </p:blipFill>
        <p:spPr>
          <a:xfrm>
            <a:off x="0" y="-83709"/>
            <a:ext cx="18288000" cy="10454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698" y="214845"/>
            <a:ext cx="17504604" cy="9857310"/>
            <a:chOff x="0" y="0"/>
            <a:chExt cx="4610266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09393" y="6975526"/>
            <a:ext cx="4748507" cy="33951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50632" y="381621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7202" y="2098387"/>
            <a:ext cx="3178197" cy="85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  <a:spcBef>
                <a:spcPct val="0"/>
              </a:spcBef>
            </a:pPr>
            <a:r>
              <a:rPr lang="en-US" sz="5000">
                <a:solidFill>
                  <a:srgbClr val="502B00"/>
                </a:solidFill>
                <a:latin typeface="#9Slide05 Aphrodite Pro"/>
              </a:rPr>
              <a:t>Kĩ thuật: 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69663" y="3455789"/>
            <a:ext cx="4127834" cy="3230761"/>
            <a:chOff x="0" y="-38100"/>
            <a:chExt cx="1087166" cy="8509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87166" cy="812800"/>
            </a:xfrm>
            <a:custGeom>
              <a:avLst/>
              <a:gdLst/>
              <a:ahLst/>
              <a:cxnLst/>
              <a:rect l="l" t="t" r="r" b="b"/>
              <a:pathLst>
                <a:path w="1087166" h="812800">
                  <a:moveTo>
                    <a:pt x="95653" y="0"/>
                  </a:moveTo>
                  <a:lnTo>
                    <a:pt x="991514" y="0"/>
                  </a:lnTo>
                  <a:cubicBezTo>
                    <a:pt x="1016882" y="0"/>
                    <a:pt x="1041212" y="10078"/>
                    <a:pt x="1059150" y="28016"/>
                  </a:cubicBezTo>
                  <a:cubicBezTo>
                    <a:pt x="1077089" y="45954"/>
                    <a:pt x="1087166" y="70284"/>
                    <a:pt x="1087166" y="95653"/>
                  </a:cubicBezTo>
                  <a:lnTo>
                    <a:pt x="1087166" y="717147"/>
                  </a:lnTo>
                  <a:cubicBezTo>
                    <a:pt x="1087166" y="769975"/>
                    <a:pt x="1044341" y="812800"/>
                    <a:pt x="991514" y="812800"/>
                  </a:cubicBezTo>
                  <a:lnTo>
                    <a:pt x="95653" y="812800"/>
                  </a:lnTo>
                  <a:cubicBezTo>
                    <a:pt x="42825" y="812800"/>
                    <a:pt x="0" y="769975"/>
                    <a:pt x="0" y="717147"/>
                  </a:cubicBezTo>
                  <a:lnTo>
                    <a:pt x="0" y="95653"/>
                  </a:lnTo>
                  <a:cubicBezTo>
                    <a:pt x="0" y="42825"/>
                    <a:pt x="42825" y="0"/>
                    <a:pt x="95653" y="0"/>
                  </a:cubicBezTo>
                  <a:close/>
                </a:path>
              </a:pathLst>
            </a:custGeom>
            <a:solidFill>
              <a:srgbClr val="FFC39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6543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Roboto Condensed"/>
                </a:rPr>
                <a:t>Lớp chia thành 4 nhóm, mỗi nhóm chuẩn bị nhiệm vụ</a:t>
              </a:r>
            </a:p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Roboto Condensed"/>
                </a:rPr>
                <a:t> (ở nhà)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15400" y="2136487"/>
            <a:ext cx="6445915" cy="81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  <a:spcBef>
                <a:spcPct val="0"/>
              </a:spcBef>
            </a:pPr>
            <a:r>
              <a:rPr lang="en-US" sz="5000">
                <a:solidFill>
                  <a:srgbClr val="9CA048"/>
                </a:solidFill>
                <a:latin typeface="Fraunces Bold"/>
              </a:rPr>
              <a:t>KHĂN PHỦ BÀN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444633" y="3455789"/>
            <a:ext cx="4223367" cy="3230761"/>
            <a:chOff x="0" y="-38100"/>
            <a:chExt cx="1112327" cy="8509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87166" cy="812800"/>
            </a:xfrm>
            <a:custGeom>
              <a:avLst/>
              <a:gdLst/>
              <a:ahLst/>
              <a:cxnLst/>
              <a:rect l="l" t="t" r="r" b="b"/>
              <a:pathLst>
                <a:path w="1087166" h="812800">
                  <a:moveTo>
                    <a:pt x="95653" y="0"/>
                  </a:moveTo>
                  <a:lnTo>
                    <a:pt x="991514" y="0"/>
                  </a:lnTo>
                  <a:cubicBezTo>
                    <a:pt x="1016882" y="0"/>
                    <a:pt x="1041212" y="10078"/>
                    <a:pt x="1059150" y="28016"/>
                  </a:cubicBezTo>
                  <a:cubicBezTo>
                    <a:pt x="1077089" y="45954"/>
                    <a:pt x="1087166" y="70284"/>
                    <a:pt x="1087166" y="95653"/>
                  </a:cubicBezTo>
                  <a:lnTo>
                    <a:pt x="1087166" y="717147"/>
                  </a:lnTo>
                  <a:cubicBezTo>
                    <a:pt x="1087166" y="769975"/>
                    <a:pt x="1044341" y="812800"/>
                    <a:pt x="991514" y="812800"/>
                  </a:cubicBezTo>
                  <a:lnTo>
                    <a:pt x="95653" y="812800"/>
                  </a:lnTo>
                  <a:cubicBezTo>
                    <a:pt x="42825" y="812800"/>
                    <a:pt x="0" y="769975"/>
                    <a:pt x="0" y="717147"/>
                  </a:cubicBezTo>
                  <a:lnTo>
                    <a:pt x="0" y="95653"/>
                  </a:lnTo>
                  <a:cubicBezTo>
                    <a:pt x="0" y="42825"/>
                    <a:pt x="42825" y="0"/>
                    <a:pt x="95653" y="0"/>
                  </a:cubicBezTo>
                  <a:close/>
                </a:path>
              </a:pathLst>
            </a:custGeom>
            <a:solidFill>
              <a:srgbClr val="FFD68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12327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Roboto Condensed"/>
                </a:rPr>
                <a:t>Mỗi nhóm có tối đa 5 phút để trình bày sản phẩm của nhóm mình trong buổi họp báo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59170" y="3452282"/>
            <a:ext cx="6300126" cy="3230761"/>
            <a:chOff x="0" y="-38100"/>
            <a:chExt cx="1659293" cy="850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59293" cy="812800"/>
            </a:xfrm>
            <a:custGeom>
              <a:avLst/>
              <a:gdLst/>
              <a:ahLst/>
              <a:cxnLst/>
              <a:rect l="l" t="t" r="r" b="b"/>
              <a:pathLst>
                <a:path w="1659293" h="812800">
                  <a:moveTo>
                    <a:pt x="62671" y="0"/>
                  </a:moveTo>
                  <a:lnTo>
                    <a:pt x="1596622" y="0"/>
                  </a:lnTo>
                  <a:cubicBezTo>
                    <a:pt x="1613244" y="0"/>
                    <a:pt x="1629184" y="6603"/>
                    <a:pt x="1640937" y="18356"/>
                  </a:cubicBezTo>
                  <a:cubicBezTo>
                    <a:pt x="1652691" y="30109"/>
                    <a:pt x="1659293" y="46050"/>
                    <a:pt x="1659293" y="62671"/>
                  </a:cubicBezTo>
                  <a:lnTo>
                    <a:pt x="1659293" y="750129"/>
                  </a:lnTo>
                  <a:cubicBezTo>
                    <a:pt x="1659293" y="784741"/>
                    <a:pt x="1631235" y="812800"/>
                    <a:pt x="1596622" y="812800"/>
                  </a:cubicBezTo>
                  <a:lnTo>
                    <a:pt x="62671" y="812800"/>
                  </a:lnTo>
                  <a:cubicBezTo>
                    <a:pt x="46050" y="812800"/>
                    <a:pt x="30109" y="806197"/>
                    <a:pt x="18356" y="794444"/>
                  </a:cubicBezTo>
                  <a:cubicBezTo>
                    <a:pt x="6603" y="782691"/>
                    <a:pt x="0" y="766750"/>
                    <a:pt x="0" y="750129"/>
                  </a:cubicBezTo>
                  <a:lnTo>
                    <a:pt x="0" y="62671"/>
                  </a:lnTo>
                  <a:cubicBezTo>
                    <a:pt x="0" y="46050"/>
                    <a:pt x="6603" y="30109"/>
                    <a:pt x="18356" y="18356"/>
                  </a:cubicBezTo>
                  <a:cubicBezTo>
                    <a:pt x="30109" y="6603"/>
                    <a:pt x="46050" y="0"/>
                    <a:pt x="62671" y="0"/>
                  </a:cubicBezTo>
                  <a:close/>
                </a:path>
              </a:pathLst>
            </a:custGeom>
            <a:solidFill>
              <a:srgbClr val="5E934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54891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FFFFFF"/>
                  </a:solidFill>
                  <a:latin typeface="Roboto Condensed"/>
                </a:rPr>
                <a:t>Khi nhóm nào trình bày, các nhóm khác lắng nghe, ghi chép nội dung chính và đặt câu hỏi cho nhóm đó. </a:t>
              </a:r>
            </a:p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FFFFFF"/>
                  </a:solidFill>
                  <a:latin typeface="Roboto Condensed"/>
                </a:rPr>
                <a:t>Thời gian đặt câu hỏi: 2 phút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69287" y="6686550"/>
            <a:ext cx="5318713" cy="3490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9485"/>
          <a:stretch>
            <a:fillRect/>
          </a:stretch>
        </p:blipFill>
        <p:spPr>
          <a:xfrm>
            <a:off x="0" y="-83709"/>
            <a:ext cx="18288000" cy="10454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698" y="214845"/>
            <a:ext cx="17504604" cy="9857310"/>
            <a:chOff x="0" y="0"/>
            <a:chExt cx="4610266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57683" y="5221975"/>
            <a:ext cx="7390750" cy="48501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91698" y="7826044"/>
            <a:ext cx="2808029" cy="200072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354242" y="2828353"/>
            <a:ext cx="5625327" cy="56253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786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Nhóm 1</a:t>
              </a:r>
            </a:p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báo cáo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50632" y="81495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3788" y="1456704"/>
            <a:ext cx="16409045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6906" lvl="1" algn="ctr">
              <a:lnSpc>
                <a:spcPts val="7670"/>
              </a:lnSpc>
              <a:spcBef>
                <a:spcPct val="0"/>
              </a:spcBef>
            </a:pPr>
            <a:r>
              <a:rPr lang="en-US" sz="5900">
                <a:solidFill>
                  <a:srgbClr val="000000"/>
                </a:solidFill>
                <a:latin typeface="#9Slide05 Aphrodite Pro"/>
              </a:rPr>
              <a:t>1. Tìm hiểu một số yếu tố đặc trưng của văn bản </a:t>
            </a:r>
          </a:p>
        </p:txBody>
      </p:sp>
      <p:pic>
        <p:nvPicPr>
          <p:cNvPr id="14" name="5 Minute Clean up Song with Countdown for Kids! (HD)">
            <a:hlinkClick r:id="" action="ppaction://media"/>
            <a:extLst>
              <a:ext uri="{FF2B5EF4-FFF2-40B4-BE49-F238E27FC236}">
                <a16:creationId xmlns:a16="http://schemas.microsoft.com/office/drawing/2014/main" id="{183201DC-DF19-78FC-4AD1-C6F38F2CF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3162300"/>
            <a:ext cx="3822700" cy="214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485"/>
          <a:stretch>
            <a:fillRect/>
          </a:stretch>
        </p:blipFill>
        <p:spPr>
          <a:xfrm>
            <a:off x="0" y="-83709"/>
            <a:ext cx="18288000" cy="104544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2313" y="214845"/>
            <a:ext cx="17504604" cy="9857310"/>
            <a:chOff x="0" y="0"/>
            <a:chExt cx="4610266" cy="25961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2603" y="8257940"/>
            <a:ext cx="2808029" cy="20007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82313" y="2716208"/>
            <a:ext cx="5560219" cy="5249432"/>
            <a:chOff x="0" y="0"/>
            <a:chExt cx="1464420" cy="13825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4420" cy="1382566"/>
            </a:xfrm>
            <a:custGeom>
              <a:avLst/>
              <a:gdLst/>
              <a:ahLst/>
              <a:cxnLst/>
              <a:rect l="l" t="t" r="r" b="b"/>
              <a:pathLst>
                <a:path w="1464420" h="1382566">
                  <a:moveTo>
                    <a:pt x="732210" y="0"/>
                  </a:moveTo>
                  <a:lnTo>
                    <a:pt x="803243" y="56724"/>
                  </a:lnTo>
                  <a:lnTo>
                    <a:pt x="885283" y="15106"/>
                  </a:lnTo>
                  <a:lnTo>
                    <a:pt x="942203" y="84458"/>
                  </a:lnTo>
                  <a:lnTo>
                    <a:pt x="1031668" y="59765"/>
                  </a:lnTo>
                  <a:lnTo>
                    <a:pt x="1071985" y="138712"/>
                  </a:lnTo>
                  <a:lnTo>
                    <a:pt x="1164962" y="132023"/>
                  </a:lnTo>
                  <a:lnTo>
                    <a:pt x="1186919" y="217117"/>
                  </a:lnTo>
                  <a:lnTo>
                    <a:pt x="1279345" y="228724"/>
                  </a:lnTo>
                  <a:lnTo>
                    <a:pt x="1281978" y="316245"/>
                  </a:lnTo>
                  <a:lnTo>
                    <a:pt x="1369816" y="345642"/>
                  </a:lnTo>
                  <a:lnTo>
                    <a:pt x="1353012" y="431763"/>
                  </a:lnTo>
                  <a:lnTo>
                    <a:pt x="1432418" y="477666"/>
                  </a:lnTo>
                  <a:lnTo>
                    <a:pt x="1396912" y="558624"/>
                  </a:lnTo>
                  <a:lnTo>
                    <a:pt x="1464420" y="619025"/>
                  </a:lnTo>
                  <a:lnTo>
                    <a:pt x="1411762" y="691283"/>
                  </a:lnTo>
                  <a:lnTo>
                    <a:pt x="1464420" y="763542"/>
                  </a:lnTo>
                  <a:lnTo>
                    <a:pt x="1396912" y="823943"/>
                  </a:lnTo>
                  <a:lnTo>
                    <a:pt x="1432418" y="904900"/>
                  </a:lnTo>
                  <a:lnTo>
                    <a:pt x="1353012" y="950804"/>
                  </a:lnTo>
                  <a:lnTo>
                    <a:pt x="1369816" y="1036925"/>
                  </a:lnTo>
                  <a:lnTo>
                    <a:pt x="1281978" y="1066322"/>
                  </a:lnTo>
                  <a:lnTo>
                    <a:pt x="1279345" y="1153842"/>
                  </a:lnTo>
                  <a:lnTo>
                    <a:pt x="1186919" y="1165449"/>
                  </a:lnTo>
                  <a:lnTo>
                    <a:pt x="1164962" y="1250542"/>
                  </a:lnTo>
                  <a:lnTo>
                    <a:pt x="1071985" y="1243854"/>
                  </a:lnTo>
                  <a:lnTo>
                    <a:pt x="1031668" y="1322803"/>
                  </a:lnTo>
                  <a:lnTo>
                    <a:pt x="942203" y="1298109"/>
                  </a:lnTo>
                  <a:lnTo>
                    <a:pt x="885283" y="1367460"/>
                  </a:lnTo>
                  <a:lnTo>
                    <a:pt x="803243" y="1325842"/>
                  </a:lnTo>
                  <a:lnTo>
                    <a:pt x="732210" y="1382566"/>
                  </a:lnTo>
                  <a:lnTo>
                    <a:pt x="661176" y="1325842"/>
                  </a:lnTo>
                  <a:lnTo>
                    <a:pt x="579137" y="1367460"/>
                  </a:lnTo>
                  <a:lnTo>
                    <a:pt x="522217" y="1298109"/>
                  </a:lnTo>
                  <a:lnTo>
                    <a:pt x="432752" y="1322803"/>
                  </a:lnTo>
                  <a:lnTo>
                    <a:pt x="392435" y="1243854"/>
                  </a:lnTo>
                  <a:lnTo>
                    <a:pt x="299458" y="1250542"/>
                  </a:lnTo>
                  <a:lnTo>
                    <a:pt x="277501" y="1165449"/>
                  </a:lnTo>
                  <a:lnTo>
                    <a:pt x="185075" y="1153842"/>
                  </a:lnTo>
                  <a:lnTo>
                    <a:pt x="182441" y="1066322"/>
                  </a:lnTo>
                  <a:lnTo>
                    <a:pt x="94605" y="1036925"/>
                  </a:lnTo>
                  <a:lnTo>
                    <a:pt x="111408" y="950804"/>
                  </a:lnTo>
                  <a:lnTo>
                    <a:pt x="32001" y="904900"/>
                  </a:lnTo>
                  <a:lnTo>
                    <a:pt x="67507" y="823943"/>
                  </a:lnTo>
                  <a:lnTo>
                    <a:pt x="0" y="763542"/>
                  </a:lnTo>
                  <a:lnTo>
                    <a:pt x="52658" y="691283"/>
                  </a:lnTo>
                  <a:lnTo>
                    <a:pt x="0" y="619025"/>
                  </a:lnTo>
                  <a:lnTo>
                    <a:pt x="67507" y="558624"/>
                  </a:lnTo>
                  <a:lnTo>
                    <a:pt x="32001" y="477666"/>
                  </a:lnTo>
                  <a:lnTo>
                    <a:pt x="111408" y="431763"/>
                  </a:lnTo>
                  <a:lnTo>
                    <a:pt x="94605" y="345642"/>
                  </a:lnTo>
                  <a:lnTo>
                    <a:pt x="182441" y="316245"/>
                  </a:lnTo>
                  <a:lnTo>
                    <a:pt x="185075" y="228724"/>
                  </a:lnTo>
                  <a:lnTo>
                    <a:pt x="277501" y="217117"/>
                  </a:lnTo>
                  <a:lnTo>
                    <a:pt x="299458" y="132023"/>
                  </a:lnTo>
                  <a:lnTo>
                    <a:pt x="392435" y="138712"/>
                  </a:lnTo>
                  <a:lnTo>
                    <a:pt x="432752" y="59765"/>
                  </a:lnTo>
                  <a:lnTo>
                    <a:pt x="522217" y="84458"/>
                  </a:lnTo>
                  <a:lnTo>
                    <a:pt x="579137" y="15106"/>
                  </a:lnTo>
                  <a:lnTo>
                    <a:pt x="661176" y="56724"/>
                  </a:lnTo>
                  <a:lnTo>
                    <a:pt x="732210" y="0"/>
                  </a:lnTo>
                  <a:close/>
                </a:path>
              </a:pathLst>
            </a:custGeom>
            <a:solidFill>
              <a:srgbClr val="5E934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81541" y="458664"/>
              <a:ext cx="1143941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FFFFFF"/>
                  </a:solidFill>
                  <a:latin typeface="Roboto Condensed Bold"/>
                </a:rPr>
                <a:t>Nhan đề: </a:t>
              </a:r>
            </a:p>
            <a:p>
              <a:pPr algn="ctr">
                <a:lnSpc>
                  <a:spcPts val="4939"/>
                </a:lnSpc>
              </a:pPr>
              <a:r>
                <a:rPr lang="en-US" sz="3799">
                  <a:solidFill>
                    <a:srgbClr val="FFFFFF"/>
                  </a:solidFill>
                  <a:latin typeface="Roboto Condensed Italics"/>
                </a:rPr>
                <a:t>Các loài chung sống với nhau như thế nào?</a:t>
              </a:r>
            </a:p>
            <a:p>
              <a:pPr algn="ctr">
                <a:lnSpc>
                  <a:spcPts val="4939"/>
                </a:lnSpc>
              </a:pPr>
              <a:endParaRPr lang="en-US" sz="3799">
                <a:solidFill>
                  <a:srgbClr val="FFFFFF"/>
                </a:solidFill>
                <a:latin typeface="Roboto Condensed Itali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50632" y="81495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6592" y="1293639"/>
            <a:ext cx="15791111" cy="956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315" lvl="1" algn="ctr">
              <a:lnSpc>
                <a:spcPts val="7410"/>
              </a:lnSpc>
              <a:spcBef>
                <a:spcPct val="0"/>
              </a:spcBef>
            </a:pP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1.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Tìm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hiểu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một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số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yếu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tố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đặc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trưng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của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văn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  <a:r>
              <a:rPr lang="en-US" sz="5700" dirty="0" err="1">
                <a:solidFill>
                  <a:srgbClr val="000000"/>
                </a:solidFill>
                <a:latin typeface="#9Slide05 Aphrodite Pro"/>
              </a:rPr>
              <a:t>bản</a:t>
            </a:r>
            <a:r>
              <a:rPr lang="en-US" sz="5700" dirty="0">
                <a:solidFill>
                  <a:srgbClr val="000000"/>
                </a:solidFill>
                <a:latin typeface="#9Slide05 Aphrodite Pro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242532" y="2453589"/>
            <a:ext cx="11490597" cy="5512050"/>
            <a:chOff x="0" y="0"/>
            <a:chExt cx="3026330" cy="14517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6330" cy="1451733"/>
            </a:xfrm>
            <a:custGeom>
              <a:avLst/>
              <a:gdLst/>
              <a:ahLst/>
              <a:cxnLst/>
              <a:rect l="l" t="t" r="r" b="b"/>
              <a:pathLst>
                <a:path w="3026330" h="1451733">
                  <a:moveTo>
                    <a:pt x="34362" y="0"/>
                  </a:moveTo>
                  <a:lnTo>
                    <a:pt x="2991968" y="0"/>
                  </a:lnTo>
                  <a:cubicBezTo>
                    <a:pt x="3001082" y="0"/>
                    <a:pt x="3009822" y="3620"/>
                    <a:pt x="3016266" y="10064"/>
                  </a:cubicBezTo>
                  <a:cubicBezTo>
                    <a:pt x="3022710" y="16508"/>
                    <a:pt x="3026330" y="25249"/>
                    <a:pt x="3026330" y="34362"/>
                  </a:cubicBezTo>
                  <a:lnTo>
                    <a:pt x="3026330" y="1417372"/>
                  </a:lnTo>
                  <a:cubicBezTo>
                    <a:pt x="3026330" y="1426485"/>
                    <a:pt x="3022710" y="1435225"/>
                    <a:pt x="3016266" y="1441669"/>
                  </a:cubicBezTo>
                  <a:cubicBezTo>
                    <a:pt x="3009822" y="1448113"/>
                    <a:pt x="3001082" y="1451733"/>
                    <a:pt x="2991968" y="1451733"/>
                  </a:cubicBezTo>
                  <a:lnTo>
                    <a:pt x="34362" y="1451733"/>
                  </a:lnTo>
                  <a:cubicBezTo>
                    <a:pt x="25249" y="1451733"/>
                    <a:pt x="16508" y="1448113"/>
                    <a:pt x="10064" y="1441669"/>
                  </a:cubicBezTo>
                  <a:cubicBezTo>
                    <a:pt x="3620" y="1435225"/>
                    <a:pt x="0" y="1426485"/>
                    <a:pt x="0" y="1417372"/>
                  </a:cubicBezTo>
                  <a:lnTo>
                    <a:pt x="0" y="34362"/>
                  </a:lnTo>
                  <a:cubicBezTo>
                    <a:pt x="0" y="25249"/>
                    <a:pt x="3620" y="16508"/>
                    <a:pt x="10064" y="10064"/>
                  </a:cubicBezTo>
                  <a:cubicBezTo>
                    <a:pt x="16508" y="3620"/>
                    <a:pt x="25249" y="0"/>
                    <a:pt x="34362" y="0"/>
                  </a:cubicBezTo>
                  <a:close/>
                </a:path>
              </a:pathLst>
            </a:custGeom>
            <a:solidFill>
              <a:srgbClr val="FFE9D0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617959" y="2898655"/>
            <a:ext cx="10739744" cy="468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 Bold"/>
              </a:rPr>
              <a:t>Nhan đề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: nêu lên chủ đề của toàn văn bản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 Bold"/>
              </a:rPr>
              <a:t>Sa - pô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: không có.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 Bold"/>
              </a:rPr>
              <a:t>Đề mục: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 Không có</a:t>
            </a:r>
          </a:p>
          <a:p>
            <a:pPr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  Không phải văn bản thông tin nào cũng có đầy đủ các yếu tố: sa pô, đề mục…</a:t>
            </a:r>
          </a:p>
          <a:p>
            <a:pPr marL="755651" lvl="1" indent="-377825">
              <a:lnSpc>
                <a:spcPts val="455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oboto Condensed Bold"/>
              </a:rPr>
              <a:t>Các yếu tố khác: số liệu, hình ảnh…</a:t>
            </a:r>
          </a:p>
          <a:p>
            <a:pPr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Roboto Condensed Bold"/>
                <a:sym typeface="Wingdings" panose="05000000000000000000" pitchFamily="2" charset="2"/>
              </a:rPr>
              <a:t> 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minh họa cụ thể cho nội dung của từng phần.</a:t>
            </a:r>
          </a:p>
          <a:p>
            <a:pPr>
              <a:lnSpc>
                <a:spcPts val="4550"/>
              </a:lnSpc>
            </a:pPr>
            <a:r>
              <a:rPr lang="en-US" sz="3500">
                <a:solidFill>
                  <a:srgbClr val="000000"/>
                </a:solidFill>
                <a:latin typeface="Roboto Condensed"/>
                <a:sym typeface="Wingdings" panose="05000000000000000000" pitchFamily="2" charset="2"/>
              </a:rPr>
              <a:t> </a:t>
            </a:r>
            <a:r>
              <a:rPr lang="en-US" sz="3500">
                <a:solidFill>
                  <a:srgbClr val="000000"/>
                </a:solidFill>
                <a:latin typeface="Roboto Condensed"/>
              </a:rPr>
              <a:t>tăng sức thuyết phục và làm rõ nội dung của mỗi phần…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26031" y="7694954"/>
            <a:ext cx="3622402" cy="2377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151"/>
          <a:stretch>
            <a:fillRect/>
          </a:stretch>
        </p:blipFill>
        <p:spPr>
          <a:xfrm>
            <a:off x="0" y="3934937"/>
            <a:ext cx="18288000" cy="63579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6214" y="188808"/>
            <a:ext cx="17182047" cy="9909384"/>
            <a:chOff x="0" y="0"/>
            <a:chExt cx="4525313" cy="26098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25313" cy="2609879"/>
            </a:xfrm>
            <a:custGeom>
              <a:avLst/>
              <a:gdLst/>
              <a:ahLst/>
              <a:cxnLst/>
              <a:rect l="l" t="t" r="r" b="b"/>
              <a:pathLst>
                <a:path w="4525313" h="2609879">
                  <a:moveTo>
                    <a:pt x="14869" y="0"/>
                  </a:moveTo>
                  <a:lnTo>
                    <a:pt x="4510444" y="0"/>
                  </a:lnTo>
                  <a:cubicBezTo>
                    <a:pt x="4514387" y="0"/>
                    <a:pt x="4518169" y="1567"/>
                    <a:pt x="4520958" y="4355"/>
                  </a:cubicBezTo>
                  <a:cubicBezTo>
                    <a:pt x="4523746" y="7144"/>
                    <a:pt x="4525313" y="10926"/>
                    <a:pt x="4525313" y="14869"/>
                  </a:cubicBezTo>
                  <a:lnTo>
                    <a:pt x="4525313" y="2595010"/>
                  </a:lnTo>
                  <a:cubicBezTo>
                    <a:pt x="4525313" y="2603222"/>
                    <a:pt x="4518656" y="2609879"/>
                    <a:pt x="4510444" y="2609879"/>
                  </a:cubicBezTo>
                  <a:lnTo>
                    <a:pt x="14869" y="2609879"/>
                  </a:lnTo>
                  <a:cubicBezTo>
                    <a:pt x="6657" y="2609879"/>
                    <a:pt x="0" y="2603222"/>
                    <a:pt x="0" y="2595010"/>
                  </a:cubicBezTo>
                  <a:lnTo>
                    <a:pt x="0" y="14869"/>
                  </a:lnTo>
                  <a:cubicBezTo>
                    <a:pt x="0" y="10926"/>
                    <a:pt x="1567" y="7144"/>
                    <a:pt x="4355" y="4355"/>
                  </a:cubicBezTo>
                  <a:cubicBezTo>
                    <a:pt x="7144" y="1567"/>
                    <a:pt x="10926" y="0"/>
                    <a:pt x="14869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62557">
            <a:off x="16152319" y="161406"/>
            <a:ext cx="1850251" cy="1850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3120" y="1872669"/>
            <a:ext cx="1166786" cy="84883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370291" y="7281545"/>
            <a:ext cx="9694625" cy="1976755"/>
            <a:chOff x="0" y="0"/>
            <a:chExt cx="2553317" cy="520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53317" cy="520627"/>
            </a:xfrm>
            <a:custGeom>
              <a:avLst/>
              <a:gdLst/>
              <a:ahLst/>
              <a:cxnLst/>
              <a:rect l="l" t="t" r="r" b="b"/>
              <a:pathLst>
                <a:path w="2553317" h="520627">
                  <a:moveTo>
                    <a:pt x="40728" y="0"/>
                  </a:moveTo>
                  <a:lnTo>
                    <a:pt x="2512589" y="0"/>
                  </a:lnTo>
                  <a:cubicBezTo>
                    <a:pt x="2535083" y="0"/>
                    <a:pt x="2553317" y="18234"/>
                    <a:pt x="2553317" y="40728"/>
                  </a:cubicBezTo>
                  <a:lnTo>
                    <a:pt x="2553317" y="479899"/>
                  </a:lnTo>
                  <a:cubicBezTo>
                    <a:pt x="2553317" y="490701"/>
                    <a:pt x="2549026" y="501060"/>
                    <a:pt x="2541388" y="508698"/>
                  </a:cubicBezTo>
                  <a:cubicBezTo>
                    <a:pt x="2533750" y="516336"/>
                    <a:pt x="2523391" y="520627"/>
                    <a:pt x="2512589" y="520627"/>
                  </a:cubicBezTo>
                  <a:lnTo>
                    <a:pt x="40728" y="520627"/>
                  </a:lnTo>
                  <a:cubicBezTo>
                    <a:pt x="18234" y="520627"/>
                    <a:pt x="0" y="502393"/>
                    <a:pt x="0" y="479899"/>
                  </a:cubicBezTo>
                  <a:lnTo>
                    <a:pt x="0" y="40728"/>
                  </a:lnTo>
                  <a:cubicBezTo>
                    <a:pt x="0" y="29926"/>
                    <a:pt x="4291" y="19567"/>
                    <a:pt x="11929" y="11929"/>
                  </a:cubicBezTo>
                  <a:cubicBezTo>
                    <a:pt x="19567" y="4291"/>
                    <a:pt x="29926" y="0"/>
                    <a:pt x="40728" y="0"/>
                  </a:cubicBezTo>
                  <a:close/>
                </a:path>
              </a:pathLst>
            </a:custGeom>
            <a:solidFill>
              <a:srgbClr val="FFD78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54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43378" y="8703559"/>
            <a:ext cx="1433135" cy="2099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88936">
            <a:off x="10759121" y="5767096"/>
            <a:ext cx="1899995" cy="14059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251946">
            <a:off x="8892753" y="5630800"/>
            <a:ext cx="2372592" cy="8482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8700" y="7142161"/>
            <a:ext cx="2307440" cy="22555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86472" y="8823285"/>
            <a:ext cx="1326173" cy="114879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449559" y="55458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57800" y="1181100"/>
            <a:ext cx="10437084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#9Slide05 Aphrodite Pro"/>
              </a:rPr>
              <a:t>2.Tìm hiểu nội dung văn bản</a:t>
            </a: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Roboto Condensed Bold"/>
              </a:rPr>
              <a:t>a. Dẫn dắt và nêu vấn đề</a:t>
            </a:r>
            <a:r>
              <a:rPr lang="en-US" sz="5000">
                <a:solidFill>
                  <a:srgbClr val="000000"/>
                </a:solidFill>
                <a:latin typeface="Roboto Condensed"/>
              </a:rPr>
              <a:t>: 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93183" y="7600063"/>
            <a:ext cx="9971733" cy="130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9"/>
              </a:lnSpc>
            </a:pPr>
            <a:r>
              <a:rPr lang="en-US" sz="3999">
                <a:solidFill>
                  <a:srgbClr val="000000"/>
                </a:solidFill>
                <a:latin typeface="Roboto Condensed Bold"/>
              </a:rPr>
              <a:t>VẤN ĐỀ</a:t>
            </a:r>
          </a:p>
          <a:p>
            <a:pPr algn="ctr">
              <a:lnSpc>
                <a:spcPts val="51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Roboto Condensed"/>
              </a:rPr>
              <a:t>Các loài chung sống với nhau như thế nào?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89796" y="3042826"/>
            <a:ext cx="7667441" cy="3993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Dẫn dắt từ cuộc đối thoại giữa vua sư tử và con trong bộ phim hoạt hình nổi tiếng “Vua sư tử” về quy luật vòng đời bất tận </a:t>
            </a:r>
          </a:p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-</a:t>
            </a:r>
            <a:r>
              <a:rPr lang="en-US" sz="3499">
                <a:solidFill>
                  <a:srgbClr val="000000"/>
                </a:solidFill>
                <a:latin typeface="Roboto Condensed Bold"/>
              </a:rPr>
              <a:t>&gt; gợi đến đời sống muôn loài trên Trái Đất.</a:t>
            </a:r>
          </a:p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 Bold"/>
              </a:rPr>
              <a:t>--&gt; dẫn dắt tự nhiên, gây ấn tượng đặc biệt và tạo sự hứng thú cho người đọc.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23444" y="3042826"/>
            <a:ext cx="6236461" cy="227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Roboto Condensed"/>
              </a:rPr>
              <a:t>Bức tranh minh họa cho bộ phim “Vua sư tử” -&gt; vừa là minh chứng cho bộ phim vừa thể hiện sự đa dạng của muôn loài trên Trái Đất.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698" y="214845"/>
            <a:ext cx="17504604" cy="9857310"/>
            <a:chOff x="0" y="0"/>
            <a:chExt cx="4610266" cy="2596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0266" cy="2596164"/>
            </a:xfrm>
            <a:custGeom>
              <a:avLst/>
              <a:gdLst/>
              <a:ahLst/>
              <a:cxnLst/>
              <a:rect l="l" t="t" r="r" b="b"/>
              <a:pathLst>
                <a:path w="4610266" h="2596164">
                  <a:moveTo>
                    <a:pt x="14595" y="0"/>
                  </a:moveTo>
                  <a:lnTo>
                    <a:pt x="4595671" y="0"/>
                  </a:lnTo>
                  <a:cubicBezTo>
                    <a:pt x="4603731" y="0"/>
                    <a:pt x="4610266" y="6534"/>
                    <a:pt x="4610266" y="14595"/>
                  </a:cubicBezTo>
                  <a:lnTo>
                    <a:pt x="4610266" y="2581569"/>
                  </a:lnTo>
                  <a:cubicBezTo>
                    <a:pt x="4610266" y="2585440"/>
                    <a:pt x="4608728" y="2589152"/>
                    <a:pt x="4605991" y="2591889"/>
                  </a:cubicBezTo>
                  <a:cubicBezTo>
                    <a:pt x="4603254" y="2594626"/>
                    <a:pt x="4599542" y="2596164"/>
                    <a:pt x="4595671" y="2596164"/>
                  </a:cubicBezTo>
                  <a:lnTo>
                    <a:pt x="14595" y="2596164"/>
                  </a:lnTo>
                  <a:cubicBezTo>
                    <a:pt x="10724" y="2596164"/>
                    <a:pt x="7012" y="2594626"/>
                    <a:pt x="4275" y="2591889"/>
                  </a:cubicBezTo>
                  <a:cubicBezTo>
                    <a:pt x="1538" y="2589152"/>
                    <a:pt x="0" y="2585440"/>
                    <a:pt x="0" y="2581569"/>
                  </a:cubicBezTo>
                  <a:lnTo>
                    <a:pt x="0" y="14595"/>
                  </a:lnTo>
                  <a:cubicBezTo>
                    <a:pt x="0" y="10724"/>
                    <a:pt x="1538" y="7012"/>
                    <a:pt x="4275" y="4275"/>
                  </a:cubicBezTo>
                  <a:cubicBezTo>
                    <a:pt x="7012" y="1538"/>
                    <a:pt x="10724" y="0"/>
                    <a:pt x="1459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6602256"/>
            <a:ext cx="5196979" cy="370284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54242" y="2828353"/>
            <a:ext cx="5625327" cy="56253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A278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69850"/>
              <a:ext cx="558800" cy="615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Nhóm 2</a:t>
              </a:r>
            </a:p>
            <a:p>
              <a:pPr algn="ctr">
                <a:lnSpc>
                  <a:spcPts val="5850"/>
                </a:lnSpc>
              </a:pPr>
              <a:r>
                <a:rPr lang="en-US" sz="4500">
                  <a:solidFill>
                    <a:srgbClr val="FFFFFF"/>
                  </a:solidFill>
                  <a:latin typeface="Roboto Condensed Bold"/>
                </a:rPr>
                <a:t>báo cáo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49200" y="3924300"/>
            <a:ext cx="5301692" cy="59436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50632" y="81495"/>
            <a:ext cx="11615357" cy="116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6"/>
              </a:lnSpc>
            </a:pPr>
            <a:r>
              <a:rPr lang="en-US" sz="6797" dirty="0">
                <a:solidFill>
                  <a:srgbClr val="502B00"/>
                </a:solidFill>
                <a:latin typeface="Fraunces Bold"/>
              </a:rPr>
              <a:t>II.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38600" y="1485900"/>
            <a:ext cx="973842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#9Slide05 Aphrodite Pro"/>
              </a:rPr>
              <a:t>2. Tìm hiểu nội dung văn bản</a:t>
            </a:r>
          </a:p>
        </p:txBody>
      </p:sp>
      <p:pic>
        <p:nvPicPr>
          <p:cNvPr id="12" name="5 Minute Clean up Song with Countdown for Kids! (HD)">
            <a:hlinkClick r:id="" action="ppaction://media"/>
            <a:extLst>
              <a:ext uri="{FF2B5EF4-FFF2-40B4-BE49-F238E27FC236}">
                <a16:creationId xmlns:a16="http://schemas.microsoft.com/office/drawing/2014/main" id="{E7FD1AC3-5E6E-92F0-7D17-7FDDF1E33B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972300"/>
            <a:ext cx="3822700" cy="214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1191</Words>
  <Application>Microsoft Macintosh PowerPoint</Application>
  <PresentationFormat>Custom</PresentationFormat>
  <Paragraphs>123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Roboto Condensed</vt:lpstr>
      <vt:lpstr>#9Slide07 Crocante</vt:lpstr>
      <vt:lpstr>Arial</vt:lpstr>
      <vt:lpstr>Fraunces Bold</vt:lpstr>
      <vt:lpstr>Roboto Condensed Italics</vt:lpstr>
      <vt:lpstr>#9Slide05 Aphrodite Pro</vt:lpstr>
      <vt:lpstr>Roboto Condensed Bold Italics</vt:lpstr>
      <vt:lpstr>#9Slide05 Dear Saturday</vt:lpstr>
      <vt:lpstr>Calibri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6KN_B9_Doc 2</dc:title>
  <cp:lastModifiedBy>BÙI THỊ THƠM</cp:lastModifiedBy>
  <cp:revision>3</cp:revision>
  <dcterms:created xsi:type="dcterms:W3CDTF">2006-08-16T00:00:00Z</dcterms:created>
  <dcterms:modified xsi:type="dcterms:W3CDTF">2024-04-25T13:45:31Z</dcterms:modified>
  <dc:identifier>DAFcURnU3Jw</dc:identifier>
</cp:coreProperties>
</file>