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9.jpg" ContentType="image/jpeg"/>
  <Override PartName="/ppt/notesSlides/notesSlide7.xml" ContentType="application/vnd.openxmlformats-officedocument.presentationml.notesSlide+xml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9" r:id="rId3"/>
  </p:sldMasterIdLst>
  <p:notesMasterIdLst>
    <p:notesMasterId r:id="rId28"/>
  </p:notesMasterIdLst>
  <p:sldIdLst>
    <p:sldId id="257" r:id="rId4"/>
    <p:sldId id="12674" r:id="rId5"/>
    <p:sldId id="256" r:id="rId6"/>
    <p:sldId id="12649" r:id="rId7"/>
    <p:sldId id="258" r:id="rId8"/>
    <p:sldId id="12676" r:id="rId9"/>
    <p:sldId id="12675" r:id="rId10"/>
    <p:sldId id="12653" r:id="rId11"/>
    <p:sldId id="12680" r:id="rId12"/>
    <p:sldId id="12654" r:id="rId13"/>
    <p:sldId id="12655" r:id="rId14"/>
    <p:sldId id="12677" r:id="rId15"/>
    <p:sldId id="12678" r:id="rId16"/>
    <p:sldId id="12656" r:id="rId17"/>
    <p:sldId id="12657" r:id="rId18"/>
    <p:sldId id="12658" r:id="rId19"/>
    <p:sldId id="12659" r:id="rId20"/>
    <p:sldId id="12661" r:id="rId21"/>
    <p:sldId id="12662" r:id="rId22"/>
    <p:sldId id="12681" r:id="rId23"/>
    <p:sldId id="12663" r:id="rId24"/>
    <p:sldId id="12683" r:id="rId25"/>
    <p:sldId id="12682" r:id="rId26"/>
    <p:sldId id="12665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3 Arima Madurai Bold" panose="020B0604020202020204" charset="0"/>
      <p:bold r:id="rId31"/>
    </p:embeddedFont>
    <p:embeddedFont>
      <p:font typeface="#9Slide03 Arima Madurai ExtraBo" panose="020B0604020202020204" charset="0"/>
      <p:bold r:id="rId32"/>
    </p:embeddedFont>
    <p:embeddedFont>
      <p:font typeface="#9Slide03 BoosterNextFYBlack" panose="020B0604020202020204" charset="0"/>
      <p:regular r:id="rId33"/>
    </p:embeddedFont>
    <p:embeddedFont>
      <p:font typeface="#9Slide05 Monalisa script" panose="020B0604020202020204" charset="0"/>
      <p:regular r:id="rId34"/>
    </p:embeddedFont>
    <p:embeddedFont>
      <p:font typeface="#9Slide06 Thillends" panose="020B0604020202020204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443"/>
    <a:srgbClr val="F3B752"/>
    <a:srgbClr val="08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05B13-D309-4CC5-9D3A-A6C6846C3EF3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9337E-66D5-47AA-8837-47A2065051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1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54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0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09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2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38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352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215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084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509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37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41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93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723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710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8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28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44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40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60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26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9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4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9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68700"/>
            <a:ext cx="4675070" cy="330381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-455967"/>
            <a:ext cx="3213366" cy="4281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900" y="-7614"/>
            <a:ext cx="9169400" cy="60410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8969"/>
            <a:ext cx="6197600" cy="16490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93" y="1371600"/>
            <a:ext cx="5551508" cy="5575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1" y="261371"/>
            <a:ext cx="2856976" cy="1102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3" y="476134"/>
            <a:ext cx="2068512" cy="2051166"/>
          </a:xfrm>
          <a:prstGeom prst="rect">
            <a:avLst/>
          </a:prstGeom>
        </p:spPr>
      </p:pic>
      <p:pic>
        <p:nvPicPr>
          <p:cNvPr id="11" name="图片 10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45" y="1151508"/>
            <a:ext cx="1127555" cy="3784600"/>
          </a:xfrm>
          <a:prstGeom prst="rect">
            <a:avLst/>
          </a:prstGeom>
        </p:spPr>
      </p:pic>
      <p:pic>
        <p:nvPicPr>
          <p:cNvPr id="15" name="图片 14" descr="图片包含 设备&#10;&#10;已生成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308"/>
            <a:ext cx="1091145" cy="2371725"/>
          </a:xfrm>
          <a:prstGeom prst="rect">
            <a:avLst/>
          </a:prstGeom>
        </p:spPr>
      </p:pic>
      <p:pic>
        <p:nvPicPr>
          <p:cNvPr id="17" name="图片 16" descr="图片包含 物体, 时钟&#10;&#10;已生成极高可信度的说明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6" y="3758753"/>
            <a:ext cx="1025032" cy="1019175"/>
          </a:xfrm>
          <a:prstGeom prst="rect">
            <a:avLst/>
          </a:prstGeom>
        </p:spPr>
      </p:pic>
      <p:pic>
        <p:nvPicPr>
          <p:cNvPr id="19" name="图片 18" descr="图片包含 动物, 鸟&#10;&#10;已生成极高可信度的说明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4846557"/>
            <a:ext cx="1785631" cy="1535309"/>
          </a:xfrm>
          <a:prstGeom prst="rect">
            <a:avLst/>
          </a:prstGeom>
        </p:spPr>
      </p:pic>
      <p:pic>
        <p:nvPicPr>
          <p:cNvPr id="20" name="图片 19" descr="图片包含 动物, 鸟&#10;&#10;已生成极高可信度的说明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91" y="33200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2" y="539634"/>
            <a:ext cx="2068512" cy="2051166"/>
          </a:xfrm>
          <a:prstGeom prst="rect">
            <a:avLst/>
          </a:prstGeom>
        </p:spPr>
      </p:pic>
      <p:pic>
        <p:nvPicPr>
          <p:cNvPr id="13" name="图片 12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4" name="图片 13" descr="图片包含 动物, 鸟&#10;&#10;已生成极高可信度的说明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038878"/>
            <a:ext cx="1785631" cy="1535309"/>
          </a:xfrm>
          <a:prstGeom prst="rect">
            <a:avLst/>
          </a:prstGeom>
        </p:spPr>
      </p:pic>
      <p:pic>
        <p:nvPicPr>
          <p:cNvPr id="15" name="图片 14" descr="图片包含 动物, 鸟&#10;&#10;已生成极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91" y="6403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9" name="图片 8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7825"/>
            <a:ext cx="3081337" cy="4424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5" name="图片 4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339725"/>
            <a:ext cx="3648075" cy="5238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7A69B-6BE9-4BAC-B21F-AA260BFAF26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3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3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4.jpg"/><Relationship Id="rId5" Type="http://schemas.openxmlformats.org/officeDocument/2006/relationships/image" Target="../media/image25.png"/><Relationship Id="rId10" Type="http://schemas.openxmlformats.org/officeDocument/2006/relationships/image" Target="../media/image43.jpg"/><Relationship Id="rId4" Type="http://schemas.openxmlformats.org/officeDocument/2006/relationships/image" Target="../media/image24.png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37" y="3066593"/>
            <a:ext cx="2852713" cy="3799174"/>
          </a:xfrm>
          <a:prstGeom prst="rect">
            <a:avLst/>
          </a:prstGeom>
        </p:spPr>
      </p:pic>
      <p:pic>
        <p:nvPicPr>
          <p:cNvPr id="10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9" y="1094548"/>
            <a:ext cx="6605606" cy="433340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1AACABD-EEFE-0A2D-731C-6E0CF6CF52BC}"/>
              </a:ext>
            </a:extLst>
          </p:cNvPr>
          <p:cNvSpPr txBox="1"/>
          <p:nvPr/>
        </p:nvSpPr>
        <p:spPr>
          <a:xfrm>
            <a:off x="3250241" y="2274838"/>
            <a:ext cx="50951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video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trích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nhan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hãy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tưởng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tượng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đưa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dự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đoán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nội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dung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đàn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độc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”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E62098-4BC0-D59B-9085-80AB6F539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3501"/>
              </p:ext>
            </p:extLst>
          </p:nvPr>
        </p:nvGraphicFramePr>
        <p:xfrm>
          <a:off x="6227954" y="1938570"/>
          <a:ext cx="4497555" cy="37193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97555">
                  <a:extLst>
                    <a:ext uri="{9D8B030D-6E8A-4147-A177-3AD203B41FA5}">
                      <a16:colId xmlns:a16="http://schemas.microsoft.com/office/drawing/2014/main" val="2884836200"/>
                    </a:ext>
                  </a:extLst>
                </a:gridCol>
              </a:tblGrid>
              <a:tr h="3719351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de-DE" sz="400" spc="-3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Văn bản được kể bằng những ngôi kể nào? Dấu hiệu nào giúp em nhận ra điều đó? Cách sử dụng ngôi kể như vậy có tác dụng gì?</a:t>
                      </a:r>
                    </a:p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46291" marR="46291" marT="0" marB="0"/>
                </a:tc>
                <a:extLst>
                  <a:ext uri="{0D108BD9-81ED-4DB2-BD59-A6C34878D82A}">
                    <a16:rowId xmlns:a16="http://schemas.microsoft.com/office/drawing/2014/main" val="19730109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7921160-50EC-F836-9F6F-6B8081690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51916"/>
              </p:ext>
            </p:extLst>
          </p:nvPr>
        </p:nvGraphicFramePr>
        <p:xfrm>
          <a:off x="912646" y="1928692"/>
          <a:ext cx="4974770" cy="37193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74770">
                  <a:extLst>
                    <a:ext uri="{9D8B030D-6E8A-4147-A177-3AD203B41FA5}">
                      <a16:colId xmlns:a16="http://schemas.microsoft.com/office/drawing/2014/main" val="2884836200"/>
                    </a:ext>
                  </a:extLst>
                </a:gridCol>
              </a:tblGrid>
              <a:tr h="3719351">
                <a:tc>
                  <a:txBody>
                    <a:bodyPr/>
                    <a:lstStyle/>
                    <a:p>
                      <a:pPr marL="0" marR="3048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</a:p>
                    <a:p>
                      <a:pPr marL="0" marR="3048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Tóm tắt văn bản theo kĩ thuật 5 ngón tay.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i="1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When (thời gian) – where (địa điểm) – who (nhân vật) – what (sự việc) – how (diễn biến)</a:t>
                      </a:r>
                      <a:endParaRPr lang="en-US" sz="180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46291" marR="46291" marT="0" marB="0"/>
                </a:tc>
                <a:extLst>
                  <a:ext uri="{0D108BD9-81ED-4DB2-BD59-A6C34878D82A}">
                    <a16:rowId xmlns:a16="http://schemas.microsoft.com/office/drawing/2014/main" val="1973010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E9FDD9-A168-830A-30DD-5BE5256CC041}"/>
              </a:ext>
            </a:extLst>
          </p:cNvPr>
          <p:cNvSpPr txBox="1"/>
          <p:nvPr/>
        </p:nvSpPr>
        <p:spPr>
          <a:xfrm>
            <a:off x="2136268" y="334770"/>
            <a:ext cx="676557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de-DE" sz="24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</a:rPr>
              <a:t>PHIẾU HỌC TẬP SỐ 2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</a:endParaRPr>
          </a:p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de-DE" sz="2400" spc="-3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</a:rPr>
              <a:t>Nhận diện các yếu tố đặc trưng thể loại truyện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87B4F-9D4D-98BB-6C35-62973708AF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10" y="3628062"/>
            <a:ext cx="1602862" cy="16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8C0941-E64A-8678-E969-3C725DFB45A2}"/>
              </a:ext>
            </a:extLst>
          </p:cNvPr>
          <p:cNvSpPr txBox="1"/>
          <p:nvPr/>
        </p:nvSpPr>
        <p:spPr>
          <a:xfrm>
            <a:off x="1011309" y="453384"/>
            <a:ext cx="809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42BD3-F681-A467-0FEC-22DEC3ECCCD3}"/>
              </a:ext>
            </a:extLst>
          </p:cNvPr>
          <p:cNvSpPr txBox="1"/>
          <p:nvPr/>
        </p:nvSpPr>
        <p:spPr>
          <a:xfrm>
            <a:off x="1153886" y="1645431"/>
            <a:ext cx="971005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lều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U Minh.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), An,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Hai.</a:t>
            </a:r>
          </a:p>
        </p:txBody>
      </p:sp>
    </p:spTree>
    <p:extLst>
      <p:ext uri="{BB962C8B-B14F-4D97-AF65-F5344CB8AC3E}">
        <p14:creationId xmlns:p14="http://schemas.microsoft.com/office/powerpoint/2010/main" val="40018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B5087-A81F-1A03-228D-0F7C67C8A8A8}"/>
              </a:ext>
            </a:extLst>
          </p:cNvPr>
          <p:cNvSpPr txBox="1"/>
          <p:nvPr/>
        </p:nvSpPr>
        <p:spPr>
          <a:xfrm>
            <a:off x="1011309" y="1659285"/>
            <a:ext cx="106571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- Sự kiện: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#9Slide03 Arima Madurai ExtraBo" panose="000009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sâu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U Minh.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An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05C40-FFF8-28BF-CD63-776C0801A518}"/>
              </a:ext>
            </a:extLst>
          </p:cNvPr>
          <p:cNvSpPr txBox="1"/>
          <p:nvPr/>
        </p:nvSpPr>
        <p:spPr>
          <a:xfrm>
            <a:off x="1011309" y="427400"/>
            <a:ext cx="809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B5087-A81F-1A03-228D-0F7C67C8A8A8}"/>
              </a:ext>
            </a:extLst>
          </p:cNvPr>
          <p:cNvSpPr txBox="1"/>
          <p:nvPr/>
        </p:nvSpPr>
        <p:spPr>
          <a:xfrm>
            <a:off x="781437" y="1623203"/>
            <a:ext cx="10657114" cy="336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An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Hai, 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diễn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linh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khắc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họa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ở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#9Slide03 Arima Madurai ExtraBo" panose="000009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DDEC-D5E3-DA12-AFF2-4B5DD49B8484}"/>
              </a:ext>
            </a:extLst>
          </p:cNvPr>
          <p:cNvSpPr txBox="1"/>
          <p:nvPr/>
        </p:nvSpPr>
        <p:spPr>
          <a:xfrm>
            <a:off x="1222985" y="495481"/>
            <a:ext cx="809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C5D09B-5F49-EB40-4ECB-F23852C8A4C7}"/>
              </a:ext>
            </a:extLst>
          </p:cNvPr>
          <p:cNvSpPr txBox="1"/>
          <p:nvPr/>
        </p:nvSpPr>
        <p:spPr>
          <a:xfrm>
            <a:off x="1256563" y="43915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2.</a:t>
            </a:r>
            <a:r>
              <a:rPr lang="de-DE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F49511-80A0-9018-C791-1FBE7DA6A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54303"/>
              </p:ext>
            </p:extLst>
          </p:nvPr>
        </p:nvGraphicFramePr>
        <p:xfrm>
          <a:off x="781437" y="1233581"/>
          <a:ext cx="10635344" cy="4862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1911">
                  <a:extLst>
                    <a:ext uri="{9D8B030D-6E8A-4147-A177-3AD203B41FA5}">
                      <a16:colId xmlns:a16="http://schemas.microsoft.com/office/drawing/2014/main" val="3355927439"/>
                    </a:ext>
                  </a:extLst>
                </a:gridCol>
                <a:gridCol w="1578337">
                  <a:extLst>
                    <a:ext uri="{9D8B030D-6E8A-4147-A177-3AD203B41FA5}">
                      <a16:colId xmlns:a16="http://schemas.microsoft.com/office/drawing/2014/main" val="3833359737"/>
                    </a:ext>
                  </a:extLst>
                </a:gridCol>
                <a:gridCol w="1714751">
                  <a:extLst>
                    <a:ext uri="{9D8B030D-6E8A-4147-A177-3AD203B41FA5}">
                      <a16:colId xmlns:a16="http://schemas.microsoft.com/office/drawing/2014/main" val="400844264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891362690"/>
                    </a:ext>
                  </a:extLst>
                </a:gridCol>
                <a:gridCol w="1484258">
                  <a:extLst>
                    <a:ext uri="{9D8B030D-6E8A-4147-A177-3AD203B41FA5}">
                      <a16:colId xmlns:a16="http://schemas.microsoft.com/office/drawing/2014/main" val="2375900687"/>
                    </a:ext>
                  </a:extLst>
                </a:gridCol>
                <a:gridCol w="1759687">
                  <a:extLst>
                    <a:ext uri="{9D8B030D-6E8A-4147-A177-3AD203B41FA5}">
                      <a16:colId xmlns:a16="http://schemas.microsoft.com/office/drawing/2014/main" val="3714822621"/>
                    </a:ext>
                  </a:extLst>
                </a:gridCol>
              </a:tblGrid>
              <a:tr h="908756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1174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35566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Khi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gặp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7880063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1803445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069740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Khi chia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tay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1566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788DC2-5D17-DF36-399A-541A6B8D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640121"/>
              </p:ext>
            </p:extLst>
          </p:nvPr>
        </p:nvGraphicFramePr>
        <p:xfrm>
          <a:off x="781437" y="810146"/>
          <a:ext cx="10472058" cy="5494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607">
                  <a:extLst>
                    <a:ext uri="{9D8B030D-6E8A-4147-A177-3AD203B41FA5}">
                      <a16:colId xmlns:a16="http://schemas.microsoft.com/office/drawing/2014/main" val="2217676218"/>
                    </a:ext>
                  </a:extLst>
                </a:gridCol>
                <a:gridCol w="2074209">
                  <a:extLst>
                    <a:ext uri="{9D8B030D-6E8A-4147-A177-3AD203B41FA5}">
                      <a16:colId xmlns:a16="http://schemas.microsoft.com/office/drawing/2014/main" val="3816775533"/>
                    </a:ext>
                  </a:extLst>
                </a:gridCol>
                <a:gridCol w="2329543">
                  <a:extLst>
                    <a:ext uri="{9D8B030D-6E8A-4147-A177-3AD203B41FA5}">
                      <a16:colId xmlns:a16="http://schemas.microsoft.com/office/drawing/2014/main" val="1755269242"/>
                    </a:ext>
                  </a:extLst>
                </a:gridCol>
                <a:gridCol w="1513114">
                  <a:extLst>
                    <a:ext uri="{9D8B030D-6E8A-4147-A177-3AD203B41FA5}">
                      <a16:colId xmlns:a16="http://schemas.microsoft.com/office/drawing/2014/main" val="13719912"/>
                    </a:ext>
                  </a:extLst>
                </a:gridCol>
                <a:gridCol w="1556657">
                  <a:extLst>
                    <a:ext uri="{9D8B030D-6E8A-4147-A177-3AD203B41FA5}">
                      <a16:colId xmlns:a16="http://schemas.microsoft.com/office/drawing/2014/main" val="2207452472"/>
                    </a:ext>
                  </a:extLst>
                </a:gridCol>
                <a:gridCol w="1864928">
                  <a:extLst>
                    <a:ext uri="{9D8B030D-6E8A-4147-A177-3AD203B41FA5}">
                      <a16:colId xmlns:a16="http://schemas.microsoft.com/office/drawing/2014/main" val="1171067164"/>
                    </a:ext>
                  </a:extLst>
                </a:gridCol>
              </a:tblGrid>
              <a:tr h="931568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898036"/>
                  </a:ext>
                </a:extLst>
              </a:tr>
              <a:tr h="663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22745"/>
                  </a:ext>
                </a:extLst>
              </a:tr>
              <a:tr h="3899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gặp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extLst>
                  <a:ext uri="{0D108BD9-81ED-4DB2-BD59-A6C34878D82A}">
                    <a16:rowId xmlns:a16="http://schemas.microsoft.com/office/drawing/2014/main" val="304065521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01174A-059E-C82D-5912-0ACEA212ABE3}"/>
              </a:ext>
            </a:extLst>
          </p:cNvPr>
          <p:cNvSpPr txBox="1"/>
          <p:nvPr/>
        </p:nvSpPr>
        <p:spPr>
          <a:xfrm>
            <a:off x="1905000" y="2547971"/>
            <a:ext cx="2013857" cy="325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Đêm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khuya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vượn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bếp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chai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rượu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2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D3537-0EB3-E2EA-B2B1-72AE25F54357}"/>
              </a:ext>
            </a:extLst>
          </p:cNvPr>
          <p:cNvSpPr txBox="1"/>
          <p:nvPr/>
        </p:nvSpPr>
        <p:spPr>
          <a:xfrm>
            <a:off x="4084477" y="2547971"/>
            <a:ext cx="2109494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Cởi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kaki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coi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lâu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giặt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hông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đeo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lủng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lẳng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nằm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gọn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sắt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Thắt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xanh-tuya-rông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A04C6D-D54C-30E8-BB61-86F53E7CEE43}"/>
              </a:ext>
            </a:extLst>
          </p:cNvPr>
          <p:cNvSpPr txBox="1"/>
          <p:nvPr/>
        </p:nvSpPr>
        <p:spPr>
          <a:xfrm>
            <a:off x="6359591" y="2547971"/>
            <a:ext cx="12495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lửa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thỏi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to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BFFEC-91B8-9F05-0C3C-F055B29B9326}"/>
              </a:ext>
            </a:extLst>
          </p:cNvPr>
          <p:cNvSpPr txBox="1"/>
          <p:nvPr/>
        </p:nvSpPr>
        <p:spPr>
          <a:xfrm>
            <a:off x="7904049" y="2541772"/>
            <a:ext cx="13692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miếng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nai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Cho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miệng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6F8DA-C711-1737-87E4-7D8CDC4DF328}"/>
              </a:ext>
            </a:extLst>
          </p:cNvPr>
          <p:cNvSpPr txBox="1"/>
          <p:nvPr/>
        </p:nvSpPr>
        <p:spPr>
          <a:xfrm>
            <a:off x="9568250" y="2473404"/>
            <a:ext cx="153488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núi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hoang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dã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Tướng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quặc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hiếu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khách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6E5E1F-950A-69F7-F139-0683222C0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351930"/>
              </p:ext>
            </p:extLst>
          </p:nvPr>
        </p:nvGraphicFramePr>
        <p:xfrm>
          <a:off x="705836" y="514349"/>
          <a:ext cx="10780327" cy="6006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107">
                  <a:extLst>
                    <a:ext uri="{9D8B030D-6E8A-4147-A177-3AD203B41FA5}">
                      <a16:colId xmlns:a16="http://schemas.microsoft.com/office/drawing/2014/main" val="2700402181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476691316"/>
                    </a:ext>
                  </a:extLst>
                </a:gridCol>
                <a:gridCol w="2122714">
                  <a:extLst>
                    <a:ext uri="{9D8B030D-6E8A-4147-A177-3AD203B41FA5}">
                      <a16:colId xmlns:a16="http://schemas.microsoft.com/office/drawing/2014/main" val="3020067094"/>
                    </a:ext>
                  </a:extLst>
                </a:gridCol>
                <a:gridCol w="2331935">
                  <a:extLst>
                    <a:ext uri="{9D8B030D-6E8A-4147-A177-3AD203B41FA5}">
                      <a16:colId xmlns:a16="http://schemas.microsoft.com/office/drawing/2014/main" val="718653622"/>
                    </a:ext>
                  </a:extLst>
                </a:gridCol>
                <a:gridCol w="1848180">
                  <a:extLst>
                    <a:ext uri="{9D8B030D-6E8A-4147-A177-3AD203B41FA5}">
                      <a16:colId xmlns:a16="http://schemas.microsoft.com/office/drawing/2014/main" val="4107534105"/>
                    </a:ext>
                  </a:extLst>
                </a:gridCol>
                <a:gridCol w="1982934">
                  <a:extLst>
                    <a:ext uri="{9D8B030D-6E8A-4147-A177-3AD203B41FA5}">
                      <a16:colId xmlns:a16="http://schemas.microsoft.com/office/drawing/2014/main" val="2167113988"/>
                    </a:ext>
                  </a:extLst>
                </a:gridCol>
              </a:tblGrid>
              <a:tr h="745867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95613"/>
                  </a:ext>
                </a:extLst>
              </a:tr>
              <a:tr h="6280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45824"/>
                  </a:ext>
                </a:extLst>
              </a:tr>
              <a:tr h="1570247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extLst>
                  <a:ext uri="{0D108BD9-81ED-4DB2-BD59-A6C34878D82A}">
                    <a16:rowId xmlns:a16="http://schemas.microsoft.com/office/drawing/2014/main" val="496639024"/>
                  </a:ext>
                </a:extLst>
              </a:tr>
              <a:tr h="942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27696"/>
                  </a:ext>
                </a:extLst>
              </a:tr>
              <a:tr h="2119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extLst>
                  <a:ext uri="{0D108BD9-81ED-4DB2-BD59-A6C34878D82A}">
                    <a16:rowId xmlns:a16="http://schemas.microsoft.com/office/drawing/2014/main" val="1767085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C0611F-AC10-2F7B-689B-E018C5665C71}"/>
              </a:ext>
            </a:extLst>
          </p:cNvPr>
          <p:cNvSpPr txBox="1"/>
          <p:nvPr/>
        </p:nvSpPr>
        <p:spPr>
          <a:xfrm>
            <a:off x="1709057" y="1951672"/>
            <a:ext cx="14586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xưa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ở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vùng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70B3A-4E8E-B782-C171-CC9766A360C9}"/>
              </a:ext>
            </a:extLst>
          </p:cNvPr>
          <p:cNvSpPr txBox="1"/>
          <p:nvPr/>
        </p:nvSpPr>
        <p:spPr>
          <a:xfrm>
            <a:off x="5431064" y="1922072"/>
            <a:ext cx="20465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vu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oan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trộm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măng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dao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D89CD-B45B-9C89-BFDC-E01FB9530CEF}"/>
              </a:ext>
            </a:extLst>
          </p:cNvPr>
          <p:cNvSpPr txBox="1"/>
          <p:nvPr/>
        </p:nvSpPr>
        <p:spPr>
          <a:xfrm>
            <a:off x="1749933" y="3758683"/>
            <a:ext cx="1069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3A274-7ABC-65CB-194E-3E506115F4D0}"/>
              </a:ext>
            </a:extLst>
          </p:cNvPr>
          <p:cNvSpPr txBox="1"/>
          <p:nvPr/>
        </p:nvSpPr>
        <p:spPr>
          <a:xfrm>
            <a:off x="3167743" y="3517446"/>
            <a:ext cx="2036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bùa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lè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xăm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rằn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rực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533A9-80B5-1AFC-5AF4-024F9BCC3DDF}"/>
              </a:ext>
            </a:extLst>
          </p:cNvPr>
          <p:cNvSpPr txBox="1"/>
          <p:nvPr/>
        </p:nvSpPr>
        <p:spPr>
          <a:xfrm>
            <a:off x="5281307" y="3683843"/>
            <a:ext cx="167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30AB4E-35C8-BDD6-675E-409B22C88881}"/>
              </a:ext>
            </a:extLst>
          </p:cNvPr>
          <p:cNvSpPr txBox="1"/>
          <p:nvPr/>
        </p:nvSpPr>
        <p:spPr>
          <a:xfrm>
            <a:off x="7728755" y="3481684"/>
            <a:ext cx="1677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C9C347-C269-95E0-FBF9-10098F66E1A1}"/>
              </a:ext>
            </a:extLst>
          </p:cNvPr>
          <p:cNvSpPr txBox="1"/>
          <p:nvPr/>
        </p:nvSpPr>
        <p:spPr>
          <a:xfrm>
            <a:off x="1751726" y="4457698"/>
            <a:ext cx="1373348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Mười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trước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01E3EC-0760-E8D1-3DFA-BCC6947C71AF}"/>
              </a:ext>
            </a:extLst>
          </p:cNvPr>
          <p:cNvSpPr txBox="1"/>
          <p:nvPr/>
        </p:nvSpPr>
        <p:spPr>
          <a:xfrm>
            <a:off x="3147707" y="4457698"/>
            <a:ext cx="204651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sẹo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khủng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khiếp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chạy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xuống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Võ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Tòng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tướng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E22CB-65C4-60A9-9A7F-B035F2B89D0C}"/>
              </a:ext>
            </a:extLst>
          </p:cNvPr>
          <p:cNvSpPr txBox="1"/>
          <p:nvPr/>
        </p:nvSpPr>
        <p:spPr>
          <a:xfrm>
            <a:off x="5409293" y="4457698"/>
            <a:ext cx="2068285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hổ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chúa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sẵn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mọi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55C2B-13E4-8FE3-2858-249AB70EA1F2}"/>
              </a:ext>
            </a:extLst>
          </p:cNvPr>
          <p:cNvSpPr txBox="1"/>
          <p:nvPr/>
        </p:nvSpPr>
        <p:spPr>
          <a:xfrm>
            <a:off x="9535106" y="1951672"/>
            <a:ext cx="1886083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Hiền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Khảng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Chịu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32BE0-5646-A2CD-1406-2E4A2AD298B2}"/>
              </a:ext>
            </a:extLst>
          </p:cNvPr>
          <p:cNvSpPr txBox="1"/>
          <p:nvPr/>
        </p:nvSpPr>
        <p:spPr>
          <a:xfrm>
            <a:off x="9535106" y="4649960"/>
            <a:ext cx="1813291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Dũng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4FB578-4E50-5F53-F649-B4BAB3289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838970"/>
              </p:ext>
            </p:extLst>
          </p:nvPr>
        </p:nvGraphicFramePr>
        <p:xfrm>
          <a:off x="781437" y="1186543"/>
          <a:ext cx="10615907" cy="4474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9180">
                  <a:extLst>
                    <a:ext uri="{9D8B030D-6E8A-4147-A177-3AD203B41FA5}">
                      <a16:colId xmlns:a16="http://schemas.microsoft.com/office/drawing/2014/main" val="1786172169"/>
                    </a:ext>
                  </a:extLst>
                </a:gridCol>
                <a:gridCol w="2064440">
                  <a:extLst>
                    <a:ext uri="{9D8B030D-6E8A-4147-A177-3AD203B41FA5}">
                      <a16:colId xmlns:a16="http://schemas.microsoft.com/office/drawing/2014/main" val="2133652165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146638612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0872471"/>
                    </a:ext>
                  </a:extLst>
                </a:gridCol>
                <a:gridCol w="2714835">
                  <a:extLst>
                    <a:ext uri="{9D8B030D-6E8A-4147-A177-3AD203B41FA5}">
                      <a16:colId xmlns:a16="http://schemas.microsoft.com/office/drawing/2014/main" val="1517501419"/>
                    </a:ext>
                  </a:extLst>
                </a:gridCol>
                <a:gridCol w="2053109">
                  <a:extLst>
                    <a:ext uri="{9D8B030D-6E8A-4147-A177-3AD203B41FA5}">
                      <a16:colId xmlns:a16="http://schemas.microsoft.com/office/drawing/2014/main" val="2833751040"/>
                    </a:ext>
                  </a:extLst>
                </a:gridCol>
              </a:tblGrid>
              <a:tr h="876356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379367"/>
                  </a:ext>
                </a:extLst>
              </a:tr>
              <a:tr h="737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944319"/>
                  </a:ext>
                </a:extLst>
              </a:tr>
              <a:tr h="28596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30445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446E097-886D-E9AF-13AE-F5E8948B5E1B}"/>
              </a:ext>
            </a:extLst>
          </p:cNvPr>
          <p:cNvSpPr txBox="1"/>
          <p:nvPr/>
        </p:nvSpPr>
        <p:spPr>
          <a:xfrm>
            <a:off x="1992084" y="3619626"/>
            <a:ext cx="1807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Đêm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khuya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17CE8-2497-F409-E04B-472750CFAF0D}"/>
              </a:ext>
            </a:extLst>
          </p:cNvPr>
          <p:cNvSpPr txBox="1"/>
          <p:nvPr/>
        </p:nvSpPr>
        <p:spPr>
          <a:xfrm>
            <a:off x="5236029" y="3619626"/>
            <a:ext cx="129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Rót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rượu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38637-98A6-4BBB-C2E2-085CE62A053E}"/>
              </a:ext>
            </a:extLst>
          </p:cNvPr>
          <p:cNvSpPr txBox="1"/>
          <p:nvPr/>
        </p:nvSpPr>
        <p:spPr>
          <a:xfrm>
            <a:off x="6733157" y="2944447"/>
            <a:ext cx="254015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Hai....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bỡn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cợt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chát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lọ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6BEE3B-6E02-6EFC-D095-28CADD9C7ACE}"/>
              </a:ext>
            </a:extLst>
          </p:cNvPr>
          <p:cNvSpPr txBox="1"/>
          <p:nvPr/>
        </p:nvSpPr>
        <p:spPr>
          <a:xfrm>
            <a:off x="9449881" y="3149829"/>
            <a:ext cx="1904762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mật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cha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thù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388E65-77B1-61EC-D710-5E0E87B0B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03756"/>
              </p:ext>
            </p:extLst>
          </p:nvPr>
        </p:nvGraphicFramePr>
        <p:xfrm>
          <a:off x="569764" y="1018701"/>
          <a:ext cx="11052472" cy="5078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439">
                  <a:extLst>
                    <a:ext uri="{9D8B030D-6E8A-4147-A177-3AD203B41FA5}">
                      <a16:colId xmlns:a16="http://schemas.microsoft.com/office/drawing/2014/main" val="3111374986"/>
                    </a:ext>
                  </a:extLst>
                </a:gridCol>
                <a:gridCol w="1876122">
                  <a:extLst>
                    <a:ext uri="{9D8B030D-6E8A-4147-A177-3AD203B41FA5}">
                      <a16:colId xmlns:a16="http://schemas.microsoft.com/office/drawing/2014/main" val="2401711724"/>
                    </a:ext>
                  </a:extLst>
                </a:gridCol>
                <a:gridCol w="1238182">
                  <a:extLst>
                    <a:ext uri="{9D8B030D-6E8A-4147-A177-3AD203B41FA5}">
                      <a16:colId xmlns:a16="http://schemas.microsoft.com/office/drawing/2014/main" val="239939758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3437962421"/>
                    </a:ext>
                  </a:extLst>
                </a:gridCol>
                <a:gridCol w="2840702">
                  <a:extLst>
                    <a:ext uri="{9D8B030D-6E8A-4147-A177-3AD203B41FA5}">
                      <a16:colId xmlns:a16="http://schemas.microsoft.com/office/drawing/2014/main" val="2724888685"/>
                    </a:ext>
                  </a:extLst>
                </a:gridCol>
                <a:gridCol w="2137541">
                  <a:extLst>
                    <a:ext uri="{9D8B030D-6E8A-4147-A177-3AD203B41FA5}">
                      <a16:colId xmlns:a16="http://schemas.microsoft.com/office/drawing/2014/main" val="1717592532"/>
                    </a:ext>
                  </a:extLst>
                </a:gridCol>
              </a:tblGrid>
              <a:tr h="888569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220519"/>
                  </a:ext>
                </a:extLst>
              </a:tr>
              <a:tr h="7661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20877"/>
                  </a:ext>
                </a:extLst>
              </a:tr>
              <a:tr h="34238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 chia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tay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extLst>
                  <a:ext uri="{0D108BD9-81ED-4DB2-BD59-A6C34878D82A}">
                    <a16:rowId xmlns:a16="http://schemas.microsoft.com/office/drawing/2014/main" val="208177552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4CCD03-E9DC-4333-615A-AF0F7013ADF5}"/>
              </a:ext>
            </a:extLst>
          </p:cNvPr>
          <p:cNvSpPr txBox="1"/>
          <p:nvPr/>
        </p:nvSpPr>
        <p:spPr>
          <a:xfrm>
            <a:off x="1828800" y="2900905"/>
            <a:ext cx="167640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ríu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minh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D1C72-5EC6-4D29-2FC2-90220DFD3B07}"/>
              </a:ext>
            </a:extLst>
          </p:cNvPr>
          <p:cNvSpPr txBox="1"/>
          <p:nvPr/>
        </p:nvSpPr>
        <p:spPr>
          <a:xfrm>
            <a:off x="4876800" y="3075341"/>
            <a:ext cx="1676400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nỏ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ống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thuốc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dài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3EF1C-BFB8-72D5-B239-33822B2963A0}"/>
              </a:ext>
            </a:extLst>
          </p:cNvPr>
          <p:cNvSpPr txBox="1"/>
          <p:nvPr/>
        </p:nvSpPr>
        <p:spPr>
          <a:xfrm>
            <a:off x="6629401" y="2759127"/>
            <a:ext cx="2797627" cy="290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can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lỗi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chị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Ờ,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67C5C-7115-FF09-CE87-439D943F9117}"/>
              </a:ext>
            </a:extLst>
          </p:cNvPr>
          <p:cNvSpPr txBox="1"/>
          <p:nvPr/>
        </p:nvSpPr>
        <p:spPr>
          <a:xfrm>
            <a:off x="9645664" y="3557988"/>
            <a:ext cx="1773450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khí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4226F-A29D-176D-E23F-F64BAF112787}"/>
              </a:ext>
            </a:extLst>
          </p:cNvPr>
          <p:cNvSpPr txBox="1"/>
          <p:nvPr/>
        </p:nvSpPr>
        <p:spPr>
          <a:xfrm>
            <a:off x="1077685" y="5794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8604E-8C93-04CF-CC0E-7A819DC942A2}"/>
              </a:ext>
            </a:extLst>
          </p:cNvPr>
          <p:cNvSpPr txBox="1"/>
          <p:nvPr/>
        </p:nvSpPr>
        <p:spPr>
          <a:xfrm>
            <a:off x="930261" y="1334782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accent6">
                    <a:lumMod val="75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ìm các chi tiết, từ ngữ thể hiện sắc màu Nam Bộ trong văn bản qua</a:t>
            </a:r>
          </a:p>
          <a:p>
            <a:pPr algn="ctr"/>
            <a:r>
              <a:rPr lang="de-DE" sz="2400" i="1" dirty="0">
                <a:solidFill>
                  <a:schemeClr val="accent6">
                    <a:lumMod val="75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ngôn ngữ, bối cảnh, tính cách con người, nếp sống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DEC35-3814-1CAE-8C7A-FC4D7B0DD802}"/>
              </a:ext>
            </a:extLst>
          </p:cNvPr>
          <p:cNvSpPr txBox="1"/>
          <p:nvPr/>
        </p:nvSpPr>
        <p:spPr>
          <a:xfrm>
            <a:off x="930261" y="2604203"/>
            <a:ext cx="1059770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ngữ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đại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xưng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hô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tía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má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anh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chị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khiêm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tốn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mật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nhai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bậy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heo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bếp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ràng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xuồng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mụt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măng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khám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giầm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,...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cây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tràm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nhiều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hồ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phác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thật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can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gan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dạ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Nếp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hoạt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buộc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xuồng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lên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gốc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cây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tràm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nấu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bếp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ràng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uống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rượu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37" y="3066593"/>
            <a:ext cx="2852713" cy="3799174"/>
          </a:xfrm>
          <a:prstGeom prst="rect">
            <a:avLst/>
          </a:prstGeom>
        </p:spPr>
      </p:pic>
      <p:pic>
        <p:nvPicPr>
          <p:cNvPr id="2" name="B1.1. Dat phuong Nam - 3H">
            <a:hlinkClick r:id="" action="ppaction://media"/>
            <a:extLst>
              <a:ext uri="{FF2B5EF4-FFF2-40B4-BE49-F238E27FC236}">
                <a16:creationId xmlns:a16="http://schemas.microsoft.com/office/drawing/2014/main" id="{02D5D629-4A06-B947-42DA-2C6D81BA2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207" y="568522"/>
            <a:ext cx="9182492" cy="59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4032281" y="2953750"/>
            <a:ext cx="44922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III.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kết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AFE746-A9B2-DB26-AB1A-5F3547BC8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008133"/>
              </p:ext>
            </p:extLst>
          </p:nvPr>
        </p:nvGraphicFramePr>
        <p:xfrm>
          <a:off x="1012371" y="555172"/>
          <a:ext cx="10290471" cy="5823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4291">
                  <a:extLst>
                    <a:ext uri="{9D8B030D-6E8A-4147-A177-3AD203B41FA5}">
                      <a16:colId xmlns:a16="http://schemas.microsoft.com/office/drawing/2014/main" val="395437002"/>
                    </a:ext>
                  </a:extLst>
                </a:gridCol>
                <a:gridCol w="5196180">
                  <a:extLst>
                    <a:ext uri="{9D8B030D-6E8A-4147-A177-3AD203B41FA5}">
                      <a16:colId xmlns:a16="http://schemas.microsoft.com/office/drawing/2014/main" val="2875880168"/>
                    </a:ext>
                  </a:extLst>
                </a:gridCol>
              </a:tblGrid>
              <a:tr h="9227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Tổng kết văn bản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rừng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015"/>
                  </a:ext>
                </a:extLst>
              </a:tr>
              <a:tr h="26139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 thuật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………………………………………………………………………</a:t>
                      </a: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 dung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Qua câu chuyện, tác giả đã k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77197"/>
                  </a:ext>
                </a:extLst>
              </a:tr>
              <a:tr h="228717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 đọc hiểu văn bản truyện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 marL="55003" marR="55003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6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2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AFE746-A9B2-DB26-AB1A-5F3547BC8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476053"/>
              </p:ext>
            </p:extLst>
          </p:nvPr>
        </p:nvGraphicFramePr>
        <p:xfrm>
          <a:off x="781437" y="533399"/>
          <a:ext cx="10290471" cy="5758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4291">
                  <a:extLst>
                    <a:ext uri="{9D8B030D-6E8A-4147-A177-3AD203B41FA5}">
                      <a16:colId xmlns:a16="http://schemas.microsoft.com/office/drawing/2014/main" val="395437002"/>
                    </a:ext>
                  </a:extLst>
                </a:gridCol>
                <a:gridCol w="5196180">
                  <a:extLst>
                    <a:ext uri="{9D8B030D-6E8A-4147-A177-3AD203B41FA5}">
                      <a16:colId xmlns:a16="http://schemas.microsoft.com/office/drawing/2014/main" val="2875880168"/>
                    </a:ext>
                  </a:extLst>
                </a:gridCol>
              </a:tblGrid>
              <a:tr h="97693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Tổng kết văn bản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rừng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015"/>
                  </a:ext>
                </a:extLst>
              </a:tr>
              <a:tr h="2092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 thuật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linh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chiều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đậm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 dung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Qua câu chuyện, tác giả đã k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hắc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vị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cương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trực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dũng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77197"/>
                  </a:ext>
                </a:extLst>
              </a:tr>
              <a:tr h="268877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 đọc hiểu văn bản truyện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tóm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tắt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trên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xuất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nối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sống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6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3970099" y="2628781"/>
            <a:ext cx="44922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V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,</a:t>
            </a:r>
          </a:p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AC689-36DB-4D61-5EAD-39D07678C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2" y="1269418"/>
            <a:ext cx="5105678" cy="470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C4771-BD93-0E0A-5157-5090D0DE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16" y="1409306"/>
            <a:ext cx="4691835" cy="43191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DFD842-03F3-7126-E034-133859F26417}"/>
              </a:ext>
            </a:extLst>
          </p:cNvPr>
          <p:cNvSpPr txBox="1"/>
          <p:nvPr/>
        </p:nvSpPr>
        <p:spPr>
          <a:xfrm rot="21402027">
            <a:off x="6984072" y="3207656"/>
            <a:ext cx="3052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toàn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lưu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nhật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kí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30506-E2E2-C315-69DF-63F5D7957158}"/>
              </a:ext>
            </a:extLst>
          </p:cNvPr>
          <p:cNvSpPr txBox="1"/>
          <p:nvPr/>
        </p:nvSpPr>
        <p:spPr>
          <a:xfrm rot="21278888">
            <a:off x="1662033" y="3031649"/>
            <a:ext cx="35712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Mô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tả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bằng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(6-8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dòng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)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vẽ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bức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minh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họa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chi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nhất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 Cho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sao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E1B7-D298-6688-B905-9CC5C52D995B}"/>
              </a:ext>
            </a:extLst>
          </p:cNvPr>
          <p:cNvSpPr txBox="1"/>
          <p:nvPr/>
        </p:nvSpPr>
        <p:spPr>
          <a:xfrm>
            <a:off x="3674295" y="615944"/>
            <a:ext cx="395518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800" b="1" dirty="0" err="1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8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5" y="-7767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65094-0E48-52E3-BFFD-3599257222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3588" y="2989566"/>
            <a:ext cx="6980156" cy="3617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A2EB16-0A82-555C-75AC-CDAF9E8B9A7F}"/>
              </a:ext>
            </a:extLst>
          </p:cNvPr>
          <p:cNvSpPr txBox="1"/>
          <p:nvPr/>
        </p:nvSpPr>
        <p:spPr>
          <a:xfrm>
            <a:off x="383202" y="1023156"/>
            <a:ext cx="105373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500"/>
              </a:spcBef>
              <a:spcAft>
                <a:spcPts val="600"/>
              </a:spcAft>
              <a:tabLst>
                <a:tab pos="152400" algn="l"/>
              </a:tabLst>
            </a:pPr>
            <a:r>
              <a:rPr lang="pt-BR" sz="6600" b="1" dirty="0">
                <a:solidFill>
                  <a:srgbClr val="0070C0"/>
                </a:solidFill>
                <a:effectLst/>
                <a:latin typeface="#9Slide06 Thillends" pitchFamily="2" charset="0"/>
                <a:ea typeface="Times New Roman" panose="02020603050405020304" pitchFamily="18" charset="0"/>
              </a:rPr>
              <a:t>Người đàn ông cô độc giữa rừng</a:t>
            </a:r>
            <a:endParaRPr lang="en-US" sz="6000" dirty="0">
              <a:effectLst/>
              <a:latin typeface="#9Slide06 Thillends" pitchFamily="2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1F300A-4245-8424-D4B5-BC8DAFF9D611}"/>
              </a:ext>
            </a:extLst>
          </p:cNvPr>
          <p:cNvSpPr txBox="1"/>
          <p:nvPr/>
        </p:nvSpPr>
        <p:spPr>
          <a:xfrm>
            <a:off x="2413545" y="2045170"/>
            <a:ext cx="6738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500"/>
              </a:spcBef>
              <a:spcAft>
                <a:spcPts val="600"/>
              </a:spcAft>
              <a:tabLst>
                <a:tab pos="152400" algn="l"/>
              </a:tabLst>
            </a:pPr>
            <a:r>
              <a:rPr lang="pt-BR" sz="3200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(Trích tiểu thuyết </a:t>
            </a:r>
            <a:r>
              <a:rPr lang="pt-BR" sz="3200" i="1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Đất rừng phương Nam</a:t>
            </a:r>
            <a:r>
              <a:rPr lang="pt-BR" sz="3200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– Đoàn Giỏi)</a:t>
            </a:r>
            <a:endParaRPr lang="en-US" sz="2800" dirty="0">
              <a:effectLst/>
              <a:latin typeface="#9Slide05 Monalisa script" panose="02000000000000000000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367853" cy="394253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4118355" y="2473513"/>
            <a:ext cx="41482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Đọc và 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ìm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hiểu chung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ED1CCD-F006-E97A-D0A8-07A24FBBB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102828"/>
              </p:ext>
            </p:extLst>
          </p:nvPr>
        </p:nvGraphicFramePr>
        <p:xfrm>
          <a:off x="680357" y="1143935"/>
          <a:ext cx="11005457" cy="5343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6528">
                  <a:extLst>
                    <a:ext uri="{9D8B030D-6E8A-4147-A177-3AD203B41FA5}">
                      <a16:colId xmlns:a16="http://schemas.microsoft.com/office/drawing/2014/main" val="1670709830"/>
                    </a:ext>
                  </a:extLst>
                </a:gridCol>
                <a:gridCol w="3843498">
                  <a:extLst>
                    <a:ext uri="{9D8B030D-6E8A-4147-A177-3AD203B41FA5}">
                      <a16:colId xmlns:a16="http://schemas.microsoft.com/office/drawing/2014/main" val="3657579864"/>
                    </a:ext>
                  </a:extLst>
                </a:gridCol>
                <a:gridCol w="5275431">
                  <a:extLst>
                    <a:ext uri="{9D8B030D-6E8A-4147-A177-3AD203B41FA5}">
                      <a16:colId xmlns:a16="http://schemas.microsoft.com/office/drawing/2014/main" val="3251735530"/>
                    </a:ext>
                  </a:extLst>
                </a:gridCol>
              </a:tblGrid>
              <a:tr h="9625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So sánh tiểu thuyết và truyện ngắn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851996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 tố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 ngắn 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Tiểu thuyết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157301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Quy mô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041569655"/>
                  </a:ext>
                </a:extLst>
              </a:tr>
              <a:tr h="73146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 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393916585"/>
                  </a:ext>
                </a:extLst>
              </a:tr>
              <a:tr h="7709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 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250796657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Cốt truyện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1161170356"/>
                  </a:ext>
                </a:extLst>
              </a:tr>
              <a:tr h="109774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 kiện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47173478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6569431-CF00-932B-E7B0-148C3E0DB16E}"/>
              </a:ext>
            </a:extLst>
          </p:cNvPr>
          <p:cNvSpPr txBox="1"/>
          <p:nvPr/>
        </p:nvSpPr>
        <p:spPr>
          <a:xfrm>
            <a:off x="1209424" y="4797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Tiểu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ngắn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5F848-6328-36EC-C843-9DB6C67FD50A}"/>
              </a:ext>
            </a:extLst>
          </p:cNvPr>
          <p:cNvSpPr txBox="1"/>
          <p:nvPr/>
        </p:nvSpPr>
        <p:spPr>
          <a:xfrm>
            <a:off x="2569027" y="2874219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Nhỏ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6FD6D-0B94-364C-FBAF-31E520D2097F}"/>
              </a:ext>
            </a:extLst>
          </p:cNvPr>
          <p:cNvSpPr txBox="1"/>
          <p:nvPr/>
        </p:nvSpPr>
        <p:spPr>
          <a:xfrm>
            <a:off x="2569027" y="3312703"/>
            <a:ext cx="3526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 gian nhỏ, khoảng thời gian nhất định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57DF4-7B71-E379-E630-9CDDEF61A6A6}"/>
              </a:ext>
            </a:extLst>
          </p:cNvPr>
          <p:cNvSpPr txBox="1"/>
          <p:nvPr/>
        </p:nvSpPr>
        <p:spPr>
          <a:xfrm>
            <a:off x="2569027" y="4233054"/>
            <a:ext cx="3526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 có ít nhân vật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873FD-645A-62CD-2E49-FAB43BBCC896}"/>
              </a:ext>
            </a:extLst>
          </p:cNvPr>
          <p:cNvSpPr txBox="1"/>
          <p:nvPr/>
        </p:nvSpPr>
        <p:spPr>
          <a:xfrm>
            <a:off x="2618013" y="4909157"/>
            <a:ext cx="3276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 giản hơn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C82A3F-8401-1164-B33D-5120DCFFB391}"/>
              </a:ext>
            </a:extLst>
          </p:cNvPr>
          <p:cNvSpPr txBox="1"/>
          <p:nvPr/>
        </p:nvSpPr>
        <p:spPr>
          <a:xfrm>
            <a:off x="2569027" y="5461143"/>
            <a:ext cx="3614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Ít sự kiện, chi tiết (tập trung vào một lát cắt trong cuộc đời nhân vật).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EE1BC9-EE4D-4633-3E62-FD5700338F6A}"/>
              </a:ext>
            </a:extLst>
          </p:cNvPr>
          <p:cNvSpPr txBox="1"/>
          <p:nvPr/>
        </p:nvSpPr>
        <p:spPr>
          <a:xfrm>
            <a:off x="6400800" y="2847395"/>
            <a:ext cx="2634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2E0E4-48AB-B4D6-84E2-AD41F367C351}"/>
              </a:ext>
            </a:extLst>
          </p:cNvPr>
          <p:cNvSpPr txBox="1"/>
          <p:nvPr/>
        </p:nvSpPr>
        <p:spPr>
          <a:xfrm>
            <a:off x="6406415" y="3466591"/>
            <a:ext cx="4925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 gian rộng lớn, thời gian kéo dài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118A2-D711-6C17-953F-1C7AC4730C52}"/>
              </a:ext>
            </a:extLst>
          </p:cNvPr>
          <p:cNvSpPr txBox="1"/>
          <p:nvPr/>
        </p:nvSpPr>
        <p:spPr>
          <a:xfrm>
            <a:off x="6400800" y="4085787"/>
            <a:ext cx="5080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 tuyến nhân vật với quan hệ chồng chéo, diễn biến tâm lí phức tạp, đa dạng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5D5E5-5859-A49C-0774-70EE72802000}"/>
              </a:ext>
            </a:extLst>
          </p:cNvPr>
          <p:cNvSpPr txBox="1"/>
          <p:nvPr/>
        </p:nvSpPr>
        <p:spPr>
          <a:xfrm>
            <a:off x="6400800" y="4913116"/>
            <a:ext cx="4931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Phức tạp, đa chiều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8E7E4-2AF0-30AB-8951-0CE15C927E47}"/>
              </a:ext>
            </a:extLst>
          </p:cNvPr>
          <p:cNvSpPr txBox="1"/>
          <p:nvPr/>
        </p:nvSpPr>
        <p:spPr>
          <a:xfrm>
            <a:off x="6400800" y="5583665"/>
            <a:ext cx="5080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 sự kiện, chi tiết đan xen, chồng chéo.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2EA97-3397-1ED5-0126-B0111812D9C0}"/>
              </a:ext>
            </a:extLst>
          </p:cNvPr>
          <p:cNvSpPr txBox="1"/>
          <p:nvPr/>
        </p:nvSpPr>
        <p:spPr>
          <a:xfrm>
            <a:off x="1269493" y="452607"/>
            <a:ext cx="791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7914F-B2C6-5C01-C6DD-6A4ADBBAE9C2}"/>
              </a:ext>
            </a:extLst>
          </p:cNvPr>
          <p:cNvSpPr txBox="1"/>
          <p:nvPr/>
        </p:nvSpPr>
        <p:spPr>
          <a:xfrm>
            <a:off x="6526722" y="5494641"/>
            <a:ext cx="4027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1957,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gồm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20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F8C3C-DBB7-79CE-896F-86AE19110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91" y="1570545"/>
            <a:ext cx="2727471" cy="3716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1A900B-39B5-459B-2A26-F85B511F4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15" y="1589121"/>
            <a:ext cx="2727471" cy="37969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D82B2-C3BB-F087-994E-4408FDE867F6}"/>
              </a:ext>
            </a:extLst>
          </p:cNvPr>
          <p:cNvSpPr txBox="1"/>
          <p:nvPr/>
        </p:nvSpPr>
        <p:spPr>
          <a:xfrm>
            <a:off x="1562874" y="5635174"/>
            <a:ext cx="3703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(1925 – 1989), </a:t>
            </a:r>
          </a:p>
          <a:p>
            <a:pPr algn="ctr"/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31604C-2087-99E3-9F49-E2D37FEA8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" y="1164705"/>
            <a:ext cx="2451444" cy="3406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116F7-B639-58A0-50A2-2AE13CF298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91" y="1174593"/>
            <a:ext cx="2451444" cy="3517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601255-0DA6-2831-B3EE-6C4BA35E84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7426"/>
          <a:stretch/>
        </p:blipFill>
        <p:spPr>
          <a:xfrm>
            <a:off x="7392924" y="1164705"/>
            <a:ext cx="2635835" cy="35167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0E3529-56AA-F138-7FBC-8CF3480F02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62" y="3079549"/>
            <a:ext cx="2571371" cy="35374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4776A8-C7AB-068D-630E-D98A970394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343" r="19234" b="1314"/>
          <a:stretch/>
        </p:blipFill>
        <p:spPr>
          <a:xfrm>
            <a:off x="9250224" y="3053522"/>
            <a:ext cx="2358174" cy="35895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39B1F2-8F05-B881-CF02-B52C7304F3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9" y="3099228"/>
            <a:ext cx="2635835" cy="3517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7D3CE5-49A2-F385-65D0-271F82B29A11}"/>
              </a:ext>
            </a:extLst>
          </p:cNvPr>
          <p:cNvSpPr txBox="1"/>
          <p:nvPr/>
        </p:nvSpPr>
        <p:spPr>
          <a:xfrm>
            <a:off x="1269493" y="452607"/>
            <a:ext cx="791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B606D8-264E-60C8-D766-5DDCFE017B95}"/>
              </a:ext>
            </a:extLst>
          </p:cNvPr>
          <p:cNvSpPr txBox="1"/>
          <p:nvPr/>
        </p:nvSpPr>
        <p:spPr>
          <a:xfrm>
            <a:off x="5657281" y="2687625"/>
            <a:ext cx="5446389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10,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10DACB-BA0E-40E3-A079-4BFC5012F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12" y="1942761"/>
            <a:ext cx="4323104" cy="3284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856DD-5112-F4F0-F655-9531E0C7EB7A}"/>
              </a:ext>
            </a:extLst>
          </p:cNvPr>
          <p:cNvSpPr txBox="1"/>
          <p:nvPr/>
        </p:nvSpPr>
        <p:spPr>
          <a:xfrm>
            <a:off x="1175657" y="3314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3970099" y="2628781"/>
            <a:ext cx="44922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I. Đọc và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hiểu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chi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地球一小时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4655A"/>
      </a:accent1>
      <a:accent2>
        <a:srgbClr val="FF9A98"/>
      </a:accent2>
      <a:accent3>
        <a:srgbClr val="DD6A1C"/>
      </a:accent3>
      <a:accent4>
        <a:srgbClr val="CDA44F"/>
      </a:accent4>
      <a:accent5>
        <a:srgbClr val="04655A"/>
      </a:accent5>
      <a:accent6>
        <a:srgbClr val="FF9A98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E2E36"/>
      </a:accent1>
      <a:accent2>
        <a:srgbClr val="CB1B45"/>
      </a:accent2>
      <a:accent3>
        <a:srgbClr val="235371"/>
      </a:accent3>
      <a:accent4>
        <a:srgbClr val="B8583D"/>
      </a:accent4>
      <a:accent5>
        <a:srgbClr val="6F9FC8"/>
      </a:accent5>
      <a:accent6>
        <a:srgbClr val="CB1B45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1837</Words>
  <Application>Microsoft Office PowerPoint</Application>
  <PresentationFormat>Widescreen</PresentationFormat>
  <Paragraphs>252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#9Slide03 Arima Madurai ExtraBo</vt:lpstr>
      <vt:lpstr>等线 Light</vt:lpstr>
      <vt:lpstr>等线</vt:lpstr>
      <vt:lpstr>方正苏新诗柳楷简体</vt:lpstr>
      <vt:lpstr>Arial</vt:lpstr>
      <vt:lpstr>#9Slide03 BoosterNextFYBlack</vt:lpstr>
      <vt:lpstr>#9Slide06 Thillends</vt:lpstr>
      <vt:lpstr>#9Slide03 Arima Madurai Bold</vt:lpstr>
      <vt:lpstr>#9Slide05 Monalisa script</vt:lpstr>
      <vt:lpstr>Office 主题​​</vt:lpstr>
      <vt:lpstr>0</vt:lpstr>
      <vt:lpstr>1_0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地球一小时2</dc:title>
  <dc:creator>张 建春</dc:creator>
  <cp:lastModifiedBy>Hiệp Nguyễn Duy</cp:lastModifiedBy>
  <cp:revision>39</cp:revision>
  <dcterms:created xsi:type="dcterms:W3CDTF">2019-02-11T04:48:00Z</dcterms:created>
  <dcterms:modified xsi:type="dcterms:W3CDTF">2024-12-27T11:41:57Z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2052-11.1.0.8404</vt:lpwstr>
  </property>
</Properties>
</file>