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333" r:id="rId2"/>
    <p:sldId id="305" r:id="rId3"/>
    <p:sldId id="332" r:id="rId4"/>
    <p:sldId id="306" r:id="rId5"/>
    <p:sldId id="312" r:id="rId6"/>
    <p:sldId id="331" r:id="rId7"/>
    <p:sldId id="343" r:id="rId8"/>
    <p:sldId id="307" r:id="rId9"/>
    <p:sldId id="344" r:id="rId10"/>
    <p:sldId id="334" r:id="rId11"/>
    <p:sldId id="324" r:id="rId12"/>
    <p:sldId id="335" r:id="rId13"/>
    <p:sldId id="338" r:id="rId14"/>
    <p:sldId id="340" r:id="rId15"/>
    <p:sldId id="339" r:id="rId16"/>
    <p:sldId id="341" r:id="rId17"/>
    <p:sldId id="337" r:id="rId18"/>
  </p:sldIdLst>
  <p:sldSz cx="12192000" cy="6858000"/>
  <p:notesSz cx="6858000" cy="9144000"/>
  <p:embeddedFontLst>
    <p:embeddedFont>
      <p:font typeface="字魂59号-创粗黑" panose="00000500000000000000" charset="-122"/>
      <p:regular r:id="rId20"/>
    </p:embeddedFont>
    <p:embeddedFont>
      <p:font typeface="#9Slide03 Arima Madurai Bold" panose="020B0604020202020204" charset="0"/>
      <p:bold r:id="rId21"/>
    </p:embeddedFont>
    <p:embeddedFont>
      <p:font typeface="#9Slide03 BoosterNextFYBlack" panose="020B0604020202020204" charset="0"/>
      <p:regular r:id="rId22"/>
    </p:embeddedFont>
    <p:embeddedFont>
      <p:font typeface="#9Slide07 SVNNexa Rust Slab Bla" panose="020B0606040200020203" charset="0"/>
      <p:bold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u Huyen" initials="TTH" lastIdx="1" clrIdx="0">
    <p:extLst>
      <p:ext uri="{19B8F6BF-5375-455C-9EA6-DF929625EA0E}">
        <p15:presenceInfo xmlns:p15="http://schemas.microsoft.com/office/powerpoint/2012/main" userId="Tran Thu Huy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8EFE7"/>
    <a:srgbClr val="F4BD80"/>
    <a:srgbClr val="FFF9E2"/>
    <a:srgbClr val="F6E7B0"/>
    <a:srgbClr val="F2DC8E"/>
    <a:srgbClr val="12735D"/>
    <a:srgbClr val="83B07B"/>
    <a:srgbClr val="B5D8DC"/>
    <a:srgbClr val="C59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p:cViewPr varScale="1">
        <p:scale>
          <a:sx n="58" d="100"/>
          <a:sy n="58" d="100"/>
        </p:scale>
        <p:origin x="848"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D02982EF-6D29-482D-B595-E657060E1A94}" type="datetimeFigureOut">
              <a:rPr lang="zh-CN" altLang="en-US" smtClean="0"/>
              <a:pPr/>
              <a:t>2024/12/27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E84E2E59-1352-4F46-8DA2-FEE878BBA3F0}" type="slidenum">
              <a:rPr lang="zh-CN" altLang="en-US" smtClean="0"/>
              <a:pPr/>
              <a:t>‹#›</a:t>
            </a:fld>
            <a:endParaRPr lang="zh-CN" altLang="en-US" dirty="0"/>
          </a:p>
        </p:txBody>
      </p:sp>
    </p:spTree>
    <p:extLst>
      <p:ext uri="{BB962C8B-B14F-4D97-AF65-F5344CB8AC3E}">
        <p14:creationId xmlns:p14="http://schemas.microsoft.com/office/powerpoint/2010/main" val="236663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2</a:t>
            </a:fld>
            <a:endParaRPr lang="zh-CN" altLang="en-US" dirty="0"/>
          </a:p>
        </p:txBody>
      </p:sp>
    </p:spTree>
    <p:extLst>
      <p:ext uri="{BB962C8B-B14F-4D97-AF65-F5344CB8AC3E}">
        <p14:creationId xmlns:p14="http://schemas.microsoft.com/office/powerpoint/2010/main" val="182171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11</a:t>
            </a:fld>
            <a:endParaRPr lang="zh-CN" altLang="en-US" dirty="0"/>
          </a:p>
        </p:txBody>
      </p:sp>
    </p:spTree>
    <p:extLst>
      <p:ext uri="{BB962C8B-B14F-4D97-AF65-F5344CB8AC3E}">
        <p14:creationId xmlns:p14="http://schemas.microsoft.com/office/powerpoint/2010/main" val="166065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92049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427766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121589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34979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98272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404618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3</a:t>
            </a:fld>
            <a:endParaRPr lang="zh-CN" altLang="en-US" dirty="0"/>
          </a:p>
        </p:txBody>
      </p:sp>
    </p:spTree>
    <p:extLst>
      <p:ext uri="{BB962C8B-B14F-4D97-AF65-F5344CB8AC3E}">
        <p14:creationId xmlns:p14="http://schemas.microsoft.com/office/powerpoint/2010/main" val="311175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4</a:t>
            </a:fld>
            <a:endParaRPr lang="zh-CN" altLang="en-US" dirty="0"/>
          </a:p>
        </p:txBody>
      </p:sp>
    </p:spTree>
    <p:extLst>
      <p:ext uri="{BB962C8B-B14F-4D97-AF65-F5344CB8AC3E}">
        <p14:creationId xmlns:p14="http://schemas.microsoft.com/office/powerpoint/2010/main" val="89134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5</a:t>
            </a:fld>
            <a:endParaRPr lang="zh-CN" altLang="en-US" dirty="0"/>
          </a:p>
        </p:txBody>
      </p:sp>
    </p:spTree>
    <p:extLst>
      <p:ext uri="{BB962C8B-B14F-4D97-AF65-F5344CB8AC3E}">
        <p14:creationId xmlns:p14="http://schemas.microsoft.com/office/powerpoint/2010/main" val="309144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140724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62512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8</a:t>
            </a:fld>
            <a:endParaRPr lang="zh-CN" altLang="en-US" dirty="0"/>
          </a:p>
        </p:txBody>
      </p:sp>
    </p:spTree>
    <p:extLst>
      <p:ext uri="{BB962C8B-B14F-4D97-AF65-F5344CB8AC3E}">
        <p14:creationId xmlns:p14="http://schemas.microsoft.com/office/powerpoint/2010/main" val="359384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9</a:t>
            </a:fld>
            <a:endParaRPr lang="zh-CN" altLang="en-US" dirty="0"/>
          </a:p>
        </p:txBody>
      </p:sp>
    </p:spTree>
    <p:extLst>
      <p:ext uri="{BB962C8B-B14F-4D97-AF65-F5344CB8AC3E}">
        <p14:creationId xmlns:p14="http://schemas.microsoft.com/office/powerpoint/2010/main" val="92615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342474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8ACB-32B4-3907-E17D-1DD47BCD06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1F67DD9-C919-0EC4-CA63-69BD64B4ACC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3C404B8-1DC2-7519-A4E9-167605AB5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082" cy="6858000"/>
          </a:xfrm>
          <a:prstGeom prst="rect">
            <a:avLst/>
          </a:prstGeom>
        </p:spPr>
      </p:pic>
    </p:spTree>
    <p:extLst>
      <p:ext uri="{BB962C8B-B14F-4D97-AF65-F5344CB8AC3E}">
        <p14:creationId xmlns:p14="http://schemas.microsoft.com/office/powerpoint/2010/main" val="342939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29" name="组合 29">
            <a:extLst>
              <a:ext uri="{FF2B5EF4-FFF2-40B4-BE49-F238E27FC236}">
                <a16:creationId xmlns:a16="http://schemas.microsoft.com/office/drawing/2014/main" id="{C348F9BF-23AB-FC01-ED55-6E29FE25F9F1}"/>
              </a:ext>
            </a:extLst>
          </p:cNvPr>
          <p:cNvGrpSpPr/>
          <p:nvPr/>
        </p:nvGrpSpPr>
        <p:grpSpPr>
          <a:xfrm>
            <a:off x="3845841" y="403283"/>
            <a:ext cx="4495800" cy="1219245"/>
            <a:chOff x="3382652" y="686792"/>
            <a:chExt cx="5249261" cy="1219245"/>
          </a:xfrm>
        </p:grpSpPr>
        <p:sp>
          <p:nvSpPr>
            <p:cNvPr id="30" name="圆角矩形 37">
              <a:extLst>
                <a:ext uri="{FF2B5EF4-FFF2-40B4-BE49-F238E27FC236}">
                  <a16:creationId xmlns:a16="http://schemas.microsoft.com/office/drawing/2014/main" id="{6C29C626-62F6-D837-6C40-B36B56E912A6}"/>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矩形 38">
              <a:extLst>
                <a:ext uri="{FF2B5EF4-FFF2-40B4-BE49-F238E27FC236}">
                  <a16:creationId xmlns:a16="http://schemas.microsoft.com/office/drawing/2014/main" id="{B0BC6B4E-3F87-737C-B6A9-6DCD48F0D111}"/>
                </a:ext>
              </a:extLst>
            </p:cNvPr>
            <p:cNvSpPr/>
            <p:nvPr/>
          </p:nvSpPr>
          <p:spPr>
            <a:xfrm>
              <a:off x="3506138" y="686792"/>
              <a:ext cx="4764095"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nói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nghe</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pSp>
        <p:nvGrpSpPr>
          <p:cNvPr id="12" name="组合 64">
            <a:extLst>
              <a:ext uri="{FF2B5EF4-FFF2-40B4-BE49-F238E27FC236}">
                <a16:creationId xmlns:a16="http://schemas.microsoft.com/office/drawing/2014/main" id="{E8A805F2-93F1-DA70-35E1-6B28B4AC5275}"/>
              </a:ext>
            </a:extLst>
          </p:cNvPr>
          <p:cNvGrpSpPr/>
          <p:nvPr/>
        </p:nvGrpSpPr>
        <p:grpSpPr>
          <a:xfrm>
            <a:off x="4038601" y="2409002"/>
            <a:ext cx="3657600" cy="3489624"/>
            <a:chOff x="872575" y="1000462"/>
            <a:chExt cx="5416712" cy="5400336"/>
          </a:xfrm>
        </p:grpSpPr>
        <p:grpSp>
          <p:nvGrpSpPr>
            <p:cNvPr id="14" name="组合 65">
              <a:extLst>
                <a:ext uri="{FF2B5EF4-FFF2-40B4-BE49-F238E27FC236}">
                  <a16:creationId xmlns:a16="http://schemas.microsoft.com/office/drawing/2014/main" id="{BCA1F05B-41A2-9956-90C9-FE419E559A0E}"/>
                </a:ext>
              </a:extLst>
            </p:cNvPr>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16" name="圆角矩形 67">
                <a:extLst>
                  <a:ext uri="{FF2B5EF4-FFF2-40B4-BE49-F238E27FC236}">
                    <a16:creationId xmlns:a16="http://schemas.microsoft.com/office/drawing/2014/main" id="{A44EF287-DCA1-0A8A-77FD-1F7B132E0403}"/>
                  </a:ext>
                </a:extLst>
              </p:cNvPr>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8" name="圆角矩形 68">
                <a:extLst>
                  <a:ext uri="{FF2B5EF4-FFF2-40B4-BE49-F238E27FC236}">
                    <a16:creationId xmlns:a16="http://schemas.microsoft.com/office/drawing/2014/main" id="{EF020A97-8849-4361-0BA3-FA54C75A15A7}"/>
                  </a:ext>
                </a:extLst>
              </p:cNvPr>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5" name="图片 66">
              <a:extLst>
                <a:ext uri="{FF2B5EF4-FFF2-40B4-BE49-F238E27FC236}">
                  <a16:creationId xmlns:a16="http://schemas.microsoft.com/office/drawing/2014/main" id="{5A624DB8-70B4-7130-6E69-3EFDEEE987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19" name="组合 59">
            <a:extLst>
              <a:ext uri="{FF2B5EF4-FFF2-40B4-BE49-F238E27FC236}">
                <a16:creationId xmlns:a16="http://schemas.microsoft.com/office/drawing/2014/main" id="{98376255-7C68-129B-4E32-7EA3B3833D12}"/>
              </a:ext>
            </a:extLst>
          </p:cNvPr>
          <p:cNvGrpSpPr/>
          <p:nvPr/>
        </p:nvGrpSpPr>
        <p:grpSpPr>
          <a:xfrm>
            <a:off x="596708" y="1371601"/>
            <a:ext cx="3130094" cy="3048000"/>
            <a:chOff x="872575" y="1000462"/>
            <a:chExt cx="5416712" cy="5400336"/>
          </a:xfrm>
        </p:grpSpPr>
        <p:grpSp>
          <p:nvGrpSpPr>
            <p:cNvPr id="20" name="组合 60">
              <a:extLst>
                <a:ext uri="{FF2B5EF4-FFF2-40B4-BE49-F238E27FC236}">
                  <a16:creationId xmlns:a16="http://schemas.microsoft.com/office/drawing/2014/main" id="{6655CCDC-16D8-CFC6-D401-B5E0D6932A06}"/>
                </a:ext>
              </a:extLst>
            </p:cNvPr>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24" name="圆角矩形 62">
                <a:extLst>
                  <a:ext uri="{FF2B5EF4-FFF2-40B4-BE49-F238E27FC236}">
                    <a16:creationId xmlns:a16="http://schemas.microsoft.com/office/drawing/2014/main" id="{74F6A3B0-0712-12D8-472E-414C214D458C}"/>
                  </a:ext>
                </a:extLst>
              </p:cNvPr>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圆角矩形 63">
                <a:extLst>
                  <a:ext uri="{FF2B5EF4-FFF2-40B4-BE49-F238E27FC236}">
                    <a16:creationId xmlns:a16="http://schemas.microsoft.com/office/drawing/2014/main" id="{78B9B6B4-18FF-5EA8-A249-B222026F87F5}"/>
                  </a:ext>
                </a:extLst>
              </p:cNvPr>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1" name="图片 61">
              <a:extLst>
                <a:ext uri="{FF2B5EF4-FFF2-40B4-BE49-F238E27FC236}">
                  <a16:creationId xmlns:a16="http://schemas.microsoft.com/office/drawing/2014/main" id="{8125717A-5418-9EA9-C339-B2BA50616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pic>
        <p:nvPicPr>
          <p:cNvPr id="32" name="图片 22">
            <a:extLst>
              <a:ext uri="{FF2B5EF4-FFF2-40B4-BE49-F238E27FC236}">
                <a16:creationId xmlns:a16="http://schemas.microsoft.com/office/drawing/2014/main" id="{EDD01BE0-F027-3903-4234-19F2A4EB1B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6800" y="2583618"/>
            <a:ext cx="2971800" cy="3403489"/>
          </a:xfrm>
          <a:prstGeom prst="rect">
            <a:avLst/>
          </a:prstGeom>
        </p:spPr>
      </p:pic>
      <p:sp>
        <p:nvSpPr>
          <p:cNvPr id="33" name="TextBox 32">
            <a:extLst>
              <a:ext uri="{FF2B5EF4-FFF2-40B4-BE49-F238E27FC236}">
                <a16:creationId xmlns:a16="http://schemas.microsoft.com/office/drawing/2014/main" id="{7DCA42BE-50FD-8809-A131-84855024D024}"/>
              </a:ext>
            </a:extLst>
          </p:cNvPr>
          <p:cNvSpPr txBox="1"/>
          <p:nvPr/>
        </p:nvSpPr>
        <p:spPr>
          <a:xfrm>
            <a:off x="968539" y="2421397"/>
            <a:ext cx="2545828" cy="1631216"/>
          </a:xfrm>
          <a:prstGeom prst="rect">
            <a:avLst/>
          </a:prstGeom>
          <a:noFill/>
        </p:spPr>
        <p:txBody>
          <a:bodyPr wrap="square">
            <a:spAutoFit/>
          </a:bodyPr>
          <a:lstStyle/>
          <a:p>
            <a:pPr algn="ct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Cho biết yêu cầu chính cần đạt đối với kĩ năng nói, nghe và nói nghe tương tác ở lớp 7.</a:t>
            </a:r>
            <a:endParaRPr lang="en-US" sz="2000" dirty="0">
              <a:latin typeface="#9Slide03 Arima Madurai Bold" panose="00000800000000000000" pitchFamily="2" charset="0"/>
              <a:cs typeface="#9Slide03 Arima Madurai Bold" panose="00000800000000000000" pitchFamily="2" charset="0"/>
            </a:endParaRPr>
          </a:p>
        </p:txBody>
      </p:sp>
      <p:sp>
        <p:nvSpPr>
          <p:cNvPr id="34" name="TextBox 33">
            <a:extLst>
              <a:ext uri="{FF2B5EF4-FFF2-40B4-BE49-F238E27FC236}">
                <a16:creationId xmlns:a16="http://schemas.microsoft.com/office/drawing/2014/main" id="{CD39B962-4482-1745-8E73-B6B026AD30BC}"/>
              </a:ext>
            </a:extLst>
          </p:cNvPr>
          <p:cNvSpPr txBox="1"/>
          <p:nvPr/>
        </p:nvSpPr>
        <p:spPr>
          <a:xfrm>
            <a:off x="4495800" y="3450968"/>
            <a:ext cx="2895600" cy="2246769"/>
          </a:xfrm>
          <a:prstGeom prst="rect">
            <a:avLst/>
          </a:prstGeom>
          <a:noFill/>
        </p:spPr>
        <p:txBody>
          <a:bodyPr wrap="square">
            <a:spAutoFit/>
          </a:bodyPr>
          <a:lstStyle/>
          <a:p>
            <a:pPr algn="ct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Đánh giá ưu điểm và hạn chế trong kĩ năng nghe nói của bản thân sau năm học lớp 6? Thảo luận với bạn để đề xuất những giải pháp cho bản thân.</a:t>
            </a:r>
            <a:endParaRPr lang="en-US" sz="2000" dirty="0">
              <a:latin typeface="#9Slide03 Arima Madurai Bold" panose="00000800000000000000" pitchFamily="2" charset="0"/>
              <a:cs typeface="#9Slide03 Arima Madurai Bold" panose="00000800000000000000" pitchFamily="2" charset="0"/>
            </a:endParaRPr>
          </a:p>
        </p:txBody>
      </p:sp>
      <p:pic>
        <p:nvPicPr>
          <p:cNvPr id="35" name="图片 36">
            <a:extLst>
              <a:ext uri="{FF2B5EF4-FFF2-40B4-BE49-F238E27FC236}">
                <a16:creationId xmlns:a16="http://schemas.microsoft.com/office/drawing/2014/main" id="{21670166-1412-E624-3A9F-1702B63E81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255" y="5428199"/>
            <a:ext cx="2614861" cy="1429801"/>
          </a:xfrm>
          <a:prstGeom prst="rect">
            <a:avLst/>
          </a:prstGeom>
        </p:spPr>
      </p:pic>
    </p:spTree>
    <p:extLst>
      <p:ext uri="{BB962C8B-B14F-4D97-AF65-F5344CB8AC3E}">
        <p14:creationId xmlns:p14="http://schemas.microsoft.com/office/powerpoint/2010/main" val="4137570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50000"/>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6110402" y="2295413"/>
            <a:ext cx="4938598" cy="3514726"/>
            <a:chOff x="1828800" y="932844"/>
            <a:chExt cx="8382000" cy="4992311"/>
          </a:xfrm>
          <a:effectLst>
            <a:outerShdw blurRad="50800" dist="38100" dir="5400000" algn="t" rotWithShape="0">
              <a:prstClr val="black">
                <a:alpha val="40000"/>
              </a:prstClr>
            </a:outerShdw>
          </a:effectLst>
        </p:grpSpPr>
        <p:sp>
          <p:nvSpPr>
            <p:cNvPr id="17" name="圆角矩形 16"/>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8" name="圆角矩形 17"/>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19" name="组合 18">
            <a:extLst>
              <a:ext uri="{FF2B5EF4-FFF2-40B4-BE49-F238E27FC236}">
                <a16:creationId xmlns:a16="http://schemas.microsoft.com/office/drawing/2014/main" id="{01A05E88-E93B-446F-9EA2-F7A8649122EB}"/>
              </a:ext>
            </a:extLst>
          </p:cNvPr>
          <p:cNvGrpSpPr/>
          <p:nvPr/>
        </p:nvGrpSpPr>
        <p:grpSpPr>
          <a:xfrm>
            <a:off x="6549559" y="2703177"/>
            <a:ext cx="4203101" cy="830997"/>
            <a:chOff x="1793105" y="1462042"/>
            <a:chExt cx="5232828" cy="1034214"/>
          </a:xfrm>
        </p:grpSpPr>
        <p:sp>
          <p:nvSpPr>
            <p:cNvPr id="20" name="MH_Other_6">
              <a:extLst>
                <a:ext uri="{FF2B5EF4-FFF2-40B4-BE49-F238E27FC236}">
                  <a16:creationId xmlns:a16="http://schemas.microsoft.com/office/drawing/2014/main" id="{A86D06E3-80D7-478A-B128-3C60334D250B}"/>
                </a:ext>
              </a:extLst>
            </p:cNvPr>
            <p:cNvSpPr/>
            <p:nvPr>
              <p:custDataLst>
                <p:tags r:id="rId2"/>
              </p:custDataLst>
            </p:nvPr>
          </p:nvSpPr>
          <p:spPr>
            <a:xfrm>
              <a:off x="1793105" y="1560031"/>
              <a:ext cx="253103" cy="253103"/>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000" dirty="0">
                <a:solidFill>
                  <a:srgbClr val="F2DC8E"/>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sp>
          <p:nvSpPr>
            <p:cNvPr id="21" name="矩形 20">
              <a:extLst>
                <a:ext uri="{FF2B5EF4-FFF2-40B4-BE49-F238E27FC236}">
                  <a16:creationId xmlns:a16="http://schemas.microsoft.com/office/drawing/2014/main" id="{C96838C2-2CF5-486A-9B5E-E4FE1BF55D5A}"/>
                </a:ext>
              </a:extLst>
            </p:cNvPr>
            <p:cNvSpPr/>
            <p:nvPr/>
          </p:nvSpPr>
          <p:spPr>
            <a:xfrm>
              <a:off x="2159983" y="1462042"/>
              <a:ext cx="4865950" cy="1034214"/>
            </a:xfrm>
            <a:prstGeom prst="rect">
              <a:avLst/>
            </a:prstGeom>
          </p:spPr>
          <p:txBody>
            <a:bodyPr wrap="square">
              <a:spAutoFit/>
              <a:scene3d>
                <a:camera prst="orthographicFront"/>
                <a:lightRig rig="threePt" dir="t"/>
              </a:scene3d>
              <a:sp3d contourW="12700"/>
            </a:bodyPr>
            <a:lstStyle/>
            <a:p>
              <a:pPr algn="just">
                <a:lnSpc>
                  <a:spcPct val="120000"/>
                </a:lnSpc>
              </a:pP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Kĩ năng: Trình bày, trao đổi, thảo luận.</a:t>
              </a:r>
              <a:endParaRPr lang="zh-CN" altLang="en-US" sz="2000"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grpSp>
        <p:nvGrpSpPr>
          <p:cNvPr id="14" name="组合 13">
            <a:extLst>
              <a:ext uri="{FF2B5EF4-FFF2-40B4-BE49-F238E27FC236}">
                <a16:creationId xmlns:a16="http://schemas.microsoft.com/office/drawing/2014/main" id="{01A05E88-E93B-446F-9EA2-F7A8649122EB}"/>
              </a:ext>
            </a:extLst>
          </p:cNvPr>
          <p:cNvGrpSpPr/>
          <p:nvPr/>
        </p:nvGrpSpPr>
        <p:grpSpPr>
          <a:xfrm>
            <a:off x="6549559" y="3638152"/>
            <a:ext cx="4203101" cy="1938992"/>
            <a:chOff x="1793105" y="1462042"/>
            <a:chExt cx="5232828" cy="2413161"/>
          </a:xfrm>
        </p:grpSpPr>
        <p:sp>
          <p:nvSpPr>
            <p:cNvPr id="15" name="MH_Other_6">
              <a:extLst>
                <a:ext uri="{FF2B5EF4-FFF2-40B4-BE49-F238E27FC236}">
                  <a16:creationId xmlns:a16="http://schemas.microsoft.com/office/drawing/2014/main" id="{A86D06E3-80D7-478A-B128-3C60334D250B}"/>
                </a:ext>
              </a:extLst>
            </p:cNvPr>
            <p:cNvSpPr/>
            <p:nvPr>
              <p:custDataLst>
                <p:tags r:id="rId1"/>
              </p:custDataLst>
            </p:nvPr>
          </p:nvSpPr>
          <p:spPr>
            <a:xfrm>
              <a:off x="1793105" y="1560031"/>
              <a:ext cx="253103" cy="253103"/>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000" dirty="0">
                <a:solidFill>
                  <a:srgbClr val="F2DC8E"/>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sp>
          <p:nvSpPr>
            <p:cNvPr id="16" name="矩形 15">
              <a:extLst>
                <a:ext uri="{FF2B5EF4-FFF2-40B4-BE49-F238E27FC236}">
                  <a16:creationId xmlns:a16="http://schemas.microsoft.com/office/drawing/2014/main" id="{C96838C2-2CF5-486A-9B5E-E4FE1BF55D5A}"/>
                </a:ext>
              </a:extLst>
            </p:cNvPr>
            <p:cNvSpPr/>
            <p:nvPr/>
          </p:nvSpPr>
          <p:spPr>
            <a:xfrm>
              <a:off x="2159983" y="1462042"/>
              <a:ext cx="4865950" cy="2413161"/>
            </a:xfrm>
            <a:prstGeom prst="rect">
              <a:avLst/>
            </a:prstGeom>
          </p:spPr>
          <p:txBody>
            <a:bodyPr wrap="square">
              <a:spAutoFit/>
              <a:scene3d>
                <a:camera prst="orthographicFront"/>
                <a:lightRig rig="threePt" dir="t"/>
              </a:scene3d>
              <a:sp3d contourW="12700"/>
            </a:bodyPr>
            <a:lstStyle/>
            <a:p>
              <a:pPr algn="just">
                <a:lnSpc>
                  <a:spcPct val="120000"/>
                </a:lnSpc>
              </a:pP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Nội dung: Kể lại một truyện ngụ ngôn; giải thích quy tắc luật lệ của một hoạt động hay trò chơi; trình bày, trao đổi, thảo luận về một vấn đề.</a:t>
              </a:r>
              <a:endParaRPr lang="zh-CN" altLang="en-US" sz="2000"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2133600"/>
            <a:ext cx="4095750" cy="3514725"/>
          </a:xfrm>
          <a:prstGeom prst="rect">
            <a:avLst/>
          </a:prstGeom>
        </p:spPr>
      </p:pic>
      <p:grpSp>
        <p:nvGrpSpPr>
          <p:cNvPr id="23" name="组合 29">
            <a:extLst>
              <a:ext uri="{FF2B5EF4-FFF2-40B4-BE49-F238E27FC236}">
                <a16:creationId xmlns:a16="http://schemas.microsoft.com/office/drawing/2014/main" id="{C3370DF8-3D3F-09EB-9C30-969B62AF90CE}"/>
              </a:ext>
            </a:extLst>
          </p:cNvPr>
          <p:cNvGrpSpPr/>
          <p:nvPr/>
        </p:nvGrpSpPr>
        <p:grpSpPr>
          <a:xfrm>
            <a:off x="3845841" y="403283"/>
            <a:ext cx="4495800" cy="1219245"/>
            <a:chOff x="3382652" y="686792"/>
            <a:chExt cx="5249261" cy="1219245"/>
          </a:xfrm>
        </p:grpSpPr>
        <p:sp>
          <p:nvSpPr>
            <p:cNvPr id="24" name="圆角矩形 37">
              <a:extLst>
                <a:ext uri="{FF2B5EF4-FFF2-40B4-BE49-F238E27FC236}">
                  <a16:creationId xmlns:a16="http://schemas.microsoft.com/office/drawing/2014/main" id="{AEFAAB13-3BD9-7915-1F74-797F1F56C6B9}"/>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矩形 38">
              <a:extLst>
                <a:ext uri="{FF2B5EF4-FFF2-40B4-BE49-F238E27FC236}">
                  <a16:creationId xmlns:a16="http://schemas.microsoft.com/office/drawing/2014/main" id="{E83AF730-86E6-A93A-A498-DA411F34F98C}"/>
                </a:ext>
              </a:extLst>
            </p:cNvPr>
            <p:cNvSpPr/>
            <p:nvPr/>
          </p:nvSpPr>
          <p:spPr>
            <a:xfrm>
              <a:off x="3506138" y="686792"/>
              <a:ext cx="4764095"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nói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nghe</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spTree>
    <p:extLst>
      <p:ext uri="{BB962C8B-B14F-4D97-AF65-F5344CB8AC3E}">
        <p14:creationId xmlns:p14="http://schemas.microsoft.com/office/powerpoint/2010/main" val="187021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067D6A-EBED-CDAE-3F65-985261D8C9CE}"/>
              </a:ext>
            </a:extLst>
          </p:cNvPr>
          <p:cNvGraphicFramePr>
            <a:graphicFrameLocks noGrp="1"/>
          </p:cNvGraphicFramePr>
          <p:nvPr>
            <p:extLst>
              <p:ext uri="{D42A27DB-BD31-4B8C-83A1-F6EECF244321}">
                <p14:modId xmlns:p14="http://schemas.microsoft.com/office/powerpoint/2010/main" val="2933087756"/>
              </p:ext>
            </p:extLst>
          </p:nvPr>
        </p:nvGraphicFramePr>
        <p:xfrm>
          <a:off x="685800" y="685800"/>
          <a:ext cx="10820400" cy="5762344"/>
        </p:xfrm>
        <a:graphic>
          <a:graphicData uri="http://schemas.openxmlformats.org/drawingml/2006/table">
            <a:tbl>
              <a:tblPr firstRow="1" firstCol="1" bandRow="1">
                <a:tableStyleId>{21E4AEA4-8DFA-4A89-87EB-49C32662AFE0}</a:tableStyleId>
              </a:tblPr>
              <a:tblGrid>
                <a:gridCol w="2654063">
                  <a:extLst>
                    <a:ext uri="{9D8B030D-6E8A-4147-A177-3AD203B41FA5}">
                      <a16:colId xmlns:a16="http://schemas.microsoft.com/office/drawing/2014/main" val="105267304"/>
                    </a:ext>
                  </a:extLst>
                </a:gridCol>
                <a:gridCol w="2948954">
                  <a:extLst>
                    <a:ext uri="{9D8B030D-6E8A-4147-A177-3AD203B41FA5}">
                      <a16:colId xmlns:a16="http://schemas.microsoft.com/office/drawing/2014/main" val="66635843"/>
                    </a:ext>
                  </a:extLst>
                </a:gridCol>
                <a:gridCol w="5217383">
                  <a:extLst>
                    <a:ext uri="{9D8B030D-6E8A-4147-A177-3AD203B41FA5}">
                      <a16:colId xmlns:a16="http://schemas.microsoft.com/office/drawing/2014/main" val="3256076338"/>
                    </a:ext>
                  </a:extLst>
                </a:gridCol>
              </a:tblGrid>
              <a:tr h="762000">
                <a:tc gridSpan="3">
                  <a:txBody>
                    <a:bodyPr/>
                    <a:lstStyle/>
                    <a:p>
                      <a:pPr marL="0" marR="0" algn="ctr">
                        <a:spcBef>
                          <a:spcPts val="0"/>
                        </a:spcBef>
                        <a:spcAft>
                          <a:spcPts val="0"/>
                        </a:spcAft>
                      </a:pPr>
                      <a:r>
                        <a:rPr lang="de-DE" sz="1800" dirty="0">
                          <a:effectLst/>
                          <a:latin typeface="#9Slide03 BoosterNextFYBlack" panose="02000A03000000020004" pitchFamily="2" charset="0"/>
                          <a:cs typeface="#9Slide03 Arima Madurai Bold" panose="00000800000000000000" pitchFamily="2" charset="0"/>
                        </a:rPr>
                        <a:t>PHIẾU HỌC TẬP SỐ 2</a:t>
                      </a:r>
                      <a:endParaRPr lang="en-US" sz="1800" dirty="0">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de-DE" sz="1800" dirty="0">
                          <a:effectLst/>
                          <a:latin typeface="#9Slide03 BoosterNextFYBlack" panose="02000A03000000020004" pitchFamily="2" charset="0"/>
                          <a:cs typeface="#9Slide03 Arima Madurai Bold" panose="00000800000000000000" pitchFamily="2" charset="0"/>
                        </a:rPr>
                        <a:t>Phân tích cấu trúc bài học Ngữ văn 7</a:t>
                      </a:r>
                      <a:endParaRPr lang="en-US" sz="1800" dirty="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9826853"/>
                  </a:ext>
                </a:extLst>
              </a:tr>
              <a:tr h="561664">
                <a:tc>
                  <a:txBody>
                    <a:bodyPr/>
                    <a:lstStyle/>
                    <a:p>
                      <a:pPr marL="0" marR="0" algn="ctr">
                        <a:spcBef>
                          <a:spcPts val="600"/>
                        </a:spcBef>
                        <a:spcAft>
                          <a:spcPts val="600"/>
                        </a:spcAft>
                      </a:pPr>
                      <a:r>
                        <a:rPr lang="de-DE" sz="1800">
                          <a:effectLst/>
                          <a:latin typeface="#9Slide03 BoosterNextFYBlack" panose="02000A03000000020004" pitchFamily="2" charset="0"/>
                          <a:cs typeface="#9Slide03 Arima Madurai Bold" panose="00000800000000000000" pitchFamily="2" charset="0"/>
                        </a:rPr>
                        <a:t>Các phần của bài học</a:t>
                      </a:r>
                      <a:endParaRPr lang="en-US" sz="18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solidFill>
                      <a:srgbClr val="C0504D"/>
                    </a:solidFill>
                  </a:tcP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solidFill>
                      <a:srgbClr val="C0504D"/>
                    </a:solidFill>
                  </a:tcPr>
                </a:tc>
                <a:extLst>
                  <a:ext uri="{0D108BD9-81ED-4DB2-BD59-A6C34878D82A}">
                    <a16:rowId xmlns:a16="http://schemas.microsoft.com/office/drawing/2014/main" val="312827873"/>
                  </a:ext>
                </a:extLst>
              </a:tr>
              <a:tr h="1084480">
                <a:tc>
                  <a:txBody>
                    <a:bodyPr/>
                    <a:lstStyle/>
                    <a:p>
                      <a:pPr marL="0" marR="0">
                        <a:spcBef>
                          <a:spcPts val="600"/>
                        </a:spcBef>
                        <a:spcAft>
                          <a:spcPts val="600"/>
                        </a:spcAft>
                      </a:pPr>
                      <a:r>
                        <a:rPr lang="de-DE" sz="1800" i="0" dirty="0">
                          <a:effectLst/>
                          <a:latin typeface="#9Slide03 Arima Madurai Bold" panose="00000800000000000000" pitchFamily="2" charset="0"/>
                          <a:cs typeface="#9Slide03 Arima Madurai Bold" panose="00000800000000000000" pitchFamily="2" charset="0"/>
                        </a:rPr>
                        <a:t>Yêu cầu cần đạt</a:t>
                      </a:r>
                      <a:endParaRPr lang="en-US" sz="1800" i="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i="1" dirty="0">
                          <a:effectLst/>
                          <a:latin typeface="#9Slide03 Arima Madurai Bold" panose="00000800000000000000" pitchFamily="2" charset="0"/>
                          <a:cs typeface="#9Slide03 Arima Madurai Bold" panose="00000800000000000000" pitchFamily="2" charset="0"/>
                        </a:rPr>
                        <a:t>Liệt kê các năng lực, phẩm chất HS cần đạt trong bài học.</a:t>
                      </a:r>
                      <a:endParaRPr lang="en-US" sz="1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i="1" dirty="0">
                          <a:effectLst/>
                          <a:latin typeface="#9Slide03 Arima Madurai Bold" panose="00000800000000000000" pitchFamily="2" charset="0"/>
                          <a:cs typeface="#9Slide03 Arima Madurai Bold" panose="00000800000000000000" pitchFamily="2" charset="0"/>
                        </a:rPr>
                        <a:t>- Đọc trước khi học để xác định được mục tiêu, yêu cầu cần đạt trong bài học.</a:t>
                      </a:r>
                      <a:endParaRPr lang="en-US" sz="1800" i="1"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i="1" dirty="0">
                          <a:effectLst/>
                          <a:latin typeface="#9Slide03 Arima Madurai Bold" panose="00000800000000000000" pitchFamily="2" charset="0"/>
                          <a:cs typeface="#9Slide03 Arima Madurai Bold" panose="00000800000000000000" pitchFamily="2" charset="0"/>
                        </a:rPr>
                        <a:t>- Đọc sau khi học để tự đánh giá.</a:t>
                      </a:r>
                      <a:endParaRPr lang="en-US" sz="1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265914283"/>
                  </a:ext>
                </a:extLst>
              </a:tr>
              <a:tr h="421248">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Kiến thức ngữ văn</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1253483314"/>
                  </a:ext>
                </a:extLst>
              </a:tr>
              <a:tr h="421248">
                <a:tc>
                  <a:txBody>
                    <a:bodyPr/>
                    <a:lstStyle/>
                    <a:p>
                      <a:pPr marL="0" marR="0">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Đọc hiểu văn bản</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244704812"/>
                  </a:ext>
                </a:extLst>
              </a:tr>
              <a:tr h="414056">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Thực hành tiếng Việt</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1717315919"/>
                  </a:ext>
                </a:extLst>
              </a:tr>
              <a:tr h="421248">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Thực hành đọc hiểu</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3700563922"/>
                  </a:ext>
                </a:extLst>
              </a:tr>
              <a:tr h="416952">
                <a:tc>
                  <a:txBody>
                    <a:bodyPr/>
                    <a:lstStyle/>
                    <a:p>
                      <a:pPr marL="0" marR="0">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Viết</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2060415473"/>
                  </a:ext>
                </a:extLst>
              </a:tr>
              <a:tr h="416787">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Nói và nghe</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4075314613"/>
                  </a:ext>
                </a:extLst>
              </a:tr>
              <a:tr h="421413">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Tự đánh giá</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980097150"/>
                  </a:ext>
                </a:extLst>
              </a:tr>
              <a:tr h="421248">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Hướng dẫn tự học</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val="3443561166"/>
                  </a:ext>
                </a:extLst>
              </a:tr>
            </a:tbl>
          </a:graphicData>
        </a:graphic>
      </p:graphicFrame>
      <p:pic>
        <p:nvPicPr>
          <p:cNvPr id="36" name="图片 25">
            <a:extLst>
              <a:ext uri="{FF2B5EF4-FFF2-40B4-BE49-F238E27FC236}">
                <a16:creationId xmlns:a16="http://schemas.microsoft.com/office/drawing/2014/main"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0018"/>
            <a:ext cx="2111503" cy="1591636"/>
          </a:xfrm>
          <a:prstGeom prst="rect">
            <a:avLst/>
          </a:prstGeom>
        </p:spPr>
      </p:pic>
      <p:pic>
        <p:nvPicPr>
          <p:cNvPr id="35" name="图片 34">
            <a:extLst>
              <a:ext uri="{FF2B5EF4-FFF2-40B4-BE49-F238E27FC236}">
                <a16:creationId xmlns:a16="http://schemas.microsoft.com/office/drawing/2014/main"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1253" y="5486400"/>
            <a:ext cx="1711633" cy="1143977"/>
          </a:xfrm>
          <a:prstGeom prst="rect">
            <a:avLst/>
          </a:prstGeom>
        </p:spPr>
      </p:pic>
    </p:spTree>
    <p:extLst>
      <p:ext uri="{BB962C8B-B14F-4D97-AF65-F5344CB8AC3E}">
        <p14:creationId xmlns:p14="http://schemas.microsoft.com/office/powerpoint/2010/main" val="1739690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56987-1D57-2ACA-B87A-F40574D37D0B}"/>
              </a:ext>
            </a:extLst>
          </p:cNvPr>
          <p:cNvGraphicFramePr>
            <a:graphicFrameLocks noGrp="1"/>
          </p:cNvGraphicFramePr>
          <p:nvPr>
            <p:extLst>
              <p:ext uri="{D42A27DB-BD31-4B8C-83A1-F6EECF244321}">
                <p14:modId xmlns:p14="http://schemas.microsoft.com/office/powerpoint/2010/main" val="381146261"/>
              </p:ext>
            </p:extLst>
          </p:nvPr>
        </p:nvGraphicFramePr>
        <p:xfrm>
          <a:off x="762000" y="1717900"/>
          <a:ext cx="10515600" cy="4301899"/>
        </p:xfrm>
        <a:graphic>
          <a:graphicData uri="http://schemas.openxmlformats.org/drawingml/2006/table">
            <a:tbl>
              <a:tblPr firstRow="1" firstCol="1" bandRow="1">
                <a:tableStyleId>{21E4AEA4-8DFA-4A89-87EB-49C32662AFE0}</a:tableStyleId>
              </a:tblPr>
              <a:tblGrid>
                <a:gridCol w="1778374">
                  <a:extLst>
                    <a:ext uri="{9D8B030D-6E8A-4147-A177-3AD203B41FA5}">
                      <a16:colId xmlns:a16="http://schemas.microsoft.com/office/drawing/2014/main" val="588397368"/>
                    </a:ext>
                  </a:extLst>
                </a:gridCol>
                <a:gridCol w="2628900">
                  <a:extLst>
                    <a:ext uri="{9D8B030D-6E8A-4147-A177-3AD203B41FA5}">
                      <a16:colId xmlns:a16="http://schemas.microsoft.com/office/drawing/2014/main" val="211629213"/>
                    </a:ext>
                  </a:extLst>
                </a:gridCol>
                <a:gridCol w="6108326">
                  <a:extLst>
                    <a:ext uri="{9D8B030D-6E8A-4147-A177-3AD203B41FA5}">
                      <a16:colId xmlns:a16="http://schemas.microsoft.com/office/drawing/2014/main" val="1061896147"/>
                    </a:ext>
                  </a:extLst>
                </a:gridCol>
              </a:tblGrid>
              <a:tr h="904860">
                <a:tc>
                  <a:txBody>
                    <a:bodyPr/>
                    <a:lstStyle/>
                    <a:p>
                      <a:pPr marL="0" marR="0" algn="ctr">
                        <a:spcBef>
                          <a:spcPts val="600"/>
                        </a:spcBef>
                        <a:spcAft>
                          <a:spcPts val="600"/>
                        </a:spcAft>
                      </a:pPr>
                      <a:r>
                        <a:rPr lang="de-DE" sz="2000">
                          <a:effectLst/>
                          <a:latin typeface="#9Slide03 BoosterNextFYBlack" panose="02000A03000000020004" pitchFamily="2" charset="0"/>
                          <a:cs typeface="#9Slide03 Arima Madurai Bold" panose="00000800000000000000" pitchFamily="2" charset="0"/>
                        </a:rPr>
                        <a:t>Các phần của bài học</a:t>
                      </a:r>
                      <a:endParaRPr lang="en-US" sz="20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val="1182551601"/>
                  </a:ext>
                </a:extLst>
              </a:tr>
              <a:tr h="1647989">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Yêu cầu </a:t>
                      </a:r>
                    </a:p>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cần đạt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4035135859"/>
                  </a:ext>
                </a:extLst>
              </a:tr>
              <a:tr h="1749050">
                <a:tc>
                  <a:txBody>
                    <a:bodyPr/>
                    <a:lstStyle/>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Kiến thức</a:t>
                      </a:r>
                    </a:p>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ngữ văn</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539404476"/>
                  </a:ext>
                </a:extLst>
              </a:tr>
            </a:tbl>
          </a:graphicData>
        </a:graphic>
      </p:graphicFrame>
      <p:grpSp>
        <p:nvGrpSpPr>
          <p:cNvPr id="8" name="组合 29">
            <a:extLst>
              <a:ext uri="{FF2B5EF4-FFF2-40B4-BE49-F238E27FC236}">
                <a16:creationId xmlns:a16="http://schemas.microsoft.com/office/drawing/2014/main" id="{45B132C8-C205-6259-8296-A385243094E1}"/>
              </a:ext>
            </a:extLst>
          </p:cNvPr>
          <p:cNvGrpSpPr/>
          <p:nvPr/>
        </p:nvGrpSpPr>
        <p:grpSpPr>
          <a:xfrm>
            <a:off x="2361517" y="631484"/>
            <a:ext cx="7468965" cy="1219245"/>
            <a:chOff x="3382652" y="686792"/>
            <a:chExt cx="5249261" cy="1219245"/>
          </a:xfrm>
        </p:grpSpPr>
        <p:sp>
          <p:nvSpPr>
            <p:cNvPr id="9" name="圆角矩形 37">
              <a:extLst>
                <a:ext uri="{FF2B5EF4-FFF2-40B4-BE49-F238E27FC236}">
                  <a16:creationId xmlns:a16="http://schemas.microsoft.com/office/drawing/2014/main" id="{2095A670-90CB-BC79-C5D0-AD4FBA9B4414}"/>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id="{8536316E-F8F1-8588-7ED5-983F366BBD48}"/>
                </a:ext>
              </a:extLst>
            </p:cNvPr>
            <p:cNvSpPr/>
            <p:nvPr/>
          </p:nvSpPr>
          <p:spPr>
            <a:xfrm>
              <a:off x="3506138" y="686792"/>
              <a:ext cx="4764096"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36" name="图片 25">
            <a:extLst>
              <a:ext uri="{FF2B5EF4-FFF2-40B4-BE49-F238E27FC236}">
                <a16:creationId xmlns:a16="http://schemas.microsoft.com/office/drawing/2014/main"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91" y="1025489"/>
            <a:ext cx="1292383" cy="974189"/>
          </a:xfrm>
          <a:prstGeom prst="rect">
            <a:avLst/>
          </a:prstGeom>
        </p:spPr>
      </p:pic>
      <p:pic>
        <p:nvPicPr>
          <p:cNvPr id="35" name="图片 34">
            <a:extLst>
              <a:ext uri="{FF2B5EF4-FFF2-40B4-BE49-F238E27FC236}">
                <a16:creationId xmlns:a16="http://schemas.microsoft.com/office/drawing/2014/main"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
        <p:nvSpPr>
          <p:cNvPr id="12" name="TextBox 11">
            <a:extLst>
              <a:ext uri="{FF2B5EF4-FFF2-40B4-BE49-F238E27FC236}">
                <a16:creationId xmlns:a16="http://schemas.microsoft.com/office/drawing/2014/main" id="{24EF9E8E-EC86-EC8A-73B6-50F5F897CF43}"/>
              </a:ext>
            </a:extLst>
          </p:cNvPr>
          <p:cNvSpPr txBox="1"/>
          <p:nvPr/>
        </p:nvSpPr>
        <p:spPr>
          <a:xfrm>
            <a:off x="2537220" y="2919600"/>
            <a:ext cx="2558143" cy="1015663"/>
          </a:xfrm>
          <a:prstGeom prst="rect">
            <a:avLst/>
          </a:prstGeom>
          <a:noFill/>
        </p:spPr>
        <p:txBody>
          <a:bodyPr wrap="square">
            <a:spAutoFit/>
          </a:bodyPr>
          <a:lstStyle/>
          <a:p>
            <a:pPr marL="0" marR="0" algn="just">
              <a:spcBef>
                <a:spcPts val="600"/>
              </a:spcBef>
              <a:spcAft>
                <a:spcPts val="600"/>
              </a:spcAft>
            </a:pPr>
            <a:r>
              <a:rPr lang="de-DE" sz="2000" i="1" dirty="0">
                <a:effectLst/>
                <a:latin typeface="#9Slide03 Arima Madurai Bold" panose="00000800000000000000" pitchFamily="2" charset="0"/>
                <a:cs typeface="#9Slide03 Arima Madurai Bold" panose="00000800000000000000" pitchFamily="2" charset="0"/>
              </a:rPr>
              <a:t>Liệt kê các năng lực, phẩm chất HS cần đạt trong bài học.</a:t>
            </a: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C05949E4-C779-ED19-6874-AABCC27B2AB7}"/>
              </a:ext>
            </a:extLst>
          </p:cNvPr>
          <p:cNvSpPr txBox="1"/>
          <p:nvPr/>
        </p:nvSpPr>
        <p:spPr>
          <a:xfrm>
            <a:off x="5204220" y="2848290"/>
            <a:ext cx="5997180" cy="1169551"/>
          </a:xfrm>
          <a:prstGeom prst="rect">
            <a:avLst/>
          </a:prstGeom>
          <a:noFill/>
        </p:spPr>
        <p:txBody>
          <a:bodyPr wrap="square">
            <a:spAutoFit/>
          </a:bodyPr>
          <a:lstStyle/>
          <a:p>
            <a:pPr marL="0" marR="0" algn="just">
              <a:spcBef>
                <a:spcPts val="600"/>
              </a:spcBef>
              <a:spcAft>
                <a:spcPts val="600"/>
              </a:spcAft>
            </a:pPr>
            <a:r>
              <a:rPr lang="de-DE" sz="2000" i="1" dirty="0">
                <a:effectLst/>
                <a:latin typeface="#9Slide03 Arima Madurai Bold" panose="00000800000000000000" pitchFamily="2" charset="0"/>
                <a:cs typeface="#9Slide03 Arima Madurai Bold" panose="00000800000000000000" pitchFamily="2" charset="0"/>
              </a:rPr>
              <a:t>- Đọc trước khi học để xác định được mục tiêu, yêu cầu cần đạt trong bài học.</a:t>
            </a:r>
            <a:endParaRPr lang="en-US" sz="2000" i="1"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i="1" dirty="0">
                <a:effectLst/>
                <a:latin typeface="#9Slide03 Arima Madurai Bold" panose="00000800000000000000" pitchFamily="2" charset="0"/>
                <a:cs typeface="#9Slide03 Arima Madurai Bold" panose="00000800000000000000" pitchFamily="2" charset="0"/>
              </a:rPr>
              <a:t>- Đọc sau khi học để tự đánh giá.</a:t>
            </a: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78A5C2BB-6F6A-56DA-C35C-E0BF8B4EBAB4}"/>
              </a:ext>
            </a:extLst>
          </p:cNvPr>
          <p:cNvSpPr txBox="1"/>
          <p:nvPr/>
        </p:nvSpPr>
        <p:spPr>
          <a:xfrm>
            <a:off x="2537220" y="4605903"/>
            <a:ext cx="2558143" cy="1061829"/>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Cung cấp kiến thức về văn học và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8" name="TextBox 17">
            <a:extLst>
              <a:ext uri="{FF2B5EF4-FFF2-40B4-BE49-F238E27FC236}">
                <a16:creationId xmlns:a16="http://schemas.microsoft.com/office/drawing/2014/main" id="{66C63532-E195-57DE-83BC-861A01E07334}"/>
              </a:ext>
            </a:extLst>
          </p:cNvPr>
          <p:cNvSpPr txBox="1"/>
          <p:nvPr/>
        </p:nvSpPr>
        <p:spPr>
          <a:xfrm>
            <a:off x="5220548" y="4367375"/>
            <a:ext cx="5997180" cy="1538883"/>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Nghiên cứu trước mỗi phần của bài học làm cơ sở cho hoạt động đọc, viết, nói và nghe.</a:t>
            </a:r>
            <a:endParaRPr lang="en-US" sz="2000" dirty="0">
              <a:effectLst/>
              <a:latin typeface="#9Slide03 Arima Madurai Bold" panose="00000800000000000000" pitchFamily="2" charset="0"/>
              <a:cs typeface="#9Slide03 Arima Madurai Bold" panose="00000800000000000000" pitchFamily="2" charset="0"/>
            </a:endParaRPr>
          </a:p>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Đối chiếu, khắc sâu kiến thức sau các bài học cụ thể.</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2482672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fade">
                                      <p:cBhvr>
                                        <p:cTn id="3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56987-1D57-2ACA-B87A-F40574D37D0B}"/>
              </a:ext>
            </a:extLst>
          </p:cNvPr>
          <p:cNvGraphicFramePr>
            <a:graphicFrameLocks noGrp="1"/>
          </p:cNvGraphicFramePr>
          <p:nvPr>
            <p:extLst>
              <p:ext uri="{D42A27DB-BD31-4B8C-83A1-F6EECF244321}">
                <p14:modId xmlns:p14="http://schemas.microsoft.com/office/powerpoint/2010/main" val="2720005562"/>
              </p:ext>
            </p:extLst>
          </p:nvPr>
        </p:nvGraphicFramePr>
        <p:xfrm>
          <a:off x="756728" y="1405639"/>
          <a:ext cx="10678544" cy="5000212"/>
        </p:xfrm>
        <a:graphic>
          <a:graphicData uri="http://schemas.openxmlformats.org/drawingml/2006/table">
            <a:tbl>
              <a:tblPr firstRow="1" firstCol="1" bandRow="1">
                <a:tableStyleId>{21E4AEA4-8DFA-4A89-87EB-49C32662AFE0}</a:tableStyleId>
              </a:tblPr>
              <a:tblGrid>
                <a:gridCol w="1547369">
                  <a:extLst>
                    <a:ext uri="{9D8B030D-6E8A-4147-A177-3AD203B41FA5}">
                      <a16:colId xmlns:a16="http://schemas.microsoft.com/office/drawing/2014/main" val="588397368"/>
                    </a:ext>
                  </a:extLst>
                </a:gridCol>
                <a:gridCol w="2476346">
                  <a:extLst>
                    <a:ext uri="{9D8B030D-6E8A-4147-A177-3AD203B41FA5}">
                      <a16:colId xmlns:a16="http://schemas.microsoft.com/office/drawing/2014/main" val="211629213"/>
                    </a:ext>
                  </a:extLst>
                </a:gridCol>
                <a:gridCol w="6654829">
                  <a:extLst>
                    <a:ext uri="{9D8B030D-6E8A-4147-A177-3AD203B41FA5}">
                      <a16:colId xmlns:a16="http://schemas.microsoft.com/office/drawing/2014/main" val="1061896147"/>
                    </a:ext>
                  </a:extLst>
                </a:gridCol>
              </a:tblGrid>
              <a:tr h="706244">
                <a:tc>
                  <a:txBody>
                    <a:bodyPr/>
                    <a:lstStyle/>
                    <a:p>
                      <a:pPr marL="0" marR="0" algn="ctr">
                        <a:spcBef>
                          <a:spcPts val="600"/>
                        </a:spcBef>
                        <a:spcAft>
                          <a:spcPts val="600"/>
                        </a:spcAft>
                      </a:pPr>
                      <a:r>
                        <a:rPr lang="de-DE" sz="2000" dirty="0">
                          <a:effectLst/>
                          <a:latin typeface="#9Slide03 BoosterNextFYBlack" panose="02000A03000000020004" pitchFamily="2" charset="0"/>
                          <a:cs typeface="#9Slide03 Arima Madurai Bold" panose="00000800000000000000" pitchFamily="2" charset="0"/>
                        </a:rPr>
                        <a:t>Các phần của bài học</a:t>
                      </a:r>
                      <a:endParaRPr lang="en-US" sz="2000" dirty="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val="1182551601"/>
                  </a:ext>
                </a:extLst>
              </a:tr>
              <a:tr h="3485617">
                <a:tc>
                  <a:txBody>
                    <a:bodyPr/>
                    <a:lstStyle/>
                    <a:p>
                      <a:pPr marL="0" marR="0" algn="ctr">
                        <a:lnSpc>
                          <a:spcPct val="105000"/>
                        </a:lnSpc>
                        <a:spcBef>
                          <a:spcPts val="0"/>
                        </a:spcBef>
                        <a:spcAft>
                          <a:spcPts val="0"/>
                        </a:spcAft>
                      </a:pPr>
                      <a:r>
                        <a:rPr lang="de-DE" sz="2000" dirty="0">
                          <a:effectLst/>
                          <a:latin typeface="#9Slide03 Arima Madurai Bold" panose="00000800000000000000" pitchFamily="2" charset="0"/>
                          <a:cs typeface="#9Slide03 Arima Madurai Bold" panose="00000800000000000000" pitchFamily="2" charset="0"/>
                        </a:rPr>
                        <a:t>Đọc hiểu</a:t>
                      </a:r>
                    </a:p>
                    <a:p>
                      <a:pPr marL="0" marR="0" algn="ctr">
                        <a:lnSpc>
                          <a:spcPct val="105000"/>
                        </a:lnSpc>
                        <a:spcBef>
                          <a:spcPts val="0"/>
                        </a:spcBef>
                        <a:spcAft>
                          <a:spcPts val="0"/>
                        </a:spcAft>
                      </a:pPr>
                      <a:r>
                        <a:rPr lang="de-DE" sz="2000" dirty="0">
                          <a:effectLst/>
                          <a:latin typeface="#9Slide03 Arima Madurai Bold" panose="00000800000000000000" pitchFamily="2" charset="0"/>
                          <a:cs typeface="#9Slide03 Arima Madurai Bold" panose="00000800000000000000" pitchFamily="2" charset="0"/>
                        </a:rPr>
                        <a:t>văn bản</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987345330"/>
                  </a:ext>
                </a:extLst>
              </a:tr>
              <a:tr h="808351">
                <a:tc>
                  <a:txBody>
                    <a:bodyPr/>
                    <a:lstStyle/>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Thực hành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309348156"/>
                  </a:ext>
                </a:extLst>
              </a:tr>
            </a:tbl>
          </a:graphicData>
        </a:graphic>
      </p:graphicFrame>
      <p:grpSp>
        <p:nvGrpSpPr>
          <p:cNvPr id="8" name="组合 29">
            <a:extLst>
              <a:ext uri="{FF2B5EF4-FFF2-40B4-BE49-F238E27FC236}">
                <a16:creationId xmlns:a16="http://schemas.microsoft.com/office/drawing/2014/main" id="{45B132C8-C205-6259-8296-A385243094E1}"/>
              </a:ext>
            </a:extLst>
          </p:cNvPr>
          <p:cNvGrpSpPr/>
          <p:nvPr/>
        </p:nvGrpSpPr>
        <p:grpSpPr>
          <a:xfrm>
            <a:off x="2361517" y="372964"/>
            <a:ext cx="7468965" cy="1219245"/>
            <a:chOff x="3382652" y="686792"/>
            <a:chExt cx="5249261" cy="1219245"/>
          </a:xfrm>
        </p:grpSpPr>
        <p:sp>
          <p:nvSpPr>
            <p:cNvPr id="9" name="圆角矩形 37">
              <a:extLst>
                <a:ext uri="{FF2B5EF4-FFF2-40B4-BE49-F238E27FC236}">
                  <a16:creationId xmlns:a16="http://schemas.microsoft.com/office/drawing/2014/main" id="{2095A670-90CB-BC79-C5D0-AD4FBA9B4414}"/>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id="{8536316E-F8F1-8588-7ED5-983F366BBD48}"/>
                </a:ext>
              </a:extLst>
            </p:cNvPr>
            <p:cNvSpPr/>
            <p:nvPr/>
          </p:nvSpPr>
          <p:spPr>
            <a:xfrm>
              <a:off x="3506138" y="686792"/>
              <a:ext cx="4764096"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36" name="图片 25">
            <a:extLst>
              <a:ext uri="{FF2B5EF4-FFF2-40B4-BE49-F238E27FC236}">
                <a16:creationId xmlns:a16="http://schemas.microsoft.com/office/drawing/2014/main"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82" y="419492"/>
            <a:ext cx="1555755" cy="1172717"/>
          </a:xfrm>
          <a:prstGeom prst="rect">
            <a:avLst/>
          </a:prstGeom>
        </p:spPr>
      </p:pic>
      <p:pic>
        <p:nvPicPr>
          <p:cNvPr id="35" name="图片 34">
            <a:extLst>
              <a:ext uri="{FF2B5EF4-FFF2-40B4-BE49-F238E27FC236}">
                <a16:creationId xmlns:a16="http://schemas.microsoft.com/office/drawing/2014/main"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
        <p:nvSpPr>
          <p:cNvPr id="11" name="TextBox 10">
            <a:extLst>
              <a:ext uri="{FF2B5EF4-FFF2-40B4-BE49-F238E27FC236}">
                <a16:creationId xmlns:a16="http://schemas.microsoft.com/office/drawing/2014/main" id="{878E9064-52D1-5907-551E-8F77FEB62E9B}"/>
              </a:ext>
            </a:extLst>
          </p:cNvPr>
          <p:cNvSpPr txBox="1"/>
          <p:nvPr/>
        </p:nvSpPr>
        <p:spPr>
          <a:xfrm>
            <a:off x="2334135" y="2189066"/>
            <a:ext cx="2362883" cy="3170099"/>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Chuẩn bị: Hướng dẫn các nhiệm vụ, lưu ý.</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spc="-20" dirty="0">
                <a:effectLst/>
                <a:latin typeface="#9Slide03 Arima Madurai Bold" panose="00000800000000000000" pitchFamily="2" charset="0"/>
                <a:cs typeface="#9Slide03 Arima Madurai Bold" panose="00000800000000000000" pitchFamily="2" charset="0"/>
              </a:rPr>
              <a:t>2. Văn bản: </a:t>
            </a:r>
            <a:r>
              <a:rPr lang="de-DE" sz="2000" dirty="0">
                <a:effectLst/>
                <a:latin typeface="#9Slide03 Arima Madurai Bold" panose="00000800000000000000" pitchFamily="2" charset="0"/>
                <a:cs typeface="#9Slide03 Arima Madurai Bold" panose="00000800000000000000" pitchFamily="2" charset="0"/>
              </a:rPr>
              <a:t>Nội dung văn bản đọc và các gợi ý, chỉ dẫn các kĩ thuật đọc.</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3. Câu hỏi đọc hiểu</a:t>
            </a:r>
            <a:endParaRPr lang="en-US" sz="2000" dirty="0"/>
          </a:p>
        </p:txBody>
      </p:sp>
      <p:sp>
        <p:nvSpPr>
          <p:cNvPr id="12" name="TextBox 11">
            <a:extLst>
              <a:ext uri="{FF2B5EF4-FFF2-40B4-BE49-F238E27FC236}">
                <a16:creationId xmlns:a16="http://schemas.microsoft.com/office/drawing/2014/main" id="{5196F008-AD65-D775-31CD-32D620DF12D6}"/>
              </a:ext>
            </a:extLst>
          </p:cNvPr>
          <p:cNvSpPr txBox="1"/>
          <p:nvPr/>
        </p:nvSpPr>
        <p:spPr>
          <a:xfrm>
            <a:off x="4794988" y="2166807"/>
            <a:ext cx="6640284" cy="3477875"/>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HS đọc phần Chuẩn bị, thực hiện các nhiệm vụ và định hướng cách đọc hiểu văn bản.</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Đọc tiêu đề và dự đoán nội dung văn bản, sau đó đọc tiếp nội dung văn bản, dừng lại ở các chú thích để hiểu rõ văn bản và các gợi ý, chỉ dẫn kĩ thuật đọc </a:t>
            </a:r>
            <a:r>
              <a:rPr lang="it-IT" sz="2000" dirty="0">
                <a:effectLst/>
                <a:latin typeface="#9Slide03 Arima Madurai Bold" panose="00000800000000000000" pitchFamily="2" charset="0"/>
                <a:cs typeface="#9Slide03 Arima Madurai Bold" panose="00000800000000000000" pitchFamily="2" charset="0"/>
              </a:rPr>
              <a:t>để giúp việc đọc có trọng tâm, bước đầu giải mã văn bản và rèn luyện các thao tác, chiến thuật đọc.</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it-IT" sz="2000" dirty="0">
                <a:effectLst/>
                <a:latin typeface="#9Slide03 Arima Madurai Bold" panose="00000800000000000000" pitchFamily="2" charset="0"/>
                <a:cs typeface="#9Slide03 Arima Madurai Bold" panose="00000800000000000000" pitchFamily="2" charset="0"/>
              </a:rPr>
              <a:t>- Trả lời các câu hỏi để đọc hiểu văn bản theo đặc trưng thể loại theo các mức độ: nhận biết, thông hiểu, vận dụng.</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6282148C-CF08-7B48-5322-3AACA8389A38}"/>
              </a:ext>
            </a:extLst>
          </p:cNvPr>
          <p:cNvSpPr txBox="1"/>
          <p:nvPr/>
        </p:nvSpPr>
        <p:spPr>
          <a:xfrm>
            <a:off x="2328182" y="5644682"/>
            <a:ext cx="2210483" cy="738664"/>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Các bài tập thực hành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id="{2D9763B1-7FF9-1D70-7551-B6A554C77B14}"/>
              </a:ext>
            </a:extLst>
          </p:cNvPr>
          <p:cNvSpPr txBox="1"/>
          <p:nvPr/>
        </p:nvSpPr>
        <p:spPr>
          <a:xfrm>
            <a:off x="4913033" y="5793826"/>
            <a:ext cx="6096000" cy="415498"/>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Làm bài tập thực hành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1597229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56987-1D57-2ACA-B87A-F40574D37D0B}"/>
              </a:ext>
            </a:extLst>
          </p:cNvPr>
          <p:cNvGraphicFramePr>
            <a:graphicFrameLocks noGrp="1"/>
          </p:cNvGraphicFramePr>
          <p:nvPr>
            <p:extLst>
              <p:ext uri="{D42A27DB-BD31-4B8C-83A1-F6EECF244321}">
                <p14:modId xmlns:p14="http://schemas.microsoft.com/office/powerpoint/2010/main" val="1412000856"/>
              </p:ext>
            </p:extLst>
          </p:nvPr>
        </p:nvGraphicFramePr>
        <p:xfrm>
          <a:off x="647700" y="1447800"/>
          <a:ext cx="10896600" cy="4572000"/>
        </p:xfrm>
        <a:graphic>
          <a:graphicData uri="http://schemas.openxmlformats.org/drawingml/2006/table">
            <a:tbl>
              <a:tblPr firstRow="1" firstCol="1" bandRow="1">
                <a:tableStyleId>{21E4AEA4-8DFA-4A89-87EB-49C32662AFE0}</a:tableStyleId>
              </a:tblPr>
              <a:tblGrid>
                <a:gridCol w="1441479">
                  <a:extLst>
                    <a:ext uri="{9D8B030D-6E8A-4147-A177-3AD203B41FA5}">
                      <a16:colId xmlns:a16="http://schemas.microsoft.com/office/drawing/2014/main" val="588397368"/>
                    </a:ext>
                  </a:extLst>
                </a:gridCol>
                <a:gridCol w="4105386">
                  <a:extLst>
                    <a:ext uri="{9D8B030D-6E8A-4147-A177-3AD203B41FA5}">
                      <a16:colId xmlns:a16="http://schemas.microsoft.com/office/drawing/2014/main" val="211629213"/>
                    </a:ext>
                  </a:extLst>
                </a:gridCol>
                <a:gridCol w="5349735">
                  <a:extLst>
                    <a:ext uri="{9D8B030D-6E8A-4147-A177-3AD203B41FA5}">
                      <a16:colId xmlns:a16="http://schemas.microsoft.com/office/drawing/2014/main" val="1061896147"/>
                    </a:ext>
                  </a:extLst>
                </a:gridCol>
              </a:tblGrid>
              <a:tr h="643056">
                <a:tc>
                  <a:txBody>
                    <a:bodyPr/>
                    <a:lstStyle/>
                    <a:p>
                      <a:pPr marL="0" marR="0" algn="ctr">
                        <a:spcBef>
                          <a:spcPts val="600"/>
                        </a:spcBef>
                        <a:spcAft>
                          <a:spcPts val="600"/>
                        </a:spcAft>
                      </a:pPr>
                      <a:r>
                        <a:rPr lang="de-DE" sz="2000">
                          <a:effectLst/>
                          <a:latin typeface="#9Slide03 BoosterNextFYBlack" panose="02000A03000000020004" pitchFamily="2" charset="0"/>
                          <a:cs typeface="#9Slide03 Arima Madurai Bold" panose="00000800000000000000" pitchFamily="2" charset="0"/>
                        </a:rPr>
                        <a:t>Các phần của bài học</a:t>
                      </a:r>
                      <a:endParaRPr lang="en-US" sz="20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val="1182551601"/>
                  </a:ext>
                </a:extLst>
              </a:tr>
              <a:tr h="1642526">
                <a:tc>
                  <a:txBody>
                    <a:bodyPr/>
                    <a:lstStyle/>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Thực hành đọc hiểu</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2090643436"/>
                  </a:ext>
                </a:extLst>
              </a:tr>
              <a:tr h="2286418">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Viết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2069878712"/>
                  </a:ext>
                </a:extLst>
              </a:tr>
            </a:tbl>
          </a:graphicData>
        </a:graphic>
      </p:graphicFrame>
      <p:grpSp>
        <p:nvGrpSpPr>
          <p:cNvPr id="8" name="组合 29">
            <a:extLst>
              <a:ext uri="{FF2B5EF4-FFF2-40B4-BE49-F238E27FC236}">
                <a16:creationId xmlns:a16="http://schemas.microsoft.com/office/drawing/2014/main" id="{45B132C8-C205-6259-8296-A385243094E1}"/>
              </a:ext>
            </a:extLst>
          </p:cNvPr>
          <p:cNvGrpSpPr/>
          <p:nvPr/>
        </p:nvGrpSpPr>
        <p:grpSpPr>
          <a:xfrm>
            <a:off x="2971800" y="381000"/>
            <a:ext cx="6248400" cy="675781"/>
            <a:chOff x="3382652" y="686792"/>
            <a:chExt cx="4990038" cy="675781"/>
          </a:xfrm>
        </p:grpSpPr>
        <p:sp>
          <p:nvSpPr>
            <p:cNvPr id="9" name="圆角矩形 37">
              <a:extLst>
                <a:ext uri="{FF2B5EF4-FFF2-40B4-BE49-F238E27FC236}">
                  <a16:creationId xmlns:a16="http://schemas.microsoft.com/office/drawing/2014/main" id="{2095A670-90CB-BC79-C5D0-AD4FBA9B4414}"/>
                </a:ext>
              </a:extLst>
            </p:cNvPr>
            <p:cNvSpPr/>
            <p:nvPr/>
          </p:nvSpPr>
          <p:spPr>
            <a:xfrm flipV="1">
              <a:off x="3382652" y="695458"/>
              <a:ext cx="4990038"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id="{8536316E-F8F1-8588-7ED5-983F366BBD48}"/>
                </a:ext>
              </a:extLst>
            </p:cNvPr>
            <p:cNvSpPr/>
            <p:nvPr/>
          </p:nvSpPr>
          <p:spPr>
            <a:xfrm>
              <a:off x="3506138" y="686792"/>
              <a:ext cx="4764096" cy="56124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11" name="图片 25">
            <a:extLst>
              <a:ext uri="{FF2B5EF4-FFF2-40B4-BE49-F238E27FC236}">
                <a16:creationId xmlns:a16="http://schemas.microsoft.com/office/drawing/2014/main" id="{E5C76C6A-E312-B2FC-C737-863837AD3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33400"/>
            <a:ext cx="1473965" cy="1111064"/>
          </a:xfrm>
          <a:prstGeom prst="rect">
            <a:avLst/>
          </a:prstGeom>
        </p:spPr>
      </p:pic>
      <p:pic>
        <p:nvPicPr>
          <p:cNvPr id="12" name="图片 34">
            <a:extLst>
              <a:ext uri="{FF2B5EF4-FFF2-40B4-BE49-F238E27FC236}">
                <a16:creationId xmlns:a16="http://schemas.microsoft.com/office/drawing/2014/main" id="{6F1D937F-D27D-DEF2-CB1C-FCA2AC642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
        <p:nvSpPr>
          <p:cNvPr id="13" name="TextBox 12">
            <a:extLst>
              <a:ext uri="{FF2B5EF4-FFF2-40B4-BE49-F238E27FC236}">
                <a16:creationId xmlns:a16="http://schemas.microsoft.com/office/drawing/2014/main" id="{427A07D8-48F8-E9CC-6B38-64C257BE10D9}"/>
              </a:ext>
            </a:extLst>
          </p:cNvPr>
          <p:cNvSpPr txBox="1"/>
          <p:nvPr/>
        </p:nvSpPr>
        <p:spPr>
          <a:xfrm>
            <a:off x="2209800" y="2667000"/>
            <a:ext cx="3810000" cy="415498"/>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Tương tự phần đọc hiểu văn bản</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B04BD4B4-0AB3-2EA0-98A1-2455DC25F0E7}"/>
              </a:ext>
            </a:extLst>
          </p:cNvPr>
          <p:cNvSpPr txBox="1"/>
          <p:nvPr/>
        </p:nvSpPr>
        <p:spPr>
          <a:xfrm>
            <a:off x="6213021" y="2214909"/>
            <a:ext cx="5181600" cy="1384995"/>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Áp dụng cách đọc hiểu văn bản đã được hình thành ở 2 văn bản trước đó để thực hành đọc hiểu văn bản theo đúng đặc trưng thể loại.</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id="{8864C4D4-20F2-0B79-BCDE-888D9912F103}"/>
              </a:ext>
            </a:extLst>
          </p:cNvPr>
          <p:cNvSpPr txBox="1"/>
          <p:nvPr/>
        </p:nvSpPr>
        <p:spPr>
          <a:xfrm>
            <a:off x="2057400" y="3975695"/>
            <a:ext cx="4038600" cy="1785104"/>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Định hướng: Cung cấp lí thuyết và những lưu ý, hướng dẫn về kĩ thuật viết.</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2. Thực hành: Hướng dẫn thực hành viết theo quy trình </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8FE4AE17-98A8-8AEF-8C23-AC6B12F06BAE}"/>
              </a:ext>
            </a:extLst>
          </p:cNvPr>
          <p:cNvSpPr txBox="1"/>
          <p:nvPr/>
        </p:nvSpPr>
        <p:spPr>
          <a:xfrm>
            <a:off x="6213020" y="3946623"/>
            <a:ext cx="5331280" cy="1785104"/>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Nghiên cứu, thực hiện các nhiệm vụ ở phần Định hướng và Chuẩn bị ở nhà.</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Thực hành viết theo đúng quy trình 4 bước: Chuẩn bị - Tìm ý và lập dàn ý – Viết – Kiểm tra và chỉnh sửa</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795670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56987-1D57-2ACA-B87A-F40574D37D0B}"/>
              </a:ext>
            </a:extLst>
          </p:cNvPr>
          <p:cNvGraphicFramePr>
            <a:graphicFrameLocks noGrp="1"/>
          </p:cNvGraphicFramePr>
          <p:nvPr>
            <p:extLst>
              <p:ext uri="{D42A27DB-BD31-4B8C-83A1-F6EECF244321}">
                <p14:modId xmlns:p14="http://schemas.microsoft.com/office/powerpoint/2010/main" val="3403042117"/>
              </p:ext>
            </p:extLst>
          </p:nvPr>
        </p:nvGraphicFramePr>
        <p:xfrm>
          <a:off x="800100" y="1371600"/>
          <a:ext cx="10591799" cy="4953000"/>
        </p:xfrm>
        <a:graphic>
          <a:graphicData uri="http://schemas.openxmlformats.org/drawingml/2006/table">
            <a:tbl>
              <a:tblPr firstRow="1" firstCol="1" bandRow="1">
                <a:tableStyleId>{21E4AEA4-8DFA-4A89-87EB-49C32662AFE0}</a:tableStyleId>
              </a:tblPr>
              <a:tblGrid>
                <a:gridCol w="1447800">
                  <a:extLst>
                    <a:ext uri="{9D8B030D-6E8A-4147-A177-3AD203B41FA5}">
                      <a16:colId xmlns:a16="http://schemas.microsoft.com/office/drawing/2014/main" val="588397368"/>
                    </a:ext>
                  </a:extLst>
                </a:gridCol>
                <a:gridCol w="3733800">
                  <a:extLst>
                    <a:ext uri="{9D8B030D-6E8A-4147-A177-3AD203B41FA5}">
                      <a16:colId xmlns:a16="http://schemas.microsoft.com/office/drawing/2014/main" val="211629213"/>
                    </a:ext>
                  </a:extLst>
                </a:gridCol>
                <a:gridCol w="5410199">
                  <a:extLst>
                    <a:ext uri="{9D8B030D-6E8A-4147-A177-3AD203B41FA5}">
                      <a16:colId xmlns:a16="http://schemas.microsoft.com/office/drawing/2014/main" val="1061896147"/>
                    </a:ext>
                  </a:extLst>
                </a:gridCol>
              </a:tblGrid>
              <a:tr h="838200">
                <a:tc>
                  <a:txBody>
                    <a:bodyPr/>
                    <a:lstStyle/>
                    <a:p>
                      <a:pPr marL="0" marR="0" algn="ctr">
                        <a:spcBef>
                          <a:spcPts val="600"/>
                        </a:spcBef>
                        <a:spcAft>
                          <a:spcPts val="600"/>
                        </a:spcAft>
                      </a:pPr>
                      <a:r>
                        <a:rPr lang="de-DE" sz="1800">
                          <a:effectLst/>
                          <a:latin typeface="#9Slide03 BoosterNextFYBlack" panose="02000A03000000020004" pitchFamily="2" charset="0"/>
                          <a:cs typeface="#9Slide03 Arima Madurai Bold" panose="00000800000000000000" pitchFamily="2" charset="0"/>
                        </a:rPr>
                        <a:t>Các phần của bài học</a:t>
                      </a:r>
                      <a:endParaRPr lang="en-US" sz="18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val="1182551601"/>
                  </a:ext>
                </a:extLst>
              </a:tr>
              <a:tr h="190500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de-DE" sz="1800" dirty="0">
                          <a:effectLst/>
                          <a:latin typeface="#9Slide03 Arima Madurai Bold" panose="00000800000000000000" pitchFamily="2" charset="0"/>
                          <a:cs typeface="#9Slide03 Arima Madurai Bold" panose="00000800000000000000" pitchFamily="2" charset="0"/>
                        </a:rPr>
                        <a:t>Nói và nghe</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effectLst/>
                        <a:latin typeface="#9Slide03 Arima Madurai Bold" panose="00000800000000000000" pitchFamily="2"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1915765988"/>
                  </a:ext>
                </a:extLst>
              </a:tr>
              <a:tr h="914400">
                <a:tc>
                  <a:txBody>
                    <a:bodyPr/>
                    <a:lstStyle/>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Tự</a:t>
                      </a:r>
                    </a:p>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đánh giá</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2725449543"/>
                  </a:ext>
                </a:extLst>
              </a:tr>
              <a:tr h="1295400">
                <a:tc>
                  <a:txBody>
                    <a:bodyPr/>
                    <a:lstStyle/>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Hướng dẫn</a:t>
                      </a:r>
                    </a:p>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tự học</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val="1936886997"/>
                  </a:ext>
                </a:extLst>
              </a:tr>
            </a:tbl>
          </a:graphicData>
        </a:graphic>
      </p:graphicFrame>
      <p:grpSp>
        <p:nvGrpSpPr>
          <p:cNvPr id="8" name="组合 29">
            <a:extLst>
              <a:ext uri="{FF2B5EF4-FFF2-40B4-BE49-F238E27FC236}">
                <a16:creationId xmlns:a16="http://schemas.microsoft.com/office/drawing/2014/main" id="{45B132C8-C205-6259-8296-A385243094E1}"/>
              </a:ext>
            </a:extLst>
          </p:cNvPr>
          <p:cNvGrpSpPr/>
          <p:nvPr/>
        </p:nvGrpSpPr>
        <p:grpSpPr>
          <a:xfrm>
            <a:off x="2971799" y="347909"/>
            <a:ext cx="6248400" cy="675781"/>
            <a:chOff x="3382652" y="686792"/>
            <a:chExt cx="4990038" cy="675781"/>
          </a:xfrm>
        </p:grpSpPr>
        <p:sp>
          <p:nvSpPr>
            <p:cNvPr id="9" name="圆角矩形 37">
              <a:extLst>
                <a:ext uri="{FF2B5EF4-FFF2-40B4-BE49-F238E27FC236}">
                  <a16:creationId xmlns:a16="http://schemas.microsoft.com/office/drawing/2014/main" id="{2095A670-90CB-BC79-C5D0-AD4FBA9B4414}"/>
                </a:ext>
              </a:extLst>
            </p:cNvPr>
            <p:cNvSpPr/>
            <p:nvPr/>
          </p:nvSpPr>
          <p:spPr>
            <a:xfrm flipV="1">
              <a:off x="3382652" y="695458"/>
              <a:ext cx="4990038"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id="{8536316E-F8F1-8588-7ED5-983F366BBD48}"/>
                </a:ext>
              </a:extLst>
            </p:cNvPr>
            <p:cNvSpPr/>
            <p:nvPr/>
          </p:nvSpPr>
          <p:spPr>
            <a:xfrm>
              <a:off x="3506138" y="686792"/>
              <a:ext cx="4764096" cy="56124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6" name="图片 25">
            <a:extLst>
              <a:ext uri="{FF2B5EF4-FFF2-40B4-BE49-F238E27FC236}">
                <a16:creationId xmlns:a16="http://schemas.microsoft.com/office/drawing/2014/main" id="{A8E54E5E-F9D4-7930-310F-CE3D39F53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0580"/>
            <a:ext cx="1600200" cy="1206219"/>
          </a:xfrm>
          <a:prstGeom prst="rect">
            <a:avLst/>
          </a:prstGeom>
        </p:spPr>
      </p:pic>
      <p:pic>
        <p:nvPicPr>
          <p:cNvPr id="7" name="图片 34">
            <a:extLst>
              <a:ext uri="{FF2B5EF4-FFF2-40B4-BE49-F238E27FC236}">
                <a16:creationId xmlns:a16="http://schemas.microsoft.com/office/drawing/2014/main" id="{D9E98B8C-E901-1B2F-DB84-7B50D460E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441" y="5692741"/>
            <a:ext cx="1710901" cy="1143488"/>
          </a:xfrm>
          <a:prstGeom prst="rect">
            <a:avLst/>
          </a:prstGeom>
        </p:spPr>
      </p:pic>
      <p:sp>
        <p:nvSpPr>
          <p:cNvPr id="11" name="TextBox 10">
            <a:extLst>
              <a:ext uri="{FF2B5EF4-FFF2-40B4-BE49-F238E27FC236}">
                <a16:creationId xmlns:a16="http://schemas.microsoft.com/office/drawing/2014/main" id="{FC4AF471-529B-738E-C5C6-DE8861DB8498}"/>
              </a:ext>
            </a:extLst>
          </p:cNvPr>
          <p:cNvSpPr txBox="1"/>
          <p:nvPr/>
        </p:nvSpPr>
        <p:spPr>
          <a:xfrm>
            <a:off x="2209800" y="2362200"/>
            <a:ext cx="3733800" cy="1631216"/>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1. Định hướng: Cung cấp lí thuyết, những lưu ý, hướng dẫn về kĩ năng nói và nghe.</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2. Thực hành: Hướng dẫn thực hành nói và nghe theo quy trình.</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9CE91A08-4529-7EB6-6839-04E6FBAE0D96}"/>
              </a:ext>
            </a:extLst>
          </p:cNvPr>
          <p:cNvSpPr txBox="1"/>
          <p:nvPr/>
        </p:nvSpPr>
        <p:spPr>
          <a:xfrm>
            <a:off x="6019799" y="2362200"/>
            <a:ext cx="5284091" cy="1631216"/>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Nghiên cứu, thực hiện các nhiệm vụ ở phần Định hướng và Chuẩn bị ở nhà.</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Thực hành nói theo đúng quy trình 4 bước: Chuẩn bị – Tìm ý và lập dàn ý – Thực hành nói và nghe – Kiểm tra và chỉnh sửa.</a:t>
            </a:r>
            <a:endParaRPr lang="en-US" sz="1800" dirty="0">
              <a:effectLst/>
              <a:latin typeface="#9Slide03 Arima Madurai Bold" panose="00000800000000000000" pitchFamily="2"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FD4D6FCD-4CA1-5235-EEC7-2014E1035CC2}"/>
              </a:ext>
            </a:extLst>
          </p:cNvPr>
          <p:cNvSpPr txBox="1"/>
          <p:nvPr/>
        </p:nvSpPr>
        <p:spPr>
          <a:xfrm>
            <a:off x="2209800" y="4276010"/>
            <a:ext cx="3733800" cy="646331"/>
          </a:xfrm>
          <a:prstGeom prst="rect">
            <a:avLst/>
          </a:prstGeom>
          <a:noFill/>
        </p:spPr>
        <p:txBody>
          <a:bodyPr wrap="square">
            <a:spAutoFit/>
          </a:bodyPr>
          <a:lstStyle/>
          <a:p>
            <a:pPr marL="0" marR="0" algn="just">
              <a:spcBef>
                <a:spcPts val="600"/>
              </a:spcBef>
              <a:spcAft>
                <a:spcPts val="600"/>
              </a:spcAft>
            </a:pPr>
            <a:r>
              <a:rPr lang="de-DE" sz="1800" spc="-20" dirty="0">
                <a:effectLst/>
                <a:latin typeface="#9Slide03 Arima Madurai Bold" panose="00000800000000000000" pitchFamily="2" charset="0"/>
                <a:cs typeface="#9Slide03 Arima Madurai Bold" panose="00000800000000000000" pitchFamily="2" charset="0"/>
              </a:rPr>
              <a:t>Cung cấp văn bản và 10 câu hỏi trắc nghiệm, tự luận</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id="{33B1EEDD-E478-1FB9-0377-BADE32543FAC}"/>
              </a:ext>
            </a:extLst>
          </p:cNvPr>
          <p:cNvSpPr txBox="1"/>
          <p:nvPr/>
        </p:nvSpPr>
        <p:spPr>
          <a:xfrm>
            <a:off x="5975794" y="4277927"/>
            <a:ext cx="5372100" cy="646331"/>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Tự đánh giá kết quả đọc hiểu và viết thông qua các câu hỏi tự luận và trắc nghiệm.</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7" name="TextBox 16">
            <a:extLst>
              <a:ext uri="{FF2B5EF4-FFF2-40B4-BE49-F238E27FC236}">
                <a16:creationId xmlns:a16="http://schemas.microsoft.com/office/drawing/2014/main" id="{328D12AC-23EF-2CAC-33AF-B659FE987BE6}"/>
              </a:ext>
            </a:extLst>
          </p:cNvPr>
          <p:cNvSpPr txBox="1"/>
          <p:nvPr/>
        </p:nvSpPr>
        <p:spPr>
          <a:xfrm>
            <a:off x="2209800" y="5369575"/>
            <a:ext cx="3733800" cy="646331"/>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Gợi ý đọc mở rộng và rèn luyện các kĩ năng sau bài học</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id="{2B5AA406-99D2-1B0B-0AD4-BD2CF7C30B90}"/>
              </a:ext>
            </a:extLst>
          </p:cNvPr>
          <p:cNvSpPr txBox="1"/>
          <p:nvPr/>
        </p:nvSpPr>
        <p:spPr>
          <a:xfrm>
            <a:off x="6019799" y="5188837"/>
            <a:ext cx="5284091" cy="1077218"/>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Tìm đọc, sưu tầm các văn bản cùng thể loại.</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Tích lũy kiến thức, kinh nghiệm về các kĩ năng được hình thành trong bài học.</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622561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fade">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470859" y="493190"/>
            <a:ext cx="5250282" cy="675781"/>
            <a:chOff x="3382652" y="686792"/>
            <a:chExt cx="4887583" cy="675781"/>
          </a:xfrm>
        </p:grpSpPr>
        <p:sp>
          <p:nvSpPr>
            <p:cNvPr id="38" name="圆角矩形 37"/>
            <p:cNvSpPr/>
            <p:nvPr/>
          </p:nvSpPr>
          <p:spPr>
            <a:xfrm flipV="1">
              <a:off x="3382652" y="695458"/>
              <a:ext cx="4887583"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id="{F953D702-DA6F-4E12-96CD-D548CD86F11B}"/>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Luyện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tập</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vận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dụng</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2" name="Table 1">
            <a:extLst>
              <a:ext uri="{FF2B5EF4-FFF2-40B4-BE49-F238E27FC236}">
                <a16:creationId xmlns:a16="http://schemas.microsoft.com/office/drawing/2014/main" id="{B07F2B67-BFF7-79E6-3F6A-EF10BB986735}"/>
              </a:ext>
            </a:extLst>
          </p:cNvPr>
          <p:cNvGraphicFramePr>
            <a:graphicFrameLocks noGrp="1"/>
          </p:cNvGraphicFramePr>
          <p:nvPr>
            <p:extLst>
              <p:ext uri="{D42A27DB-BD31-4B8C-83A1-F6EECF244321}">
                <p14:modId xmlns:p14="http://schemas.microsoft.com/office/powerpoint/2010/main" val="2119648852"/>
              </p:ext>
            </p:extLst>
          </p:nvPr>
        </p:nvGraphicFramePr>
        <p:xfrm>
          <a:off x="989200" y="1633347"/>
          <a:ext cx="10058400" cy="4419598"/>
        </p:xfrm>
        <a:graphic>
          <a:graphicData uri="http://schemas.openxmlformats.org/drawingml/2006/table">
            <a:tbl>
              <a:tblPr firstRow="1" firstCol="1" bandRow="1">
                <a:tableStyleId>{5940675A-B579-460E-94D1-54222C63F5DA}</a:tableStyleId>
              </a:tblPr>
              <a:tblGrid>
                <a:gridCol w="3743808">
                  <a:extLst>
                    <a:ext uri="{9D8B030D-6E8A-4147-A177-3AD203B41FA5}">
                      <a16:colId xmlns:a16="http://schemas.microsoft.com/office/drawing/2014/main" val="1850664882"/>
                    </a:ext>
                  </a:extLst>
                </a:gridCol>
                <a:gridCol w="3156200">
                  <a:extLst>
                    <a:ext uri="{9D8B030D-6E8A-4147-A177-3AD203B41FA5}">
                      <a16:colId xmlns:a16="http://schemas.microsoft.com/office/drawing/2014/main" val="145926363"/>
                    </a:ext>
                  </a:extLst>
                </a:gridCol>
                <a:gridCol w="3158392">
                  <a:extLst>
                    <a:ext uri="{9D8B030D-6E8A-4147-A177-3AD203B41FA5}">
                      <a16:colId xmlns:a16="http://schemas.microsoft.com/office/drawing/2014/main" val="4218042046"/>
                    </a:ext>
                  </a:extLst>
                </a:gridCol>
              </a:tblGrid>
              <a:tr h="631371">
                <a:tc gridSpan="3">
                  <a:txBody>
                    <a:bodyPr/>
                    <a:lstStyle/>
                    <a:p>
                      <a:pPr marL="0" marR="0" algn="ctr">
                        <a:spcBef>
                          <a:spcPts val="600"/>
                        </a:spcBef>
                        <a:spcAft>
                          <a:spcPts val="600"/>
                        </a:spcAft>
                      </a:pPr>
                      <a:r>
                        <a:rPr lang="de-DE" sz="2400" dirty="0">
                          <a:effectLst/>
                          <a:latin typeface="#9Slide03 BoosterNextFYBlack" panose="02000A03000000020004" pitchFamily="2" charset="0"/>
                        </a:rPr>
                        <a:t>PHIẾU RỜI LỚP</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9678734"/>
                  </a:ext>
                </a:extLst>
              </a:tr>
              <a:tr h="1894114">
                <a:tc>
                  <a:txBody>
                    <a:bodyPr/>
                    <a:lstStyle/>
                    <a:p>
                      <a:pPr marL="0" marR="0" algn="ctr">
                        <a:spcBef>
                          <a:spcPts val="600"/>
                        </a:spcBef>
                        <a:spcAft>
                          <a:spcPts val="600"/>
                        </a:spcAft>
                      </a:pPr>
                      <a:r>
                        <a:rPr lang="de-DE" sz="2400" dirty="0">
                          <a:effectLst/>
                          <a:latin typeface="#9Slide03 BoosterNextFYBlack" panose="02000A03000000020004" pitchFamily="2" charset="0"/>
                        </a:rPr>
                        <a:t>3 điều khiến em cảm thấy hứng thú trong chương trình Ngữ văn 7</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600"/>
                        </a:spcBef>
                        <a:spcAft>
                          <a:spcPts val="600"/>
                        </a:spcAft>
                      </a:pPr>
                      <a:r>
                        <a:rPr lang="de-DE" sz="2400" dirty="0">
                          <a:effectLst/>
                          <a:latin typeface="#9Slide03 BoosterNextFYBlack" panose="02000A03000000020004" pitchFamily="2" charset="0"/>
                        </a:rPr>
                        <a:t>3 giải pháp của em để học tốt môn Ngữ văn 7</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600"/>
                        </a:spcBef>
                        <a:spcAft>
                          <a:spcPts val="600"/>
                        </a:spcAft>
                      </a:pPr>
                      <a:r>
                        <a:rPr lang="de-DE" sz="2400" dirty="0">
                          <a:effectLst/>
                          <a:latin typeface="#9Slide03 BoosterNextFYBlack" panose="02000A03000000020004" pitchFamily="2" charset="0"/>
                        </a:rPr>
                        <a:t>3 điều em muốn giáo viên Ngữ văn của mình phát huy hoặc thay đổi</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261149050"/>
                  </a:ext>
                </a:extLst>
              </a:tr>
              <a:tr h="631371">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a:effectLst/>
                          <a:latin typeface="#9Slide03 BoosterNextFYBlack" panose="02000A03000000020004" pitchFamily="2" charset="0"/>
                        </a:rPr>
                        <a:t> </a:t>
                      </a:r>
                      <a:endParaRPr lang="en-US" sz="240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240644829"/>
                  </a:ext>
                </a:extLst>
              </a:tr>
              <a:tr h="631371">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a:effectLst/>
                          <a:latin typeface="#9Slide03 BoosterNextFYBlack" panose="02000A03000000020004" pitchFamily="2" charset="0"/>
                        </a:rPr>
                        <a:t> </a:t>
                      </a:r>
                      <a:endParaRPr lang="en-US" sz="240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173321252"/>
                  </a:ext>
                </a:extLst>
              </a:tr>
              <a:tr h="631371">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5376534"/>
                  </a:ext>
                </a:extLst>
              </a:tr>
            </a:tbl>
          </a:graphicData>
        </a:graphic>
      </p:graphicFrame>
      <p:pic>
        <p:nvPicPr>
          <p:cNvPr id="36" name="图片 25">
            <a:extLst>
              <a:ext uri="{FF2B5EF4-FFF2-40B4-BE49-F238E27FC236}">
                <a16:creationId xmlns:a16="http://schemas.microsoft.com/office/drawing/2014/main"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911" y="805055"/>
            <a:ext cx="2313681" cy="1744036"/>
          </a:xfrm>
          <a:prstGeom prst="rect">
            <a:avLst/>
          </a:prstGeom>
        </p:spPr>
      </p:pic>
      <p:pic>
        <p:nvPicPr>
          <p:cNvPr id="35" name="图片 34">
            <a:extLst>
              <a:ext uri="{FF2B5EF4-FFF2-40B4-BE49-F238E27FC236}">
                <a16:creationId xmlns:a16="http://schemas.microsoft.com/office/drawing/2014/main"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Tree>
    <p:extLst>
      <p:ext uri="{BB962C8B-B14F-4D97-AF65-F5344CB8AC3E}">
        <p14:creationId xmlns:p14="http://schemas.microsoft.com/office/powerpoint/2010/main" val="287842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50000"/>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914400" y="1053533"/>
            <a:ext cx="6247998" cy="5018401"/>
            <a:chOff x="872575" y="1000462"/>
            <a:chExt cx="6247998" cy="5018401"/>
          </a:xfrm>
        </p:grpSpPr>
        <p:grpSp>
          <p:nvGrpSpPr>
            <p:cNvPr id="32" name="组合 31"/>
            <p:cNvGrpSpPr/>
            <p:nvPr/>
          </p:nvGrpSpPr>
          <p:grpSpPr>
            <a:xfrm>
              <a:off x="1220964" y="2210241"/>
              <a:ext cx="5899609" cy="3808622"/>
              <a:chOff x="1828800" y="932844"/>
              <a:chExt cx="8382000" cy="4992311"/>
            </a:xfrm>
            <a:effectLst>
              <a:outerShdw blurRad="50800" dist="38100" dir="5400000" algn="t" rotWithShape="0">
                <a:prstClr val="black">
                  <a:alpha val="40000"/>
                </a:prstClr>
              </a:outerShdw>
            </a:effectLst>
          </p:grpSpPr>
          <p:sp>
            <p:nvSpPr>
              <p:cNvPr id="3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 name="图片 19">
              <a:extLst>
                <a:ext uri="{FF2B5EF4-FFF2-40B4-BE49-F238E27FC236}">
                  <a16:creationId xmlns:a16="http://schemas.microsoft.com/office/drawing/2014/main" id="{7A2060F1-955B-4EA4-BDE4-2B419FD19A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4" name="组合 3">
            <a:extLst>
              <a:ext uri="{FF2B5EF4-FFF2-40B4-BE49-F238E27FC236}">
                <a16:creationId xmlns:a16="http://schemas.microsoft.com/office/drawing/2014/main" id="{01A05E88-E93B-446F-9EA2-F7A8649122EB}"/>
              </a:ext>
            </a:extLst>
          </p:cNvPr>
          <p:cNvGrpSpPr/>
          <p:nvPr/>
        </p:nvGrpSpPr>
        <p:grpSpPr>
          <a:xfrm>
            <a:off x="1652250" y="2767541"/>
            <a:ext cx="4968892" cy="1210691"/>
            <a:chOff x="1606550" y="1500188"/>
            <a:chExt cx="4970689" cy="1211129"/>
          </a:xfrm>
        </p:grpSpPr>
        <p:sp>
          <p:nvSpPr>
            <p:cNvPr id="5" name="MH_Other_5">
              <a:extLst>
                <a:ext uri="{FF2B5EF4-FFF2-40B4-BE49-F238E27FC236}">
                  <a16:creationId xmlns:a16="http://schemas.microsoft.com/office/drawing/2014/main" id="{5663367B-1C87-43A6-A009-8A2A27C51A0A}"/>
                </a:ext>
              </a:extLst>
            </p:cNvPr>
            <p:cNvSpPr/>
            <p:nvPr>
              <p:custDataLst>
                <p:tags r:id="rId4"/>
              </p:custDataLst>
            </p:nvPr>
          </p:nvSpPr>
          <p:spPr>
            <a:xfrm>
              <a:off x="6180496" y="1501708"/>
              <a:ext cx="396743" cy="413464"/>
            </a:xfrm>
            <a:prstGeom prst="rect">
              <a:avLst/>
            </a:prstGeom>
            <a:solidFill>
              <a:srgbClr val="FFF9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 name="MH_SubTitle_1">
              <a:extLst>
                <a:ext uri="{FF2B5EF4-FFF2-40B4-BE49-F238E27FC236}">
                  <a16:creationId xmlns:a16="http://schemas.microsoft.com/office/drawing/2014/main" id="{0CA46D69-6F5C-4369-9E5B-95D3BA775BDF}"/>
                </a:ext>
              </a:extLst>
            </p:cNvPr>
            <p:cNvSpPr/>
            <p:nvPr>
              <p:custDataLst>
                <p:tags r:id="rId5"/>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2DC8E"/>
            </a:solidFill>
            <a:ln>
              <a:noFill/>
            </a:ln>
          </p:spPr>
          <p:style>
            <a:lnRef idx="2">
              <a:schemeClr val="accent1">
                <a:shade val="50000"/>
              </a:schemeClr>
            </a:lnRef>
            <a:fillRef idx="1">
              <a:schemeClr val="accent1"/>
            </a:fillRef>
            <a:effectRef idx="0">
              <a:schemeClr val="accent1"/>
            </a:effectRef>
            <a:fontRef idx="minor">
              <a:schemeClr val="lt1"/>
            </a:fontRef>
          </p:style>
          <p:txBody>
            <a:bodyPr lIns="179935" anchor="ctr">
              <a:normAutofit/>
            </a:bodyPr>
            <a:lstStyle/>
            <a:p>
              <a:pPr algn="just">
                <a:defRPr/>
              </a:pPr>
              <a:endParaRPr lang="zh-CN" altLang="en-US" dirty="0">
                <a:solidFill>
                  <a:srgbClr val="FFFFFF"/>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7" name="MH_Other_6">
              <a:extLst>
                <a:ext uri="{FF2B5EF4-FFF2-40B4-BE49-F238E27FC236}">
                  <a16:creationId xmlns:a16="http://schemas.microsoft.com/office/drawing/2014/main" id="{A86D06E3-80D7-478A-B128-3C60334D250B}"/>
                </a:ext>
              </a:extLst>
            </p:cNvPr>
            <p:cNvSpPr/>
            <p:nvPr>
              <p:custDataLst>
                <p:tags r:id="rId6"/>
              </p:custDataLst>
            </p:nvPr>
          </p:nvSpPr>
          <p:spPr>
            <a:xfrm>
              <a:off x="1606550" y="1510828"/>
              <a:ext cx="395223" cy="395223"/>
            </a:xfrm>
            <a:prstGeom prst="ellipse">
              <a:avLst/>
            </a:prstGeom>
            <a:noFill/>
            <a:ln w="57150">
              <a:solidFill>
                <a:srgbClr val="F2DC8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solidFill>
                  <a:srgbClr val="F2DC8E"/>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矩形 8">
              <a:extLst>
                <a:ext uri="{FF2B5EF4-FFF2-40B4-BE49-F238E27FC236}">
                  <a16:creationId xmlns:a16="http://schemas.microsoft.com/office/drawing/2014/main" id="{B7986337-58E3-4D8E-9C97-865670131774}"/>
                </a:ext>
              </a:extLst>
            </p:cNvPr>
            <p:cNvSpPr/>
            <p:nvPr/>
          </p:nvSpPr>
          <p:spPr>
            <a:xfrm>
              <a:off x="2088074" y="1953913"/>
              <a:ext cx="4421198" cy="75740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Hãy</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viết</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ra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3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cảm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nhận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của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em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về</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một</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năm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học</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tập</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môn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Ngữ</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văn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ở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trường</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THCS</a:t>
              </a:r>
              <a:endParaRPr lang="zh-CN" altLang="en-US"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grpSp>
        <p:nvGrpSpPr>
          <p:cNvPr id="26" name="组合 25">
            <a:extLst>
              <a:ext uri="{FF2B5EF4-FFF2-40B4-BE49-F238E27FC236}">
                <a16:creationId xmlns:a16="http://schemas.microsoft.com/office/drawing/2014/main" id="{01A05E88-E93B-446F-9EA2-F7A8649122EB}"/>
              </a:ext>
            </a:extLst>
          </p:cNvPr>
          <p:cNvGrpSpPr/>
          <p:nvPr/>
        </p:nvGrpSpPr>
        <p:grpSpPr>
          <a:xfrm>
            <a:off x="1677999" y="4354122"/>
            <a:ext cx="4968892" cy="1210691"/>
            <a:chOff x="1606550" y="1500188"/>
            <a:chExt cx="4970689" cy="1211129"/>
          </a:xfrm>
        </p:grpSpPr>
        <p:sp>
          <p:nvSpPr>
            <p:cNvPr id="27" name="MH_Other_5">
              <a:extLst>
                <a:ext uri="{FF2B5EF4-FFF2-40B4-BE49-F238E27FC236}">
                  <a16:creationId xmlns:a16="http://schemas.microsoft.com/office/drawing/2014/main" id="{5663367B-1C87-43A6-A009-8A2A27C51A0A}"/>
                </a:ext>
              </a:extLst>
            </p:cNvPr>
            <p:cNvSpPr/>
            <p:nvPr>
              <p:custDataLst>
                <p:tags r:id="rId1"/>
              </p:custDataLst>
            </p:nvPr>
          </p:nvSpPr>
          <p:spPr>
            <a:xfrm>
              <a:off x="6180496" y="1501708"/>
              <a:ext cx="396743" cy="413464"/>
            </a:xfrm>
            <a:prstGeom prst="rect">
              <a:avLst/>
            </a:prstGeom>
            <a:solidFill>
              <a:srgbClr val="FFF9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MH_SubTitle_1">
              <a:extLst>
                <a:ext uri="{FF2B5EF4-FFF2-40B4-BE49-F238E27FC236}">
                  <a16:creationId xmlns:a16="http://schemas.microsoft.com/office/drawing/2014/main" id="{0CA46D69-6F5C-4369-9E5B-95D3BA775BDF}"/>
                </a:ext>
              </a:extLst>
            </p:cNvPr>
            <p:cNvSpPr/>
            <p:nvPr>
              <p:custDataLst>
                <p:tags r:id="rId2"/>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2DC8E"/>
            </a:solidFill>
            <a:ln>
              <a:noFill/>
            </a:ln>
          </p:spPr>
          <p:style>
            <a:lnRef idx="2">
              <a:schemeClr val="accent1">
                <a:shade val="50000"/>
              </a:schemeClr>
            </a:lnRef>
            <a:fillRef idx="1">
              <a:schemeClr val="accent1"/>
            </a:fillRef>
            <a:effectRef idx="0">
              <a:schemeClr val="accent1"/>
            </a:effectRef>
            <a:fontRef idx="minor">
              <a:schemeClr val="lt1"/>
            </a:fontRef>
          </p:style>
          <p:txBody>
            <a:bodyPr lIns="179935" anchor="ctr">
              <a:normAutofit/>
            </a:bodyPr>
            <a:lstStyle/>
            <a:p>
              <a:pPr algn="just">
                <a:defRPr/>
              </a:pPr>
              <a:endParaRPr lang="zh-CN" altLang="en-US" dirty="0">
                <a:solidFill>
                  <a:srgbClr val="FFFFFF"/>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sp>
          <p:nvSpPr>
            <p:cNvPr id="29" name="MH_Other_6">
              <a:extLst>
                <a:ext uri="{FF2B5EF4-FFF2-40B4-BE49-F238E27FC236}">
                  <a16:creationId xmlns:a16="http://schemas.microsoft.com/office/drawing/2014/main" id="{A86D06E3-80D7-478A-B128-3C60334D250B}"/>
                </a:ext>
              </a:extLst>
            </p:cNvPr>
            <p:cNvSpPr/>
            <p:nvPr>
              <p:custDataLst>
                <p:tags r:id="rId3"/>
              </p:custDataLst>
            </p:nvPr>
          </p:nvSpPr>
          <p:spPr>
            <a:xfrm>
              <a:off x="1606550" y="1510828"/>
              <a:ext cx="395223" cy="395223"/>
            </a:xfrm>
            <a:prstGeom prst="ellipse">
              <a:avLst/>
            </a:prstGeom>
            <a:noFill/>
            <a:ln w="57150">
              <a:solidFill>
                <a:srgbClr val="F2DC8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solidFill>
                  <a:srgbClr val="F2DC8E"/>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矩形 30">
              <a:extLst>
                <a:ext uri="{FF2B5EF4-FFF2-40B4-BE49-F238E27FC236}">
                  <a16:creationId xmlns:a16="http://schemas.microsoft.com/office/drawing/2014/main" id="{B7986337-58E3-4D8E-9C97-865670131774}"/>
                </a:ext>
              </a:extLst>
            </p:cNvPr>
            <p:cNvSpPr/>
            <p:nvPr/>
          </p:nvSpPr>
          <p:spPr>
            <a:xfrm>
              <a:off x="2234075" y="1953913"/>
              <a:ext cx="4343164" cy="757404"/>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Hãy</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viết</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ra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3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điều</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mong</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đợi</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của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em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về</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môn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học</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Ngữ</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văn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ở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lớp</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7</a:t>
              </a:r>
              <a:endParaRPr lang="zh-CN" altLang="en-US"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sp>
        <p:nvSpPr>
          <p:cNvPr id="37" name="圆角矩形 36"/>
          <p:cNvSpPr/>
          <p:nvPr/>
        </p:nvSpPr>
        <p:spPr>
          <a:xfrm rot="10800000" flipV="1">
            <a:off x="4682585" y="749760"/>
            <a:ext cx="3480513"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err="1">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Khởi</a:t>
            </a:r>
            <a:r>
              <a:rPr lang="en-US" altLang="zh-CN" sz="3200" dirty="0">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lang="en-US" altLang="zh-CN" sz="3200" dirty="0" err="1">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động</a:t>
            </a:r>
            <a:endParaRPr lang="zh-CN" altLang="en-US" sz="3200" dirty="0">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pic>
        <p:nvPicPr>
          <p:cNvPr id="23" name="图片 22">
            <a:extLst>
              <a:ext uri="{FF2B5EF4-FFF2-40B4-BE49-F238E27FC236}">
                <a16:creationId xmlns:a16="http://schemas.microsoft.com/office/drawing/2014/main" id="{37EC6BA5-788F-49F0-B710-A97815A369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6482" y="1271394"/>
            <a:ext cx="3480514" cy="5029200"/>
          </a:xfrm>
          <a:prstGeom prst="rect">
            <a:avLst/>
          </a:prstGeom>
        </p:spPr>
      </p:pic>
      <p:sp>
        <p:nvSpPr>
          <p:cNvPr id="3" name="TextBox 2">
            <a:extLst>
              <a:ext uri="{FF2B5EF4-FFF2-40B4-BE49-F238E27FC236}">
                <a16:creationId xmlns:a16="http://schemas.microsoft.com/office/drawing/2014/main" id="{09897020-B04B-9E9E-25DD-01AECEC62C8F}"/>
              </a:ext>
            </a:extLst>
          </p:cNvPr>
          <p:cNvSpPr txBox="1"/>
          <p:nvPr/>
        </p:nvSpPr>
        <p:spPr>
          <a:xfrm>
            <a:off x="2305297" y="2767541"/>
            <a:ext cx="2323336" cy="400110"/>
          </a:xfrm>
          <a:prstGeom prst="rect">
            <a:avLst/>
          </a:prstGeom>
          <a:noFill/>
        </p:spPr>
        <p:txBody>
          <a:bodyPr wrap="square" rtlCol="0">
            <a:spAutoFit/>
          </a:bodyPr>
          <a:lstStyle/>
          <a:p>
            <a:r>
              <a:rPr lang="en-US" sz="2000" dirty="0">
                <a:latin typeface="#9Slide03 BoosterNextFYBlack" panose="02000A03000000020004" pitchFamily="2" charset="0"/>
              </a:rPr>
              <a:t>3 </a:t>
            </a:r>
            <a:r>
              <a:rPr lang="en-US" sz="2000" dirty="0" err="1">
                <a:latin typeface="#9Slide03 BoosterNextFYBlack" panose="02000A03000000020004" pitchFamily="2" charset="0"/>
              </a:rPr>
              <a:t>cảm</a:t>
            </a:r>
            <a:r>
              <a:rPr lang="en-US" sz="2000" dirty="0">
                <a:latin typeface="#9Slide03 BoosterNextFYBlack" panose="02000A03000000020004" pitchFamily="2" charset="0"/>
              </a:rPr>
              <a:t> </a:t>
            </a:r>
            <a:r>
              <a:rPr lang="en-US" sz="2000" dirty="0" err="1">
                <a:latin typeface="#9Slide03 BoosterNextFYBlack" panose="02000A03000000020004" pitchFamily="2" charset="0"/>
              </a:rPr>
              <a:t>nhận</a:t>
            </a:r>
            <a:endParaRPr lang="en-US" sz="2000" dirty="0">
              <a:latin typeface="#9Slide03 BoosterNextFYBlack" panose="02000A03000000020004" pitchFamily="2" charset="0"/>
            </a:endParaRPr>
          </a:p>
        </p:txBody>
      </p:sp>
      <p:sp>
        <p:nvSpPr>
          <p:cNvPr id="24" name="TextBox 23">
            <a:extLst>
              <a:ext uri="{FF2B5EF4-FFF2-40B4-BE49-F238E27FC236}">
                <a16:creationId xmlns:a16="http://schemas.microsoft.com/office/drawing/2014/main" id="{9D15F24D-8A64-6740-9172-A512DD21B7E6}"/>
              </a:ext>
            </a:extLst>
          </p:cNvPr>
          <p:cNvSpPr txBox="1"/>
          <p:nvPr/>
        </p:nvSpPr>
        <p:spPr>
          <a:xfrm>
            <a:off x="2243019" y="4366318"/>
            <a:ext cx="2323336" cy="400110"/>
          </a:xfrm>
          <a:prstGeom prst="rect">
            <a:avLst/>
          </a:prstGeom>
          <a:noFill/>
        </p:spPr>
        <p:txBody>
          <a:bodyPr wrap="square" rtlCol="0">
            <a:spAutoFit/>
          </a:bodyPr>
          <a:lstStyle/>
          <a:p>
            <a:r>
              <a:rPr lang="en-US" sz="2000" dirty="0">
                <a:latin typeface="#9Slide03 BoosterNextFYBlack" panose="02000A03000000020004" pitchFamily="2" charset="0"/>
              </a:rPr>
              <a:t>3 </a:t>
            </a:r>
            <a:r>
              <a:rPr lang="en-US" sz="2000" dirty="0" err="1">
                <a:latin typeface="#9Slide03 BoosterNextFYBlack" panose="02000A03000000020004" pitchFamily="2" charset="0"/>
              </a:rPr>
              <a:t>điều</a:t>
            </a:r>
            <a:r>
              <a:rPr lang="en-US" sz="2000" dirty="0">
                <a:latin typeface="#9Slide03 BoosterNextFYBlack" panose="02000A03000000020004" pitchFamily="2" charset="0"/>
              </a:rPr>
              <a:t> </a:t>
            </a:r>
            <a:r>
              <a:rPr lang="en-US" sz="2000" dirty="0" err="1">
                <a:latin typeface="#9Slide03 BoosterNextFYBlack" panose="02000A03000000020004" pitchFamily="2" charset="0"/>
              </a:rPr>
              <a:t>mong</a:t>
            </a:r>
            <a:r>
              <a:rPr lang="en-US" sz="2000" dirty="0">
                <a:latin typeface="#9Slide03 BoosterNextFYBlack" panose="02000A03000000020004" pitchFamily="2" charset="0"/>
              </a:rPr>
              <a:t> </a:t>
            </a:r>
            <a:r>
              <a:rPr lang="en-US" sz="2000" dirty="0" err="1">
                <a:latin typeface="#9Slide03 BoosterNextFYBlack" panose="02000A03000000020004" pitchFamily="2" charset="0"/>
              </a:rPr>
              <a:t>đợi</a:t>
            </a:r>
            <a:endParaRPr lang="en-US" sz="2000" dirty="0">
              <a:latin typeface="#9Slide03 BoosterNextFYBlack" panose="02000A03000000020004" pitchFamily="2" charset="0"/>
            </a:endParaRPr>
          </a:p>
        </p:txBody>
      </p:sp>
    </p:spTree>
    <p:extLst>
      <p:ext uri="{BB962C8B-B14F-4D97-AF65-F5344CB8AC3E}">
        <p14:creationId xmlns:p14="http://schemas.microsoft.com/office/powerpoint/2010/main" val="1902109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28600"/>
            <a:ext cx="9372600" cy="6725474"/>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954" y="2409465"/>
            <a:ext cx="3280691" cy="314678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793" y="3977118"/>
            <a:ext cx="1925303" cy="1327150"/>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6199" y="2819400"/>
            <a:ext cx="3860800" cy="2286000"/>
          </a:xfrm>
          <a:prstGeom prst="rect">
            <a:avLst/>
          </a:prstGeom>
        </p:spPr>
      </p:pic>
      <p:pic>
        <p:nvPicPr>
          <p:cNvPr id="67" name="图片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698"/>
            <a:ext cx="12192000" cy="4813300"/>
          </a:xfrm>
          <a:prstGeom prst="rect">
            <a:avLst/>
          </a:prstGeom>
        </p:spPr>
      </p:pic>
      <p:pic>
        <p:nvPicPr>
          <p:cNvPr id="76" name="图片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 y="-3374614"/>
            <a:ext cx="12192000" cy="6858000"/>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0600" y="1981200"/>
            <a:ext cx="828675" cy="501874"/>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2200" y="1981200"/>
            <a:ext cx="787825" cy="501874"/>
          </a:xfrm>
          <a:prstGeom prst="rect">
            <a:avLst/>
          </a:prstGeom>
        </p:spPr>
      </p:pic>
      <p:pic>
        <p:nvPicPr>
          <p:cNvPr id="71" name="图片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3718" y="3140953"/>
            <a:ext cx="913221" cy="1116997"/>
          </a:xfrm>
          <a:prstGeom prst="rect">
            <a:avLst/>
          </a:prstGeom>
        </p:spPr>
      </p:pic>
      <p:pic>
        <p:nvPicPr>
          <p:cNvPr id="72"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25226" y="3924063"/>
            <a:ext cx="6617148" cy="2946635"/>
          </a:xfrm>
          <a:prstGeom prst="rect">
            <a:avLst/>
          </a:prstGeom>
        </p:spPr>
      </p:pic>
      <p:sp>
        <p:nvSpPr>
          <p:cNvPr id="14" name="TextBox 13">
            <a:extLst>
              <a:ext uri="{FF2B5EF4-FFF2-40B4-BE49-F238E27FC236}">
                <a16:creationId xmlns:a16="http://schemas.microsoft.com/office/drawing/2014/main" id="{839A535B-C605-5541-F7F7-4E594A13C977}"/>
              </a:ext>
            </a:extLst>
          </p:cNvPr>
          <p:cNvSpPr txBox="1"/>
          <p:nvPr/>
        </p:nvSpPr>
        <p:spPr>
          <a:xfrm>
            <a:off x="3288293" y="2280884"/>
            <a:ext cx="5594469" cy="923330"/>
          </a:xfrm>
          <a:prstGeom prst="rect">
            <a:avLst/>
          </a:prstGeom>
          <a:noFill/>
        </p:spPr>
        <p:txBody>
          <a:bodyPr wrap="square" rtlCol="0">
            <a:spAutoFit/>
          </a:bodyPr>
          <a:lstStyle/>
          <a:p>
            <a:pPr algn="ctr"/>
            <a:r>
              <a:rPr lang="en-US" sz="5400" dirty="0" err="1">
                <a:solidFill>
                  <a:schemeClr val="bg1"/>
                </a:solidFill>
                <a:latin typeface="#9Slide07 SVNNexa Rust Slab Bla" panose="020B0606040200020203" pitchFamily="34" charset="0"/>
              </a:rPr>
              <a:t>Bài</a:t>
            </a:r>
            <a:r>
              <a:rPr lang="en-US" sz="5400" dirty="0">
                <a:solidFill>
                  <a:schemeClr val="bg1"/>
                </a:solidFill>
                <a:latin typeface="#9Slide07 SVNNexa Rust Slab Bla" panose="020B0606040200020203" pitchFamily="34" charset="0"/>
              </a:rPr>
              <a:t> </a:t>
            </a:r>
            <a:r>
              <a:rPr lang="en-US" sz="5400" dirty="0" err="1">
                <a:solidFill>
                  <a:schemeClr val="bg1"/>
                </a:solidFill>
                <a:latin typeface="#9Slide07 SVNNexa Rust Slab Bla" panose="020B0606040200020203" pitchFamily="34" charset="0"/>
              </a:rPr>
              <a:t>mở</a:t>
            </a:r>
            <a:r>
              <a:rPr lang="en-US" sz="5400" dirty="0">
                <a:solidFill>
                  <a:schemeClr val="bg1"/>
                </a:solidFill>
                <a:latin typeface="#9Slide07 SVNNexa Rust Slab Bla" panose="020B0606040200020203" pitchFamily="34" charset="0"/>
              </a:rPr>
              <a:t> </a:t>
            </a:r>
            <a:r>
              <a:rPr lang="en-US" sz="5400" dirty="0" err="1">
                <a:solidFill>
                  <a:schemeClr val="bg1"/>
                </a:solidFill>
                <a:latin typeface="#9Slide07 SVNNexa Rust Slab Bla" panose="020B0606040200020203" pitchFamily="34" charset="0"/>
              </a:rPr>
              <a:t>đầu</a:t>
            </a:r>
            <a:endParaRPr lang="en-US" sz="5400" dirty="0">
              <a:solidFill>
                <a:schemeClr val="bg1"/>
              </a:solidFill>
              <a:latin typeface="#9Slide07 SVNNexa Rust Slab Bla" panose="020B0606040200020203" pitchFamily="34" charset="0"/>
            </a:endParaRPr>
          </a:p>
        </p:txBody>
      </p:sp>
    </p:spTree>
    <p:extLst>
      <p:ext uri="{BB962C8B-B14F-4D97-AF65-F5344CB8AC3E}">
        <p14:creationId xmlns:p14="http://schemas.microsoft.com/office/powerpoint/2010/main" val="2660371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471369" y="334558"/>
            <a:ext cx="5249261" cy="675782"/>
            <a:chOff x="3382652" y="686792"/>
            <a:chExt cx="5249261" cy="675782"/>
          </a:xfrm>
        </p:grpSpPr>
        <p:sp>
          <p:nvSpPr>
            <p:cNvPr id="38" name="圆角矩形 37"/>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id="{F953D702-DA6F-4E12-96CD-D548CD86F11B}"/>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Nội</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dung </a:t>
              </a: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Ngữ</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văn</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endParaRPr lang="zh-CN" altLang="en-US"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2" name="Table 1">
            <a:extLst>
              <a:ext uri="{FF2B5EF4-FFF2-40B4-BE49-F238E27FC236}">
                <a16:creationId xmlns:a16="http://schemas.microsoft.com/office/drawing/2014/main" id="{DCDB32B9-19B7-21C2-0A73-A90BB06A63AF}"/>
              </a:ext>
            </a:extLst>
          </p:cNvPr>
          <p:cNvGraphicFramePr>
            <a:graphicFrameLocks noGrp="1"/>
          </p:cNvGraphicFramePr>
          <p:nvPr>
            <p:extLst>
              <p:ext uri="{D42A27DB-BD31-4B8C-83A1-F6EECF244321}">
                <p14:modId xmlns:p14="http://schemas.microsoft.com/office/powerpoint/2010/main" val="3474118816"/>
              </p:ext>
            </p:extLst>
          </p:nvPr>
        </p:nvGraphicFramePr>
        <p:xfrm>
          <a:off x="1251663" y="1524000"/>
          <a:ext cx="9688671" cy="4654736"/>
        </p:xfrm>
        <a:graphic>
          <a:graphicData uri="http://schemas.openxmlformats.org/drawingml/2006/table">
            <a:tbl>
              <a:tblPr firstRow="1" firstCol="1" bandRow="1">
                <a:tableStyleId>{5C22544A-7EE6-4342-B048-85BDC9FD1C3A}</a:tableStyleId>
              </a:tblPr>
              <a:tblGrid>
                <a:gridCol w="2226735">
                  <a:extLst>
                    <a:ext uri="{9D8B030D-6E8A-4147-A177-3AD203B41FA5}">
                      <a16:colId xmlns:a16="http://schemas.microsoft.com/office/drawing/2014/main" val="1297070688"/>
                    </a:ext>
                  </a:extLst>
                </a:gridCol>
                <a:gridCol w="3730968">
                  <a:extLst>
                    <a:ext uri="{9D8B030D-6E8A-4147-A177-3AD203B41FA5}">
                      <a16:colId xmlns:a16="http://schemas.microsoft.com/office/drawing/2014/main" val="1018113892"/>
                    </a:ext>
                  </a:extLst>
                </a:gridCol>
                <a:gridCol w="3730968">
                  <a:extLst>
                    <a:ext uri="{9D8B030D-6E8A-4147-A177-3AD203B41FA5}">
                      <a16:colId xmlns:a16="http://schemas.microsoft.com/office/drawing/2014/main" val="2653816454"/>
                    </a:ext>
                  </a:extLst>
                </a:gridCol>
              </a:tblGrid>
              <a:tr h="1149476">
                <a:tc gridSpan="3">
                  <a:txBody>
                    <a:bodyPr/>
                    <a:lstStyle/>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PHIẾU HỌC TẬP SỐ (1.1 – 1.5)</a:t>
                      </a:r>
                      <a:endParaRPr lang="en-US" sz="2400" dirty="0">
                        <a:solidFill>
                          <a:schemeClr val="tx1"/>
                        </a:solidFill>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Đọc hiểu văn bản ..........</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8165858"/>
                  </a:ext>
                </a:extLst>
              </a:tr>
              <a:tr h="990600">
                <a:tc>
                  <a:txBody>
                    <a:bodyPr/>
                    <a:lstStyle/>
                    <a:p>
                      <a:pPr marL="0" marR="0" algn="ctr">
                        <a:spcBef>
                          <a:spcPts val="600"/>
                        </a:spcBef>
                        <a:spcAft>
                          <a:spcPts val="60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Thể loại/kiểu văn bản</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ctr">
                        <a:spcBef>
                          <a:spcPts val="600"/>
                        </a:spcBef>
                        <a:spcAft>
                          <a:spcPts val="60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Tên văn bản</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ctr">
                        <a:spcBef>
                          <a:spcPts val="600"/>
                        </a:spcBef>
                        <a:spcAft>
                          <a:spcPts val="60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Nội dung chính</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extLst>
                  <a:ext uri="{0D108BD9-81ED-4DB2-BD59-A6C34878D82A}">
                    <a16:rowId xmlns:a16="http://schemas.microsoft.com/office/drawing/2014/main" val="3240477180"/>
                  </a:ext>
                </a:extLst>
              </a:tr>
              <a:tr h="419110">
                <a:tc rowSpan="3">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val="1047649431"/>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val="346921310"/>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val="4143126547"/>
                  </a:ext>
                </a:extLst>
              </a:tr>
              <a:tr h="419110">
                <a:tc rowSpan="3">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val="1685503703"/>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val="3502569335"/>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val="2868830270"/>
                  </a:ext>
                </a:extLst>
              </a:tr>
            </a:tbl>
          </a:graphicData>
        </a:graphic>
      </p:graphicFrame>
      <p:pic>
        <p:nvPicPr>
          <p:cNvPr id="36" name="图片 25">
            <a:extLst>
              <a:ext uri="{FF2B5EF4-FFF2-40B4-BE49-F238E27FC236}">
                <a16:creationId xmlns:a16="http://schemas.microsoft.com/office/drawing/2014/main"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41" y="648715"/>
            <a:ext cx="2313681" cy="1744036"/>
          </a:xfrm>
          <a:prstGeom prst="rect">
            <a:avLst/>
          </a:prstGeom>
        </p:spPr>
      </p:pic>
      <p:pic>
        <p:nvPicPr>
          <p:cNvPr id="35" name="图片 34">
            <a:extLst>
              <a:ext uri="{FF2B5EF4-FFF2-40B4-BE49-F238E27FC236}">
                <a16:creationId xmlns:a16="http://schemas.microsoft.com/office/drawing/2014/main"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3500" y="5105400"/>
            <a:ext cx="2053667" cy="1372577"/>
          </a:xfrm>
          <a:prstGeom prst="rect">
            <a:avLst/>
          </a:prstGeom>
        </p:spPr>
      </p:pic>
    </p:spTree>
    <p:extLst>
      <p:ext uri="{BB962C8B-B14F-4D97-AF65-F5344CB8AC3E}">
        <p14:creationId xmlns:p14="http://schemas.microsoft.com/office/powerpoint/2010/main" val="101508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688899" y="866445"/>
            <a:ext cx="9285684" cy="5279432"/>
            <a:chOff x="988030" y="1833033"/>
            <a:chExt cx="5869970" cy="2988726"/>
          </a:xfrm>
        </p:grpSpPr>
        <p:grpSp>
          <p:nvGrpSpPr>
            <p:cNvPr id="17" name="组合 16"/>
            <p:cNvGrpSpPr/>
            <p:nvPr/>
          </p:nvGrpSpPr>
          <p:grpSpPr>
            <a:xfrm>
              <a:off x="1220964" y="2210239"/>
              <a:ext cx="5637036" cy="2611520"/>
              <a:chOff x="1828800" y="932842"/>
              <a:chExt cx="8008944" cy="3423160"/>
            </a:xfrm>
            <a:effectLst>
              <a:outerShdw blurRad="50800" dist="38100" dir="5400000" algn="t" rotWithShape="0">
                <a:prstClr val="black">
                  <a:alpha val="40000"/>
                </a:prstClr>
              </a:outerShdw>
            </a:effectLst>
          </p:grpSpPr>
          <p:sp>
            <p:nvSpPr>
              <p:cNvPr id="23" name="圆角矩形 22"/>
              <p:cNvSpPr/>
              <p:nvPr/>
            </p:nvSpPr>
            <p:spPr>
              <a:xfrm flipV="1">
                <a:off x="1828800" y="932842"/>
                <a:ext cx="8008944" cy="3423160"/>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5" name="圆角矩形 24"/>
              <p:cNvSpPr/>
              <p:nvPr/>
            </p:nvSpPr>
            <p:spPr>
              <a:xfrm flipV="1">
                <a:off x="1930550" y="1007532"/>
                <a:ext cx="7814501" cy="3320734"/>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2" name="图片 21">
              <a:extLst>
                <a:ext uri="{FF2B5EF4-FFF2-40B4-BE49-F238E27FC236}">
                  <a16:creationId xmlns:a16="http://schemas.microsoft.com/office/drawing/2014/main" id="{7A2060F1-955B-4EA4-BDE4-2B419FD19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030" y="1833033"/>
              <a:ext cx="963401" cy="811392"/>
            </a:xfrm>
            <a:prstGeom prst="rect">
              <a:avLst/>
            </a:prstGeom>
          </p:spPr>
        </p:pic>
      </p:gr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765" y="2277957"/>
            <a:ext cx="2116794" cy="4086334"/>
          </a:xfrm>
          <a:prstGeom prst="rect">
            <a:avLst/>
          </a:prstGeom>
        </p:spPr>
      </p:pic>
      <p:sp>
        <p:nvSpPr>
          <p:cNvPr id="27" name="TextBox 26">
            <a:extLst>
              <a:ext uri="{FF2B5EF4-FFF2-40B4-BE49-F238E27FC236}">
                <a16:creationId xmlns:a16="http://schemas.microsoft.com/office/drawing/2014/main" id="{FDD83F92-9590-173B-E3DD-C4E930D48595}"/>
              </a:ext>
            </a:extLst>
          </p:cNvPr>
          <p:cNvSpPr txBox="1"/>
          <p:nvPr/>
        </p:nvSpPr>
        <p:spPr>
          <a:xfrm>
            <a:off x="1419193" y="2048345"/>
            <a:ext cx="8193572" cy="3170099"/>
          </a:xfrm>
          <a:prstGeom prst="rect">
            <a:avLst/>
          </a:prstGeom>
          <a:noFill/>
        </p:spPr>
        <p:txBody>
          <a:bodyPr wrap="square">
            <a:spAutoFit/>
          </a:bodyPr>
          <a:lstStyle/>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truyện: truyện ngắn và tiểu thuyết, truyện khoa học viễn tưởng, truyện ngụ ngôn.</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thơ: thơ bốn chữ, năm chữ, thơ tự do.</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kí: tùy bút, tản văn.</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nghị luận: nghị luận văn học, nghị luận xã hội.</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thông tin: văn bản thông tin giới thiệu quy tắc, luật lệ của một hoạt động hay trò chơi; văn bản thông tin có cước chú, tài liệu tham </a:t>
            </a:r>
            <a:r>
              <a:rPr lang="de-DE" sz="200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khảo.</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grpSp>
        <p:nvGrpSpPr>
          <p:cNvPr id="29" name="组合 29">
            <a:extLst>
              <a:ext uri="{FF2B5EF4-FFF2-40B4-BE49-F238E27FC236}">
                <a16:creationId xmlns:a16="http://schemas.microsoft.com/office/drawing/2014/main" id="{C348F9BF-23AB-FC01-ED55-6E29FE25F9F1}"/>
              </a:ext>
            </a:extLst>
          </p:cNvPr>
          <p:cNvGrpSpPr/>
          <p:nvPr/>
        </p:nvGrpSpPr>
        <p:grpSpPr>
          <a:xfrm>
            <a:off x="4495800" y="400410"/>
            <a:ext cx="3462831" cy="675782"/>
            <a:chOff x="3382652" y="686792"/>
            <a:chExt cx="5249261" cy="675782"/>
          </a:xfrm>
        </p:grpSpPr>
        <p:sp>
          <p:nvSpPr>
            <p:cNvPr id="30" name="圆角矩形 37">
              <a:extLst>
                <a:ext uri="{FF2B5EF4-FFF2-40B4-BE49-F238E27FC236}">
                  <a16:creationId xmlns:a16="http://schemas.microsoft.com/office/drawing/2014/main" id="{6C29C626-62F6-D837-6C40-B36B56E912A6}"/>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矩形 38">
              <a:extLst>
                <a:ext uri="{FF2B5EF4-FFF2-40B4-BE49-F238E27FC236}">
                  <a16:creationId xmlns:a16="http://schemas.microsoft.com/office/drawing/2014/main" id="{B0BC6B4E-3F87-737C-B6A9-6DCD48F0D111}"/>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đọc</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spTree>
    <p:extLst>
      <p:ext uri="{BB962C8B-B14F-4D97-AF65-F5344CB8AC3E}">
        <p14:creationId xmlns:p14="http://schemas.microsoft.com/office/powerpoint/2010/main" val="408907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471369" y="334558"/>
            <a:ext cx="5249261" cy="675782"/>
            <a:chOff x="3382652" y="686792"/>
            <a:chExt cx="5249261" cy="675782"/>
          </a:xfrm>
        </p:grpSpPr>
        <p:sp>
          <p:nvSpPr>
            <p:cNvPr id="38" name="圆角矩形 37"/>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id="{F953D702-DA6F-4E12-96CD-D548CD86F11B}"/>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Nội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dung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Ngữ</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văn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2" name="Table 1">
            <a:extLst>
              <a:ext uri="{FF2B5EF4-FFF2-40B4-BE49-F238E27FC236}">
                <a16:creationId xmlns:a16="http://schemas.microsoft.com/office/drawing/2014/main" id="{DCDB32B9-19B7-21C2-0A73-A90BB06A63AF}"/>
              </a:ext>
            </a:extLst>
          </p:cNvPr>
          <p:cNvGraphicFramePr>
            <a:graphicFrameLocks noGrp="1"/>
          </p:cNvGraphicFramePr>
          <p:nvPr>
            <p:extLst>
              <p:ext uri="{D42A27DB-BD31-4B8C-83A1-F6EECF244321}">
                <p14:modId xmlns:p14="http://schemas.microsoft.com/office/powerpoint/2010/main" val="1136640227"/>
              </p:ext>
            </p:extLst>
          </p:nvPr>
        </p:nvGraphicFramePr>
        <p:xfrm>
          <a:off x="1251663" y="1524000"/>
          <a:ext cx="9688671" cy="4685283"/>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226735">
                  <a:extLst>
                    <a:ext uri="{9D8B030D-6E8A-4147-A177-3AD203B41FA5}">
                      <a16:colId xmlns:a16="http://schemas.microsoft.com/office/drawing/2014/main" val="1297070688"/>
                    </a:ext>
                  </a:extLst>
                </a:gridCol>
                <a:gridCol w="3730968">
                  <a:extLst>
                    <a:ext uri="{9D8B030D-6E8A-4147-A177-3AD203B41FA5}">
                      <a16:colId xmlns:a16="http://schemas.microsoft.com/office/drawing/2014/main" val="1018113892"/>
                    </a:ext>
                  </a:extLst>
                </a:gridCol>
                <a:gridCol w="3730968">
                  <a:extLst>
                    <a:ext uri="{9D8B030D-6E8A-4147-A177-3AD203B41FA5}">
                      <a16:colId xmlns:a16="http://schemas.microsoft.com/office/drawing/2014/main" val="2653816454"/>
                    </a:ext>
                  </a:extLst>
                </a:gridCol>
              </a:tblGrid>
              <a:tr h="1318955">
                <a:tc gridSpan="3">
                  <a:txBody>
                    <a:bodyPr/>
                    <a:lstStyle/>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PHIẾU HỌC TẬP SỐ (1.6)</a:t>
                      </a:r>
                      <a:endParaRPr lang="en-US" sz="2400" dirty="0">
                        <a:solidFill>
                          <a:schemeClr val="tx1"/>
                        </a:solidFill>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Thực hành tiếng Việt</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8165858"/>
                  </a:ext>
                </a:extLst>
              </a:tr>
              <a:tr h="480904">
                <a:tc rowSpan="4">
                  <a:txBody>
                    <a:bodyPr/>
                    <a:lstStyle/>
                    <a:p>
                      <a:pPr marL="0" marR="0" algn="ctr">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Các nội dung</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val="1047649431"/>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val="346921310"/>
                  </a:ext>
                </a:extLst>
              </a:tr>
              <a:tr h="480904">
                <a:tc vMerge="1">
                  <a:txBody>
                    <a:bodyPr/>
                    <a:lstStyle/>
                    <a:p>
                      <a:endParaRPr lang="en-US"/>
                    </a:p>
                  </a:txBody>
                  <a:tcPr/>
                </a:tc>
                <a:tc>
                  <a:txBody>
                    <a:bodyPr/>
                    <a:lstStyle/>
                    <a:p>
                      <a:pPr marL="0" marR="0" algn="just">
                        <a:spcBef>
                          <a:spcPts val="600"/>
                        </a:spcBef>
                        <a:spcAft>
                          <a:spcPts val="600"/>
                        </a:spcAft>
                      </a:pP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val="3757941613"/>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val="4143126547"/>
                  </a:ext>
                </a:extLst>
              </a:tr>
              <a:tr h="480904">
                <a:tc rowSpan="3">
                  <a:txBody>
                    <a:bodyPr/>
                    <a:lstStyle/>
                    <a:p>
                      <a:pPr marL="0" marR="0" algn="ctr">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Các dạng</a:t>
                      </a:r>
                    </a:p>
                    <a:p>
                      <a:pPr marL="0" marR="0" algn="ctr">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bài tập</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val="1685503703"/>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val="3502569335"/>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val="2868830270"/>
                  </a:ext>
                </a:extLst>
              </a:tr>
            </a:tbl>
          </a:graphicData>
        </a:graphic>
      </p:graphicFrame>
      <p:pic>
        <p:nvPicPr>
          <p:cNvPr id="36" name="图片 25">
            <a:extLst>
              <a:ext uri="{FF2B5EF4-FFF2-40B4-BE49-F238E27FC236}">
                <a16:creationId xmlns:a16="http://schemas.microsoft.com/office/drawing/2014/main"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41" y="648715"/>
            <a:ext cx="2313681" cy="1744036"/>
          </a:xfrm>
          <a:prstGeom prst="rect">
            <a:avLst/>
          </a:prstGeom>
        </p:spPr>
      </p:pic>
      <p:pic>
        <p:nvPicPr>
          <p:cNvPr id="35" name="图片 34">
            <a:extLst>
              <a:ext uri="{FF2B5EF4-FFF2-40B4-BE49-F238E27FC236}">
                <a16:creationId xmlns:a16="http://schemas.microsoft.com/office/drawing/2014/main"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3500" y="5105400"/>
            <a:ext cx="2053667" cy="1372577"/>
          </a:xfrm>
          <a:prstGeom prst="rect">
            <a:avLst/>
          </a:prstGeom>
        </p:spPr>
      </p:pic>
    </p:spTree>
    <p:extLst>
      <p:ext uri="{BB962C8B-B14F-4D97-AF65-F5344CB8AC3E}">
        <p14:creationId xmlns:p14="http://schemas.microsoft.com/office/powerpoint/2010/main" val="1113016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429000" y="152400"/>
            <a:ext cx="5249261" cy="667115"/>
            <a:chOff x="3340283" y="504634"/>
            <a:chExt cx="5249261" cy="667115"/>
          </a:xfrm>
        </p:grpSpPr>
        <p:sp>
          <p:nvSpPr>
            <p:cNvPr id="38" name="圆角矩形 37"/>
            <p:cNvSpPr/>
            <p:nvPr/>
          </p:nvSpPr>
          <p:spPr>
            <a:xfrm flipV="1">
              <a:off x="3340283" y="504634"/>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id="{F953D702-DA6F-4E12-96CD-D548CD86F11B}"/>
                </a:ext>
              </a:extLst>
            </p:cNvPr>
            <p:cNvSpPr/>
            <p:nvPr/>
          </p:nvSpPr>
          <p:spPr>
            <a:xfrm>
              <a:off x="3492683" y="504634"/>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Nội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dung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Ngữ</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văn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36" name="图片 25">
            <a:extLst>
              <a:ext uri="{FF2B5EF4-FFF2-40B4-BE49-F238E27FC236}">
                <a16:creationId xmlns:a16="http://schemas.microsoft.com/office/drawing/2014/main" id="{2ADA94FD-744A-8F66-B603-30AC1BD91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2313681" cy="1744036"/>
          </a:xfrm>
          <a:prstGeom prst="rect">
            <a:avLst/>
          </a:prstGeom>
        </p:spPr>
      </p:pic>
      <p:pic>
        <p:nvPicPr>
          <p:cNvPr id="35" name="图片 34">
            <a:extLst>
              <a:ext uri="{FF2B5EF4-FFF2-40B4-BE49-F238E27FC236}">
                <a16:creationId xmlns:a16="http://schemas.microsoft.com/office/drawing/2014/main" id="{84AAB19D-F985-4FCB-B287-53FA43C21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0" y="5742396"/>
            <a:ext cx="1669181" cy="111560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83392347"/>
              </p:ext>
            </p:extLst>
          </p:nvPr>
        </p:nvGraphicFramePr>
        <p:xfrm>
          <a:off x="990598" y="1066800"/>
          <a:ext cx="10591801" cy="4911008"/>
        </p:xfrm>
        <a:graphic>
          <a:graphicData uri="http://schemas.openxmlformats.org/drawingml/2006/table">
            <a:tbl>
              <a:tblPr firstRow="1" firstCol="1" bandRow="1">
                <a:tableStyleId>{5C22544A-7EE6-4342-B048-85BDC9FD1C3A}</a:tableStyleId>
              </a:tblPr>
              <a:tblGrid>
                <a:gridCol w="1700874">
                  <a:extLst>
                    <a:ext uri="{9D8B030D-6E8A-4147-A177-3AD203B41FA5}">
                      <a16:colId xmlns:a16="http://schemas.microsoft.com/office/drawing/2014/main" val="20000"/>
                    </a:ext>
                  </a:extLst>
                </a:gridCol>
                <a:gridCol w="8890927">
                  <a:extLst>
                    <a:ext uri="{9D8B030D-6E8A-4147-A177-3AD203B41FA5}">
                      <a16:colId xmlns:a16="http://schemas.microsoft.com/office/drawing/2014/main" val="20001"/>
                    </a:ext>
                  </a:extLst>
                </a:gridCol>
              </a:tblGrid>
              <a:tr h="533400">
                <a:tc gridSpan="2">
                  <a:txBody>
                    <a:bodyPr/>
                    <a:lstStyle/>
                    <a:p>
                      <a:pPr algn="ctr">
                        <a:spcBef>
                          <a:spcPts val="600"/>
                        </a:spcBef>
                        <a:spcAft>
                          <a:spcPts val="600"/>
                        </a:spcAft>
                      </a:pPr>
                      <a:r>
                        <a:rPr lang="de-DE" sz="2000">
                          <a:effectLst/>
                          <a:latin typeface="Times New Roman" panose="02020603050405020304" pitchFamily="18" charset="0"/>
                          <a:cs typeface="Times New Roman" panose="02020603050405020304" pitchFamily="18" charset="0"/>
                        </a:rPr>
                        <a:t>Thực hành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nchor="ctr"/>
                </a:tc>
                <a:tc hMerge="1">
                  <a:txBody>
                    <a:bodyPr/>
                    <a:lstStyle/>
                    <a:p>
                      <a:endParaRPr lang="en-US"/>
                    </a:p>
                  </a:txBody>
                  <a:tcPr/>
                </a:tc>
                <a:extLst>
                  <a:ext uri="{0D108BD9-81ED-4DB2-BD59-A6C34878D82A}">
                    <a16:rowId xmlns:a16="http://schemas.microsoft.com/office/drawing/2014/main" val="10000"/>
                  </a:ext>
                </a:extLst>
              </a:tr>
              <a:tr h="817204">
                <a:tc rowSpan="4">
                  <a:txBody>
                    <a:bodyPr/>
                    <a:lstStyle/>
                    <a:p>
                      <a:pPr algn="ctr">
                        <a:spcBef>
                          <a:spcPts val="600"/>
                        </a:spcBef>
                        <a:spcAft>
                          <a:spcPts val="600"/>
                        </a:spcAft>
                      </a:pPr>
                      <a:r>
                        <a:rPr lang="de-DE" sz="2000">
                          <a:effectLst/>
                          <a:latin typeface="Times New Roman" panose="02020603050405020304" pitchFamily="18" charset="0"/>
                          <a:cs typeface="Times New Roman" panose="02020603050405020304" pitchFamily="18" charset="0"/>
                        </a:rPr>
                        <a:t>Các nội dung</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nchor="ct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1. Từ vựng: Thành ngữ và tục ngữ; Thuật ngữ; Nghĩa của một số yếu tố Hán Việt; Ngữ cảnh và nghĩa của từ trong ngữ cảnh.</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extLst>
                  <a:ext uri="{0D108BD9-81ED-4DB2-BD59-A6C34878D82A}">
                    <a16:rowId xmlns:a16="http://schemas.microsoft.com/office/drawing/2014/main" val="10001"/>
                  </a:ext>
                </a:extLst>
              </a:tr>
              <a:tr h="762000">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2. Ngữ pháp: Các thành phần chính và thành phần trạng ngữ trong câu; công dụng của dấu chấm lửng.</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extLst>
                  <a:ext uri="{0D108BD9-81ED-4DB2-BD59-A6C34878D82A}">
                    <a16:rowId xmlns:a16="http://schemas.microsoft.com/office/drawing/2014/main" val="10002"/>
                  </a:ext>
                </a:extLst>
              </a:tr>
              <a:tr h="762000">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3. Hoạt động giao tiếp: Biện pháp tu từ nói quá, nói giảm nói tránh; Liên kết và mạch lạc của văn bản; Kiểu văn bản và thể loại.</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extLst>
                  <a:ext uri="{0D108BD9-81ED-4DB2-BD59-A6C34878D82A}">
                    <a16:rowId xmlns:a16="http://schemas.microsoft.com/office/drawing/2014/main" val="10003"/>
                  </a:ext>
                </a:extLst>
              </a:tr>
              <a:tr h="685800">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4. Sự phát triển của ngôn ngữ:  Ngôn ngữ của các vùng miền; Phương tiện giao tiếp phi ngôn ngữ.</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extLst>
                  <a:ext uri="{0D108BD9-81ED-4DB2-BD59-A6C34878D82A}">
                    <a16:rowId xmlns:a16="http://schemas.microsoft.com/office/drawing/2014/main" val="10004"/>
                  </a:ext>
                </a:extLst>
              </a:tr>
              <a:tr h="533400">
                <a:tc rowSpan="3">
                  <a:txBody>
                    <a:bodyPr/>
                    <a:lstStyle/>
                    <a:p>
                      <a:pPr algn="ctr">
                        <a:spcAft>
                          <a:spcPts val="0"/>
                        </a:spcAft>
                      </a:pPr>
                      <a:r>
                        <a:rPr lang="de-DE" sz="2000">
                          <a:effectLst/>
                          <a:latin typeface="Times New Roman" panose="02020603050405020304" pitchFamily="18" charset="0"/>
                          <a:cs typeface="Times New Roman" panose="02020603050405020304" pitchFamily="18" charset="0"/>
                        </a:rPr>
                        <a:t>Các dạng bài tập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nchor="ct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1. Bài tập nhận biết các hiện tượng và đơn vị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extLst>
                  <a:ext uri="{0D108BD9-81ED-4DB2-BD59-A6C34878D82A}">
                    <a16:rowId xmlns:a16="http://schemas.microsoft.com/office/drawing/2014/main" val="10005"/>
                  </a:ext>
                </a:extLst>
              </a:tr>
              <a:tr h="491408">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2. Bài tập phân tích tác dụng của các hiện tượng và đơn vị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extLst>
                  <a:ext uri="{0D108BD9-81ED-4DB2-BD59-A6C34878D82A}">
                    <a16:rowId xmlns:a16="http://schemas.microsoft.com/office/drawing/2014/main" val="10006"/>
                  </a:ext>
                </a:extLst>
              </a:tr>
              <a:tr h="325796">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3. Bài tập tạo lập đơn vị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39343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9" name="组合 29">
            <a:extLst>
              <a:ext uri="{FF2B5EF4-FFF2-40B4-BE49-F238E27FC236}">
                <a16:creationId xmlns:a16="http://schemas.microsoft.com/office/drawing/2014/main" id="{A7610D2F-768C-4322-2BA8-EF28BC92C1C2}"/>
              </a:ext>
            </a:extLst>
          </p:cNvPr>
          <p:cNvGrpSpPr/>
          <p:nvPr/>
        </p:nvGrpSpPr>
        <p:grpSpPr>
          <a:xfrm>
            <a:off x="4495800" y="400410"/>
            <a:ext cx="3462831" cy="675782"/>
            <a:chOff x="3382652" y="686792"/>
            <a:chExt cx="5249261" cy="675782"/>
          </a:xfrm>
        </p:grpSpPr>
        <p:sp>
          <p:nvSpPr>
            <p:cNvPr id="40" name="圆角矩形 37">
              <a:extLst>
                <a:ext uri="{FF2B5EF4-FFF2-40B4-BE49-F238E27FC236}">
                  <a16:creationId xmlns:a16="http://schemas.microsoft.com/office/drawing/2014/main" id="{0E07E00A-C297-E62B-FE79-73C5AACC92B1}"/>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1" name="矩形 38">
              <a:extLst>
                <a:ext uri="{FF2B5EF4-FFF2-40B4-BE49-F238E27FC236}">
                  <a16:creationId xmlns:a16="http://schemas.microsoft.com/office/drawing/2014/main" id="{428F85CD-A9BF-5D63-796E-EDF5F34095E5}"/>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viết</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3" name="Table 2">
            <a:extLst>
              <a:ext uri="{FF2B5EF4-FFF2-40B4-BE49-F238E27FC236}">
                <a16:creationId xmlns:a16="http://schemas.microsoft.com/office/drawing/2014/main" id="{DF64A19A-F881-F0C4-26AB-77B068C39550}"/>
              </a:ext>
            </a:extLst>
          </p:cNvPr>
          <p:cNvGraphicFramePr>
            <a:graphicFrameLocks noGrp="1"/>
          </p:cNvGraphicFramePr>
          <p:nvPr>
            <p:extLst>
              <p:ext uri="{D42A27DB-BD31-4B8C-83A1-F6EECF244321}">
                <p14:modId xmlns:p14="http://schemas.microsoft.com/office/powerpoint/2010/main" val="4260146128"/>
              </p:ext>
            </p:extLst>
          </p:nvPr>
        </p:nvGraphicFramePr>
        <p:xfrm>
          <a:off x="1295400" y="1862880"/>
          <a:ext cx="1981200" cy="4572163"/>
        </p:xfrm>
        <a:graphic>
          <a:graphicData uri="http://schemas.openxmlformats.org/drawingml/2006/table">
            <a:tbl>
              <a:tblPr firstRow="1" firstCol="1" bandRow="1">
                <a:tableStyleId>{5940675A-B579-460E-94D1-54222C63F5DA}</a:tableStyleId>
              </a:tblPr>
              <a:tblGrid>
                <a:gridCol w="1981200">
                  <a:extLst>
                    <a:ext uri="{9D8B030D-6E8A-4147-A177-3AD203B41FA5}">
                      <a16:colId xmlns:a16="http://schemas.microsoft.com/office/drawing/2014/main" val="3595292454"/>
                    </a:ext>
                  </a:extLst>
                </a:gridCol>
              </a:tblGrid>
              <a:tr h="585433">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A</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val="2054592362"/>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a. Tự sự</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36629769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b. Biểu cảm</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3487431931"/>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c. Thuyết minh</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3086836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d. Nghị luận</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853637746"/>
                  </a:ext>
                </a:extLst>
              </a:tr>
              <a:tr h="79734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e. Nhật dụng</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876397027"/>
                  </a:ext>
                </a:extLst>
              </a:tr>
            </a:tbl>
          </a:graphicData>
        </a:graphic>
      </p:graphicFrame>
      <p:graphicFrame>
        <p:nvGraphicFramePr>
          <p:cNvPr id="4" name="Table 3">
            <a:extLst>
              <a:ext uri="{FF2B5EF4-FFF2-40B4-BE49-F238E27FC236}">
                <a16:creationId xmlns:a16="http://schemas.microsoft.com/office/drawing/2014/main" id="{CF3FDF64-1576-4861-A64F-A31C34EB089A}"/>
              </a:ext>
            </a:extLst>
          </p:cNvPr>
          <p:cNvGraphicFramePr>
            <a:graphicFrameLocks noGrp="1"/>
          </p:cNvGraphicFramePr>
          <p:nvPr>
            <p:extLst>
              <p:ext uri="{D42A27DB-BD31-4B8C-83A1-F6EECF244321}">
                <p14:modId xmlns:p14="http://schemas.microsoft.com/office/powerpoint/2010/main" val="3977986795"/>
              </p:ext>
            </p:extLst>
          </p:nvPr>
        </p:nvGraphicFramePr>
        <p:xfrm>
          <a:off x="5525317" y="1883940"/>
          <a:ext cx="5791200" cy="4622454"/>
        </p:xfrm>
        <a:graphic>
          <a:graphicData uri="http://schemas.openxmlformats.org/drawingml/2006/table">
            <a:tbl>
              <a:tblPr firstRow="1" firstCol="1" bandRow="1">
                <a:tableStyleId>{5940675A-B579-460E-94D1-54222C63F5DA}</a:tableStyleId>
              </a:tblPr>
              <a:tblGrid>
                <a:gridCol w="5791200">
                  <a:extLst>
                    <a:ext uri="{9D8B030D-6E8A-4147-A177-3AD203B41FA5}">
                      <a16:colId xmlns:a16="http://schemas.microsoft.com/office/drawing/2014/main" val="3487519451"/>
                    </a:ext>
                  </a:extLst>
                </a:gridCol>
              </a:tblGrid>
              <a:tr h="478260">
                <a:tc>
                  <a:txBody>
                    <a:bodyPr/>
                    <a:lstStyle/>
                    <a:p>
                      <a:pPr marL="0" marR="0" algn="ctr">
                        <a:spcBef>
                          <a:spcPts val="600"/>
                        </a:spcBef>
                        <a:spcAft>
                          <a:spcPts val="600"/>
                        </a:spcAft>
                      </a:pPr>
                      <a:r>
                        <a:rPr lang="de-DE" sz="2000" b="0" dirty="0">
                          <a:effectLst/>
                          <a:latin typeface="#9Slide03 Arima Madurai Bold" panose="00000800000000000000" pitchFamily="2" charset="0"/>
                          <a:cs typeface="#9Slide03 Arima Madurai Bold" panose="00000800000000000000" pitchFamily="2" charset="0"/>
                        </a:rPr>
                        <a:t>B</a:t>
                      </a:r>
                      <a:endParaRPr lang="en-US" sz="2000" b="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val="2060696608"/>
                  </a:ext>
                </a:extLst>
              </a:tr>
              <a:tr h="762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Kể lại một sự việc có thật liên quan đến nhân vật hoặc sự kiện lịch sử, sử dụng yếu tố miêu tả.</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658662854"/>
                  </a:ext>
                </a:extLst>
              </a:tr>
              <a:tr h="1143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2. Nghị luận về một vấn đề trong đời sống (nghị luận xã hội) và phân tích đặc điểm nhân vật (nghị luận văn học).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2376498659"/>
                  </a:ext>
                </a:extLst>
              </a:tr>
              <a:tr h="5334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3. Viết bản tường trình.</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526762456"/>
                  </a:ext>
                </a:extLst>
              </a:tr>
              <a:tr h="102347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4. Bước đầu làm bài thơ bốn chữ, năm chữ; viết đoạn văn ghi lại cảm xúc sau khi đọc một bài thơ; viết bài văn biểu cảm về con người hoặc sự việc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3757627990"/>
                  </a:ext>
                </a:extLst>
              </a:tr>
              <a:tr h="682318">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5. Thuyết minh về quy tắc, luật lệ trong một hoạt động hay trò chơi.</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789503028"/>
                  </a:ext>
                </a:extLst>
              </a:tr>
            </a:tbl>
          </a:graphicData>
        </a:graphic>
      </p:graphicFrame>
      <p:pic>
        <p:nvPicPr>
          <p:cNvPr id="38" name="图片 37">
            <a:extLst>
              <a:ext uri="{FF2B5EF4-FFF2-40B4-BE49-F238E27FC236}">
                <a16:creationId xmlns:a16="http://schemas.microsoft.com/office/drawing/2014/main" id="{84AAB19D-F985-4FCB-B287-53FA43C21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014" y="5562600"/>
            <a:ext cx="1711633" cy="1143977"/>
          </a:xfrm>
          <a:prstGeom prst="rect">
            <a:avLst/>
          </a:prstGeom>
        </p:spPr>
      </p:pic>
      <p:sp>
        <p:nvSpPr>
          <p:cNvPr id="5" name="TextBox 4">
            <a:extLst>
              <a:ext uri="{FF2B5EF4-FFF2-40B4-BE49-F238E27FC236}">
                <a16:creationId xmlns:a16="http://schemas.microsoft.com/office/drawing/2014/main" id="{41A86456-891B-66F5-15E4-FFA3744D89A7}"/>
              </a:ext>
            </a:extLst>
          </p:cNvPr>
          <p:cNvSpPr txBox="1"/>
          <p:nvPr/>
        </p:nvSpPr>
        <p:spPr>
          <a:xfrm>
            <a:off x="1600200" y="1295400"/>
            <a:ext cx="9067800" cy="369332"/>
          </a:xfrm>
          <a:prstGeom prst="rect">
            <a:avLst/>
          </a:prstGeom>
          <a:solidFill>
            <a:srgbClr val="F8EFE7"/>
          </a:solidFill>
        </p:spPr>
        <p:txBody>
          <a:bodyPr wrap="square" rtlCol="0">
            <a:spAutoFit/>
          </a:bodyPr>
          <a:lstStyle/>
          <a:p>
            <a:pPr algn="ctr"/>
            <a:r>
              <a:rPr lang="en-US" dirty="0" err="1">
                <a:latin typeface="#9Slide03 Arima Madurai Bold" panose="00000800000000000000" pitchFamily="2" charset="0"/>
                <a:cs typeface="#9Slide03 Arima Madurai Bold" panose="00000800000000000000" pitchFamily="2" charset="0"/>
              </a:rPr>
              <a:t>Nối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thông</a:t>
            </a:r>
            <a:r>
              <a:rPr lang="en-US" dirty="0">
                <a:latin typeface="#9Slide03 Arima Madurai Bold" panose="00000800000000000000" pitchFamily="2" charset="0"/>
                <a:cs typeface="#9Slide03 Arima Madurai Bold" panose="00000800000000000000" pitchFamily="2" charset="0"/>
              </a:rPr>
              <a:t> tin ở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A </a:t>
            </a:r>
            <a:r>
              <a:rPr lang="en-US" dirty="0" err="1">
                <a:latin typeface="#9Slide03 Arima Madurai Bold" panose="00000800000000000000" pitchFamily="2" charset="0"/>
                <a:cs typeface="#9Slide03 Arima Madurai Bold" panose="00000800000000000000" pitchFamily="2" charset="0"/>
              </a:rPr>
              <a:t>với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B </a:t>
            </a:r>
            <a:r>
              <a:rPr lang="en-US" dirty="0" err="1">
                <a:latin typeface="#9Slide03 Arima Madurai Bold" panose="00000800000000000000" pitchFamily="2" charset="0"/>
                <a:cs typeface="#9Slide03 Arima Madurai Bold" panose="00000800000000000000" pitchFamily="2" charset="0"/>
              </a:rPr>
              <a:t>để</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xác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định</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kiểu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văn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bản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và</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yêu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đạt</a:t>
            </a:r>
            <a:r>
              <a:rPr lang="en-US" dirty="0">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47526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29">
            <a:extLst>
              <a:ext uri="{FF2B5EF4-FFF2-40B4-BE49-F238E27FC236}">
                <a16:creationId xmlns:a16="http://schemas.microsoft.com/office/drawing/2014/main" id="{A7610D2F-768C-4322-2BA8-EF28BC92C1C2}"/>
              </a:ext>
            </a:extLst>
          </p:cNvPr>
          <p:cNvGrpSpPr/>
          <p:nvPr/>
        </p:nvGrpSpPr>
        <p:grpSpPr>
          <a:xfrm>
            <a:off x="4495800" y="400410"/>
            <a:ext cx="3462831" cy="675782"/>
            <a:chOff x="3382652" y="686792"/>
            <a:chExt cx="5249261" cy="675782"/>
          </a:xfrm>
        </p:grpSpPr>
        <p:sp>
          <p:nvSpPr>
            <p:cNvPr id="40" name="圆角矩形 37">
              <a:extLst>
                <a:ext uri="{FF2B5EF4-FFF2-40B4-BE49-F238E27FC236}">
                  <a16:creationId xmlns:a16="http://schemas.microsoft.com/office/drawing/2014/main" id="{0E07E00A-C297-E62B-FE79-73C5AACC92B1}"/>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1" name="矩形 38">
              <a:extLst>
                <a:ext uri="{FF2B5EF4-FFF2-40B4-BE49-F238E27FC236}">
                  <a16:creationId xmlns:a16="http://schemas.microsoft.com/office/drawing/2014/main" id="{428F85CD-A9BF-5D63-796E-EDF5F34095E5}"/>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viết</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3" name="Table 2">
            <a:extLst>
              <a:ext uri="{FF2B5EF4-FFF2-40B4-BE49-F238E27FC236}">
                <a16:creationId xmlns:a16="http://schemas.microsoft.com/office/drawing/2014/main" id="{DF64A19A-F881-F0C4-26AB-77B068C39550}"/>
              </a:ext>
            </a:extLst>
          </p:cNvPr>
          <p:cNvGraphicFramePr>
            <a:graphicFrameLocks noGrp="1"/>
          </p:cNvGraphicFramePr>
          <p:nvPr/>
        </p:nvGraphicFramePr>
        <p:xfrm>
          <a:off x="1295400" y="1862880"/>
          <a:ext cx="1981200" cy="4572163"/>
        </p:xfrm>
        <a:graphic>
          <a:graphicData uri="http://schemas.openxmlformats.org/drawingml/2006/table">
            <a:tbl>
              <a:tblPr firstRow="1" firstCol="1" bandRow="1">
                <a:tableStyleId>{5940675A-B579-460E-94D1-54222C63F5DA}</a:tableStyleId>
              </a:tblPr>
              <a:tblGrid>
                <a:gridCol w="1981200">
                  <a:extLst>
                    <a:ext uri="{9D8B030D-6E8A-4147-A177-3AD203B41FA5}">
                      <a16:colId xmlns:a16="http://schemas.microsoft.com/office/drawing/2014/main" val="3595292454"/>
                    </a:ext>
                  </a:extLst>
                </a:gridCol>
              </a:tblGrid>
              <a:tr h="585433">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A</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val="2054592362"/>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a. Tự sự</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36629769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b. Biểu cảm</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3487431931"/>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c. Thuyết minh</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3086836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d. Nghị luận</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853637746"/>
                  </a:ext>
                </a:extLst>
              </a:tr>
              <a:tr h="79734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e. Nhật dụng</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876397027"/>
                  </a:ext>
                </a:extLst>
              </a:tr>
            </a:tbl>
          </a:graphicData>
        </a:graphic>
      </p:graphicFrame>
      <p:graphicFrame>
        <p:nvGraphicFramePr>
          <p:cNvPr id="4" name="Table 3">
            <a:extLst>
              <a:ext uri="{FF2B5EF4-FFF2-40B4-BE49-F238E27FC236}">
                <a16:creationId xmlns:a16="http://schemas.microsoft.com/office/drawing/2014/main" id="{CF3FDF64-1576-4861-A64F-A31C34EB089A}"/>
              </a:ext>
            </a:extLst>
          </p:cNvPr>
          <p:cNvGraphicFramePr>
            <a:graphicFrameLocks noGrp="1"/>
          </p:cNvGraphicFramePr>
          <p:nvPr/>
        </p:nvGraphicFramePr>
        <p:xfrm>
          <a:off x="5525317" y="1883940"/>
          <a:ext cx="5791200" cy="4622454"/>
        </p:xfrm>
        <a:graphic>
          <a:graphicData uri="http://schemas.openxmlformats.org/drawingml/2006/table">
            <a:tbl>
              <a:tblPr firstRow="1" firstCol="1" bandRow="1">
                <a:tableStyleId>{5940675A-B579-460E-94D1-54222C63F5DA}</a:tableStyleId>
              </a:tblPr>
              <a:tblGrid>
                <a:gridCol w="5791200">
                  <a:extLst>
                    <a:ext uri="{9D8B030D-6E8A-4147-A177-3AD203B41FA5}">
                      <a16:colId xmlns:a16="http://schemas.microsoft.com/office/drawing/2014/main" val="3487519451"/>
                    </a:ext>
                  </a:extLst>
                </a:gridCol>
              </a:tblGrid>
              <a:tr h="478260">
                <a:tc>
                  <a:txBody>
                    <a:bodyPr/>
                    <a:lstStyle/>
                    <a:p>
                      <a:pPr marL="0" marR="0" algn="ctr">
                        <a:spcBef>
                          <a:spcPts val="600"/>
                        </a:spcBef>
                        <a:spcAft>
                          <a:spcPts val="600"/>
                        </a:spcAft>
                      </a:pPr>
                      <a:r>
                        <a:rPr lang="de-DE" sz="2000" b="0" dirty="0">
                          <a:effectLst/>
                          <a:latin typeface="#9Slide03 Arima Madurai Bold" panose="00000800000000000000" pitchFamily="2" charset="0"/>
                          <a:cs typeface="#9Slide03 Arima Madurai Bold" panose="00000800000000000000" pitchFamily="2" charset="0"/>
                        </a:rPr>
                        <a:t>B</a:t>
                      </a:r>
                      <a:endParaRPr lang="en-US" sz="2000" b="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val="2060696608"/>
                  </a:ext>
                </a:extLst>
              </a:tr>
              <a:tr h="762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Kể lại một sự việc có thật liên quan đến nhân vật hoặc sự kiện lịch sử, sử dụng yếu tố miêu tả.</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658662854"/>
                  </a:ext>
                </a:extLst>
              </a:tr>
              <a:tr h="1143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2. Nghị luận về một vấn đề trong đời sống (nghị luận xã hội) và phân tích đặc điểm nhân vật (nghị luận văn học).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2376498659"/>
                  </a:ext>
                </a:extLst>
              </a:tr>
              <a:tr h="5334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3. Viết bản tường trình.</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526762456"/>
                  </a:ext>
                </a:extLst>
              </a:tr>
              <a:tr h="102347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4. Bước đầu làm bài thơ bốn chữ, năm chữ; viết đoạn văn ghi lại cảm xúc sau khi đọc một bài thơ; viết bài văn biểu cảm về con người hoặc sự việc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3757627990"/>
                  </a:ext>
                </a:extLst>
              </a:tr>
              <a:tr h="682318">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5. Thuyết minh về quy tắc, luật lệ trong một hoạt động hay trò chơi.</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789503028"/>
                  </a:ext>
                </a:extLst>
              </a:tr>
            </a:tbl>
          </a:graphicData>
        </a:graphic>
      </p:graphicFrame>
      <p:pic>
        <p:nvPicPr>
          <p:cNvPr id="38" name="图片 37">
            <a:extLst>
              <a:ext uri="{FF2B5EF4-FFF2-40B4-BE49-F238E27FC236}">
                <a16:creationId xmlns:a16="http://schemas.microsoft.com/office/drawing/2014/main" id="{84AAB19D-F985-4FCB-B287-53FA43C21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014" y="5562600"/>
            <a:ext cx="1711633" cy="1143977"/>
          </a:xfrm>
          <a:prstGeom prst="rect">
            <a:avLst/>
          </a:prstGeom>
        </p:spPr>
      </p:pic>
      <p:sp>
        <p:nvSpPr>
          <p:cNvPr id="5" name="TextBox 4">
            <a:extLst>
              <a:ext uri="{FF2B5EF4-FFF2-40B4-BE49-F238E27FC236}">
                <a16:creationId xmlns:a16="http://schemas.microsoft.com/office/drawing/2014/main" id="{41A86456-891B-66F5-15E4-FFA3744D89A7}"/>
              </a:ext>
            </a:extLst>
          </p:cNvPr>
          <p:cNvSpPr txBox="1"/>
          <p:nvPr/>
        </p:nvSpPr>
        <p:spPr>
          <a:xfrm>
            <a:off x="1600200" y="1295400"/>
            <a:ext cx="9067800" cy="369332"/>
          </a:xfrm>
          <a:prstGeom prst="rect">
            <a:avLst/>
          </a:prstGeom>
          <a:solidFill>
            <a:srgbClr val="F8EFE7"/>
          </a:solidFill>
        </p:spPr>
        <p:txBody>
          <a:bodyPr wrap="square" rtlCol="0">
            <a:spAutoFit/>
          </a:bodyPr>
          <a:lstStyle/>
          <a:p>
            <a:pPr algn="ctr"/>
            <a:r>
              <a:rPr lang="en-US" dirty="0" err="1">
                <a:latin typeface="#9Slide03 Arima Madurai Bold" panose="00000800000000000000" pitchFamily="2" charset="0"/>
                <a:cs typeface="#9Slide03 Arima Madurai Bold" panose="00000800000000000000" pitchFamily="2" charset="0"/>
              </a:rPr>
              <a:t>Nối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thông</a:t>
            </a:r>
            <a:r>
              <a:rPr lang="en-US" dirty="0">
                <a:latin typeface="#9Slide03 Arima Madurai Bold" panose="00000800000000000000" pitchFamily="2" charset="0"/>
                <a:cs typeface="#9Slide03 Arima Madurai Bold" panose="00000800000000000000" pitchFamily="2" charset="0"/>
              </a:rPr>
              <a:t> tin ở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A </a:t>
            </a:r>
            <a:r>
              <a:rPr lang="en-US" dirty="0" err="1">
                <a:latin typeface="#9Slide03 Arima Madurai Bold" panose="00000800000000000000" pitchFamily="2" charset="0"/>
                <a:cs typeface="#9Slide03 Arima Madurai Bold" panose="00000800000000000000" pitchFamily="2" charset="0"/>
              </a:rPr>
              <a:t>với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B </a:t>
            </a:r>
            <a:r>
              <a:rPr lang="en-US" dirty="0" err="1">
                <a:latin typeface="#9Slide03 Arima Madurai Bold" panose="00000800000000000000" pitchFamily="2" charset="0"/>
                <a:cs typeface="#9Slide03 Arima Madurai Bold" panose="00000800000000000000" pitchFamily="2" charset="0"/>
              </a:rPr>
              <a:t>để</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xác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định</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kiểu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văn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bản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và</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yêu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đạt</a:t>
            </a:r>
            <a:r>
              <a:rPr lang="en-US" dirty="0">
                <a:latin typeface="#9Slide03 Arima Madurai Bold" panose="00000800000000000000" pitchFamily="2" charset="0"/>
                <a:cs typeface="#9Slide03 Arima Madurai Bold" panose="00000800000000000000" pitchFamily="2" charset="0"/>
              </a:rPr>
              <a:t>.</a:t>
            </a:r>
          </a:p>
        </p:txBody>
      </p:sp>
      <p:cxnSp>
        <p:nvCxnSpPr>
          <p:cNvPr id="6" name="Straight Arrow Connector 5"/>
          <p:cNvCxnSpPr/>
          <p:nvPr/>
        </p:nvCxnSpPr>
        <p:spPr>
          <a:xfrm>
            <a:off x="3276600" y="2667000"/>
            <a:ext cx="22098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3505200"/>
            <a:ext cx="220980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4419600"/>
            <a:ext cx="22098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76600" y="3733800"/>
            <a:ext cx="2209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76600" y="4572000"/>
            <a:ext cx="22860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839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386583A6-C30A-4EA6-A3A5-F1758593F7D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14批\917269"/>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p3bxc1p">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2302</TotalTime>
  <Words>1721</Words>
  <Application>Microsoft Office PowerPoint</Application>
  <PresentationFormat>Widescreen</PresentationFormat>
  <Paragraphs>217</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Times New Roman</vt:lpstr>
      <vt:lpstr>#9Slide03 BoosterNextFYBlack</vt:lpstr>
      <vt:lpstr>字魂59号-创粗黑</vt:lpstr>
      <vt:lpstr>Arial</vt:lpstr>
      <vt:lpstr>#9Slide03 Arima Madurai Bold</vt:lpstr>
      <vt:lpstr>#9Slide07 SVNNexa Rust Slab Bla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Hiệp Nguyễn Duy</cp:lastModifiedBy>
  <cp:revision>446</cp:revision>
  <dcterms:created xsi:type="dcterms:W3CDTF">2006-08-16T00:00:00Z</dcterms:created>
  <dcterms:modified xsi:type="dcterms:W3CDTF">2024-12-27T11:40:42Z</dcterms:modified>
</cp:coreProperties>
</file>