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804" r:id="rId2"/>
  </p:sldMasterIdLst>
  <p:notesMasterIdLst>
    <p:notesMasterId r:id="rId24"/>
  </p:notesMasterIdLst>
  <p:sldIdLst>
    <p:sldId id="583" r:id="rId3"/>
    <p:sldId id="291" r:id="rId4"/>
    <p:sldId id="594" r:id="rId5"/>
    <p:sldId id="590" r:id="rId6"/>
    <p:sldId id="585" r:id="rId7"/>
    <p:sldId id="258" r:id="rId8"/>
    <p:sldId id="591" r:id="rId9"/>
    <p:sldId id="597" r:id="rId10"/>
    <p:sldId id="599" r:id="rId11"/>
    <p:sldId id="610" r:id="rId12"/>
    <p:sldId id="613" r:id="rId13"/>
    <p:sldId id="615" r:id="rId14"/>
    <p:sldId id="600" r:id="rId15"/>
    <p:sldId id="349" r:id="rId16"/>
    <p:sldId id="353" r:id="rId17"/>
    <p:sldId id="352" r:id="rId18"/>
    <p:sldId id="355" r:id="rId19"/>
    <p:sldId id="329" r:id="rId20"/>
    <p:sldId id="388" r:id="rId21"/>
    <p:sldId id="389" r:id="rId22"/>
    <p:sldId id="2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5DB"/>
    <a:srgbClr val="FC7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47" autoAdjust="0"/>
    <p:restoredTop sz="95126" autoAdjust="0"/>
  </p:normalViewPr>
  <p:slideViewPr>
    <p:cSldViewPr snapToGrid="0">
      <p:cViewPr varScale="1">
        <p:scale>
          <a:sx n="69" d="100"/>
          <a:sy n="69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17A84-79C4-42B6-8A62-84C7B9825782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A7B49-FBDE-4184-BB28-F301FCD60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64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C1AE3-BB3F-4A49-A872-93B98E441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1BBB0-E45A-4BD8-956B-1F412AAC2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D7D07-4005-4038-AED4-9203C703A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20952-13F7-4F68-820A-CC26CAB27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E5371-D891-470E-9BE4-AF272CA91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AB785-630F-42F4-ADE4-27B3D3DE089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194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A9B71-2056-4541-9C76-B7DF5B7DC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EBBAD1-D01C-4F2F-AD14-0517DA9F0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E7EDF-0A85-41E7-8749-F99D6B44C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0C3DB-420E-4F72-A556-109CA7915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E7003-0A8B-43D3-971D-18A1CDF06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922A9-22FA-45C5-BD12-5E0A2B2A1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6842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E7C06A-71C5-422F-8593-A1F6A6583D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327FEE-50C7-4601-AE00-18D8855AA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5BA2A-BCD2-4D7B-9F2F-3972C027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E4CE4-F0B1-4B4A-B218-CCD4B83C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74F53-A70E-43E7-9CEA-5955A2D1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A855FE-F9F7-4517-9E88-9A0869E7B5B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003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9634E4A-2E1A-45F0-A23D-5239A0A4E90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696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91275-FE67-45E0-8852-4F635A10A0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131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6D7EE-EEF9-4A78-9ACF-FC65E14993F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989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D2E7-D193-4DE3-AC08-38B367AE38B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469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2B13-7857-4670-89AA-FF484A242A1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31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CE75-80F0-4E45-9785-A401BDEBCDB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829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A407-747A-4CC9-A89D-E14C8D3F2E9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033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B384CFF-CDF5-4434-896A-39BD5F1F895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37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BEAB9-14FD-43FD-9D43-0D8C77B32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3611F-7598-423F-A276-4C7A2E398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AFB98-0C08-4140-BDF3-6800FB8D3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3A8C4-ED65-4A5F-86F0-E0EA19D1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DFEE6-A437-4031-AE7E-F9F1CDD0E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6242F-8C95-4794-841A-0A1E39962D0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597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F11090EF-CC3F-485B-85BA-F03564ACBE7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21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6E63-5473-4F34-8EEA-D22B4F31763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071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80CC-F370-4364-B568-4A200DE8D24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20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F7E76-6B53-4C2D-9691-0A0CEF87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525EA-F178-470A-936E-6D81A74E0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71A0C-F91B-4F38-99CF-A0AB1A563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FAEA-F2CF-4D3F-B79D-C3789C08D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23002-C703-4131-9B6A-4A150908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4C5A8-AF3A-4563-888F-C353EA078B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0886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1C4F5-157D-4B4F-981A-DEF16AA8F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B9A82-D9FB-4B7D-BA2A-A4D7F756B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866899-7501-4048-906E-BB1582230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4C068-332A-4557-BC1E-78D31D08F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990DD-9AB8-408E-8B52-984D030F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20B2C-5B06-469E-B3D5-EC3B9398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D7F488-B1FF-490D-B408-8BE5FAFABEF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73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A8B0D-0156-4B06-9BD8-A3D873E03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AA6C3-58C6-41C2-9DC6-8EB192C5E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CA104-1EC6-4EAC-8E14-1FA9E4578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194EDF-B7BD-4985-9C68-690539255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493F28-2629-4821-B6AC-4FD725C8A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3D3F60-474E-4E1F-8BA2-156CC775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36D08E-4203-4694-BFEA-579ED0774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5741F8-2E05-44F7-A0B5-E70620750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F74D9C-EF77-4C8D-A164-0DA1703687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87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569DC-C7F2-49B1-8139-E030A0666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F4BA43-A9B8-47C1-99BB-13FA6DDE4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B7565-FF25-497E-BA58-F18B82D3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17335-32AF-4843-83B9-9400EB9F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DB3E0-2DAF-44B5-8922-77EA16B80B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12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568652-42E4-4012-9530-3A21EA4EF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25FAE-1C4C-4258-93BF-D4EAE4CE9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C3540-C3F8-42D9-A3CF-1074A75B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5C36D-AAED-4821-9ECF-7ADFB29ED06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7134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96C6-323C-4DFE-8323-7B4F7515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EC935-9088-42E6-9AF3-C198B6106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B4CC78-531C-4DB6-96E9-BCAC0A2BF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4180D-E2B1-481F-86F9-125539B2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5FF51-C3B3-43AE-AA46-F86AAF74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7D4C1-8F0B-4319-ADAC-E73017071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2F7471-5C45-47A2-B835-105757123CC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343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439FE-E1B4-4CDD-85DB-6BF13CA41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C69DEA-C355-4B9B-AC15-91651184C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BCA45-F6B2-4EC0-9717-446299D26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649C1-977D-4B84-AEB2-CB8C52121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A6728-FA92-45F7-9029-24C8DEDE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E80C5-028E-4564-AB49-ED7D6572A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2C99D-E95F-49F5-9E27-26BDB2872D8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547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AF6A07-03CA-4357-BC5B-BD7C5E2C3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81563-A21C-4ABC-A283-5BE4C28A1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8395D-402C-45C9-984A-B425A15BD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A1D00-5CF7-43F8-840A-77032A4FE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C3864-E77F-437E-BF8E-AA608B644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D043D-35F0-4852-A02F-4D48FE10750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51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EA6D043D-35F0-4852-A02F-4D48FE10750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61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C:\AppData\Local\Temp\FineReader11.00\media\image394.jpeg" TargetMode="External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h phong cảnh rừng cây xanh đẹp ghép bộ 3 tấm Amia 1646">
            <a:extLst>
              <a:ext uri="{FF2B5EF4-FFF2-40B4-BE49-F238E27FC236}">
                <a16:creationId xmlns:a16="http://schemas.microsoft.com/office/drawing/2014/main" id="{0CCF4CB3-907D-4894-B3A0-2FEC32582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6" y="751561"/>
            <a:ext cx="12192000" cy="610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00A368-10AF-445F-A386-7B593E043DFA}"/>
              </a:ext>
            </a:extLst>
          </p:cNvPr>
          <p:cNvSpPr txBox="1">
            <a:spLocks noChangeArrowheads="1"/>
          </p:cNvSpPr>
          <p:nvPr/>
        </p:nvSpPr>
        <p:spPr>
          <a:xfrm>
            <a:off x="93436" y="35590"/>
            <a:ext cx="12098564" cy="715971"/>
          </a:xfrm>
          <a:prstGeom prst="rect">
            <a:avLst/>
          </a:prstGeom>
          <a:solidFill>
            <a:srgbClr val="00B0F0"/>
          </a:solidFill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 </a:t>
            </a:r>
            <a:r>
              <a:rPr lang="en-US" altLang="en-US" sz="5800" b="1" dirty="0">
                <a:solidFill>
                  <a:schemeClr val="bg1"/>
                </a:solidFill>
              </a:rPr>
              <a:t>BÀI 34. THỰC VẬT</a:t>
            </a:r>
          </a:p>
        </p:txBody>
      </p:sp>
    </p:spTree>
    <p:extLst>
      <p:ext uri="{BB962C8B-B14F-4D97-AF65-F5344CB8AC3E}">
        <p14:creationId xmlns:p14="http://schemas.microsoft.com/office/powerpoint/2010/main" val="240936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7AA600-703B-4FDC-AEB8-28EFCA35F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AC571B4-1FEA-44F5-BFAE-F539A6A4A8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977488"/>
              </p:ext>
            </p:extLst>
          </p:nvPr>
        </p:nvGraphicFramePr>
        <p:xfrm>
          <a:off x="368967" y="274100"/>
          <a:ext cx="11133221" cy="6082249"/>
        </p:xfrm>
        <a:graphic>
          <a:graphicData uri="http://schemas.openxmlformats.org/drawingml/2006/table">
            <a:tbl>
              <a:tblPr firstRow="1" firstCol="1" bandRow="1"/>
              <a:tblGrid>
                <a:gridCol w="6966588">
                  <a:extLst>
                    <a:ext uri="{9D8B030D-6E8A-4147-A177-3AD203B41FA5}">
                      <a16:colId xmlns:a16="http://schemas.microsoft.com/office/drawing/2014/main" val="3256642842"/>
                    </a:ext>
                  </a:extLst>
                </a:gridCol>
                <a:gridCol w="4166633">
                  <a:extLst>
                    <a:ext uri="{9D8B030D-6E8A-4147-A177-3AD203B41FA5}">
                      <a16:colId xmlns:a16="http://schemas.microsoft.com/office/drawing/2014/main" val="3209767938"/>
                    </a:ext>
                  </a:extLst>
                </a:gridCol>
              </a:tblGrid>
              <a:tr h="11772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kín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07774"/>
                  </a:ext>
                </a:extLst>
              </a:tr>
              <a:tr h="98099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1903"/>
                  </a:ext>
                </a:extLst>
              </a:tr>
              <a:tr h="9809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811752"/>
                  </a:ext>
                </a:extLst>
              </a:tr>
              <a:tr h="98099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625205"/>
                  </a:ext>
                </a:extLst>
              </a:tr>
              <a:tr h="9809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80934"/>
                  </a:ext>
                </a:extLst>
              </a:tr>
              <a:tr h="98099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550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765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ý thuyết hạt kín - đặc điểm của thực vật hạt kín sinh 6">
            <a:extLst>
              <a:ext uri="{FF2B5EF4-FFF2-40B4-BE49-F238E27FC236}">
                <a16:creationId xmlns:a16="http://schemas.microsoft.com/office/drawing/2014/main" id="{A9A5C3B0-018D-42C2-9EB8-317948AAA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3660" y="643466"/>
            <a:ext cx="5324680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E39694-2312-48B0-98FA-7323F5481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87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492454-FDBA-4A38-90EC-F4C66E59C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194" name="Picture 2" descr="Thực vật hạt kín và Sự phát triển của thực vật hạt kín">
            <a:extLst>
              <a:ext uri="{FF2B5EF4-FFF2-40B4-BE49-F238E27FC236}">
                <a16:creationId xmlns:a16="http://schemas.microsoft.com/office/drawing/2014/main" id="{57AF0953-1667-4C2C-98CA-B98DE4D0E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11480"/>
            <a:ext cx="970407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82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03FB7C-E1A0-417F-B64A-4DA1E3892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7391CAD-64D5-440D-87CB-1C4EB052ED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556670"/>
              </p:ext>
            </p:extLst>
          </p:nvPr>
        </p:nvGraphicFramePr>
        <p:xfrm>
          <a:off x="384880" y="285960"/>
          <a:ext cx="10869274" cy="5985887"/>
        </p:xfrm>
        <a:graphic>
          <a:graphicData uri="http://schemas.openxmlformats.org/drawingml/2006/table">
            <a:tbl>
              <a:tblPr firstRow="1" firstCol="1" bandRow="1"/>
              <a:tblGrid>
                <a:gridCol w="6110050">
                  <a:extLst>
                    <a:ext uri="{9D8B030D-6E8A-4147-A177-3AD203B41FA5}">
                      <a16:colId xmlns:a16="http://schemas.microsoft.com/office/drawing/2014/main" val="3256642842"/>
                    </a:ext>
                  </a:extLst>
                </a:gridCol>
                <a:gridCol w="4759224">
                  <a:extLst>
                    <a:ext uri="{9D8B030D-6E8A-4147-A177-3AD203B41FA5}">
                      <a16:colId xmlns:a16="http://schemas.microsoft.com/office/drawing/2014/main" val="3209767938"/>
                    </a:ext>
                  </a:extLst>
                </a:gridCol>
              </a:tblGrid>
              <a:tr h="11586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kín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07774"/>
                  </a:ext>
                </a:extLst>
              </a:tr>
              <a:tr h="96545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dừa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1903"/>
                  </a:ext>
                </a:extLst>
              </a:tr>
              <a:tr h="9654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811752"/>
                  </a:ext>
                </a:extLst>
              </a:tr>
              <a:tr h="96545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triển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625205"/>
                  </a:ext>
                </a:extLst>
              </a:tr>
              <a:tr h="9654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hơn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80934"/>
                  </a:ext>
                </a:extLst>
              </a:tr>
              <a:tr h="96545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550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08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AutoShape 8">
            <a:extLst>
              <a:ext uri="{FF2B5EF4-FFF2-40B4-BE49-F238E27FC236}">
                <a16:creationId xmlns:a16="http://schemas.microsoft.com/office/drawing/2014/main" id="{08B5C2CB-D309-4511-B374-A5CC9F370B94}"/>
              </a:ext>
            </a:extLst>
          </p:cNvPr>
          <p:cNvSpPr>
            <a:spLocks noChangeAspect="1" noChangeArrowheads="1" noTextEdit="1"/>
          </p:cNvSpPr>
          <p:nvPr/>
        </p:nvSpPr>
        <p:spPr bwMode="gray">
          <a:xfrm flipH="1">
            <a:off x="6392864" y="3148013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  <p:sp>
        <p:nvSpPr>
          <p:cNvPr id="15365" name="Rectangle 1">
            <a:extLst>
              <a:ext uri="{FF2B5EF4-FFF2-40B4-BE49-F238E27FC236}">
                <a16:creationId xmlns:a16="http://schemas.microsoft.com/office/drawing/2014/main" id="{DB52331C-C589-4A94-812C-87CFAB14C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4" y="641568"/>
            <a:ext cx="1205653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HS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A1FB189-DC69-4CCB-B346-FF4FAC328B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471046"/>
              </p:ext>
            </p:extLst>
          </p:nvPr>
        </p:nvGraphicFramePr>
        <p:xfrm>
          <a:off x="135468" y="2457451"/>
          <a:ext cx="11921067" cy="4495666"/>
        </p:xfrm>
        <a:graphic>
          <a:graphicData uri="http://schemas.openxmlformats.org/drawingml/2006/table">
            <a:tbl>
              <a:tblPr firstRow="1" firstCol="1" bandRow="1"/>
              <a:tblGrid>
                <a:gridCol w="2383687">
                  <a:extLst>
                    <a:ext uri="{9D8B030D-6E8A-4147-A177-3AD203B41FA5}">
                      <a16:colId xmlns:a16="http://schemas.microsoft.com/office/drawing/2014/main" val="5801495"/>
                    </a:ext>
                  </a:extLst>
                </a:gridCol>
                <a:gridCol w="2383687">
                  <a:extLst>
                    <a:ext uri="{9D8B030D-6E8A-4147-A177-3AD203B41FA5}">
                      <a16:colId xmlns:a16="http://schemas.microsoft.com/office/drawing/2014/main" val="3982390949"/>
                    </a:ext>
                  </a:extLst>
                </a:gridCol>
                <a:gridCol w="2383687">
                  <a:extLst>
                    <a:ext uri="{9D8B030D-6E8A-4147-A177-3AD203B41FA5}">
                      <a16:colId xmlns:a16="http://schemas.microsoft.com/office/drawing/2014/main" val="454647203"/>
                    </a:ext>
                  </a:extLst>
                </a:gridCol>
                <a:gridCol w="2385003">
                  <a:extLst>
                    <a:ext uri="{9D8B030D-6E8A-4147-A177-3AD203B41FA5}">
                      <a16:colId xmlns:a16="http://schemas.microsoft.com/office/drawing/2014/main" val="1441531782"/>
                    </a:ext>
                  </a:extLst>
                </a:gridCol>
                <a:gridCol w="2385003">
                  <a:extLst>
                    <a:ext uri="{9D8B030D-6E8A-4147-A177-3AD203B41FA5}">
                      <a16:colId xmlns:a16="http://schemas.microsoft.com/office/drawing/2014/main" val="578246731"/>
                    </a:ext>
                  </a:extLst>
                </a:gridCol>
              </a:tblGrid>
              <a:tr h="6346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ĐỘI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ĐỘI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ĐỘI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ĐỘI 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506281"/>
                  </a:ext>
                </a:extLst>
              </a:tr>
              <a:tr h="7085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4040798"/>
                  </a:ext>
                </a:extLst>
              </a:tr>
              <a:tr h="30573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703932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CF1096A-2D5E-4E10-AF3A-9890A0FEF9A0}"/>
              </a:ext>
            </a:extLst>
          </p:cNvPr>
          <p:cNvSpPr/>
          <p:nvPr/>
        </p:nvSpPr>
        <p:spPr>
          <a:xfrm>
            <a:off x="3935874" y="-48995"/>
            <a:ext cx="3366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TRÒ CHƠI</a:t>
            </a: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04FA2714-1D26-4520-B246-80C3E8FDF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77" y="20069"/>
            <a:ext cx="3464118" cy="309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8ED27AD1-59D1-4B65-9F3F-DBE7E85DF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9384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41A400-5D04-457E-935D-3968BC06262A}"/>
              </a:ext>
            </a:extLst>
          </p:cNvPr>
          <p:cNvGrpSpPr/>
          <p:nvPr/>
        </p:nvGrpSpPr>
        <p:grpSpPr>
          <a:xfrm>
            <a:off x="0" y="20066"/>
            <a:ext cx="2927658" cy="2982622"/>
            <a:chOff x="7729714" y="3623733"/>
            <a:chExt cx="4462286" cy="3292369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1BCC8DF6-8C59-4938-AF54-DD9ED4B721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9714" y="3623733"/>
              <a:ext cx="4462286" cy="315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459FC73-1575-43A4-A82C-19481BF56CFD}"/>
                </a:ext>
              </a:extLst>
            </p:cNvPr>
            <p:cNvGrpSpPr/>
            <p:nvPr/>
          </p:nvGrpSpPr>
          <p:grpSpPr>
            <a:xfrm>
              <a:off x="10577689" y="5608287"/>
              <a:ext cx="1174044" cy="1307815"/>
              <a:chOff x="10577689" y="5608287"/>
              <a:chExt cx="1174044" cy="1307815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D67184-5AB1-4A21-857E-38DEABBAF40F}"/>
                  </a:ext>
                </a:extLst>
              </p:cNvPr>
              <p:cNvSpPr txBox="1"/>
              <p:nvPr/>
            </p:nvSpPr>
            <p:spPr>
              <a:xfrm>
                <a:off x="10577689" y="5608287"/>
                <a:ext cx="11740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/>
                  <a:t>Lá</a:t>
                </a:r>
                <a:endParaRPr lang="en-US" sz="2000" b="1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5E7DC2-047A-4A2A-A137-63D215307BED}"/>
                  </a:ext>
                </a:extLst>
              </p:cNvPr>
              <p:cNvSpPr txBox="1"/>
              <p:nvPr/>
            </p:nvSpPr>
            <p:spPr>
              <a:xfrm>
                <a:off x="10577689" y="6079070"/>
                <a:ext cx="11740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/>
                  <a:t>Thân</a:t>
                </a:r>
                <a:endParaRPr lang="en-US" sz="2000" b="1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D068C7-F8B4-4F62-9FF2-D25A0E3FFAE7}"/>
                  </a:ext>
                </a:extLst>
              </p:cNvPr>
              <p:cNvSpPr txBox="1"/>
              <p:nvPr/>
            </p:nvSpPr>
            <p:spPr>
              <a:xfrm>
                <a:off x="10577689" y="6515992"/>
                <a:ext cx="11740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/>
                  <a:t>Rễ</a:t>
                </a:r>
                <a:endParaRPr lang="en-US" sz="2000" b="1" dirty="0"/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7D75F8D-4850-4FE9-82D3-E016A629518E}"/>
              </a:ext>
            </a:extLst>
          </p:cNvPr>
          <p:cNvSpPr/>
          <p:nvPr/>
        </p:nvSpPr>
        <p:spPr>
          <a:xfrm>
            <a:off x="6872814" y="2088973"/>
            <a:ext cx="5450939" cy="12623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Để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tránh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mọc</a:t>
            </a:r>
            <a:r>
              <a:rPr lang="en-US" sz="2800" b="1" dirty="0">
                <a:solidFill>
                  <a:srgbClr val="FF0000"/>
                </a:solidFill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</a:rPr>
              <a:t>chân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tường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sân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bậc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thềm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trượt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mất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thẩm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mĩ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chúng</a:t>
            </a:r>
            <a:r>
              <a:rPr lang="en-US" sz="2800" b="1" dirty="0">
                <a:solidFill>
                  <a:srgbClr val="FF0000"/>
                </a:solidFill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</a:rPr>
              <a:t>phải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gì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054" name="Picture 6" descr="Cách diệt rong rêu trên nền xi măng và hồ xi măng ngoài trời">
            <a:extLst>
              <a:ext uri="{FF2B5EF4-FFF2-40B4-BE49-F238E27FC236}">
                <a16:creationId xmlns:a16="http://schemas.microsoft.com/office/drawing/2014/main" id="{8CEB6FAC-AEFF-4C34-9665-7737D7BF9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5568"/>
            <a:ext cx="3588152" cy="25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hất tẩy sạch rong rêu trên cây trồng- sân gạch- tường nhà đóng rong rêu và  xát khuẩn chuồng trại rất hiệu quả | Shopee Việt Nam">
            <a:extLst>
              <a:ext uri="{FF2B5EF4-FFF2-40B4-BE49-F238E27FC236}">
                <a16:creationId xmlns:a16="http://schemas.microsoft.com/office/drawing/2014/main" id="{4102EB7E-AD7F-448A-80A0-BDB41FBEA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31" y="3545568"/>
            <a:ext cx="3836610" cy="25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ÓA CHẤT DIỆT RÊU, TẢO HỒ BƠI A-TRINE">
            <a:extLst>
              <a:ext uri="{FF2B5EF4-FFF2-40B4-BE49-F238E27FC236}">
                <a16:creationId xmlns:a16="http://schemas.microsoft.com/office/drawing/2014/main" id="{046DFE94-72F0-4171-A061-4B375E1B4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498" y="3646113"/>
            <a:ext cx="3701816" cy="247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64FCF8-0972-4EEE-A231-82389E8E06C3}"/>
              </a:ext>
            </a:extLst>
          </p:cNvPr>
          <p:cNvSpPr txBox="1"/>
          <p:nvPr/>
        </p:nvSpPr>
        <p:spPr>
          <a:xfrm>
            <a:off x="200151" y="6217534"/>
            <a:ext cx="3067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Rêu</a:t>
            </a:r>
            <a:r>
              <a:rPr lang="en-US" b="1" dirty="0"/>
              <a:t> </a:t>
            </a:r>
            <a:r>
              <a:rPr lang="en-US" b="1" dirty="0" err="1"/>
              <a:t>mọc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bậc</a:t>
            </a:r>
            <a:r>
              <a:rPr lang="en-US" b="1" dirty="0"/>
              <a:t> </a:t>
            </a:r>
            <a:r>
              <a:rPr lang="en-US" b="1" dirty="0" err="1"/>
              <a:t>thềm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AE8A7D-315C-4B50-84AA-60A2E0B6B3B2}"/>
              </a:ext>
            </a:extLst>
          </p:cNvPr>
          <p:cNvSpPr txBox="1"/>
          <p:nvPr/>
        </p:nvSpPr>
        <p:spPr>
          <a:xfrm>
            <a:off x="8478760" y="6217534"/>
            <a:ext cx="3067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Rêu</a:t>
            </a:r>
            <a:r>
              <a:rPr lang="en-US" b="1" dirty="0"/>
              <a:t> </a:t>
            </a:r>
            <a:r>
              <a:rPr lang="en-US" b="1" dirty="0" err="1"/>
              <a:t>mọc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bể</a:t>
            </a:r>
            <a:r>
              <a:rPr lang="en-US" b="1" dirty="0"/>
              <a:t> </a:t>
            </a:r>
            <a:r>
              <a:rPr lang="en-US" b="1" dirty="0" err="1"/>
              <a:t>bơi</a:t>
            </a:r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4783E8-7F8C-4020-81B9-16440B3AF43E}"/>
              </a:ext>
            </a:extLst>
          </p:cNvPr>
          <p:cNvSpPr txBox="1"/>
          <p:nvPr/>
        </p:nvSpPr>
        <p:spPr>
          <a:xfrm>
            <a:off x="4339455" y="6187398"/>
            <a:ext cx="3067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Rêu</a:t>
            </a:r>
            <a:r>
              <a:rPr lang="en-US" b="1" dirty="0"/>
              <a:t> </a:t>
            </a:r>
            <a:r>
              <a:rPr lang="en-US" b="1" dirty="0" err="1"/>
              <a:t>mọc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bờ</a:t>
            </a:r>
            <a:r>
              <a:rPr lang="en-US" b="1" dirty="0"/>
              <a:t> </a:t>
            </a:r>
            <a:r>
              <a:rPr lang="en-US" b="1" dirty="0" err="1"/>
              <a:t>tường</a:t>
            </a:r>
            <a:endParaRPr lang="en-US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978E39-E841-4F21-B791-056A4024619B}"/>
              </a:ext>
            </a:extLst>
          </p:cNvPr>
          <p:cNvSpPr/>
          <p:nvPr/>
        </p:nvSpPr>
        <p:spPr>
          <a:xfrm>
            <a:off x="6872814" y="257455"/>
            <a:ext cx="5257800" cy="12623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Ở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hạn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ánh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chiếu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được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không</a:t>
            </a:r>
            <a:r>
              <a:rPr lang="en-US" sz="2800" b="1" dirty="0">
                <a:solidFill>
                  <a:srgbClr val="FF0000"/>
                </a:solidFill>
              </a:rPr>
              <a:t>? </a:t>
            </a:r>
            <a:r>
              <a:rPr lang="en-US" sz="2800" b="1" dirty="0" err="1">
                <a:solidFill>
                  <a:srgbClr val="FF0000"/>
                </a:solidFill>
              </a:rPr>
              <a:t>Vì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sao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70814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0DA263-65A9-4620-AF2F-CD0278D92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074" y="2200310"/>
            <a:ext cx="3968926" cy="465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A91EB16C-09AB-48C5-8600-A919A05CC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25833" cy="359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160DA43F-D1CC-4F3E-B7E0-A3BCA086F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934" y="53759"/>
            <a:ext cx="4461437" cy="232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01056628-2CF6-4AF5-91A3-3F132DFF2CFD}"/>
              </a:ext>
            </a:extLst>
          </p:cNvPr>
          <p:cNvSpPr/>
          <p:nvPr/>
        </p:nvSpPr>
        <p:spPr>
          <a:xfrm>
            <a:off x="894508" y="3590374"/>
            <a:ext cx="7820007" cy="3213867"/>
          </a:xfrm>
          <a:prstGeom prst="cloudCallou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39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F1FF3C15-2650-4DF5-A171-6C48FF08F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C0657D-CF4E-44C3-864F-DAD4D70D987C}"/>
              </a:ext>
            </a:extLst>
          </p:cNvPr>
          <p:cNvSpPr txBox="1"/>
          <p:nvPr/>
        </p:nvSpPr>
        <p:spPr>
          <a:xfrm>
            <a:off x="4062714" y="6470248"/>
            <a:ext cx="432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MỘT SỐ CÂY HẠT KÍN</a:t>
            </a:r>
          </a:p>
        </p:txBody>
      </p:sp>
      <p:pic>
        <p:nvPicPr>
          <p:cNvPr id="20484" name="Picture 4" descr="Cây mít gần trăm tuổi cho trăm quả của đại gia cây cảnh bậc nhất Hà Thành -  VietNamNet">
            <a:extLst>
              <a:ext uri="{FF2B5EF4-FFF2-40B4-BE49-F238E27FC236}">
                <a16:creationId xmlns:a16="http://schemas.microsoft.com/office/drawing/2014/main" id="{CDF02CE7-4577-4D03-8923-2BB10AF4E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328932" cy="30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ây Khế | Cây Trồng Ăn Trái Sân Vườn | Dữ Liệu Xanh">
            <a:extLst>
              <a:ext uri="{FF2B5EF4-FFF2-40B4-BE49-F238E27FC236}">
                <a16:creationId xmlns:a16="http://schemas.microsoft.com/office/drawing/2014/main" id="{43FD7C0F-357F-4F48-B1C6-0855AFDFF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678" y="3429000"/>
            <a:ext cx="3946968" cy="30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Cây Xoài - Công Ty TNHH THÀNH CHÀO">
            <a:extLst>
              <a:ext uri="{FF2B5EF4-FFF2-40B4-BE49-F238E27FC236}">
                <a16:creationId xmlns:a16="http://schemas.microsoft.com/office/drawing/2014/main" id="{801ECF33-404C-4742-916D-2DE57F970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392" y="3428998"/>
            <a:ext cx="3684607" cy="304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930894-A6EB-4B90-80AC-CCD6BFBA4CA9}"/>
              </a:ext>
            </a:extLst>
          </p:cNvPr>
          <p:cNvSpPr/>
          <p:nvPr/>
        </p:nvSpPr>
        <p:spPr>
          <a:xfrm>
            <a:off x="243068" y="115747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CAM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D02043-9A0B-4F4F-84B9-411C4BF5D9EE}"/>
              </a:ext>
            </a:extLst>
          </p:cNvPr>
          <p:cNvSpPr/>
          <p:nvPr/>
        </p:nvSpPr>
        <p:spPr>
          <a:xfrm>
            <a:off x="0" y="5910277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MÍT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F7AAC1-E520-4403-B23A-543099D1F1B6}"/>
              </a:ext>
            </a:extLst>
          </p:cNvPr>
          <p:cNvSpPr/>
          <p:nvPr/>
        </p:nvSpPr>
        <p:spPr>
          <a:xfrm>
            <a:off x="8748531" y="75235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KHOAI TÂY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4AF167-1BB0-467C-ADD7-CAB930A434C3}"/>
              </a:ext>
            </a:extLst>
          </p:cNvPr>
          <p:cNvSpPr/>
          <p:nvPr/>
        </p:nvSpPr>
        <p:spPr>
          <a:xfrm>
            <a:off x="4543063" y="75236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NGÔ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BB5C7F-C985-4FFA-85F2-F69D96A25560}"/>
              </a:ext>
            </a:extLst>
          </p:cNvPr>
          <p:cNvSpPr/>
          <p:nvPr/>
        </p:nvSpPr>
        <p:spPr>
          <a:xfrm>
            <a:off x="4479401" y="5972536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KHẾ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90B69C-2C9A-44C8-AF5B-DEC5BC6BFBDD}"/>
              </a:ext>
            </a:extLst>
          </p:cNvPr>
          <p:cNvSpPr/>
          <p:nvPr/>
        </p:nvSpPr>
        <p:spPr>
          <a:xfrm>
            <a:off x="8507392" y="5972536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SOÀI</a:t>
            </a:r>
          </a:p>
        </p:txBody>
      </p:sp>
    </p:spTree>
    <p:extLst>
      <p:ext uri="{BB962C8B-B14F-4D97-AF65-F5344CB8AC3E}">
        <p14:creationId xmlns:p14="http://schemas.microsoft.com/office/powerpoint/2010/main" val="1647915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22E1A470-0A57-478D-84E4-BA2A6D937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9916F83E-3DCA-4761-ACA3-F3AE72DFF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3" y="1412874"/>
            <a:ext cx="12091987" cy="2830513"/>
          </a:xfrm>
        </p:spPr>
        <p:txBody>
          <a:bodyPr>
            <a:noAutofit/>
          </a:bodyPr>
          <a:lstStyle/>
          <a:p>
            <a:pPr marL="0" indent="0" algn="just">
              <a:buNone/>
              <a:defRPr/>
            </a:pP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Cho các từ: Rễ, ngọn, thân, mạch dẫn, lá, túi bào tử, bào tử. Sử dụng các từ đã cho để hoàn thành đoạn thông tin sau: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rêu gồm có: (1).........,...........(2), chưa có (3).............chính thức. Trong thân và lá rêu chưa có (4)............................ Rêu sinh sản bằng (5)...................được chứa trong (6)..........................., cơ quan này nằm ở (7)........................cây rêu.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1476D7-11DF-4737-965C-D47174853D54}"/>
              </a:ext>
            </a:extLst>
          </p:cNvPr>
          <p:cNvSpPr/>
          <p:nvPr/>
        </p:nvSpPr>
        <p:spPr>
          <a:xfrm>
            <a:off x="4202262" y="3186839"/>
            <a:ext cx="1022888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2480B1-21BB-4828-B9EC-F0AC28462C2E}"/>
              </a:ext>
            </a:extLst>
          </p:cNvPr>
          <p:cNvSpPr/>
          <p:nvPr/>
        </p:nvSpPr>
        <p:spPr>
          <a:xfrm>
            <a:off x="5522563" y="3186839"/>
            <a:ext cx="1146874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382D63-B3BC-483F-9539-2BFED3D64E38}"/>
              </a:ext>
            </a:extLst>
          </p:cNvPr>
          <p:cNvSpPr/>
          <p:nvPr/>
        </p:nvSpPr>
        <p:spPr>
          <a:xfrm>
            <a:off x="9776848" y="3155842"/>
            <a:ext cx="1146874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ACAE80-7D34-4B20-A903-896DCA362ECA}"/>
              </a:ext>
            </a:extLst>
          </p:cNvPr>
          <p:cNvSpPr/>
          <p:nvPr/>
        </p:nvSpPr>
        <p:spPr>
          <a:xfrm>
            <a:off x="7477934" y="4001226"/>
            <a:ext cx="2872351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B9660A-75A5-4B1A-BC5F-AA926B1E092B}"/>
              </a:ext>
            </a:extLst>
          </p:cNvPr>
          <p:cNvSpPr/>
          <p:nvPr/>
        </p:nvSpPr>
        <p:spPr>
          <a:xfrm>
            <a:off x="2696705" y="4916191"/>
            <a:ext cx="1937289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52A351-6F0E-4802-91C8-9F534B0F6EFA}"/>
              </a:ext>
            </a:extLst>
          </p:cNvPr>
          <p:cNvSpPr/>
          <p:nvPr/>
        </p:nvSpPr>
        <p:spPr>
          <a:xfrm>
            <a:off x="8481449" y="4907070"/>
            <a:ext cx="2872351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487AC2-FFA9-4110-B489-A14A4D9F72F5}"/>
              </a:ext>
            </a:extLst>
          </p:cNvPr>
          <p:cNvSpPr/>
          <p:nvPr/>
        </p:nvSpPr>
        <p:spPr>
          <a:xfrm>
            <a:off x="3812584" y="5730578"/>
            <a:ext cx="2107770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ABD49A39-C9BF-482C-9EFE-262DC1AB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12" y="274638"/>
            <a:ext cx="10972800" cy="1143000"/>
          </a:xfrm>
        </p:spPr>
        <p:txBody>
          <a:bodyPr/>
          <a:lstStyle/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44BE3676-23D9-40E9-AA33-8FCF3BCAA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51870"/>
            <a:ext cx="459613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Cho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altLang="en-US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04" name="Picture 6" descr="Screenshot (24)">
            <a:extLst>
              <a:ext uri="{FF2B5EF4-FFF2-40B4-BE49-F238E27FC236}">
                <a16:creationId xmlns:a16="http://schemas.microsoft.com/office/drawing/2014/main" id="{3DF2B4FA-9011-4E12-94E5-312FEB9A6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2" y="2189162"/>
            <a:ext cx="7866791" cy="197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3">
            <a:extLst>
              <a:ext uri="{FF2B5EF4-FFF2-40B4-BE49-F238E27FC236}">
                <a16:creationId xmlns:a16="http://schemas.microsoft.com/office/drawing/2014/main" id="{1BDB602D-DC86-4DFA-8E91-2C79BED50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04" y="4146199"/>
            <a:ext cx="1121560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(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ý: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altLang="en-US" sz="32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D86FE18-50E1-4E20-9949-72DFF55BA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436" y="35591"/>
            <a:ext cx="3225383" cy="641350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 </a:t>
            </a:r>
            <a:r>
              <a:rPr lang="en-US" altLang="en-US" b="1" dirty="0">
                <a:solidFill>
                  <a:schemeClr val="bg1"/>
                </a:solidFill>
              </a:rPr>
              <a:t>KHỞI ĐỘNG</a:t>
            </a: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1829E98C-8F33-4E16-BBAB-9673B72D7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grpSp>
        <p:nvGrpSpPr>
          <p:cNvPr id="4100" name="Group 46">
            <a:extLst>
              <a:ext uri="{FF2B5EF4-FFF2-40B4-BE49-F238E27FC236}">
                <a16:creationId xmlns:a16="http://schemas.microsoft.com/office/drawing/2014/main" id="{81018D4B-BBBD-4EAD-96D6-FA092E1B5C28}"/>
              </a:ext>
            </a:extLst>
          </p:cNvPr>
          <p:cNvGrpSpPr>
            <a:grpSpLocks/>
          </p:cNvGrpSpPr>
          <p:nvPr/>
        </p:nvGrpSpPr>
        <p:grpSpPr bwMode="auto">
          <a:xfrm>
            <a:off x="943318" y="1546286"/>
            <a:ext cx="3166855" cy="1153352"/>
            <a:chOff x="1296" y="1824"/>
            <a:chExt cx="2976" cy="432"/>
          </a:xfrm>
        </p:grpSpPr>
        <p:sp>
          <p:nvSpPr>
            <p:cNvPr id="88111" name="AutoShape 47">
              <a:extLst>
                <a:ext uri="{FF2B5EF4-FFF2-40B4-BE49-F238E27FC236}">
                  <a16:creationId xmlns:a16="http://schemas.microsoft.com/office/drawing/2014/main" id="{D7407F0B-45C7-401D-9A50-D55996A3A14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112" name="AutoShape 48">
              <a:extLst>
                <a:ext uri="{FF2B5EF4-FFF2-40B4-BE49-F238E27FC236}">
                  <a16:creationId xmlns:a16="http://schemas.microsoft.com/office/drawing/2014/main" id="{74AE5A65-D48D-4C5B-8C38-E705F476426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113" name="Text Box 49">
              <a:extLst>
                <a:ext uri="{FF2B5EF4-FFF2-40B4-BE49-F238E27FC236}">
                  <a16:creationId xmlns:a16="http://schemas.microsoft.com/office/drawing/2014/main" id="{407F52CD-1C9E-4ECD-A452-EA4AAE564D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0" y="1934"/>
              <a:ext cx="2513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Xem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video</a:t>
              </a:r>
            </a:p>
          </p:txBody>
        </p:sp>
        <p:sp>
          <p:nvSpPr>
            <p:cNvPr id="4114" name="Text Box 50">
              <a:extLst>
                <a:ext uri="{FF2B5EF4-FFF2-40B4-BE49-F238E27FC236}">
                  <a16:creationId xmlns:a16="http://schemas.microsoft.com/office/drawing/2014/main" id="{4D131BF6-4CCA-44B0-B835-F9E168BC4E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8" y="1886"/>
              <a:ext cx="415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3600" b="0" dirty="0">
                  <a:solidFill>
                    <a:schemeClr val="bg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4B260A3-DC0C-4A5C-845A-793D517DDCC8}"/>
              </a:ext>
            </a:extLst>
          </p:cNvPr>
          <p:cNvGrpSpPr/>
          <p:nvPr/>
        </p:nvGrpSpPr>
        <p:grpSpPr>
          <a:xfrm>
            <a:off x="6520721" y="1589002"/>
            <a:ext cx="3657600" cy="1153351"/>
            <a:chOff x="6318503" y="824084"/>
            <a:chExt cx="2635080" cy="582612"/>
          </a:xfrm>
        </p:grpSpPr>
        <p:grpSp>
          <p:nvGrpSpPr>
            <p:cNvPr id="4101" name="Group 51">
              <a:extLst>
                <a:ext uri="{FF2B5EF4-FFF2-40B4-BE49-F238E27FC236}">
                  <a16:creationId xmlns:a16="http://schemas.microsoft.com/office/drawing/2014/main" id="{C99CF557-0B3C-4946-BCB8-F5D757D7B5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44611" y="824084"/>
              <a:ext cx="2582863" cy="582612"/>
              <a:chOff x="1296" y="1824"/>
              <a:chExt cx="2976" cy="432"/>
            </a:xfrm>
          </p:grpSpPr>
          <p:sp>
            <p:nvSpPr>
              <p:cNvPr id="88116" name="AutoShape 52">
                <a:extLst>
                  <a:ext uri="{FF2B5EF4-FFF2-40B4-BE49-F238E27FC236}">
                    <a16:creationId xmlns:a16="http://schemas.microsoft.com/office/drawing/2014/main" id="{A37D4E2D-2F0E-4CE8-AB12-94398969BD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36" y="1899"/>
                <a:ext cx="2736" cy="28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accent1">
                      <a:gamma/>
                      <a:tint val="21176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108" name="AutoShape 53">
                <a:extLst>
                  <a:ext uri="{FF2B5EF4-FFF2-40B4-BE49-F238E27FC236}">
                    <a16:creationId xmlns:a16="http://schemas.microsoft.com/office/drawing/2014/main" id="{0528CE41-0883-4D8A-8E12-F6C5F35F35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1824"/>
                <a:ext cx="432" cy="432"/>
              </a:xfrm>
              <a:prstGeom prst="diamond">
                <a:avLst/>
              </a:prstGeom>
              <a:solidFill>
                <a:schemeClr val="accent1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latin typeface="Arial" panose="020B0604020202020204" pitchFamily="34" charset="0"/>
                </a:endParaRPr>
              </a:p>
            </p:txBody>
          </p:sp>
          <p:sp>
            <p:nvSpPr>
              <p:cNvPr id="4109" name="Text Box 54">
                <a:extLst>
                  <a:ext uri="{FF2B5EF4-FFF2-40B4-BE49-F238E27FC236}">
                    <a16:creationId xmlns:a16="http://schemas.microsoft.com/office/drawing/2014/main" id="{46BCF8DD-0EE2-4975-A444-A2FBCBF2032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680" y="1934"/>
                <a:ext cx="2160" cy="2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10" name="Text Box 55">
                <a:extLst>
                  <a:ext uri="{FF2B5EF4-FFF2-40B4-BE49-F238E27FC236}">
                    <a16:creationId xmlns:a16="http://schemas.microsoft.com/office/drawing/2014/main" id="{1F7604BB-1F1D-4C1E-9B99-649DD435784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308" y="1886"/>
                <a:ext cx="392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92457" dir="9843276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3600" b="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4102" name="Rectangle 1">
              <a:extLst>
                <a:ext uri="{FF2B5EF4-FFF2-40B4-BE49-F238E27FC236}">
                  <a16:creationId xmlns:a16="http://schemas.microsoft.com/office/drawing/2014/main" id="{346C0366-DB5D-4C6F-AB98-E9BDA5297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503" y="1014009"/>
              <a:ext cx="2635080" cy="26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Trả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lời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câu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hỏi</a:t>
              </a:r>
              <a:endParaRPr lang="en-US" alt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103" name="Rectangle 3">
            <a:extLst>
              <a:ext uri="{FF2B5EF4-FFF2-40B4-BE49-F238E27FC236}">
                <a16:creationId xmlns:a16="http://schemas.microsoft.com/office/drawing/2014/main" id="{E181C500-7732-45C4-95B6-29D902502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" y="5656652"/>
            <a:ext cx="11209148" cy="66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400" dirty="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7755583-00CB-446F-BAA1-AF9AACB11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03675"/>
            <a:ext cx="12098564" cy="147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video?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+ 02 HS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TV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1C4A253-4ACA-4154-B026-993F9DF08B7F}"/>
              </a:ext>
            </a:extLst>
          </p:cNvPr>
          <p:cNvSpPr/>
          <p:nvPr/>
        </p:nvSpPr>
        <p:spPr>
          <a:xfrm>
            <a:off x="4736892" y="1964982"/>
            <a:ext cx="1514006" cy="4902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B7EEF6CF-68F9-48CC-A60E-40588EF3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4691"/>
            <a:ext cx="10972800" cy="849602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882D93C7-BB07-4B1C-AE9D-40D06ADE8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257" y="863640"/>
            <a:ext cx="11901486" cy="710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y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 cầu học sinh lựa chọn loài thực vật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....)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(06 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ngoài giờ lên lớp.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Tổ chức cho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nhóm HS  báo cáo, trao đổi, chia sẻ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HS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rgbClr val="003366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rgbClr val="002060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ết quả hình ảnh cho thank you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685800"/>
            <a:ext cx="8575563" cy="555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67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88766D-B59E-460A-96E5-33CEE10E0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bài hát vườn cây nhà bé">
            <a:hlinkClick r:id="" action="ppaction://media"/>
            <a:extLst>
              <a:ext uri="{FF2B5EF4-FFF2-40B4-BE49-F238E27FC236}">
                <a16:creationId xmlns:a16="http://schemas.microsoft.com/office/drawing/2014/main" id="{0A20EE0B-817B-4457-ABA7-D3A29B6905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6525"/>
            <a:ext cx="12192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8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D86FE18-50E1-4E20-9949-72DFF55BA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436" y="35591"/>
            <a:ext cx="3225383" cy="641350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 </a:t>
            </a:r>
            <a:r>
              <a:rPr lang="en-US" altLang="en-US" b="1" dirty="0">
                <a:solidFill>
                  <a:schemeClr val="bg1"/>
                </a:solidFill>
              </a:rPr>
              <a:t>KHỞI ĐỘNG</a:t>
            </a: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1829E98C-8F33-4E16-BBAB-9673B72D7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B260A3-DC0C-4A5C-845A-793D517DDCC8}"/>
              </a:ext>
            </a:extLst>
          </p:cNvPr>
          <p:cNvGrpSpPr/>
          <p:nvPr/>
        </p:nvGrpSpPr>
        <p:grpSpPr>
          <a:xfrm>
            <a:off x="3184525" y="1192998"/>
            <a:ext cx="3657600" cy="1153351"/>
            <a:chOff x="6318503" y="824084"/>
            <a:chExt cx="2635080" cy="582612"/>
          </a:xfrm>
        </p:grpSpPr>
        <p:grpSp>
          <p:nvGrpSpPr>
            <p:cNvPr id="4101" name="Group 51">
              <a:extLst>
                <a:ext uri="{FF2B5EF4-FFF2-40B4-BE49-F238E27FC236}">
                  <a16:creationId xmlns:a16="http://schemas.microsoft.com/office/drawing/2014/main" id="{C99CF557-0B3C-4946-BCB8-F5D757D7B5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44611" y="824084"/>
              <a:ext cx="2582863" cy="582612"/>
              <a:chOff x="1296" y="1824"/>
              <a:chExt cx="2976" cy="432"/>
            </a:xfrm>
          </p:grpSpPr>
          <p:sp>
            <p:nvSpPr>
              <p:cNvPr id="88116" name="AutoShape 52">
                <a:extLst>
                  <a:ext uri="{FF2B5EF4-FFF2-40B4-BE49-F238E27FC236}">
                    <a16:creationId xmlns:a16="http://schemas.microsoft.com/office/drawing/2014/main" id="{A37D4E2D-2F0E-4CE8-AB12-94398969BD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36" y="1899"/>
                <a:ext cx="2736" cy="28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accent1">
                      <a:gamma/>
                      <a:tint val="21176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108" name="AutoShape 53">
                <a:extLst>
                  <a:ext uri="{FF2B5EF4-FFF2-40B4-BE49-F238E27FC236}">
                    <a16:creationId xmlns:a16="http://schemas.microsoft.com/office/drawing/2014/main" id="{0528CE41-0883-4D8A-8E12-F6C5F35F35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1824"/>
                <a:ext cx="432" cy="432"/>
              </a:xfrm>
              <a:prstGeom prst="diamond">
                <a:avLst/>
              </a:prstGeom>
              <a:solidFill>
                <a:schemeClr val="accent1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latin typeface="Arial" panose="020B0604020202020204" pitchFamily="34" charset="0"/>
                </a:endParaRPr>
              </a:p>
            </p:txBody>
          </p:sp>
          <p:sp>
            <p:nvSpPr>
              <p:cNvPr id="4109" name="Text Box 54">
                <a:extLst>
                  <a:ext uri="{FF2B5EF4-FFF2-40B4-BE49-F238E27FC236}">
                    <a16:creationId xmlns:a16="http://schemas.microsoft.com/office/drawing/2014/main" id="{46BCF8DD-0EE2-4975-A444-A2FBCBF2032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680" y="1934"/>
                <a:ext cx="2160" cy="2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10" name="Text Box 55">
                <a:extLst>
                  <a:ext uri="{FF2B5EF4-FFF2-40B4-BE49-F238E27FC236}">
                    <a16:creationId xmlns:a16="http://schemas.microsoft.com/office/drawing/2014/main" id="{1F7604BB-1F1D-4C1E-9B99-649DD435784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308" y="1886"/>
                <a:ext cx="392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92457" dir="9843276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3600" b="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4102" name="Rectangle 1">
              <a:extLst>
                <a:ext uri="{FF2B5EF4-FFF2-40B4-BE49-F238E27FC236}">
                  <a16:creationId xmlns:a16="http://schemas.microsoft.com/office/drawing/2014/main" id="{346C0366-DB5D-4C6F-AB98-E9BDA5297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503" y="1014009"/>
              <a:ext cx="2635080" cy="26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Trả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lời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câu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hỏi</a:t>
              </a:r>
              <a:endParaRPr lang="en-US" alt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103" name="Rectangle 3">
            <a:extLst>
              <a:ext uri="{FF2B5EF4-FFF2-40B4-BE49-F238E27FC236}">
                <a16:creationId xmlns:a16="http://schemas.microsoft.com/office/drawing/2014/main" id="{E181C500-7732-45C4-95B6-29D902502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" y="5656652"/>
            <a:ext cx="11209148" cy="66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400" dirty="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7755583-00CB-446F-BAA1-AF9AACB11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86101"/>
            <a:ext cx="12098564" cy="1997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video?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+ 02 HS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TV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A6F3472-5554-49FE-9E43-832C87A408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947746"/>
              </p:ext>
            </p:extLst>
          </p:nvPr>
        </p:nvGraphicFramePr>
        <p:xfrm>
          <a:off x="563980" y="884817"/>
          <a:ext cx="10652167" cy="3028402"/>
        </p:xfrm>
        <a:graphic>
          <a:graphicData uri="http://schemas.openxmlformats.org/drawingml/2006/table">
            <a:tbl>
              <a:tblPr/>
              <a:tblGrid>
                <a:gridCol w="5579300">
                  <a:extLst>
                    <a:ext uri="{9D8B030D-6E8A-4147-A177-3AD203B41FA5}">
                      <a16:colId xmlns:a16="http://schemas.microsoft.com/office/drawing/2014/main" val="1737651781"/>
                    </a:ext>
                  </a:extLst>
                </a:gridCol>
                <a:gridCol w="5072867">
                  <a:extLst>
                    <a:ext uri="{9D8B030D-6E8A-4147-A177-3AD203B41FA5}">
                      <a16:colId xmlns:a16="http://schemas.microsoft.com/office/drawing/2014/main" val="2392181907"/>
                    </a:ext>
                  </a:extLst>
                </a:gridCol>
              </a:tblGrid>
              <a:tr h="604370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Ngành thực vật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Số lượng loài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940373"/>
                  </a:ext>
                </a:extLst>
              </a:tr>
              <a:tr h="604175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Hạt kín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10 300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297650"/>
                  </a:ext>
                </a:extLst>
              </a:tr>
              <a:tr h="604175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Hạt trần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382927"/>
                  </a:ext>
                </a:extLst>
              </a:tr>
              <a:tr h="604175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Dương xỉ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691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045427"/>
                  </a:ext>
                </a:extLst>
              </a:tr>
              <a:tr h="611507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Rêu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481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40931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AEB61F-9EDF-493A-A720-2822D3D58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687771"/>
              </p:ext>
            </p:extLst>
          </p:nvPr>
        </p:nvGraphicFramePr>
        <p:xfrm>
          <a:off x="2280264" y="4046361"/>
          <a:ext cx="8134597" cy="760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34597">
                  <a:extLst>
                    <a:ext uri="{9D8B030D-6E8A-4147-A177-3AD203B41FA5}">
                      <a16:colId xmlns:a16="http://schemas.microsoft.com/office/drawing/2014/main" val="2808530492"/>
                    </a:ext>
                  </a:extLst>
                </a:gridCol>
              </a:tblGrid>
              <a:tr h="256847">
                <a:tc>
                  <a:txBody>
                    <a:bodyPr/>
                    <a:lstStyle/>
                    <a:p>
                      <a:pPr algn="ctr">
                        <a:lnSpc>
                          <a:spcPts val="1215"/>
                        </a:lnSpc>
                      </a:pPr>
                      <a:endParaRPr lang="en-US" sz="3200" u="none" strike="noStrike" spc="0" dirty="0">
                        <a:effectLst/>
                      </a:endParaRPr>
                    </a:p>
                    <a:p>
                      <a:pPr algn="ctr">
                        <a:lnSpc>
                          <a:spcPts val="1215"/>
                        </a:lnSpc>
                      </a:pPr>
                      <a:endParaRPr lang="en-US" sz="2800" u="none" strike="noStrike" spc="0" dirty="0">
                        <a:effectLst/>
                      </a:endParaRPr>
                    </a:p>
                    <a:p>
                      <a:pPr algn="ctr">
                        <a:lnSpc>
                          <a:spcPts val="1215"/>
                        </a:lnSpc>
                      </a:pPr>
                      <a:r>
                        <a:rPr lang="vi-VN" sz="2800" u="none" strike="noStrike" spc="0" dirty="0">
                          <a:effectLst/>
                        </a:rPr>
                        <a:t>Bảng số lượng các loài thực vật ở Việt Nam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83045272"/>
                  </a:ext>
                </a:extLst>
              </a:tr>
              <a:tr h="204817">
                <a:tc>
                  <a:txBody>
                    <a:bodyPr/>
                    <a:lstStyle/>
                    <a:p>
                      <a:pPr algn="ctr">
                        <a:lnSpc>
                          <a:spcPts val="1215"/>
                        </a:lnSpc>
                      </a:pP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7413931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0BA7158-9827-48A4-88E0-4E819D36B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528" y="811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976A9AB-BE9A-49CD-BCE1-86A9EA4E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64"/>
            <a:ext cx="4560528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I. ĐA DẠNG THỰC VẬT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B8A7D194-7206-4E53-9E0F-320DCDF92502}"/>
              </a:ext>
            </a:extLst>
          </p:cNvPr>
          <p:cNvSpPr/>
          <p:nvPr/>
        </p:nvSpPr>
        <p:spPr>
          <a:xfrm>
            <a:off x="2437558" y="5111249"/>
            <a:ext cx="7820007" cy="1723867"/>
          </a:xfrm>
          <a:prstGeom prst="cloudCallou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</p:spTree>
    <p:extLst>
      <p:ext uri="{BB962C8B-B14F-4D97-AF65-F5344CB8AC3E}">
        <p14:creationId xmlns:p14="http://schemas.microsoft.com/office/powerpoint/2010/main" val="2732113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4819088-EB9D-4841-8BBA-2DF803084E4F}"/>
              </a:ext>
            </a:extLst>
          </p:cNvPr>
          <p:cNvGrpSpPr/>
          <p:nvPr/>
        </p:nvGrpSpPr>
        <p:grpSpPr>
          <a:xfrm>
            <a:off x="310244" y="146766"/>
            <a:ext cx="11746290" cy="6254039"/>
            <a:chOff x="310243" y="34896"/>
            <a:chExt cx="11881757" cy="636591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77598DD-7EBA-4BFC-B0D9-F9021C467C8B}"/>
                </a:ext>
              </a:extLst>
            </p:cNvPr>
            <p:cNvSpPr/>
            <p:nvPr/>
          </p:nvSpPr>
          <p:spPr>
            <a:xfrm>
              <a:off x="4800596" y="34896"/>
              <a:ext cx="2139043" cy="8817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GIỚI THỰC VẬT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28F1E4C-5544-40A2-A1BC-4C6ECA22F9C7}"/>
                </a:ext>
              </a:extLst>
            </p:cNvPr>
            <p:cNvGrpSpPr/>
            <p:nvPr/>
          </p:nvGrpSpPr>
          <p:grpSpPr>
            <a:xfrm>
              <a:off x="310243" y="916639"/>
              <a:ext cx="11881757" cy="5484167"/>
              <a:chOff x="310243" y="916639"/>
              <a:chExt cx="11881757" cy="5484167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521B360-BFC8-47BA-8122-CB67E75AB0EC}"/>
                  </a:ext>
                </a:extLst>
              </p:cNvPr>
              <p:cNvSpPr/>
              <p:nvPr/>
            </p:nvSpPr>
            <p:spPr>
              <a:xfrm>
                <a:off x="310243" y="1923578"/>
                <a:ext cx="2873829" cy="767443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THỰC VẬT KHÔNG CÓ MẠCH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1B7E967-0F7D-44E8-994D-391CA85B3EA9}"/>
                  </a:ext>
                </a:extLst>
              </p:cNvPr>
              <p:cNvSpPr/>
              <p:nvPr/>
            </p:nvSpPr>
            <p:spPr>
              <a:xfrm>
                <a:off x="3652156" y="5611597"/>
                <a:ext cx="2873829" cy="76744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NGÀNH DƯƠNG XỈ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CA45D4-FA27-4D4E-9B70-95508F0B5C0B}"/>
                  </a:ext>
                </a:extLst>
              </p:cNvPr>
              <p:cNvSpPr/>
              <p:nvPr/>
            </p:nvSpPr>
            <p:spPr>
              <a:xfrm>
                <a:off x="7081157" y="1926770"/>
                <a:ext cx="2873829" cy="767443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THỰC VẬT CÓ MẠCH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F98B3D5-0E64-449A-999B-BFB2AC729FF1}"/>
                  </a:ext>
                </a:extLst>
              </p:cNvPr>
              <p:cNvSpPr/>
              <p:nvPr/>
            </p:nvSpPr>
            <p:spPr>
              <a:xfrm>
                <a:off x="5127170" y="3894365"/>
                <a:ext cx="2873829" cy="76744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THỰC VẬT KHÔNG CÓ HẠT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6DAD0D7-D810-45A0-9831-1B95BE1DB1FA}"/>
                  </a:ext>
                </a:extLst>
              </p:cNvPr>
              <p:cNvSpPr/>
              <p:nvPr/>
            </p:nvSpPr>
            <p:spPr>
              <a:xfrm>
                <a:off x="9786257" y="3935187"/>
                <a:ext cx="2405742" cy="76744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THỰC VẬT CÓ HẠT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D3FDF8-2C37-47F5-9822-05DD0B962B91}"/>
                  </a:ext>
                </a:extLst>
              </p:cNvPr>
              <p:cNvSpPr/>
              <p:nvPr/>
            </p:nvSpPr>
            <p:spPr>
              <a:xfrm>
                <a:off x="310244" y="5611597"/>
                <a:ext cx="2873829" cy="76744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NGÀNH RÊU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C9D4B96-494A-4648-AEE6-616D0CFAE911}"/>
                  </a:ext>
                </a:extLst>
              </p:cNvPr>
              <p:cNvSpPr/>
              <p:nvPr/>
            </p:nvSpPr>
            <p:spPr>
              <a:xfrm>
                <a:off x="6994068" y="5633361"/>
                <a:ext cx="2264229" cy="76744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NGÀNH HẠT TRẦN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583D2B0-C2C2-4B7C-9018-4D9BF22C140F}"/>
                  </a:ext>
                </a:extLst>
              </p:cNvPr>
              <p:cNvSpPr/>
              <p:nvPr/>
            </p:nvSpPr>
            <p:spPr>
              <a:xfrm>
                <a:off x="9786257" y="5633363"/>
                <a:ext cx="2405743" cy="76744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NGÀNH HẠT KÍN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EFCEE378-BE6C-44DC-86B8-D4E387572D4A}"/>
                  </a:ext>
                </a:extLst>
              </p:cNvPr>
              <p:cNvCxnSpPr>
                <a:cxnSpLocks/>
                <a:stCxn id="2" idx="2"/>
                <a:endCxn id="4" idx="0"/>
              </p:cNvCxnSpPr>
              <p:nvPr/>
            </p:nvCxnSpPr>
            <p:spPr>
              <a:xfrm flipH="1">
                <a:off x="1747158" y="916639"/>
                <a:ext cx="4122960" cy="100693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5B1E744-7B7E-491C-8B48-12C5145CC0FF}"/>
                  </a:ext>
                </a:extLst>
              </p:cNvPr>
              <p:cNvCxnSpPr>
                <a:stCxn id="2" idx="2"/>
              </p:cNvCxnSpPr>
              <p:nvPr/>
            </p:nvCxnSpPr>
            <p:spPr>
              <a:xfrm>
                <a:off x="5870118" y="916639"/>
                <a:ext cx="2979968" cy="9837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3732592-81B7-4978-A5F3-411163FDFF2C}"/>
                  </a:ext>
                </a:extLst>
              </p:cNvPr>
              <p:cNvCxnSpPr>
                <a:stCxn id="6" idx="2"/>
              </p:cNvCxnSpPr>
              <p:nvPr/>
            </p:nvCxnSpPr>
            <p:spPr>
              <a:xfrm flipH="1">
                <a:off x="6368143" y="2694213"/>
                <a:ext cx="2149929" cy="12001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9D5E2376-8DC4-497E-907F-8ADE705158D8}"/>
                  </a:ext>
                </a:extLst>
              </p:cNvPr>
              <p:cNvCxnSpPr>
                <a:stCxn id="6" idx="2"/>
                <a:endCxn id="8" idx="0"/>
              </p:cNvCxnSpPr>
              <p:nvPr/>
            </p:nvCxnSpPr>
            <p:spPr>
              <a:xfrm>
                <a:off x="8518072" y="2694213"/>
                <a:ext cx="2471056" cy="124097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5D435A5-9214-4116-9D5B-3601E5559F10}"/>
                  </a:ext>
                </a:extLst>
              </p:cNvPr>
              <p:cNvCxnSpPr>
                <a:stCxn id="7" idx="2"/>
                <a:endCxn id="5" idx="0"/>
              </p:cNvCxnSpPr>
              <p:nvPr/>
            </p:nvCxnSpPr>
            <p:spPr>
              <a:xfrm flipH="1">
                <a:off x="5089071" y="4661808"/>
                <a:ext cx="1475014" cy="9497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A6EDE98-2282-4137-B3C9-38D07D11A00D}"/>
                  </a:ext>
                </a:extLst>
              </p:cNvPr>
              <p:cNvCxnSpPr>
                <a:stCxn id="8" idx="2"/>
                <a:endCxn id="11" idx="0"/>
              </p:cNvCxnSpPr>
              <p:nvPr/>
            </p:nvCxnSpPr>
            <p:spPr>
              <a:xfrm>
                <a:off x="10989128" y="4702630"/>
                <a:ext cx="1" cy="93073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DE0D0C9-5403-485B-90A1-3A0055B25A09}"/>
                  </a:ext>
                </a:extLst>
              </p:cNvPr>
              <p:cNvCxnSpPr>
                <a:stCxn id="4" idx="2"/>
                <a:endCxn id="9" idx="0"/>
              </p:cNvCxnSpPr>
              <p:nvPr/>
            </p:nvCxnSpPr>
            <p:spPr>
              <a:xfrm>
                <a:off x="1747158" y="2691021"/>
                <a:ext cx="1" cy="292057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194EC94-81D3-48DE-83DF-AE6A49F24B79}"/>
              </a:ext>
            </a:extLst>
          </p:cNvPr>
          <p:cNvSpPr txBox="1"/>
          <p:nvPr/>
        </p:nvSpPr>
        <p:spPr>
          <a:xfrm>
            <a:off x="492369" y="149902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96BD95D-9979-49D0-874E-181BB43C6959}"/>
              </a:ext>
            </a:extLst>
          </p:cNvPr>
          <p:cNvCxnSpPr>
            <a:stCxn id="8" idx="2"/>
          </p:cNvCxnSpPr>
          <p:nvPr/>
        </p:nvCxnSpPr>
        <p:spPr>
          <a:xfrm flipH="1">
            <a:off x="8311662" y="4732472"/>
            <a:ext cx="2555715" cy="914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0598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B209591-C16D-499D-97A6-944A3DD94C02}"/>
              </a:ext>
            </a:extLst>
          </p:cNvPr>
          <p:cNvSpPr txBox="1"/>
          <p:nvPr/>
        </p:nvSpPr>
        <p:spPr>
          <a:xfrm>
            <a:off x="152400" y="-52752"/>
            <a:ext cx="117912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34. 3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 34.7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nghiên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cứu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tin SGK/117,118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thảo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PHT 1 (2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phút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6D653B-A999-4611-B14E-B07F962A92CC}"/>
              </a:ext>
            </a:extLst>
          </p:cNvPr>
          <p:cNvSpPr/>
          <p:nvPr/>
        </p:nvSpPr>
        <p:spPr>
          <a:xfrm>
            <a:off x="1996633" y="986631"/>
            <a:ext cx="1284790" cy="300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8AC949-5CB8-4EEA-BC15-ED9A025ACBAA}"/>
              </a:ext>
            </a:extLst>
          </p:cNvPr>
          <p:cNvSpPr/>
          <p:nvPr/>
        </p:nvSpPr>
        <p:spPr>
          <a:xfrm>
            <a:off x="8626283" y="954815"/>
            <a:ext cx="1284790" cy="300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82E23E-FB2E-466B-914B-E9F57BCDB149}"/>
              </a:ext>
            </a:extLst>
          </p:cNvPr>
          <p:cNvSpPr/>
          <p:nvPr/>
        </p:nvSpPr>
        <p:spPr>
          <a:xfrm>
            <a:off x="1996633" y="3953018"/>
            <a:ext cx="1284790" cy="300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4726AE-EE68-48BA-8114-94A8487395D5}"/>
              </a:ext>
            </a:extLst>
          </p:cNvPr>
          <p:cNvSpPr/>
          <p:nvPr/>
        </p:nvSpPr>
        <p:spPr>
          <a:xfrm>
            <a:off x="8626283" y="3916321"/>
            <a:ext cx="1284790" cy="300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4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19F5085-272D-42DE-9672-ACF3E85FB3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000155"/>
              </p:ext>
            </p:extLst>
          </p:nvPr>
        </p:nvGraphicFramePr>
        <p:xfrm>
          <a:off x="241427" y="1306777"/>
          <a:ext cx="5677096" cy="2494918"/>
        </p:xfrm>
        <a:graphic>
          <a:graphicData uri="http://schemas.openxmlformats.org/drawingml/2006/table">
            <a:tbl>
              <a:tblPr firstRow="1" firstCol="1" bandRow="1"/>
              <a:tblGrid>
                <a:gridCol w="3191321">
                  <a:extLst>
                    <a:ext uri="{9D8B030D-6E8A-4147-A177-3AD203B41FA5}">
                      <a16:colId xmlns:a16="http://schemas.microsoft.com/office/drawing/2014/main" val="3256642842"/>
                    </a:ext>
                  </a:extLst>
                </a:gridCol>
                <a:gridCol w="2485775">
                  <a:extLst>
                    <a:ext uri="{9D8B030D-6E8A-4147-A177-3AD203B41FA5}">
                      <a16:colId xmlns:a16="http://schemas.microsoft.com/office/drawing/2014/main" val="3209767938"/>
                    </a:ext>
                  </a:extLst>
                </a:gridCol>
              </a:tblGrid>
              <a:tr h="3941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Rêu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0777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1903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811752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625205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8093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550586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76E3E89-F884-4B94-A7FE-B4EBEC6A81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90511"/>
              </p:ext>
            </p:extLst>
          </p:nvPr>
        </p:nvGraphicFramePr>
        <p:xfrm>
          <a:off x="6096000" y="1279137"/>
          <a:ext cx="5986072" cy="2494918"/>
        </p:xfrm>
        <a:graphic>
          <a:graphicData uri="http://schemas.openxmlformats.org/drawingml/2006/table">
            <a:tbl>
              <a:tblPr firstRow="1" firstCol="1" bandRow="1"/>
              <a:tblGrid>
                <a:gridCol w="3365009">
                  <a:extLst>
                    <a:ext uri="{9D8B030D-6E8A-4147-A177-3AD203B41FA5}">
                      <a16:colId xmlns:a16="http://schemas.microsoft.com/office/drawing/2014/main" val="3256642842"/>
                    </a:ext>
                  </a:extLst>
                </a:gridCol>
                <a:gridCol w="2621063">
                  <a:extLst>
                    <a:ext uri="{9D8B030D-6E8A-4147-A177-3AD203B41FA5}">
                      <a16:colId xmlns:a16="http://schemas.microsoft.com/office/drawing/2014/main" val="3209767938"/>
                    </a:ext>
                  </a:extLst>
                </a:gridCol>
              </a:tblGrid>
              <a:tr h="3941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xỉ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0777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1903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811752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625205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8093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55058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82978EB-0AD9-4E79-A056-5E7C38114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626909"/>
              </p:ext>
            </p:extLst>
          </p:nvPr>
        </p:nvGraphicFramePr>
        <p:xfrm>
          <a:off x="6129188" y="4236637"/>
          <a:ext cx="5952884" cy="2494918"/>
        </p:xfrm>
        <a:graphic>
          <a:graphicData uri="http://schemas.openxmlformats.org/drawingml/2006/table">
            <a:tbl>
              <a:tblPr firstRow="1" firstCol="1" bandRow="1"/>
              <a:tblGrid>
                <a:gridCol w="3346352">
                  <a:extLst>
                    <a:ext uri="{9D8B030D-6E8A-4147-A177-3AD203B41FA5}">
                      <a16:colId xmlns:a16="http://schemas.microsoft.com/office/drawing/2014/main" val="3256642842"/>
                    </a:ext>
                  </a:extLst>
                </a:gridCol>
                <a:gridCol w="2606532">
                  <a:extLst>
                    <a:ext uri="{9D8B030D-6E8A-4147-A177-3AD203B41FA5}">
                      <a16:colId xmlns:a16="http://schemas.microsoft.com/office/drawing/2014/main" val="3209767938"/>
                    </a:ext>
                  </a:extLst>
                </a:gridCol>
              </a:tblGrid>
              <a:tr h="3941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kín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0777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1903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811752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625205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8093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550586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6E3052B-A150-41F2-804A-68ECB0AB98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805610"/>
              </p:ext>
            </p:extLst>
          </p:nvPr>
        </p:nvGraphicFramePr>
        <p:xfrm>
          <a:off x="274316" y="4253959"/>
          <a:ext cx="5677096" cy="2494918"/>
        </p:xfrm>
        <a:graphic>
          <a:graphicData uri="http://schemas.openxmlformats.org/drawingml/2006/table">
            <a:tbl>
              <a:tblPr firstRow="1" firstCol="1" bandRow="1"/>
              <a:tblGrid>
                <a:gridCol w="3191321">
                  <a:extLst>
                    <a:ext uri="{9D8B030D-6E8A-4147-A177-3AD203B41FA5}">
                      <a16:colId xmlns:a16="http://schemas.microsoft.com/office/drawing/2014/main" val="3256642842"/>
                    </a:ext>
                  </a:extLst>
                </a:gridCol>
                <a:gridCol w="2485775">
                  <a:extLst>
                    <a:ext uri="{9D8B030D-6E8A-4147-A177-3AD203B41FA5}">
                      <a16:colId xmlns:a16="http://schemas.microsoft.com/office/drawing/2014/main" val="3209767938"/>
                    </a:ext>
                  </a:extLst>
                </a:gridCol>
              </a:tblGrid>
              <a:tr h="3941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0777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1903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811752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625205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8093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550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979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8343C5-4CD1-4DF3-BD95-5553B10B3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753D42B-D09F-4F06-8931-F21BBF368A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630632"/>
              </p:ext>
            </p:extLst>
          </p:nvPr>
        </p:nvGraphicFramePr>
        <p:xfrm>
          <a:off x="944811" y="720624"/>
          <a:ext cx="10274173" cy="5152638"/>
        </p:xfrm>
        <a:graphic>
          <a:graphicData uri="http://schemas.openxmlformats.org/drawingml/2006/table">
            <a:tbl>
              <a:tblPr firstRow="1" firstCol="1" bandRow="1"/>
              <a:tblGrid>
                <a:gridCol w="5775520">
                  <a:extLst>
                    <a:ext uri="{9D8B030D-6E8A-4147-A177-3AD203B41FA5}">
                      <a16:colId xmlns:a16="http://schemas.microsoft.com/office/drawing/2014/main" val="3256642842"/>
                    </a:ext>
                  </a:extLst>
                </a:gridCol>
                <a:gridCol w="4498653">
                  <a:extLst>
                    <a:ext uri="{9D8B030D-6E8A-4147-A177-3AD203B41FA5}">
                      <a16:colId xmlns:a16="http://schemas.microsoft.com/office/drawing/2014/main" val="3209767938"/>
                    </a:ext>
                  </a:extLst>
                </a:gridCol>
              </a:tblGrid>
              <a:tr h="9973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Rêu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07774"/>
                  </a:ext>
                </a:extLst>
              </a:tr>
              <a:tr h="83105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rêu</a:t>
                      </a:r>
                      <a:endParaRPr 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1903"/>
                  </a:ext>
                </a:extLst>
              </a:tr>
              <a:tr h="8310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ướt</a:t>
                      </a:r>
                      <a:endParaRPr 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811752"/>
                  </a:ext>
                </a:extLst>
              </a:tr>
              <a:tr h="83105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dẫn</a:t>
                      </a:r>
                      <a:endParaRPr 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625205"/>
                  </a:ext>
                </a:extLst>
              </a:tr>
              <a:tr h="8310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80934"/>
                  </a:ext>
                </a:extLst>
              </a:tr>
              <a:tr h="83105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550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8417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CDB609-19E4-43F6-A258-C2AA23963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719D574-CFC7-408D-873B-8DF50EB4AA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442481"/>
              </p:ext>
            </p:extLst>
          </p:nvPr>
        </p:nvGraphicFramePr>
        <p:xfrm>
          <a:off x="418904" y="432236"/>
          <a:ext cx="10635958" cy="6015456"/>
        </p:xfrm>
        <a:graphic>
          <a:graphicData uri="http://schemas.openxmlformats.org/drawingml/2006/table">
            <a:tbl>
              <a:tblPr firstRow="1" firstCol="1" bandRow="1"/>
              <a:tblGrid>
                <a:gridCol w="5978894">
                  <a:extLst>
                    <a:ext uri="{9D8B030D-6E8A-4147-A177-3AD203B41FA5}">
                      <a16:colId xmlns:a16="http://schemas.microsoft.com/office/drawing/2014/main" val="3256642842"/>
                    </a:ext>
                  </a:extLst>
                </a:gridCol>
                <a:gridCol w="4657064">
                  <a:extLst>
                    <a:ext uri="{9D8B030D-6E8A-4147-A177-3AD203B41FA5}">
                      <a16:colId xmlns:a16="http://schemas.microsoft.com/office/drawing/2014/main" val="3209767938"/>
                    </a:ext>
                  </a:extLst>
                </a:gridCol>
              </a:tblGrid>
              <a:tr h="11643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07774"/>
                  </a:ext>
                </a:extLst>
              </a:tr>
              <a:tr h="97022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1903"/>
                  </a:ext>
                </a:extLst>
              </a:tr>
              <a:tr h="9702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811752"/>
                  </a:ext>
                </a:extLst>
              </a:tr>
              <a:tr h="97022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triển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625205"/>
                  </a:ext>
                </a:extLst>
              </a:tr>
              <a:tr h="9702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80934"/>
                  </a:ext>
                </a:extLst>
              </a:tr>
              <a:tr h="97022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550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8241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</TotalTime>
  <Words>834</Words>
  <Application>Microsoft Office PowerPoint</Application>
  <PresentationFormat>Widescreen</PresentationFormat>
  <Paragraphs>199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Roboto Black</vt:lpstr>
      <vt:lpstr>Times New Roman</vt:lpstr>
      <vt:lpstr>Verdana</vt:lpstr>
      <vt:lpstr>Wingdings</vt:lpstr>
      <vt:lpstr>Office Theme</vt:lpstr>
      <vt:lpstr>Metropolitan</vt:lpstr>
      <vt:lpstr>PowerPoint Presentation</vt:lpstr>
      <vt:lpstr> KHỞI ĐỘNG</vt:lpstr>
      <vt:lpstr>PowerPoint Presentation</vt:lpstr>
      <vt:lpstr>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LUYỆN TẬP</vt:lpstr>
      <vt:lpstr>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HOA HONG</cp:lastModifiedBy>
  <cp:revision>88</cp:revision>
  <dcterms:created xsi:type="dcterms:W3CDTF">2021-04-09T09:25:24Z</dcterms:created>
  <dcterms:modified xsi:type="dcterms:W3CDTF">2024-02-28T18:24:37Z</dcterms:modified>
</cp:coreProperties>
</file>