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27432000" cy="18288000"/>
  <p:notesSz cx="6858000" cy="9144000"/>
  <p:embeddedFontLst>
    <p:embeddedFont>
      <p:font typeface="Lobster" panose="020B0604020202020204" charset="0"/>
      <p:regular r:id="rId13"/>
    </p:embeddedFont>
    <p:embeddedFont>
      <p:font typeface="Merriweather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ye" panose="020B0604020202020204" charset="0"/>
      <p:regular r:id="rId22"/>
    </p:embeddedFont>
    <p:embeddedFont>
      <p:font typeface="Microsoft Yi Baiti" panose="03000500000000000000" pitchFamily="66" charset="0"/>
      <p:regular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Malgun Gothic" panose="020B0503020000020004" pitchFamily="34" charset="-127"/>
      <p:regular r:id="rId30"/>
      <p:bold r:id="rId31"/>
    </p:embeddedFont>
    <p:embeddedFont>
      <p:font typeface="Fira Sans Extra Condensed" panose="020B060402020202020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Segoe UI Semibold" panose="020B0702040204020203" pitchFamily="34" charset="0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6447">
          <p15:clr>
            <a:srgbClr val="A4A3A4"/>
          </p15:clr>
        </p15:guide>
        <p15:guide id="2" orient="horz" pos="10539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833">
          <p15:clr>
            <a:srgbClr val="A4A3A4"/>
          </p15:clr>
        </p15:guide>
        <p15:guide id="5" pos="1750">
          <p15:clr>
            <a:srgbClr val="A4A3A4"/>
          </p15:clr>
        </p15:guide>
        <p15:guide id="6" pos="15530">
          <p15:clr>
            <a:srgbClr val="A4A3A4"/>
          </p15:clr>
        </p15:guide>
        <p15:guide id="7" pos="8640">
          <p15:clr>
            <a:srgbClr val="A4A3A4"/>
          </p15:clr>
        </p15:guide>
        <p15:guide id="8" orient="horz" pos="2856">
          <p15:clr>
            <a:srgbClr val="A4A3A4"/>
          </p15:clr>
        </p15:guide>
        <p15:guide id="9" orient="horz" pos="99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834" y="18"/>
      </p:cViewPr>
      <p:guideLst>
        <p:guide pos="16447"/>
        <p:guide orient="horz" pos="10539"/>
        <p:guide orient="horz" pos="1104"/>
        <p:guide pos="833"/>
        <p:guide pos="1750"/>
        <p:guide pos="15530"/>
        <p:guide pos="8640"/>
        <p:guide orient="horz" pos="2856"/>
        <p:guide orient="horz" pos="9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74" y="1143000"/>
            <a:ext cx="4628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715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9501858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9501858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e9501858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66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bbeefa4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bbeefa4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0bbeefa4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69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10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35125" y="2647378"/>
            <a:ext cx="25561800" cy="72981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35100" y="10076889"/>
            <a:ext cx="25561800" cy="28185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935100" y="3932889"/>
            <a:ext cx="25561800" cy="69813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935100" y="11207911"/>
            <a:ext cx="25561800" cy="4625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Title and Content 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3326225" y="4640222"/>
            <a:ext cx="279000" cy="121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78200" tIns="89075" rIns="178200" bIns="89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96875" y="1559016"/>
            <a:ext cx="14838300" cy="2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8200" tIns="89075" rIns="178200" bIns="890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Verdana"/>
              <a:buNone/>
              <a:defRPr sz="8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92025" y="4612622"/>
            <a:ext cx="12344700" cy="12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075" rIns="0" bIns="89075" anchor="t" anchorCtr="0">
            <a:normAutofit/>
          </a:bodyPr>
          <a:lstStyle>
            <a:lvl1pPr marL="457200" lvl="0" indent="-228600" algn="just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4127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Char char="■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4127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Char char="●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4127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Char char="○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412750" algn="l" rtl="0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rgbClr val="000000"/>
              </a:buClr>
              <a:buSzPts val="2900"/>
              <a:buFont typeface="Fira Sans Extra Condensed"/>
              <a:buChar char="■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692035" y="1080648"/>
            <a:ext cx="259938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73;p15"/>
          <p:cNvCxnSpPr/>
          <p:nvPr/>
        </p:nvCxnSpPr>
        <p:spPr>
          <a:xfrm>
            <a:off x="692035" y="4128648"/>
            <a:ext cx="259938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15"/>
          <p:cNvCxnSpPr/>
          <p:nvPr/>
        </p:nvCxnSpPr>
        <p:spPr>
          <a:xfrm>
            <a:off x="5955534" y="1080648"/>
            <a:ext cx="0" cy="30489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15"/>
          <p:cNvCxnSpPr/>
          <p:nvPr/>
        </p:nvCxnSpPr>
        <p:spPr>
          <a:xfrm>
            <a:off x="21476450" y="1080648"/>
            <a:ext cx="0" cy="30489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15"/>
          <p:cNvCxnSpPr/>
          <p:nvPr/>
        </p:nvCxnSpPr>
        <p:spPr>
          <a:xfrm>
            <a:off x="692035" y="17262760"/>
            <a:ext cx="259938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3994997" y="7176645"/>
            <a:ext cx="12344700" cy="9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8200" tIns="89075" rIns="178200" bIns="89075" anchor="t" anchorCtr="0">
            <a:normAutofit/>
          </a:bodyPr>
          <a:lstStyle>
            <a:lvl1pPr marL="457200" lvl="0" indent="-228600" algn="just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None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4127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Char char="■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4127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Char char="●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41275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Fira Sans Extra Condensed"/>
              <a:buChar char="○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412750" algn="l" rtl="0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rgbClr val="000000"/>
              </a:buClr>
              <a:buSzPts val="2900"/>
              <a:buFont typeface="Fira Sans Extra Condensed"/>
              <a:buChar char="■"/>
              <a:defRPr sz="29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>
            <a:off x="13995000" y="4876810"/>
            <a:ext cx="123447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8200" tIns="89075" rIns="178200" bIns="890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"/>
              <a:buNone/>
              <a:defRPr sz="4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Fira Sans Extra Condensed"/>
              <a:buNone/>
              <a:defRPr sz="35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rgbClr val="000000"/>
              </a:buClr>
              <a:buSzPts val="32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4"/>
          </p:nvPr>
        </p:nvSpPr>
        <p:spPr>
          <a:xfrm>
            <a:off x="824850" y="1790213"/>
            <a:ext cx="4902300" cy="1629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Char char="●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○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■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●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○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■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●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○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■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5"/>
          </p:nvPr>
        </p:nvSpPr>
        <p:spPr>
          <a:xfrm>
            <a:off x="21817800" y="1790213"/>
            <a:ext cx="4902300" cy="1629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Char char="●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○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■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●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○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■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●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○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4635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700"/>
              <a:buFont typeface="Fira Sans Extra Condensed Medium"/>
              <a:buChar char="■"/>
              <a:defRPr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16653933"/>
            <a:ext cx="6400800" cy="1270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72600" y="16653933"/>
            <a:ext cx="8686800" cy="1270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B58EF-0D92-4207-B913-E5CD9A723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35100" y="7647467"/>
            <a:ext cx="25561800" cy="29931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35100" y="1582311"/>
            <a:ext cx="25561800" cy="2036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100" y="4097689"/>
            <a:ext cx="25561800" cy="12146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35100" y="1582311"/>
            <a:ext cx="25561800" cy="2036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35100" y="4097689"/>
            <a:ext cx="11999700" cy="12146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4497200" y="4097689"/>
            <a:ext cx="11999700" cy="12146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35100" y="1582311"/>
            <a:ext cx="25561800" cy="2036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35100" y="1975467"/>
            <a:ext cx="8424000" cy="26871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935100" y="4940800"/>
            <a:ext cx="8424000" cy="113049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470750" y="1600533"/>
            <a:ext cx="19103700" cy="14544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0" y="-444"/>
            <a:ext cx="13716000" cy="182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96500" y="4384622"/>
            <a:ext cx="12135300" cy="52704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796500" y="9966489"/>
            <a:ext cx="12135300" cy="4391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4818500" y="2574489"/>
            <a:ext cx="11511000" cy="13138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935100" y="15042044"/>
            <a:ext cx="17996700" cy="21513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35100" y="1582311"/>
            <a:ext cx="255618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obster"/>
              <a:buNone/>
              <a:defRPr sz="7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35100" y="4097689"/>
            <a:ext cx="25561800" cy="12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5417373" y="16580326"/>
            <a:ext cx="1645800" cy="1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6.wdp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874844" y="1524553"/>
            <a:ext cx="14838300" cy="2091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78200" tIns="89075" rIns="178200" bIns="8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ea typeface="Microsoft Yi Baiti" panose="03000500000000000000" pitchFamily="66" charset="0"/>
                <a:cs typeface="Rye"/>
                <a:sym typeface="Rye"/>
              </a:rPr>
              <a:t>BÁO MỚI </a:t>
            </a:r>
            <a:r>
              <a:rPr lang="en-US" sz="11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ea typeface="Microsoft Yi Baiti" panose="03000500000000000000" pitchFamily="66" charset="0"/>
                <a:cs typeface="Rye"/>
                <a:sym typeface="Rye"/>
              </a:rPr>
              <a:t>online</a:t>
            </a:r>
            <a:endParaRPr sz="11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UI Semibold" panose="020B0702040204020203" pitchFamily="34" charset="0"/>
              <a:ea typeface="Microsoft Yi Baiti" panose="03000500000000000000" pitchFamily="66" charset="0"/>
              <a:cs typeface="Rye"/>
              <a:sym typeface="Ry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22031" y="1726380"/>
            <a:ext cx="7588900" cy="160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latin typeface="Merriweather"/>
                <a:ea typeface="Merriweather"/>
                <a:cs typeface="Merriweather"/>
                <a:sym typeface="Merriweather"/>
              </a:rPr>
              <a:t>25/01/2022</a:t>
            </a:r>
            <a:endParaRPr sz="72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21403588" y="1647213"/>
            <a:ext cx="5465703" cy="184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Cập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nhật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bởi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các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nhà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báo</a:t>
            </a:r>
            <a:r>
              <a:rPr lang="en-US" sz="44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trẻ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tổ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00" dirty="0" err="1" smtClean="0">
                <a:latin typeface="Merriweather"/>
                <a:ea typeface="Merriweather"/>
                <a:cs typeface="Merriweather"/>
                <a:sym typeface="Merriweather"/>
              </a:rPr>
              <a:t>hai</a:t>
            </a:r>
            <a:r>
              <a:rPr lang="en-US" sz="44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4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5380892"/>
            <a:ext cx="6365011" cy="107106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Merriweather" panose="020B0604020202020204" charset="0"/>
              </a:rPr>
              <a:t>Thành</a:t>
            </a:r>
            <a:r>
              <a:rPr lang="en-US" sz="11500" b="1" dirty="0" smtClean="0">
                <a:latin typeface="Merriweather" panose="020B0604020202020204" charset="0"/>
              </a:rPr>
              <a:t> </a:t>
            </a:r>
            <a:r>
              <a:rPr lang="en-US" sz="11500" b="1" dirty="0" err="1" smtClean="0">
                <a:latin typeface="Merriweather" panose="020B0604020202020204" charset="0"/>
              </a:rPr>
              <a:t>tựu</a:t>
            </a:r>
            <a:r>
              <a:rPr lang="en-US" sz="11500" b="1" dirty="0">
                <a:latin typeface="Merriweather" panose="020B0604020202020204" charset="0"/>
              </a:rPr>
              <a:t> </a:t>
            </a:r>
            <a:r>
              <a:rPr lang="en-US" sz="11500" b="1" dirty="0" err="1" smtClean="0">
                <a:latin typeface="Merriweather" panose="020B0604020202020204" charset="0"/>
              </a:rPr>
              <a:t>chọn</a:t>
            </a:r>
            <a:r>
              <a:rPr lang="en-US" sz="11500" b="1" dirty="0" smtClean="0">
                <a:latin typeface="Merriweather" panose="020B0604020202020204" charset="0"/>
              </a:rPr>
              <a:t> </a:t>
            </a:r>
            <a:r>
              <a:rPr lang="en-US" sz="11500" b="1" dirty="0" err="1" smtClean="0">
                <a:latin typeface="Merriweather" panose="020B0604020202020204" charset="0"/>
              </a:rPr>
              <a:t>giống</a:t>
            </a:r>
            <a:r>
              <a:rPr lang="en-US" sz="11500" b="1" dirty="0" smtClean="0">
                <a:latin typeface="Merriweather" panose="020B0604020202020204" charset="0"/>
              </a:rPr>
              <a:t> ở </a:t>
            </a:r>
            <a:r>
              <a:rPr lang="en-US" sz="11500" b="1" dirty="0" err="1" smtClean="0">
                <a:latin typeface="Merriweather" panose="020B0604020202020204" charset="0"/>
              </a:rPr>
              <a:t>Việt</a:t>
            </a:r>
            <a:r>
              <a:rPr lang="en-US" sz="11500" b="1" dirty="0" smtClean="0">
                <a:latin typeface="Merriweather" panose="020B0604020202020204" charset="0"/>
              </a:rPr>
              <a:t> Nam </a:t>
            </a:r>
            <a:endParaRPr lang="en-US" sz="11500" b="1" dirty="0">
              <a:latin typeface="Merriweather" panose="020B0604020202020204" charset="0"/>
            </a:endParaRPr>
          </a:p>
        </p:txBody>
      </p:sp>
      <p:pic>
        <p:nvPicPr>
          <p:cNvPr id="1028" name="Picture 4" descr="Vẽ Tay Minh Họa Rau Cà Chua Hình ảnh | Định dạng hình ảnh PSD 611629792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899" y="10736204"/>
            <a:ext cx="6540033" cy="6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Lúa Chín Minh Họa Hình ảnh | Định dạng hình ảnh PSD 611306370| 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7" b="952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631" y="8286981"/>
            <a:ext cx="9462249" cy="94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vẽ một con lợn hoạt hình mới nhất 2022 - Vẽ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0" y="6380339"/>
            <a:ext cx="6457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69863" y="4240762"/>
            <a:ext cx="12274061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i="1" dirty="0" err="1" smtClean="0">
                <a:latin typeface="Merriweather" panose="020B0604020202020204" charset="0"/>
              </a:rPr>
              <a:t>Thành</a:t>
            </a:r>
            <a:r>
              <a:rPr lang="en-US" sz="9600" i="1" dirty="0" smtClean="0">
                <a:latin typeface="Merriweather" panose="020B0604020202020204" charset="0"/>
              </a:rPr>
              <a:t> </a:t>
            </a:r>
            <a:r>
              <a:rPr lang="en-US" sz="9600" i="1" dirty="0" err="1" smtClean="0">
                <a:latin typeface="Merriweather" panose="020B0604020202020204" charset="0"/>
              </a:rPr>
              <a:t>tựu</a:t>
            </a:r>
            <a:r>
              <a:rPr lang="en-US" sz="9600" i="1" dirty="0" smtClean="0">
                <a:latin typeface="Merriweather" panose="020B0604020202020204" charset="0"/>
              </a:rPr>
              <a:t> </a:t>
            </a:r>
            <a:r>
              <a:rPr lang="en-US" sz="9600" i="1" dirty="0" err="1" smtClean="0">
                <a:latin typeface="Merriweather" panose="020B0604020202020204" charset="0"/>
              </a:rPr>
              <a:t>chọn</a:t>
            </a:r>
            <a:r>
              <a:rPr lang="en-US" sz="9600" i="1" dirty="0" smtClean="0">
                <a:latin typeface="Merriweather" panose="020B0604020202020204" charset="0"/>
              </a:rPr>
              <a:t> </a:t>
            </a:r>
            <a:r>
              <a:rPr lang="en-US" sz="9600" i="1" dirty="0" err="1" smtClean="0">
                <a:latin typeface="Merriweather" panose="020B0604020202020204" charset="0"/>
              </a:rPr>
              <a:t>giống</a:t>
            </a:r>
            <a:r>
              <a:rPr lang="en-US" sz="9600" i="1" dirty="0" smtClean="0">
                <a:latin typeface="Merriweather" panose="020B0604020202020204" charset="0"/>
              </a:rPr>
              <a:t> </a:t>
            </a:r>
            <a:r>
              <a:rPr lang="en-US" sz="9600" i="1" dirty="0" err="1" smtClean="0">
                <a:latin typeface="Merriweather" panose="020B0604020202020204" charset="0"/>
              </a:rPr>
              <a:t>cây</a:t>
            </a:r>
            <a:r>
              <a:rPr lang="en-US" sz="9600" i="1" dirty="0" smtClean="0">
                <a:latin typeface="Merriweather" panose="020B0604020202020204" charset="0"/>
              </a:rPr>
              <a:t> </a:t>
            </a:r>
            <a:r>
              <a:rPr lang="en-US" sz="9600" i="1" dirty="0" err="1" smtClean="0">
                <a:latin typeface="Merriweather" panose="020B0604020202020204" charset="0"/>
              </a:rPr>
              <a:t>trồng</a:t>
            </a:r>
            <a:r>
              <a:rPr lang="en-US" sz="9600" i="1" dirty="0" smtClean="0">
                <a:latin typeface="Merriweather" panose="020B0604020202020204" charset="0"/>
              </a:rPr>
              <a:t> </a:t>
            </a:r>
            <a:endParaRPr lang="en-US" sz="9600" i="1" dirty="0">
              <a:latin typeface="Merriweather" panose="020B0604020202020204" charset="0"/>
            </a:endParaRPr>
          </a:p>
        </p:txBody>
      </p:sp>
      <p:pic>
        <p:nvPicPr>
          <p:cNvPr id="1034" name="Picture 10" descr="Phim Hoạt Hình Quả Dâu Tây Vector Hình ảnh | Định dạng hình ảnh PSD  610523729| vn.lovepik.com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442" r="91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9063">
            <a:off x="13832654" y="6863596"/>
            <a:ext cx="5531289" cy="5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ẽ Tay Các Yếu Tố đậu Nành Quay Số Hình ảnh | Định dạng hình ảnh PSD  401364041| vn.lovepik.com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2" b="90000" l="10000" r="90000">
                        <a14:foregroundMark x1="40581" y1="75930" x2="40581" y2="75930"/>
                        <a14:foregroundMark x1="51395" y1="69070" x2="51395" y2="6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92" y="11187927"/>
            <a:ext cx="7100072" cy="71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7 -0.1066 L -0.80359 -0.106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2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0556E-6 L -0.79995 1.80556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0" y="-11544158"/>
            <a:ext cx="27432000" cy="23749094"/>
          </a:xfrm>
          <a:prstGeom prst="wav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861" y="7817616"/>
            <a:ext cx="29275269" cy="191610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Merriweather" panose="020B0604020202020204" charset="0"/>
                <a:ea typeface="Malgun Gothic" panose="020B0503020000020004" pitchFamily="34" charset="-127"/>
              </a:rPr>
              <a:t>CẢM ƠN CÔ VÀ CÁC BẠN ĐÃ LẮNG NGHE </a:t>
            </a:r>
            <a:endParaRPr lang="en-US" sz="9600" dirty="0">
              <a:latin typeface="Merriweather" panose="020B0604020202020204" charset="0"/>
              <a:ea typeface="Malgun Gothic" panose="020B0503020000020004" pitchFamily="34" charset="-127"/>
            </a:endParaRPr>
          </a:p>
        </p:txBody>
      </p:sp>
      <p:pic>
        <p:nvPicPr>
          <p:cNvPr id="3" name="Picture 2" descr="Hạt giống dâu tây ALIBABA, dâu đất (dâu xạ) nhanh nãy mầm ra nhiều trái | 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0" r="100000">
                        <a14:foregroundMark x1="14063" y1="15313" x2="14063" y2="15313"/>
                        <a14:backgroundMark x1="11250" y1="16875" x2="11250" y2="16875"/>
                        <a14:backgroundMark x1="53438" y1="96406" x2="71719" y2="94531"/>
                        <a14:backgroundMark x1="15000" y1="10781" x2="15000" y2="10781"/>
                        <a14:backgroundMark x1="17656" y1="20000" x2="17656" y2="20000"/>
                        <a14:backgroundMark x1="6719" y1="32344" x2="36875" y2="3438"/>
                        <a14:backgroundMark x1="45156" y1="7969" x2="97813" y2="16250"/>
                        <a14:backgroundMark x1="93750" y1="57031" x2="98281" y2="54688"/>
                        <a14:backgroundMark x1="97813" y1="65781" x2="97813" y2="65781"/>
                        <a14:backgroundMark x1="1719" y1="53750" x2="1719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2" y="-817190"/>
            <a:ext cx="7680960" cy="768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Không có mô tả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"/>
          <a:stretch/>
        </p:blipFill>
        <p:spPr bwMode="auto">
          <a:xfrm>
            <a:off x="16103528" y="330389"/>
            <a:ext cx="10675504" cy="658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à chua chín đỏ có giữ được tươi trong 7-10 ngày?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46" b="98131" l="42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0" y="10486628"/>
            <a:ext cx="8381783" cy="76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ây Lúa Chín Minh Họa Hình ảnh | Định dạng hình ảnh PSD 611306370|  vn.lovepik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77" b="952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207" y="8775670"/>
            <a:ext cx="12500379" cy="125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him Hoạt Hình Quả Dâu Tây Vector Hình ảnh | Định dạng hình ảnh PSD  610523729| vn.lovepik.com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442" r="91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9063">
            <a:off x="9481123" y="434082"/>
            <a:ext cx="5531289" cy="5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Vẽ Tay Các Yếu Tố đậu Nành Quay Số Hình ảnh | Định dạng hình ảnh PSD  401364041| vn.lovepik.co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2" b="90000" l="10000" r="90000">
                        <a14:foregroundMark x1="40581" y1="75930" x2="40581" y2="75930"/>
                        <a14:foregroundMark x1="51395" y1="69070" x2="51395" y2="6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03" y="10379162"/>
            <a:ext cx="9293394" cy="92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850" y="281353"/>
            <a:ext cx="14022000" cy="2023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1,Gây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06" y="2304652"/>
            <a:ext cx="12135300" cy="2736065"/>
          </a:xfrm>
        </p:spPr>
        <p:txBody>
          <a:bodyPr>
            <a:noAutofit/>
          </a:bodyPr>
          <a:lstStyle/>
          <a:p>
            <a:pPr marL="609600" indent="-685800" algn="l">
              <a:buFontTx/>
              <a:buChar char="-"/>
            </a:pP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Gây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đột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biến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nhân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tạo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rồi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chọn</a:t>
            </a:r>
            <a:endParaRPr lang="en-US" sz="5400" dirty="0" smtClean="0">
              <a:solidFill>
                <a:schemeClr val="tx1"/>
              </a:solidFill>
              <a:latin typeface="Merriweather" panose="020B0604020202020204" charset="0"/>
            </a:endParaRPr>
          </a:p>
          <a:p>
            <a:pPr marL="0" indent="0" algn="l"/>
            <a:r>
              <a:rPr lang="en-US" sz="5400" dirty="0" err="1">
                <a:solidFill>
                  <a:schemeClr val="tx1"/>
                </a:solidFill>
                <a:latin typeface="Merriweather" panose="020B0604020202020204" charset="0"/>
              </a:rPr>
              <a:t>c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á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thể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để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tạo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giống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mới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:</a:t>
            </a:r>
          </a:p>
          <a:p>
            <a:pPr marL="0" indent="0" algn="l"/>
            <a:endParaRPr lang="en-US" sz="5400" dirty="0" smtClean="0">
              <a:solidFill>
                <a:schemeClr val="tx1"/>
              </a:solidFill>
              <a:latin typeface="Merriweather" panose="020B0604020202020204" charset="0"/>
            </a:endParaRPr>
          </a:p>
          <a:p>
            <a:pPr marL="0" indent="0" algn="l"/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+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Lúa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: </a:t>
            </a:r>
            <a:r>
              <a:rPr lang="en-US" sz="5400" dirty="0">
                <a:solidFill>
                  <a:schemeClr val="tx1"/>
                </a:solidFill>
                <a:latin typeface="Merriweather" panose="020B0604020202020204" charset="0"/>
              </a:rPr>
              <a:t>t</a:t>
            </a:r>
            <a:r>
              <a:rPr lang="vi-VN" sz="5400" dirty="0" smtClean="0">
                <a:solidFill>
                  <a:schemeClr val="tx1"/>
                </a:solidFill>
                <a:latin typeface="Merriweather" panose="020B0604020202020204" charset="0"/>
              </a:rPr>
              <a:t>ạo </a:t>
            </a:r>
            <a:r>
              <a:rPr lang="vi-VN" sz="5400" dirty="0">
                <a:solidFill>
                  <a:schemeClr val="tx1"/>
                </a:solidFill>
                <a:latin typeface="Merriweather" panose="020B0604020202020204" charset="0"/>
              </a:rPr>
              <a:t>giống lúa tẻ có nhiều </a:t>
            </a:r>
            <a:endParaRPr lang="en-US" sz="5400" dirty="0" smtClean="0">
              <a:solidFill>
                <a:schemeClr val="tx1"/>
              </a:solidFill>
              <a:latin typeface="Merriweather" panose="020B0604020202020204" charset="0"/>
            </a:endParaRPr>
          </a:p>
          <a:p>
            <a:pPr marL="0" indent="0" algn="l"/>
            <a:r>
              <a:rPr lang="en-US" sz="5400" dirty="0" err="1">
                <a:solidFill>
                  <a:schemeClr val="tx1"/>
                </a:solidFill>
                <a:latin typeface="Merriweather" panose="020B0604020202020204" charset="0"/>
              </a:rPr>
              <a:t>t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iềm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năng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năng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suất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cao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</a:p>
          <a:p>
            <a:pPr marL="0" indent="0" algn="l"/>
            <a:endParaRPr lang="en-US" sz="5400" dirty="0">
              <a:solidFill>
                <a:schemeClr val="tx1"/>
              </a:solidFill>
              <a:latin typeface="Merriweather" panose="020B0604020202020204" charset="0"/>
            </a:endParaRPr>
          </a:p>
          <a:p>
            <a:pPr marL="0" indent="0" algn="l"/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+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Đậu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tương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: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sinh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trưởng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ngắn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,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chịu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nắng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,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hạt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to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vàng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</a:p>
          <a:p>
            <a:pPr marL="0" indent="0" algn="l"/>
            <a:endParaRPr lang="en-US" sz="5400" dirty="0" smtClean="0">
              <a:solidFill>
                <a:schemeClr val="tx1"/>
              </a:solidFill>
              <a:latin typeface="Merriweather" panose="020B0604020202020204" charset="0"/>
            </a:endParaRPr>
          </a:p>
          <a:p>
            <a:pPr marL="0" indent="0" algn="l"/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+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Lạc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: </a:t>
            </a:r>
          </a:p>
          <a:p>
            <a:pPr marL="0" indent="0" algn="l"/>
            <a:endParaRPr lang="en-US" sz="5400" dirty="0">
              <a:solidFill>
                <a:schemeClr val="tx1"/>
              </a:solidFill>
              <a:latin typeface="Merriweather" panose="020B0604020202020204" charset="0"/>
            </a:endParaRPr>
          </a:p>
          <a:p>
            <a:pPr marL="0" indent="0" algn="l"/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+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Cà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Merriweather" panose="020B0604020202020204" charset="0"/>
              </a:rPr>
              <a:t>chua</a:t>
            </a:r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: </a:t>
            </a:r>
          </a:p>
          <a:p>
            <a:pPr marL="0" indent="0" algn="l"/>
            <a:r>
              <a:rPr lang="en-US" sz="5400" dirty="0" smtClean="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endParaRPr lang="en-US" sz="5400" dirty="0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pic>
        <p:nvPicPr>
          <p:cNvPr id="2050" name="Picture 2" descr="Giống lúa DT10: Đặc điểm và hướng dẫn kỹ thuật canh t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3" t="14769"/>
          <a:stretch/>
        </p:blipFill>
        <p:spPr bwMode="auto">
          <a:xfrm>
            <a:off x="14138031" y="527539"/>
            <a:ext cx="8757138" cy="73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2895169" y="2917059"/>
            <a:ext cx="4100563" cy="212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lúa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DT10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  <p:pic>
        <p:nvPicPr>
          <p:cNvPr id="2052" name="Picture 4" descr="Cẩn trọng khi mở rộng diện tích trồng lúa nếp ở Đồng bằng sông Cửu 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169" y="9319846"/>
            <a:ext cx="8672563" cy="854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138031" y="11514927"/>
            <a:ext cx="4114800" cy="415498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nếp</a:t>
            </a:r>
            <a:r>
              <a:rPr lang="en-US" sz="6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thơm</a:t>
            </a:r>
            <a:r>
              <a:rPr lang="en-US" sz="66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KT106</a:t>
            </a:r>
            <a:endParaRPr lang="en-US" sz="6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5" t="18065" r="19756" b="18356"/>
          <a:stretch/>
        </p:blipFill>
        <p:spPr bwMode="auto">
          <a:xfrm>
            <a:off x="14155616" y="527538"/>
            <a:ext cx="8757138" cy="73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23571902" y="2125230"/>
            <a:ext cx="2948067" cy="4154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đậu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tương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DT74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1397" y="11535099"/>
            <a:ext cx="2948067" cy="4154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đậu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tương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DT55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  <p:pic>
        <p:nvPicPr>
          <p:cNvPr id="1036" name="Picture 12" descr="Không có mô tả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169" y="9291798"/>
            <a:ext cx="8672563" cy="853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Lý thuyết bài Bài 37. Thành tựu chọn giống ở Việt Nam - Lib24.V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3666" r="1856" b="19667"/>
          <a:stretch/>
        </p:blipFill>
        <p:spPr bwMode="auto">
          <a:xfrm>
            <a:off x="18306641" y="9218021"/>
            <a:ext cx="8672563" cy="856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TextBox 15"/>
          <p:cNvSpPr txBox="1"/>
          <p:nvPr/>
        </p:nvSpPr>
        <p:spPr>
          <a:xfrm>
            <a:off x="14863818" y="12018196"/>
            <a:ext cx="2948067" cy="3139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lạc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V79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  <p:pic>
        <p:nvPicPr>
          <p:cNvPr id="1040" name="Picture 16" descr="Những đối tượng tuyệt đối không nên ăn lạc - Tin Mới Cuộc Số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274" y="575758"/>
            <a:ext cx="8757138" cy="732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TextBox 20"/>
          <p:cNvSpPr txBox="1"/>
          <p:nvPr/>
        </p:nvSpPr>
        <p:spPr>
          <a:xfrm>
            <a:off x="23594479" y="2120748"/>
            <a:ext cx="2948067" cy="4154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lạc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bạch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sa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  <p:pic>
        <p:nvPicPr>
          <p:cNvPr id="1042" name="Picture 18" descr="Ăn cà chua có giảm cân không? | Vinm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106" y="3264259"/>
            <a:ext cx="11717285" cy="781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14623766" y="8929984"/>
            <a:ext cx="6376238" cy="212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cà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chua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hồng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lan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66847" y="12715558"/>
            <a:ext cx="7430476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Lai </a:t>
            </a:r>
            <a:r>
              <a:rPr lang="en-US" sz="8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8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2 </a:t>
            </a:r>
            <a:r>
              <a:rPr lang="en-US" sz="8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sz="8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8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đột</a:t>
            </a:r>
            <a:r>
              <a:rPr lang="en-US" sz="8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88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biến</a:t>
            </a:r>
            <a:r>
              <a:rPr lang="en-US" sz="8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Quy trình phun thuốc cho cây lúa triển khai trên cánh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46" y="3570177"/>
            <a:ext cx="10255237" cy="64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-5360746" y="-229796"/>
            <a:ext cx="24744747" cy="20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en-US" dirty="0" smtClean="0"/>
              <a:t>1,Gây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04646" y="1712824"/>
            <a:ext cx="24485600" cy="110799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Phối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hợp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giữa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lai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hữu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tính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và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xử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lí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đột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biến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  <a:ea typeface="Malgun Gothic" panose="020B0503020000020004" pitchFamily="34" charset="-127"/>
              </a:rPr>
              <a:t> :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  <a:ea typeface="Malgun Gothic" panose="020B0503020000020004" pitchFamily="34" charset="-127"/>
            </a:endParaRPr>
          </a:p>
        </p:txBody>
      </p:sp>
      <p:pic>
        <p:nvPicPr>
          <p:cNvPr id="2052" name="Picture 4" descr="Hiệu quả từ mô hình trồng lúa hữu cơ si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1638340"/>
            <a:ext cx="9702799" cy="622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677" y="3570177"/>
            <a:ext cx="10347569" cy="64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54414" y="3570177"/>
            <a:ext cx="5155699" cy="107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</a:rPr>
              <a:t>Giống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lúa</a:t>
            </a:r>
            <a:r>
              <a:rPr lang="en-US" sz="6400" dirty="0">
                <a:latin typeface="Times New Roman" panose="02020603050405020304" pitchFamily="18" charset="0"/>
              </a:rPr>
              <a:t> H</a:t>
            </a:r>
            <a:r>
              <a:rPr lang="en-US" sz="6400" baseline="-25000" dirty="0">
                <a:latin typeface="Times New Roman" panose="02020603050405020304" pitchFamily="18" charset="0"/>
              </a:rPr>
              <a:t>20</a:t>
            </a:r>
            <a:endParaRPr lang="en-US" sz="6400" dirty="0">
              <a:latin typeface="Times New Roman" panose="02020603050405020304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1410246" y="8960190"/>
            <a:ext cx="50800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</a:rPr>
              <a:t>Giống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lúa</a:t>
            </a:r>
            <a:r>
              <a:rPr lang="en-US" sz="6400" dirty="0">
                <a:latin typeface="Times New Roman" panose="02020603050405020304" pitchFamily="18" charset="0"/>
              </a:rPr>
              <a:t> H</a:t>
            </a:r>
            <a:r>
              <a:rPr lang="en-US" sz="6400" baseline="-25000" dirty="0">
                <a:latin typeface="Times New Roman" panose="02020603050405020304" pitchFamily="18" charset="0"/>
              </a:rPr>
              <a:t>30</a:t>
            </a:r>
            <a:endParaRPr lang="en-US" sz="6400" dirty="0">
              <a:latin typeface="Times New Roman" panose="02020603050405020304" pitchFamily="18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864600" y="11638340"/>
            <a:ext cx="5189415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</a:rPr>
              <a:t>Giống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lúa</a:t>
            </a:r>
            <a:r>
              <a:rPr lang="en-US" sz="6400" dirty="0">
                <a:latin typeface="Times New Roman" panose="02020603050405020304" pitchFamily="18" charset="0"/>
              </a:rPr>
              <a:t> A</a:t>
            </a:r>
            <a:r>
              <a:rPr lang="en-US" sz="6400" baseline="-25000" dirty="0">
                <a:latin typeface="Times New Roman" panose="02020603050405020304" pitchFamily="18" charset="0"/>
              </a:rPr>
              <a:t>20</a:t>
            </a:r>
            <a:endParaRPr lang="en-US" sz="6400" dirty="0">
              <a:latin typeface="Times New Roman" panose="02020603050405020304" pitchFamily="18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12898703" y="3698278"/>
            <a:ext cx="2310624" cy="3037061"/>
          </a:xfrm>
          <a:prstGeom prst="mathMultiply">
            <a:avLst>
              <a:gd name="adj1" fmla="val 22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1986062" y="8029795"/>
            <a:ext cx="4135905" cy="16839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  <p:bldP spid="40970" grpId="0" animBg="1"/>
      <p:bldP spid="40971" grpId="0" animBg="1"/>
      <p:bldP spid="4097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833285" y="2088299"/>
            <a:ext cx="242864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400" dirty="0" err="1">
                <a:latin typeface="Merriweather" panose="020B0604020202020204" charset="0"/>
              </a:rPr>
              <a:t>Chọn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giống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bằng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chọn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dòng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tế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bào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xô</a:t>
            </a:r>
            <a:r>
              <a:rPr lang="en-US" sz="6400" dirty="0">
                <a:latin typeface="Merriweather" panose="020B0604020202020204" charset="0"/>
              </a:rPr>
              <a:t> ma </a:t>
            </a:r>
            <a:r>
              <a:rPr lang="en-US" sz="6400" dirty="0" err="1">
                <a:latin typeface="Merriweather" panose="020B0604020202020204" charset="0"/>
              </a:rPr>
              <a:t>có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biến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dị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hoặc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đột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biến</a:t>
            </a:r>
            <a:r>
              <a:rPr lang="en-US" sz="6400" dirty="0">
                <a:latin typeface="Merriweather" panose="020B0604020202020204" charset="0"/>
              </a:rPr>
              <a:t> </a:t>
            </a:r>
            <a:r>
              <a:rPr lang="en-US" sz="6400" dirty="0" err="1">
                <a:latin typeface="Merriweather" panose="020B0604020202020204" charset="0"/>
              </a:rPr>
              <a:t>xô</a:t>
            </a:r>
            <a:r>
              <a:rPr lang="en-US" sz="6400" dirty="0">
                <a:latin typeface="Merriweather" panose="020B0604020202020204" charset="0"/>
              </a:rPr>
              <a:t> ma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3874051" y="14592481"/>
            <a:ext cx="12947904" cy="3046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Giống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táo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đào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vàng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: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mã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đẹp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,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màu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vàng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da cam ,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giòn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,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ngọt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thơm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đặc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. </a:t>
            </a:r>
          </a:p>
        </p:txBody>
      </p:sp>
      <p:pic>
        <p:nvPicPr>
          <p:cNvPr id="5122" name="Picture 2" descr="Kỹ thuật trồng và chăm sóc cây Táo Chua Gia Lộc, ky thuat trong va cham soc  cay tao chua gia 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567" y="4968123"/>
            <a:ext cx="11742181" cy="8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áo Chua Gia Lộc, Bán Cây Táo Gia Lộc, Táo Thái, Táo Đài L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89" y="4968123"/>
            <a:ext cx="11770861" cy="8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5360746" y="-229796"/>
            <a:ext cx="24744747" cy="20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en-US" dirty="0" smtClean="0"/>
              <a:t>1,Gây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817554" y="12697542"/>
            <a:ext cx="6965696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</a:rPr>
              <a:t>Giống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táo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Gia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Lộc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4377567" y="4968123"/>
            <a:ext cx="95504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</a:rPr>
              <a:t>Giống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táo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đào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vàng</a:t>
            </a:r>
            <a:r>
              <a:rPr lang="en-US" sz="6400" dirty="0">
                <a:latin typeface="Times New Roman" panose="02020603050405020304" pitchFamily="18" charset="0"/>
              </a:rPr>
              <a:t> (1998)</a:t>
            </a:r>
          </a:p>
        </p:txBody>
      </p:sp>
    </p:spTree>
    <p:extLst>
      <p:ext uri="{BB962C8B-B14F-4D97-AF65-F5344CB8AC3E}">
        <p14:creationId xmlns:p14="http://schemas.microsoft.com/office/powerpoint/2010/main" val="32458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9" grpId="0" animBg="1"/>
      <p:bldP spid="41997" grpId="0" animBg="1"/>
      <p:bldP spid="419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 rot="15886163">
            <a:off x="-7218768" y="-3003529"/>
            <a:ext cx="20939936" cy="23749094"/>
          </a:xfrm>
          <a:prstGeom prst="wav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59626" y="365760"/>
            <a:ext cx="24744747" cy="277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Lai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hữu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giống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8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rung Quốc: Trồng lúa kiểu gì mà 2 tháng đã thu hoạch, đã thế sản lượng là  9,8 tấn/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8" y="3187503"/>
            <a:ext cx="10289309" cy="64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ị trường lúa gạo ngày 15/4: Giá lúa tă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470" y="3187503"/>
            <a:ext cx="10232225" cy="63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ữ lá đòng xanh tốt để đạt năng suất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533" y="11417102"/>
            <a:ext cx="10232226" cy="63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12375894" y="3480353"/>
            <a:ext cx="2889504" cy="27453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1411664" y="7694127"/>
            <a:ext cx="4555553" cy="170919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7168" y="8307595"/>
            <a:ext cx="292608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Merriweather" panose="020B0604020202020204" charset="0"/>
              </a:rPr>
              <a:t>DT10</a:t>
            </a:r>
            <a:endParaRPr lang="en-US" sz="8000" dirty="0">
              <a:latin typeface="Merriweather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74895" y="8209298"/>
            <a:ext cx="3508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Merriweather" panose="020B0604020202020204" charset="0"/>
              </a:rPr>
              <a:t>OM80</a:t>
            </a:r>
            <a:endParaRPr lang="en-US" sz="8000" dirty="0">
              <a:latin typeface="Merriweather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00967" y="11452575"/>
            <a:ext cx="297694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Merriweather" panose="020B0604020202020204" charset="0"/>
              </a:rPr>
              <a:t>DT17</a:t>
            </a:r>
            <a:endParaRPr lang="en-US" sz="8000" dirty="0">
              <a:latin typeface="Merriweather" panose="020B060402020202020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9588415" y="12114294"/>
            <a:ext cx="71729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Giống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lúa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DT17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suất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cao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hạt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gạo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dài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,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cơm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dẻo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1127386" y="12385202"/>
            <a:ext cx="6461765" cy="39824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a)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Biến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dị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tổ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20B0604020202020204" charset="0"/>
              </a:rPr>
              <a:t>hợp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Merriweath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3" grpId="0" animBg="1"/>
      <p:bldP spid="24" grpId="0" animBg="1"/>
      <p:bldP spid="2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 rot="15886163">
            <a:off x="-7385418" y="-2820926"/>
            <a:ext cx="20716907" cy="23210856"/>
          </a:xfrm>
          <a:prstGeom prst="wav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5226" y="436098"/>
            <a:ext cx="24744747" cy="277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Lai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hữu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giống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8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à chua chín đỏ có giữ được tươi trong 7-10 ngày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46" b="98131" l="42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7" y="3572692"/>
            <a:ext cx="8381783" cy="76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5135" y="12795871"/>
            <a:ext cx="6189784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Giống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cà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chua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Đài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Loan </a:t>
            </a:r>
            <a:endParaRPr lang="en-US" sz="5400" dirty="0">
              <a:solidFill>
                <a:schemeClr val="tx2"/>
              </a:solidFill>
              <a:latin typeface="Merriweather" panose="020B060402020202020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650045" y="5754669"/>
            <a:ext cx="8335107" cy="5045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Merriweather" panose="020B0604020202020204" charset="0"/>
              </a:rPr>
              <a:t>CHỌN LỌC CÁ THỂ </a:t>
            </a:r>
            <a:endParaRPr lang="en-US" sz="7200" dirty="0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pic>
        <p:nvPicPr>
          <p:cNvPr id="7174" name="Picture 6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278" y="3917116"/>
            <a:ext cx="8409017" cy="8394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000189" y="12795871"/>
            <a:ext cx="6189784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Giống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cà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Merriweather" panose="020B0604020202020204" charset="0"/>
              </a:rPr>
              <a:t>chua</a:t>
            </a:r>
            <a:r>
              <a:rPr lang="en-US" sz="6000" dirty="0" smtClean="0">
                <a:solidFill>
                  <a:schemeClr val="tx2"/>
                </a:solidFill>
                <a:latin typeface="Merriweather" panose="020B0604020202020204" charset="0"/>
              </a:rPr>
              <a:t> P375 (1990)</a:t>
            </a:r>
            <a:endParaRPr lang="en-US" sz="5400" dirty="0">
              <a:solidFill>
                <a:schemeClr val="tx2"/>
              </a:solidFill>
              <a:latin typeface="Merriweather" panose="020B060402020202020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650045" y="12195706"/>
            <a:ext cx="1009250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Giống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cà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chua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P375: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cho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mã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đẹp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,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sai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,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thích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cho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vùng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thâm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canh</a:t>
            </a:r>
            <a:r>
              <a:rPr lang="en-US" sz="6600" dirty="0">
                <a:solidFill>
                  <a:srgbClr val="FF00FF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16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 rot="15886163">
            <a:off x="-7385418" y="-2820926"/>
            <a:ext cx="20716907" cy="23210856"/>
          </a:xfrm>
          <a:prstGeom prst="wav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5226" y="436098"/>
            <a:ext cx="24744747" cy="277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Lobster"/>
              <a:buNone/>
              <a:defRPr sz="112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Lai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hữu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giống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8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8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13441" y="13136935"/>
            <a:ext cx="1030129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Giống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lúa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CR 203 ,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rầy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,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suất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cao,đạt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sản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65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/ ha .</a:t>
            </a:r>
          </a:p>
        </p:txBody>
      </p:sp>
      <p:pic>
        <p:nvPicPr>
          <p:cNvPr id="8202" name="Picture 10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"/>
          <a:stretch/>
        </p:blipFill>
        <p:spPr bwMode="auto">
          <a:xfrm>
            <a:off x="1739233" y="5099203"/>
            <a:ext cx="10675504" cy="658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4" name="Picture 12" descr="Lợi ích của Đậu nành - đậu tương Phòng khám Đông y Phúc T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577" y="5491082"/>
            <a:ext cx="10675504" cy="658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5772577" y="5491082"/>
            <a:ext cx="9636369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đậu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tương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 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anose="020B0604020202020204" charset="0"/>
              </a:rPr>
              <a:t>AK02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rriweath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3, </a:t>
            </a:r>
            <a:r>
              <a:rPr lang="en-US" sz="11500" dirty="0" err="1" smtClean="0"/>
              <a:t>Tạo</a:t>
            </a:r>
            <a:r>
              <a:rPr lang="en-US" sz="11500" dirty="0" smtClean="0"/>
              <a:t> </a:t>
            </a:r>
            <a:r>
              <a:rPr lang="en-US" sz="11500" dirty="0" err="1" smtClean="0"/>
              <a:t>ưu</a:t>
            </a:r>
            <a:r>
              <a:rPr lang="en-US" sz="11500" dirty="0" smtClean="0"/>
              <a:t> </a:t>
            </a:r>
            <a:r>
              <a:rPr lang="en-US" sz="11500" dirty="0" err="1" smtClean="0"/>
              <a:t>thế</a:t>
            </a:r>
            <a:r>
              <a:rPr lang="en-US" sz="11500" dirty="0" smtClean="0"/>
              <a:t> </a:t>
            </a:r>
            <a:r>
              <a:rPr lang="en-US" sz="11500" dirty="0" err="1" smtClean="0"/>
              <a:t>lai</a:t>
            </a:r>
            <a:r>
              <a:rPr lang="en-US" sz="11500" dirty="0" smtClean="0"/>
              <a:t> ( ở F1 ) </a:t>
            </a:r>
            <a:endParaRPr lang="en-US" sz="11500" dirty="0"/>
          </a:p>
        </p:txBody>
      </p:sp>
      <p:pic>
        <p:nvPicPr>
          <p:cNvPr id="9218" name="Picture 2" descr="Hình ảnh Vẽ Tay Hoạt Hình Ngô Dễ Thương, đáng Yêu, Vẽ Tay, Ngô miễn phí tải  tập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487">
            <a:off x="200875" y="-443035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Vẽ Tay Hoạt Hình Ngô Dễ Thương, đáng Yêu, Vẽ Tay, Ngô miễn phí tải  tập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9757" flipV="1">
            <a:off x="21507144" y="-906826"/>
            <a:ext cx="5803964" cy="70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hông có mô tả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6" y="2866808"/>
            <a:ext cx="10269416" cy="94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03443" y="11617917"/>
            <a:ext cx="1321258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Giống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ngô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nếp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lai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LVN4,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khả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ứng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rộng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,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cho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suất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cao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từ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</a:rPr>
              <a:t> 8 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10 </a:t>
            </a:r>
            <a:r>
              <a:rPr lang="en-US" sz="7200" dirty="0" err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72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/ ha </a:t>
            </a:r>
            <a:endParaRPr lang="en-US" sz="7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8" name="Picture 12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12185" b="23627"/>
          <a:stretch/>
        </p:blipFill>
        <p:spPr bwMode="auto">
          <a:xfrm>
            <a:off x="14169648" y="4431323"/>
            <a:ext cx="12097750" cy="718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169648" y="12784746"/>
            <a:ext cx="1229340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Giống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ngô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lai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LVN 10: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chịu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hạn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,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chống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đổ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sâu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bệnh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tốt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,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suất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</a:rPr>
              <a:t> 8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12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 ha</a:t>
            </a:r>
            <a:endParaRPr lang="en-US" sz="6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0" name="Picture 14" descr="Lý thuyết bài Bài 37. Thành tựu chọn giống ở Việt Nam - Lib24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5" y="4437080"/>
            <a:ext cx="10269416" cy="96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22937" y="14078680"/>
            <a:ext cx="11848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rgbClr val="FF3300"/>
                </a:solidFill>
                <a:latin typeface="+mj-lt"/>
              </a:rPr>
              <a:t>- Giống ngô lai đơn ngắn ngày LVN20 thích hợp ví vụ đông xuân chân đất lầy thụt.</a:t>
            </a:r>
            <a:endParaRPr lang="en-US" sz="6000" b="1" dirty="0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1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 rot="10800000">
            <a:off x="19421856" y="0"/>
            <a:ext cx="16020288" cy="1828800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-8922908" y="0"/>
            <a:ext cx="16020288" cy="1828800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556719" y="-58711"/>
            <a:ext cx="16020288" cy="1828800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9739570" y="207296"/>
            <a:ext cx="16020288" cy="1828800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7394155" y="534888"/>
            <a:ext cx="14838300" cy="2091900"/>
          </a:xfrm>
        </p:spPr>
        <p:txBody>
          <a:bodyPr>
            <a:noAutofit/>
          </a:bodyPr>
          <a:lstStyle/>
          <a:p>
            <a:r>
              <a:rPr lang="en-US" sz="11500" dirty="0"/>
              <a:t>4</a:t>
            </a:r>
            <a:r>
              <a:rPr lang="en-US" sz="11500" dirty="0" smtClean="0"/>
              <a:t>, </a:t>
            </a:r>
            <a:r>
              <a:rPr lang="en-US" sz="11500" dirty="0" err="1" smtClean="0"/>
              <a:t>Tạo</a:t>
            </a:r>
            <a:r>
              <a:rPr lang="en-US" sz="11500" dirty="0" smtClean="0"/>
              <a:t> </a:t>
            </a:r>
            <a:r>
              <a:rPr lang="en-US" sz="11500" dirty="0" err="1" smtClean="0"/>
              <a:t>giống</a:t>
            </a:r>
            <a:r>
              <a:rPr lang="en-US" sz="11500" dirty="0" smtClean="0"/>
              <a:t> </a:t>
            </a:r>
            <a:r>
              <a:rPr lang="en-US" sz="11500" dirty="0" err="1" smtClean="0"/>
              <a:t>đa</a:t>
            </a:r>
            <a:r>
              <a:rPr lang="en-US" sz="11500" dirty="0" smtClean="0"/>
              <a:t> </a:t>
            </a:r>
            <a:r>
              <a:rPr lang="en-US" sz="11500" dirty="0" err="1" smtClean="0"/>
              <a:t>bội</a:t>
            </a:r>
            <a:r>
              <a:rPr lang="en-US" sz="11500" dirty="0" smtClean="0"/>
              <a:t> </a:t>
            </a:r>
            <a:r>
              <a:rPr lang="en-US" sz="11500" dirty="0" err="1" smtClean="0"/>
              <a:t>thể</a:t>
            </a:r>
            <a:r>
              <a:rPr lang="en-US" sz="11500" dirty="0" smtClean="0"/>
              <a:t> </a:t>
            </a:r>
            <a:endParaRPr lang="en-US" sz="11500" dirty="0"/>
          </a:p>
        </p:txBody>
      </p:sp>
      <p:pic>
        <p:nvPicPr>
          <p:cNvPr id="10242" name="Picture 2" descr="Hạt giống dâu tây ALIBABA, dâu đất (dâu xạ) nhanh nãy mầm ra nhiều trái | 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0" r="100000">
                        <a14:foregroundMark x1="14063" y1="15313" x2="14063" y2="15313"/>
                        <a14:backgroundMark x1="11250" y1="16875" x2="11250" y2="16875"/>
                        <a14:backgroundMark x1="53438" y1="96406" x2="71719" y2="94531"/>
                        <a14:backgroundMark x1="15000" y1="10781" x2="15000" y2="10781"/>
                        <a14:backgroundMark x1="17656" y1="20000" x2="17656" y2="20000"/>
                        <a14:backgroundMark x1="6719" y1="32344" x2="36875" y2="3438"/>
                        <a14:backgroundMark x1="45156" y1="7969" x2="97813" y2="16250"/>
                        <a14:backgroundMark x1="93750" y1="57031" x2="98281" y2="54688"/>
                        <a14:backgroundMark x1="97813" y1="65781" x2="97813" y2="65781"/>
                        <a14:backgroundMark x1="1719" y1="53750" x2="1719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62" y="1343888"/>
            <a:ext cx="7680960" cy="768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MBO 05 Cây DÂU TÂY giống siêu quả, ngọt mát thơm | Lazada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406" y="2202765"/>
            <a:ext cx="7620000" cy="7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ạt giống dâu tây đỏ Strawberry quả to, trĩu quả, vị ngọt thanh mát gói 100  hạt - Hạt giống Nhãn hàng No Brand | DienMayHoangNgan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27" y="11489062"/>
            <a:ext cx="7000848" cy="7000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54948" y="8790759"/>
            <a:ext cx="538634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Merriweather" panose="020B0604020202020204" charset="0"/>
              </a:rPr>
              <a:t>Giống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dâu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lưỡng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bội</a:t>
            </a:r>
            <a:r>
              <a:rPr lang="en-US" sz="5400" dirty="0" smtClean="0">
                <a:latin typeface="Merriweather" panose="020B0604020202020204" charset="0"/>
              </a:rPr>
              <a:t> (2n)</a:t>
            </a:r>
            <a:endParaRPr lang="en-US" sz="5400" dirty="0">
              <a:latin typeface="Merriweather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82242" y="9753799"/>
            <a:ext cx="536953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Merriweather" panose="020B0604020202020204" charset="0"/>
              </a:rPr>
              <a:t>Giống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dâu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tứ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bội</a:t>
            </a:r>
            <a:r>
              <a:rPr lang="en-US" sz="5400" dirty="0" smtClean="0">
                <a:latin typeface="Merriweather" panose="020B0604020202020204" charset="0"/>
              </a:rPr>
              <a:t> (4n)</a:t>
            </a:r>
            <a:endParaRPr lang="en-US" sz="5400" dirty="0">
              <a:latin typeface="Merriweather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6336" y="14112323"/>
            <a:ext cx="538634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Merriweather" panose="020B0604020202020204" charset="0"/>
              </a:rPr>
              <a:t>Giống</a:t>
            </a:r>
            <a:r>
              <a:rPr lang="en-US" sz="5400" dirty="0" smtClean="0">
                <a:latin typeface="Merriweather" panose="020B0604020202020204" charset="0"/>
              </a:rPr>
              <a:t> </a:t>
            </a:r>
            <a:r>
              <a:rPr lang="en-US" sz="5400" dirty="0" err="1" smtClean="0">
                <a:latin typeface="Merriweather" panose="020B0604020202020204" charset="0"/>
              </a:rPr>
              <a:t>dâu</a:t>
            </a:r>
            <a:r>
              <a:rPr lang="en-US" sz="5400" dirty="0" smtClean="0">
                <a:latin typeface="Merriweather" panose="020B0604020202020204" charset="0"/>
              </a:rPr>
              <a:t> tam </a:t>
            </a:r>
            <a:r>
              <a:rPr lang="en-US" sz="5400" dirty="0" err="1" smtClean="0">
                <a:latin typeface="Merriweather" panose="020B0604020202020204" charset="0"/>
              </a:rPr>
              <a:t>bội</a:t>
            </a:r>
            <a:r>
              <a:rPr lang="en-US" sz="5400" dirty="0" smtClean="0">
                <a:latin typeface="Merriweather" panose="020B0604020202020204" charset="0"/>
              </a:rPr>
              <a:t> (3n)</a:t>
            </a:r>
            <a:endParaRPr lang="en-US" sz="5400" dirty="0">
              <a:latin typeface="Merriweather" panose="020B0604020202020204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2355200" y="3687221"/>
            <a:ext cx="3244608" cy="2994294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3006124" y="6770984"/>
            <a:ext cx="1942760" cy="379005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B7B7B7"/>
      </a:lt1>
      <a:dk2>
        <a:srgbClr val="434343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461</Words>
  <Application>Microsoft Office PowerPoint</Application>
  <PresentationFormat>Custom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Lobster</vt:lpstr>
      <vt:lpstr>Merriweather</vt:lpstr>
      <vt:lpstr>Calibri</vt:lpstr>
      <vt:lpstr>Rye</vt:lpstr>
      <vt:lpstr>Microsoft Yi Baiti</vt:lpstr>
      <vt:lpstr>Arial</vt:lpstr>
      <vt:lpstr>Times New Roman</vt:lpstr>
      <vt:lpstr>Fira Sans Extra Condensed Medium</vt:lpstr>
      <vt:lpstr>Tahoma</vt:lpstr>
      <vt:lpstr>Malgun Gothic</vt:lpstr>
      <vt:lpstr>Fira Sans Extra Condensed</vt:lpstr>
      <vt:lpstr>Verdana</vt:lpstr>
      <vt:lpstr>Wingdings</vt:lpstr>
      <vt:lpstr>Segoe UI Semibold</vt:lpstr>
      <vt:lpstr>Simple Light</vt:lpstr>
      <vt:lpstr>BÁO MỚI online</vt:lpstr>
      <vt:lpstr>1,Gây đột biến nhân tạo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3, Tạo ưu thế lai ( ở F1 ) </vt:lpstr>
      <vt:lpstr>4, Tạo giống đa bội thể </vt:lpstr>
      <vt:lpstr>CẢM ƠN CÔ VÀ CÁC BẠN ĐÃ LẮNG NGHE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MỚI</dc:title>
  <cp:lastModifiedBy>AutoBVT</cp:lastModifiedBy>
  <cp:revision>33</cp:revision>
  <dcterms:modified xsi:type="dcterms:W3CDTF">2022-01-19T10:28:34Z</dcterms:modified>
</cp:coreProperties>
</file>