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14" r:id="rId3"/>
    <p:sldId id="262" r:id="rId4"/>
    <p:sldId id="263" r:id="rId5"/>
    <p:sldId id="267" r:id="rId6"/>
    <p:sldId id="299" r:id="rId7"/>
    <p:sldId id="512" r:id="rId8"/>
    <p:sldId id="513" r:id="rId9"/>
    <p:sldId id="300" r:id="rId10"/>
    <p:sldId id="304" r:id="rId11"/>
    <p:sldId id="305" r:id="rId12"/>
    <p:sldId id="264" r:id="rId13"/>
    <p:sldId id="307" r:id="rId14"/>
    <p:sldId id="260" r:id="rId15"/>
    <p:sldId id="50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ế Linh" userId="efc73e84-f308-4e05-a98e-5dba5d2d7c75" providerId="ADAL" clId="{481482E1-10BE-46A5-81B0-722B05D9CD41}"/>
    <pc:docChg chg="undo custSel modSld">
      <pc:chgData name="Chế Linh" userId="efc73e84-f308-4e05-a98e-5dba5d2d7c75" providerId="ADAL" clId="{481482E1-10BE-46A5-81B0-722B05D9CD41}" dt="2024-02-26T07:30:09.109" v="9" actId="113"/>
      <pc:docMkLst>
        <pc:docMk/>
      </pc:docMkLst>
      <pc:sldChg chg="delSp modSp mod">
        <pc:chgData name="Chế Linh" userId="efc73e84-f308-4e05-a98e-5dba5d2d7c75" providerId="ADAL" clId="{481482E1-10BE-46A5-81B0-722B05D9CD41}" dt="2024-02-26T07:30:09.109" v="9" actId="113"/>
        <pc:sldMkLst>
          <pc:docMk/>
          <pc:sldMk cId="347633980" sldId="267"/>
        </pc:sldMkLst>
        <pc:spChg chg="del">
          <ac:chgData name="Chế Linh" userId="efc73e84-f308-4e05-a98e-5dba5d2d7c75" providerId="ADAL" clId="{481482E1-10BE-46A5-81B0-722B05D9CD41}" dt="2024-02-26T07:29:58.532" v="5" actId="478"/>
          <ac:spMkLst>
            <pc:docMk/>
            <pc:sldMk cId="347633980" sldId="267"/>
            <ac:spMk id="5" creationId="{67419A1C-9346-4886-B714-DEBA8DC4843E}"/>
          </ac:spMkLst>
        </pc:spChg>
        <pc:spChg chg="mod">
          <ac:chgData name="Chế Linh" userId="efc73e84-f308-4e05-a98e-5dba5d2d7c75" providerId="ADAL" clId="{481482E1-10BE-46A5-81B0-722B05D9CD41}" dt="2024-02-26T07:30:09.109" v="9" actId="113"/>
          <ac:spMkLst>
            <pc:docMk/>
            <pc:sldMk cId="347633980" sldId="267"/>
            <ac:spMk id="7" creationId="{8651D2D0-911B-4394-BA27-8BEA3C2A63E0}"/>
          </ac:spMkLst>
        </pc:spChg>
      </pc:sldChg>
      <pc:sldChg chg="addSp modSp mod">
        <pc:chgData name="Chế Linh" userId="efc73e84-f308-4e05-a98e-5dba5d2d7c75" providerId="ADAL" clId="{481482E1-10BE-46A5-81B0-722B05D9CD41}" dt="2024-02-26T07:28:19.978" v="4" actId="2085"/>
        <pc:sldMkLst>
          <pc:docMk/>
          <pc:sldMk cId="2439664101" sldId="514"/>
        </pc:sldMkLst>
        <pc:spChg chg="add mod">
          <ac:chgData name="Chế Linh" userId="efc73e84-f308-4e05-a98e-5dba5d2d7c75" providerId="ADAL" clId="{481482E1-10BE-46A5-81B0-722B05D9CD41}" dt="2024-02-26T07:28:19.978" v="4" actId="2085"/>
          <ac:spMkLst>
            <pc:docMk/>
            <pc:sldMk cId="2439664101" sldId="514"/>
            <ac:spMk id="3" creationId="{D7EE3096-EC00-4C43-83A9-4F3DBD0B9722}"/>
          </ac:spMkLst>
        </pc:spChg>
        <pc:picChg chg="mod">
          <ac:chgData name="Chế Linh" userId="efc73e84-f308-4e05-a98e-5dba5d2d7c75" providerId="ADAL" clId="{481482E1-10BE-46A5-81B0-722B05D9CD41}" dt="2024-02-26T07:27:52.478" v="1" actId="1076"/>
          <ac:picMkLst>
            <pc:docMk/>
            <pc:sldMk cId="2439664101" sldId="514"/>
            <ac:picMk id="2" creationId="{848D6AB9-0D3C-2AAF-F659-F8D9CAE183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0CC9-D7E3-D3B4-41C6-6C26668A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2F412-DE84-CF85-33DC-5815B9EB3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255C9-8728-6CE2-761C-DCA5F828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4A92-27D6-8A90-F289-07D10CF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7FFFE-DFCE-0AE0-84A3-6DDD2C9E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25C9-FD9B-920E-1020-BBC897EA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AAB94-4241-C660-9B33-013809356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1A3A-5540-C739-3BBF-E632D3CF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D81AE-160F-F22B-5774-A9828751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23F5-E3CB-E992-450F-360912E9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52E07-5CA1-D518-7A13-58D696BE2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114FC-98B9-E87E-DC49-6EB2A65C7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4786-13C2-306B-E0DC-15A583E9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57B17-A12C-1109-A62A-0D824330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17BD-7971-18B2-E7C3-347A2E08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0F9D2-6211-819A-F957-C70A7777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5AAA-E96A-4B56-8263-314F95348A76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F6B3C-B2B2-CDBE-4457-C594E6F9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BE54-C602-5A62-2B8D-9D5B271A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0304-C815-4A43-9F23-DE704D126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1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E8479-41E1-4E39-97FB-FDCFD4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5A67-928C-4097-AB8E-E23B2AEA8D67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B017A-5EB1-B521-E62F-69DF5A0E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1C461-5C15-E8D8-4D3A-5227D881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773A-31DE-40BD-8CCB-3674EB70A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8F1E-B29F-F439-6625-682AA0B8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157F-6A27-43B2-8D94-78571CD28BBD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FF57-F60A-5108-C747-B0513DD8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0705D-446C-8D4E-9EEE-9403B489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4FA8-46C1-405F-9FE4-A8D003F82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0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E9BF84-23E2-CA10-633A-E2657829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CDAA-B8B2-48DB-9F44-FE3A713FCA8F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3A1A7C-8509-6488-3976-961FCBE6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EE5AD-A359-E552-D91A-D65790D6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F9A8-6C69-4860-BA74-FAFF946D4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3D0D3-1DB6-0745-7FC1-09202C52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5716-9931-477E-A8BB-E990C6B33A55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FD5D2C-C70E-85E2-5473-A53B676F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205223-F46A-0641-57BE-5912EFA6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C8CA-C9AE-46C7-89E3-BB76B2ACC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05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AB5158-F68D-A104-7934-344C897D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B071-3190-43E6-8190-304B7297B625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37191B-1ACD-6E81-00FB-F13802F5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2A9E38-754C-1986-392B-0CED7D78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7220-68EA-4FE3-B2B1-CBAE3E716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7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309126-02D7-E369-7A61-BAF41772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24FD-519D-4B09-9917-91E2EC330FD5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B212A6-C642-D2E6-376C-D4D0055F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C7D0B2-99A0-CD2F-57D3-F6463A1D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1B6A-F52C-4621-87AA-4B7CD60F7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3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52CDE0-1A7E-9D9F-F49C-66113E9D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7212-3AF0-4E3B-A8C5-F959818CE053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06D6F6-2DE1-2621-A21F-84276E85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E5E2AE-1221-11A5-9DE0-3528843A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06C0-6353-4CC8-B719-F4DAC9388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3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6804-3467-CB3D-6B3D-DDC36F24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81D3-41A7-8458-25CD-0E1DF083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DBD5-3A29-3A3A-EC07-0B1A9624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2BAC-2F13-F919-410B-B7142E56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6B3B-BA32-F07C-A848-5CCE5B1E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1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C9FC93-C43B-C63B-E427-B7C7C53A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AFF6-AFF9-4B32-B2DF-E8C222E7DD24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DDFF64-41D3-D960-A852-947AAAFE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B4F705-31A4-20F7-E100-B55040EC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93BC-D55F-4488-AEBA-4F7097167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67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639D-32C6-E864-D02E-46817A7C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53CC-4DFE-4FE2-808F-95D4B28A3BAC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56396-2903-67CC-B5E6-F2AF263C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DAA46-DB13-4CBF-1B95-03CE7283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3CCD-9B02-46A1-995F-3FDCBE4A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000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401E7-9E9F-BD51-176A-587417A0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C755-5FDA-48E9-8B11-3FBFCE0C50A1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E36CE-EE43-33F6-A9EA-A5073E9E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9B9A1-66CD-E37A-3EA2-22ACACE3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7BBA-4915-4284-A64F-DC6762BE5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86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0E0E-FE08-29E2-B82C-8C86B552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50889-2322-A710-1FFA-1CCAF21A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58F71-0E08-665C-6965-B2D76AAD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0718-524A-541F-E343-45E574B6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E9EB-EBA4-502B-7BBF-CEB8BB69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FE86-0DFD-B764-FDF5-33F65BBB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EEB3-CF35-F614-2919-C28632CD1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51C3-6B1C-6AA2-9E4C-ACD7A0E8E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DB064-C3DA-E457-FCD8-35629D17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D17A5-167A-0365-B75E-90279F1B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CB5A4-030C-DDCA-8F55-657C9BE0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97AF-AA37-45DE-9BE7-F582E0CF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B3B7E-15D8-E3A9-6682-5B5C3A7C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5322-F804-E840-B441-33E5886B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20D85-7B48-BD1C-723F-C377F3F2E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06E7E-A35B-2F81-16DB-E60250585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AC56A-49C7-13FA-8249-FCD2D89A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E42E7-2D4B-1A36-68D7-3E48988C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8FFB8-028B-8E37-044F-3E37BB2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C825-D142-45A2-7700-FF6F6F99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2B07E-D26B-AFEF-EA24-C13B75A2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9FE91-256A-79D4-8AC8-B9DDE281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E580A-E491-2C0C-098B-53742B61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F8F20-653B-66C2-830A-36A6BBA3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8D170-1729-3BEF-388F-ABDF1B97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20167-7FEF-C5C6-421E-312B00EE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B7DE-C88B-C83D-5B35-ABE6C5CF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75E9-0A88-847F-6F85-A9F30B6BD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A7287-24DC-407E-605B-6B1EE7FF0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94EFD-7124-0289-9342-45A1C603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39A6-1406-CC7A-F3A0-0CB4F3BC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17700-C4EF-6FF7-8CA4-AC454167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5C60-547A-5C0F-6541-A544B723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A998D-968A-D676-1305-27225C475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3C7E4-317A-E8AA-9FF7-6C503C6CB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4D4D3-DE19-1A06-4DD1-C0B536C5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C9380-1865-2EEF-1095-F6B1CA1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B9A85-A10B-3B0D-854C-41DDE8CB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AD43A-B590-8FE7-A46C-EBF90091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4C331-83E0-7777-66E3-BF0F7779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F1BC8-BBA6-EFCB-6630-BF12F388E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6CC9-B1BC-4D5A-A476-57454ED8430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C5544-6905-1EC9-8DF3-46ED537EE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86C2-FCA9-0D8F-1D7A-20932319F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ACEC-533E-4800-93D6-4824B09A7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>
            <a:extLst>
              <a:ext uri="{FF2B5EF4-FFF2-40B4-BE49-F238E27FC236}">
                <a16:creationId xmlns:a16="http://schemas.microsoft.com/office/drawing/2014/main" id="{4D3EBF53-45E7-C0A8-DA49-42D8F12995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804863"/>
            <a:ext cx="121920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BC04C42-28CA-6A95-4291-E7C86143DB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E0D0FDE-00D2-80A7-E0FD-59627F24F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C005E-D1B4-B003-652E-ADC03AF5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C42F69-EAFA-415C-96F9-A95694516DAB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D84B-CD7F-38DD-2319-EF8DF328A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79FE0-98B5-9EF3-ECFD-A1F05EEA7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1DB8D7-1BCB-48B4-AEC2-21D2E9B15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EC0C93-3B98-472A-185F-CCA7FDA8D262}"/>
              </a:ext>
            </a:extLst>
          </p:cNvPr>
          <p:cNvSpPr/>
          <p:nvPr/>
        </p:nvSpPr>
        <p:spPr>
          <a:xfrm>
            <a:off x="1039210" y="1967265"/>
            <a:ext cx="2628900" cy="254725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BÀI 30: KHÁI QUÁT VỀ CƠ THỂ NGƯỜI</a:t>
            </a:r>
          </a:p>
        </p:txBody>
      </p: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48D6AB9-0D3C-2AAF-F659-F8D9CAE18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41" y="73572"/>
            <a:ext cx="7725103" cy="66845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EE3096-EC00-4C43-83A9-4F3DBD0B9722}"/>
              </a:ext>
            </a:extLst>
          </p:cNvPr>
          <p:cNvSpPr/>
          <p:nvPr/>
        </p:nvSpPr>
        <p:spPr>
          <a:xfrm>
            <a:off x="9267092" y="3991708"/>
            <a:ext cx="1705708" cy="106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6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FA139E-1951-401F-8E6B-052A1B8C1974}"/>
              </a:ext>
            </a:extLst>
          </p:cNvPr>
          <p:cNvSpPr/>
          <p:nvPr/>
        </p:nvSpPr>
        <p:spPr>
          <a:xfrm>
            <a:off x="197963" y="339365"/>
            <a:ext cx="11698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Vai trò của các cơ quan và hệ cơ quan trong cơ thể người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 hệ cơ quan trong cơ thể người gồm: hệ vận động, hệ tuần hoàn, hệ hô hấp, hệ tiêu hóa, hệ bài tiết, hệ thần kinh và các giác quan, hệ nội tiết, hệ sinh dục.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Mỗi cơ quan, hệ cơ quan có một vai trò nhất định và có mối liên quan chặt chẽ với các cơ quan, hệ cơ quan khác.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Nội dung phiếu học tập số 1.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AD6BBF3-FCDC-4232-9069-10E0A634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829" y="1276583"/>
            <a:ext cx="892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10922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C24BA5-FD9E-6B06-C146-B10E69C77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01731"/>
              </p:ext>
            </p:extLst>
          </p:nvPr>
        </p:nvGraphicFramePr>
        <p:xfrm>
          <a:off x="642938" y="442913"/>
          <a:ext cx="10801350" cy="6261343"/>
        </p:xfrm>
        <a:graphic>
          <a:graphicData uri="http://schemas.openxmlformats.org/drawingml/2006/table">
            <a:tbl>
              <a:tblPr bandRow="1"/>
              <a:tblGrid>
                <a:gridCol w="2030321">
                  <a:extLst>
                    <a:ext uri="{9D8B030D-6E8A-4147-A177-3AD203B41FA5}">
                      <a16:colId xmlns:a16="http://schemas.microsoft.com/office/drawing/2014/main" val="1326889768"/>
                    </a:ext>
                  </a:extLst>
                </a:gridCol>
                <a:gridCol w="3954693">
                  <a:extLst>
                    <a:ext uri="{9D8B030D-6E8A-4147-A177-3AD203B41FA5}">
                      <a16:colId xmlns:a16="http://schemas.microsoft.com/office/drawing/2014/main" val="3646030426"/>
                    </a:ext>
                  </a:extLst>
                </a:gridCol>
                <a:gridCol w="4816336">
                  <a:extLst>
                    <a:ext uri="{9D8B030D-6E8A-4147-A177-3AD203B41FA5}">
                      <a16:colId xmlns:a16="http://schemas.microsoft.com/office/drawing/2014/main" val="2422714370"/>
                    </a:ext>
                  </a:extLst>
                </a:gridCol>
              </a:tblGrid>
              <a:tr h="1771988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thần kinh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Não, tủy sống, dây thần kinh, hạch thần kinh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Thu nhận các kích thích từ môi trường, điều khiển, điều hòa hoạt động của các cơ quan, giúp cho cơ thể thích nghi với môi trường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961438"/>
                  </a:ext>
                </a:extLst>
              </a:tr>
              <a:tr h="871793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 giác quan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Thị giác, thính giác,…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Giúp cơ thể nhận biết được các vật và thu nhận âm thanh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044998"/>
                  </a:ext>
                </a:extLst>
              </a:tr>
              <a:tr h="1321890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nội tiết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 yên, tuyến giáp, tuyến tụy, tuyến trên thận, tuyến sinh dục,…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Điều hòa hoạt động của các cơ quan trong cơ thể thông qua việc tiết một số loại hormone tác động đến cơ quan nhất định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41128"/>
                  </a:ext>
                </a:extLst>
              </a:tr>
              <a:tr h="1935066"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Hệ sinh dục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Ở nam: tinh hoàn, ống dẫn tinh, túi tinh, dương vật,…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Ở nữ: buồng trứng, ống dẫn trứng, tử cung, âm đạo,…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marR="28575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Giúp cơ thể sinh sản, duy trì nòi giống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2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3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98832F-8EF9-478B-8F29-9BD34E496720}"/>
              </a:ext>
            </a:extLst>
          </p:cNvPr>
          <p:cNvSpPr/>
          <p:nvPr/>
        </p:nvSpPr>
        <p:spPr>
          <a:xfrm>
            <a:off x="4152291" y="227757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1ACC5-8AF5-4D9C-A974-FBDD6A5CB354}"/>
              </a:ext>
            </a:extLst>
          </p:cNvPr>
          <p:cNvSpPr/>
          <p:nvPr/>
        </p:nvSpPr>
        <p:spPr>
          <a:xfrm>
            <a:off x="67586" y="1209056"/>
            <a:ext cx="12056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yêu cầu HS vẽ sơ đồ tư duy khái quát về cơ thể người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80250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41EE2AE-4F63-95B7-B993-E29356A6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1712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C1494-B49C-BF57-244E-FDE04B73A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300038"/>
            <a:ext cx="111442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EA493B-23DE-F5BF-F46B-0EC3B56A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"/>
            <a:ext cx="11623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Bài 1: Khoanh tròn vào đáp án đúng trước ý trả lời đúng trong câu sau: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ED4BD-AA9F-638C-5803-94C199124030}"/>
              </a:ext>
            </a:extLst>
          </p:cNvPr>
          <p:cNvSpPr txBox="1"/>
          <p:nvPr/>
        </p:nvSpPr>
        <p:spPr>
          <a:xfrm>
            <a:off x="641444" y="1155848"/>
            <a:ext cx="110000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Câu 1.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Thanh quản là một bộ phận của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A. Hệ hô hấp	B. Hệ tiêu hóa	C. Hệ bài tiết                 D. Hệ sinh dục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Câu 2.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Các cơ quan trong hệ hô hấp là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A. Phổi và thực quản.	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B. Đường dẫn khí và thực quản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C. Thực quản, đường dẫn khí và phổi.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D. Phổi và đường dẫn khí.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Câu 3.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Hệ vận động bao gồm các bộ phận là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A. Xương và cơ.	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B. Xương và mạch máu.</a:t>
            </a:r>
          </a:p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C. Tim, phổi và các cơ.	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D. Tất cả A, B, C đều sai.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0EC218-85F2-56DD-FD48-2CA48C5E5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10" y="167185"/>
            <a:ext cx="7163663" cy="6523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6F97C-ECEF-B75D-F8BC-CDFC43E4E07A}"/>
              </a:ext>
            </a:extLst>
          </p:cNvPr>
          <p:cNvSpPr txBox="1"/>
          <p:nvPr/>
        </p:nvSpPr>
        <p:spPr>
          <a:xfrm>
            <a:off x="141027" y="167185"/>
            <a:ext cx="45947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bạn học sinh đang chạy ở hình bên và thực hiện các yêu cầu sau: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a) Cho biết các cơ quan được đánh số từ 1 đến 5 thuộc hệ cơ quan nào.</a:t>
            </a:r>
          </a:p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b) Trình bày hoạt động của từng hệ cơ quan và sự phối hợp của chúng khi bạn học sinh đang chạy.</a:t>
            </a:r>
          </a:p>
        </p:txBody>
      </p:sp>
    </p:spTree>
    <p:extLst>
      <p:ext uri="{BB962C8B-B14F-4D97-AF65-F5344CB8AC3E}">
        <p14:creationId xmlns:p14="http://schemas.microsoft.com/office/powerpoint/2010/main" val="229162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BD2648-DEAD-FCB2-65A2-52DC9D1419C1}"/>
              </a:ext>
            </a:extLst>
          </p:cNvPr>
          <p:cNvSpPr txBox="1"/>
          <p:nvPr/>
        </p:nvSpPr>
        <p:spPr>
          <a:xfrm>
            <a:off x="189186" y="284504"/>
            <a:ext cx="3436883" cy="627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2CF23-8F8C-DB06-F361-08C71031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10" y="178677"/>
            <a:ext cx="8104506" cy="66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EC0C93-3B98-472A-185F-CCA7FDA8D262}"/>
              </a:ext>
            </a:extLst>
          </p:cNvPr>
          <p:cNvSpPr/>
          <p:nvPr/>
        </p:nvSpPr>
        <p:spPr>
          <a:xfrm>
            <a:off x="2893325" y="464023"/>
            <a:ext cx="7096835" cy="504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30: KHÁI QUÁT VỀ CƠ THỂ NGƯỜI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FBB6B-530C-6826-BC1D-D1A982DF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6" y="1567645"/>
            <a:ext cx="5238750" cy="470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A132D-EBDE-9D95-B0ED-886BEAF8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33" y="1567645"/>
            <a:ext cx="5476306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7187FE-A9B4-4469-906A-7760FCA215E5}"/>
              </a:ext>
            </a:extLst>
          </p:cNvPr>
          <p:cNvSpPr/>
          <p:nvPr/>
        </p:nvSpPr>
        <p:spPr>
          <a:xfrm>
            <a:off x="526680" y="335685"/>
            <a:ext cx="5765361" cy="373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Khái quát về cơ thể người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iáo án Sinh học 8 Kết nối tri thức (năm 2023 mới nhất) | Giáo án Khoa học tự nhiên 8">
            <a:extLst>
              <a:ext uri="{FF2B5EF4-FFF2-40B4-BE49-F238E27FC236}">
                <a16:creationId xmlns:a16="http://schemas.microsoft.com/office/drawing/2014/main" id="{1F8D3095-1E0A-4587-91F2-3D8FEFFA36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2" y="599091"/>
            <a:ext cx="8343810" cy="61316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1D2D0-911B-4394-BA27-8BEA3C2A63E0}"/>
              </a:ext>
            </a:extLst>
          </p:cNvPr>
          <p:cNvSpPr/>
          <p:nvPr/>
        </p:nvSpPr>
        <p:spPr>
          <a:xfrm>
            <a:off x="9438346" y="2308324"/>
            <a:ext cx="2403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F21369-9BEE-4C57-A09F-E8150831455B}"/>
              </a:ext>
            </a:extLst>
          </p:cNvPr>
          <p:cNvSpPr/>
          <p:nvPr/>
        </p:nvSpPr>
        <p:spPr>
          <a:xfrm>
            <a:off x="653592" y="480797"/>
            <a:ext cx="113938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Khái quát về cơ thể người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5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thể người bao gồm các phần: đầu, cổ, thân, hai tay và hai chân.</a:t>
            </a:r>
            <a:endParaRPr lang="en-US" sz="5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5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Toàn bộ cơ thể được bao bọc bên ngoài bởi một lớp da, dưới da là lớp mỡ, dưới lớp mỡ là cơ và xương.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C84719F-DA19-4F34-89C4-452EA3F4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44" y="795816"/>
            <a:ext cx="892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80824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3CC7D1-BF77-E7B6-6551-01DCB0F27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972" y="220717"/>
            <a:ext cx="9370993" cy="6484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CD25C-A1DE-21AD-D064-6B4FCC8FA12D}"/>
              </a:ext>
            </a:extLst>
          </p:cNvPr>
          <p:cNvSpPr txBox="1"/>
          <p:nvPr/>
        </p:nvSpPr>
        <p:spPr>
          <a:xfrm>
            <a:off x="413983" y="471202"/>
            <a:ext cx="1887783" cy="5338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Dựa vào </a:t>
            </a:r>
            <a:r>
              <a:rPr lang="en-US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video, bảng 30.1 SGK và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hình 27.1</a:t>
            </a:r>
            <a:r>
              <a:rPr lang="en-US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nêu tên </a:t>
            </a:r>
            <a:r>
              <a:rPr lang="en-US" sz="3200" b="1" i="1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1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hệ </a:t>
            </a:r>
            <a:r>
              <a:rPr lang="vi-VN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cơ quan</a:t>
            </a:r>
            <a:r>
              <a:rPr lang="en-US" sz="3200" b="1" i="1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trong cơ thể?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8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FA139E-1951-401F-8E6B-052A1B8C1974}"/>
              </a:ext>
            </a:extLst>
          </p:cNvPr>
          <p:cNvSpPr/>
          <p:nvPr/>
        </p:nvSpPr>
        <p:spPr>
          <a:xfrm>
            <a:off x="197963" y="339365"/>
            <a:ext cx="11698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Vai trò của các cơ quan và hệ cơ quan trong cơ thể người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Các hệ cơ quan trong cơ thể người gồm: hệ vận động, hệ tuần hoàn, hệ hô hấp, hệ tiêu hóa, hệ bài tiết, hệ thần kinh và các giác quan, hệ nội tiết, hệ sinh dục.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AD6BBF3-FCDC-4232-9069-10E0A6347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829" y="1276583"/>
            <a:ext cx="8924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15453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2AA488-1605-463E-8822-B28513BF04F5}"/>
              </a:ext>
            </a:extLst>
          </p:cNvPr>
          <p:cNvSpPr/>
          <p:nvPr/>
        </p:nvSpPr>
        <p:spPr>
          <a:xfrm>
            <a:off x="238813" y="446508"/>
            <a:ext cx="11733228" cy="161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Vai trò của các cơ quan và hệ cơ quan trong cơ </a:t>
            </a:r>
          </a:p>
          <a:p>
            <a:pPr marR="30480" algn="jus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người</a:t>
            </a: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DE31C-5085-4D40-8ECB-A3A6919D00C6}"/>
              </a:ext>
            </a:extLst>
          </p:cNvPr>
          <p:cNvSpPr/>
          <p:nvPr/>
        </p:nvSpPr>
        <p:spPr>
          <a:xfrm>
            <a:off x="28280" y="1931356"/>
            <a:ext cx="11943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chia lớp thành 4 nhóm, hoạt động trong vòng 3  phút. Hoàn thành phiếu học tập sau ( phiếu học tập số 1).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0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A69AE9-16C0-4A50-B78E-9C548CD3B66F}"/>
              </a:ext>
            </a:extLst>
          </p:cNvPr>
          <p:cNvGraphicFramePr>
            <a:graphicFrameLocks noGrp="1"/>
          </p:cNvGraphicFramePr>
          <p:nvPr/>
        </p:nvGraphicFramePr>
        <p:xfrm>
          <a:off x="75414" y="54099"/>
          <a:ext cx="12000322" cy="6679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201">
                  <a:extLst>
                    <a:ext uri="{9D8B030D-6E8A-4147-A177-3AD203B41FA5}">
                      <a16:colId xmlns:a16="http://schemas.microsoft.com/office/drawing/2014/main" val="2148574315"/>
                    </a:ext>
                  </a:extLst>
                </a:gridCol>
                <a:gridCol w="4683830">
                  <a:extLst>
                    <a:ext uri="{9D8B030D-6E8A-4147-A177-3AD203B41FA5}">
                      <a16:colId xmlns:a16="http://schemas.microsoft.com/office/drawing/2014/main" val="1455961662"/>
                    </a:ext>
                  </a:extLst>
                </a:gridCol>
                <a:gridCol w="5096291">
                  <a:extLst>
                    <a:ext uri="{9D8B030D-6E8A-4147-A177-3AD203B41FA5}">
                      <a16:colId xmlns:a16="http://schemas.microsoft.com/office/drawing/2014/main" val="3907727087"/>
                    </a:ext>
                  </a:extLst>
                </a:gridCol>
              </a:tblGrid>
              <a:tr h="138047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giác quan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 giác, thính giác,…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nhận biết được các vật và thu nhận âm thanh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27438"/>
                  </a:ext>
                </a:extLst>
              </a:tr>
              <a:tr h="230079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nội tiết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Tuyến yên, tuyến giáp, tuyến tụy, tuyến trên thận, tuyến sinh dục,…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hoạt động của các cơ quan trong cơ thể thông qua việc tiết một số loại hormone tác động đến cơ quan nhất định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4475744"/>
                  </a:ext>
                </a:extLst>
              </a:tr>
              <a:tr h="277854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sinh dục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nam: tinh hoàn, ống dẫn tinh, túi tinh, dương vật,…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nữ: buồng trứng, ống dẫn trứng, tử cung, âm đạo,…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cơ thể sinh sản, duy trì nòi giống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2215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9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755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HOA HONG</cp:lastModifiedBy>
  <cp:revision>50</cp:revision>
  <dcterms:created xsi:type="dcterms:W3CDTF">2023-06-02T07:21:34Z</dcterms:created>
  <dcterms:modified xsi:type="dcterms:W3CDTF">2024-02-28T18:38:37Z</dcterms:modified>
</cp:coreProperties>
</file>