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 Type="http://schemas.microsoft.com/office/2007/relationships/ui/extensibility" Target="/customUI/customUI14.xml" Id="R51fc402458b34172"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5"/>
  </p:notesMasterIdLst>
  <p:handoutMasterIdLst>
    <p:handoutMasterId r:id="rId36"/>
  </p:handoutMasterIdLst>
  <p:sldIdLst>
    <p:sldId id="393" r:id="rId2"/>
    <p:sldId id="316" r:id="rId3"/>
    <p:sldId id="408" r:id="rId4"/>
    <p:sldId id="381" r:id="rId5"/>
    <p:sldId id="380" r:id="rId6"/>
    <p:sldId id="386" r:id="rId7"/>
    <p:sldId id="387" r:id="rId8"/>
    <p:sldId id="314" r:id="rId9"/>
    <p:sldId id="409" r:id="rId10"/>
    <p:sldId id="388" r:id="rId11"/>
    <p:sldId id="398" r:id="rId12"/>
    <p:sldId id="399" r:id="rId13"/>
    <p:sldId id="400" r:id="rId14"/>
    <p:sldId id="402" r:id="rId15"/>
    <p:sldId id="392" r:id="rId16"/>
    <p:sldId id="403" r:id="rId17"/>
    <p:sldId id="404" r:id="rId18"/>
    <p:sldId id="374" r:id="rId19"/>
    <p:sldId id="378" r:id="rId20"/>
    <p:sldId id="341" r:id="rId21"/>
    <p:sldId id="370" r:id="rId22"/>
    <p:sldId id="362" r:id="rId23"/>
    <p:sldId id="363" r:id="rId24"/>
    <p:sldId id="367" r:id="rId25"/>
    <p:sldId id="366" r:id="rId26"/>
    <p:sldId id="365" r:id="rId27"/>
    <p:sldId id="364" r:id="rId28"/>
    <p:sldId id="368" r:id="rId29"/>
    <p:sldId id="369" r:id="rId30"/>
    <p:sldId id="405" r:id="rId31"/>
    <p:sldId id="406" r:id="rId32"/>
    <p:sldId id="407" r:id="rId33"/>
    <p:sldId id="311" r:id="rId34"/>
  </p:sldIdLst>
  <p:sldSz cx="12192000" cy="6858000"/>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0066"/>
    <a:srgbClr val="0000CC"/>
    <a:srgbClr val="FF66FF"/>
    <a:srgbClr val="3366FF"/>
    <a:srgbClr val="0099FF"/>
    <a:srgbClr val="FFFF00"/>
    <a:srgbClr val="00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7" autoAdjust="0"/>
    <p:restoredTop sz="94558" autoAdjust="0"/>
  </p:normalViewPr>
  <p:slideViewPr>
    <p:cSldViewPr>
      <p:cViewPr varScale="1">
        <p:scale>
          <a:sx n="78" d="100"/>
          <a:sy n="78" d="100"/>
        </p:scale>
        <p:origin x="634"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209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A8502A6-CD65-4267-92C3-E3AD8F435F37}" type="datetime1">
              <a:rPr lang="en-US"/>
              <a:pPr>
                <a:defRPr/>
              </a:pPr>
              <a:t>7/24/2022</a:t>
            </a:fld>
            <a:endParaRPr lang="en-US"/>
          </a:p>
        </p:txBody>
      </p:sp>
      <p:sp>
        <p:nvSpPr>
          <p:cNvPr id="209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9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17F578A-0864-4FC8-ABBC-5A0E0A0D9AC2}" type="slidenum">
              <a:rPr lang="en-US"/>
              <a:pPr>
                <a:defRPr/>
              </a:pPr>
              <a:t>‹#›</a:t>
            </a:fld>
            <a:endParaRPr lang="en-US"/>
          </a:p>
        </p:txBody>
      </p:sp>
    </p:spTree>
    <p:extLst>
      <p:ext uri="{BB962C8B-B14F-4D97-AF65-F5344CB8AC3E}">
        <p14:creationId xmlns:p14="http://schemas.microsoft.com/office/powerpoint/2010/main" val="317976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E31D71DE-41A3-4B9A-A6A8-28381E8E4022}" type="datetime1">
              <a:rPr lang="en-US"/>
              <a:pPr>
                <a:defRPr/>
              </a:pPr>
              <a:t>7/24/2022</a:t>
            </a:fld>
            <a:endParaRPr lang="en-US"/>
          </a:p>
        </p:txBody>
      </p:sp>
      <p:sp>
        <p:nvSpPr>
          <p:cNvPr id="378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39B4505-1A58-49D0-A250-2642BEAF1364}" type="slidenum">
              <a:rPr lang="en-US"/>
              <a:pPr>
                <a:defRPr/>
              </a:pPr>
              <a:t>‹#›</a:t>
            </a:fld>
            <a:endParaRPr lang="en-US"/>
          </a:p>
        </p:txBody>
      </p:sp>
    </p:spTree>
    <p:extLst>
      <p:ext uri="{BB962C8B-B14F-4D97-AF65-F5344CB8AC3E}">
        <p14:creationId xmlns:p14="http://schemas.microsoft.com/office/powerpoint/2010/main" val="270388377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Giáo án Tin học 6</a:t>
            </a:r>
          </a:p>
        </p:txBody>
      </p:sp>
      <p:sp>
        <p:nvSpPr>
          <p:cNvPr id="5" name="Date Placeholder 4"/>
          <p:cNvSpPr>
            <a:spLocks noGrp="1"/>
          </p:cNvSpPr>
          <p:nvPr>
            <p:ph type="dt" idx="1"/>
          </p:nvPr>
        </p:nvSpPr>
        <p:spPr/>
        <p:txBody>
          <a:bodyPr/>
          <a:lstStyle/>
          <a:p>
            <a:pPr>
              <a:defRPr/>
            </a:pPr>
            <a:fld id="{E31D71DE-41A3-4B9A-A6A8-28381E8E4022}" type="datetime1">
              <a:rPr lang="en-US" smtClean="0"/>
              <a:pPr>
                <a:defRPr/>
              </a:pPr>
              <a:t>7/24/2022</a:t>
            </a:fld>
            <a:endParaRPr lang="en-US"/>
          </a:p>
        </p:txBody>
      </p:sp>
      <p:sp>
        <p:nvSpPr>
          <p:cNvPr id="6" name="Slide Number Placeholder 5"/>
          <p:cNvSpPr>
            <a:spLocks noGrp="1"/>
          </p:cNvSpPr>
          <p:nvPr>
            <p:ph type="sldNum" sz="quarter" idx="5"/>
          </p:nvPr>
        </p:nvSpPr>
        <p:spPr/>
        <p:txBody>
          <a:bodyPr/>
          <a:lstStyle/>
          <a:p>
            <a:pPr>
              <a:defRPr/>
            </a:pPr>
            <a:fld id="{039B4505-1A58-49D0-A250-2642BEAF1364}" type="slidenum">
              <a:rPr lang="en-US" smtClean="0"/>
              <a:pPr>
                <a:defRPr/>
              </a:pPr>
              <a:t>9</a:t>
            </a:fld>
            <a:endParaRPr lang="en-US"/>
          </a:p>
        </p:txBody>
      </p:sp>
    </p:spTree>
    <p:extLst>
      <p:ext uri="{BB962C8B-B14F-4D97-AF65-F5344CB8AC3E}">
        <p14:creationId xmlns:p14="http://schemas.microsoft.com/office/powerpoint/2010/main" val="125122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40756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15131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407963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47478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896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93648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3700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254506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922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157606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15655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74C3FF-568A-44DF-ABF3-557017A6C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ownloads\BupBeBangBong-DangCapNhat_3kbpp.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gi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4.png"/><Relationship Id="rId18" Type="http://schemas.openxmlformats.org/officeDocument/2006/relationships/slide" Target="slide28.xml"/><Relationship Id="rId26" Type="http://schemas.openxmlformats.org/officeDocument/2006/relationships/image" Target="../media/image47.png"/><Relationship Id="rId3" Type="http://schemas.openxmlformats.org/officeDocument/2006/relationships/image" Target="../media/image37.png"/><Relationship Id="rId21" Type="http://schemas.openxmlformats.org/officeDocument/2006/relationships/slide" Target="slide5.xml"/><Relationship Id="rId7" Type="http://schemas.openxmlformats.org/officeDocument/2006/relationships/image" Target="../media/image41.png"/><Relationship Id="rId12" Type="http://schemas.openxmlformats.org/officeDocument/2006/relationships/slide" Target="slide24.xml"/><Relationship Id="rId17" Type="http://schemas.openxmlformats.org/officeDocument/2006/relationships/slide" Target="slide27.xml"/><Relationship Id="rId25" Type="http://schemas.openxmlformats.org/officeDocument/2006/relationships/slide" Target="slide19.xml"/><Relationship Id="rId2" Type="http://schemas.openxmlformats.org/officeDocument/2006/relationships/image" Target="../media/image36.gif"/><Relationship Id="rId16" Type="http://schemas.openxmlformats.org/officeDocument/2006/relationships/slide" Target="slide29.xml"/><Relationship Id="rId20"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3.png"/><Relationship Id="rId24" Type="http://schemas.openxmlformats.org/officeDocument/2006/relationships/slide" Target="slide18.xml"/><Relationship Id="rId5" Type="http://schemas.openxmlformats.org/officeDocument/2006/relationships/image" Target="../media/image39.png"/><Relationship Id="rId15" Type="http://schemas.openxmlformats.org/officeDocument/2006/relationships/image" Target="../media/image45.png"/><Relationship Id="rId23" Type="http://schemas.openxmlformats.org/officeDocument/2006/relationships/slide" Target="slide10.xml"/><Relationship Id="rId10" Type="http://schemas.openxmlformats.org/officeDocument/2006/relationships/slide" Target="slide23.xml"/><Relationship Id="rId19"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slide" Target="slide25.xml"/><Relationship Id="rId22" Type="http://schemas.openxmlformats.org/officeDocument/2006/relationships/slide" Target="slide4.xml"/><Relationship Id="rId27"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slide" Target="slide21.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2.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3.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4.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5.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6.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7.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image" Target="../media/image56.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hyperlink" Target="file:///G:\tin%208\TTDD2.ppt" TargetMode="External"/><Relationship Id="rId3" Type="http://schemas.openxmlformats.org/officeDocument/2006/relationships/audio" Target="../media/audio3.wav"/><Relationship Id="rId7" Type="http://schemas.openxmlformats.org/officeDocument/2006/relationships/hyperlink" Target="file:///G:\tin%208\TTDD1.ppt" TargetMode="Externa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slide" Target="slide19.xml"/><Relationship Id="rId10" Type="http://schemas.openxmlformats.org/officeDocument/2006/relationships/image" Target="../media/image7.wmf"/><Relationship Id="rId4" Type="http://schemas.openxmlformats.org/officeDocument/2006/relationships/slide" Target="slide8.xml"/><Relationship Id="rId9"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2" descr="121951Barres_divers__7_.gif"/>
          <p:cNvPicPr>
            <a:picLocks noChangeAspect="1" noChangeArrowheads="1" noCrop="1"/>
          </p:cNvPicPr>
          <p:nvPr/>
        </p:nvPicPr>
        <p:blipFill>
          <a:blip r:embed="rId4"/>
          <a:srcRect/>
          <a:stretch>
            <a:fillRect/>
          </a:stretch>
        </p:blipFill>
        <p:spPr bwMode="auto">
          <a:xfrm rot="5400000" flipV="1">
            <a:off x="-1676400" y="3429000"/>
            <a:ext cx="6629400" cy="228600"/>
          </a:xfrm>
          <a:prstGeom prst="rect">
            <a:avLst/>
          </a:prstGeom>
          <a:noFill/>
          <a:ln w="9525">
            <a:noFill/>
            <a:miter lim="800000"/>
            <a:headEnd/>
            <a:tailEnd/>
          </a:ln>
        </p:spPr>
      </p:pic>
      <p:pic>
        <p:nvPicPr>
          <p:cNvPr id="8195" name="Picture 32" descr="121951Barres_divers__7_.gif"/>
          <p:cNvPicPr>
            <a:picLocks noChangeAspect="1" noChangeArrowheads="1" noCrop="1"/>
          </p:cNvPicPr>
          <p:nvPr/>
        </p:nvPicPr>
        <p:blipFill>
          <a:blip r:embed="rId4"/>
          <a:srcRect/>
          <a:stretch>
            <a:fillRect/>
          </a:stretch>
        </p:blipFill>
        <p:spPr bwMode="auto">
          <a:xfrm rot="5400000" flipV="1">
            <a:off x="7239000" y="3429000"/>
            <a:ext cx="6629400" cy="228600"/>
          </a:xfrm>
          <a:prstGeom prst="rect">
            <a:avLst/>
          </a:prstGeom>
          <a:noFill/>
          <a:ln w="9525">
            <a:noFill/>
            <a:miter lim="800000"/>
            <a:headEnd/>
            <a:tailEnd/>
          </a:ln>
        </p:spPr>
      </p:pic>
      <p:pic>
        <p:nvPicPr>
          <p:cNvPr id="8196" name="Picture 8" descr="Svalentin10"/>
          <p:cNvPicPr>
            <a:picLocks noChangeAspect="1" noChangeArrowheads="1"/>
          </p:cNvPicPr>
          <p:nvPr/>
        </p:nvPicPr>
        <p:blipFill>
          <a:blip r:embed="rId5"/>
          <a:srcRect/>
          <a:stretch>
            <a:fillRect/>
          </a:stretch>
        </p:blipFill>
        <p:spPr bwMode="auto">
          <a:xfrm>
            <a:off x="1562100" y="0"/>
            <a:ext cx="9220200" cy="6934200"/>
          </a:xfrm>
          <a:prstGeom prst="rect">
            <a:avLst/>
          </a:prstGeom>
          <a:noFill/>
          <a:ln w="9525">
            <a:noFill/>
            <a:miter lim="800000"/>
            <a:headEnd/>
            <a:tailEnd/>
          </a:ln>
        </p:spPr>
      </p:pic>
      <p:pic>
        <p:nvPicPr>
          <p:cNvPr id="2" name="BupBeBangBong-DangCapNhat_3kbpp.mp3">
            <a:hlinkClick r:id="" action="ppaction://media"/>
          </p:cNvPr>
          <p:cNvPicPr>
            <a:picLocks noRot="1" noChangeAspect="1"/>
          </p:cNvPicPr>
          <p:nvPr>
            <a:audioFile r:link="rId1"/>
          </p:nvPr>
        </p:nvPicPr>
        <p:blipFill>
          <a:blip r:embed="rId6" cstate="print"/>
          <a:srcRect/>
          <a:stretch>
            <a:fillRect/>
          </a:stretch>
        </p:blipFill>
        <p:spPr bwMode="auto">
          <a:xfrm>
            <a:off x="8994775" y="6045200"/>
            <a:ext cx="609600" cy="609600"/>
          </a:xfrm>
          <a:prstGeom prst="rect">
            <a:avLst/>
          </a:prstGeom>
          <a:noFill/>
          <a:ln w="9525">
            <a:noFill/>
            <a:miter lim="800000"/>
            <a:headEnd/>
            <a:tailEnd/>
          </a:ln>
        </p:spPr>
      </p:pic>
      <p:pic>
        <p:nvPicPr>
          <p:cNvPr id="23" name="Picture 2"/>
          <p:cNvPicPr>
            <a:picLocks noChangeAspect="1" noChangeArrowheads="1"/>
          </p:cNvPicPr>
          <p:nvPr/>
        </p:nvPicPr>
        <p:blipFill>
          <a:blip r:embed="rId7"/>
          <a:srcRect/>
          <a:stretch>
            <a:fillRect/>
          </a:stretch>
        </p:blipFill>
        <p:spPr bwMode="auto">
          <a:xfrm>
            <a:off x="0" y="0"/>
            <a:ext cx="6235700" cy="6858000"/>
          </a:xfrm>
          <a:prstGeom prst="rect">
            <a:avLst/>
          </a:prstGeom>
          <a:noFill/>
          <a:ln w="9525">
            <a:noFill/>
            <a:miter lim="800000"/>
            <a:headEnd/>
            <a:tailEnd/>
          </a:ln>
        </p:spPr>
      </p:pic>
      <p:pic>
        <p:nvPicPr>
          <p:cNvPr id="24" name="Picture 3"/>
          <p:cNvPicPr>
            <a:picLocks noChangeAspect="1" noChangeArrowheads="1"/>
          </p:cNvPicPr>
          <p:nvPr/>
        </p:nvPicPr>
        <p:blipFill>
          <a:blip r:embed="rId8"/>
          <a:srcRect/>
          <a:stretch>
            <a:fillRect/>
          </a:stretch>
        </p:blipFill>
        <p:spPr bwMode="auto">
          <a:xfrm>
            <a:off x="6235700" y="0"/>
            <a:ext cx="5956300" cy="6858000"/>
          </a:xfrm>
          <a:prstGeom prst="rect">
            <a:avLst/>
          </a:prstGeom>
          <a:noFill/>
          <a:ln w="9525">
            <a:noFill/>
            <a:miter lim="800000"/>
            <a:headEnd/>
            <a:tailEnd/>
          </a:ln>
        </p:spPr>
      </p:pic>
      <p:sp>
        <p:nvSpPr>
          <p:cNvPr id="8200" name="WordArt 26"/>
          <p:cNvSpPr>
            <a:spLocks noChangeArrowheads="1" noChangeShapeType="1" noTextEdit="1"/>
          </p:cNvSpPr>
          <p:nvPr/>
        </p:nvSpPr>
        <p:spPr bwMode="auto">
          <a:xfrm>
            <a:off x="3048000" y="165100"/>
            <a:ext cx="6858000" cy="685800"/>
          </a:xfrm>
          <a:prstGeom prst="rect">
            <a:avLst/>
          </a:prstGeom>
        </p:spPr>
        <p:txBody>
          <a:bodyPr wrap="none" fromWordArt="1">
            <a:prstTxWarp prst="textPlain">
              <a:avLst>
                <a:gd name="adj" fmla="val 50000"/>
              </a:avLst>
            </a:prstTxWarp>
          </a:bodyPr>
          <a:lstStyle/>
          <a:p>
            <a:pPr algn="ctr"/>
            <a:r>
              <a:rPr lang="vi-VN" sz="28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PHÒNG GD &amp; ĐT TUY PHƯỚC</a:t>
            </a:r>
          </a:p>
          <a:p>
            <a:pPr algn="ctr"/>
            <a:r>
              <a:rPr lang="vi-VN" sz="28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TRƯỜNG THCS PHƯỚC AN</a:t>
            </a:r>
            <a:endParaRPr lang="en-US" sz="28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8201" name="WordArt 24"/>
          <p:cNvSpPr>
            <a:spLocks noChangeArrowheads="1" noChangeShapeType="1" noTextEdit="1"/>
          </p:cNvSpPr>
          <p:nvPr/>
        </p:nvSpPr>
        <p:spPr bwMode="auto">
          <a:xfrm>
            <a:off x="2844800" y="1611314"/>
            <a:ext cx="6985000" cy="4275137"/>
          </a:xfrm>
          <a:prstGeom prst="rect">
            <a:avLst/>
          </a:prstGeom>
        </p:spPr>
        <p:txBody>
          <a:bodyPr spcFirstLastPara="1" wrap="none" fromWordArt="1">
            <a:prstTxWarp prst="textArchUp">
              <a:avLst>
                <a:gd name="adj" fmla="val 10949340"/>
              </a:avLst>
            </a:prstTxWarp>
          </a:bodyPr>
          <a:lstStyle/>
          <a:p>
            <a:pPr algn="ctr"/>
            <a:r>
              <a:rPr lang="vi-VN" sz="4000" kern="1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a:cs typeface="Times New Roman"/>
              </a:rPr>
              <a:t>Qúy thầy cô về dự giờ thăm lớp</a:t>
            </a:r>
            <a:endParaRPr lang="en-US" sz="4000" kern="1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a:cs typeface="Times New Roman"/>
            </a:endParaRPr>
          </a:p>
        </p:txBody>
      </p:sp>
      <p:pic>
        <p:nvPicPr>
          <p:cNvPr id="8202" name="Picture 30" descr="121951Barres_divers__7_.gif"/>
          <p:cNvPicPr>
            <a:picLocks noChangeAspect="1" noChangeArrowheads="1" noCrop="1"/>
          </p:cNvPicPr>
          <p:nvPr/>
        </p:nvPicPr>
        <p:blipFill>
          <a:blip r:embed="rId4"/>
          <a:srcRect/>
          <a:stretch>
            <a:fillRect/>
          </a:stretch>
        </p:blipFill>
        <p:spPr bwMode="auto">
          <a:xfrm>
            <a:off x="1524000" y="0"/>
            <a:ext cx="9144000" cy="152400"/>
          </a:xfrm>
          <a:prstGeom prst="rect">
            <a:avLst/>
          </a:prstGeom>
          <a:noFill/>
          <a:ln w="9525">
            <a:noFill/>
            <a:miter lim="800000"/>
            <a:headEnd/>
            <a:tailEnd/>
          </a:ln>
        </p:spPr>
      </p:pic>
      <p:pic>
        <p:nvPicPr>
          <p:cNvPr id="8203" name="Picture 11" descr="XMASCA~1"/>
          <p:cNvPicPr>
            <a:picLocks noChangeAspect="1" noChangeArrowheads="1" noCrop="1"/>
          </p:cNvPicPr>
          <p:nvPr/>
        </p:nvPicPr>
        <p:blipFill>
          <a:blip r:embed="rId9"/>
          <a:srcRect/>
          <a:stretch>
            <a:fillRect/>
          </a:stretch>
        </p:blipFill>
        <p:spPr bwMode="auto">
          <a:xfrm>
            <a:off x="5372100" y="3627438"/>
            <a:ext cx="1409700" cy="1003300"/>
          </a:xfrm>
          <a:prstGeom prst="rect">
            <a:avLst/>
          </a:prstGeom>
          <a:noFill/>
          <a:ln w="9525">
            <a:noFill/>
            <a:miter lim="800000"/>
            <a:headEnd/>
            <a:tailEnd/>
          </a:ln>
        </p:spPr>
      </p:pic>
      <p:sp>
        <p:nvSpPr>
          <p:cNvPr id="8204" name="WordArt 26"/>
          <p:cNvSpPr>
            <a:spLocks noChangeArrowheads="1" noChangeShapeType="1" noTextEdit="1"/>
          </p:cNvSpPr>
          <p:nvPr/>
        </p:nvSpPr>
        <p:spPr bwMode="auto">
          <a:xfrm>
            <a:off x="4292600" y="4630738"/>
            <a:ext cx="3886200" cy="533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MÔN TIN HỌC</a:t>
            </a:r>
          </a:p>
        </p:txBody>
      </p:sp>
      <p:sp>
        <p:nvSpPr>
          <p:cNvPr id="8205" name="WordArt 26"/>
          <p:cNvSpPr>
            <a:spLocks noChangeArrowheads="1" noChangeShapeType="1" noTextEdit="1"/>
          </p:cNvSpPr>
          <p:nvPr/>
        </p:nvSpPr>
        <p:spPr bwMode="auto">
          <a:xfrm>
            <a:off x="4446588" y="5868988"/>
            <a:ext cx="3886200" cy="3048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GV: PHẠM MINH HUY </a:t>
            </a:r>
          </a:p>
        </p:txBody>
      </p:sp>
      <p:pic>
        <p:nvPicPr>
          <p:cNvPr id="8206" name="Picture 30" descr="121951Barres_divers__7_.gif"/>
          <p:cNvPicPr>
            <a:picLocks noChangeAspect="1" noChangeArrowheads="1" noCrop="1"/>
          </p:cNvPicPr>
          <p:nvPr/>
        </p:nvPicPr>
        <p:blipFill>
          <a:blip r:embed="rId4"/>
          <a:srcRect/>
          <a:stretch>
            <a:fillRect/>
          </a:stretch>
        </p:blipFill>
        <p:spPr bwMode="auto">
          <a:xfrm flipV="1">
            <a:off x="2030413" y="6584950"/>
            <a:ext cx="8382000" cy="139700"/>
          </a:xfrm>
          <a:prstGeom prst="rect">
            <a:avLst/>
          </a:prstGeom>
          <a:noFill/>
          <a:ln w="9525">
            <a:noFill/>
            <a:miter lim="800000"/>
            <a:headEnd/>
            <a:tailEnd/>
          </a:ln>
        </p:spPr>
      </p:pic>
      <p:sp>
        <p:nvSpPr>
          <p:cNvPr id="3" name="TextBox 2"/>
          <p:cNvSpPr txBox="1"/>
          <p:nvPr/>
        </p:nvSpPr>
        <p:spPr>
          <a:xfrm>
            <a:off x="3922969" y="2765296"/>
            <a:ext cx="4346062" cy="861774"/>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vi-VN" sz="5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Times New Roman" panose="02020603050405020304" pitchFamily="18" charset="0"/>
              </a:rPr>
              <a:t>CHÀO MỪNG</a:t>
            </a:r>
          </a:p>
        </p:txBody>
      </p:sp>
      <p:sp>
        <p:nvSpPr>
          <p:cNvPr id="8208" name="WordArt 26"/>
          <p:cNvSpPr>
            <a:spLocks noChangeArrowheads="1" noChangeShapeType="1" noTextEdit="1"/>
          </p:cNvSpPr>
          <p:nvPr/>
        </p:nvSpPr>
        <p:spPr bwMode="auto">
          <a:xfrm>
            <a:off x="4978400" y="5334001"/>
            <a:ext cx="2260600" cy="307975"/>
          </a:xfrm>
          <a:prstGeom prst="rect">
            <a:avLst/>
          </a:prstGeom>
        </p:spPr>
        <p:txBody>
          <a:bodyPr wrap="none" fromWordArt="1">
            <a:prstTxWarp prst="textPlain">
              <a:avLst>
                <a:gd name="adj" fmla="val 50000"/>
              </a:avLst>
            </a:prstTxWarp>
          </a:bodyPr>
          <a:lstStyle/>
          <a:p>
            <a:pPr algn="ctr"/>
            <a:r>
              <a:rPr lang="en-US" sz="28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LỚP 7A1</a:t>
            </a:r>
          </a:p>
        </p:txBody>
      </p:sp>
      <p:pic>
        <p:nvPicPr>
          <p:cNvPr id="8209" name="Picture 32" descr="121951Barres_divers__7_.gif"/>
          <p:cNvPicPr>
            <a:picLocks noChangeAspect="1" noChangeArrowheads="1" noCrop="1"/>
          </p:cNvPicPr>
          <p:nvPr/>
        </p:nvPicPr>
        <p:blipFill>
          <a:blip r:embed="rId4"/>
          <a:srcRect/>
          <a:stretch>
            <a:fillRect/>
          </a:stretch>
        </p:blipFill>
        <p:spPr bwMode="auto">
          <a:xfrm rot="5400000" flipV="1">
            <a:off x="8621713" y="3352800"/>
            <a:ext cx="6629400" cy="228600"/>
          </a:xfrm>
          <a:prstGeom prst="rect">
            <a:avLst/>
          </a:prstGeom>
          <a:noFill/>
          <a:ln w="9525">
            <a:noFill/>
            <a:miter lim="800000"/>
            <a:headEnd/>
            <a:tailEnd/>
          </a:ln>
        </p:spPr>
      </p:pic>
      <p:pic>
        <p:nvPicPr>
          <p:cNvPr id="8210" name="Picture 32" descr="121951Barres_divers__7_.gif"/>
          <p:cNvPicPr>
            <a:picLocks noChangeAspect="1" noChangeArrowheads="1" noCrop="1"/>
          </p:cNvPicPr>
          <p:nvPr/>
        </p:nvPicPr>
        <p:blipFill>
          <a:blip r:embed="rId4"/>
          <a:srcRect/>
          <a:stretch>
            <a:fillRect/>
          </a:stretch>
        </p:blipFill>
        <p:spPr bwMode="auto">
          <a:xfrm rot="5400000" flipV="1">
            <a:off x="-3244850" y="3429000"/>
            <a:ext cx="6629400" cy="228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200"/>
                                  </p:stCondLst>
                                  <p:childTnLst>
                                    <p:animMotion origin="layout" path="M 3.33333E-6 -1.96532E-6 L -0.51372 -0.00462 " pathEditMode="relative" rAng="0" ptsTypes="AA">
                                      <p:cBhvr>
                                        <p:cTn id="6" dur="2000" fill="hold"/>
                                        <p:tgtEl>
                                          <p:spTgt spid="23"/>
                                        </p:tgtEl>
                                        <p:attrNameLst>
                                          <p:attrName>ppt_x</p:attrName>
                                          <p:attrName>ppt_y</p:attrName>
                                        </p:attrNameLst>
                                      </p:cBhvr>
                                      <p:rCtr x="-25700" y="-200"/>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0" presetClass="path" presetSubtype="0" accel="50000" decel="50000" fill="hold" nodeType="withEffect">
                                  <p:stCondLst>
                                    <p:cond delay="200"/>
                                  </p:stCondLst>
                                  <p:childTnLst>
                                    <p:animMotion origin="layout" path="M 0.04045 -1.96532E-6 L 0.5224 -0.00254 " pathEditMode="relative" rAng="0" ptsTypes="AA">
                                      <p:cBhvr>
                                        <p:cTn id="8" dur="2000" fill="hold"/>
                                        <p:tgtEl>
                                          <p:spTgt spid="24"/>
                                        </p:tgtEl>
                                        <p:attrNameLst>
                                          <p:attrName>ppt_x</p:attrName>
                                          <p:attrName>ppt_y</p:attrName>
                                        </p:attrNameLst>
                                      </p:cBhvr>
                                      <p:rCtr x="24100" y="-100"/>
                                    </p:animMotion>
                                  </p:childTnLst>
                                  <p:subTnLst>
                                    <p:audio>
                                      <p:cMediaNode>
                                        <p:cTn display="0" masterRel="sameClick">
                                          <p:stCondLst>
                                            <p:cond evt="begin" delay="0">
                                              <p:tn val="7"/>
                                            </p:cond>
                                          </p:stCondLst>
                                          <p:endCondLst>
                                            <p:cond evt="onStopAudio" delay="0">
                                              <p:tgtEl>
                                                <p:sldTgt/>
                                              </p:tgtEl>
                                            </p:cond>
                                          </p:endCondLst>
                                        </p:cTn>
                                        <p:tgtEl>
                                          <p:sndTgt r:embed="rId3" name="applause.wav"/>
                                        </p:tgtEl>
                                      </p:cMediaNode>
                                    </p:audio>
                                  </p:subTnLst>
                                </p:cTn>
                              </p:par>
                            </p:childTnLst>
                          </p:cTn>
                        </p:par>
                        <p:par>
                          <p:cTn id="9" fill="hold" nodeType="afterGroup">
                            <p:stCondLst>
                              <p:cond delay="2200"/>
                            </p:stCondLst>
                            <p:childTnLst>
                              <p:par>
                                <p:cTn id="10" presetID="1" presetClass="mediacall" presetSubtype="0" fill="hold" nodeType="afterEffect">
                                  <p:stCondLst>
                                    <p:cond delay="0"/>
                                  </p:stCondLst>
                                  <p:childTnLst>
                                    <p:cmd type="call" cmd="playFrom(0.0)">
                                      <p:cBhvr>
                                        <p:cTn id="11"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10</a:t>
            </a:fld>
            <a:endParaRPr lang="en-US"/>
          </a:p>
        </p:txBody>
      </p:sp>
      <p:sp>
        <p:nvSpPr>
          <p:cNvPr id="3" name="TextBox 2"/>
          <p:cNvSpPr txBox="1"/>
          <p:nvPr/>
        </p:nvSpPr>
        <p:spPr>
          <a:xfrm>
            <a:off x="2318655" y="346941"/>
            <a:ext cx="7391400" cy="646331"/>
          </a:xfrm>
          <a:prstGeom prst="rect">
            <a:avLst/>
          </a:prstGeom>
          <a:noFill/>
        </p:spPr>
        <p:txBody>
          <a:bodyPr wrap="square" rtlCol="0">
            <a:spAutoFit/>
          </a:bodyPr>
          <a:lstStyle/>
          <a:p>
            <a:pPr algn="ctr"/>
            <a:r>
              <a:rPr lang="en-US" sz="3600" b="1" dirty="0">
                <a:solidFill>
                  <a:srgbClr val="FF0000"/>
                </a:solidFill>
              </a:rPr>
              <a:t>BÀI 1: THIẾT BỊ VÀO  - RA</a:t>
            </a:r>
          </a:p>
        </p:txBody>
      </p:sp>
      <p:sp>
        <p:nvSpPr>
          <p:cNvPr id="5" name="Rectangle 4"/>
          <p:cNvSpPr/>
          <p:nvPr/>
        </p:nvSpPr>
        <p:spPr>
          <a:xfrm>
            <a:off x="1828800" y="2438401"/>
            <a:ext cx="8371110" cy="2554545"/>
          </a:xfrm>
          <a:prstGeom prst="rect">
            <a:avLst/>
          </a:prstGeom>
        </p:spPr>
        <p:txBody>
          <a:bodyPr wrap="square">
            <a:spAutoFit/>
          </a:bodyPr>
          <a:lstStyle/>
          <a:p>
            <a:pPr algn="just"/>
            <a:r>
              <a:rPr lang="en-US" sz="4000" b="1" dirty="0">
                <a:solidFill>
                  <a:srgbClr val="0000CC"/>
                </a:solidFill>
                <a:cs typeface="Times New Roman" pitchFamily="18" charset="0"/>
              </a:rPr>
              <a:t>- </a:t>
            </a:r>
            <a:r>
              <a:rPr lang="en-US" sz="4000" b="1" dirty="0" err="1">
                <a:solidFill>
                  <a:srgbClr val="0000CC"/>
                </a:solidFill>
                <a:cs typeface="Times New Roman" pitchFamily="18" charset="0"/>
              </a:rPr>
              <a:t>Nhóm</a:t>
            </a:r>
            <a:r>
              <a:rPr lang="en-US" sz="4000" b="1" dirty="0">
                <a:solidFill>
                  <a:srgbClr val="0000CC"/>
                </a:solidFill>
                <a:cs typeface="Times New Roman" pitchFamily="18" charset="0"/>
              </a:rPr>
              <a:t> 1: </a:t>
            </a:r>
            <a:r>
              <a:rPr lang="en-US" sz="4000" b="1" dirty="0" err="1">
                <a:solidFill>
                  <a:srgbClr val="0000CC"/>
                </a:solidFill>
                <a:cs typeface="Times New Roman" pitchFamily="18" charset="0"/>
              </a:rPr>
              <a:t>Thiết</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bị</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vào</a:t>
            </a:r>
            <a:r>
              <a:rPr lang="en-US" sz="4000" b="1" dirty="0">
                <a:solidFill>
                  <a:srgbClr val="0000CC"/>
                </a:solidFill>
                <a:cs typeface="Times New Roman" pitchFamily="18" charset="0"/>
              </a:rPr>
              <a:t> – ra </a:t>
            </a:r>
            <a:r>
              <a:rPr lang="en-US" sz="4000" b="1" dirty="0" err="1">
                <a:solidFill>
                  <a:srgbClr val="0000CC"/>
                </a:solidFill>
                <a:cs typeface="Times New Roman" pitchFamily="18" charset="0"/>
              </a:rPr>
              <a:t>là</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gì</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Nêu</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ví</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dụ</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minh</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họa</a:t>
            </a:r>
            <a:r>
              <a:rPr lang="en-US" sz="4000" b="1" dirty="0">
                <a:solidFill>
                  <a:srgbClr val="0000CC"/>
                </a:solidFill>
                <a:cs typeface="Times New Roman" pitchFamily="18" charset="0"/>
              </a:rPr>
              <a:t>.</a:t>
            </a:r>
          </a:p>
          <a:p>
            <a:pPr algn="just"/>
            <a:r>
              <a:rPr lang="en-US" sz="4000" b="1" dirty="0">
                <a:solidFill>
                  <a:srgbClr val="0000CC"/>
                </a:solidFill>
                <a:cs typeface="Times New Roman" pitchFamily="18" charset="0"/>
              </a:rPr>
              <a:t>- </a:t>
            </a:r>
            <a:r>
              <a:rPr lang="en-US" sz="4000" b="1" dirty="0" err="1">
                <a:solidFill>
                  <a:srgbClr val="0000CC"/>
                </a:solidFill>
                <a:cs typeface="Times New Roman" pitchFamily="18" charset="0"/>
              </a:rPr>
              <a:t>Nhóm</a:t>
            </a:r>
            <a:r>
              <a:rPr lang="en-US" sz="4000" b="1" dirty="0">
                <a:solidFill>
                  <a:srgbClr val="0000CC"/>
                </a:solidFill>
                <a:cs typeface="Times New Roman" pitchFamily="18" charset="0"/>
              </a:rPr>
              <a:t> 2 : </a:t>
            </a:r>
            <a:r>
              <a:rPr lang="en-US" sz="4000" b="1" dirty="0" err="1">
                <a:solidFill>
                  <a:srgbClr val="0000CC"/>
                </a:solidFill>
                <a:cs typeface="Times New Roman" pitchFamily="18" charset="0"/>
              </a:rPr>
              <a:t>Trình</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bày</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sơ</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đồ</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thiết</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bị</a:t>
            </a:r>
            <a:r>
              <a:rPr lang="en-US" sz="4000" b="1" dirty="0">
                <a:solidFill>
                  <a:srgbClr val="0000CC"/>
                </a:solidFill>
                <a:cs typeface="Times New Roman" pitchFamily="18" charset="0"/>
              </a:rPr>
              <a:t> </a:t>
            </a:r>
            <a:r>
              <a:rPr lang="en-US" sz="4000" b="1" dirty="0" err="1">
                <a:solidFill>
                  <a:srgbClr val="0000CC"/>
                </a:solidFill>
                <a:cs typeface="Times New Roman" pitchFamily="18" charset="0"/>
              </a:rPr>
              <a:t>vào</a:t>
            </a:r>
            <a:r>
              <a:rPr lang="en-US" sz="4000" b="1" dirty="0">
                <a:solidFill>
                  <a:srgbClr val="0000CC"/>
                </a:solidFill>
                <a:cs typeface="Times New Roman" pitchFamily="18" charset="0"/>
              </a:rPr>
              <a:t> – ra? </a:t>
            </a:r>
          </a:p>
        </p:txBody>
      </p:sp>
      <p:sp>
        <p:nvSpPr>
          <p:cNvPr id="6" name="Rectangle 5"/>
          <p:cNvSpPr/>
          <p:nvPr/>
        </p:nvSpPr>
        <p:spPr>
          <a:xfrm>
            <a:off x="3048000" y="1447800"/>
            <a:ext cx="6019800" cy="707886"/>
          </a:xfrm>
          <a:prstGeom prst="rect">
            <a:avLst/>
          </a:prstGeom>
        </p:spPr>
        <p:txBody>
          <a:bodyPr wrap="square">
            <a:spAutoFit/>
          </a:bodyPr>
          <a:lstStyle/>
          <a:p>
            <a:pPr algn="ctr"/>
            <a:r>
              <a:rPr lang="en-US" sz="4000" b="1">
                <a:solidFill>
                  <a:srgbClr val="FF0000"/>
                </a:solidFill>
                <a:cs typeface="Times New Roman" pitchFamily="18" charset="0"/>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11</a:t>
            </a:fld>
            <a:endParaRPr lang="en-US"/>
          </a:p>
        </p:txBody>
      </p:sp>
      <p:sp>
        <p:nvSpPr>
          <p:cNvPr id="3" name="TextBox 2"/>
          <p:cNvSpPr txBox="1"/>
          <p:nvPr/>
        </p:nvSpPr>
        <p:spPr>
          <a:xfrm>
            <a:off x="2438400" y="37931"/>
            <a:ext cx="7391400" cy="646331"/>
          </a:xfrm>
          <a:prstGeom prst="rect">
            <a:avLst/>
          </a:prstGeom>
          <a:noFill/>
        </p:spPr>
        <p:txBody>
          <a:bodyPr wrap="square" rtlCol="0">
            <a:spAutoFit/>
          </a:bodyPr>
          <a:lstStyle/>
          <a:p>
            <a:pPr algn="ctr"/>
            <a:r>
              <a:rPr lang="en-US" sz="3600" b="1">
                <a:solidFill>
                  <a:srgbClr val="FF0000"/>
                </a:solidFill>
              </a:rPr>
              <a:t>BÀI 1: THIẾT BỊ VÀO  - RA</a:t>
            </a:r>
          </a:p>
        </p:txBody>
      </p:sp>
      <p:sp>
        <p:nvSpPr>
          <p:cNvPr id="6" name="Rectangle 5"/>
          <p:cNvSpPr/>
          <p:nvPr/>
        </p:nvSpPr>
        <p:spPr>
          <a:xfrm>
            <a:off x="1524000" y="739915"/>
            <a:ext cx="6019800" cy="646331"/>
          </a:xfrm>
          <a:prstGeom prst="rect">
            <a:avLst/>
          </a:prstGeom>
        </p:spPr>
        <p:txBody>
          <a:bodyPr wrap="square">
            <a:spAutoFit/>
          </a:bodyPr>
          <a:lstStyle/>
          <a:p>
            <a:pPr algn="just"/>
            <a:r>
              <a:rPr lang="en-US" sz="3600" b="1">
                <a:solidFill>
                  <a:srgbClr val="0000CC"/>
                </a:solidFill>
                <a:cs typeface="Times New Roman" pitchFamily="18" charset="0"/>
              </a:rPr>
              <a:t>1. Thiết bị vào – ra:</a:t>
            </a:r>
          </a:p>
        </p:txBody>
      </p:sp>
      <p:sp>
        <p:nvSpPr>
          <p:cNvPr id="7" name="Rectangle 6"/>
          <p:cNvSpPr/>
          <p:nvPr/>
        </p:nvSpPr>
        <p:spPr>
          <a:xfrm>
            <a:off x="1600200" y="1447800"/>
            <a:ext cx="8610600" cy="3319498"/>
          </a:xfrm>
          <a:prstGeom prst="rect">
            <a:avLst/>
          </a:prstGeom>
        </p:spPr>
        <p:txBody>
          <a:bodyPr wrap="square">
            <a:spAutoFit/>
          </a:bodyPr>
          <a:lstStyle/>
          <a:p>
            <a:pPr algn="just">
              <a:lnSpc>
                <a:spcPct val="107000"/>
              </a:lnSpc>
              <a:spcBef>
                <a:spcPts val="0"/>
              </a:spcBef>
              <a:spcAft>
                <a:spcPts val="0"/>
              </a:spcAft>
              <a:tabLst>
                <a:tab pos="228600" algn="l"/>
                <a:tab pos="457200" algn="l"/>
                <a:tab pos="866140" algn="l"/>
                <a:tab pos="1028700" algn="l"/>
                <a:tab pos="1943100" algn="l"/>
                <a:tab pos="2628900" algn="l"/>
                <a:tab pos="2743200" algn="ctr"/>
                <a:tab pos="5486400" algn="r"/>
              </a:tabLst>
            </a:pPr>
            <a:r>
              <a:rPr lang="en-US" sz="2800">
                <a:solidFill>
                  <a:srgbClr val="C00000"/>
                </a:solidFill>
                <a:ea typeface="Calibri" panose="020F0502020204030204" pitchFamily="34" charset="0"/>
                <a:cs typeface="Times New Roman" panose="02020603050405020304" pitchFamily="18" charset="0"/>
              </a:rPr>
              <a:t>- Thiết bị vào được dùng để nhập dữ liệu và là mệnh lệnh máy tính.</a:t>
            </a:r>
          </a:p>
          <a:p>
            <a:pPr algn="just">
              <a:lnSpc>
                <a:spcPct val="107000"/>
              </a:lnSpc>
              <a:spcBef>
                <a:spcPts val="0"/>
              </a:spcBef>
              <a:spcAft>
                <a:spcPts val="0"/>
              </a:spcAft>
              <a:tabLst>
                <a:tab pos="228600" algn="l"/>
                <a:tab pos="457200" algn="l"/>
                <a:tab pos="866140" algn="l"/>
                <a:tab pos="1028700" algn="l"/>
                <a:tab pos="1943100" algn="l"/>
                <a:tab pos="2628900" algn="l"/>
                <a:tab pos="2743200" algn="ctr"/>
                <a:tab pos="5486400" algn="r"/>
              </a:tabLst>
            </a:pPr>
            <a:r>
              <a:rPr lang="en-US" sz="2800">
                <a:solidFill>
                  <a:srgbClr val="3366FF"/>
                </a:solidFill>
                <a:ea typeface="Calibri" panose="020F0502020204030204" pitchFamily="34" charset="0"/>
                <a:cs typeface="Times New Roman" panose="02020603050405020304" pitchFamily="18" charset="0"/>
              </a:rPr>
              <a:t>Ví dụ: </a:t>
            </a:r>
            <a:r>
              <a:rPr lang="en-US" sz="2800">
                <a:solidFill>
                  <a:srgbClr val="C00000"/>
                </a:solidFill>
                <a:ea typeface="Calibri" panose="020F0502020204030204" pitchFamily="34" charset="0"/>
                <a:cs typeface="Times New Roman" panose="02020603050405020304" pitchFamily="18" charset="0"/>
              </a:rPr>
              <a:t>Bàn phím, chuột, micro, … </a:t>
            </a:r>
          </a:p>
          <a:p>
            <a:pPr algn="just">
              <a:lnSpc>
                <a:spcPct val="107000"/>
              </a:lnSpc>
              <a:spcBef>
                <a:spcPts val="0"/>
              </a:spcBef>
              <a:spcAft>
                <a:spcPts val="0"/>
              </a:spcAft>
              <a:tabLst>
                <a:tab pos="228600" algn="l"/>
                <a:tab pos="457200" algn="l"/>
                <a:tab pos="866140" algn="l"/>
                <a:tab pos="1028700" algn="l"/>
                <a:tab pos="1943100" algn="l"/>
                <a:tab pos="2628900" algn="l"/>
                <a:tab pos="2743200" algn="ctr"/>
                <a:tab pos="5486400" algn="r"/>
              </a:tabLst>
            </a:pPr>
            <a:r>
              <a:rPr lang="en-US" sz="2800">
                <a:solidFill>
                  <a:srgbClr val="C00000"/>
                </a:solidFill>
                <a:ea typeface="Calibri" panose="020F0502020204030204" pitchFamily="34" charset="0"/>
                <a:cs typeface="Times New Roman" panose="02020603050405020304" pitchFamily="18" charset="0"/>
              </a:rPr>
              <a:t>- Thiết bị ra gửi thông tin từ máy tính ra để con người nhận biết được</a:t>
            </a:r>
          </a:p>
          <a:p>
            <a:pPr algn="just">
              <a:lnSpc>
                <a:spcPct val="107000"/>
              </a:lnSpc>
              <a:spcBef>
                <a:spcPts val="0"/>
              </a:spcBef>
              <a:spcAft>
                <a:spcPts val="0"/>
              </a:spcAft>
              <a:tabLst>
                <a:tab pos="228600" algn="l"/>
                <a:tab pos="457200" algn="l"/>
                <a:tab pos="866140" algn="l"/>
                <a:tab pos="1028700" algn="l"/>
                <a:tab pos="1943100" algn="l"/>
                <a:tab pos="2628900" algn="l"/>
                <a:tab pos="2743200" algn="ctr"/>
                <a:tab pos="5486400" algn="r"/>
              </a:tabLst>
            </a:pPr>
            <a:r>
              <a:rPr lang="en-US" sz="2800">
                <a:solidFill>
                  <a:srgbClr val="3366FF"/>
                </a:solidFill>
                <a:ea typeface="Calibri" panose="020F0502020204030204" pitchFamily="34" charset="0"/>
                <a:cs typeface="Times New Roman" panose="02020603050405020304" pitchFamily="18" charset="0"/>
              </a:rPr>
              <a:t>Ví dụ: </a:t>
            </a:r>
            <a:r>
              <a:rPr lang="en-US" sz="2800">
                <a:solidFill>
                  <a:srgbClr val="C00000"/>
                </a:solidFill>
                <a:ea typeface="Calibri" panose="020F0502020204030204" pitchFamily="34" charset="0"/>
                <a:cs typeface="Times New Roman" panose="02020603050405020304" pitchFamily="18" charset="0"/>
              </a:rPr>
              <a:t>Màn hình, máy in, loa, …. </a:t>
            </a:r>
          </a:p>
          <a:p>
            <a:pPr algn="just">
              <a:lnSpc>
                <a:spcPct val="107000"/>
              </a:lnSpc>
              <a:spcBef>
                <a:spcPts val="0"/>
              </a:spcBef>
              <a:spcAft>
                <a:spcPts val="0"/>
              </a:spcAft>
              <a:tabLst>
                <a:tab pos="228600" algn="l"/>
                <a:tab pos="457200" algn="l"/>
                <a:tab pos="866140" algn="l"/>
                <a:tab pos="1028700" algn="l"/>
                <a:tab pos="1943100" algn="l"/>
                <a:tab pos="2628900" algn="l"/>
                <a:tab pos="2743200" algn="ctr"/>
                <a:tab pos="5486400" algn="r"/>
              </a:tabLst>
            </a:pPr>
            <a:r>
              <a:rPr lang="en-US" sz="2800">
                <a:solidFill>
                  <a:srgbClr val="3366FF"/>
                </a:solidFill>
                <a:ea typeface="Calibri" panose="020F0502020204030204" pitchFamily="34" charset="0"/>
                <a:cs typeface="Times New Roman" panose="02020603050405020304" pitchFamily="18" charset="0"/>
              </a:rPr>
              <a:t>- Sơ đồ: </a:t>
            </a:r>
          </a:p>
        </p:txBody>
      </p:sp>
      <p:pic>
        <p:nvPicPr>
          <p:cNvPr id="10" name="Picture 9" descr="Screenshot_3.png"/>
          <p:cNvPicPr/>
          <p:nvPr/>
        </p:nvPicPr>
        <p:blipFill>
          <a:blip r:embed="rId2" cstate="print"/>
          <a:stretch>
            <a:fillRect/>
          </a:stretch>
        </p:blipFill>
        <p:spPr>
          <a:xfrm>
            <a:off x="3733800" y="4267201"/>
            <a:ext cx="5181600" cy="2590800"/>
          </a:xfrm>
          <a:prstGeom prst="rect">
            <a:avLst/>
          </a:prstGeom>
        </p:spPr>
      </p:pic>
    </p:spTree>
    <p:extLst>
      <p:ext uri="{BB962C8B-B14F-4D97-AF65-F5344CB8AC3E}">
        <p14:creationId xmlns:p14="http://schemas.microsoft.com/office/powerpoint/2010/main" val="18397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00466" y="1"/>
            <a:ext cx="6019800" cy="584775"/>
          </a:xfrm>
          <a:prstGeom prst="rect">
            <a:avLst/>
          </a:prstGeom>
        </p:spPr>
        <p:txBody>
          <a:bodyPr wrap="square">
            <a:spAutoFit/>
          </a:bodyPr>
          <a:lstStyle/>
          <a:p>
            <a:pPr algn="ctr"/>
            <a:r>
              <a:rPr lang="en-US" sz="3200" b="1">
                <a:solidFill>
                  <a:srgbClr val="FF0000"/>
                </a:solidFill>
                <a:cs typeface="Times New Roman" pitchFamily="18" charset="0"/>
              </a:rPr>
              <a:t>THẢO LUẬN NHÓM</a:t>
            </a:r>
          </a:p>
        </p:txBody>
      </p:sp>
      <p:sp>
        <p:nvSpPr>
          <p:cNvPr id="7" name="Rectangle 6"/>
          <p:cNvSpPr/>
          <p:nvPr/>
        </p:nvSpPr>
        <p:spPr>
          <a:xfrm>
            <a:off x="1717560" y="686897"/>
            <a:ext cx="4302240" cy="1569660"/>
          </a:xfrm>
          <a:prstGeom prst="rect">
            <a:avLst/>
          </a:prstGeom>
        </p:spPr>
        <p:txBody>
          <a:bodyPr wrap="square">
            <a:spAutoFit/>
          </a:bodyPr>
          <a:lstStyle/>
          <a:p>
            <a:pPr algn="just"/>
            <a:r>
              <a:rPr lang="en-US" sz="2400">
                <a:solidFill>
                  <a:srgbClr val="0000CC"/>
                </a:solidFill>
                <a:ea typeface="Calibri" panose="020F0502020204030204" pitchFamily="34" charset="0"/>
              </a:rPr>
              <a:t>Nhóm 1: Mỗi thiết bị vào – ra trong hình 1.2 sau làm việc với dạng thông tin nào? Thiết bị nào có cả hai chức năng vào và ra? </a:t>
            </a:r>
            <a:endParaRPr lang="en-US" sz="2400">
              <a:solidFill>
                <a:srgbClr val="0000CC"/>
              </a:solidFill>
            </a:endParaRPr>
          </a:p>
        </p:txBody>
      </p:sp>
      <p:pic>
        <p:nvPicPr>
          <p:cNvPr id="10" name="Picture 9" descr="Screenshot_3.png"/>
          <p:cNvPicPr/>
          <p:nvPr/>
        </p:nvPicPr>
        <p:blipFill>
          <a:blip r:embed="rId2"/>
          <a:stretch>
            <a:fillRect/>
          </a:stretch>
        </p:blipFill>
        <p:spPr>
          <a:xfrm>
            <a:off x="1717560" y="2318113"/>
            <a:ext cx="3768840" cy="1600147"/>
          </a:xfrm>
          <a:prstGeom prst="rect">
            <a:avLst/>
          </a:prstGeom>
        </p:spPr>
      </p:pic>
      <p:sp>
        <p:nvSpPr>
          <p:cNvPr id="13" name="Rectangle 12"/>
          <p:cNvSpPr/>
          <p:nvPr/>
        </p:nvSpPr>
        <p:spPr>
          <a:xfrm>
            <a:off x="6324601" y="766350"/>
            <a:ext cx="4190999" cy="1200329"/>
          </a:xfrm>
          <a:prstGeom prst="rect">
            <a:avLst/>
          </a:prstGeom>
        </p:spPr>
        <p:txBody>
          <a:bodyPr wrap="square">
            <a:spAutoFit/>
          </a:bodyPr>
          <a:lstStyle/>
          <a:p>
            <a:pPr algn="just">
              <a:spcBef>
                <a:spcPts val="0"/>
              </a:spcBef>
              <a:spcAft>
                <a:spcPts val="0"/>
              </a:spcAft>
            </a:pPr>
            <a:r>
              <a:rPr lang="en-US" sz="2400">
                <a:solidFill>
                  <a:srgbClr val="0000CC"/>
                </a:solidFill>
                <a:ea typeface="VNI-Times" pitchFamily="2" charset="0"/>
                <a:cs typeface="Times New Roman" panose="02020603050405020304" pitchFamily="18" charset="0"/>
              </a:rPr>
              <a:t>Nhóm 2: Máy chiếu là thiết bị vào hay thiết bị ra? Máy chiếu làm việc với dạng thông tin nào?</a:t>
            </a:r>
            <a:endParaRPr lang="en-US" sz="2400">
              <a:solidFill>
                <a:srgbClr val="0000CC"/>
              </a:solidFill>
              <a:latin typeface="VNI-Times" pitchFamily="2" charset="0"/>
              <a:ea typeface="VNI-Times" pitchFamily="2" charset="0"/>
              <a:cs typeface="Times New Roman" panose="02020603050405020304" pitchFamily="18" charset="0"/>
            </a:endParaRPr>
          </a:p>
        </p:txBody>
      </p:sp>
      <p:pic>
        <p:nvPicPr>
          <p:cNvPr id="16" name="Picture 15" descr="images.jpg"/>
          <p:cNvPicPr/>
          <p:nvPr/>
        </p:nvPicPr>
        <p:blipFill>
          <a:blip r:embed="rId3"/>
          <a:stretch>
            <a:fillRect/>
          </a:stretch>
        </p:blipFill>
        <p:spPr>
          <a:xfrm>
            <a:off x="7081290" y="2148253"/>
            <a:ext cx="2705100" cy="1685925"/>
          </a:xfrm>
          <a:prstGeom prst="rect">
            <a:avLst/>
          </a:prstGeom>
        </p:spPr>
      </p:pic>
      <p:sp>
        <p:nvSpPr>
          <p:cNvPr id="19" name="Rectangle 18"/>
          <p:cNvSpPr/>
          <p:nvPr/>
        </p:nvSpPr>
        <p:spPr>
          <a:xfrm>
            <a:off x="1664940" y="4300914"/>
            <a:ext cx="4276006" cy="1200329"/>
          </a:xfrm>
          <a:prstGeom prst="rect">
            <a:avLst/>
          </a:prstGeom>
        </p:spPr>
        <p:txBody>
          <a:bodyPr wrap="square">
            <a:spAutoFit/>
          </a:bodyPr>
          <a:lstStyle/>
          <a:p>
            <a:pPr algn="just"/>
            <a:r>
              <a:rPr lang="en-US" sz="2400">
                <a:solidFill>
                  <a:srgbClr val="0000CC"/>
                </a:solidFill>
                <a:ea typeface="Calibri" panose="020F0502020204030204" pitchFamily="34" charset="0"/>
              </a:rPr>
              <a:t>Nhóm 3: Bộ điều khiển game (Hình 1.3.a) là thiết bị vào hay thiết bị ra?</a:t>
            </a:r>
            <a:endParaRPr lang="en-US" sz="2400">
              <a:solidFill>
                <a:srgbClr val="0000CC"/>
              </a:solidFill>
            </a:endParaRPr>
          </a:p>
        </p:txBody>
      </p:sp>
      <p:pic>
        <p:nvPicPr>
          <p:cNvPr id="22" name="Picture 21" descr="Screenshot_1.png"/>
          <p:cNvPicPr/>
          <p:nvPr/>
        </p:nvPicPr>
        <p:blipFill>
          <a:blip r:embed="rId4"/>
          <a:stretch>
            <a:fillRect/>
          </a:stretch>
        </p:blipFill>
        <p:spPr>
          <a:xfrm>
            <a:off x="2147966" y="5501242"/>
            <a:ext cx="1905000" cy="1360506"/>
          </a:xfrm>
          <a:prstGeom prst="rect">
            <a:avLst/>
          </a:prstGeom>
        </p:spPr>
      </p:pic>
      <p:sp>
        <p:nvSpPr>
          <p:cNvPr id="25" name="Rectangle 24"/>
          <p:cNvSpPr/>
          <p:nvPr/>
        </p:nvSpPr>
        <p:spPr>
          <a:xfrm>
            <a:off x="6324601" y="3941314"/>
            <a:ext cx="4190998" cy="1569660"/>
          </a:xfrm>
          <a:prstGeom prst="rect">
            <a:avLst/>
          </a:prstGeom>
        </p:spPr>
        <p:txBody>
          <a:bodyPr wrap="square">
            <a:spAutoFit/>
          </a:bodyPr>
          <a:lstStyle/>
          <a:p>
            <a:pPr algn="just"/>
            <a:r>
              <a:rPr lang="en-US" sz="2400">
                <a:solidFill>
                  <a:srgbClr val="0000CC"/>
                </a:solidFill>
                <a:ea typeface="Calibri" panose="020F0502020204030204" pitchFamily="34" charset="0"/>
              </a:rPr>
              <a:t>Nhóm 4: Màn hình cảm ứng (Hình1.3.b) là thiết bị vào, thiết bị ra hay có cả hai chức năng vào và ra? </a:t>
            </a:r>
            <a:endParaRPr lang="en-US" sz="2400">
              <a:solidFill>
                <a:srgbClr val="0000CC"/>
              </a:solidFill>
            </a:endParaRPr>
          </a:p>
        </p:txBody>
      </p:sp>
      <p:pic>
        <p:nvPicPr>
          <p:cNvPr id="28" name="Picture 27" descr="Screenshot_2.png"/>
          <p:cNvPicPr/>
          <p:nvPr/>
        </p:nvPicPr>
        <p:blipFill rotWithShape="1">
          <a:blip r:embed="rId5"/>
          <a:srcRect l="593" t="1450" r="-593" b="12632"/>
          <a:stretch/>
        </p:blipFill>
        <p:spPr>
          <a:xfrm>
            <a:off x="7897629" y="5501243"/>
            <a:ext cx="1905000" cy="1278567"/>
          </a:xfrm>
          <a:prstGeom prst="rect">
            <a:avLst/>
          </a:prstGeom>
        </p:spPr>
      </p:pic>
    </p:spTree>
    <p:extLst>
      <p:ext uri="{BB962C8B-B14F-4D97-AF65-F5344CB8AC3E}">
        <p14:creationId xmlns:p14="http://schemas.microsoft.com/office/powerpoint/2010/main" val="5201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ircle(in)">
                                      <p:cBhvr>
                                        <p:cTn id="26" dur="2000"/>
                                        <p:tgtEl>
                                          <p:spTgt spid="2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par>
                                <p:cTn id="30" presetID="6"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par>
                                <p:cTn id="33" presetID="6" presetClass="entr" presetSubtype="16"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13</a:t>
            </a:fld>
            <a:endParaRPr lang="en-US"/>
          </a:p>
        </p:txBody>
      </p:sp>
      <p:sp>
        <p:nvSpPr>
          <p:cNvPr id="8" name="Rectangle 7"/>
          <p:cNvSpPr/>
          <p:nvPr/>
        </p:nvSpPr>
        <p:spPr>
          <a:xfrm>
            <a:off x="1524000" y="546272"/>
            <a:ext cx="9119016" cy="6311728"/>
          </a:xfrm>
          <a:prstGeom prst="rect">
            <a:avLst/>
          </a:prstGeom>
        </p:spPr>
        <p:txBody>
          <a:bodyPr wrap="square">
            <a:spAutoFit/>
          </a:bodyPr>
          <a:lstStyle/>
          <a:p>
            <a:pPr marL="30480" marR="30480" algn="just">
              <a:spcBef>
                <a:spcPts val="0"/>
              </a:spcBef>
              <a:spcAft>
                <a:spcPts val="0"/>
              </a:spcAft>
            </a:pPr>
            <a:r>
              <a:rPr lang="en-US" sz="2400">
                <a:solidFill>
                  <a:srgbClr val="0000FF"/>
                </a:solidFill>
                <a:ea typeface="VNI-Times" pitchFamily="2" charset="0"/>
                <a:cs typeface="Times New Roman" panose="02020603050405020304" pitchFamily="18" charset="0"/>
              </a:rPr>
              <a:t>Nhóm 1: </a:t>
            </a:r>
            <a:endParaRPr lang="en-US" sz="2400">
              <a:solidFill>
                <a:srgbClr val="0000FF"/>
              </a:solidFill>
              <a:latin typeface="VNI-Times" pitchFamily="2" charset="0"/>
              <a:ea typeface="VNI-Times" pitchFamily="2" charset="0"/>
              <a:cs typeface="Times New Roman" panose="02020603050405020304" pitchFamily="18" charset="0"/>
            </a:endParaRPr>
          </a:p>
          <a:p>
            <a:pPr marL="30480" marR="30480" algn="just">
              <a:lnSpc>
                <a:spcPct val="107000"/>
              </a:lnSpc>
              <a:spcBef>
                <a:spcPts val="0"/>
              </a:spcBef>
              <a:spcAft>
                <a:spcPts val="0"/>
              </a:spcAft>
            </a:pPr>
            <a:r>
              <a:rPr lang="en-US" sz="2400" b="1">
                <a:solidFill>
                  <a:srgbClr val="FF0066"/>
                </a:solidFill>
                <a:ea typeface="Times New Roman" panose="02020603050405020304" pitchFamily="18" charset="0"/>
                <a:cs typeface="Times New Roman" panose="02020603050405020304" pitchFamily="18" charset="0"/>
              </a:rPr>
              <a:t>- Thiết bị vào:</a:t>
            </a:r>
            <a:endParaRPr lang="en-US" sz="2400" b="1">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Chuột: làm việc với thông tin dạng lệnh</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Micro: làm việc với thông tin dạng âm thanh</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Camera: làm việc với thông tin dạng hình ảnh, âm thanh</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Bàn phím: làm việc với thông tin dạng văn bản</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Máy scanner: làm việc với thông tin dưới dạng hình ảnh</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b="1">
                <a:solidFill>
                  <a:srgbClr val="FF0066"/>
                </a:solidFill>
                <a:ea typeface="Times New Roman" panose="02020603050405020304" pitchFamily="18" charset="0"/>
                <a:cs typeface="Times New Roman" panose="02020603050405020304" pitchFamily="18" charset="0"/>
              </a:rPr>
              <a:t>- Thiết bị ra:</a:t>
            </a:r>
            <a:endParaRPr lang="en-US" sz="2400" b="1">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Màn hình, máy in: làm việc với thông tin dạng văn bản, hình ảnh</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C00000"/>
                </a:solidFill>
                <a:ea typeface="Times New Roman" panose="02020603050405020304" pitchFamily="18" charset="0"/>
                <a:cs typeface="Times New Roman" panose="02020603050405020304" pitchFamily="18" charset="0"/>
              </a:rPr>
              <a:t>+ Tai nghe, loa: làm việc với thông tin dạng âm thanh</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pPr>
            <a:r>
              <a:rPr lang="en-US" sz="2400">
                <a:solidFill>
                  <a:srgbClr val="0000FF"/>
                </a:solidFill>
                <a:ea typeface="Times New Roman" panose="02020603050405020304" pitchFamily="18" charset="0"/>
                <a:cs typeface="Times New Roman" panose="02020603050405020304" pitchFamily="18" charset="0"/>
              </a:rPr>
              <a:t>Máy tính bảng: </a:t>
            </a:r>
          </a:p>
          <a:p>
            <a:pPr marL="30480" marR="30480" algn="just">
              <a:lnSpc>
                <a:spcPct val="107000"/>
              </a:lnSpc>
              <a:spcBef>
                <a:spcPts val="0"/>
              </a:spcBef>
              <a:spcAft>
                <a:spcPts val="0"/>
              </a:spcAft>
            </a:pPr>
            <a:r>
              <a:rPr lang="en-US" sz="2400">
                <a:solidFill>
                  <a:srgbClr val="C00000"/>
                </a:solidFill>
                <a:ea typeface="VNI-Times" pitchFamily="2" charset="0"/>
                <a:cs typeface="Times New Roman" panose="02020603050405020304" pitchFamily="18" charset="0"/>
              </a:rPr>
              <a:t>* Máy tính bảng là thiết bị  vào  - ra có chức năng l</a:t>
            </a:r>
            <a:r>
              <a:rPr lang="en-US" sz="2400">
                <a:solidFill>
                  <a:srgbClr val="C00000"/>
                </a:solidFill>
                <a:ea typeface="Times New Roman" panose="02020603050405020304" pitchFamily="18" charset="0"/>
                <a:cs typeface="Times New Roman" panose="02020603050405020304" pitchFamily="18" charset="0"/>
              </a:rPr>
              <a:t>àm việc với thông tin dưới dạng hình ảnh, âm thanh, video, …</a:t>
            </a:r>
            <a:endParaRPr lang="en-US" sz="240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en-US" sz="2400">
                <a:solidFill>
                  <a:srgbClr val="0000FF"/>
                </a:solidFill>
                <a:ea typeface="VNI-Times" pitchFamily="2" charset="0"/>
                <a:cs typeface="Times New Roman" panose="02020603050405020304" pitchFamily="18" charset="0"/>
              </a:rPr>
              <a:t>- Nhóm 2: </a:t>
            </a:r>
            <a:r>
              <a:rPr lang="en-US" sz="2400">
                <a:solidFill>
                  <a:srgbClr val="C00000"/>
                </a:solidFill>
                <a:ea typeface="VNI-Times" pitchFamily="2" charset="0"/>
                <a:cs typeface="Times New Roman" panose="02020603050405020304" pitchFamily="18" charset="0"/>
              </a:rPr>
              <a:t>Máy chiếu là thiết bị ra, làm việc với dạng hình ảnh. </a:t>
            </a:r>
            <a:endParaRPr lang="en-US" sz="2400">
              <a:solidFill>
                <a:srgbClr val="C0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FF"/>
                </a:solidFill>
                <a:ea typeface="VNI-Times" pitchFamily="2" charset="0"/>
                <a:cs typeface="Times New Roman" panose="02020603050405020304" pitchFamily="18" charset="0"/>
              </a:rPr>
              <a:t>- Nhóm 3: </a:t>
            </a:r>
            <a:r>
              <a:rPr lang="en-US" sz="2400">
                <a:solidFill>
                  <a:srgbClr val="C00000"/>
                </a:solidFill>
                <a:ea typeface="VNI-Times" pitchFamily="2" charset="0"/>
                <a:cs typeface="Times New Roman" panose="02020603050405020304" pitchFamily="18" charset="0"/>
              </a:rPr>
              <a:t>Bộ điều khiển game là thiết bị vào</a:t>
            </a:r>
            <a:endParaRPr lang="en-US" sz="2400">
              <a:solidFill>
                <a:srgbClr val="C0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FF"/>
                </a:solidFill>
                <a:ea typeface="VNI-Times" pitchFamily="2" charset="0"/>
                <a:cs typeface="Times New Roman" panose="02020603050405020304" pitchFamily="18" charset="0"/>
              </a:rPr>
              <a:t>- Nhóm 4: </a:t>
            </a:r>
            <a:r>
              <a:rPr lang="en-US" sz="2400">
                <a:solidFill>
                  <a:srgbClr val="C00000"/>
                </a:solidFill>
                <a:ea typeface="VNI-Times" pitchFamily="2" charset="0"/>
                <a:cs typeface="Times New Roman" panose="02020603050405020304" pitchFamily="18" charset="0"/>
              </a:rPr>
              <a:t>Màn hình cảm ứng là thiết bị vào, thiết bị ra. </a:t>
            </a:r>
            <a:endParaRPr lang="en-US" sz="2400">
              <a:solidFill>
                <a:srgbClr val="C00000"/>
              </a:solidFill>
              <a:latin typeface="VNI-Times" pitchFamily="2" charset="0"/>
              <a:ea typeface="VNI-Times" pitchFamily="2" charset="0"/>
              <a:cs typeface="Times New Roman" panose="02020603050405020304" pitchFamily="18" charset="0"/>
            </a:endParaRPr>
          </a:p>
        </p:txBody>
      </p:sp>
      <p:sp>
        <p:nvSpPr>
          <p:cNvPr id="11" name="TextBox 10"/>
          <p:cNvSpPr txBox="1"/>
          <p:nvPr/>
        </p:nvSpPr>
        <p:spPr>
          <a:xfrm>
            <a:off x="2438400" y="37931"/>
            <a:ext cx="7391400" cy="646331"/>
          </a:xfrm>
          <a:prstGeom prst="rect">
            <a:avLst/>
          </a:prstGeom>
          <a:noFill/>
        </p:spPr>
        <p:txBody>
          <a:bodyPr wrap="square" rtlCol="0">
            <a:spAutoFit/>
          </a:bodyPr>
          <a:lstStyle/>
          <a:p>
            <a:pPr algn="ctr"/>
            <a:r>
              <a:rPr lang="en-US" sz="3600" b="1">
                <a:solidFill>
                  <a:srgbClr val="FF0000"/>
                </a:solidFill>
              </a:rPr>
              <a:t>BÀI 1: THIẾT BỊ VÀO  - RA</a:t>
            </a:r>
          </a:p>
        </p:txBody>
      </p:sp>
    </p:spTree>
    <p:extLst>
      <p:ext uri="{BB962C8B-B14F-4D97-AF65-F5344CB8AC3E}">
        <p14:creationId xmlns:p14="http://schemas.microsoft.com/office/powerpoint/2010/main" val="16817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14</a:t>
            </a:fld>
            <a:endParaRPr lang="en-US"/>
          </a:p>
        </p:txBody>
      </p:sp>
      <p:sp>
        <p:nvSpPr>
          <p:cNvPr id="5" name="Rectangle 4"/>
          <p:cNvSpPr/>
          <p:nvPr/>
        </p:nvSpPr>
        <p:spPr>
          <a:xfrm>
            <a:off x="1653915" y="1146996"/>
            <a:ext cx="6019800" cy="646331"/>
          </a:xfrm>
          <a:prstGeom prst="rect">
            <a:avLst/>
          </a:prstGeom>
        </p:spPr>
        <p:txBody>
          <a:bodyPr wrap="square">
            <a:spAutoFit/>
          </a:bodyPr>
          <a:lstStyle/>
          <a:p>
            <a:pPr algn="just"/>
            <a:r>
              <a:rPr lang="en-US" sz="3600" b="1" dirty="0">
                <a:solidFill>
                  <a:srgbClr val="0000CC"/>
                </a:solidFill>
                <a:cs typeface="Times New Roman" pitchFamily="18" charset="0"/>
              </a:rPr>
              <a:t>1. </a:t>
            </a:r>
            <a:r>
              <a:rPr lang="en-US" sz="3600" b="1" dirty="0" err="1">
                <a:solidFill>
                  <a:srgbClr val="0000CC"/>
                </a:solidFill>
                <a:cs typeface="Times New Roman" pitchFamily="18" charset="0"/>
              </a:rPr>
              <a:t>Thiết</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bị</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vào</a:t>
            </a:r>
            <a:r>
              <a:rPr lang="en-US" sz="3600" b="1" dirty="0">
                <a:solidFill>
                  <a:srgbClr val="0000CC"/>
                </a:solidFill>
                <a:cs typeface="Times New Roman" pitchFamily="18" charset="0"/>
              </a:rPr>
              <a:t> – ra:</a:t>
            </a:r>
          </a:p>
        </p:txBody>
      </p:sp>
      <p:sp>
        <p:nvSpPr>
          <p:cNvPr id="7" name="TextBox 6"/>
          <p:cNvSpPr txBox="1"/>
          <p:nvPr/>
        </p:nvSpPr>
        <p:spPr>
          <a:xfrm>
            <a:off x="2438400" y="37931"/>
            <a:ext cx="7391400" cy="646331"/>
          </a:xfrm>
          <a:prstGeom prst="rect">
            <a:avLst/>
          </a:prstGeom>
          <a:noFill/>
        </p:spPr>
        <p:txBody>
          <a:bodyPr wrap="square" rtlCol="0">
            <a:spAutoFit/>
          </a:bodyPr>
          <a:lstStyle/>
          <a:p>
            <a:pPr algn="ctr"/>
            <a:r>
              <a:rPr lang="en-US" sz="3600" b="1">
                <a:solidFill>
                  <a:srgbClr val="FF0000"/>
                </a:solidFill>
              </a:rPr>
              <a:t>BÀI 1: THIẾT BỊ VÀO  - RA</a:t>
            </a:r>
          </a:p>
        </p:txBody>
      </p:sp>
      <p:sp>
        <p:nvSpPr>
          <p:cNvPr id="10" name="Rectangle 9"/>
          <p:cNvSpPr/>
          <p:nvPr/>
        </p:nvSpPr>
        <p:spPr>
          <a:xfrm>
            <a:off x="1790700" y="1895044"/>
            <a:ext cx="8610600" cy="954107"/>
          </a:xfrm>
          <a:prstGeom prst="rect">
            <a:avLst/>
          </a:prstGeom>
        </p:spPr>
        <p:txBody>
          <a:bodyPr wrap="square">
            <a:spAutoFit/>
          </a:bodyPr>
          <a:lstStyle/>
          <a:p>
            <a:pPr algn="just"/>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Các</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thiết</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bị</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vào</a:t>
            </a:r>
            <a:r>
              <a:rPr lang="en-US" sz="2800" dirty="0">
                <a:solidFill>
                  <a:srgbClr val="0000FF"/>
                </a:solidFill>
                <a:ea typeface="Times New Roman" panose="02020603050405020304" pitchFamily="18" charset="0"/>
              </a:rPr>
              <a:t> ra </a:t>
            </a:r>
            <a:r>
              <a:rPr lang="en-US" sz="2800" dirty="0" err="1">
                <a:solidFill>
                  <a:srgbClr val="0000FF"/>
                </a:solidFill>
                <a:ea typeface="Times New Roman" panose="02020603050405020304" pitchFamily="18" charset="0"/>
              </a:rPr>
              <a:t>có</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rất</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nhiều</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loại</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có</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những</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công</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dụng</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và</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hình</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dạng</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khác</a:t>
            </a:r>
            <a:r>
              <a:rPr lang="en-US" sz="2800" dirty="0">
                <a:solidFill>
                  <a:srgbClr val="0000FF"/>
                </a:solidFill>
                <a:ea typeface="Times New Roman" panose="02020603050405020304" pitchFamily="18" charset="0"/>
              </a:rPr>
              <a:t> </a:t>
            </a:r>
            <a:r>
              <a:rPr lang="en-US" sz="2800" dirty="0" err="1">
                <a:solidFill>
                  <a:srgbClr val="0000FF"/>
                </a:solidFill>
                <a:ea typeface="Times New Roman" panose="02020603050405020304" pitchFamily="18" charset="0"/>
              </a:rPr>
              <a:t>nhau</a:t>
            </a:r>
            <a:endParaRPr lang="en-US" sz="2800" dirty="0">
              <a:solidFill>
                <a:srgbClr val="0000FF"/>
              </a:solidFill>
            </a:endParaRPr>
          </a:p>
        </p:txBody>
      </p:sp>
      <p:sp>
        <p:nvSpPr>
          <p:cNvPr id="14" name="Rectangle 13"/>
          <p:cNvSpPr/>
          <p:nvPr/>
        </p:nvSpPr>
        <p:spPr>
          <a:xfrm>
            <a:off x="2149215" y="3074082"/>
            <a:ext cx="8229600" cy="1323439"/>
          </a:xfrm>
          <a:prstGeom prst="rect">
            <a:avLst/>
          </a:prstGeom>
        </p:spPr>
        <p:txBody>
          <a:bodyPr wrap="square">
            <a:spAutoFit/>
          </a:bodyPr>
          <a:lstStyle/>
          <a:p>
            <a:pPr algn="just">
              <a:spcBef>
                <a:spcPts val="0"/>
              </a:spcBef>
              <a:spcAft>
                <a:spcPts val="0"/>
              </a:spcAft>
            </a:pPr>
            <a:r>
              <a:rPr lang="en-US" sz="4000">
                <a:solidFill>
                  <a:srgbClr val="C00000"/>
                </a:solidFill>
                <a:ea typeface="VNI-Times" pitchFamily="2" charset="0"/>
                <a:cs typeface="Times New Roman" panose="02020603050405020304" pitchFamily="18" charset="0"/>
              </a:rPr>
              <a:t>Thiết bị vào – ra được thiết kế, có công dụng và hình dáng như thế nào? </a:t>
            </a:r>
            <a:endParaRPr lang="en-US" sz="4000">
              <a:solidFill>
                <a:srgbClr val="C00000"/>
              </a:solidFill>
              <a:latin typeface="VNI-Times" pitchFamily="2" charset="0"/>
              <a:ea typeface="VNI-Times" pitchFamily="2" charset="0"/>
              <a:cs typeface="Times New Roman" panose="02020603050405020304" pitchFamily="18" charset="0"/>
            </a:endParaRPr>
          </a:p>
        </p:txBody>
      </p:sp>
    </p:spTree>
    <p:extLst>
      <p:ext uri="{BB962C8B-B14F-4D97-AF65-F5344CB8AC3E}">
        <p14:creationId xmlns:p14="http://schemas.microsoft.com/office/powerpoint/2010/main" val="15467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4"/>
                                        </p:tgtEl>
                                        <p:attrNameLst>
                                          <p:attrName>ppt_w</p:attrName>
                                        </p:attrNameLst>
                                      </p:cBhvr>
                                      <p:tavLst>
                                        <p:tav tm="0">
                                          <p:val>
                                            <p:strVal val="ppt_w"/>
                                          </p:val>
                                        </p:tav>
                                        <p:tav tm="100000">
                                          <p:val>
                                            <p:fltVal val="0"/>
                                          </p:val>
                                        </p:tav>
                                      </p:tavLst>
                                    </p:anim>
                                    <p:anim calcmode="lin" valueType="num">
                                      <p:cBhvr>
                                        <p:cTn id="12" dur="500"/>
                                        <p:tgtEl>
                                          <p:spTgt spid="14"/>
                                        </p:tgtEl>
                                        <p:attrNameLst>
                                          <p:attrName>ppt_h</p:attrName>
                                        </p:attrNameLst>
                                      </p:cBhvr>
                                      <p:tavLst>
                                        <p:tav tm="0">
                                          <p:val>
                                            <p:strVal val="ppt_h"/>
                                          </p:val>
                                        </p:tav>
                                        <p:tav tm="100000">
                                          <p:val>
                                            <p:fltVal val="0"/>
                                          </p:val>
                                        </p:tav>
                                      </p:tavLst>
                                    </p:anim>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1633538" y="7364413"/>
            <a:ext cx="3429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200">
                <a:latin typeface="Gulim"/>
                <a:ea typeface="Gulim"/>
                <a:cs typeface="Gulim"/>
              </a:rPr>
              <a:t>ÍT</a:t>
            </a:r>
            <a:endParaRPr lang="en-US"/>
          </a:p>
        </p:txBody>
      </p:sp>
      <p:sp>
        <p:nvSpPr>
          <p:cNvPr id="21" name="TextBox 20"/>
          <p:cNvSpPr txBox="1"/>
          <p:nvPr/>
        </p:nvSpPr>
        <p:spPr>
          <a:xfrm>
            <a:off x="1633538" y="685800"/>
            <a:ext cx="7391400" cy="523220"/>
          </a:xfrm>
          <a:prstGeom prst="rect">
            <a:avLst/>
          </a:prstGeom>
          <a:noFill/>
        </p:spPr>
        <p:txBody>
          <a:bodyPr wrap="square" rtlCol="0">
            <a:spAutoFit/>
          </a:bodyPr>
          <a:lstStyle/>
          <a:p>
            <a:pPr algn="just"/>
            <a:r>
              <a:rPr lang="en-US" sz="2800" b="1">
                <a:solidFill>
                  <a:srgbClr val="0000CC"/>
                </a:solidFill>
              </a:rPr>
              <a:t>2. An toàn thiết bị:</a:t>
            </a:r>
            <a:endParaRPr lang="en-US" sz="3200" b="1">
              <a:solidFill>
                <a:srgbClr val="0000CC"/>
              </a:solidFill>
            </a:endParaRPr>
          </a:p>
        </p:txBody>
      </p:sp>
      <p:sp>
        <p:nvSpPr>
          <p:cNvPr id="23" name="TextBox 22"/>
          <p:cNvSpPr txBox="1"/>
          <p:nvPr/>
        </p:nvSpPr>
        <p:spPr>
          <a:xfrm>
            <a:off x="2438400" y="37930"/>
            <a:ext cx="7391400" cy="523220"/>
          </a:xfrm>
          <a:prstGeom prst="rect">
            <a:avLst/>
          </a:prstGeom>
          <a:noFill/>
        </p:spPr>
        <p:txBody>
          <a:bodyPr wrap="square" rtlCol="0">
            <a:spAutoFit/>
          </a:bodyPr>
          <a:lstStyle/>
          <a:p>
            <a:pPr algn="ctr"/>
            <a:r>
              <a:rPr lang="en-US" sz="2800" b="1">
                <a:solidFill>
                  <a:srgbClr val="FF0000"/>
                </a:solidFill>
              </a:rPr>
              <a:t>BÀI 1: THIẾT BỊ VÀO  - RA</a:t>
            </a:r>
          </a:p>
        </p:txBody>
      </p:sp>
      <p:sp>
        <p:nvSpPr>
          <p:cNvPr id="25" name="TextBox 24"/>
          <p:cNvSpPr txBox="1"/>
          <p:nvPr/>
        </p:nvSpPr>
        <p:spPr>
          <a:xfrm>
            <a:off x="2438400" y="1295400"/>
            <a:ext cx="7391400" cy="523220"/>
          </a:xfrm>
          <a:prstGeom prst="rect">
            <a:avLst/>
          </a:prstGeom>
          <a:noFill/>
        </p:spPr>
        <p:txBody>
          <a:bodyPr wrap="square" rtlCol="0">
            <a:spAutoFit/>
          </a:bodyPr>
          <a:lstStyle/>
          <a:p>
            <a:pPr algn="ctr"/>
            <a:r>
              <a:rPr lang="en-US" sz="2800" b="1">
                <a:solidFill>
                  <a:srgbClr val="FF0000"/>
                </a:solidFill>
              </a:rPr>
              <a:t>QUAN SÁT HÌNH ẢNH</a:t>
            </a:r>
          </a:p>
        </p:txBody>
      </p:sp>
      <p:pic>
        <p:nvPicPr>
          <p:cNvPr id="27" name="Picture 26" descr="Screenshot_4.png"/>
          <p:cNvPicPr/>
          <p:nvPr/>
        </p:nvPicPr>
        <p:blipFill rotWithShape="1">
          <a:blip r:embed="rId2"/>
          <a:srcRect b="11895"/>
          <a:stretch/>
        </p:blipFill>
        <p:spPr>
          <a:xfrm>
            <a:off x="1980186" y="1781145"/>
            <a:ext cx="7772400" cy="2520046"/>
          </a:xfrm>
          <a:prstGeom prst="rect">
            <a:avLst/>
          </a:prstGeom>
        </p:spPr>
      </p:pic>
      <p:sp>
        <p:nvSpPr>
          <p:cNvPr id="3" name="Rectangle 2"/>
          <p:cNvSpPr/>
          <p:nvPr/>
        </p:nvSpPr>
        <p:spPr>
          <a:xfrm>
            <a:off x="1609804" y="4495800"/>
            <a:ext cx="8882062" cy="2308324"/>
          </a:xfrm>
          <a:prstGeom prst="rect">
            <a:avLst/>
          </a:prstGeom>
        </p:spPr>
        <p:txBody>
          <a:bodyPr wrap="square">
            <a:spAutoFit/>
          </a:bodyPr>
          <a:lstStyle/>
          <a:p>
            <a:pPr algn="ctr">
              <a:spcBef>
                <a:spcPts val="0"/>
              </a:spcBef>
              <a:spcAft>
                <a:spcPts val="0"/>
              </a:spcAft>
            </a:pPr>
            <a:r>
              <a:rPr lang="en-US" sz="2400" b="1">
                <a:solidFill>
                  <a:srgbClr val="FF0000"/>
                </a:solidFill>
                <a:ea typeface="VNI-Times" pitchFamily="2" charset="0"/>
                <a:cs typeface="Times New Roman" panose="02020603050405020304" pitchFamily="18" charset="0"/>
              </a:rPr>
              <a:t>THẢO LUẬN NHÓM</a:t>
            </a:r>
          </a:p>
          <a:p>
            <a:pPr algn="just">
              <a:spcBef>
                <a:spcPts val="0"/>
              </a:spcBef>
              <a:spcAft>
                <a:spcPts val="0"/>
              </a:spcAft>
            </a:pPr>
            <a:r>
              <a:rPr lang="en-US" sz="2400">
                <a:solidFill>
                  <a:srgbClr val="0000FF"/>
                </a:solidFill>
                <a:ea typeface="VNI-Times" pitchFamily="2" charset="0"/>
                <a:cs typeface="Times New Roman" panose="02020603050405020304" pitchFamily="18" charset="0"/>
              </a:rPr>
              <a:t>+ Nhóm 1: </a:t>
            </a:r>
            <a:r>
              <a:rPr lang="en-US" sz="2400">
                <a:solidFill>
                  <a:srgbClr val="C00000"/>
                </a:solidFill>
                <a:ea typeface="VNI-Times" pitchFamily="2" charset="0"/>
                <a:cs typeface="Times New Roman" panose="02020603050405020304" pitchFamily="18" charset="0"/>
              </a:rPr>
              <a:t>Em hãy lắp các thiết bị sau vào đúng cổng của nó bằng cách ghép mỗi chữ cái với số lượng tương ứng:</a:t>
            </a:r>
            <a:endParaRPr lang="en-US" sz="2400">
              <a:solidFill>
                <a:srgbClr val="C0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FF"/>
                </a:solidFill>
                <a:ea typeface="VNI-Times" pitchFamily="2" charset="0"/>
                <a:cs typeface="Times New Roman" panose="02020603050405020304" pitchFamily="18" charset="0"/>
              </a:rPr>
              <a:t>a. Bàn phím; b. Dây mạng.</a:t>
            </a:r>
            <a:r>
              <a:rPr lang="en-US" sz="2400">
                <a:solidFill>
                  <a:srgbClr val="0000FF"/>
                </a:solidFill>
                <a:latin typeface="VNI-Times" pitchFamily="2" charset="0"/>
                <a:ea typeface="VNI-Times" pitchFamily="2" charset="0"/>
                <a:cs typeface="Times New Roman" panose="02020603050405020304" pitchFamily="18" charset="0"/>
              </a:rPr>
              <a:t>; </a:t>
            </a:r>
            <a:r>
              <a:rPr lang="en-US" sz="2400">
                <a:solidFill>
                  <a:srgbClr val="0000FF"/>
                </a:solidFill>
                <a:ea typeface="VNI-Times" pitchFamily="2" charset="0"/>
                <a:cs typeface="Times New Roman" panose="02020603050405020304" pitchFamily="18" charset="0"/>
              </a:rPr>
              <a:t>c. Chuột.</a:t>
            </a:r>
            <a:r>
              <a:rPr lang="en-US" sz="2400">
                <a:solidFill>
                  <a:srgbClr val="0000FF"/>
                </a:solidFill>
                <a:latin typeface="VNI-Times" pitchFamily="2" charset="0"/>
                <a:ea typeface="VNI-Times" pitchFamily="2" charset="0"/>
                <a:cs typeface="Times New Roman" panose="02020603050405020304" pitchFamily="18" charset="0"/>
              </a:rPr>
              <a:t>; </a:t>
            </a:r>
            <a:r>
              <a:rPr lang="en-US" sz="2400">
                <a:solidFill>
                  <a:srgbClr val="0000FF"/>
                </a:solidFill>
                <a:ea typeface="VNI-Times" pitchFamily="2" charset="0"/>
                <a:cs typeface="Times New Roman" panose="02020603050405020304" pitchFamily="18" charset="0"/>
              </a:rPr>
              <a:t>d. Màn hình. </a:t>
            </a:r>
            <a:r>
              <a:rPr lang="en-US" sz="2400">
                <a:solidFill>
                  <a:srgbClr val="0000FF"/>
                </a:solidFill>
                <a:latin typeface="VNI-Times" pitchFamily="2" charset="0"/>
                <a:ea typeface="VNI-Times" pitchFamily="2" charset="0"/>
                <a:cs typeface="Times New Roman" panose="02020603050405020304" pitchFamily="18" charset="0"/>
              </a:rPr>
              <a:t>; </a:t>
            </a:r>
            <a:r>
              <a:rPr lang="en-US" sz="2400">
                <a:solidFill>
                  <a:srgbClr val="0000FF"/>
                </a:solidFill>
                <a:ea typeface="VNI-Times" pitchFamily="2" charset="0"/>
                <a:cs typeface="Times New Roman" panose="02020603050405020304" pitchFamily="18" charset="0"/>
              </a:rPr>
              <a:t>e. Tai nghe.</a:t>
            </a:r>
            <a:endParaRPr lang="en-US" sz="2400">
              <a:solidFill>
                <a:srgbClr val="0000FF"/>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FF"/>
                </a:solidFill>
                <a:ea typeface="VNI-Times" pitchFamily="2" charset="0"/>
                <a:cs typeface="Times New Roman" panose="02020603050405020304" pitchFamily="18" charset="0"/>
              </a:rPr>
              <a:t>+ Nhóm 2: </a:t>
            </a:r>
            <a:r>
              <a:rPr lang="en-US" sz="2400">
                <a:solidFill>
                  <a:srgbClr val="C00000"/>
                </a:solidFill>
                <a:ea typeface="VNI-Times" pitchFamily="2" charset="0"/>
                <a:cs typeface="Times New Roman" panose="02020603050405020304" pitchFamily="18" charset="0"/>
              </a:rPr>
              <a:t>Việc cấp nguồn điện cho máy tính cần được thực hiện trước hay sau các kết nối trên? Tại sao?</a:t>
            </a:r>
            <a:endParaRPr lang="en-US" sz="2400">
              <a:solidFill>
                <a:srgbClr val="C00000"/>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in)">
                                      <p:cBhvr>
                                        <p:cTn id="20" dur="2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1633538" y="7364413"/>
            <a:ext cx="3429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200">
                <a:latin typeface="Gulim"/>
                <a:ea typeface="Gulim"/>
                <a:cs typeface="Gulim"/>
              </a:rPr>
              <a:t>ÍT</a:t>
            </a:r>
            <a:endParaRPr lang="en-US"/>
          </a:p>
        </p:txBody>
      </p:sp>
      <p:sp>
        <p:nvSpPr>
          <p:cNvPr id="21" name="TextBox 20"/>
          <p:cNvSpPr txBox="1"/>
          <p:nvPr/>
        </p:nvSpPr>
        <p:spPr>
          <a:xfrm>
            <a:off x="1633538" y="685800"/>
            <a:ext cx="7391400" cy="523220"/>
          </a:xfrm>
          <a:prstGeom prst="rect">
            <a:avLst/>
          </a:prstGeom>
          <a:noFill/>
        </p:spPr>
        <p:txBody>
          <a:bodyPr wrap="square" rtlCol="0">
            <a:spAutoFit/>
          </a:bodyPr>
          <a:lstStyle/>
          <a:p>
            <a:pPr algn="just"/>
            <a:r>
              <a:rPr lang="en-US" sz="2800" b="1">
                <a:solidFill>
                  <a:srgbClr val="0000CC"/>
                </a:solidFill>
              </a:rPr>
              <a:t>2. An toàn thiết bị:</a:t>
            </a:r>
            <a:endParaRPr lang="en-US" sz="3200" b="1">
              <a:solidFill>
                <a:srgbClr val="0000CC"/>
              </a:solidFill>
            </a:endParaRPr>
          </a:p>
        </p:txBody>
      </p:sp>
      <p:sp>
        <p:nvSpPr>
          <p:cNvPr id="23" name="TextBox 22"/>
          <p:cNvSpPr txBox="1"/>
          <p:nvPr/>
        </p:nvSpPr>
        <p:spPr>
          <a:xfrm>
            <a:off x="2438400" y="37930"/>
            <a:ext cx="7391400" cy="523220"/>
          </a:xfrm>
          <a:prstGeom prst="rect">
            <a:avLst/>
          </a:prstGeom>
          <a:noFill/>
        </p:spPr>
        <p:txBody>
          <a:bodyPr wrap="square" rtlCol="0">
            <a:spAutoFit/>
          </a:bodyPr>
          <a:lstStyle/>
          <a:p>
            <a:pPr algn="ctr"/>
            <a:r>
              <a:rPr lang="en-US" sz="2800" b="1">
                <a:solidFill>
                  <a:srgbClr val="FF0000"/>
                </a:solidFill>
              </a:rPr>
              <a:t>BÀI 1: THIẾT BỊ VÀO  - RA</a:t>
            </a:r>
          </a:p>
        </p:txBody>
      </p:sp>
      <p:sp>
        <p:nvSpPr>
          <p:cNvPr id="3" name="Rectangle 2"/>
          <p:cNvSpPr/>
          <p:nvPr/>
        </p:nvSpPr>
        <p:spPr>
          <a:xfrm>
            <a:off x="1524000" y="1333670"/>
            <a:ext cx="1905000" cy="523220"/>
          </a:xfrm>
          <a:prstGeom prst="rect">
            <a:avLst/>
          </a:prstGeom>
        </p:spPr>
        <p:txBody>
          <a:bodyPr wrap="square">
            <a:spAutoFit/>
          </a:bodyPr>
          <a:lstStyle/>
          <a:p>
            <a:pPr algn="just">
              <a:spcBef>
                <a:spcPts val="0"/>
              </a:spcBef>
              <a:spcAft>
                <a:spcPts val="0"/>
              </a:spcAft>
            </a:pPr>
            <a:r>
              <a:rPr lang="en-US" sz="2800">
                <a:solidFill>
                  <a:srgbClr val="0000FF"/>
                </a:solidFill>
                <a:ea typeface="VNI-Times" pitchFamily="2" charset="0"/>
                <a:cs typeface="Times New Roman" panose="02020603050405020304" pitchFamily="18" charset="0"/>
              </a:rPr>
              <a:t>+ Nhóm 1:</a:t>
            </a:r>
            <a:endParaRPr lang="en-US" sz="2800">
              <a:solidFill>
                <a:srgbClr val="C00000"/>
              </a:solidFill>
              <a:latin typeface="VNI-Times" pitchFamily="2" charset="0"/>
              <a:ea typeface="VNI-Times" pitchFamily="2" charset="0"/>
              <a:cs typeface="Times New Roman" panose="02020603050405020304" pitchFamily="18" charset="0"/>
            </a:endParaRPr>
          </a:p>
        </p:txBody>
      </p:sp>
      <p:sp>
        <p:nvSpPr>
          <p:cNvPr id="2" name="Rectangle 1"/>
          <p:cNvSpPr/>
          <p:nvPr/>
        </p:nvSpPr>
        <p:spPr>
          <a:xfrm>
            <a:off x="1600200" y="5056950"/>
            <a:ext cx="2081212" cy="523220"/>
          </a:xfrm>
          <a:prstGeom prst="rect">
            <a:avLst/>
          </a:prstGeom>
        </p:spPr>
        <p:txBody>
          <a:bodyPr wrap="square">
            <a:spAutoFit/>
          </a:bodyPr>
          <a:lstStyle/>
          <a:p>
            <a:pPr algn="just">
              <a:spcBef>
                <a:spcPts val="0"/>
              </a:spcBef>
              <a:spcAft>
                <a:spcPts val="0"/>
              </a:spcAft>
            </a:pPr>
            <a:r>
              <a:rPr lang="en-US" sz="2800">
                <a:solidFill>
                  <a:srgbClr val="0000FF"/>
                </a:solidFill>
                <a:ea typeface="VNI-Times" pitchFamily="2" charset="0"/>
                <a:cs typeface="Times New Roman" panose="02020603050405020304" pitchFamily="18" charset="0"/>
              </a:rPr>
              <a:t>+ Nhóm 2: </a:t>
            </a:r>
            <a:endParaRPr lang="en-US" sz="2800">
              <a:solidFill>
                <a:srgbClr val="C00000"/>
              </a:solidFill>
              <a:latin typeface="VNI-Times" pitchFamily="2" charset="0"/>
              <a:ea typeface="VNI-Times" pitchFamily="2" charset="0"/>
              <a:cs typeface="Times New Roman" panose="02020603050405020304" pitchFamily="18" charset="0"/>
            </a:endParaRPr>
          </a:p>
        </p:txBody>
      </p:sp>
      <p:pic>
        <p:nvPicPr>
          <p:cNvPr id="9" name="Picture 8" descr="Screenshot_1.png"/>
          <p:cNvPicPr/>
          <p:nvPr/>
        </p:nvPicPr>
        <p:blipFill>
          <a:blip r:embed="rId2"/>
          <a:stretch>
            <a:fillRect/>
          </a:stretch>
        </p:blipFill>
        <p:spPr>
          <a:xfrm>
            <a:off x="3178151" y="1209020"/>
            <a:ext cx="6629165" cy="3847930"/>
          </a:xfrm>
          <a:prstGeom prst="rect">
            <a:avLst/>
          </a:prstGeom>
        </p:spPr>
      </p:pic>
      <p:sp>
        <p:nvSpPr>
          <p:cNvPr id="5" name="Rectangle 4"/>
          <p:cNvSpPr/>
          <p:nvPr/>
        </p:nvSpPr>
        <p:spPr>
          <a:xfrm>
            <a:off x="1976438" y="5641317"/>
            <a:ext cx="8386762" cy="954107"/>
          </a:xfrm>
          <a:prstGeom prst="rect">
            <a:avLst/>
          </a:prstGeom>
        </p:spPr>
        <p:txBody>
          <a:bodyPr wrap="square">
            <a:spAutoFit/>
          </a:bodyPr>
          <a:lstStyle/>
          <a:p>
            <a:pPr algn="just"/>
            <a:r>
              <a:rPr lang="en-US" sz="2800">
                <a:solidFill>
                  <a:srgbClr val="C00000"/>
                </a:solidFill>
                <a:ea typeface="Calibri" panose="020F0502020204030204" pitchFamily="34" charset="0"/>
              </a:rPr>
              <a:t>Việc cấp nguồn điện cho máy tính cần được thực hiện sau các thiết bị đã được kết nối để đảm bảo an toàn điện.</a:t>
            </a:r>
            <a:endParaRPr lang="en-US" sz="2800">
              <a:solidFill>
                <a:srgbClr val="C00000"/>
              </a:solidFill>
            </a:endParaRPr>
          </a:p>
        </p:txBody>
      </p:sp>
    </p:spTree>
    <p:extLst>
      <p:ext uri="{BB962C8B-B14F-4D97-AF65-F5344CB8AC3E}">
        <p14:creationId xmlns:p14="http://schemas.microsoft.com/office/powerpoint/2010/main" val="3484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17</a:t>
            </a:fld>
            <a:endParaRPr lang="en-US"/>
          </a:p>
        </p:txBody>
      </p:sp>
      <p:sp>
        <p:nvSpPr>
          <p:cNvPr id="3" name="TextBox 2"/>
          <p:cNvSpPr txBox="1"/>
          <p:nvPr/>
        </p:nvSpPr>
        <p:spPr>
          <a:xfrm>
            <a:off x="1776919" y="1059041"/>
            <a:ext cx="7391400" cy="584775"/>
          </a:xfrm>
          <a:prstGeom prst="rect">
            <a:avLst/>
          </a:prstGeom>
          <a:noFill/>
        </p:spPr>
        <p:txBody>
          <a:bodyPr wrap="square" rtlCol="0">
            <a:spAutoFit/>
          </a:bodyPr>
          <a:lstStyle/>
          <a:p>
            <a:pPr algn="just"/>
            <a:r>
              <a:rPr lang="en-US" sz="3200" b="1" dirty="0">
                <a:solidFill>
                  <a:srgbClr val="0000CC"/>
                </a:solidFill>
              </a:rPr>
              <a:t>2. An </a:t>
            </a:r>
            <a:r>
              <a:rPr lang="en-US" sz="3200" b="1" dirty="0" err="1">
                <a:solidFill>
                  <a:srgbClr val="0000CC"/>
                </a:solidFill>
              </a:rPr>
              <a:t>toàn</a:t>
            </a:r>
            <a:r>
              <a:rPr lang="en-US" sz="3200" b="1" dirty="0">
                <a:solidFill>
                  <a:srgbClr val="0000CC"/>
                </a:solidFill>
              </a:rPr>
              <a:t> </a:t>
            </a:r>
            <a:r>
              <a:rPr lang="en-US" sz="3200" b="1" dirty="0" err="1">
                <a:solidFill>
                  <a:srgbClr val="0000CC"/>
                </a:solidFill>
              </a:rPr>
              <a:t>thiết</a:t>
            </a:r>
            <a:r>
              <a:rPr lang="en-US" sz="3200" b="1" dirty="0">
                <a:solidFill>
                  <a:srgbClr val="0000CC"/>
                </a:solidFill>
              </a:rPr>
              <a:t> </a:t>
            </a:r>
            <a:r>
              <a:rPr lang="en-US" sz="3200" b="1" dirty="0" err="1">
                <a:solidFill>
                  <a:srgbClr val="0000CC"/>
                </a:solidFill>
              </a:rPr>
              <a:t>bị</a:t>
            </a:r>
            <a:r>
              <a:rPr lang="en-US" sz="3200" b="1" dirty="0">
                <a:solidFill>
                  <a:srgbClr val="0000CC"/>
                </a:solidFill>
              </a:rPr>
              <a:t>:</a:t>
            </a:r>
            <a:endParaRPr lang="en-US" sz="3600" b="1" dirty="0">
              <a:solidFill>
                <a:srgbClr val="0000CC"/>
              </a:solidFill>
            </a:endParaRPr>
          </a:p>
        </p:txBody>
      </p:sp>
      <p:sp>
        <p:nvSpPr>
          <p:cNvPr id="4" name="TextBox 3"/>
          <p:cNvSpPr txBox="1"/>
          <p:nvPr/>
        </p:nvSpPr>
        <p:spPr>
          <a:xfrm>
            <a:off x="2438400" y="37930"/>
            <a:ext cx="7391400" cy="523220"/>
          </a:xfrm>
          <a:prstGeom prst="rect">
            <a:avLst/>
          </a:prstGeom>
          <a:noFill/>
        </p:spPr>
        <p:txBody>
          <a:bodyPr wrap="square" rtlCol="0">
            <a:spAutoFit/>
          </a:bodyPr>
          <a:lstStyle/>
          <a:p>
            <a:pPr algn="ctr"/>
            <a:r>
              <a:rPr lang="en-US" sz="2800" b="1">
                <a:solidFill>
                  <a:srgbClr val="FF0000"/>
                </a:solidFill>
              </a:rPr>
              <a:t>BÀI 1: THIẾT BỊ VÀO  - RA</a:t>
            </a:r>
          </a:p>
        </p:txBody>
      </p:sp>
      <p:sp>
        <p:nvSpPr>
          <p:cNvPr id="8" name="Rectangle 7"/>
          <p:cNvSpPr/>
          <p:nvPr/>
        </p:nvSpPr>
        <p:spPr>
          <a:xfrm>
            <a:off x="1595438" y="3035738"/>
            <a:ext cx="8610600" cy="1446550"/>
          </a:xfrm>
          <a:prstGeom prst="rect">
            <a:avLst/>
          </a:prstGeom>
        </p:spPr>
        <p:txBody>
          <a:bodyPr wrap="square">
            <a:spAutoFit/>
          </a:bodyPr>
          <a:lstStyle/>
          <a:p>
            <a:pPr algn="just"/>
            <a:r>
              <a:rPr lang="en-US" sz="4400">
                <a:solidFill>
                  <a:srgbClr val="C00000"/>
                </a:solidFill>
                <a:ea typeface="Calibri" panose="020F0502020204030204" pitchFamily="34" charset="0"/>
              </a:rPr>
              <a:t>Khi sử dụng máy tính em nên lưu ý những điều gì để an toàn thiết bị? </a:t>
            </a:r>
            <a:endParaRPr lang="en-US" sz="4400">
              <a:solidFill>
                <a:srgbClr val="C00000"/>
              </a:solidFill>
            </a:endParaRPr>
          </a:p>
        </p:txBody>
      </p:sp>
      <p:sp>
        <p:nvSpPr>
          <p:cNvPr id="12" name="Rectangle 11"/>
          <p:cNvSpPr/>
          <p:nvPr/>
        </p:nvSpPr>
        <p:spPr>
          <a:xfrm>
            <a:off x="1905000" y="2209801"/>
            <a:ext cx="8382000" cy="2727029"/>
          </a:xfrm>
          <a:prstGeom prst="rect">
            <a:avLst/>
          </a:prstGeom>
        </p:spPr>
        <p:txBody>
          <a:bodyPr wrap="square">
            <a:spAutoFit/>
          </a:bodyPr>
          <a:lstStyle/>
          <a:p>
            <a:pPr algn="just">
              <a:lnSpc>
                <a:spcPct val="107000"/>
              </a:lnSpc>
              <a:spcBef>
                <a:spcPts val="0"/>
              </a:spcBef>
              <a:spcAft>
                <a:spcPts val="0"/>
              </a:spcAft>
            </a:pPr>
            <a:r>
              <a:rPr lang="vi-VN" sz="3200">
                <a:solidFill>
                  <a:srgbClr val="FF0066"/>
                </a:solidFill>
                <a:ea typeface="Times New Roman" panose="02020603050405020304" pitchFamily="18" charset="0"/>
                <a:cs typeface="Times New Roman" panose="02020603050405020304" pitchFamily="18" charset="0"/>
              </a:rPr>
              <a:t>- </a:t>
            </a:r>
            <a:r>
              <a:rPr lang="en-US" sz="3200">
                <a:solidFill>
                  <a:srgbClr val="FF0066"/>
                </a:solidFill>
                <a:ea typeface="Times New Roman" panose="02020603050405020304" pitchFamily="18" charset="0"/>
                <a:cs typeface="Times New Roman" panose="02020603050405020304" pitchFamily="18" charset="0"/>
              </a:rPr>
              <a:t>Đọc kỹ hướng dẫn của nhà sản xuất trước khi sử dụng thiết bị.</a:t>
            </a:r>
            <a:endParaRPr lang="en-US" sz="240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US" sz="3200">
                <a:solidFill>
                  <a:srgbClr val="FF0066"/>
                </a:solidFill>
                <a:ea typeface="Times New Roman" panose="02020603050405020304" pitchFamily="18" charset="0"/>
                <a:cs typeface="Times New Roman" panose="02020603050405020304" pitchFamily="18" charset="0"/>
              </a:rPr>
              <a:t>- Kết nối các thiết bị đúng cách.</a:t>
            </a:r>
            <a:endParaRPr lang="en-US" sz="240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US" sz="3200">
                <a:solidFill>
                  <a:srgbClr val="FF0066"/>
                </a:solidFill>
                <a:ea typeface="Times New Roman" panose="02020603050405020304" pitchFamily="18" charset="0"/>
                <a:cs typeface="Times New Roman" panose="02020603050405020304" pitchFamily="18" charset="0"/>
              </a:rPr>
              <a:t>- Giữ gìn nơi làm việc với máy tính gọn gàng, ngăn nắp, vệ sinh, khô ráo. </a:t>
            </a:r>
            <a:endParaRPr lang="en-US" sz="2400">
              <a:solidFill>
                <a:srgbClr val="FF006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6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2133600" y="23622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LUYỆN TẬP</a:t>
            </a:r>
          </a:p>
        </p:txBody>
      </p:sp>
      <p:pic>
        <p:nvPicPr>
          <p:cNvPr id="20483"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5461" y="4792662"/>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21812" y="5460924"/>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525462" y="-677862"/>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9421812" y="21431"/>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a:hlinkClick r:id="rId3" action="ppaction://hlinksldjump"/>
          </p:cNvPr>
          <p:cNvSpPr/>
          <p:nvPr/>
        </p:nvSpPr>
        <p:spPr>
          <a:xfrm>
            <a:off x="8610601" y="6075364"/>
            <a:ext cx="1751013" cy="60007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a:defRPr/>
            </a:pPr>
            <a:r>
              <a:rPr lang="en-US" sz="3600" b="1" dirty="0" err="1">
                <a:solidFill>
                  <a:srgbClr val="FF0000"/>
                </a:solidFill>
                <a:latin typeface="Times New Roman" pitchFamily="18" charset="0"/>
                <a:cs typeface="Times New Roman" pitchFamily="18" charset="0"/>
              </a:rPr>
              <a:t>Chơi</a:t>
            </a:r>
            <a:endParaRPr lang="en-US" sz="36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rot="-1042496">
            <a:off x="2311400" y="4503738"/>
            <a:ext cx="777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6800">
                <a:solidFill>
                  <a:srgbClr val="CC0099"/>
                </a:solidFill>
                <a:latin typeface="UTM Showcard" pitchFamily="18" charset="0"/>
              </a:rPr>
              <a:t>Cánh cụt về nhà</a:t>
            </a:r>
          </a:p>
        </p:txBody>
      </p:sp>
      <p:pic>
        <p:nvPicPr>
          <p:cNvPr id="8" name="Donkey Kong Theme song.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82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16" presetClass="entr" presetSubtype="21"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BF97A7-A9B4-464E-9992-7590315CF70C}" type="slidenum">
              <a:rPr lang="en-US"/>
              <a:pPr>
                <a:defRPr/>
              </a:pPr>
              <a:t>2</a:t>
            </a:fld>
            <a:endParaRPr lang="en-US"/>
          </a:p>
        </p:txBody>
      </p:sp>
      <p:pic>
        <p:nvPicPr>
          <p:cNvPr id="205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8819" y="5000599"/>
            <a:ext cx="102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4754" y="5891775"/>
            <a:ext cx="2770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2362200" y="1108075"/>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971801" y="228600"/>
            <a:ext cx="6627813" cy="933450"/>
          </a:xfrm>
        </p:spPr>
        <p:txBody>
          <a:bodyPr/>
          <a:lstStyle/>
          <a:p>
            <a:pPr eaLnBrk="1" hangingPunct="1"/>
            <a:r>
              <a:rPr lang="en-US" sz="3200" b="1">
                <a:solidFill>
                  <a:srgbClr val="4A3EEC"/>
                </a:solidFill>
                <a:latin typeface="Times New Roman" pitchFamily="18" charset="0"/>
                <a:cs typeface="Times New Roman" pitchFamily="18" charset="0"/>
              </a:rPr>
              <a:t>TRÒ CH</a:t>
            </a:r>
            <a:r>
              <a:rPr lang="vi-VN" sz="3200" b="1">
                <a:solidFill>
                  <a:srgbClr val="4A3EEC"/>
                </a:solidFill>
                <a:cs typeface="Times New Roman" pitchFamily="18" charset="0"/>
              </a:rPr>
              <a:t>Ơ</a:t>
            </a:r>
            <a:r>
              <a:rPr lang="en-US" sz="3200" b="1">
                <a:solidFill>
                  <a:srgbClr val="4A3EEC"/>
                </a:solidFill>
                <a:latin typeface="Times New Roman" pitchFamily="18" charset="0"/>
                <a:cs typeface="Times New Roman" pitchFamily="18" charset="0"/>
              </a:rPr>
              <a:t>I: CÁNH CỤT VỀ NHÀ</a:t>
            </a:r>
            <a:endParaRPr lang="vi-VN" sz="3200" b="1">
              <a:solidFill>
                <a:srgbClr val="4A3EEC"/>
              </a:solidFill>
              <a:cs typeface="Times New Roman" pitchFamily="18" charset="0"/>
            </a:endParaRPr>
          </a:p>
        </p:txBody>
      </p:sp>
      <p:sp>
        <p:nvSpPr>
          <p:cNvPr id="3" name="Content Placeholder 2"/>
          <p:cNvSpPr>
            <a:spLocks noGrp="1"/>
          </p:cNvSpPr>
          <p:nvPr>
            <p:ph idx="1"/>
          </p:nvPr>
        </p:nvSpPr>
        <p:spPr>
          <a:xfrm>
            <a:off x="1819275" y="1219201"/>
            <a:ext cx="8229600" cy="4041775"/>
          </a:xfrm>
        </p:spPr>
        <p:txBody>
          <a:bodyPr/>
          <a:lstStyle/>
          <a:p>
            <a:pPr marL="0" indent="0" algn="ctr" eaLnBrk="1" hangingPunct="1">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a:t>
            </a:r>
          </a:p>
          <a:p>
            <a:pPr marL="0" indent="0" algn="just" eaLnBrk="1" hangingPunct="1">
              <a:buNone/>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đường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a:t>
            </a:r>
          </a:p>
          <a:p>
            <a:pPr marL="0" indent="0" algn="just" eaLnBrk="1" hangingPunct="1">
              <a:buFontTx/>
              <a:buChar char="-"/>
              <a:defRPr/>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p>
        </p:txBody>
      </p:sp>
      <p:pic>
        <p:nvPicPr>
          <p:cNvPr id="22532" name="Picture 2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63126" y="1589"/>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3"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5926" y="1589"/>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43449" y="4828202"/>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484136" y="5466017"/>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928938"/>
            <a:ext cx="122301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ADMIN\Desktop\25287107_1503553876407376_365816523_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0005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ADMIN\Desktop\25287107_1503553876407376_365816523_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0" y="-937420"/>
            <a:ext cx="12204290"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ADMIN\Desktop\Untitled (a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1947863"/>
            <a:ext cx="658971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Users\ADMIN\Desktop\Untitled (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7" y="1885950"/>
            <a:ext cx="3240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Users\ADMIN\Desktop\Untitled (a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650" y="1984375"/>
            <a:ext cx="4724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C:\Users\ADMIN\Desktop\Untitlead (2).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5" y="1143001"/>
            <a:ext cx="14684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descr="C:\Users\ADMIN\Desktop\Untitlead (6).p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0488" y="1038226"/>
            <a:ext cx="1168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C:\Users\ADMIN\Desktop\Untitlead (6).png">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7113" y="1022351"/>
            <a:ext cx="12430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Users\ADMIN\Desktop\Untitlead (5).p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3689" y="1001714"/>
            <a:ext cx="16732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Users\ADMIN\Desktop\Untitlead (6).png">
            <a:hlinkClick r:id="rId16"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8789" y="2847975"/>
            <a:ext cx="1216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C:\Users\ADMIN\Desktop\Untitlead (5).png">
            <a:hlinkClick r:id="rId17"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6788" y="2724151"/>
            <a:ext cx="16113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C:\Users\ADMIN\Desktop\Untitlead (7).p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27825" y="2771776"/>
            <a:ext cx="18240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descr="C:\Users\ADMIN\Desktop\Untitlead (7).png">
            <a:hlinkClick r:id="rId20"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2917825"/>
            <a:ext cx="18542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21" action="ppaction://hlinksldjump"/>
          </p:cNvPr>
          <p:cNvSpPr/>
          <p:nvPr/>
        </p:nvSpPr>
        <p:spPr>
          <a:xfrm>
            <a:off x="1722438" y="558801"/>
            <a:ext cx="1389062" cy="3587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Yêu nước</a:t>
            </a:r>
            <a:endParaRPr lang="en-US" b="1" dirty="0">
              <a:solidFill>
                <a:srgbClr val="0000FF"/>
              </a:solidFill>
              <a:latin typeface="Times New Roman" pitchFamily="18" charset="0"/>
              <a:cs typeface="Times New Roman" pitchFamily="18" charset="0"/>
            </a:endParaRPr>
          </a:p>
        </p:txBody>
      </p:sp>
      <p:sp>
        <p:nvSpPr>
          <p:cNvPr id="97" name="Rounded Rectangle 96">
            <a:hlinkClick r:id="rId22" action="ppaction://hlinksldjump"/>
          </p:cNvPr>
          <p:cNvSpPr/>
          <p:nvPr/>
        </p:nvSpPr>
        <p:spPr>
          <a:xfrm>
            <a:off x="3775076" y="534989"/>
            <a:ext cx="1266825" cy="3825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Nhân ái</a:t>
            </a:r>
            <a:endParaRPr lang="en-US" b="1" dirty="0">
              <a:solidFill>
                <a:srgbClr val="0000FF"/>
              </a:solidFill>
              <a:latin typeface="Times New Roman" pitchFamily="18" charset="0"/>
              <a:cs typeface="Times New Roman" pitchFamily="18" charset="0"/>
            </a:endParaRPr>
          </a:p>
        </p:txBody>
      </p:sp>
      <p:sp>
        <p:nvSpPr>
          <p:cNvPr id="99" name="Rounded Rectangle 98">
            <a:hlinkClick r:id="rId23" action="ppaction://hlinksldjump"/>
          </p:cNvPr>
          <p:cNvSpPr/>
          <p:nvPr/>
        </p:nvSpPr>
        <p:spPr>
          <a:xfrm>
            <a:off x="6034089" y="534989"/>
            <a:ext cx="1444625" cy="4079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Chăm chỉ</a:t>
            </a:r>
            <a:endParaRPr lang="en-US" b="1" dirty="0">
              <a:solidFill>
                <a:srgbClr val="0000FF"/>
              </a:solidFill>
              <a:latin typeface="Times New Roman" pitchFamily="18" charset="0"/>
              <a:cs typeface="Times New Roman" pitchFamily="18" charset="0"/>
            </a:endParaRPr>
          </a:p>
        </p:txBody>
      </p:sp>
      <p:sp>
        <p:nvSpPr>
          <p:cNvPr id="101" name="Rounded Rectangle 100">
            <a:hlinkClick r:id="rId24" action="ppaction://hlinksldjump"/>
          </p:cNvPr>
          <p:cNvSpPr/>
          <p:nvPr/>
        </p:nvSpPr>
        <p:spPr>
          <a:xfrm>
            <a:off x="8272464" y="566738"/>
            <a:ext cx="1501775"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Trung thực</a:t>
            </a:r>
            <a:endParaRPr lang="en-US" b="1" dirty="0">
              <a:solidFill>
                <a:srgbClr val="0000FF"/>
              </a:solidFill>
              <a:latin typeface="Times New Roman" pitchFamily="18" charset="0"/>
              <a:cs typeface="Times New Roman" pitchFamily="18" charset="0"/>
            </a:endParaRPr>
          </a:p>
        </p:txBody>
      </p:sp>
      <p:sp>
        <p:nvSpPr>
          <p:cNvPr id="115" name="Rounded Rectangle 114">
            <a:hlinkClick r:id="rId23" action="ppaction://hlinksldjump"/>
          </p:cNvPr>
          <p:cNvSpPr/>
          <p:nvPr/>
        </p:nvSpPr>
        <p:spPr>
          <a:xfrm>
            <a:off x="2424113" y="4802189"/>
            <a:ext cx="175260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Trách nhiệm</a:t>
            </a:r>
            <a:endParaRPr lang="en-US" b="1" dirty="0">
              <a:solidFill>
                <a:srgbClr val="0000FF"/>
              </a:solidFill>
              <a:latin typeface="Times New Roman" pitchFamily="18" charset="0"/>
              <a:cs typeface="Times New Roman" pitchFamily="18" charset="0"/>
            </a:endParaRPr>
          </a:p>
        </p:txBody>
      </p:sp>
      <p:sp>
        <p:nvSpPr>
          <p:cNvPr id="116" name="Rounded Rectangle 115">
            <a:hlinkClick r:id="rId23" action="ppaction://hlinksldjump"/>
          </p:cNvPr>
          <p:cNvSpPr/>
          <p:nvPr/>
        </p:nvSpPr>
        <p:spPr>
          <a:xfrm>
            <a:off x="9029700" y="4773614"/>
            <a:ext cx="1665288"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Khiêm tốn</a:t>
            </a:r>
            <a:endParaRPr lang="en-US" b="1" dirty="0">
              <a:solidFill>
                <a:srgbClr val="0000FF"/>
              </a:solidFill>
              <a:latin typeface="Times New Roman" pitchFamily="18" charset="0"/>
              <a:cs typeface="Times New Roman" pitchFamily="18" charset="0"/>
            </a:endParaRPr>
          </a:p>
        </p:txBody>
      </p:sp>
      <p:sp>
        <p:nvSpPr>
          <p:cNvPr id="118" name="Rounded Rectangle 117">
            <a:hlinkClick r:id="rId25" action="ppaction://hlinksldjump"/>
          </p:cNvPr>
          <p:cNvSpPr/>
          <p:nvPr/>
        </p:nvSpPr>
        <p:spPr>
          <a:xfrm>
            <a:off x="4933950" y="4748214"/>
            <a:ext cx="154305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Sáng tạo</a:t>
            </a:r>
            <a:endParaRPr lang="en-US" b="1" dirty="0">
              <a:solidFill>
                <a:srgbClr val="0000FF"/>
              </a:solidFill>
              <a:latin typeface="Times New Roman" pitchFamily="18" charset="0"/>
              <a:cs typeface="Times New Roman" pitchFamily="18" charset="0"/>
            </a:endParaRPr>
          </a:p>
        </p:txBody>
      </p:sp>
      <p:sp>
        <p:nvSpPr>
          <p:cNvPr id="120" name="Rounded Rectangle 119">
            <a:hlinkClick r:id="rId24" action="ppaction://hlinksldjump"/>
          </p:cNvPr>
          <p:cNvSpPr/>
          <p:nvPr/>
        </p:nvSpPr>
        <p:spPr>
          <a:xfrm>
            <a:off x="7010401" y="4772026"/>
            <a:ext cx="1566863"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Nhiệt tình</a:t>
            </a:r>
            <a:endParaRPr lang="en-US" b="1" dirty="0">
              <a:solidFill>
                <a:srgbClr val="0000FF"/>
              </a:solidFill>
              <a:latin typeface="Times New Roman" pitchFamily="18" charset="0"/>
              <a:cs typeface="Times New Roman" pitchFamily="18" charset="0"/>
            </a:endParaRPr>
          </a:p>
        </p:txBody>
      </p:sp>
      <p:pic>
        <p:nvPicPr>
          <p:cNvPr id="128"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66838" y="1122363"/>
            <a:ext cx="18208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3463" y="1022351"/>
            <a:ext cx="18224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89614" y="968375"/>
            <a:ext cx="1933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05750" y="1022351"/>
            <a:ext cx="20716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17764" y="2921000"/>
            <a:ext cx="19065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940801" y="2847975"/>
            <a:ext cx="1933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94239" y="2782888"/>
            <a:ext cx="20208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 descr="C:\Users\ADMIN\Desktop\Untitlead (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27825" y="2794000"/>
            <a:ext cx="19891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Donkey Kong Theme song.mp3">
            <a:hlinkClick r:id="" action="ppaction://media"/>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2482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 action="ppaction://noaction"/>
          </p:cNvPr>
          <p:cNvSpPr/>
          <p:nvPr/>
        </p:nvSpPr>
        <p:spPr>
          <a:xfrm>
            <a:off x="9958389" y="6483350"/>
            <a:ext cx="547687" cy="374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1"/>
                                        </p:tgtEl>
                                        <p:attrNameLst>
                                          <p:attrName>r</p:attrName>
                                        </p:attrNameLst>
                                      </p:cBhvr>
                                    </p:animRot>
                                    <p:animRot by="-240000">
                                      <p:cBhvr>
                                        <p:cTn id="31" dur="200" fill="hold">
                                          <p:stCondLst>
                                            <p:cond delay="200"/>
                                          </p:stCondLst>
                                        </p:cTn>
                                        <p:tgtEl>
                                          <p:spTgt spid="71"/>
                                        </p:tgtEl>
                                        <p:attrNameLst>
                                          <p:attrName>r</p:attrName>
                                        </p:attrNameLst>
                                      </p:cBhvr>
                                    </p:animRot>
                                    <p:animRot by="240000">
                                      <p:cBhvr>
                                        <p:cTn id="32" dur="200" fill="hold">
                                          <p:stCondLst>
                                            <p:cond delay="400"/>
                                          </p:stCondLst>
                                        </p:cTn>
                                        <p:tgtEl>
                                          <p:spTgt spid="71"/>
                                        </p:tgtEl>
                                        <p:attrNameLst>
                                          <p:attrName>r</p:attrName>
                                        </p:attrNameLst>
                                      </p:cBhvr>
                                    </p:animRot>
                                    <p:animRot by="-240000">
                                      <p:cBhvr>
                                        <p:cTn id="33" dur="200" fill="hold">
                                          <p:stCondLst>
                                            <p:cond delay="600"/>
                                          </p:stCondLst>
                                        </p:cTn>
                                        <p:tgtEl>
                                          <p:spTgt spid="71"/>
                                        </p:tgtEl>
                                        <p:attrNameLst>
                                          <p:attrName>r</p:attrName>
                                        </p:attrNameLst>
                                      </p:cBhvr>
                                    </p:animRot>
                                    <p:animRot by="120000">
                                      <p:cBhvr>
                                        <p:cTn id="34" dur="200" fill="hold">
                                          <p:stCondLst>
                                            <p:cond delay="800"/>
                                          </p:stCondLst>
                                        </p:cTn>
                                        <p:tgtEl>
                                          <p:spTgt spid="7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77"/>
                                        </p:tgtEl>
                                        <p:attrNameLst>
                                          <p:attrName>r</p:attrName>
                                        </p:attrNameLst>
                                      </p:cBhvr>
                                    </p:animRot>
                                    <p:animRot by="-240000">
                                      <p:cBhvr>
                                        <p:cTn id="43" dur="200" fill="hold">
                                          <p:stCondLst>
                                            <p:cond delay="200"/>
                                          </p:stCondLst>
                                        </p:cTn>
                                        <p:tgtEl>
                                          <p:spTgt spid="77"/>
                                        </p:tgtEl>
                                        <p:attrNameLst>
                                          <p:attrName>r</p:attrName>
                                        </p:attrNameLst>
                                      </p:cBhvr>
                                    </p:animRot>
                                    <p:animRot by="240000">
                                      <p:cBhvr>
                                        <p:cTn id="44" dur="200" fill="hold">
                                          <p:stCondLst>
                                            <p:cond delay="400"/>
                                          </p:stCondLst>
                                        </p:cTn>
                                        <p:tgtEl>
                                          <p:spTgt spid="77"/>
                                        </p:tgtEl>
                                        <p:attrNameLst>
                                          <p:attrName>r</p:attrName>
                                        </p:attrNameLst>
                                      </p:cBhvr>
                                    </p:animRot>
                                    <p:animRot by="-240000">
                                      <p:cBhvr>
                                        <p:cTn id="45" dur="200" fill="hold">
                                          <p:stCondLst>
                                            <p:cond delay="600"/>
                                          </p:stCondLst>
                                        </p:cTn>
                                        <p:tgtEl>
                                          <p:spTgt spid="77"/>
                                        </p:tgtEl>
                                        <p:attrNameLst>
                                          <p:attrName>r</p:attrName>
                                        </p:attrNameLst>
                                      </p:cBhvr>
                                    </p:animRot>
                                    <p:animRot by="120000">
                                      <p:cBhvr>
                                        <p:cTn id="46" dur="200" fill="hold">
                                          <p:stCondLst>
                                            <p:cond delay="800"/>
                                          </p:stCondLst>
                                        </p:cTn>
                                        <p:tgtEl>
                                          <p:spTgt spid="77"/>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81"/>
                                        </p:tgtEl>
                                        <p:attrNameLst>
                                          <p:attrName>r</p:attrName>
                                        </p:attrNameLst>
                                      </p:cBhvr>
                                    </p:animRot>
                                    <p:animRot by="-240000">
                                      <p:cBhvr>
                                        <p:cTn id="49" dur="200" fill="hold">
                                          <p:stCondLst>
                                            <p:cond delay="200"/>
                                          </p:stCondLst>
                                        </p:cTn>
                                        <p:tgtEl>
                                          <p:spTgt spid="81"/>
                                        </p:tgtEl>
                                        <p:attrNameLst>
                                          <p:attrName>r</p:attrName>
                                        </p:attrNameLst>
                                      </p:cBhvr>
                                    </p:animRot>
                                    <p:animRot by="240000">
                                      <p:cBhvr>
                                        <p:cTn id="50" dur="200" fill="hold">
                                          <p:stCondLst>
                                            <p:cond delay="400"/>
                                          </p:stCondLst>
                                        </p:cTn>
                                        <p:tgtEl>
                                          <p:spTgt spid="81"/>
                                        </p:tgtEl>
                                        <p:attrNameLst>
                                          <p:attrName>r</p:attrName>
                                        </p:attrNameLst>
                                      </p:cBhvr>
                                    </p:animRot>
                                    <p:animRot by="-240000">
                                      <p:cBhvr>
                                        <p:cTn id="51" dur="200" fill="hold">
                                          <p:stCondLst>
                                            <p:cond delay="600"/>
                                          </p:stCondLst>
                                        </p:cTn>
                                        <p:tgtEl>
                                          <p:spTgt spid="81"/>
                                        </p:tgtEl>
                                        <p:attrNameLst>
                                          <p:attrName>r</p:attrName>
                                        </p:attrNameLst>
                                      </p:cBhvr>
                                    </p:animRot>
                                    <p:animRot by="120000">
                                      <p:cBhvr>
                                        <p:cTn id="52"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32" presetClass="emph" presetSubtype="0" fill="hold" nodeType="withEffect">
                                  <p:stCondLst>
                                    <p:cond delay="0"/>
                                  </p:stCondLst>
                                  <p:childTnLst>
                                    <p:animRot by="120000">
                                      <p:cBhvr>
                                        <p:cTn id="63" dur="100" fill="hold">
                                          <p:stCondLst>
                                            <p:cond delay="0"/>
                                          </p:stCondLst>
                                        </p:cTn>
                                        <p:tgtEl>
                                          <p:spTgt spid="128"/>
                                        </p:tgtEl>
                                        <p:attrNameLst>
                                          <p:attrName>r</p:attrName>
                                        </p:attrNameLst>
                                      </p:cBhvr>
                                    </p:animRot>
                                    <p:animRot by="-240000">
                                      <p:cBhvr>
                                        <p:cTn id="64" dur="200" fill="hold">
                                          <p:stCondLst>
                                            <p:cond delay="200"/>
                                          </p:stCondLst>
                                        </p:cTn>
                                        <p:tgtEl>
                                          <p:spTgt spid="128"/>
                                        </p:tgtEl>
                                        <p:attrNameLst>
                                          <p:attrName>r</p:attrName>
                                        </p:attrNameLst>
                                      </p:cBhvr>
                                    </p:animRot>
                                    <p:animRot by="240000">
                                      <p:cBhvr>
                                        <p:cTn id="65" dur="200" fill="hold">
                                          <p:stCondLst>
                                            <p:cond delay="400"/>
                                          </p:stCondLst>
                                        </p:cTn>
                                        <p:tgtEl>
                                          <p:spTgt spid="128"/>
                                        </p:tgtEl>
                                        <p:attrNameLst>
                                          <p:attrName>r</p:attrName>
                                        </p:attrNameLst>
                                      </p:cBhvr>
                                    </p:animRot>
                                    <p:animRot by="-240000">
                                      <p:cBhvr>
                                        <p:cTn id="66" dur="200" fill="hold">
                                          <p:stCondLst>
                                            <p:cond delay="600"/>
                                          </p:stCondLst>
                                        </p:cTn>
                                        <p:tgtEl>
                                          <p:spTgt spid="128"/>
                                        </p:tgtEl>
                                        <p:attrNameLst>
                                          <p:attrName>r</p:attrName>
                                        </p:attrNameLst>
                                      </p:cBhvr>
                                    </p:animRot>
                                    <p:animRot by="120000">
                                      <p:cBhvr>
                                        <p:cTn id="67" dur="200" fill="hold">
                                          <p:stCondLst>
                                            <p:cond delay="800"/>
                                          </p:stCondLst>
                                        </p:cTn>
                                        <p:tgtEl>
                                          <p:spTgt spid="128"/>
                                        </p:tgtEl>
                                        <p:attrNameLst>
                                          <p:attrName>r</p:attrName>
                                        </p:attrNameLst>
                                      </p:cBhvr>
                                    </p:animRot>
                                  </p:childTnLst>
                                </p:cTn>
                              </p:par>
                              <p:par>
                                <p:cTn id="68" presetID="42" presetClass="path" presetSubtype="0" accel="50000" decel="50000" fill="hold" nodeType="withEffect">
                                  <p:stCondLst>
                                    <p:cond delay="0"/>
                                  </p:stCondLst>
                                  <p:childTnLst>
                                    <p:animMotion origin="layout" path="M -1.66667E-6 -4.44444E-6 L 0.00938 0.99445 " pathEditMode="relative" rAng="0" ptsTypes="AA">
                                      <p:cBhvr>
                                        <p:cTn id="69" dur="2000" fill="hold"/>
                                        <p:tgtEl>
                                          <p:spTgt spid="128"/>
                                        </p:tgtEl>
                                        <p:attrNameLst>
                                          <p:attrName>ppt_x</p:attrName>
                                          <p:attrName>ppt_y</p:attrName>
                                        </p:attrNameLst>
                                      </p:cBhvr>
                                      <p:rCtr x="469" y="49722"/>
                                    </p:animMotion>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32" presetClass="emph" presetSubtype="0" fill="hold" nodeType="withEffect">
                                  <p:stCondLst>
                                    <p:cond delay="0"/>
                                  </p:stCondLst>
                                  <p:childTnLst>
                                    <p:animRot by="120000">
                                      <p:cBhvr>
                                        <p:cTn id="78" dur="100" fill="hold">
                                          <p:stCondLst>
                                            <p:cond delay="0"/>
                                          </p:stCondLst>
                                        </p:cTn>
                                        <p:tgtEl>
                                          <p:spTgt spid="130"/>
                                        </p:tgtEl>
                                        <p:attrNameLst>
                                          <p:attrName>r</p:attrName>
                                        </p:attrNameLst>
                                      </p:cBhvr>
                                    </p:animRot>
                                    <p:animRot by="-240000">
                                      <p:cBhvr>
                                        <p:cTn id="79" dur="200" fill="hold">
                                          <p:stCondLst>
                                            <p:cond delay="200"/>
                                          </p:stCondLst>
                                        </p:cTn>
                                        <p:tgtEl>
                                          <p:spTgt spid="130"/>
                                        </p:tgtEl>
                                        <p:attrNameLst>
                                          <p:attrName>r</p:attrName>
                                        </p:attrNameLst>
                                      </p:cBhvr>
                                    </p:animRot>
                                    <p:animRot by="240000">
                                      <p:cBhvr>
                                        <p:cTn id="80" dur="200" fill="hold">
                                          <p:stCondLst>
                                            <p:cond delay="400"/>
                                          </p:stCondLst>
                                        </p:cTn>
                                        <p:tgtEl>
                                          <p:spTgt spid="130"/>
                                        </p:tgtEl>
                                        <p:attrNameLst>
                                          <p:attrName>r</p:attrName>
                                        </p:attrNameLst>
                                      </p:cBhvr>
                                    </p:animRot>
                                    <p:animRot by="-240000">
                                      <p:cBhvr>
                                        <p:cTn id="81" dur="200" fill="hold">
                                          <p:stCondLst>
                                            <p:cond delay="600"/>
                                          </p:stCondLst>
                                        </p:cTn>
                                        <p:tgtEl>
                                          <p:spTgt spid="130"/>
                                        </p:tgtEl>
                                        <p:attrNameLst>
                                          <p:attrName>r</p:attrName>
                                        </p:attrNameLst>
                                      </p:cBhvr>
                                    </p:animRot>
                                    <p:animRot by="120000">
                                      <p:cBhvr>
                                        <p:cTn id="82" dur="200" fill="hold">
                                          <p:stCondLst>
                                            <p:cond delay="800"/>
                                          </p:stCondLst>
                                        </p:cTn>
                                        <p:tgtEl>
                                          <p:spTgt spid="130"/>
                                        </p:tgtEl>
                                        <p:attrNameLst>
                                          <p:attrName>r</p:attrName>
                                        </p:attrNameLst>
                                      </p:cBhvr>
                                    </p:animRot>
                                  </p:childTnLst>
                                </p:cTn>
                              </p:par>
                              <p:par>
                                <p:cTn id="83" presetID="42" presetClass="path" presetSubtype="0" accel="50000" decel="50000" fill="hold" nodeType="withEffect">
                                  <p:stCondLst>
                                    <p:cond delay="0"/>
                                  </p:stCondLst>
                                  <p:childTnLst>
                                    <p:animMotion origin="layout" path="M 5E-6 4.44444E-6 L 0.00105 0.97361 " pathEditMode="relative" rAng="0" ptsTypes="AA">
                                      <p:cBhvr>
                                        <p:cTn id="84" dur="2000" fill="hold"/>
                                        <p:tgtEl>
                                          <p:spTgt spid="130"/>
                                        </p:tgtEl>
                                        <p:attrNameLst>
                                          <p:attrName>ppt_x</p:attrName>
                                          <p:attrName>ppt_y</p:attrName>
                                        </p:attrNameLst>
                                      </p:cBhvr>
                                      <p:rCtr x="52" y="48681"/>
                                    </p:animMotion>
                                  </p:childTnLst>
                                </p:cTn>
                              </p:par>
                              <p:par>
                                <p:cTn id="85" presetID="1" presetClass="exit"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32" presetClass="emph" presetSubtype="0" fill="hold" nodeType="withEffect">
                                  <p:stCondLst>
                                    <p:cond delay="0"/>
                                  </p:stCondLst>
                                  <p:childTnLst>
                                    <p:animRot by="120000">
                                      <p:cBhvr>
                                        <p:cTn id="95" dur="100" fill="hold">
                                          <p:stCondLst>
                                            <p:cond delay="0"/>
                                          </p:stCondLst>
                                        </p:cTn>
                                        <p:tgtEl>
                                          <p:spTgt spid="132"/>
                                        </p:tgtEl>
                                        <p:attrNameLst>
                                          <p:attrName>r</p:attrName>
                                        </p:attrNameLst>
                                      </p:cBhvr>
                                    </p:animRot>
                                    <p:animRot by="-240000">
                                      <p:cBhvr>
                                        <p:cTn id="96" dur="200" fill="hold">
                                          <p:stCondLst>
                                            <p:cond delay="200"/>
                                          </p:stCondLst>
                                        </p:cTn>
                                        <p:tgtEl>
                                          <p:spTgt spid="132"/>
                                        </p:tgtEl>
                                        <p:attrNameLst>
                                          <p:attrName>r</p:attrName>
                                        </p:attrNameLst>
                                      </p:cBhvr>
                                    </p:animRot>
                                    <p:animRot by="240000">
                                      <p:cBhvr>
                                        <p:cTn id="97" dur="200" fill="hold">
                                          <p:stCondLst>
                                            <p:cond delay="400"/>
                                          </p:stCondLst>
                                        </p:cTn>
                                        <p:tgtEl>
                                          <p:spTgt spid="132"/>
                                        </p:tgtEl>
                                        <p:attrNameLst>
                                          <p:attrName>r</p:attrName>
                                        </p:attrNameLst>
                                      </p:cBhvr>
                                    </p:animRot>
                                    <p:animRot by="-240000">
                                      <p:cBhvr>
                                        <p:cTn id="98" dur="200" fill="hold">
                                          <p:stCondLst>
                                            <p:cond delay="600"/>
                                          </p:stCondLst>
                                        </p:cTn>
                                        <p:tgtEl>
                                          <p:spTgt spid="132"/>
                                        </p:tgtEl>
                                        <p:attrNameLst>
                                          <p:attrName>r</p:attrName>
                                        </p:attrNameLst>
                                      </p:cBhvr>
                                    </p:animRot>
                                    <p:animRot by="120000">
                                      <p:cBhvr>
                                        <p:cTn id="99" dur="200" fill="hold">
                                          <p:stCondLst>
                                            <p:cond delay="800"/>
                                          </p:stCondLst>
                                        </p:cTn>
                                        <p:tgtEl>
                                          <p:spTgt spid="132"/>
                                        </p:tgtEl>
                                        <p:attrNameLst>
                                          <p:attrName>r</p:attrName>
                                        </p:attrNameLst>
                                      </p:cBhvr>
                                    </p:animRot>
                                  </p:childTnLst>
                                </p:cTn>
                              </p:par>
                              <p:par>
                                <p:cTn id="100" presetID="42" presetClass="path" presetSubtype="0" accel="50000" decel="50000" fill="hold" nodeType="withEffect">
                                  <p:stCondLst>
                                    <p:cond delay="0"/>
                                  </p:stCondLst>
                                  <p:childTnLst>
                                    <p:animMotion origin="layout" path="M -2.22222E-6 -7.40741E-7 L 0.00278 1.05509 " pathEditMode="relative" rAng="0" ptsTypes="AA">
                                      <p:cBhvr>
                                        <p:cTn id="101" dur="2000" fill="hold"/>
                                        <p:tgtEl>
                                          <p:spTgt spid="132"/>
                                        </p:tgtEl>
                                        <p:attrNameLst>
                                          <p:attrName>ppt_x</p:attrName>
                                          <p:attrName>ppt_y</p:attrName>
                                        </p:attrNameLst>
                                      </p:cBhvr>
                                      <p:rCtr x="139" y="52755"/>
                                    </p:animMotion>
                                  </p:childTnLst>
                                </p:cTn>
                              </p:par>
                              <p:par>
                                <p:cTn id="102" presetID="1" presetClass="exit" presetSubtype="0" fill="hold" grpId="0"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6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4"/>
                                        </p:tgtEl>
                                        <p:attrNameLst>
                                          <p:attrName>r</p:attrName>
                                        </p:attrNameLst>
                                      </p:cBhvr>
                                    </p:animRot>
                                    <p:animRot by="-240000">
                                      <p:cBhvr>
                                        <p:cTn id="115" dur="200" fill="hold">
                                          <p:stCondLst>
                                            <p:cond delay="200"/>
                                          </p:stCondLst>
                                        </p:cTn>
                                        <p:tgtEl>
                                          <p:spTgt spid="134"/>
                                        </p:tgtEl>
                                        <p:attrNameLst>
                                          <p:attrName>r</p:attrName>
                                        </p:attrNameLst>
                                      </p:cBhvr>
                                    </p:animRot>
                                    <p:animRot by="240000">
                                      <p:cBhvr>
                                        <p:cTn id="116" dur="200" fill="hold">
                                          <p:stCondLst>
                                            <p:cond delay="400"/>
                                          </p:stCondLst>
                                        </p:cTn>
                                        <p:tgtEl>
                                          <p:spTgt spid="134"/>
                                        </p:tgtEl>
                                        <p:attrNameLst>
                                          <p:attrName>r</p:attrName>
                                        </p:attrNameLst>
                                      </p:cBhvr>
                                    </p:animRot>
                                    <p:animRot by="-240000">
                                      <p:cBhvr>
                                        <p:cTn id="117" dur="200" fill="hold">
                                          <p:stCondLst>
                                            <p:cond delay="600"/>
                                          </p:stCondLst>
                                        </p:cTn>
                                        <p:tgtEl>
                                          <p:spTgt spid="134"/>
                                        </p:tgtEl>
                                        <p:attrNameLst>
                                          <p:attrName>r</p:attrName>
                                        </p:attrNameLst>
                                      </p:cBhvr>
                                    </p:animRot>
                                    <p:animRot by="120000">
                                      <p:cBhvr>
                                        <p:cTn id="118" dur="200" fill="hold">
                                          <p:stCondLst>
                                            <p:cond delay="800"/>
                                          </p:stCondLst>
                                        </p:cTn>
                                        <p:tgtEl>
                                          <p:spTgt spid="134"/>
                                        </p:tgtEl>
                                        <p:attrNameLst>
                                          <p:attrName>r</p:attrName>
                                        </p:attrNameLst>
                                      </p:cBhvr>
                                    </p:animRot>
                                  </p:childTnLst>
                                </p:cTn>
                              </p:par>
                              <p:par>
                                <p:cTn id="119" presetID="42" presetClass="path" presetSubtype="0" accel="50000" decel="50000" fill="hold" nodeType="withEffect">
                                  <p:stCondLst>
                                    <p:cond delay="0"/>
                                  </p:stCondLst>
                                  <p:childTnLst>
                                    <p:animMotion origin="layout" path="M -1.66667E-6 -2.22222E-6 L -0.00104 1.18611 " pathEditMode="relative" rAng="0" ptsTypes="AA">
                                      <p:cBhvr>
                                        <p:cTn id="120"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72"/>
                                        </p:tgtEl>
                                        <p:attrNameLst>
                                          <p:attrName>r</p:attrName>
                                        </p:attrNameLst>
                                      </p:cBhvr>
                                    </p:animRot>
                                    <p:animRot by="-240000">
                                      <p:cBhvr>
                                        <p:cTn id="132" dur="200" fill="hold">
                                          <p:stCondLst>
                                            <p:cond delay="200"/>
                                          </p:stCondLst>
                                        </p:cTn>
                                        <p:tgtEl>
                                          <p:spTgt spid="72"/>
                                        </p:tgtEl>
                                        <p:attrNameLst>
                                          <p:attrName>r</p:attrName>
                                        </p:attrNameLst>
                                      </p:cBhvr>
                                    </p:animRot>
                                    <p:animRot by="240000">
                                      <p:cBhvr>
                                        <p:cTn id="133" dur="200" fill="hold">
                                          <p:stCondLst>
                                            <p:cond delay="400"/>
                                          </p:stCondLst>
                                        </p:cTn>
                                        <p:tgtEl>
                                          <p:spTgt spid="72"/>
                                        </p:tgtEl>
                                        <p:attrNameLst>
                                          <p:attrName>r</p:attrName>
                                        </p:attrNameLst>
                                      </p:cBhvr>
                                    </p:animRot>
                                    <p:animRot by="-240000">
                                      <p:cBhvr>
                                        <p:cTn id="134" dur="200" fill="hold">
                                          <p:stCondLst>
                                            <p:cond delay="600"/>
                                          </p:stCondLst>
                                        </p:cTn>
                                        <p:tgtEl>
                                          <p:spTgt spid="72"/>
                                        </p:tgtEl>
                                        <p:attrNameLst>
                                          <p:attrName>r</p:attrName>
                                        </p:attrNameLst>
                                      </p:cBhvr>
                                    </p:animRot>
                                    <p:animRot by="120000">
                                      <p:cBhvr>
                                        <p:cTn id="135" dur="200" fill="hold">
                                          <p:stCondLst>
                                            <p:cond delay="800"/>
                                          </p:stCondLst>
                                        </p:cTn>
                                        <p:tgtEl>
                                          <p:spTgt spid="72"/>
                                        </p:tgtEl>
                                        <p:attrNameLst>
                                          <p:attrName>r</p:attrName>
                                        </p:attrNameLst>
                                      </p:cBhvr>
                                    </p:animRot>
                                  </p:childTnLst>
                                </p:cTn>
                              </p:par>
                              <p:par>
                                <p:cTn id="136" presetID="42" presetClass="path" presetSubtype="0" accel="50000" decel="50000" fill="hold" nodeType="withEffect">
                                  <p:stCondLst>
                                    <p:cond delay="0"/>
                                  </p:stCondLst>
                                  <p:childTnLst>
                                    <p:animMotion origin="layout" path="M -0.00851 0.05277 L -0.00746 0.83889 " pathEditMode="relative" rAng="0" ptsTypes="AA">
                                      <p:cBhvr>
                                        <p:cTn id="137"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138" restart="whenNotActive" fill="hold" evtFilter="cancelBubble" nodeType="interactiveSeq">
                <p:stCondLst>
                  <p:cond evt="onClick" delay="0">
                    <p:tgtEl>
                      <p:spTgt spid="7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76"/>
                                        </p:tgtEl>
                                        <p:attrNameLst>
                                          <p:attrName>r</p:attrName>
                                        </p:attrNameLst>
                                      </p:cBhvr>
                                    </p:animRot>
                                    <p:animRot by="-240000">
                                      <p:cBhvr>
                                        <p:cTn id="149" dur="200" fill="hold">
                                          <p:stCondLst>
                                            <p:cond delay="200"/>
                                          </p:stCondLst>
                                        </p:cTn>
                                        <p:tgtEl>
                                          <p:spTgt spid="76"/>
                                        </p:tgtEl>
                                        <p:attrNameLst>
                                          <p:attrName>r</p:attrName>
                                        </p:attrNameLst>
                                      </p:cBhvr>
                                    </p:animRot>
                                    <p:animRot by="240000">
                                      <p:cBhvr>
                                        <p:cTn id="150" dur="200" fill="hold">
                                          <p:stCondLst>
                                            <p:cond delay="400"/>
                                          </p:stCondLst>
                                        </p:cTn>
                                        <p:tgtEl>
                                          <p:spTgt spid="76"/>
                                        </p:tgtEl>
                                        <p:attrNameLst>
                                          <p:attrName>r</p:attrName>
                                        </p:attrNameLst>
                                      </p:cBhvr>
                                    </p:animRot>
                                    <p:animRot by="-240000">
                                      <p:cBhvr>
                                        <p:cTn id="151" dur="200" fill="hold">
                                          <p:stCondLst>
                                            <p:cond delay="600"/>
                                          </p:stCondLst>
                                        </p:cTn>
                                        <p:tgtEl>
                                          <p:spTgt spid="76"/>
                                        </p:tgtEl>
                                        <p:attrNameLst>
                                          <p:attrName>r</p:attrName>
                                        </p:attrNameLst>
                                      </p:cBhvr>
                                    </p:animRot>
                                    <p:animRot by="120000">
                                      <p:cBhvr>
                                        <p:cTn id="152" dur="200" fill="hold">
                                          <p:stCondLst>
                                            <p:cond delay="800"/>
                                          </p:stCondLst>
                                        </p:cTn>
                                        <p:tgtEl>
                                          <p:spTgt spid="76"/>
                                        </p:tgtEl>
                                        <p:attrNameLst>
                                          <p:attrName>r</p:attrName>
                                        </p:attrNameLst>
                                      </p:cBhvr>
                                    </p:animRot>
                                  </p:childTnLst>
                                </p:cTn>
                              </p:par>
                              <p:par>
                                <p:cTn id="153" presetID="42" presetClass="path" presetSubtype="0" accel="50000" decel="50000" fill="hold" nodeType="withEffect">
                                  <p:stCondLst>
                                    <p:cond delay="0"/>
                                  </p:stCondLst>
                                  <p:childTnLst>
                                    <p:animMotion origin="layout" path="M 5E-6 4.44444E-6 L 0.00105 0.78611 " pathEditMode="relative" rAng="0" ptsTypes="AA">
                                      <p:cBhvr>
                                        <p:cTn id="154"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77"/>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120"/>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childTnLst>
                                </p:cTn>
                              </p:par>
                              <p:par>
                                <p:cTn id="164" presetID="32" presetClass="emph" presetSubtype="0" fill="hold" nodeType="withEffect">
                                  <p:stCondLst>
                                    <p:cond delay="0"/>
                                  </p:stCondLst>
                                  <p:childTnLst>
                                    <p:animRot by="120000">
                                      <p:cBhvr>
                                        <p:cTn id="165" dur="100" fill="hold">
                                          <p:stCondLst>
                                            <p:cond delay="0"/>
                                          </p:stCondLst>
                                        </p:cTn>
                                        <p:tgtEl>
                                          <p:spTgt spid="80"/>
                                        </p:tgtEl>
                                        <p:attrNameLst>
                                          <p:attrName>r</p:attrName>
                                        </p:attrNameLst>
                                      </p:cBhvr>
                                    </p:animRot>
                                    <p:animRot by="-240000">
                                      <p:cBhvr>
                                        <p:cTn id="166" dur="200" fill="hold">
                                          <p:stCondLst>
                                            <p:cond delay="200"/>
                                          </p:stCondLst>
                                        </p:cTn>
                                        <p:tgtEl>
                                          <p:spTgt spid="80"/>
                                        </p:tgtEl>
                                        <p:attrNameLst>
                                          <p:attrName>r</p:attrName>
                                        </p:attrNameLst>
                                      </p:cBhvr>
                                    </p:animRot>
                                    <p:animRot by="240000">
                                      <p:cBhvr>
                                        <p:cTn id="167" dur="200" fill="hold">
                                          <p:stCondLst>
                                            <p:cond delay="400"/>
                                          </p:stCondLst>
                                        </p:cTn>
                                        <p:tgtEl>
                                          <p:spTgt spid="80"/>
                                        </p:tgtEl>
                                        <p:attrNameLst>
                                          <p:attrName>r</p:attrName>
                                        </p:attrNameLst>
                                      </p:cBhvr>
                                    </p:animRot>
                                    <p:animRot by="-240000">
                                      <p:cBhvr>
                                        <p:cTn id="168" dur="200" fill="hold">
                                          <p:stCondLst>
                                            <p:cond delay="600"/>
                                          </p:stCondLst>
                                        </p:cTn>
                                        <p:tgtEl>
                                          <p:spTgt spid="80"/>
                                        </p:tgtEl>
                                        <p:attrNameLst>
                                          <p:attrName>r</p:attrName>
                                        </p:attrNameLst>
                                      </p:cBhvr>
                                    </p:animRot>
                                    <p:animRot by="120000">
                                      <p:cBhvr>
                                        <p:cTn id="169" dur="200" fill="hold">
                                          <p:stCondLst>
                                            <p:cond delay="800"/>
                                          </p:stCondLst>
                                        </p:cTn>
                                        <p:tgtEl>
                                          <p:spTgt spid="80"/>
                                        </p:tgtEl>
                                        <p:attrNameLst>
                                          <p:attrName>r</p:attrName>
                                        </p:attrNameLst>
                                      </p:cBhvr>
                                    </p:animRot>
                                  </p:childTnLst>
                                </p:cTn>
                              </p:par>
                              <p:par>
                                <p:cTn id="170" presetID="42" presetClass="path" presetSubtype="0" accel="50000" decel="50000" fill="hold" nodeType="withEffect">
                                  <p:stCondLst>
                                    <p:cond delay="0"/>
                                  </p:stCondLst>
                                  <p:childTnLst>
                                    <p:animMotion origin="layout" path="M 0.00729 3.33333E-6 L 0.00833 0.82731 " pathEditMode="relative" rAng="0" ptsTypes="AA">
                                      <p:cBhvr>
                                        <p:cTn id="171"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172" restart="whenNotActive" fill="hold" evtFilter="cancelBubble" nodeType="interactiveSeq">
                <p:stCondLst>
                  <p:cond evt="onClick" delay="0">
                    <p:tgtEl>
                      <p:spTgt spid="81"/>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81"/>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childTnLst>
                                </p:cTn>
                              </p:par>
                              <p:par>
                                <p:cTn id="179" presetID="32" presetClass="emph" presetSubtype="0" fill="hold" nodeType="withEffect">
                                  <p:stCondLst>
                                    <p:cond delay="0"/>
                                  </p:stCondLst>
                                  <p:childTnLst>
                                    <p:animRot by="120000">
                                      <p:cBhvr>
                                        <p:cTn id="180" dur="100" fill="hold">
                                          <p:stCondLst>
                                            <p:cond delay="0"/>
                                          </p:stCondLst>
                                        </p:cTn>
                                        <p:tgtEl>
                                          <p:spTgt spid="70"/>
                                        </p:tgtEl>
                                        <p:attrNameLst>
                                          <p:attrName>r</p:attrName>
                                        </p:attrNameLst>
                                      </p:cBhvr>
                                    </p:animRot>
                                    <p:animRot by="-240000">
                                      <p:cBhvr>
                                        <p:cTn id="181" dur="200" fill="hold">
                                          <p:stCondLst>
                                            <p:cond delay="200"/>
                                          </p:stCondLst>
                                        </p:cTn>
                                        <p:tgtEl>
                                          <p:spTgt spid="70"/>
                                        </p:tgtEl>
                                        <p:attrNameLst>
                                          <p:attrName>r</p:attrName>
                                        </p:attrNameLst>
                                      </p:cBhvr>
                                    </p:animRot>
                                    <p:animRot by="240000">
                                      <p:cBhvr>
                                        <p:cTn id="182" dur="200" fill="hold">
                                          <p:stCondLst>
                                            <p:cond delay="400"/>
                                          </p:stCondLst>
                                        </p:cTn>
                                        <p:tgtEl>
                                          <p:spTgt spid="70"/>
                                        </p:tgtEl>
                                        <p:attrNameLst>
                                          <p:attrName>r</p:attrName>
                                        </p:attrNameLst>
                                      </p:cBhvr>
                                    </p:animRot>
                                    <p:animRot by="-240000">
                                      <p:cBhvr>
                                        <p:cTn id="183" dur="200" fill="hold">
                                          <p:stCondLst>
                                            <p:cond delay="600"/>
                                          </p:stCondLst>
                                        </p:cTn>
                                        <p:tgtEl>
                                          <p:spTgt spid="70"/>
                                        </p:tgtEl>
                                        <p:attrNameLst>
                                          <p:attrName>r</p:attrName>
                                        </p:attrNameLst>
                                      </p:cBhvr>
                                    </p:animRot>
                                    <p:animRot by="120000">
                                      <p:cBhvr>
                                        <p:cTn id="184" dur="200" fill="hold">
                                          <p:stCondLst>
                                            <p:cond delay="800"/>
                                          </p:stCondLst>
                                        </p:cTn>
                                        <p:tgtEl>
                                          <p:spTgt spid="70"/>
                                        </p:tgtEl>
                                        <p:attrNameLst>
                                          <p:attrName>r</p:attrName>
                                        </p:attrNameLst>
                                      </p:cBhvr>
                                    </p:animRot>
                                  </p:childTnLst>
                                </p:cTn>
                              </p:par>
                              <p:par>
                                <p:cTn id="185" presetID="42" presetClass="path" presetSubtype="0" accel="50000" decel="50000" fill="hold" nodeType="withEffect">
                                  <p:stCondLst>
                                    <p:cond delay="0"/>
                                  </p:stCondLst>
                                  <p:childTnLst>
                                    <p:animMotion origin="layout" path="M 1.66667E-6 -2.96296E-6 L 0.00104 0.82732 " pathEditMode="relative" rAng="0" ptsTypes="AA">
                                      <p:cBhvr>
                                        <p:cTn id="186" dur="2000" fill="hold"/>
                                        <p:tgtEl>
                                          <p:spTgt spid="70"/>
                                        </p:tgtEl>
                                        <p:attrNameLst>
                                          <p:attrName>ppt_x</p:attrName>
                                          <p:attrName>ppt_y</p:attrName>
                                        </p:attrNameLst>
                                      </p:cBhvr>
                                      <p:rCtr x="52" y="41366"/>
                                    </p:animMotion>
                                  </p:childTnLst>
                                </p:cTn>
                              </p:par>
                              <p:par>
                                <p:cTn id="187" presetID="1" presetClass="exit"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 grpId="0" animBg="1"/>
      <p:bldP spid="97" grpId="0" animBg="1"/>
      <p:bldP spid="99" grpId="0" animBg="1"/>
      <p:bldP spid="101" grpId="0" animBg="1"/>
      <p:bldP spid="115" grpId="0" animBg="1"/>
      <p:bldP spid="116" grpId="0" animBg="1"/>
      <p:bldP spid="118" grpId="0" animBg="1"/>
      <p:bldP spid="1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70426"/>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275"/>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707" y="4937558"/>
            <a:ext cx="6489699" cy="1189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4582"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862389" y="5156201"/>
            <a:ext cx="5253037"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latin typeface="Arial" pitchFamily="34" charset="0"/>
                <a:cs typeface="Times New Roman" pitchFamily="18" charset="0"/>
              </a:rPr>
              <a:t>Đáp án: C</a:t>
            </a:r>
            <a:endParaRPr lang="en-US" sz="2800">
              <a:solidFill>
                <a:srgbClr val="FF0000"/>
              </a:solidFill>
              <a:latin typeface="Arial" pitchFamily="34" charset="0"/>
              <a:cs typeface="Arial" pitchFamily="34" charset="0"/>
            </a:endParaRPr>
          </a:p>
        </p:txBody>
      </p:sp>
      <p:sp>
        <p:nvSpPr>
          <p:cNvPr id="4" name="Rectangle 3"/>
          <p:cNvSpPr/>
          <p:nvPr/>
        </p:nvSpPr>
        <p:spPr>
          <a:xfrm>
            <a:off x="4038600" y="1219200"/>
            <a:ext cx="5724525" cy="2677656"/>
          </a:xfrm>
          <a:prstGeom prst="rect">
            <a:avLst/>
          </a:prstGeom>
        </p:spPr>
        <p:txBody>
          <a:bodyPr wrap="square">
            <a:spAutoFit/>
          </a:bodyPr>
          <a:lstStyle/>
          <a:p>
            <a:pPr algn="just">
              <a:spcBef>
                <a:spcPts val="0"/>
              </a:spcBef>
              <a:spcAft>
                <a:spcPts val="0"/>
              </a:spcAft>
            </a:pPr>
            <a:r>
              <a:rPr lang="en-US" sz="2800">
                <a:solidFill>
                  <a:srgbClr val="FF0000"/>
                </a:solidFill>
                <a:ea typeface="VNI-Times" pitchFamily="2" charset="0"/>
                <a:cs typeface="Times New Roman" panose="02020603050405020304" pitchFamily="18" charset="0"/>
              </a:rPr>
              <a:t>Câu 1: Em hãy cho biết máy ảnh nhập dữ liệu dạng nào vào máy tính?</a:t>
            </a:r>
            <a:endParaRPr lang="en-US" sz="2800">
              <a:solidFill>
                <a:srgbClr val="FF0000"/>
              </a:solidFill>
              <a:latin typeface="VNI-Times" pitchFamily="2" charset="0"/>
              <a:ea typeface="VNI-Times" pitchFamily="2" charset="0"/>
              <a:cs typeface="Times New Roman" panose="02020603050405020304" pitchFamily="18" charset="0"/>
            </a:endParaRPr>
          </a:p>
          <a:p>
            <a:pPr marL="514350" indent="-514350" algn="just">
              <a:spcBef>
                <a:spcPts val="0"/>
              </a:spcBef>
              <a:spcAft>
                <a:spcPts val="0"/>
              </a:spcAft>
              <a:buAutoNum type="alphaUcPeriod"/>
            </a:pPr>
            <a:r>
              <a:rPr lang="en-US" sz="2800">
                <a:solidFill>
                  <a:srgbClr val="0000CC"/>
                </a:solidFill>
                <a:ea typeface="VNI-Times" pitchFamily="2" charset="0"/>
                <a:cs typeface="Times New Roman" panose="02020603050405020304" pitchFamily="18" charset="0"/>
              </a:rPr>
              <a:t>Con số 		</a:t>
            </a:r>
          </a:p>
          <a:p>
            <a:pPr marL="514350" indent="-514350" algn="just">
              <a:spcBef>
                <a:spcPts val="0"/>
              </a:spcBef>
              <a:spcAft>
                <a:spcPts val="0"/>
              </a:spcAft>
              <a:buAutoNum type="alphaUcPeriod"/>
            </a:pPr>
            <a:r>
              <a:rPr lang="en-US" sz="2800">
                <a:solidFill>
                  <a:srgbClr val="0000CC"/>
                </a:solidFill>
                <a:ea typeface="VNI-Times" pitchFamily="2" charset="0"/>
                <a:cs typeface="Times New Roman" panose="02020603050405020304" pitchFamily="18" charset="0"/>
              </a:rPr>
              <a:t>Văn bản   </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C. Hình ảnh 		</a:t>
            </a:r>
          </a:p>
          <a:p>
            <a:pPr algn="just">
              <a:spcBef>
                <a:spcPts val="0"/>
              </a:spcBef>
              <a:spcAft>
                <a:spcPts val="0"/>
              </a:spcAft>
            </a:pPr>
            <a:r>
              <a:rPr lang="en-US" sz="2800">
                <a:solidFill>
                  <a:srgbClr val="0000CC"/>
                </a:solidFill>
                <a:ea typeface="VNI-Times" pitchFamily="2" charset="0"/>
                <a:cs typeface="Times New Roman" panose="02020603050405020304" pitchFamily="18" charset="0"/>
              </a:rPr>
              <a:t>D. Âm thanh</a:t>
            </a:r>
            <a:endParaRPr lang="en-US" sz="28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5240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779" y="-27710"/>
            <a:ext cx="7568948" cy="5133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1" y="5499433"/>
            <a:ext cx="5271815" cy="872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560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114926" y="5670551"/>
            <a:ext cx="3495675"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A</a:t>
            </a:r>
            <a:endParaRPr lang="en-US" sz="2800">
              <a:solidFill>
                <a:srgbClr val="FF0000"/>
              </a:solidFill>
            </a:endParaRPr>
          </a:p>
        </p:txBody>
      </p:sp>
      <p:sp>
        <p:nvSpPr>
          <p:cNvPr id="4" name="Rectangle 3"/>
          <p:cNvSpPr/>
          <p:nvPr/>
        </p:nvSpPr>
        <p:spPr>
          <a:xfrm>
            <a:off x="4038600" y="1174582"/>
            <a:ext cx="5562600" cy="2677656"/>
          </a:xfrm>
          <a:prstGeom prst="rect">
            <a:avLst/>
          </a:prstGeom>
        </p:spPr>
        <p:txBody>
          <a:bodyPr wrap="square">
            <a:spAutoFit/>
          </a:bodyPr>
          <a:lstStyle/>
          <a:p>
            <a:pPr algn="just">
              <a:spcBef>
                <a:spcPts val="0"/>
              </a:spcBef>
              <a:spcAft>
                <a:spcPts val="0"/>
              </a:spcAft>
            </a:pPr>
            <a:r>
              <a:rPr lang="en-US" sz="2800">
                <a:solidFill>
                  <a:srgbClr val="FF0000"/>
                </a:solidFill>
                <a:ea typeface="VNI-Times" pitchFamily="2" charset="0"/>
                <a:cs typeface="Times New Roman" panose="02020603050405020304" pitchFamily="18" charset="0"/>
              </a:rPr>
              <a:t>Câu 2: Thiết bị nào chuyển dữ liệu âm thanh từ máy tính ra bên ngoài?</a:t>
            </a:r>
            <a:endParaRPr lang="en-US" sz="2800">
              <a:solidFill>
                <a:srgbClr val="FF0000"/>
              </a:solidFill>
              <a:latin typeface="VNI-Times" pitchFamily="2" charset="0"/>
              <a:ea typeface="VNI-Times" pitchFamily="2" charset="0"/>
              <a:cs typeface="Times New Roman" panose="02020603050405020304" pitchFamily="18" charset="0"/>
            </a:endParaRPr>
          </a:p>
          <a:p>
            <a:pPr marL="457200" indent="-457200" algn="just">
              <a:spcBef>
                <a:spcPts val="0"/>
              </a:spcBef>
              <a:spcAft>
                <a:spcPts val="0"/>
              </a:spcAft>
              <a:buAutoNum type="alphaUcPeriod"/>
            </a:pPr>
            <a:r>
              <a:rPr lang="en-US" sz="2800">
                <a:solidFill>
                  <a:srgbClr val="0000CC"/>
                </a:solidFill>
                <a:ea typeface="VNI-Times" pitchFamily="2" charset="0"/>
                <a:cs typeface="Times New Roman" panose="02020603050405020304" pitchFamily="18" charset="0"/>
              </a:rPr>
              <a:t>Loa	</a:t>
            </a:r>
          </a:p>
          <a:p>
            <a:pPr algn="just">
              <a:spcBef>
                <a:spcPts val="0"/>
              </a:spcBef>
              <a:spcAft>
                <a:spcPts val="0"/>
              </a:spcAft>
            </a:pPr>
            <a:r>
              <a:rPr lang="en-US" sz="2800">
                <a:solidFill>
                  <a:srgbClr val="0000CC"/>
                </a:solidFill>
                <a:ea typeface="VNI-Times" pitchFamily="2" charset="0"/>
                <a:cs typeface="Times New Roman" panose="02020603050405020304" pitchFamily="18" charset="0"/>
              </a:rPr>
              <a:t>B. Micro  </a:t>
            </a:r>
          </a:p>
          <a:p>
            <a:pPr algn="just">
              <a:spcBef>
                <a:spcPts val="0"/>
              </a:spcBef>
              <a:spcAft>
                <a:spcPts val="0"/>
              </a:spcAft>
            </a:pPr>
            <a:r>
              <a:rPr lang="en-US" sz="2800">
                <a:solidFill>
                  <a:srgbClr val="0000CC"/>
                </a:solidFill>
                <a:ea typeface="VNI-Times" pitchFamily="2" charset="0"/>
                <a:cs typeface="Times New Roman" panose="02020603050405020304" pitchFamily="18" charset="0"/>
              </a:rPr>
              <a:t>C. Màn hình  	</a:t>
            </a:r>
          </a:p>
          <a:p>
            <a:pPr algn="just">
              <a:spcBef>
                <a:spcPts val="0"/>
              </a:spcBef>
              <a:spcAft>
                <a:spcPts val="0"/>
              </a:spcAft>
            </a:pPr>
            <a:r>
              <a:rPr lang="en-US" sz="2800">
                <a:solidFill>
                  <a:srgbClr val="0000CC"/>
                </a:solidFill>
                <a:ea typeface="VNI-Times" pitchFamily="2" charset="0"/>
                <a:cs typeface="Times New Roman" panose="02020603050405020304" pitchFamily="18" charset="0"/>
              </a:rPr>
              <a:t>D. Máy ảnh</a:t>
            </a:r>
            <a:endParaRPr lang="en-US" sz="28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9341" y="5335950"/>
            <a:ext cx="4852266" cy="104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63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625975" y="5592764"/>
            <a:ext cx="3500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latin typeface="Arial" pitchFamily="34" charset="0"/>
                <a:cs typeface="Times New Roman" pitchFamily="18" charset="0"/>
              </a:rPr>
              <a:t>Đáp án: B</a:t>
            </a:r>
            <a:endParaRPr lang="en-US" sz="2800">
              <a:solidFill>
                <a:srgbClr val="FF0000"/>
              </a:solidFill>
              <a:latin typeface="Arial" pitchFamily="34" charset="0"/>
              <a:cs typeface="Arial" pitchFamily="34" charset="0"/>
            </a:endParaRPr>
          </a:p>
        </p:txBody>
      </p:sp>
      <p:sp>
        <p:nvSpPr>
          <p:cNvPr id="4" name="Rectangle 3"/>
          <p:cNvSpPr/>
          <p:nvPr/>
        </p:nvSpPr>
        <p:spPr>
          <a:xfrm>
            <a:off x="3949341" y="990600"/>
            <a:ext cx="6032859" cy="3539430"/>
          </a:xfrm>
          <a:prstGeom prst="rect">
            <a:avLst/>
          </a:prstGeom>
        </p:spPr>
        <p:txBody>
          <a:bodyPr wrap="square">
            <a:spAutoFit/>
          </a:bodyPr>
          <a:lstStyle/>
          <a:p>
            <a:pPr algn="just">
              <a:spcBef>
                <a:spcPts val="0"/>
              </a:spcBef>
              <a:spcAft>
                <a:spcPts val="0"/>
              </a:spcAft>
            </a:pPr>
            <a:r>
              <a:rPr lang="en-US" sz="2800">
                <a:solidFill>
                  <a:srgbClr val="FF0000"/>
                </a:solidFill>
                <a:ea typeface="VNI-Times" pitchFamily="2" charset="0"/>
                <a:cs typeface="Times New Roman" panose="02020603050405020304" pitchFamily="18" charset="0"/>
              </a:rPr>
              <a:t>Câu 3: Thao tác nào sau đây tắt máy tính một cách an toàn?</a:t>
            </a:r>
            <a:endParaRPr lang="en-US" sz="2800">
              <a:solidFill>
                <a:srgbClr val="FF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A. Sử dụng nút lệnh Restart của Windows.</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B. Sử dụng nút lệnh Shut down của Windows</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C. Nhấn giữ công tắc nguồn vài giây.</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D. Rút dây nguồn khỏi ổ cắm.</a:t>
            </a:r>
            <a:endParaRPr lang="en-US" sz="28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1" y="5497230"/>
            <a:ext cx="5185295" cy="845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4"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957764" y="5726114"/>
            <a:ext cx="3195637"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D </a:t>
            </a:r>
            <a:endParaRPr lang="en-US" sz="2800">
              <a:solidFill>
                <a:srgbClr val="FF0000"/>
              </a:solidFill>
              <a:latin typeface="Arial" pitchFamily="34" charset="0"/>
              <a:cs typeface="Arial" pitchFamily="34" charset="0"/>
            </a:endParaRPr>
          </a:p>
        </p:txBody>
      </p:sp>
      <p:sp>
        <p:nvSpPr>
          <p:cNvPr id="4" name="Rectangle 3"/>
          <p:cNvSpPr/>
          <p:nvPr/>
        </p:nvSpPr>
        <p:spPr>
          <a:xfrm>
            <a:off x="4114800" y="890523"/>
            <a:ext cx="5648325" cy="3046988"/>
          </a:xfrm>
          <a:prstGeom prst="rect">
            <a:avLst/>
          </a:prstGeom>
        </p:spPr>
        <p:txBody>
          <a:bodyPr wrap="square">
            <a:spAutoFit/>
          </a:bodyPr>
          <a:lstStyle/>
          <a:p>
            <a:pPr algn="just">
              <a:spcBef>
                <a:spcPts val="0"/>
              </a:spcBef>
              <a:spcAft>
                <a:spcPts val="0"/>
              </a:spcAft>
            </a:pPr>
            <a:r>
              <a:rPr lang="en-US" sz="2400">
                <a:solidFill>
                  <a:srgbClr val="FF0000"/>
                </a:solidFill>
                <a:ea typeface="VNI-Times" pitchFamily="2" charset="0"/>
                <a:cs typeface="Times New Roman" panose="02020603050405020304" pitchFamily="18" charset="0"/>
              </a:rPr>
              <a:t>Câu 4: Tại sao không nên vừa ăn vừa sử dụng máy tính? </a:t>
            </a:r>
            <a:endParaRPr lang="en-US" sz="2400">
              <a:solidFill>
                <a:srgbClr val="FF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A. Gây đầy hơi, khó tiêu, không nhận ra mình ăn bao nhiêu.</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B. Ăn quá nhanh, ít no và không thấy ngon miệng.</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C. Say mê đồ ăn vặt</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D. Cả A, B, C đều đúng</a:t>
            </a:r>
            <a:endParaRPr lang="en-US" sz="24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1" y="5466705"/>
            <a:ext cx="4575695" cy="83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8678"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002214" y="5621339"/>
            <a:ext cx="33480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C</a:t>
            </a:r>
            <a:endParaRPr lang="en-US" sz="2800"/>
          </a:p>
        </p:txBody>
      </p:sp>
      <p:sp>
        <p:nvSpPr>
          <p:cNvPr id="3" name="Rectangle 2"/>
          <p:cNvSpPr/>
          <p:nvPr/>
        </p:nvSpPr>
        <p:spPr>
          <a:xfrm>
            <a:off x="3956844" y="1072199"/>
            <a:ext cx="6019800" cy="2677656"/>
          </a:xfrm>
          <a:prstGeom prst="rect">
            <a:avLst/>
          </a:prstGeom>
        </p:spPr>
        <p:txBody>
          <a:bodyPr wrap="square">
            <a:spAutoFit/>
          </a:bodyPr>
          <a:lstStyle/>
          <a:p>
            <a:pPr algn="just">
              <a:spcBef>
                <a:spcPts val="0"/>
              </a:spcBef>
              <a:spcAft>
                <a:spcPts val="0"/>
              </a:spcAft>
            </a:pPr>
            <a:r>
              <a:rPr lang="en-US" sz="2800">
                <a:solidFill>
                  <a:srgbClr val="FF0000"/>
                </a:solidFill>
                <a:ea typeface="VNI-Times" pitchFamily="2" charset="0"/>
                <a:cs typeface="Times New Roman" panose="02020603050405020304" pitchFamily="18" charset="0"/>
              </a:rPr>
              <a:t>Câu 5: Một bộ tai nghe có gắn micro sử dụng cho máy tính là loại thiết bị gì?</a:t>
            </a:r>
            <a:endParaRPr lang="en-US" sz="2800">
              <a:solidFill>
                <a:srgbClr val="FF0000"/>
              </a:solidFill>
              <a:latin typeface="VNI-Times" pitchFamily="2" charset="0"/>
              <a:ea typeface="VNI-Times" pitchFamily="2" charset="0"/>
              <a:cs typeface="Times New Roman" panose="02020603050405020304" pitchFamily="18" charset="0"/>
            </a:endParaRPr>
          </a:p>
          <a:p>
            <a:pPr marL="514350" indent="-514350" algn="just">
              <a:spcBef>
                <a:spcPts val="0"/>
              </a:spcBef>
              <a:spcAft>
                <a:spcPts val="0"/>
              </a:spcAft>
              <a:buAutoNum type="alphaUcPeriod"/>
            </a:pPr>
            <a:r>
              <a:rPr lang="en-US" sz="2800">
                <a:solidFill>
                  <a:srgbClr val="0000CC"/>
                </a:solidFill>
                <a:ea typeface="VNI-Times" pitchFamily="2" charset="0"/>
                <a:cs typeface="Times New Roman" panose="02020603050405020304" pitchFamily="18" charset="0"/>
              </a:rPr>
              <a:t>Thiết bị vào 		</a:t>
            </a:r>
          </a:p>
          <a:p>
            <a:pPr algn="just">
              <a:spcBef>
                <a:spcPts val="0"/>
              </a:spcBef>
              <a:spcAft>
                <a:spcPts val="0"/>
              </a:spcAft>
            </a:pPr>
            <a:r>
              <a:rPr lang="en-US" sz="2800">
                <a:solidFill>
                  <a:srgbClr val="0000CC"/>
                </a:solidFill>
                <a:ea typeface="VNI-Times" pitchFamily="2" charset="0"/>
                <a:cs typeface="Times New Roman" panose="02020603050405020304" pitchFamily="18" charset="0"/>
              </a:rPr>
              <a:t>B. Thiết bị ra</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C. Thiết bị vào – ra   </a:t>
            </a:r>
          </a:p>
          <a:p>
            <a:pPr algn="just">
              <a:spcBef>
                <a:spcPts val="0"/>
              </a:spcBef>
              <a:spcAft>
                <a:spcPts val="0"/>
              </a:spcAft>
            </a:pPr>
            <a:r>
              <a:rPr lang="en-US" sz="2800">
                <a:solidFill>
                  <a:srgbClr val="0000CC"/>
                </a:solidFill>
                <a:ea typeface="VNI-Times" pitchFamily="2" charset="0"/>
                <a:cs typeface="Times New Roman" panose="02020603050405020304" pitchFamily="18" charset="0"/>
              </a:rPr>
              <a:t>D. Không phải thiết bị vào – ra. </a:t>
            </a:r>
            <a:endParaRPr lang="en-US" sz="28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82" y="5141131"/>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3724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246" y="152400"/>
            <a:ext cx="7906754" cy="55625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3611" y="5910896"/>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9702"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8642" y="6026806"/>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B</a:t>
            </a:r>
            <a:endParaRPr lang="en-US" sz="2800"/>
          </a:p>
        </p:txBody>
      </p:sp>
      <p:sp>
        <p:nvSpPr>
          <p:cNvPr id="4" name="Rectangle 3"/>
          <p:cNvSpPr/>
          <p:nvPr/>
        </p:nvSpPr>
        <p:spPr>
          <a:xfrm>
            <a:off x="3581401" y="821818"/>
            <a:ext cx="6400801" cy="4154984"/>
          </a:xfrm>
          <a:prstGeom prst="rect">
            <a:avLst/>
          </a:prstGeom>
        </p:spPr>
        <p:txBody>
          <a:bodyPr wrap="square">
            <a:spAutoFit/>
          </a:bodyPr>
          <a:lstStyle/>
          <a:p>
            <a:pPr algn="just">
              <a:spcBef>
                <a:spcPts val="0"/>
              </a:spcBef>
              <a:spcAft>
                <a:spcPts val="0"/>
              </a:spcAft>
            </a:pPr>
            <a:r>
              <a:rPr lang="en-US" sz="2400">
                <a:solidFill>
                  <a:srgbClr val="FF0000"/>
                </a:solidFill>
                <a:ea typeface="VNI-Times" pitchFamily="2" charset="0"/>
                <a:cs typeface="Times New Roman" panose="02020603050405020304" pitchFamily="18" charset="0"/>
              </a:rPr>
              <a:t>Câu 6: Máy tính của em đang làm việc với  một tệp thẻ nhớ. Em hãy sắp xếp lại thứ tự các thao tác sau để tắt máy tính an toàn, không làm mất dữ liệu. </a:t>
            </a:r>
            <a:endParaRPr lang="en-US" sz="2400">
              <a:solidFill>
                <a:srgbClr val="FF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1. Chọn nút lệnh Shut down để tắt máy tính</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2. Đóng tệp đang mở trên thẻ nhớ</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3. Chọn “Safe To Remove Hardware” để ngắt kết nối với thẻ nhớ.</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4. Lưu lại nội dung của tệp</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A. 1 – 2 – 3 – 4 		B. 4  - 2 – 3 – 1 </a:t>
            </a:r>
            <a:endParaRPr lang="en-US" sz="24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400">
                <a:solidFill>
                  <a:srgbClr val="0000CC"/>
                </a:solidFill>
                <a:ea typeface="VNI-Times" pitchFamily="2" charset="0"/>
                <a:cs typeface="Times New Roman" panose="02020603050405020304" pitchFamily="18" charset="0"/>
              </a:rPr>
              <a:t>C. 4 – 3 – 2 – 1 		D. 4  - 3  - 2 – 1</a:t>
            </a:r>
            <a:endParaRPr lang="en-US" sz="24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456" y="5449866"/>
            <a:ext cx="3714079"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2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283200" y="5634039"/>
            <a:ext cx="2776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D</a:t>
            </a:r>
            <a:endParaRPr lang="en-US" sz="2800">
              <a:solidFill>
                <a:srgbClr val="FF0000"/>
              </a:solidFill>
            </a:endParaRPr>
          </a:p>
        </p:txBody>
      </p:sp>
      <p:sp>
        <p:nvSpPr>
          <p:cNvPr id="4" name="Rectangle 3"/>
          <p:cNvSpPr/>
          <p:nvPr/>
        </p:nvSpPr>
        <p:spPr>
          <a:xfrm>
            <a:off x="3934049" y="1143001"/>
            <a:ext cx="5667151" cy="3108543"/>
          </a:xfrm>
          <a:prstGeom prst="rect">
            <a:avLst/>
          </a:prstGeom>
        </p:spPr>
        <p:txBody>
          <a:bodyPr wrap="square">
            <a:spAutoFit/>
          </a:bodyPr>
          <a:lstStyle/>
          <a:p>
            <a:pPr algn="just">
              <a:spcBef>
                <a:spcPts val="0"/>
              </a:spcBef>
              <a:spcAft>
                <a:spcPts val="0"/>
              </a:spcAft>
            </a:pPr>
            <a:r>
              <a:rPr lang="en-US" sz="2800">
                <a:solidFill>
                  <a:srgbClr val="FF0000"/>
                </a:solidFill>
                <a:ea typeface="VNI-Times" pitchFamily="2" charset="0"/>
                <a:cs typeface="Times New Roman" panose="02020603050405020304" pitchFamily="18" charset="0"/>
              </a:rPr>
              <a:t>Câu 7: Thiết bị nào sau đây vừa là thiết bị vào – ra</a:t>
            </a:r>
            <a:endParaRPr lang="en-US" sz="2800">
              <a:solidFill>
                <a:srgbClr val="FF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A. Màn hình, loa, chuột, micro</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B. Màn hình cảm ứng, bộ điều khiển game, tấm cảm ứng. </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C. Màn hình cảm ứng, tấm cảm ứng.</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D. Màn hình cảm ứng, modern mạng.</a:t>
            </a:r>
            <a:endParaRPr lang="en-US" sz="28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806"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5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919664" y="5565776"/>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A</a:t>
            </a:r>
            <a:endParaRPr lang="en-US" sz="2800">
              <a:solidFill>
                <a:srgbClr val="FF0000"/>
              </a:solidFill>
            </a:endParaRPr>
          </a:p>
        </p:txBody>
      </p:sp>
      <p:sp>
        <p:nvSpPr>
          <p:cNvPr id="4" name="Rectangle 3"/>
          <p:cNvSpPr/>
          <p:nvPr/>
        </p:nvSpPr>
        <p:spPr>
          <a:xfrm>
            <a:off x="3810000" y="990600"/>
            <a:ext cx="6172200" cy="3539430"/>
          </a:xfrm>
          <a:prstGeom prst="rect">
            <a:avLst/>
          </a:prstGeom>
        </p:spPr>
        <p:txBody>
          <a:bodyPr wrap="square">
            <a:spAutoFit/>
          </a:bodyPr>
          <a:lstStyle/>
          <a:p>
            <a:pPr algn="just">
              <a:spcBef>
                <a:spcPts val="0"/>
              </a:spcBef>
              <a:spcAft>
                <a:spcPts val="0"/>
              </a:spcAft>
            </a:pPr>
            <a:r>
              <a:rPr lang="en-US" sz="2800">
                <a:solidFill>
                  <a:srgbClr val="FF0000"/>
                </a:solidFill>
                <a:ea typeface="VNI-Times" pitchFamily="2" charset="0"/>
                <a:cs typeface="Times New Roman" panose="02020603050405020304" pitchFamily="18" charset="0"/>
              </a:rPr>
              <a:t>Câu 8: Thiết bị nào sau đây là thiết bị vào: </a:t>
            </a:r>
            <a:endParaRPr lang="en-US" sz="2800">
              <a:solidFill>
                <a:srgbClr val="FF0000"/>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A. Chuột, bàn phím, máy sceen, micro, camera</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B. Chuột, bàn phím, loa, micro, camera</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C. Máy in, màn hình, loa, micro, camera</a:t>
            </a:r>
            <a:endParaRPr lang="en-US" sz="2800">
              <a:solidFill>
                <a:srgbClr val="0000CC"/>
              </a:solidFill>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2800">
                <a:solidFill>
                  <a:srgbClr val="0000CC"/>
                </a:solidFill>
                <a:ea typeface="VNI-Times" pitchFamily="2" charset="0"/>
                <a:cs typeface="Times New Roman" panose="02020603050405020304" pitchFamily="18" charset="0"/>
              </a:rPr>
              <a:t>D. Máy in, màn hình, loa, tai phone, máy sceen. </a:t>
            </a:r>
            <a:endParaRPr lang="en-US" sz="2800">
              <a:solidFill>
                <a:srgbClr val="0000CC"/>
              </a:solidFill>
              <a:latin typeface="VNI-Times" pitchFamily="2" charset="0"/>
              <a:ea typeface="VNI-Time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3</a:t>
            </a:fld>
            <a:endParaRPr lang="en-US"/>
          </a:p>
        </p:txBody>
      </p:sp>
      <p:sp>
        <p:nvSpPr>
          <p:cNvPr id="5" name="Rectangle 4"/>
          <p:cNvSpPr/>
          <p:nvPr/>
        </p:nvSpPr>
        <p:spPr>
          <a:xfrm>
            <a:off x="1910445" y="1828801"/>
            <a:ext cx="8371110" cy="2800767"/>
          </a:xfrm>
          <a:prstGeom prst="rect">
            <a:avLst/>
          </a:prstGeom>
        </p:spPr>
        <p:txBody>
          <a:bodyPr wrap="square">
            <a:spAutoFit/>
          </a:bodyPr>
          <a:lstStyle/>
          <a:p>
            <a:pPr algn="just"/>
            <a:r>
              <a:rPr lang="en-US" sz="4400" b="1" dirty="0">
                <a:solidFill>
                  <a:srgbClr val="0000CC"/>
                </a:solidFill>
                <a:cs typeface="Times New Roman" pitchFamily="18" charset="0"/>
              </a:rPr>
              <a:t>- </a:t>
            </a:r>
            <a:r>
              <a:rPr lang="en-US" sz="4400" b="1" dirty="0" err="1">
                <a:solidFill>
                  <a:srgbClr val="0000CC"/>
                </a:solidFill>
                <a:cs typeface="Times New Roman" pitchFamily="18" charset="0"/>
              </a:rPr>
              <a:t>Câu</a:t>
            </a:r>
            <a:r>
              <a:rPr lang="en-US" sz="4400" b="1" dirty="0">
                <a:solidFill>
                  <a:srgbClr val="0000CC"/>
                </a:solidFill>
                <a:cs typeface="Times New Roman" pitchFamily="18" charset="0"/>
              </a:rPr>
              <a:t> 1: </a:t>
            </a:r>
            <a:r>
              <a:rPr lang="en-US" sz="4400" b="1" dirty="0" err="1">
                <a:solidFill>
                  <a:srgbClr val="0000CC"/>
                </a:solidFill>
                <a:cs typeface="Times New Roman" pitchFamily="18" charset="0"/>
              </a:rPr>
              <a:t>Trình</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bày</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sơ</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đồ</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thiết</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bị</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vào</a:t>
            </a:r>
            <a:r>
              <a:rPr lang="en-US" sz="4400" b="1" dirty="0">
                <a:solidFill>
                  <a:srgbClr val="0000CC"/>
                </a:solidFill>
                <a:cs typeface="Times New Roman" pitchFamily="18" charset="0"/>
              </a:rPr>
              <a:t> – ra, </a:t>
            </a:r>
            <a:r>
              <a:rPr lang="en-US" sz="4400" b="1" dirty="0" err="1">
                <a:solidFill>
                  <a:srgbClr val="0000CC"/>
                </a:solidFill>
                <a:cs typeface="Times New Roman" pitchFamily="18" charset="0"/>
              </a:rPr>
              <a:t>bộ</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xử</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lí</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và</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bộ</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nhớ</a:t>
            </a:r>
            <a:r>
              <a:rPr lang="en-US" sz="4400" b="1" dirty="0">
                <a:solidFill>
                  <a:srgbClr val="0000CC"/>
                </a:solidFill>
                <a:cs typeface="Times New Roman" pitchFamily="18" charset="0"/>
              </a:rPr>
              <a:t>? </a:t>
            </a:r>
          </a:p>
          <a:p>
            <a:pPr algn="just"/>
            <a:r>
              <a:rPr lang="en-US" sz="4400" b="1" dirty="0">
                <a:solidFill>
                  <a:srgbClr val="0000CC"/>
                </a:solidFill>
                <a:cs typeface="Times New Roman" pitchFamily="18" charset="0"/>
              </a:rPr>
              <a:t>- </a:t>
            </a:r>
            <a:r>
              <a:rPr lang="en-US" sz="4400" b="1" dirty="0" err="1">
                <a:solidFill>
                  <a:srgbClr val="0000CC"/>
                </a:solidFill>
                <a:cs typeface="Times New Roman" pitchFamily="18" charset="0"/>
              </a:rPr>
              <a:t>Câu</a:t>
            </a:r>
            <a:r>
              <a:rPr lang="en-US" sz="4400" b="1" dirty="0">
                <a:solidFill>
                  <a:srgbClr val="0000CC"/>
                </a:solidFill>
                <a:cs typeface="Times New Roman" pitchFamily="18" charset="0"/>
              </a:rPr>
              <a:t> 2: Cho </a:t>
            </a:r>
            <a:r>
              <a:rPr lang="en-US" sz="4400" b="1" dirty="0" err="1">
                <a:solidFill>
                  <a:srgbClr val="0000CC"/>
                </a:solidFill>
                <a:cs typeface="Times New Roman" pitchFamily="18" charset="0"/>
              </a:rPr>
              <a:t>ví</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dụ</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minh</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họa</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các</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thiết</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bị</a:t>
            </a:r>
            <a:r>
              <a:rPr lang="en-US" sz="4400" b="1" dirty="0">
                <a:solidFill>
                  <a:srgbClr val="0000CC"/>
                </a:solidFill>
                <a:cs typeface="Times New Roman" pitchFamily="18" charset="0"/>
              </a:rPr>
              <a:t> </a:t>
            </a:r>
            <a:r>
              <a:rPr lang="en-US" sz="4400" b="1" dirty="0" err="1">
                <a:solidFill>
                  <a:srgbClr val="0000CC"/>
                </a:solidFill>
                <a:cs typeface="Times New Roman" pitchFamily="18" charset="0"/>
              </a:rPr>
              <a:t>trên</a:t>
            </a:r>
            <a:r>
              <a:rPr lang="en-US" sz="4400" b="1" dirty="0">
                <a:solidFill>
                  <a:srgbClr val="0000CC"/>
                </a:solidFill>
                <a:cs typeface="Times New Roman" pitchFamily="18" charset="0"/>
              </a:rPr>
              <a:t>?</a:t>
            </a:r>
          </a:p>
        </p:txBody>
      </p:sp>
      <p:sp>
        <p:nvSpPr>
          <p:cNvPr id="6" name="Rectangle 5"/>
          <p:cNvSpPr/>
          <p:nvPr/>
        </p:nvSpPr>
        <p:spPr>
          <a:xfrm>
            <a:off x="3352800" y="533400"/>
            <a:ext cx="6019800" cy="707886"/>
          </a:xfrm>
          <a:prstGeom prst="rect">
            <a:avLst/>
          </a:prstGeom>
        </p:spPr>
        <p:txBody>
          <a:bodyPr wrap="square">
            <a:spAutoFit/>
          </a:bodyPr>
          <a:lstStyle/>
          <a:p>
            <a:pPr algn="ctr"/>
            <a:r>
              <a:rPr lang="en-US" sz="4000" b="1" dirty="0">
                <a:solidFill>
                  <a:srgbClr val="FF0000"/>
                </a:solidFill>
                <a:cs typeface="Times New Roman" pitchFamily="18" charset="0"/>
              </a:rPr>
              <a:t>THẢO LUẬN</a:t>
            </a:r>
          </a:p>
        </p:txBody>
      </p:sp>
    </p:spTree>
    <p:extLst>
      <p:ext uri="{BB962C8B-B14F-4D97-AF65-F5344CB8AC3E}">
        <p14:creationId xmlns:p14="http://schemas.microsoft.com/office/powerpoint/2010/main" val="425275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2133600" y="23622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pic>
        <p:nvPicPr>
          <p:cNvPr id="20483"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1327" y="4819701"/>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19354" y="546292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601662" y="-675403"/>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9421812" y="9603"/>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44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31</a:t>
            </a:fld>
            <a:endParaRPr lang="en-US"/>
          </a:p>
        </p:txBody>
      </p:sp>
      <p:sp>
        <p:nvSpPr>
          <p:cNvPr id="4" name="Rectangle 3"/>
          <p:cNvSpPr/>
          <p:nvPr/>
        </p:nvSpPr>
        <p:spPr>
          <a:xfrm>
            <a:off x="1600200" y="1193427"/>
            <a:ext cx="8610600" cy="5361724"/>
          </a:xfrm>
          <a:prstGeom prst="rect">
            <a:avLst/>
          </a:prstGeom>
        </p:spPr>
        <p:txBody>
          <a:bodyPr wrap="square">
            <a:spAutoFit/>
          </a:bodyPr>
          <a:lstStyle/>
          <a:p>
            <a:pPr algn="just">
              <a:lnSpc>
                <a:spcPct val="107000"/>
              </a:lnSpc>
              <a:spcBef>
                <a:spcPts val="0"/>
              </a:spcBef>
              <a:spcAft>
                <a:spcPts val="0"/>
              </a:spcAft>
            </a:pPr>
            <a:r>
              <a:rPr lang="en-US" sz="3200" b="1">
                <a:solidFill>
                  <a:srgbClr val="0000CC"/>
                </a:solidFill>
                <a:ea typeface="Calibri" panose="020F0502020204030204" pitchFamily="34" charset="0"/>
                <a:cs typeface="Times New Roman" panose="02020603050405020304" pitchFamily="18" charset="0"/>
              </a:rPr>
              <a:t>Nhóm 1:</a:t>
            </a:r>
            <a:r>
              <a:rPr lang="en-US" sz="3200">
                <a:solidFill>
                  <a:srgbClr val="0000CC"/>
                </a:solidFill>
                <a:ea typeface="Calibri" panose="020F0502020204030204" pitchFamily="34" charset="0"/>
                <a:cs typeface="Times New Roman" panose="02020603050405020304" pitchFamily="18" charset="0"/>
              </a:rPr>
              <a:t> </a:t>
            </a:r>
            <a:r>
              <a:rPr lang="en-US" sz="3200">
                <a:solidFill>
                  <a:srgbClr val="FF0066"/>
                </a:solidFill>
                <a:ea typeface="Calibri" panose="020F0502020204030204" pitchFamily="34" charset="0"/>
                <a:cs typeface="Times New Roman" panose="02020603050405020304" pitchFamily="18" charset="0"/>
              </a:rPr>
              <a:t>Trên màn hình theo dõi, em thấy một người đứng trước camera an ninh. Người đó có biết em đang theo dõi không? Tại sao? </a:t>
            </a:r>
            <a:endParaRPr lang="en-US" sz="240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US" sz="3200" b="1">
                <a:solidFill>
                  <a:srgbClr val="0000CC"/>
                </a:solidFill>
                <a:ea typeface="Calibri" panose="020F0502020204030204" pitchFamily="34" charset="0"/>
                <a:cs typeface="Times New Roman" panose="02020603050405020304" pitchFamily="18" charset="0"/>
              </a:rPr>
              <a:t>Nhóm 2:</a:t>
            </a:r>
            <a:r>
              <a:rPr lang="en-US" sz="3200">
                <a:solidFill>
                  <a:srgbClr val="0000CC"/>
                </a:solidFill>
                <a:ea typeface="Calibri" panose="020F0502020204030204" pitchFamily="34" charset="0"/>
                <a:cs typeface="Times New Roman" panose="02020603050405020304" pitchFamily="18" charset="0"/>
              </a:rPr>
              <a:t> </a:t>
            </a:r>
            <a:r>
              <a:rPr lang="en-US" sz="3200">
                <a:solidFill>
                  <a:srgbClr val="FF0066"/>
                </a:solidFill>
                <a:ea typeface="Calibri" panose="020F0502020204030204" pitchFamily="34" charset="0"/>
                <a:cs typeface="Times New Roman" panose="02020603050405020304" pitchFamily="18" charset="0"/>
              </a:rPr>
              <a:t>Máy in của em in ra những kí hiệu không mong muốn và em biết lỗi này là do virus gây ra. Em cần phải diệt virus ở máy in hay máy tính? Tại sao?</a:t>
            </a:r>
            <a:endParaRPr lang="en-US" sz="240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tabLst>
                <a:tab pos="228600" algn="l"/>
                <a:tab pos="457200" algn="l"/>
                <a:tab pos="866140" algn="l"/>
                <a:tab pos="1028700" algn="l"/>
                <a:tab pos="1943100" algn="l"/>
                <a:tab pos="2628900" algn="l"/>
                <a:tab pos="2743200" algn="ctr"/>
                <a:tab pos="5486400" algn="r"/>
              </a:tabLst>
            </a:pPr>
            <a:r>
              <a:rPr lang="en-US" sz="3200" b="1">
                <a:solidFill>
                  <a:srgbClr val="0000CC"/>
                </a:solidFill>
                <a:ea typeface="Calibri" panose="020F0502020204030204" pitchFamily="34" charset="0"/>
                <a:cs typeface="Times New Roman" panose="02020603050405020304" pitchFamily="18" charset="0"/>
              </a:rPr>
              <a:t>Nhóm 3: </a:t>
            </a:r>
            <a:r>
              <a:rPr lang="en-US" sz="3200">
                <a:solidFill>
                  <a:srgbClr val="FF0066"/>
                </a:solidFill>
                <a:ea typeface="Calibri" panose="020F0502020204030204" pitchFamily="34" charset="0"/>
                <a:cs typeface="Times New Roman" panose="02020603050405020304" pitchFamily="18" charset="0"/>
              </a:rPr>
              <a:t> Em hãy đề xuất một số quy tắc để giúp các bạn sử dụng phòng máy tính an toàn và hiệu quả?</a:t>
            </a:r>
            <a:endParaRPr lang="en-US" sz="2400">
              <a:solidFill>
                <a:srgbClr val="FF00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209800" y="304801"/>
            <a:ext cx="7391400" cy="584775"/>
          </a:xfrm>
          <a:prstGeom prst="rect">
            <a:avLst/>
          </a:prstGeom>
          <a:noFill/>
        </p:spPr>
        <p:txBody>
          <a:bodyPr wrap="square" rtlCol="0">
            <a:spAutoFit/>
          </a:bodyPr>
          <a:lstStyle/>
          <a:p>
            <a:pPr algn="ctr"/>
            <a:r>
              <a:rPr lang="en-US" sz="3200" b="1">
                <a:solidFill>
                  <a:srgbClr val="FF0000"/>
                </a:solidFill>
              </a:rPr>
              <a:t>THẢO LUẬN NHÓM</a:t>
            </a:r>
          </a:p>
        </p:txBody>
      </p:sp>
    </p:spTree>
    <p:extLst>
      <p:ext uri="{BB962C8B-B14F-4D97-AF65-F5344CB8AC3E}">
        <p14:creationId xmlns:p14="http://schemas.microsoft.com/office/powerpoint/2010/main" val="44189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32</a:t>
            </a:fld>
            <a:endParaRPr lang="en-US"/>
          </a:p>
        </p:txBody>
      </p:sp>
      <p:sp>
        <p:nvSpPr>
          <p:cNvPr id="4" name="Rectangle 3"/>
          <p:cNvSpPr/>
          <p:nvPr/>
        </p:nvSpPr>
        <p:spPr>
          <a:xfrm>
            <a:off x="1752600" y="1464041"/>
            <a:ext cx="8839200" cy="5133457"/>
          </a:xfrm>
          <a:prstGeom prst="rect">
            <a:avLst/>
          </a:prstGeom>
        </p:spPr>
        <p:txBody>
          <a:bodyPr wrap="square">
            <a:spAutoFit/>
          </a:bodyPr>
          <a:lstStyle/>
          <a:p>
            <a:pPr algn="just">
              <a:lnSpc>
                <a:spcPct val="107000"/>
              </a:lnSpc>
              <a:spcBef>
                <a:spcPts val="0"/>
              </a:spcBef>
              <a:spcAft>
                <a:spcPts val="0"/>
              </a:spcAft>
            </a:pPr>
            <a:r>
              <a:rPr lang="en-US" sz="2800" b="1">
                <a:solidFill>
                  <a:srgbClr val="0000CC"/>
                </a:solidFill>
                <a:ea typeface="Calibri" panose="020F0502020204030204" pitchFamily="34" charset="0"/>
                <a:cs typeface="Times New Roman" panose="02020603050405020304" pitchFamily="18" charset="0"/>
              </a:rPr>
              <a:t>Nhóm 1: </a:t>
            </a:r>
            <a:r>
              <a:rPr lang="en-US" sz="2800">
                <a:solidFill>
                  <a:srgbClr val="C00000"/>
                </a:solidFill>
                <a:ea typeface="Calibri" panose="020F0502020204030204" pitchFamily="34" charset="0"/>
                <a:cs typeface="Times New Roman" panose="02020603050405020304" pitchFamily="18" charset="0"/>
              </a:rPr>
              <a:t>Người đó không biết em đang theo dõi vì camera là thiết bị đưa hình ảnh vào, không đưa hình ảnh ra.</a:t>
            </a:r>
            <a:endParaRPr lang="en-US">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US" sz="2800" b="1">
                <a:solidFill>
                  <a:srgbClr val="0000CC"/>
                </a:solidFill>
                <a:ea typeface="Calibri" panose="020F0502020204030204" pitchFamily="34" charset="0"/>
                <a:cs typeface="Times New Roman" panose="02020603050405020304" pitchFamily="18" charset="0"/>
              </a:rPr>
              <a:t>Nhóm 2: </a:t>
            </a:r>
            <a:r>
              <a:rPr lang="en-US" sz="2800">
                <a:solidFill>
                  <a:srgbClr val="C00000"/>
                </a:solidFill>
                <a:ea typeface="Calibri" panose="020F0502020204030204" pitchFamily="34" charset="0"/>
                <a:cs typeface="Times New Roman" panose="02020603050405020304" pitchFamily="18" charset="0"/>
              </a:rPr>
              <a:t>Em cần phải diệt virus trên máy tính, vì máy in chỉ là thiết bị ra, không lưu trữ và xử lí dữ liệu.</a:t>
            </a:r>
            <a:endParaRPr lang="en-US">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US" sz="2800" b="1">
                <a:solidFill>
                  <a:srgbClr val="0000CC"/>
                </a:solidFill>
                <a:ea typeface="Calibri" panose="020F0502020204030204" pitchFamily="34" charset="0"/>
                <a:cs typeface="Times New Roman" panose="02020603050405020304" pitchFamily="18" charset="0"/>
              </a:rPr>
              <a:t>Nhóm 3: </a:t>
            </a:r>
            <a:endParaRPr lang="en-US">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28575" marR="28575" algn="just">
              <a:spcBef>
                <a:spcPts val="0"/>
              </a:spcBef>
              <a:spcAft>
                <a:spcPts val="0"/>
              </a:spcAft>
            </a:pPr>
            <a:r>
              <a:rPr lang="en-US" sz="2800">
                <a:solidFill>
                  <a:srgbClr val="C00000"/>
                </a:solidFill>
                <a:ea typeface="Times New Roman" panose="02020603050405020304" pitchFamily="18" charset="0"/>
                <a:cs typeface="Times New Roman" panose="02020603050405020304" pitchFamily="18" charset="0"/>
              </a:rPr>
              <a:t> </a:t>
            </a:r>
            <a:r>
              <a:rPr lang="en-US" sz="2800" b="1">
                <a:solidFill>
                  <a:srgbClr val="C00000"/>
                </a:solidFill>
                <a:ea typeface="Times New Roman" panose="02020603050405020304" pitchFamily="18" charset="0"/>
                <a:cs typeface="Times New Roman" panose="02020603050405020304" pitchFamily="18" charset="0"/>
              </a:rPr>
              <a:t>- </a:t>
            </a:r>
            <a:r>
              <a:rPr lang="en-US" sz="2800">
                <a:solidFill>
                  <a:srgbClr val="C00000"/>
                </a:solidFill>
                <a:ea typeface="Times New Roman" panose="02020603050405020304" pitchFamily="18" charset="0"/>
                <a:cs typeface="Times New Roman" panose="02020603050405020304" pitchFamily="18" charset="0"/>
              </a:rPr>
              <a:t>Đến phòng đúng giờ, ra vào trật tự, ngồi đúng vị trí.</a:t>
            </a:r>
            <a:endParaRPr lang="en-US" sz="2800">
              <a:solidFill>
                <a:srgbClr val="C00000"/>
              </a:solidFill>
              <a:latin typeface="VNI-Times" pitchFamily="2" charset="0"/>
              <a:ea typeface="VNI-Times" pitchFamily="2" charset="0"/>
              <a:cs typeface="Times New Roman" panose="02020603050405020304" pitchFamily="18" charset="0"/>
            </a:endParaRPr>
          </a:p>
          <a:p>
            <a:pPr marL="28575" marR="28575" algn="just">
              <a:lnSpc>
                <a:spcPct val="107000"/>
              </a:lnSpc>
              <a:spcBef>
                <a:spcPts val="0"/>
              </a:spcBef>
              <a:spcAft>
                <a:spcPts val="0"/>
              </a:spcAft>
            </a:pPr>
            <a:r>
              <a:rPr lang="en-US" sz="2800">
                <a:solidFill>
                  <a:srgbClr val="C00000"/>
                </a:solidFill>
                <a:ea typeface="Times New Roman" panose="02020603050405020304" pitchFamily="18" charset="0"/>
                <a:cs typeface="Times New Roman" panose="02020603050405020304" pitchFamily="18" charset="0"/>
              </a:rPr>
              <a:t>- Không mang các đồ ăn uống, xả rác ra phòng.</a:t>
            </a:r>
            <a:endParaRPr lang="en-US">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5" marR="28575" algn="just">
              <a:lnSpc>
                <a:spcPct val="107000"/>
              </a:lnSpc>
              <a:spcBef>
                <a:spcPts val="0"/>
              </a:spcBef>
              <a:spcAft>
                <a:spcPts val="0"/>
              </a:spcAft>
            </a:pPr>
            <a:r>
              <a:rPr lang="en-US" sz="2800">
                <a:solidFill>
                  <a:srgbClr val="C00000"/>
                </a:solidFill>
                <a:ea typeface="Times New Roman" panose="02020603050405020304" pitchFamily="18" charset="0"/>
                <a:cs typeface="Times New Roman" panose="02020603050405020304" pitchFamily="18" charset="0"/>
              </a:rPr>
              <a:t>- Không tự thay đổi, tháo bỏ các thiết bị máy tính.</a:t>
            </a:r>
            <a:endParaRPr lang="en-US">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5" marR="28575" algn="just">
              <a:lnSpc>
                <a:spcPct val="107000"/>
              </a:lnSpc>
              <a:spcBef>
                <a:spcPts val="0"/>
              </a:spcBef>
              <a:spcAft>
                <a:spcPts val="0"/>
              </a:spcAft>
            </a:pPr>
            <a:r>
              <a:rPr lang="en-US" sz="2800">
                <a:solidFill>
                  <a:srgbClr val="C00000"/>
                </a:solidFill>
                <a:ea typeface="Times New Roman" panose="02020603050405020304" pitchFamily="18" charset="0"/>
                <a:cs typeface="Times New Roman" panose="02020603050405020304" pitchFamily="18" charset="0"/>
              </a:rPr>
              <a:t>- Không tự ý cài đặt hoặc gỡ bỏ phần mềm trên máy tính.</a:t>
            </a:r>
            <a:endParaRPr lang="en-US">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8575" marR="28575" algn="just">
              <a:lnSpc>
                <a:spcPct val="107000"/>
              </a:lnSpc>
              <a:spcBef>
                <a:spcPts val="0"/>
              </a:spcBef>
              <a:spcAft>
                <a:spcPts val="0"/>
              </a:spcAft>
            </a:pPr>
            <a:r>
              <a:rPr lang="en-US" sz="2800">
                <a:solidFill>
                  <a:srgbClr val="C00000"/>
                </a:solidFill>
                <a:ea typeface="Times New Roman" panose="02020603050405020304" pitchFamily="18" charset="0"/>
                <a:cs typeface="Times New Roman" panose="02020603050405020304" pitchFamily="18" charset="0"/>
              </a:rPr>
              <a:t>- Khi sử dụng xong phải tắt máy tính đúng cách, để lại bàn phím ngay ngắn, vệ sinh sạch sẽ.</a:t>
            </a:r>
            <a:endParaRPr lang="en-US">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9"/>
          <p:cNvSpPr txBox="1">
            <a:spLocks noChangeArrowheads="1"/>
          </p:cNvSpPr>
          <p:nvPr/>
        </p:nvSpPr>
        <p:spPr bwMode="auto">
          <a:xfrm>
            <a:off x="2286000" y="28731"/>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spTree>
    <p:extLst>
      <p:ext uri="{BB962C8B-B14F-4D97-AF65-F5344CB8AC3E}">
        <p14:creationId xmlns:p14="http://schemas.microsoft.com/office/powerpoint/2010/main" val="22823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4"/>
          <p:cNvSpPr>
            <a:spLocks noGrp="1"/>
          </p:cNvSpPr>
          <p:nvPr>
            <p:ph type="sldNum" sz="quarter" idx="12"/>
          </p:nvPr>
        </p:nvSpPr>
        <p:spPr/>
        <p:txBody>
          <a:bodyPr/>
          <a:lstStyle/>
          <a:p>
            <a:pPr>
              <a:defRPr/>
            </a:pPr>
            <a:fld id="{259A37E4-26BE-4DDE-9E38-AF2B40F6AC4B}" type="slidenum">
              <a:rPr lang="en-US"/>
              <a:pPr>
                <a:defRPr/>
              </a:pPr>
              <a:t>33</a:t>
            </a:fld>
            <a:endParaRPr lang="en-US"/>
          </a:p>
        </p:txBody>
      </p:sp>
      <p:sp>
        <p:nvSpPr>
          <p:cNvPr id="36867" name="Oval 2"/>
          <p:cNvSpPr>
            <a:spLocks noChangeArrowheads="1"/>
          </p:cNvSpPr>
          <p:nvPr/>
        </p:nvSpPr>
        <p:spPr bwMode="auto">
          <a:xfrm>
            <a:off x="2209800" y="381000"/>
            <a:ext cx="685800" cy="68580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500">
              <a:solidFill>
                <a:srgbClr val="FF0000"/>
              </a:solidFill>
              <a:latin typeface=".VnCentury Schoolbook" pitchFamily="34" charset="0"/>
            </a:endParaRPr>
          </a:p>
        </p:txBody>
      </p:sp>
      <p:sp>
        <p:nvSpPr>
          <p:cNvPr id="36868" name="AutoShape 3"/>
          <p:cNvSpPr>
            <a:spLocks noChangeArrowheads="1"/>
          </p:cNvSpPr>
          <p:nvPr/>
        </p:nvSpPr>
        <p:spPr bwMode="auto">
          <a:xfrm>
            <a:off x="4114801" y="685801"/>
            <a:ext cx="1857375" cy="250825"/>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grpSp>
        <p:nvGrpSpPr>
          <p:cNvPr id="36869" name="Group 4"/>
          <p:cNvGrpSpPr>
            <a:grpSpLocks/>
          </p:cNvGrpSpPr>
          <p:nvPr/>
        </p:nvGrpSpPr>
        <p:grpSpPr bwMode="auto">
          <a:xfrm>
            <a:off x="7620000" y="1981200"/>
            <a:ext cx="1049338" cy="1708150"/>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70" name="Picture 89" descr="BHOME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362201"/>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BHO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514601"/>
            <a:ext cx="1957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p:cNvSpPr>
            <a:spLocks noChangeArrowheads="1"/>
          </p:cNvSpPr>
          <p:nvPr/>
        </p:nvSpPr>
        <p:spPr bwMode="auto">
          <a:xfrm>
            <a:off x="6553200" y="228601"/>
            <a:ext cx="2459038" cy="250825"/>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pic>
        <p:nvPicPr>
          <p:cNvPr id="36873" name="Picture 92"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6670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28956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p:cNvSpPr>
            <a:spLocks noChangeArrowheads="1" noChangeShapeType="1" noTextEdit="1"/>
          </p:cNvSpPr>
          <p:nvPr/>
        </p:nvSpPr>
        <p:spPr bwMode="auto">
          <a:xfrm>
            <a:off x="2209800" y="1143000"/>
            <a:ext cx="7848600" cy="1066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HƯỚNG DẪN VỀ NHÀ </a:t>
            </a:r>
          </a:p>
        </p:txBody>
      </p:sp>
      <p:sp>
        <p:nvSpPr>
          <p:cNvPr id="293985" name="Text Box 97"/>
          <p:cNvSpPr txBox="1">
            <a:spLocks noChangeArrowheads="1"/>
          </p:cNvSpPr>
          <p:nvPr/>
        </p:nvSpPr>
        <p:spPr bwMode="auto">
          <a:xfrm>
            <a:off x="1676400" y="4180344"/>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a:solidFill>
                  <a:srgbClr val="0000FF"/>
                </a:solidFill>
                <a:cs typeface="Times New Roman" pitchFamily="18" charset="0"/>
              </a:rPr>
              <a:t> Về nhà xem và học thuộc </a:t>
            </a:r>
            <a:r>
              <a:rPr lang="vi-VN" sz="2800">
                <a:solidFill>
                  <a:srgbClr val="0000FF"/>
                </a:solidFill>
                <a:cs typeface="Times New Roman" pitchFamily="18" charset="0"/>
              </a:rPr>
              <a:t>toàn bộ nội dung bài đã học.</a:t>
            </a:r>
            <a:endParaRPr lang="en-US" sz="2800">
              <a:solidFill>
                <a:srgbClr val="0000FF"/>
              </a:solidFill>
              <a:cs typeface="Times New Roman" pitchFamily="18" charset="0"/>
            </a:endParaRPr>
          </a:p>
          <a:p>
            <a:pPr algn="just">
              <a:spcBef>
                <a:spcPct val="50000"/>
              </a:spcBef>
              <a:buFontTx/>
              <a:buChar char="-"/>
            </a:pPr>
            <a:r>
              <a:rPr lang="en-US" sz="2800">
                <a:solidFill>
                  <a:srgbClr val="0000FF"/>
                </a:solidFill>
                <a:cs typeface="Times New Roman" pitchFamily="18" charset="0"/>
              </a:rPr>
              <a:t> Sưu tầm các tranh ảnh về các thiết bị vào – ra.</a:t>
            </a:r>
          </a:p>
          <a:p>
            <a:pPr algn="just">
              <a:spcBef>
                <a:spcPct val="50000"/>
              </a:spcBef>
              <a:buFontTx/>
              <a:buChar char="-"/>
            </a:pPr>
            <a:r>
              <a:rPr lang="en-US" sz="2800">
                <a:solidFill>
                  <a:srgbClr val="0000FF"/>
                </a:solidFill>
                <a:cs typeface="Times New Roman" pitchFamily="18" charset="0"/>
              </a:rPr>
              <a:t> Xem trước bài 2: Phần mềm máy tính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FEB2DB-C71E-47A9-BF29-4C8E4C6B7814}"/>
              </a:ext>
            </a:extLst>
          </p:cNvPr>
          <p:cNvPicPr>
            <a:picLocks noChangeAspect="1"/>
          </p:cNvPicPr>
          <p:nvPr/>
        </p:nvPicPr>
        <p:blipFill>
          <a:blip r:embed="rId2"/>
          <a:stretch>
            <a:fillRect/>
          </a:stretch>
        </p:blipFill>
        <p:spPr>
          <a:xfrm>
            <a:off x="1600200" y="1676400"/>
            <a:ext cx="8601020" cy="2849880"/>
          </a:xfrm>
          <a:prstGeom prst="rect">
            <a:avLst/>
          </a:prstGeom>
        </p:spPr>
      </p:pic>
      <p:sp>
        <p:nvSpPr>
          <p:cNvPr id="8" name="TextBox 7">
            <a:extLst>
              <a:ext uri="{FF2B5EF4-FFF2-40B4-BE49-F238E27FC236}">
                <a16:creationId xmlns:a16="http://schemas.microsoft.com/office/drawing/2014/main" id="{823DD652-5770-4B65-BD47-1E096E761351}"/>
              </a:ext>
            </a:extLst>
          </p:cNvPr>
          <p:cNvSpPr txBox="1"/>
          <p:nvPr/>
        </p:nvSpPr>
        <p:spPr>
          <a:xfrm>
            <a:off x="1905000" y="457200"/>
            <a:ext cx="8601020" cy="523220"/>
          </a:xfrm>
          <a:prstGeom prst="rect">
            <a:avLst/>
          </a:prstGeom>
          <a:noFill/>
        </p:spPr>
        <p:txBody>
          <a:bodyPr wrap="square" rtlCol="0">
            <a:spAutoFit/>
          </a:bodyPr>
          <a:lstStyle/>
          <a:p>
            <a:pPr algn="ctr"/>
            <a:r>
              <a:rPr lang="en-US" sz="2800" b="1" dirty="0">
                <a:solidFill>
                  <a:srgbClr val="FF0000"/>
                </a:solidFill>
              </a:rPr>
              <a:t>SƠ ĐỒ THIẾT BỊ VÀO – RA, BỘ XỬ LÍ VÀ BỘ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5</a:t>
            </a:fld>
            <a:endParaRPr lang="en-US"/>
          </a:p>
        </p:txBody>
      </p:sp>
      <p:sp>
        <p:nvSpPr>
          <p:cNvPr id="4" name="TextBox 3"/>
          <p:cNvSpPr txBox="1"/>
          <p:nvPr/>
        </p:nvSpPr>
        <p:spPr>
          <a:xfrm>
            <a:off x="2300774" y="-5096"/>
            <a:ext cx="7162800" cy="523220"/>
          </a:xfrm>
          <a:prstGeom prst="rect">
            <a:avLst/>
          </a:prstGeom>
          <a:noFill/>
        </p:spPr>
        <p:txBody>
          <a:bodyPr wrap="square" rtlCol="0">
            <a:spAutoFit/>
          </a:bodyPr>
          <a:lstStyle/>
          <a:p>
            <a:pPr algn="ctr"/>
            <a:r>
              <a:rPr lang="en-US" sz="2800" b="1" dirty="0">
                <a:solidFill>
                  <a:srgbClr val="FF0000"/>
                </a:solidFill>
              </a:rPr>
              <a:t>QUAN SÁT CÁC HÌNH ẢNH</a:t>
            </a:r>
          </a:p>
        </p:txBody>
      </p:sp>
      <p:sp>
        <p:nvSpPr>
          <p:cNvPr id="14" name="TextBox 13"/>
          <p:cNvSpPr txBox="1"/>
          <p:nvPr/>
        </p:nvSpPr>
        <p:spPr>
          <a:xfrm>
            <a:off x="1524000" y="388561"/>
            <a:ext cx="9049662" cy="338554"/>
          </a:xfrm>
          <a:prstGeom prst="rect">
            <a:avLst/>
          </a:prstGeom>
          <a:noFill/>
        </p:spPr>
        <p:txBody>
          <a:bodyPr wrap="square" rtlCol="0">
            <a:spAutoFit/>
          </a:bodyPr>
          <a:lstStyle/>
          <a:p>
            <a:pPr algn="ctr"/>
            <a:r>
              <a:rPr lang="en-US" sz="1600" b="1" dirty="0">
                <a:solidFill>
                  <a:srgbClr val="0000CC"/>
                </a:solidFill>
              </a:rPr>
              <a:t>CÁC THIẾT BỊ VÀO – THIẾT BỊ RA</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11" t="11111" r="42222"/>
          <a:stretch/>
        </p:blipFill>
        <p:spPr>
          <a:xfrm>
            <a:off x="7329529" y="4517291"/>
            <a:ext cx="969441" cy="18465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141" y="5168007"/>
            <a:ext cx="3200400" cy="1078706"/>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1" y="819037"/>
            <a:ext cx="985709" cy="175758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8553" y="3177557"/>
            <a:ext cx="2259037" cy="1355422"/>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325" y="810912"/>
            <a:ext cx="2552700" cy="1790700"/>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12222" b="12222"/>
          <a:stretch/>
        </p:blipFill>
        <p:spPr>
          <a:xfrm>
            <a:off x="4914900" y="730139"/>
            <a:ext cx="2209800" cy="1669627"/>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1394" y="2892304"/>
            <a:ext cx="2214562" cy="1658784"/>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t="20675" b="15325"/>
          <a:stretch/>
        </p:blipFill>
        <p:spPr>
          <a:xfrm>
            <a:off x="7867339" y="2971801"/>
            <a:ext cx="2143125" cy="1371600"/>
          </a:xfrm>
          <a:prstGeom prst="rect">
            <a:avLst/>
          </a:prstGeom>
        </p:spPr>
      </p:pic>
      <p:sp>
        <p:nvSpPr>
          <p:cNvPr id="37" name="Rectangle 36"/>
          <p:cNvSpPr/>
          <p:nvPr/>
        </p:nvSpPr>
        <p:spPr>
          <a:xfrm>
            <a:off x="3615784" y="6378760"/>
            <a:ext cx="2022092" cy="400110"/>
          </a:xfrm>
          <a:prstGeom prst="rect">
            <a:avLst/>
          </a:prstGeom>
        </p:spPr>
        <p:txBody>
          <a:bodyPr wrap="none">
            <a:spAutoFit/>
          </a:bodyPr>
          <a:lstStyle/>
          <a:p>
            <a:r>
              <a:rPr lang="en-US" b="1" dirty="0">
                <a:solidFill>
                  <a:srgbClr val="0000CC"/>
                </a:solidFill>
              </a:rPr>
              <a:t>THIẾT BỊ VÀO </a:t>
            </a:r>
            <a:endParaRPr lang="en-US" dirty="0"/>
          </a:p>
        </p:txBody>
      </p:sp>
      <p:sp>
        <p:nvSpPr>
          <p:cNvPr id="38" name="Rectangle 37"/>
          <p:cNvSpPr/>
          <p:nvPr/>
        </p:nvSpPr>
        <p:spPr>
          <a:xfrm>
            <a:off x="6995822" y="6305126"/>
            <a:ext cx="2022092" cy="400110"/>
          </a:xfrm>
          <a:prstGeom prst="rect">
            <a:avLst/>
          </a:prstGeom>
        </p:spPr>
        <p:txBody>
          <a:bodyPr wrap="none">
            <a:spAutoFit/>
          </a:bodyPr>
          <a:lstStyle/>
          <a:p>
            <a:r>
              <a:rPr lang="en-US" b="1" dirty="0">
                <a:solidFill>
                  <a:srgbClr val="0000CC"/>
                </a:solidFill>
              </a:rPr>
              <a:t>THIẾT BỊ VÀO </a:t>
            </a:r>
            <a:endParaRPr lang="en-US" dirty="0"/>
          </a:p>
        </p:txBody>
      </p:sp>
      <p:sp>
        <p:nvSpPr>
          <p:cNvPr id="39" name="Rectangle 38"/>
          <p:cNvSpPr/>
          <p:nvPr/>
        </p:nvSpPr>
        <p:spPr>
          <a:xfrm>
            <a:off x="7940008" y="2608976"/>
            <a:ext cx="2022092" cy="400110"/>
          </a:xfrm>
          <a:prstGeom prst="rect">
            <a:avLst/>
          </a:prstGeom>
        </p:spPr>
        <p:txBody>
          <a:bodyPr wrap="none">
            <a:spAutoFit/>
          </a:bodyPr>
          <a:lstStyle/>
          <a:p>
            <a:r>
              <a:rPr lang="en-US" b="1" dirty="0">
                <a:solidFill>
                  <a:srgbClr val="0000CC"/>
                </a:solidFill>
              </a:rPr>
              <a:t>THIẾT BỊ VÀO </a:t>
            </a:r>
            <a:endParaRPr lang="en-US" dirty="0"/>
          </a:p>
        </p:txBody>
      </p:sp>
      <p:sp>
        <p:nvSpPr>
          <p:cNvPr id="40" name="Rectangle 39"/>
          <p:cNvSpPr/>
          <p:nvPr/>
        </p:nvSpPr>
        <p:spPr>
          <a:xfrm>
            <a:off x="1907024" y="4566290"/>
            <a:ext cx="2022092" cy="400110"/>
          </a:xfrm>
          <a:prstGeom prst="rect">
            <a:avLst/>
          </a:prstGeom>
        </p:spPr>
        <p:txBody>
          <a:bodyPr wrap="none">
            <a:spAutoFit/>
          </a:bodyPr>
          <a:lstStyle/>
          <a:p>
            <a:r>
              <a:rPr lang="en-US" b="1" dirty="0">
                <a:solidFill>
                  <a:srgbClr val="0000CC"/>
                </a:solidFill>
              </a:rPr>
              <a:t>THIẾT BỊ VÀO </a:t>
            </a:r>
            <a:endParaRPr lang="en-US" dirty="0"/>
          </a:p>
        </p:txBody>
      </p:sp>
      <p:sp>
        <p:nvSpPr>
          <p:cNvPr id="41" name="Rectangle 40"/>
          <p:cNvSpPr/>
          <p:nvPr/>
        </p:nvSpPr>
        <p:spPr>
          <a:xfrm>
            <a:off x="1955698" y="2611605"/>
            <a:ext cx="1763816" cy="400110"/>
          </a:xfrm>
          <a:prstGeom prst="rect">
            <a:avLst/>
          </a:prstGeom>
        </p:spPr>
        <p:txBody>
          <a:bodyPr wrap="none">
            <a:spAutoFit/>
          </a:bodyPr>
          <a:lstStyle/>
          <a:p>
            <a:pPr algn="ctr"/>
            <a:r>
              <a:rPr lang="en-US" b="1" dirty="0">
                <a:solidFill>
                  <a:srgbClr val="C00000"/>
                </a:solidFill>
              </a:rPr>
              <a:t>THIẾT BỊ RA</a:t>
            </a:r>
          </a:p>
        </p:txBody>
      </p:sp>
      <p:sp>
        <p:nvSpPr>
          <p:cNvPr id="42" name="Rectangle 41"/>
          <p:cNvSpPr/>
          <p:nvPr/>
        </p:nvSpPr>
        <p:spPr>
          <a:xfrm>
            <a:off x="5067963" y="2484031"/>
            <a:ext cx="1763816" cy="400110"/>
          </a:xfrm>
          <a:prstGeom prst="rect">
            <a:avLst/>
          </a:prstGeom>
        </p:spPr>
        <p:txBody>
          <a:bodyPr wrap="none">
            <a:spAutoFit/>
          </a:bodyPr>
          <a:lstStyle/>
          <a:p>
            <a:pPr algn="ctr"/>
            <a:r>
              <a:rPr lang="en-US" b="1" dirty="0">
                <a:solidFill>
                  <a:srgbClr val="C00000"/>
                </a:solidFill>
              </a:rPr>
              <a:t>THIẾT BỊ RA</a:t>
            </a:r>
          </a:p>
        </p:txBody>
      </p:sp>
      <p:sp>
        <p:nvSpPr>
          <p:cNvPr id="43" name="Rectangle 42"/>
          <p:cNvSpPr/>
          <p:nvPr/>
        </p:nvSpPr>
        <p:spPr>
          <a:xfrm>
            <a:off x="5067963" y="4683135"/>
            <a:ext cx="1763816" cy="400110"/>
          </a:xfrm>
          <a:prstGeom prst="rect">
            <a:avLst/>
          </a:prstGeom>
        </p:spPr>
        <p:txBody>
          <a:bodyPr wrap="none">
            <a:spAutoFit/>
          </a:bodyPr>
          <a:lstStyle/>
          <a:p>
            <a:pPr algn="ctr"/>
            <a:r>
              <a:rPr lang="en-US" b="1" dirty="0">
                <a:solidFill>
                  <a:srgbClr val="C00000"/>
                </a:solidFill>
              </a:rPr>
              <a:t>THIẾT BỊ RA</a:t>
            </a:r>
          </a:p>
        </p:txBody>
      </p:sp>
      <p:sp>
        <p:nvSpPr>
          <p:cNvPr id="29" name="Rectangle 28">
            <a:extLst>
              <a:ext uri="{FF2B5EF4-FFF2-40B4-BE49-F238E27FC236}">
                <a16:creationId xmlns:a16="http://schemas.microsoft.com/office/drawing/2014/main" id="{D799A095-4D05-42B1-8949-A771966DF919}"/>
              </a:ext>
            </a:extLst>
          </p:cNvPr>
          <p:cNvSpPr/>
          <p:nvPr/>
        </p:nvSpPr>
        <p:spPr>
          <a:xfrm>
            <a:off x="8077200" y="4261207"/>
            <a:ext cx="1763816" cy="400110"/>
          </a:xfrm>
          <a:prstGeom prst="rect">
            <a:avLst/>
          </a:prstGeom>
        </p:spPr>
        <p:txBody>
          <a:bodyPr wrap="none">
            <a:spAutoFit/>
          </a:bodyPr>
          <a:lstStyle/>
          <a:p>
            <a:pPr algn="ctr"/>
            <a:r>
              <a:rPr lang="en-US" b="1" dirty="0">
                <a:solidFill>
                  <a:srgbClr val="C00000"/>
                </a:solidFill>
              </a:rPr>
              <a:t>THIẾT BỊ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1"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randombar(horizontal)">
                                      <p:cBhvr>
                                        <p:cTn id="63" dur="500"/>
                                        <p:tgtEl>
                                          <p:spTgt spid="3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barn(inVertical)">
                                      <p:cBhvr>
                                        <p:cTn id="66" dur="500"/>
                                        <p:tgtEl>
                                          <p:spTgt spid="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randombar(horizontal)">
                                      <p:cBhvr>
                                        <p:cTn id="69" dur="500"/>
                                        <p:tgtEl>
                                          <p:spTgt spid="4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randombar(horizontal)">
                                      <p:cBhvr>
                                        <p:cTn id="72" dur="500"/>
                                        <p:tgtEl>
                                          <p:spTgt spid="42"/>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randombar(horizontal)">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P spid="37" grpId="0"/>
      <p:bldP spid="38" grpId="0"/>
      <p:bldP spid="38" grpId="1"/>
      <p:bldP spid="39" grpId="0"/>
      <p:bldP spid="40" grpId="0"/>
      <p:bldP spid="41" grpId="0"/>
      <p:bldP spid="42" grpId="0"/>
      <p:bldP spid="43"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6</a:t>
            </a:fld>
            <a:endParaRPr lang="en-US"/>
          </a:p>
        </p:txBody>
      </p:sp>
      <p:sp>
        <p:nvSpPr>
          <p:cNvPr id="3" name="TextBox 2"/>
          <p:cNvSpPr txBox="1"/>
          <p:nvPr/>
        </p:nvSpPr>
        <p:spPr>
          <a:xfrm>
            <a:off x="2667000" y="22124"/>
            <a:ext cx="7162800" cy="584775"/>
          </a:xfrm>
          <a:prstGeom prst="rect">
            <a:avLst/>
          </a:prstGeom>
          <a:noFill/>
        </p:spPr>
        <p:txBody>
          <a:bodyPr wrap="square" rtlCol="0">
            <a:spAutoFit/>
          </a:bodyPr>
          <a:lstStyle/>
          <a:p>
            <a:pPr algn="ctr"/>
            <a:r>
              <a:rPr lang="en-US" sz="3200" b="1" dirty="0">
                <a:solidFill>
                  <a:srgbClr val="FF0000"/>
                </a:solidFill>
              </a:rPr>
              <a:t>QUAN SÁT CÁC HÌNH ẢNH</a:t>
            </a:r>
          </a:p>
        </p:txBody>
      </p:sp>
      <p:sp>
        <p:nvSpPr>
          <p:cNvPr id="6" name="TextBox 5">
            <a:extLst>
              <a:ext uri="{FF2B5EF4-FFF2-40B4-BE49-F238E27FC236}">
                <a16:creationId xmlns:a16="http://schemas.microsoft.com/office/drawing/2014/main" id="{B7215510-2C2C-4463-8987-ED9C437CF588}"/>
              </a:ext>
            </a:extLst>
          </p:cNvPr>
          <p:cNvSpPr txBox="1"/>
          <p:nvPr/>
        </p:nvSpPr>
        <p:spPr>
          <a:xfrm>
            <a:off x="1524000" y="633818"/>
            <a:ext cx="9049662" cy="523220"/>
          </a:xfrm>
          <a:prstGeom prst="rect">
            <a:avLst/>
          </a:prstGeom>
          <a:noFill/>
        </p:spPr>
        <p:txBody>
          <a:bodyPr wrap="square" rtlCol="0">
            <a:spAutoFit/>
          </a:bodyPr>
          <a:lstStyle/>
          <a:p>
            <a:pPr algn="ctr"/>
            <a:r>
              <a:rPr lang="en-US" sz="2800" b="1" dirty="0">
                <a:solidFill>
                  <a:srgbClr val="0000CC"/>
                </a:solidFill>
              </a:rPr>
              <a:t>CÁC BỘ NHỚ</a:t>
            </a:r>
          </a:p>
        </p:txBody>
      </p:sp>
      <p:grpSp>
        <p:nvGrpSpPr>
          <p:cNvPr id="8" name="Group 7">
            <a:extLst>
              <a:ext uri="{FF2B5EF4-FFF2-40B4-BE49-F238E27FC236}">
                <a16:creationId xmlns:a16="http://schemas.microsoft.com/office/drawing/2014/main" id="{0061AC00-1104-4CF9-8D1F-62ADA52D8A06}"/>
              </a:ext>
            </a:extLst>
          </p:cNvPr>
          <p:cNvGrpSpPr/>
          <p:nvPr/>
        </p:nvGrpSpPr>
        <p:grpSpPr>
          <a:xfrm>
            <a:off x="3048000" y="1542760"/>
            <a:ext cx="6273256" cy="4263450"/>
            <a:chOff x="990600" y="1629885"/>
            <a:chExt cx="6273256" cy="4263450"/>
          </a:xfrm>
        </p:grpSpPr>
        <p:pic>
          <p:nvPicPr>
            <p:cNvPr id="5" name="Picture 4" descr="bo-nho-may-tinh-la-gi.jpg"/>
            <p:cNvPicPr>
              <a:picLocks noChangeAspect="1"/>
            </p:cNvPicPr>
            <p:nvPr/>
          </p:nvPicPr>
          <p:blipFill>
            <a:blip r:embed="rId2"/>
            <a:srcRect t="8756"/>
            <a:stretch>
              <a:fillRect/>
            </a:stretch>
          </p:blipFill>
          <p:spPr>
            <a:xfrm>
              <a:off x="990600" y="1629885"/>
              <a:ext cx="6273256" cy="4263450"/>
            </a:xfrm>
            <a:prstGeom prst="rect">
              <a:avLst/>
            </a:prstGeom>
          </p:spPr>
        </p:pic>
        <p:pic>
          <p:nvPicPr>
            <p:cNvPr id="4" name="Picture 3">
              <a:extLst>
                <a:ext uri="{FF2B5EF4-FFF2-40B4-BE49-F238E27FC236}">
                  <a16:creationId xmlns:a16="http://schemas.microsoft.com/office/drawing/2014/main" id="{C7235B98-A193-4E23-8E72-86DD0EA184F9}"/>
                </a:ext>
              </a:extLst>
            </p:cNvPr>
            <p:cNvPicPr>
              <a:picLocks noChangeAspect="1"/>
            </p:cNvPicPr>
            <p:nvPr/>
          </p:nvPicPr>
          <p:blipFill>
            <a:blip r:embed="rId3"/>
            <a:stretch>
              <a:fillRect/>
            </a:stretch>
          </p:blipFill>
          <p:spPr>
            <a:xfrm>
              <a:off x="1981200" y="3611085"/>
              <a:ext cx="1219200" cy="14383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C2C522-396A-49FE-8DDB-4F6921723C86}" type="slidenum">
              <a:rPr lang="en-US" smtClean="0"/>
              <a:pPr>
                <a:defRPr/>
              </a:pPr>
              <a:t>7</a:t>
            </a:fld>
            <a:endParaRPr lang="en-US"/>
          </a:p>
        </p:txBody>
      </p:sp>
      <p:sp>
        <p:nvSpPr>
          <p:cNvPr id="4" name="TextBox 3"/>
          <p:cNvSpPr txBox="1"/>
          <p:nvPr/>
        </p:nvSpPr>
        <p:spPr>
          <a:xfrm>
            <a:off x="2318658" y="-3624"/>
            <a:ext cx="7162800" cy="523220"/>
          </a:xfrm>
          <a:prstGeom prst="rect">
            <a:avLst/>
          </a:prstGeom>
          <a:noFill/>
        </p:spPr>
        <p:txBody>
          <a:bodyPr wrap="square" rtlCol="0">
            <a:spAutoFit/>
          </a:bodyPr>
          <a:lstStyle/>
          <a:p>
            <a:pPr algn="ctr"/>
            <a:r>
              <a:rPr lang="en-US" sz="2800" b="1">
                <a:solidFill>
                  <a:srgbClr val="FF0000"/>
                </a:solidFill>
              </a:rPr>
              <a:t>QUAN SÁT CÁC HÌNH ẢNH</a:t>
            </a:r>
          </a:p>
        </p:txBody>
      </p:sp>
      <p:sp>
        <p:nvSpPr>
          <p:cNvPr id="14" name="TextBox 13"/>
          <p:cNvSpPr txBox="1"/>
          <p:nvPr/>
        </p:nvSpPr>
        <p:spPr>
          <a:xfrm>
            <a:off x="1506511" y="-29042"/>
            <a:ext cx="9049662" cy="830997"/>
          </a:xfrm>
          <a:prstGeom prst="rect">
            <a:avLst/>
          </a:prstGeom>
          <a:noFill/>
        </p:spPr>
        <p:txBody>
          <a:bodyPr wrap="square" rtlCol="0">
            <a:spAutoFit/>
          </a:bodyPr>
          <a:lstStyle/>
          <a:p>
            <a:pPr algn="ctr"/>
            <a:r>
              <a:rPr lang="en-US" sz="1600" b="1" dirty="0">
                <a:solidFill>
                  <a:srgbClr val="FF0000"/>
                </a:solidFill>
              </a:rPr>
              <a:t>THẢO LUẬN NHÓM 3 PHÚT: </a:t>
            </a:r>
          </a:p>
          <a:p>
            <a:pPr algn="ctr"/>
            <a:r>
              <a:rPr lang="en-US" sz="1600" b="1" dirty="0">
                <a:solidFill>
                  <a:srgbClr val="0000CC"/>
                </a:solidFill>
              </a:rPr>
              <a:t>PHÂN </a:t>
            </a:r>
            <a:r>
              <a:rPr lang="en-US" sz="1600" b="1" dirty="0" err="1">
                <a:solidFill>
                  <a:srgbClr val="0000CC"/>
                </a:solidFill>
              </a:rPr>
              <a:t>BiỆT</a:t>
            </a:r>
            <a:r>
              <a:rPr lang="en-US" sz="1600" b="1" dirty="0">
                <a:solidFill>
                  <a:srgbClr val="0000CC"/>
                </a:solidFill>
              </a:rPr>
              <a:t> CÁC HÌNH ẢNH VỀ THIẾT BỊ VÀO, THIẾT BỊ RA, BỘ XỬ LÝ, BỘ NHỚ, THIẾT BỊ VÀO  - RA </a:t>
            </a:r>
          </a:p>
        </p:txBody>
      </p:sp>
      <p:sp>
        <p:nvSpPr>
          <p:cNvPr id="15" name="TextBox 14"/>
          <p:cNvSpPr txBox="1"/>
          <p:nvPr/>
        </p:nvSpPr>
        <p:spPr>
          <a:xfrm>
            <a:off x="2590800" y="2438401"/>
            <a:ext cx="914400" cy="461665"/>
          </a:xfrm>
          <a:prstGeom prst="rect">
            <a:avLst/>
          </a:prstGeom>
          <a:noFill/>
        </p:spPr>
        <p:txBody>
          <a:bodyPr wrap="square" rtlCol="0">
            <a:spAutoFit/>
          </a:bodyPr>
          <a:lstStyle/>
          <a:p>
            <a:pPr algn="ctr"/>
            <a:r>
              <a:rPr lang="en-US" sz="2400" b="1">
                <a:solidFill>
                  <a:srgbClr val="FF0000"/>
                </a:solidFill>
              </a:rPr>
              <a:t>1</a:t>
            </a:r>
          </a:p>
        </p:txBody>
      </p:sp>
      <p:sp>
        <p:nvSpPr>
          <p:cNvPr id="16" name="TextBox 15"/>
          <p:cNvSpPr txBox="1"/>
          <p:nvPr/>
        </p:nvSpPr>
        <p:spPr>
          <a:xfrm>
            <a:off x="5638800" y="2438401"/>
            <a:ext cx="914400" cy="461665"/>
          </a:xfrm>
          <a:prstGeom prst="rect">
            <a:avLst/>
          </a:prstGeom>
          <a:noFill/>
        </p:spPr>
        <p:txBody>
          <a:bodyPr wrap="square" rtlCol="0">
            <a:spAutoFit/>
          </a:bodyPr>
          <a:lstStyle/>
          <a:p>
            <a:pPr algn="ctr"/>
            <a:r>
              <a:rPr lang="en-US" sz="2400" b="1">
                <a:solidFill>
                  <a:srgbClr val="FF0000"/>
                </a:solidFill>
              </a:rPr>
              <a:t>2</a:t>
            </a:r>
          </a:p>
        </p:txBody>
      </p:sp>
      <p:sp>
        <p:nvSpPr>
          <p:cNvPr id="17" name="TextBox 16"/>
          <p:cNvSpPr txBox="1"/>
          <p:nvPr/>
        </p:nvSpPr>
        <p:spPr>
          <a:xfrm>
            <a:off x="8534400" y="2362201"/>
            <a:ext cx="914400" cy="461665"/>
          </a:xfrm>
          <a:prstGeom prst="rect">
            <a:avLst/>
          </a:prstGeom>
          <a:noFill/>
        </p:spPr>
        <p:txBody>
          <a:bodyPr wrap="square" rtlCol="0">
            <a:spAutoFit/>
          </a:bodyPr>
          <a:lstStyle/>
          <a:p>
            <a:pPr algn="ctr"/>
            <a:r>
              <a:rPr lang="en-US" sz="2400" b="1">
                <a:solidFill>
                  <a:srgbClr val="FF0000"/>
                </a:solidFill>
              </a:rPr>
              <a:t>3</a:t>
            </a:r>
          </a:p>
        </p:txBody>
      </p:sp>
      <p:sp>
        <p:nvSpPr>
          <p:cNvPr id="18" name="TextBox 17"/>
          <p:cNvSpPr txBox="1"/>
          <p:nvPr/>
        </p:nvSpPr>
        <p:spPr>
          <a:xfrm>
            <a:off x="2362200" y="4455887"/>
            <a:ext cx="914400" cy="461665"/>
          </a:xfrm>
          <a:prstGeom prst="rect">
            <a:avLst/>
          </a:prstGeom>
          <a:noFill/>
        </p:spPr>
        <p:txBody>
          <a:bodyPr wrap="square" rtlCol="0">
            <a:spAutoFit/>
          </a:bodyPr>
          <a:lstStyle/>
          <a:p>
            <a:pPr algn="ctr"/>
            <a:r>
              <a:rPr lang="en-US" sz="2400" b="1">
                <a:solidFill>
                  <a:srgbClr val="FF0000"/>
                </a:solidFill>
              </a:rPr>
              <a:t>4</a:t>
            </a:r>
          </a:p>
        </p:txBody>
      </p:sp>
      <p:sp>
        <p:nvSpPr>
          <p:cNvPr id="19" name="TextBox 18"/>
          <p:cNvSpPr txBox="1"/>
          <p:nvPr/>
        </p:nvSpPr>
        <p:spPr>
          <a:xfrm>
            <a:off x="5562600" y="4495801"/>
            <a:ext cx="914400" cy="461665"/>
          </a:xfrm>
          <a:prstGeom prst="rect">
            <a:avLst/>
          </a:prstGeom>
          <a:noFill/>
        </p:spPr>
        <p:txBody>
          <a:bodyPr wrap="square" rtlCol="0">
            <a:spAutoFit/>
          </a:bodyPr>
          <a:lstStyle/>
          <a:p>
            <a:pPr algn="ctr"/>
            <a:r>
              <a:rPr lang="en-US" sz="2400" b="1">
                <a:solidFill>
                  <a:srgbClr val="FF0000"/>
                </a:solidFill>
              </a:rPr>
              <a:t>5</a:t>
            </a:r>
          </a:p>
        </p:txBody>
      </p:sp>
      <p:sp>
        <p:nvSpPr>
          <p:cNvPr id="20" name="TextBox 19"/>
          <p:cNvSpPr txBox="1"/>
          <p:nvPr/>
        </p:nvSpPr>
        <p:spPr>
          <a:xfrm>
            <a:off x="8458200" y="4572001"/>
            <a:ext cx="914400" cy="461665"/>
          </a:xfrm>
          <a:prstGeom prst="rect">
            <a:avLst/>
          </a:prstGeom>
          <a:noFill/>
        </p:spPr>
        <p:txBody>
          <a:bodyPr wrap="square" rtlCol="0">
            <a:spAutoFit/>
          </a:bodyPr>
          <a:lstStyle/>
          <a:p>
            <a:pPr algn="ctr"/>
            <a:r>
              <a:rPr lang="en-US" sz="2400" b="1">
                <a:solidFill>
                  <a:srgbClr val="FF0000"/>
                </a:solidFill>
              </a:rPr>
              <a:t>6</a:t>
            </a:r>
          </a:p>
        </p:txBody>
      </p:sp>
      <p:sp>
        <p:nvSpPr>
          <p:cNvPr id="21" name="TextBox 20"/>
          <p:cNvSpPr txBox="1"/>
          <p:nvPr/>
        </p:nvSpPr>
        <p:spPr>
          <a:xfrm>
            <a:off x="3849912" y="6396336"/>
            <a:ext cx="914400" cy="461665"/>
          </a:xfrm>
          <a:prstGeom prst="rect">
            <a:avLst/>
          </a:prstGeom>
          <a:noFill/>
        </p:spPr>
        <p:txBody>
          <a:bodyPr wrap="square" rtlCol="0">
            <a:spAutoFit/>
          </a:bodyPr>
          <a:lstStyle/>
          <a:p>
            <a:pPr algn="ctr"/>
            <a:r>
              <a:rPr lang="en-US" sz="2400" b="1">
                <a:solidFill>
                  <a:srgbClr val="FF0000"/>
                </a:solidFill>
              </a:rPr>
              <a:t>7</a:t>
            </a:r>
          </a:p>
        </p:txBody>
      </p:sp>
      <p:sp>
        <p:nvSpPr>
          <p:cNvPr id="22" name="TextBox 21"/>
          <p:cNvSpPr txBox="1"/>
          <p:nvPr/>
        </p:nvSpPr>
        <p:spPr>
          <a:xfrm>
            <a:off x="8323227" y="6431869"/>
            <a:ext cx="914400" cy="461665"/>
          </a:xfrm>
          <a:prstGeom prst="rect">
            <a:avLst/>
          </a:prstGeom>
          <a:noFill/>
        </p:spPr>
        <p:txBody>
          <a:bodyPr wrap="square" rtlCol="0">
            <a:spAutoFit/>
          </a:bodyPr>
          <a:lstStyle/>
          <a:p>
            <a:pPr algn="ctr"/>
            <a:r>
              <a:rPr lang="en-US" sz="2400" b="1">
                <a:solidFill>
                  <a:srgbClr val="FF0000"/>
                </a:solidFill>
              </a:rPr>
              <a:t>8</a:t>
            </a:r>
          </a:p>
        </p:txBody>
      </p:sp>
      <p:sp>
        <p:nvSpPr>
          <p:cNvPr id="23" name="TextBox 22"/>
          <p:cNvSpPr txBox="1"/>
          <p:nvPr/>
        </p:nvSpPr>
        <p:spPr>
          <a:xfrm>
            <a:off x="5009244" y="2448926"/>
            <a:ext cx="2173512" cy="461665"/>
          </a:xfrm>
          <a:prstGeom prst="rect">
            <a:avLst/>
          </a:prstGeom>
          <a:noFill/>
        </p:spPr>
        <p:txBody>
          <a:bodyPr wrap="square" rtlCol="0">
            <a:spAutoFit/>
          </a:bodyPr>
          <a:lstStyle/>
          <a:p>
            <a:pPr algn="ctr"/>
            <a:r>
              <a:rPr lang="en-US" sz="2400" b="1">
                <a:solidFill>
                  <a:srgbClr val="0000CC"/>
                </a:solidFill>
              </a:rPr>
              <a:t>Bộ xử lý</a:t>
            </a:r>
          </a:p>
        </p:txBody>
      </p:sp>
      <p:sp>
        <p:nvSpPr>
          <p:cNvPr id="27" name="TextBox 26"/>
          <p:cNvSpPr txBox="1"/>
          <p:nvPr/>
        </p:nvSpPr>
        <p:spPr>
          <a:xfrm>
            <a:off x="4311324" y="4545746"/>
            <a:ext cx="3200400" cy="461665"/>
          </a:xfrm>
          <a:prstGeom prst="rect">
            <a:avLst/>
          </a:prstGeom>
          <a:noFill/>
        </p:spPr>
        <p:txBody>
          <a:bodyPr wrap="square" rtlCol="0">
            <a:spAutoFit/>
          </a:bodyPr>
          <a:lstStyle/>
          <a:p>
            <a:pPr algn="ctr"/>
            <a:r>
              <a:rPr lang="en-US" sz="2400" b="1">
                <a:solidFill>
                  <a:srgbClr val="0000CC"/>
                </a:solidFill>
              </a:rPr>
              <a:t>Bộ nhớ</a:t>
            </a:r>
          </a:p>
        </p:txBody>
      </p:sp>
      <p:sp>
        <p:nvSpPr>
          <p:cNvPr id="29" name="TextBox 28"/>
          <p:cNvSpPr txBox="1"/>
          <p:nvPr/>
        </p:nvSpPr>
        <p:spPr>
          <a:xfrm>
            <a:off x="1292339" y="2392073"/>
            <a:ext cx="3200400" cy="461665"/>
          </a:xfrm>
          <a:prstGeom prst="rect">
            <a:avLst/>
          </a:prstGeom>
          <a:noFill/>
        </p:spPr>
        <p:txBody>
          <a:bodyPr wrap="square" rtlCol="0">
            <a:spAutoFit/>
          </a:bodyPr>
          <a:lstStyle/>
          <a:p>
            <a:pPr algn="ctr"/>
            <a:r>
              <a:rPr lang="en-US" sz="2400" b="1">
                <a:solidFill>
                  <a:srgbClr val="0000CC"/>
                </a:solidFill>
              </a:rPr>
              <a:t>Thiết bị vào </a:t>
            </a:r>
          </a:p>
        </p:txBody>
      </p:sp>
      <p:sp>
        <p:nvSpPr>
          <p:cNvPr id="30" name="TextBox 29"/>
          <p:cNvSpPr txBox="1"/>
          <p:nvPr/>
        </p:nvSpPr>
        <p:spPr>
          <a:xfrm>
            <a:off x="7479647" y="4577263"/>
            <a:ext cx="3200400" cy="461665"/>
          </a:xfrm>
          <a:prstGeom prst="rect">
            <a:avLst/>
          </a:prstGeom>
          <a:noFill/>
        </p:spPr>
        <p:txBody>
          <a:bodyPr wrap="square" rtlCol="0">
            <a:spAutoFit/>
          </a:bodyPr>
          <a:lstStyle/>
          <a:p>
            <a:pPr algn="ctr"/>
            <a:r>
              <a:rPr lang="en-US" sz="2400" b="1">
                <a:solidFill>
                  <a:srgbClr val="0000CC"/>
                </a:solidFill>
              </a:rPr>
              <a:t>Thiết bị ra</a:t>
            </a:r>
          </a:p>
        </p:txBody>
      </p:sp>
      <p:pic>
        <p:nvPicPr>
          <p:cNvPr id="31" name="Picture 30" descr="thiet-bi-ngoai-vi.jpeg"/>
          <p:cNvPicPr>
            <a:picLocks noChangeAspect="1"/>
          </p:cNvPicPr>
          <p:nvPr/>
        </p:nvPicPr>
        <p:blipFill>
          <a:blip r:embed="rId2"/>
          <a:srcRect t="8065" r="62945" b="59677"/>
          <a:stretch>
            <a:fillRect/>
          </a:stretch>
        </p:blipFill>
        <p:spPr>
          <a:xfrm>
            <a:off x="1524000" y="914400"/>
            <a:ext cx="3124200" cy="1524000"/>
          </a:xfrm>
          <a:prstGeom prst="rect">
            <a:avLst/>
          </a:prstGeom>
        </p:spPr>
      </p:pic>
      <p:pic>
        <p:nvPicPr>
          <p:cNvPr id="32" name="Picture 31" descr="thiet-bi-ngoai-vi.jpeg"/>
          <p:cNvPicPr>
            <a:picLocks noChangeAspect="1"/>
          </p:cNvPicPr>
          <p:nvPr/>
        </p:nvPicPr>
        <p:blipFill>
          <a:blip r:embed="rId2"/>
          <a:srcRect l="2711" t="43548" r="73790" b="6452"/>
          <a:stretch>
            <a:fillRect/>
          </a:stretch>
        </p:blipFill>
        <p:spPr>
          <a:xfrm>
            <a:off x="3657600" y="4953000"/>
            <a:ext cx="1219200" cy="1453662"/>
          </a:xfrm>
          <a:prstGeom prst="rect">
            <a:avLst/>
          </a:prstGeom>
        </p:spPr>
      </p:pic>
      <p:sp>
        <p:nvSpPr>
          <p:cNvPr id="33" name="TextBox 32"/>
          <p:cNvSpPr txBox="1"/>
          <p:nvPr/>
        </p:nvSpPr>
        <p:spPr>
          <a:xfrm>
            <a:off x="2734455" y="6353853"/>
            <a:ext cx="3200400" cy="461665"/>
          </a:xfrm>
          <a:prstGeom prst="rect">
            <a:avLst/>
          </a:prstGeom>
          <a:noFill/>
        </p:spPr>
        <p:txBody>
          <a:bodyPr wrap="square" rtlCol="0">
            <a:spAutoFit/>
          </a:bodyPr>
          <a:lstStyle/>
          <a:p>
            <a:pPr algn="ctr"/>
            <a:r>
              <a:rPr lang="en-US" sz="2400" b="1">
                <a:solidFill>
                  <a:srgbClr val="0000CC"/>
                </a:solidFill>
              </a:rPr>
              <a:t>Thiết bị vào </a:t>
            </a:r>
          </a:p>
        </p:txBody>
      </p:sp>
      <p:pic>
        <p:nvPicPr>
          <p:cNvPr id="34" name="Picture 33" descr="34132_ma__n_hi__nh_dell_u2419h_23_8inch_ips_ultrasharp_1_2.jpg"/>
          <p:cNvPicPr>
            <a:picLocks noChangeAspect="1"/>
          </p:cNvPicPr>
          <p:nvPr/>
        </p:nvPicPr>
        <p:blipFill>
          <a:blip r:embed="rId3" cstate="print"/>
          <a:srcRect t="8667" b="15333"/>
          <a:stretch>
            <a:fillRect/>
          </a:stretch>
        </p:blipFill>
        <p:spPr>
          <a:xfrm>
            <a:off x="8001001" y="3048000"/>
            <a:ext cx="2005263" cy="1524000"/>
          </a:xfrm>
          <a:prstGeom prst="rect">
            <a:avLst/>
          </a:prstGeom>
        </p:spPr>
      </p:pic>
      <p:sp>
        <p:nvSpPr>
          <p:cNvPr id="35" name="TextBox 34"/>
          <p:cNvSpPr txBox="1"/>
          <p:nvPr/>
        </p:nvSpPr>
        <p:spPr>
          <a:xfrm>
            <a:off x="7036510" y="6442394"/>
            <a:ext cx="3200400" cy="461665"/>
          </a:xfrm>
          <a:prstGeom prst="rect">
            <a:avLst/>
          </a:prstGeom>
          <a:noFill/>
        </p:spPr>
        <p:txBody>
          <a:bodyPr wrap="square" rtlCol="0">
            <a:spAutoFit/>
          </a:bodyPr>
          <a:lstStyle/>
          <a:p>
            <a:pPr algn="ctr"/>
            <a:r>
              <a:rPr lang="en-US" sz="2400" b="1">
                <a:solidFill>
                  <a:srgbClr val="0000CC"/>
                </a:solidFill>
              </a:rPr>
              <a:t>Thiết bị vào - ra</a:t>
            </a:r>
          </a:p>
        </p:txBody>
      </p:sp>
      <p:pic>
        <p:nvPicPr>
          <p:cNvPr id="37" name="Picture 36" descr="hinh-dang-cua-chiec-cpu.jpg"/>
          <p:cNvPicPr>
            <a:picLocks noChangeAspect="1"/>
          </p:cNvPicPr>
          <p:nvPr/>
        </p:nvPicPr>
        <p:blipFill>
          <a:blip r:embed="rId4"/>
          <a:stretch>
            <a:fillRect/>
          </a:stretch>
        </p:blipFill>
        <p:spPr>
          <a:xfrm>
            <a:off x="5105400" y="838200"/>
            <a:ext cx="2133600" cy="1600200"/>
          </a:xfrm>
          <a:prstGeom prst="rect">
            <a:avLst/>
          </a:prstGeom>
        </p:spPr>
      </p:pic>
      <p:pic>
        <p:nvPicPr>
          <p:cNvPr id="41" name="Picture 40" descr="bo-nho-may-tinh-la-gi.jpg"/>
          <p:cNvPicPr>
            <a:picLocks noChangeAspect="1"/>
          </p:cNvPicPr>
          <p:nvPr/>
        </p:nvPicPr>
        <p:blipFill>
          <a:blip r:embed="rId5"/>
          <a:srcRect t="46698" r="45652"/>
          <a:stretch>
            <a:fillRect/>
          </a:stretch>
        </p:blipFill>
        <p:spPr>
          <a:xfrm>
            <a:off x="4909458" y="2866572"/>
            <a:ext cx="2286000" cy="1669938"/>
          </a:xfrm>
          <a:prstGeom prst="rect">
            <a:avLst/>
          </a:prstGeom>
        </p:spPr>
      </p:pic>
      <p:pic>
        <p:nvPicPr>
          <p:cNvPr id="38" name="Picture 37" descr="thiet-bi-ngoai-vi.jpeg"/>
          <p:cNvPicPr>
            <a:picLocks noChangeAspect="1"/>
          </p:cNvPicPr>
          <p:nvPr/>
        </p:nvPicPr>
        <p:blipFill>
          <a:blip r:embed="rId2"/>
          <a:srcRect l="26712" t="43494" r="47497" b="3904"/>
          <a:stretch>
            <a:fillRect/>
          </a:stretch>
        </p:blipFill>
        <p:spPr>
          <a:xfrm>
            <a:off x="2438400" y="3027067"/>
            <a:ext cx="1219200" cy="1393371"/>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7058" y="861181"/>
            <a:ext cx="914400" cy="1630438"/>
          </a:xfrm>
          <a:prstGeom prst="rect">
            <a:avLst/>
          </a:prstGeom>
        </p:spPr>
      </p:pic>
      <p:sp>
        <p:nvSpPr>
          <p:cNvPr id="46" name="TextBox 45"/>
          <p:cNvSpPr txBox="1"/>
          <p:nvPr/>
        </p:nvSpPr>
        <p:spPr>
          <a:xfrm>
            <a:off x="1175658" y="4420438"/>
            <a:ext cx="3200400" cy="461665"/>
          </a:xfrm>
          <a:prstGeom prst="rect">
            <a:avLst/>
          </a:prstGeom>
          <a:noFill/>
        </p:spPr>
        <p:txBody>
          <a:bodyPr wrap="square" rtlCol="0">
            <a:spAutoFit/>
          </a:bodyPr>
          <a:lstStyle/>
          <a:p>
            <a:pPr algn="ctr"/>
            <a:r>
              <a:rPr lang="en-US" sz="2400" b="1">
                <a:solidFill>
                  <a:srgbClr val="0000CC"/>
                </a:solidFill>
              </a:rPr>
              <a:t>Thiết bị ra </a:t>
            </a:r>
          </a:p>
        </p:txBody>
      </p:sp>
      <p:pic>
        <p:nvPicPr>
          <p:cNvPr id="47" name="Picture 46"/>
          <p:cNvPicPr>
            <a:picLocks noChangeAspect="1"/>
          </p:cNvPicPr>
          <p:nvPr/>
        </p:nvPicPr>
        <p:blipFill rotWithShape="1">
          <a:blip r:embed="rId7">
            <a:extLst>
              <a:ext uri="{28A0092B-C50C-407E-A947-70E740481C1C}">
                <a14:useLocalDpi xmlns:a14="http://schemas.microsoft.com/office/drawing/2010/main" val="0"/>
              </a:ext>
            </a:extLst>
          </a:blip>
          <a:srcRect l="14000" t="13963" r="11600" b="12162"/>
          <a:stretch/>
        </p:blipFill>
        <p:spPr>
          <a:xfrm>
            <a:off x="7673716" y="5195548"/>
            <a:ext cx="1952469" cy="1291149"/>
          </a:xfrm>
          <a:prstGeom prst="rect">
            <a:avLst/>
          </a:prstGeom>
        </p:spPr>
      </p:pic>
      <p:sp>
        <p:nvSpPr>
          <p:cNvPr id="49" name="TextBox 48"/>
          <p:cNvSpPr txBox="1"/>
          <p:nvPr/>
        </p:nvSpPr>
        <p:spPr>
          <a:xfrm>
            <a:off x="7479647" y="2464585"/>
            <a:ext cx="3200400" cy="461665"/>
          </a:xfrm>
          <a:prstGeom prst="rect">
            <a:avLst/>
          </a:prstGeom>
          <a:noFill/>
        </p:spPr>
        <p:txBody>
          <a:bodyPr wrap="square" rtlCol="0">
            <a:spAutoFit/>
          </a:bodyPr>
          <a:lstStyle/>
          <a:p>
            <a:pPr algn="ctr"/>
            <a:r>
              <a:rPr lang="en-US" sz="2400" b="1">
                <a:solidFill>
                  <a:srgbClr val="0000CC"/>
                </a:solidFill>
              </a:rPr>
              <a:t>Thiết bị vào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par>
                                <p:cTn id="36" presetID="14" presetClass="entr" presetSubtype="1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par>
                                <p:cTn id="39" presetID="14" presetClass="entr" presetSubtype="1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par>
                                <p:cTn id="42" presetID="14" presetClass="entr" presetSubtype="1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randombar(horizontal)">
                                      <p:cBhvr>
                                        <p:cTn id="44" dur="500"/>
                                        <p:tgtEl>
                                          <p:spTgt spid="44"/>
                                        </p:tgtEl>
                                      </p:cBhvr>
                                    </p:animEffect>
                                  </p:childTnLst>
                                </p:cTn>
                              </p:par>
                              <p:par>
                                <p:cTn id="45" presetID="14" presetClass="entr" presetSubtype="1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par>
                                <p:cTn id="48" presetID="14" presetClass="entr" presetSubtype="1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par>
                                <p:cTn id="51" presetID="14" presetClass="entr" presetSubtype="1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par>
                                <p:cTn id="54" presetID="14" presetClass="entr" presetSubtype="1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randombar(horizontal)">
                                      <p:cBhvr>
                                        <p:cTn id="56" dur="500"/>
                                        <p:tgtEl>
                                          <p:spTgt spid="32"/>
                                        </p:tgtEl>
                                      </p:cBhvr>
                                    </p:animEffect>
                                  </p:childTnLst>
                                </p:cTn>
                              </p:par>
                              <p:par>
                                <p:cTn id="57" presetID="14" presetClass="entr" presetSubtype="1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randombar(horizontal)">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4"/>
                                        </p:tgtEl>
                                        <p:attrNameLst>
                                          <p:attrName>ppt_w</p:attrName>
                                        </p:attrNameLst>
                                      </p:cBhvr>
                                      <p:tavLst>
                                        <p:tav tm="0">
                                          <p:val>
                                            <p:strVal val="ppt_w"/>
                                          </p:val>
                                        </p:tav>
                                        <p:tav tm="100000">
                                          <p:val>
                                            <p:fltVal val="0"/>
                                          </p:val>
                                        </p:tav>
                                      </p:tavLst>
                                    </p:anim>
                                    <p:anim calcmode="lin" valueType="num">
                                      <p:cBhvr>
                                        <p:cTn id="64" dur="500"/>
                                        <p:tgtEl>
                                          <p:spTgt spid="4"/>
                                        </p:tgtEl>
                                        <p:attrNameLst>
                                          <p:attrName>ppt_h</p:attrName>
                                        </p:attrNameLst>
                                      </p:cBhvr>
                                      <p:tavLst>
                                        <p:tav tm="0">
                                          <p:val>
                                            <p:strVal val="ppt_h"/>
                                          </p:val>
                                        </p:tav>
                                        <p:tav tm="100000">
                                          <p:val>
                                            <p:fltVal val="0"/>
                                          </p:val>
                                        </p:tav>
                                      </p:tavLst>
                                    </p:anim>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21"/>
                                        </p:tgtEl>
                                        <p:attrNameLst>
                                          <p:attrName>ppt_w</p:attrName>
                                        </p:attrNameLst>
                                      </p:cBhvr>
                                      <p:tavLst>
                                        <p:tav tm="0">
                                          <p:val>
                                            <p:strVal val="ppt_w"/>
                                          </p:val>
                                        </p:tav>
                                        <p:tav tm="100000">
                                          <p:val>
                                            <p:fltVal val="0"/>
                                          </p:val>
                                        </p:tav>
                                      </p:tavLst>
                                    </p:anim>
                                    <p:anim calcmode="lin" valueType="num">
                                      <p:cBhvr>
                                        <p:cTn id="78" dur="500"/>
                                        <p:tgtEl>
                                          <p:spTgt spid="21"/>
                                        </p:tgtEl>
                                        <p:attrNameLst>
                                          <p:attrName>ppt_h</p:attrName>
                                        </p:attrNameLst>
                                      </p:cBhvr>
                                      <p:tavLst>
                                        <p:tav tm="0">
                                          <p:val>
                                            <p:strVal val="ppt_h"/>
                                          </p:val>
                                        </p:tav>
                                        <p:tav tm="100000">
                                          <p:val>
                                            <p:fltVal val="0"/>
                                          </p:val>
                                        </p:tav>
                                      </p:tavLst>
                                    </p:anim>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53" presetClass="exit" presetSubtype="32" fill="hold" grpId="1" nodeType="withEffect">
                                  <p:stCondLst>
                                    <p:cond delay="0"/>
                                  </p:stCondLst>
                                  <p:childTnLst>
                                    <p:anim calcmode="lin" valueType="num">
                                      <p:cBhvr>
                                        <p:cTn id="82" dur="500"/>
                                        <p:tgtEl>
                                          <p:spTgt spid="17"/>
                                        </p:tgtEl>
                                        <p:attrNameLst>
                                          <p:attrName>ppt_w</p:attrName>
                                        </p:attrNameLst>
                                      </p:cBhvr>
                                      <p:tavLst>
                                        <p:tav tm="0">
                                          <p:val>
                                            <p:strVal val="ppt_w"/>
                                          </p:val>
                                        </p:tav>
                                        <p:tav tm="100000">
                                          <p:val>
                                            <p:fltVal val="0"/>
                                          </p:val>
                                        </p:tav>
                                      </p:tavLst>
                                    </p:anim>
                                    <p:anim calcmode="lin" valueType="num">
                                      <p:cBhvr>
                                        <p:cTn id="83" dur="500"/>
                                        <p:tgtEl>
                                          <p:spTgt spid="17"/>
                                        </p:tgtEl>
                                        <p:attrNameLst>
                                          <p:attrName>ppt_h</p:attrName>
                                        </p:attrNameLst>
                                      </p:cBhvr>
                                      <p:tavLst>
                                        <p:tav tm="0">
                                          <p:val>
                                            <p:strVal val="ppt_h"/>
                                          </p:val>
                                        </p:tav>
                                        <p:tav tm="100000">
                                          <p:val>
                                            <p:fltVal val="0"/>
                                          </p:val>
                                        </p:tav>
                                      </p:tavLst>
                                    </p:anim>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500"/>
                                        <p:tgtEl>
                                          <p:spTgt spid="15"/>
                                        </p:tgtEl>
                                        <p:attrNameLst>
                                          <p:attrName>ppt_w</p:attrName>
                                        </p:attrNameLst>
                                      </p:cBhvr>
                                      <p:tavLst>
                                        <p:tav tm="0">
                                          <p:val>
                                            <p:strVal val="ppt_w"/>
                                          </p:val>
                                        </p:tav>
                                        <p:tav tm="100000">
                                          <p:val>
                                            <p:fltVal val="0"/>
                                          </p:val>
                                        </p:tav>
                                      </p:tavLst>
                                    </p:anim>
                                    <p:anim calcmode="lin" valueType="num">
                                      <p:cBhvr>
                                        <p:cTn id="88" dur="500"/>
                                        <p:tgtEl>
                                          <p:spTgt spid="15"/>
                                        </p:tgtEl>
                                        <p:attrNameLst>
                                          <p:attrName>ppt_h</p:attrName>
                                        </p:attrNameLst>
                                      </p:cBhvr>
                                      <p:tavLst>
                                        <p:tav tm="0">
                                          <p:val>
                                            <p:strVal val="ppt_h"/>
                                          </p:val>
                                        </p:tav>
                                        <p:tav tm="100000">
                                          <p:val>
                                            <p:fltVal val="0"/>
                                          </p:val>
                                        </p:tav>
                                      </p:tavLst>
                                    </p:anim>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heel(1)">
                                      <p:cBhvr>
                                        <p:cTn id="95" dur="2000"/>
                                        <p:tgtEl>
                                          <p:spTgt spid="29"/>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heel(1)">
                                      <p:cBhvr>
                                        <p:cTn id="98" dur="2000"/>
                                        <p:tgtEl>
                                          <p:spTgt spid="33"/>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heel(1)">
                                      <p:cBhvr>
                                        <p:cTn id="101" dur="20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xit" presetSubtype="32" fill="hold" grpId="1" nodeType="clickEffect">
                                  <p:stCondLst>
                                    <p:cond delay="0"/>
                                  </p:stCondLst>
                                  <p:childTnLst>
                                    <p:anim calcmode="lin" valueType="num">
                                      <p:cBhvr>
                                        <p:cTn id="105" dur="500"/>
                                        <p:tgtEl>
                                          <p:spTgt spid="20"/>
                                        </p:tgtEl>
                                        <p:attrNameLst>
                                          <p:attrName>ppt_w</p:attrName>
                                        </p:attrNameLst>
                                      </p:cBhvr>
                                      <p:tavLst>
                                        <p:tav tm="0">
                                          <p:val>
                                            <p:strVal val="ppt_w"/>
                                          </p:val>
                                        </p:tav>
                                        <p:tav tm="100000">
                                          <p:val>
                                            <p:fltVal val="0"/>
                                          </p:val>
                                        </p:tav>
                                      </p:tavLst>
                                    </p:anim>
                                    <p:anim calcmode="lin" valueType="num">
                                      <p:cBhvr>
                                        <p:cTn id="106" dur="500"/>
                                        <p:tgtEl>
                                          <p:spTgt spid="20"/>
                                        </p:tgtEl>
                                        <p:attrNameLst>
                                          <p:attrName>ppt_h</p:attrName>
                                        </p:attrNameLst>
                                      </p:cBhvr>
                                      <p:tavLst>
                                        <p:tav tm="0">
                                          <p:val>
                                            <p:strVal val="ppt_h"/>
                                          </p:val>
                                        </p:tav>
                                        <p:tav tm="100000">
                                          <p:val>
                                            <p:fltVal val="0"/>
                                          </p:val>
                                        </p:tav>
                                      </p:tavLst>
                                    </p:anim>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par>
                                <p:cTn id="109" presetID="53" presetClass="exit" presetSubtype="32" fill="hold" grpId="1" nodeType="withEffect">
                                  <p:stCondLst>
                                    <p:cond delay="0"/>
                                  </p:stCondLst>
                                  <p:childTnLst>
                                    <p:anim calcmode="lin" valueType="num">
                                      <p:cBhvr>
                                        <p:cTn id="110" dur="500"/>
                                        <p:tgtEl>
                                          <p:spTgt spid="18"/>
                                        </p:tgtEl>
                                        <p:attrNameLst>
                                          <p:attrName>ppt_w</p:attrName>
                                        </p:attrNameLst>
                                      </p:cBhvr>
                                      <p:tavLst>
                                        <p:tav tm="0">
                                          <p:val>
                                            <p:strVal val="ppt_w"/>
                                          </p:val>
                                        </p:tav>
                                        <p:tav tm="100000">
                                          <p:val>
                                            <p:fltVal val="0"/>
                                          </p:val>
                                        </p:tav>
                                      </p:tavLst>
                                    </p:anim>
                                    <p:anim calcmode="lin" valueType="num">
                                      <p:cBhvr>
                                        <p:cTn id="111" dur="500"/>
                                        <p:tgtEl>
                                          <p:spTgt spid="18"/>
                                        </p:tgtEl>
                                        <p:attrNameLst>
                                          <p:attrName>ppt_h</p:attrName>
                                        </p:attrNameLst>
                                      </p:cBhvr>
                                      <p:tavLst>
                                        <p:tav tm="0">
                                          <p:val>
                                            <p:strVal val="ppt_h"/>
                                          </p:val>
                                        </p:tav>
                                        <p:tav tm="100000">
                                          <p:val>
                                            <p:fltVal val="0"/>
                                          </p:val>
                                        </p:tav>
                                      </p:tavLst>
                                    </p:anim>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circle(in)">
                                      <p:cBhvr>
                                        <p:cTn id="118" dur="2000"/>
                                        <p:tgtEl>
                                          <p:spTgt spid="30"/>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circle(in)">
                                      <p:cBhvr>
                                        <p:cTn id="121" dur="2000"/>
                                        <p:tgtEl>
                                          <p:spTgt spid="46"/>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xit" presetSubtype="32" fill="hold" grpId="1" nodeType="clickEffect">
                                  <p:stCondLst>
                                    <p:cond delay="0"/>
                                  </p:stCondLst>
                                  <p:childTnLst>
                                    <p:anim calcmode="lin" valueType="num">
                                      <p:cBhvr>
                                        <p:cTn id="125" dur="500"/>
                                        <p:tgtEl>
                                          <p:spTgt spid="16"/>
                                        </p:tgtEl>
                                        <p:attrNameLst>
                                          <p:attrName>ppt_w</p:attrName>
                                        </p:attrNameLst>
                                      </p:cBhvr>
                                      <p:tavLst>
                                        <p:tav tm="0">
                                          <p:val>
                                            <p:strVal val="ppt_w"/>
                                          </p:val>
                                        </p:tav>
                                        <p:tav tm="100000">
                                          <p:val>
                                            <p:fltVal val="0"/>
                                          </p:val>
                                        </p:tav>
                                      </p:tavLst>
                                    </p:anim>
                                    <p:anim calcmode="lin" valueType="num">
                                      <p:cBhvr>
                                        <p:cTn id="126" dur="500"/>
                                        <p:tgtEl>
                                          <p:spTgt spid="16"/>
                                        </p:tgtEl>
                                        <p:attrNameLst>
                                          <p:attrName>ppt_h</p:attrName>
                                        </p:attrNameLst>
                                      </p:cBhvr>
                                      <p:tavLst>
                                        <p:tav tm="0">
                                          <p:val>
                                            <p:strVal val="ppt_h"/>
                                          </p:val>
                                        </p:tav>
                                        <p:tav tm="100000">
                                          <p:val>
                                            <p:fltVal val="0"/>
                                          </p:val>
                                        </p:tav>
                                      </p:tavLst>
                                    </p:anim>
                                    <p:animEffect transition="out" filter="fade">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barn(inVertical)">
                                      <p:cBhvr>
                                        <p:cTn id="133" dur="500"/>
                                        <p:tgtEl>
                                          <p:spTgt spid="23"/>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xit" presetSubtype="32" fill="hold" grpId="1" nodeType="clickEffect">
                                  <p:stCondLst>
                                    <p:cond delay="0"/>
                                  </p:stCondLst>
                                  <p:childTnLst>
                                    <p:anim calcmode="lin" valueType="num">
                                      <p:cBhvr>
                                        <p:cTn id="137" dur="500"/>
                                        <p:tgtEl>
                                          <p:spTgt spid="19"/>
                                        </p:tgtEl>
                                        <p:attrNameLst>
                                          <p:attrName>ppt_w</p:attrName>
                                        </p:attrNameLst>
                                      </p:cBhvr>
                                      <p:tavLst>
                                        <p:tav tm="0">
                                          <p:val>
                                            <p:strVal val="ppt_w"/>
                                          </p:val>
                                        </p:tav>
                                        <p:tav tm="100000">
                                          <p:val>
                                            <p:fltVal val="0"/>
                                          </p:val>
                                        </p:tav>
                                      </p:tavLst>
                                    </p:anim>
                                    <p:anim calcmode="lin" valueType="num">
                                      <p:cBhvr>
                                        <p:cTn id="138" dur="500"/>
                                        <p:tgtEl>
                                          <p:spTgt spid="19"/>
                                        </p:tgtEl>
                                        <p:attrNameLst>
                                          <p:attrName>ppt_h</p:attrName>
                                        </p:attrNameLst>
                                      </p:cBhvr>
                                      <p:tavLst>
                                        <p:tav tm="0">
                                          <p:val>
                                            <p:strVal val="ppt_h"/>
                                          </p:val>
                                        </p:tav>
                                        <p:tav tm="100000">
                                          <p:val>
                                            <p:fltVal val="0"/>
                                          </p:val>
                                        </p:tav>
                                      </p:tavLst>
                                    </p:anim>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23" presetClass="exit" presetSubtype="32" fill="hold" grpId="1" nodeType="clickEffect">
                                  <p:stCondLst>
                                    <p:cond delay="0"/>
                                  </p:stCondLst>
                                  <p:childTnLst>
                                    <p:anim calcmode="lin" valueType="num">
                                      <p:cBhvr>
                                        <p:cTn id="151" dur="500"/>
                                        <p:tgtEl>
                                          <p:spTgt spid="22"/>
                                        </p:tgtEl>
                                        <p:attrNameLst>
                                          <p:attrName>ppt_w</p:attrName>
                                        </p:attrNameLst>
                                      </p:cBhvr>
                                      <p:tavLst>
                                        <p:tav tm="0">
                                          <p:val>
                                            <p:strVal val="ppt_w"/>
                                          </p:val>
                                        </p:tav>
                                        <p:tav tm="100000">
                                          <p:val>
                                            <p:fltVal val="0"/>
                                          </p:val>
                                        </p:tav>
                                      </p:tavLst>
                                    </p:anim>
                                    <p:anim calcmode="lin" valueType="num">
                                      <p:cBhvr>
                                        <p:cTn id="152" dur="500"/>
                                        <p:tgtEl>
                                          <p:spTgt spid="22"/>
                                        </p:tgtEl>
                                        <p:attrNameLst>
                                          <p:attrName>ppt_h</p:attrName>
                                        </p:attrNameLst>
                                      </p:cBhvr>
                                      <p:tavLst>
                                        <p:tav tm="0">
                                          <p:val>
                                            <p:strVal val="ppt_h"/>
                                          </p:val>
                                        </p:tav>
                                        <p:tav tm="100000">
                                          <p:val>
                                            <p:fltVal val="0"/>
                                          </p:val>
                                        </p:tav>
                                      </p:tavLst>
                                    </p:anim>
                                    <p:set>
                                      <p:cBhvr>
                                        <p:cTn id="153" dur="1" fill="hold">
                                          <p:stCondLst>
                                            <p:cond delay="499"/>
                                          </p:stCondLst>
                                        </p:cTn>
                                        <p:tgtEl>
                                          <p:spTgt spid="22"/>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35"/>
                                        </p:tgtEl>
                                        <p:attrNameLst>
                                          <p:attrName>style.visibility</p:attrName>
                                        </p:attrNameLst>
                                      </p:cBhvr>
                                      <p:to>
                                        <p:strVal val="visible"/>
                                      </p:to>
                                    </p:set>
                                    <p:anim calcmode="lin" valueType="num">
                                      <p:cBhvr additive="base">
                                        <p:cTn id="158" dur="500" fill="hold"/>
                                        <p:tgtEl>
                                          <p:spTgt spid="35"/>
                                        </p:tgtEl>
                                        <p:attrNameLst>
                                          <p:attrName>ppt_x</p:attrName>
                                        </p:attrNameLst>
                                      </p:cBhvr>
                                      <p:tavLst>
                                        <p:tav tm="0">
                                          <p:val>
                                            <p:strVal val="#ppt_x"/>
                                          </p:val>
                                        </p:tav>
                                        <p:tav tm="100000">
                                          <p:val>
                                            <p:strVal val="#ppt_x"/>
                                          </p:val>
                                        </p:tav>
                                      </p:tavLst>
                                    </p:anim>
                                    <p:anim calcmode="lin" valueType="num">
                                      <p:cBhvr additive="base">
                                        <p:cTn id="15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7" grpId="0"/>
      <p:bldP spid="29" grpId="0"/>
      <p:bldP spid="30" grpId="0"/>
      <p:bldP spid="33" grpId="0"/>
      <p:bldP spid="35" grpId="0"/>
      <p:bldP spid="46"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4452938" y="2628900"/>
            <a:ext cx="55292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3200" b="1">
                <a:solidFill>
                  <a:srgbClr val="000099"/>
                </a:solidFill>
              </a:rPr>
              <a:t>Xử lí thông tin</a:t>
            </a:r>
          </a:p>
        </p:txBody>
      </p:sp>
      <p:sp>
        <p:nvSpPr>
          <p:cNvPr id="2" name="AutoShape 27">
            <a:hlinkClick r:id="rId4" action="ppaction://hlinksldjump"/>
          </p:cNvPr>
          <p:cNvSpPr>
            <a:spLocks noChangeArrowheads="1"/>
          </p:cNvSpPr>
          <p:nvPr/>
        </p:nvSpPr>
        <p:spPr bwMode="gray">
          <a:xfrm>
            <a:off x="4433888" y="2628900"/>
            <a:ext cx="5529262" cy="833438"/>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a:solidFill>
                  <a:schemeClr val="accent1">
                    <a:lumMod val="75000"/>
                  </a:schemeClr>
                </a:solidFill>
              </a:rPr>
              <a:t>Thiết bị vào – ra </a:t>
            </a:r>
          </a:p>
        </p:txBody>
      </p:sp>
      <p:sp>
        <p:nvSpPr>
          <p:cNvPr id="6187" name="AutoShape 43"/>
          <p:cNvSpPr>
            <a:spLocks noChangeArrowheads="1"/>
          </p:cNvSpPr>
          <p:nvPr/>
        </p:nvSpPr>
        <p:spPr bwMode="gray">
          <a:xfrm>
            <a:off x="4452938" y="4244975"/>
            <a:ext cx="57007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r>
              <a:rPr lang="it-IT" sz="3200" b="1"/>
              <a:t>X</a:t>
            </a:r>
            <a:r>
              <a:rPr lang="en-US" sz="3200" b="1"/>
              <a:t>ử lí thông tin trong máy tính</a:t>
            </a:r>
            <a:endParaRPr lang="en-US" sz="3200" b="1">
              <a:solidFill>
                <a:srgbClr val="000099"/>
              </a:solidFill>
            </a:endParaRPr>
          </a:p>
        </p:txBody>
      </p:sp>
      <p:sp>
        <p:nvSpPr>
          <p:cNvPr id="3" name="AutoShape 43">
            <a:hlinkClick r:id="rId5" action="ppaction://hlinksldjump"/>
          </p:cNvPr>
          <p:cNvSpPr>
            <a:spLocks noChangeArrowheads="1"/>
          </p:cNvSpPr>
          <p:nvPr/>
        </p:nvSpPr>
        <p:spPr bwMode="gray">
          <a:xfrm>
            <a:off x="4452939" y="4283075"/>
            <a:ext cx="5673725"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a:solidFill>
                  <a:schemeClr val="accent1">
                    <a:lumMod val="75000"/>
                  </a:schemeClr>
                </a:solidFill>
              </a:rPr>
              <a:t>An toàn thiết bị</a:t>
            </a:r>
          </a:p>
        </p:txBody>
      </p:sp>
      <p:sp>
        <p:nvSpPr>
          <p:cNvPr id="5126" name="AutoShape 17" descr="Pink tissue paper"/>
          <p:cNvSpPr>
            <a:spLocks noChangeArrowheads="1"/>
          </p:cNvSpPr>
          <p:nvPr/>
        </p:nvSpPr>
        <p:spPr bwMode="auto">
          <a:xfrm>
            <a:off x="2628900" y="708025"/>
            <a:ext cx="7524750" cy="971550"/>
          </a:xfrm>
          <a:prstGeom prst="roundRect">
            <a:avLst>
              <a:gd name="adj" fmla="val 50000"/>
            </a:avLst>
          </a:prstGeom>
          <a:blipFill dpi="0" rotWithShape="1">
            <a:blip r:embed="rId6"/>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p>
        </p:txBody>
      </p:sp>
      <p:grpSp>
        <p:nvGrpSpPr>
          <p:cNvPr id="4" name="Group 7"/>
          <p:cNvGrpSpPr>
            <a:grpSpLocks/>
          </p:cNvGrpSpPr>
          <p:nvPr/>
        </p:nvGrpSpPr>
        <p:grpSpPr bwMode="auto">
          <a:xfrm>
            <a:off x="2513014" y="2855913"/>
            <a:ext cx="1019175" cy="265112"/>
            <a:chOff x="0" y="1896"/>
            <a:chExt cx="5760" cy="120"/>
          </a:xfrm>
        </p:grpSpPr>
        <p:sp>
          <p:nvSpPr>
            <p:cNvPr id="5180"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sp>
          <p:nvSpPr>
            <p:cNvPr id="5181"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grpSp>
      <p:grpSp>
        <p:nvGrpSpPr>
          <p:cNvPr id="5" name="Group 10"/>
          <p:cNvGrpSpPr>
            <a:grpSpLocks/>
          </p:cNvGrpSpPr>
          <p:nvPr/>
        </p:nvGrpSpPr>
        <p:grpSpPr bwMode="auto">
          <a:xfrm>
            <a:off x="1655763" y="1828802"/>
            <a:ext cx="823912" cy="1624792"/>
            <a:chOff x="1474" y="2341"/>
            <a:chExt cx="454" cy="678"/>
          </a:xfrm>
        </p:grpSpPr>
        <p:grpSp>
          <p:nvGrpSpPr>
            <p:cNvPr id="5167" name="Group 11"/>
            <p:cNvGrpSpPr>
              <a:grpSpLocks/>
            </p:cNvGrpSpPr>
            <p:nvPr/>
          </p:nvGrpSpPr>
          <p:grpSpPr bwMode="auto">
            <a:xfrm rot="5400000">
              <a:off x="1456" y="2517"/>
              <a:ext cx="537" cy="185"/>
              <a:chOff x="0" y="1896"/>
              <a:chExt cx="5760" cy="120"/>
            </a:xfrm>
          </p:grpSpPr>
          <p:sp>
            <p:nvSpPr>
              <p:cNvPr id="5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5168" name="Group 14"/>
            <p:cNvGrpSpPr>
              <a:grpSpLocks/>
            </p:cNvGrpSpPr>
            <p:nvPr/>
          </p:nvGrpSpPr>
          <p:grpSpPr bwMode="auto">
            <a:xfrm rot="5400000">
              <a:off x="1473" y="2564"/>
              <a:ext cx="456" cy="454"/>
              <a:chOff x="1828" y="1824"/>
              <a:chExt cx="2031" cy="1825"/>
            </a:xfrm>
          </p:grpSpPr>
          <p:sp>
            <p:nvSpPr>
              <p:cNvPr id="6" name="AutoShape 15"/>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70" name="AutoShape 16"/>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71" name="AutoShape 17"/>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7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p>
            </p:txBody>
          </p:sp>
          <p:sp>
            <p:nvSpPr>
              <p:cNvPr id="517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1" name="Oval 20"/>
              <p:cNvSpPr>
                <a:spLocks noChangeArrowheads="1"/>
              </p:cNvSpPr>
              <p:nvPr/>
            </p:nvSpPr>
            <p:spPr bwMode="gray">
              <a:xfrm>
                <a:off x="2209" y="2827"/>
                <a:ext cx="1287" cy="288"/>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75" name="Oval 21"/>
              <p:cNvSpPr>
                <a:spLocks noChangeArrowheads="1"/>
              </p:cNvSpPr>
              <p:nvPr/>
            </p:nvSpPr>
            <p:spPr bwMode="gray">
              <a:xfrm>
                <a:off x="2246" y="2861"/>
                <a:ext cx="1287" cy="28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3" name="Oval 22"/>
              <p:cNvSpPr>
                <a:spLocks noChangeArrowheads="1"/>
              </p:cNvSpPr>
              <p:nvPr/>
            </p:nvSpPr>
            <p:spPr bwMode="gray">
              <a:xfrm>
                <a:off x="2209" y="2082"/>
                <a:ext cx="1287"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77" name="Oval 23"/>
              <p:cNvSpPr>
                <a:spLocks noChangeArrowheads="1"/>
              </p:cNvSpPr>
              <p:nvPr/>
            </p:nvSpPr>
            <p:spPr bwMode="gray">
              <a:xfrm>
                <a:off x="2246" y="2085"/>
                <a:ext cx="1287"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grpSp>
      <p:grpSp>
        <p:nvGrpSpPr>
          <p:cNvPr id="8" name="Group 24"/>
          <p:cNvGrpSpPr>
            <a:grpSpLocks/>
          </p:cNvGrpSpPr>
          <p:nvPr/>
        </p:nvGrpSpPr>
        <p:grpSpPr bwMode="auto">
          <a:xfrm rot="5400000">
            <a:off x="3444082" y="3745707"/>
            <a:ext cx="1003300" cy="217487"/>
            <a:chOff x="0" y="1896"/>
            <a:chExt cx="5760" cy="120"/>
          </a:xfrm>
        </p:grpSpPr>
        <p:sp>
          <p:nvSpPr>
            <p:cNvPr id="5165"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66"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9" name="Group 28"/>
          <p:cNvGrpSpPr>
            <a:grpSpLocks/>
          </p:cNvGrpSpPr>
          <p:nvPr/>
        </p:nvGrpSpPr>
        <p:grpSpPr bwMode="auto">
          <a:xfrm>
            <a:off x="3380628" y="2505077"/>
            <a:ext cx="1070472" cy="996951"/>
            <a:chOff x="3254" y="856"/>
            <a:chExt cx="583" cy="628"/>
          </a:xfrm>
        </p:grpSpPr>
        <p:grpSp>
          <p:nvGrpSpPr>
            <p:cNvPr id="5154" name="Group 29"/>
            <p:cNvGrpSpPr>
              <a:grpSpLocks/>
            </p:cNvGrpSpPr>
            <p:nvPr/>
          </p:nvGrpSpPr>
          <p:grpSpPr bwMode="auto">
            <a:xfrm rot="5400000">
              <a:off x="3232" y="878"/>
              <a:ext cx="628" cy="583"/>
              <a:chOff x="1855" y="1824"/>
              <a:chExt cx="2023" cy="1813"/>
            </a:xfrm>
          </p:grpSpPr>
          <p:sp>
            <p:nvSpPr>
              <p:cNvPr id="6174" name="AutoShape 30"/>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57" name="AutoShape 31"/>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58" name="AutoShape 32"/>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59"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60" name="Oval 34">
                <a:hlinkClick r:id="rId7"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5" name="Oval 35"/>
              <p:cNvSpPr>
                <a:spLocks noChangeArrowheads="1"/>
              </p:cNvSpPr>
              <p:nvPr/>
            </p:nvSpPr>
            <p:spPr bwMode="gray">
              <a:xfrm>
                <a:off x="2191" y="2916"/>
                <a:ext cx="1405" cy="220"/>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62" name="Oval 36"/>
              <p:cNvSpPr>
                <a:spLocks noChangeArrowheads="1"/>
              </p:cNvSpPr>
              <p:nvPr/>
            </p:nvSpPr>
            <p:spPr bwMode="gray">
              <a:xfrm>
                <a:off x="2191" y="2916"/>
                <a:ext cx="1405" cy="22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7" name="Oval 37"/>
              <p:cNvSpPr>
                <a:spLocks noChangeArrowheads="1"/>
              </p:cNvSpPr>
              <p:nvPr/>
            </p:nvSpPr>
            <p:spPr bwMode="gray">
              <a:xfrm>
                <a:off x="2162" y="2066"/>
                <a:ext cx="1405"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64" name="Oval 38"/>
              <p:cNvSpPr>
                <a:spLocks noChangeArrowheads="1"/>
              </p:cNvSpPr>
              <p:nvPr/>
            </p:nvSpPr>
            <p:spPr bwMode="gray">
              <a:xfrm>
                <a:off x="2183" y="2082"/>
                <a:ext cx="1405"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55" name="WordArt 39">
              <a:hlinkClick r:id="rId7"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12" name="Group 44"/>
          <p:cNvGrpSpPr>
            <a:grpSpLocks/>
          </p:cNvGrpSpPr>
          <p:nvPr/>
        </p:nvGrpSpPr>
        <p:grpSpPr bwMode="auto">
          <a:xfrm>
            <a:off x="3459163" y="4222751"/>
            <a:ext cx="908050" cy="989013"/>
            <a:chOff x="3260" y="1700"/>
            <a:chExt cx="581" cy="623"/>
          </a:xfrm>
        </p:grpSpPr>
        <p:grpSp>
          <p:nvGrpSpPr>
            <p:cNvPr id="5143" name="Group 45"/>
            <p:cNvGrpSpPr>
              <a:grpSpLocks/>
            </p:cNvGrpSpPr>
            <p:nvPr/>
          </p:nvGrpSpPr>
          <p:grpSpPr bwMode="auto">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46"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47"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48"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49"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6195" name="Oval 51"/>
              <p:cNvSpPr>
                <a:spLocks noChangeArrowheads="1"/>
              </p:cNvSpPr>
              <p:nvPr/>
            </p:nvSpPr>
            <p:spPr bwMode="gray">
              <a:xfrm>
                <a:off x="2185" y="2886"/>
                <a:ext cx="1405"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51" name="Oval 52">
                <a:hlinkClick r:id="rId8" action="ppaction://hlinkpres?slideindex=1&amp;slidetitle="/>
              </p:cNvPr>
              <p:cNvSpPr>
                <a:spLocks noChangeArrowheads="1"/>
              </p:cNvSpPr>
              <p:nvPr/>
            </p:nvSpPr>
            <p:spPr bwMode="gray">
              <a:xfrm>
                <a:off x="2185" y="2886"/>
                <a:ext cx="1405"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6197" name="Oval 53"/>
              <p:cNvSpPr>
                <a:spLocks noChangeArrowheads="1"/>
              </p:cNvSpPr>
              <p:nvPr/>
            </p:nvSpPr>
            <p:spPr bwMode="gray">
              <a:xfrm>
                <a:off x="2178" y="2067"/>
                <a:ext cx="1405"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53" name="Oval 54"/>
              <p:cNvSpPr>
                <a:spLocks noChangeArrowheads="1"/>
              </p:cNvSpPr>
              <p:nvPr/>
            </p:nvSpPr>
            <p:spPr bwMode="gray">
              <a:xfrm>
                <a:off x="2183" y="2082"/>
                <a:ext cx="1405"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44" name="WordArt 55">
              <a:hlinkClick r:id="rId8"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16" name="Group 69"/>
          <p:cNvGrpSpPr>
            <a:grpSpLocks/>
          </p:cNvGrpSpPr>
          <p:nvPr/>
        </p:nvGrpSpPr>
        <p:grpSpPr bwMode="auto">
          <a:xfrm>
            <a:off x="1552575" y="639763"/>
            <a:ext cx="1143000" cy="1219200"/>
            <a:chOff x="196" y="292"/>
            <a:chExt cx="616" cy="507"/>
          </a:xfrm>
        </p:grpSpPr>
        <p:grpSp>
          <p:nvGrpSpPr>
            <p:cNvPr id="5137" name="Group 70"/>
            <p:cNvGrpSpPr>
              <a:grpSpLocks/>
            </p:cNvGrpSpPr>
            <p:nvPr/>
          </p:nvGrpSpPr>
          <p:grpSpPr bwMode="auto">
            <a:xfrm>
              <a:off x="204" y="300"/>
              <a:ext cx="608" cy="499"/>
              <a:chOff x="204" y="300"/>
              <a:chExt cx="608" cy="499"/>
            </a:xfrm>
          </p:grpSpPr>
          <p:sp>
            <p:nvSpPr>
              <p:cNvPr id="5141"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142"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38" name="Group 73"/>
            <p:cNvGrpSpPr>
              <a:grpSpLocks/>
            </p:cNvGrpSpPr>
            <p:nvPr/>
          </p:nvGrpSpPr>
          <p:grpSpPr bwMode="auto">
            <a:xfrm>
              <a:off x="196" y="292"/>
              <a:ext cx="592" cy="482"/>
              <a:chOff x="204" y="300"/>
              <a:chExt cx="592" cy="482"/>
            </a:xfrm>
          </p:grpSpPr>
          <p:sp>
            <p:nvSpPr>
              <p:cNvPr id="5139"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140" name="Picture 27" descr="Picture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33" name="AutoShape 23"/>
          <p:cNvSpPr>
            <a:spLocks noChangeArrowheads="1"/>
          </p:cNvSpPr>
          <p:nvPr/>
        </p:nvSpPr>
        <p:spPr bwMode="gray">
          <a:xfrm>
            <a:off x="2628900" y="711200"/>
            <a:ext cx="7543800"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a:solidFill>
                <a:schemeClr val="bg1"/>
              </a:solidFill>
            </a:endParaRPr>
          </a:p>
        </p:txBody>
      </p:sp>
      <p:sp>
        <p:nvSpPr>
          <p:cNvPr id="5134" name="WordArt 92"/>
          <p:cNvSpPr>
            <a:spLocks noChangeArrowheads="1" noChangeShapeType="1" noTextEdit="1"/>
          </p:cNvSpPr>
          <p:nvPr/>
        </p:nvSpPr>
        <p:spPr bwMode="auto">
          <a:xfrm>
            <a:off x="3276600" y="944564"/>
            <a:ext cx="6477000" cy="574675"/>
          </a:xfrm>
          <a:prstGeom prst="rect">
            <a:avLst/>
          </a:prstGeom>
        </p:spPr>
        <p:txBody>
          <a:bodyPr wrap="none" fromWordArt="1">
            <a:prstTxWarp prst="textPlain">
              <a:avLst>
                <a:gd name="adj" fmla="val 50000"/>
              </a:avLst>
            </a:prstTxWarp>
          </a:bodyPr>
          <a:lstStyle/>
          <a:p>
            <a:pPr algn="ctr"/>
            <a:r>
              <a:rPr lang="en-US" sz="3200" b="1" kern="1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BÀI 1. THIẾT BỊ VÀO - RA</a:t>
            </a:r>
          </a:p>
        </p:txBody>
      </p:sp>
      <p:pic>
        <p:nvPicPr>
          <p:cNvPr id="5135" name="Picture 2"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2340769" y="4950619"/>
            <a:ext cx="1042988"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7918450" y="5843588"/>
            <a:ext cx="2770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1000"/>
                                        <p:tgtEl>
                                          <p:spTgt spid="5"/>
                                        </p:tgtEl>
                                      </p:cBhvr>
                                    </p:animEffec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71"/>
                                        </p:tgtEl>
                                        <p:attrNameLst>
                                          <p:attrName>style.visibility</p:attrName>
                                        </p:attrNameLst>
                                      </p:cBhvr>
                                      <p:to>
                                        <p:strVal val="visible"/>
                                      </p:to>
                                    </p:set>
                                    <p:animEffect transition="in" filter="wipe(left)">
                                      <p:cBhvr>
                                        <p:cTn id="20" dur="500"/>
                                        <p:tgtEl>
                                          <p:spTgt spid="617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3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nodeType="afterGroup">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wipe(left)">
                                      <p:cBhvr>
                                        <p:cTn id="32" dur="500"/>
                                        <p:tgtEl>
                                          <p:spTgt spid="6187"/>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in)">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2" grpId="0" animBg="1"/>
      <p:bldP spid="618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C405B-0815-42FF-84A0-C1C549B01AD5}"/>
              </a:ext>
            </a:extLst>
          </p:cNvPr>
          <p:cNvSpPr>
            <a:spLocks noGrp="1"/>
          </p:cNvSpPr>
          <p:nvPr>
            <p:ph type="sldNum" sz="quarter" idx="12"/>
          </p:nvPr>
        </p:nvSpPr>
        <p:spPr/>
        <p:txBody>
          <a:bodyPr/>
          <a:lstStyle/>
          <a:p>
            <a:pPr>
              <a:defRPr/>
            </a:pPr>
            <a:fld id="{01C2C522-396A-49FE-8DDB-4F6921723C86}" type="slidenum">
              <a:rPr lang="en-US" smtClean="0"/>
              <a:pPr>
                <a:defRPr/>
              </a:pPr>
              <a:t>9</a:t>
            </a:fld>
            <a:endParaRPr lang="en-US"/>
          </a:p>
        </p:txBody>
      </p:sp>
      <p:sp>
        <p:nvSpPr>
          <p:cNvPr id="3" name="TextBox 2">
            <a:extLst>
              <a:ext uri="{FF2B5EF4-FFF2-40B4-BE49-F238E27FC236}">
                <a16:creationId xmlns:a16="http://schemas.microsoft.com/office/drawing/2014/main" id="{F6BB6486-6961-4E06-B5E4-0D9C2A3D86DD}"/>
              </a:ext>
            </a:extLst>
          </p:cNvPr>
          <p:cNvSpPr txBox="1"/>
          <p:nvPr/>
        </p:nvSpPr>
        <p:spPr>
          <a:xfrm>
            <a:off x="2667000" y="22124"/>
            <a:ext cx="7162800" cy="584775"/>
          </a:xfrm>
          <a:prstGeom prst="rect">
            <a:avLst/>
          </a:prstGeom>
          <a:noFill/>
        </p:spPr>
        <p:txBody>
          <a:bodyPr wrap="square" rtlCol="0">
            <a:spAutoFit/>
          </a:bodyPr>
          <a:lstStyle/>
          <a:p>
            <a:pPr algn="ctr"/>
            <a:r>
              <a:rPr lang="en-US" sz="3200" b="1" dirty="0">
                <a:solidFill>
                  <a:srgbClr val="FF0000"/>
                </a:solidFill>
              </a:rPr>
              <a:t>QUAN SÁT HÌNH ẢNH</a:t>
            </a:r>
          </a:p>
        </p:txBody>
      </p:sp>
      <p:pic>
        <p:nvPicPr>
          <p:cNvPr id="4" name="Picture 3">
            <a:extLst>
              <a:ext uri="{FF2B5EF4-FFF2-40B4-BE49-F238E27FC236}">
                <a16:creationId xmlns:a16="http://schemas.microsoft.com/office/drawing/2014/main" id="{7A96DE39-1526-4677-A9D8-2EFEBF998629}"/>
              </a:ext>
            </a:extLst>
          </p:cNvPr>
          <p:cNvPicPr>
            <a:picLocks noChangeAspect="1"/>
          </p:cNvPicPr>
          <p:nvPr/>
        </p:nvPicPr>
        <p:blipFill>
          <a:blip r:embed="rId3"/>
          <a:stretch>
            <a:fillRect/>
          </a:stretch>
        </p:blipFill>
        <p:spPr>
          <a:xfrm>
            <a:off x="4194242" y="606899"/>
            <a:ext cx="3882958" cy="3278235"/>
          </a:xfrm>
          <a:prstGeom prst="rect">
            <a:avLst/>
          </a:prstGeom>
        </p:spPr>
      </p:pic>
      <p:sp>
        <p:nvSpPr>
          <p:cNvPr id="7" name="TextBox 6">
            <a:extLst>
              <a:ext uri="{FF2B5EF4-FFF2-40B4-BE49-F238E27FC236}">
                <a16:creationId xmlns:a16="http://schemas.microsoft.com/office/drawing/2014/main" id="{BB352B6C-40EE-4829-9DEF-A21C18B6501F}"/>
              </a:ext>
            </a:extLst>
          </p:cNvPr>
          <p:cNvSpPr txBox="1"/>
          <p:nvPr/>
        </p:nvSpPr>
        <p:spPr>
          <a:xfrm>
            <a:off x="1512651" y="3808060"/>
            <a:ext cx="9002950" cy="3046988"/>
          </a:xfrm>
          <a:prstGeom prst="rect">
            <a:avLst/>
          </a:prstGeom>
          <a:noFill/>
        </p:spPr>
        <p:txBody>
          <a:bodyPr wrap="square">
            <a:spAutoFit/>
          </a:bodyPr>
          <a:lstStyle/>
          <a:p>
            <a:pPr algn="just">
              <a:spcBef>
                <a:spcPts val="0"/>
              </a:spcBef>
              <a:spcAft>
                <a:spcPts val="0"/>
              </a:spcAft>
            </a:pPr>
            <a:r>
              <a:rPr lang="en-US" sz="3200" dirty="0" err="1">
                <a:ea typeface="VNI-Times" pitchFamily="2" charset="0"/>
                <a:cs typeface="Times New Roman" panose="02020603050405020304" pitchFamily="18" charset="0"/>
              </a:rPr>
              <a:t>Câu</a:t>
            </a:r>
            <a:r>
              <a:rPr lang="en-US" sz="3200" dirty="0">
                <a:ea typeface="VNI-Times" pitchFamily="2" charset="0"/>
                <a:cs typeface="Times New Roman" panose="02020603050405020304" pitchFamily="18" charset="0"/>
              </a:rPr>
              <a:t> 1: </a:t>
            </a:r>
            <a:r>
              <a:rPr lang="en-US" sz="3200" dirty="0" err="1">
                <a:ea typeface="VNI-Times" pitchFamily="2" charset="0"/>
                <a:cs typeface="Times New Roman" panose="02020603050405020304" pitchFamily="18" charset="0"/>
              </a:rPr>
              <a:t>Các</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thiết</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bị</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trong</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hình</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trên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làm</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việc</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với</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dạng</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thông</a:t>
            </a:r>
            <a:r>
              <a:rPr lang="en-US" sz="3200" dirty="0">
                <a:ea typeface="VNI-Times" pitchFamily="2" charset="0"/>
                <a:cs typeface="Times New Roman" panose="02020603050405020304" pitchFamily="18" charset="0"/>
              </a:rPr>
              <a:t> tin </a:t>
            </a:r>
            <a:r>
              <a:rPr lang="en-US" sz="3200" dirty="0" err="1">
                <a:ea typeface="VNI-Times" pitchFamily="2" charset="0"/>
                <a:cs typeface="Times New Roman" panose="02020603050405020304" pitchFamily="18" charset="0"/>
              </a:rPr>
              <a:t>nào</a:t>
            </a:r>
            <a:r>
              <a:rPr lang="en-US" sz="3200" dirty="0">
                <a:ea typeface="VNI-Times" pitchFamily="2" charset="0"/>
                <a:cs typeface="Times New Roman" panose="02020603050405020304" pitchFamily="18" charset="0"/>
              </a:rPr>
              <a:t>? </a:t>
            </a:r>
            <a:endParaRPr lang="en-US" sz="3200" dirty="0">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3200" dirty="0" err="1">
                <a:ea typeface="VNI-Times" pitchFamily="2" charset="0"/>
                <a:cs typeface="Times New Roman" panose="02020603050405020304" pitchFamily="18" charset="0"/>
              </a:rPr>
              <a:t>Câu</a:t>
            </a:r>
            <a:r>
              <a:rPr lang="en-US" sz="3200" dirty="0">
                <a:ea typeface="VNI-Times" pitchFamily="2" charset="0"/>
                <a:cs typeface="Times New Roman" panose="02020603050405020304" pitchFamily="18" charset="0"/>
              </a:rPr>
              <a:t> 2: </a:t>
            </a:r>
            <a:r>
              <a:rPr lang="en-US" sz="3200" dirty="0" err="1">
                <a:ea typeface="VNI-Times" pitchFamily="2" charset="0"/>
                <a:cs typeface="Times New Roman" panose="02020603050405020304" pitchFamily="18" charset="0"/>
              </a:rPr>
              <a:t>Thiết</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bị</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nào</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tiếp</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nhận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thông</a:t>
            </a:r>
            <a:r>
              <a:rPr lang="en-US" sz="3200" dirty="0">
                <a:ea typeface="VNI-Times" pitchFamily="2" charset="0"/>
                <a:cs typeface="Times New Roman" panose="02020603050405020304" pitchFamily="18" charset="0"/>
              </a:rPr>
              <a:t> tin </a:t>
            </a:r>
            <a:r>
              <a:rPr lang="en-US" sz="3200" dirty="0" err="1">
                <a:ea typeface="VNI-Times" pitchFamily="2" charset="0"/>
                <a:cs typeface="Times New Roman" panose="02020603050405020304" pitchFamily="18" charset="0"/>
              </a:rPr>
              <a:t>và</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chuyển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vào</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máy</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tính</a:t>
            </a:r>
            <a:r>
              <a:rPr lang="en-US" sz="3200" dirty="0">
                <a:ea typeface="VNI-Times" pitchFamily="2" charset="0"/>
                <a:cs typeface="Times New Roman" panose="02020603050405020304" pitchFamily="18" charset="0"/>
              </a:rPr>
              <a:t>?  </a:t>
            </a:r>
            <a:endParaRPr lang="en-US" sz="3200" dirty="0">
              <a:latin typeface="VNI-Times" pitchFamily="2" charset="0"/>
              <a:ea typeface="VNI-Times" pitchFamily="2" charset="0"/>
              <a:cs typeface="Times New Roman" panose="02020603050405020304" pitchFamily="18" charset="0"/>
            </a:endParaRPr>
          </a:p>
          <a:p>
            <a:pPr algn="just">
              <a:spcBef>
                <a:spcPts val="0"/>
              </a:spcBef>
              <a:spcAft>
                <a:spcPts val="0"/>
              </a:spcAft>
            </a:pPr>
            <a:r>
              <a:rPr lang="en-US" sz="3200" dirty="0" err="1">
                <a:ea typeface="VNI-Times" pitchFamily="2" charset="0"/>
                <a:cs typeface="Times New Roman" panose="02020603050405020304" pitchFamily="18" charset="0"/>
              </a:rPr>
              <a:t>Câu</a:t>
            </a:r>
            <a:r>
              <a:rPr lang="en-US" sz="3200" dirty="0">
                <a:ea typeface="VNI-Times" pitchFamily="2" charset="0"/>
                <a:cs typeface="Times New Roman" panose="02020603050405020304" pitchFamily="18" charset="0"/>
              </a:rPr>
              <a:t> 3 : </a:t>
            </a:r>
            <a:r>
              <a:rPr lang="en-US" sz="3200" dirty="0" err="1">
                <a:ea typeface="VNI-Times" pitchFamily="2" charset="0"/>
                <a:cs typeface="Times New Roman" panose="02020603050405020304" pitchFamily="18" charset="0"/>
              </a:rPr>
              <a:t>Thiết</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bị</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nào</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nhận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thông</a:t>
            </a:r>
            <a:r>
              <a:rPr lang="en-US" sz="3200" dirty="0">
                <a:ea typeface="VNI-Times" pitchFamily="2" charset="0"/>
                <a:cs typeface="Times New Roman" panose="02020603050405020304" pitchFamily="18" charset="0"/>
              </a:rPr>
              <a:t> tin </a:t>
            </a:r>
            <a:r>
              <a:rPr lang="en-US" sz="3200" dirty="0" err="1">
                <a:ea typeface="VNI-Times" pitchFamily="2" charset="0"/>
                <a:cs typeface="Times New Roman" panose="02020603050405020304" pitchFamily="18" charset="0"/>
              </a:rPr>
              <a:t>từ</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máy</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tính</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đưa</a:t>
            </a:r>
            <a:r>
              <a:rPr lang="en-US" sz="3200" dirty="0">
                <a:ea typeface="VNI-Times" pitchFamily="2" charset="0"/>
                <a:cs typeface="Times New Roman" panose="02020603050405020304" pitchFamily="18" charset="0"/>
              </a:rPr>
              <a:t> ra </a:t>
            </a:r>
            <a:r>
              <a:rPr lang="en-US" sz="3200" dirty="0" err="1">
                <a:ea typeface="VNI-Times" pitchFamily="2" charset="0"/>
                <a:cs typeface="Times New Roman" panose="02020603050405020304" pitchFamily="18" charset="0"/>
              </a:rPr>
              <a:t>bên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ngoài</a:t>
            </a:r>
            <a:r>
              <a:rPr lang="en-US" sz="3200" dirty="0">
                <a:ea typeface="VNI-Times" pitchFamily="2" charset="0"/>
                <a:cs typeface="Times New Roman" panose="02020603050405020304" pitchFamily="18" charset="0"/>
              </a:rPr>
              <a:t>? </a:t>
            </a:r>
            <a:endParaRPr lang="en-US" sz="3200" dirty="0">
              <a:latin typeface="VNI-Times" pitchFamily="2" charset="0"/>
              <a:ea typeface="VNI-Times" pitchFamily="2"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614BC6B4-D828-4884-8B86-535EB10B8C56}"/>
              </a:ext>
            </a:extLst>
          </p:cNvPr>
          <p:cNvSpPr/>
          <p:nvPr/>
        </p:nvSpPr>
        <p:spPr>
          <a:xfrm>
            <a:off x="1499602" y="4876800"/>
            <a:ext cx="9155349" cy="1981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latin typeface="Times New Roman" panose="02020603050405020304" pitchFamily="18" charset="0"/>
                <a:ea typeface="Calibri" panose="020F0502020204030204" pitchFamily="34" charset="0"/>
                <a:sym typeface="Symbol" panose="05050102010706020507" pitchFamily="18" charset="2"/>
              </a:rPr>
              <a:t> </a:t>
            </a:r>
            <a:r>
              <a:rPr lang="en-US" sz="3200" dirty="0" err="1">
                <a:solidFill>
                  <a:srgbClr val="0000FF"/>
                </a:solidFill>
                <a:latin typeface="Times New Roman" panose="02020603050405020304" pitchFamily="18" charset="0"/>
                <a:ea typeface="Calibri" panose="020F0502020204030204" pitchFamily="34" charset="0"/>
              </a:rPr>
              <a:t>Các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thiết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bị</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trong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hình</a:t>
            </a:r>
            <a:r>
              <a:rPr lang="en-US" sz="3200" dirty="0">
                <a:solidFill>
                  <a:srgbClr val="0000FF"/>
                </a:solidFill>
                <a:latin typeface="Times New Roman" panose="02020603050405020304" pitchFamily="18" charset="0"/>
                <a:ea typeface="Calibri" panose="020F0502020204030204" pitchFamily="34" charset="0"/>
              </a:rPr>
              <a:t>: Micro </a:t>
            </a:r>
            <a:r>
              <a:rPr lang="en-US" sz="3200" dirty="0" err="1">
                <a:solidFill>
                  <a:srgbClr val="0000FF"/>
                </a:solidFill>
                <a:latin typeface="Times New Roman" panose="02020603050405020304" pitchFamily="18" charset="0"/>
                <a:ea typeface="Calibri" panose="020F0502020204030204" pitchFamily="34" charset="0"/>
              </a:rPr>
              <a:t>và</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loa</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là</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những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thiết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bị</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làm</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việc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với</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thông</a:t>
            </a:r>
            <a:r>
              <a:rPr lang="en-US" sz="3200" dirty="0">
                <a:solidFill>
                  <a:srgbClr val="0000FF"/>
                </a:solidFill>
                <a:latin typeface="Times New Roman" panose="02020603050405020304" pitchFamily="18" charset="0"/>
                <a:ea typeface="Calibri" panose="020F0502020204030204" pitchFamily="34" charset="0"/>
              </a:rPr>
              <a:t> tin </a:t>
            </a:r>
            <a:r>
              <a:rPr lang="en-US" sz="3200" dirty="0" err="1">
                <a:solidFill>
                  <a:srgbClr val="0000FF"/>
                </a:solidFill>
                <a:latin typeface="Times New Roman" panose="02020603050405020304" pitchFamily="18" charset="0"/>
                <a:ea typeface="Calibri" panose="020F0502020204030204" pitchFamily="34" charset="0"/>
              </a:rPr>
              <a:t>dạng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âm</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thanh</a:t>
            </a:r>
            <a:r>
              <a:rPr lang="en-US" sz="3200" dirty="0">
                <a:solidFill>
                  <a:srgbClr val="0000FF"/>
                </a:solidFill>
                <a:latin typeface="Times New Roman" panose="02020603050405020304" pitchFamily="18" charset="0"/>
                <a:ea typeface="Calibri" panose="020F0502020204030204" pitchFamily="34"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5112751E-D166-4CF1-985D-A2AE837A90DA}"/>
              </a:ext>
            </a:extLst>
          </p:cNvPr>
          <p:cNvSpPr txBox="1"/>
          <p:nvPr/>
        </p:nvSpPr>
        <p:spPr>
          <a:xfrm>
            <a:off x="1476719" y="3799582"/>
            <a:ext cx="9002950" cy="1077218"/>
          </a:xfrm>
          <a:prstGeom prst="rect">
            <a:avLst/>
          </a:prstGeom>
          <a:noFill/>
        </p:spPr>
        <p:txBody>
          <a:bodyPr wrap="square">
            <a:spAutoFit/>
          </a:bodyPr>
          <a:lstStyle/>
          <a:p>
            <a:pPr algn="just">
              <a:spcBef>
                <a:spcPts val="0"/>
              </a:spcBef>
              <a:spcAft>
                <a:spcPts val="0"/>
              </a:spcAft>
            </a:pPr>
            <a:r>
              <a:rPr lang="en-US" sz="3200" dirty="0" err="1">
                <a:ea typeface="VNI-Times" pitchFamily="2" charset="0"/>
                <a:cs typeface="Times New Roman" panose="02020603050405020304" pitchFamily="18" charset="0"/>
              </a:rPr>
              <a:t>Câu</a:t>
            </a:r>
            <a:r>
              <a:rPr lang="en-US" sz="3200" dirty="0">
                <a:ea typeface="VNI-Times" pitchFamily="2" charset="0"/>
                <a:cs typeface="Times New Roman" panose="02020603050405020304" pitchFamily="18" charset="0"/>
              </a:rPr>
              <a:t> 3 : </a:t>
            </a:r>
            <a:r>
              <a:rPr lang="en-US" sz="3200" dirty="0" err="1">
                <a:ea typeface="VNI-Times" pitchFamily="2" charset="0"/>
                <a:cs typeface="Times New Roman" panose="02020603050405020304" pitchFamily="18" charset="0"/>
              </a:rPr>
              <a:t>Thiết</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bị</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nào</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nhận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thông</a:t>
            </a:r>
            <a:r>
              <a:rPr lang="en-US" sz="3200" dirty="0">
                <a:ea typeface="VNI-Times" pitchFamily="2" charset="0"/>
                <a:cs typeface="Times New Roman" panose="02020603050405020304" pitchFamily="18" charset="0"/>
              </a:rPr>
              <a:t> tin </a:t>
            </a:r>
            <a:r>
              <a:rPr lang="en-US" sz="3200" dirty="0" err="1">
                <a:ea typeface="VNI-Times" pitchFamily="2" charset="0"/>
                <a:cs typeface="Times New Roman" panose="02020603050405020304" pitchFamily="18" charset="0"/>
              </a:rPr>
              <a:t>từ</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máy</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tính</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đưa</a:t>
            </a:r>
            <a:r>
              <a:rPr lang="en-US" sz="3200" dirty="0">
                <a:ea typeface="VNI-Times" pitchFamily="2" charset="0"/>
                <a:cs typeface="Times New Roman" panose="02020603050405020304" pitchFamily="18" charset="0"/>
              </a:rPr>
              <a:t> ra </a:t>
            </a:r>
            <a:r>
              <a:rPr lang="en-US" sz="3200" dirty="0" err="1">
                <a:ea typeface="VNI-Times" pitchFamily="2" charset="0"/>
                <a:cs typeface="Times New Roman" panose="02020603050405020304" pitchFamily="18" charset="0"/>
              </a:rPr>
              <a:t>bên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ngoài</a:t>
            </a:r>
            <a:r>
              <a:rPr lang="en-US" sz="3200" dirty="0">
                <a:ea typeface="VNI-Times" pitchFamily="2" charset="0"/>
                <a:cs typeface="Times New Roman" panose="02020603050405020304" pitchFamily="18" charset="0"/>
              </a:rPr>
              <a:t>? </a:t>
            </a:r>
            <a:endParaRPr lang="en-US" sz="3200" dirty="0">
              <a:latin typeface="VNI-Times" pitchFamily="2" charset="0"/>
              <a:ea typeface="VNI-Times"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4066B460-9E30-4F12-A484-C7267D5799D4}"/>
              </a:ext>
            </a:extLst>
          </p:cNvPr>
          <p:cNvSpPr txBox="1"/>
          <p:nvPr/>
        </p:nvSpPr>
        <p:spPr>
          <a:xfrm>
            <a:off x="1494685" y="3799582"/>
            <a:ext cx="9002950" cy="1077218"/>
          </a:xfrm>
          <a:prstGeom prst="rect">
            <a:avLst/>
          </a:prstGeom>
          <a:noFill/>
        </p:spPr>
        <p:txBody>
          <a:bodyPr wrap="square">
            <a:spAutoFit/>
          </a:bodyPr>
          <a:lstStyle/>
          <a:p>
            <a:pPr algn="just">
              <a:spcBef>
                <a:spcPts val="0"/>
              </a:spcBef>
              <a:spcAft>
                <a:spcPts val="0"/>
              </a:spcAft>
            </a:pPr>
            <a:r>
              <a:rPr lang="en-US" sz="3200" dirty="0" err="1">
                <a:ea typeface="VNI-Times" pitchFamily="2" charset="0"/>
                <a:cs typeface="Times New Roman" panose="02020603050405020304" pitchFamily="18" charset="0"/>
              </a:rPr>
              <a:t>Câu</a:t>
            </a:r>
            <a:r>
              <a:rPr lang="en-US" sz="3200" dirty="0">
                <a:ea typeface="VNI-Times" pitchFamily="2" charset="0"/>
                <a:cs typeface="Times New Roman" panose="02020603050405020304" pitchFamily="18" charset="0"/>
              </a:rPr>
              <a:t> 2: </a:t>
            </a:r>
            <a:r>
              <a:rPr lang="en-US" sz="3200" dirty="0" err="1">
                <a:ea typeface="VNI-Times" pitchFamily="2" charset="0"/>
                <a:cs typeface="Times New Roman" panose="02020603050405020304" pitchFamily="18" charset="0"/>
              </a:rPr>
              <a:t>Thiết</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bị</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nào</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tiếp</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nhận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thông</a:t>
            </a:r>
            <a:r>
              <a:rPr lang="en-US" sz="3200" dirty="0">
                <a:ea typeface="VNI-Times" pitchFamily="2" charset="0"/>
                <a:cs typeface="Times New Roman" panose="02020603050405020304" pitchFamily="18" charset="0"/>
              </a:rPr>
              <a:t> tin </a:t>
            </a:r>
            <a:r>
              <a:rPr lang="en-US" sz="3200" dirty="0" err="1">
                <a:ea typeface="VNI-Times" pitchFamily="2" charset="0"/>
                <a:cs typeface="Times New Roman" panose="02020603050405020304" pitchFamily="18" charset="0"/>
              </a:rPr>
              <a:t>và</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chuyển</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vào</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máy</a:t>
            </a:r>
            <a:r>
              <a:rPr lang="en-US" sz="3200" dirty="0">
                <a:ea typeface="VNI-Times" pitchFamily="2" charset="0"/>
                <a:cs typeface="Times New Roman" panose="02020603050405020304" pitchFamily="18" charset="0"/>
              </a:rPr>
              <a:t> </a:t>
            </a:r>
            <a:r>
              <a:rPr lang="en-US" sz="3200" dirty="0" err="1">
                <a:ea typeface="VNI-Times" pitchFamily="2" charset="0"/>
                <a:cs typeface="Times New Roman" panose="02020603050405020304" pitchFamily="18" charset="0"/>
              </a:rPr>
              <a:t>tính</a:t>
            </a:r>
            <a:r>
              <a:rPr lang="en-US" sz="3200" dirty="0">
                <a:ea typeface="VNI-Times" pitchFamily="2" charset="0"/>
                <a:cs typeface="Times New Roman" panose="02020603050405020304" pitchFamily="18" charset="0"/>
              </a:rPr>
              <a:t>?  </a:t>
            </a:r>
            <a:endParaRPr lang="en-US" sz="3200" dirty="0">
              <a:latin typeface="VNI-Times" pitchFamily="2" charset="0"/>
              <a:ea typeface="VNI-Times" pitchFamily="2"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5BB7C62-1A78-4F66-9435-2207C0AC414A}"/>
              </a:ext>
            </a:extLst>
          </p:cNvPr>
          <p:cNvSpPr/>
          <p:nvPr/>
        </p:nvSpPr>
        <p:spPr>
          <a:xfrm>
            <a:off x="1499602" y="4889781"/>
            <a:ext cx="9155349" cy="1981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00FF"/>
              </a:solidFill>
            </a:endParaRPr>
          </a:p>
        </p:txBody>
      </p:sp>
      <p:sp>
        <p:nvSpPr>
          <p:cNvPr id="11" name="Rectangle: Rounded Corners 10">
            <a:extLst>
              <a:ext uri="{FF2B5EF4-FFF2-40B4-BE49-F238E27FC236}">
                <a16:creationId xmlns:a16="http://schemas.microsoft.com/office/drawing/2014/main" id="{68B3C6CE-E273-47EF-996B-B1BD96AF164B}"/>
              </a:ext>
            </a:extLst>
          </p:cNvPr>
          <p:cNvSpPr/>
          <p:nvPr/>
        </p:nvSpPr>
        <p:spPr>
          <a:xfrm>
            <a:off x="1494686" y="4895640"/>
            <a:ext cx="9155349" cy="1981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00FF"/>
                </a:solidFill>
                <a:latin typeface="Times New Roman" panose="02020603050405020304" pitchFamily="18" charset="0"/>
                <a:ea typeface="Calibri" panose="020F0502020204030204" pitchFamily="34" charset="0"/>
              </a:rPr>
              <a:t>Micro</a:t>
            </a:r>
            <a:endParaRPr lang="en-US" sz="6000" dirty="0">
              <a:solidFill>
                <a:srgbClr val="0000FF"/>
              </a:solidFill>
            </a:endParaRPr>
          </a:p>
        </p:txBody>
      </p:sp>
      <p:sp>
        <p:nvSpPr>
          <p:cNvPr id="15" name="Rectangle: Rounded Corners 14">
            <a:extLst>
              <a:ext uri="{FF2B5EF4-FFF2-40B4-BE49-F238E27FC236}">
                <a16:creationId xmlns:a16="http://schemas.microsoft.com/office/drawing/2014/main" id="{98AAA91D-D0B9-4898-BAB0-96053CF3F2D7}"/>
              </a:ext>
            </a:extLst>
          </p:cNvPr>
          <p:cNvSpPr/>
          <p:nvPr/>
        </p:nvSpPr>
        <p:spPr>
          <a:xfrm>
            <a:off x="1489770" y="4901499"/>
            <a:ext cx="9155349" cy="1981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00FF"/>
              </a:solidFill>
            </a:endParaRPr>
          </a:p>
        </p:txBody>
      </p:sp>
      <p:sp>
        <p:nvSpPr>
          <p:cNvPr id="13" name="Rectangle: Rounded Corners 12">
            <a:extLst>
              <a:ext uri="{FF2B5EF4-FFF2-40B4-BE49-F238E27FC236}">
                <a16:creationId xmlns:a16="http://schemas.microsoft.com/office/drawing/2014/main" id="{DF0AF437-6B3A-4026-A3D4-64EF7FCADACB}"/>
              </a:ext>
            </a:extLst>
          </p:cNvPr>
          <p:cNvSpPr/>
          <p:nvPr/>
        </p:nvSpPr>
        <p:spPr>
          <a:xfrm>
            <a:off x="1494686" y="4898570"/>
            <a:ext cx="9155349" cy="1981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00FF"/>
                </a:solidFill>
                <a:latin typeface="Times New Roman" panose="02020603050405020304" pitchFamily="18" charset="0"/>
                <a:ea typeface="Calibri" panose="020F0502020204030204" pitchFamily="34" charset="0"/>
              </a:rPr>
              <a:t>LOA</a:t>
            </a:r>
            <a:endParaRPr lang="en-US" sz="6000" dirty="0">
              <a:solidFill>
                <a:srgbClr val="0000FF"/>
              </a:solidFill>
            </a:endParaRPr>
          </a:p>
        </p:txBody>
      </p:sp>
    </p:spTree>
    <p:extLst>
      <p:ext uri="{BB962C8B-B14F-4D97-AF65-F5344CB8AC3E}">
        <p14:creationId xmlns:p14="http://schemas.microsoft.com/office/powerpoint/2010/main" val="33602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0" grpId="1"/>
      <p:bldP spid="14" grpId="0" animBg="1"/>
      <p:bldP spid="11" grpId="0" animBg="1"/>
      <p:bldP spid="15"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ID16 2022 TIN7KNTT STT 76 Nguyễn Sơn Tùng tung.0974821688@gmail.com 974821688
</file>

<file path=docProps/app.xml><?xml version="1.0" encoding="utf-8"?>
<Properties xmlns="http://schemas.openxmlformats.org/officeDocument/2006/extended-properties" xmlns:vt="http://schemas.openxmlformats.org/officeDocument/2006/docPropsVTypes">
  <Template/>
  <TotalTime>2552</TotalTime>
  <Words>1986</Words>
  <Application>Microsoft Office PowerPoint</Application>
  <PresentationFormat>Widescreen</PresentationFormat>
  <Paragraphs>215</Paragraphs>
  <Slides>33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Gulim</vt:lpstr>
      <vt:lpstr>.VnCentury Schoolbook</vt:lpstr>
      <vt:lpstr>Arial</vt:lpstr>
      <vt:lpstr>Calibri</vt:lpstr>
      <vt:lpstr>Times New Roman</vt:lpstr>
      <vt:lpstr>UTM Showcard</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CÁNH CỤT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homeFM9FY-TMF7Q-KCKCT-V9T29-TBBBG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số 3: CÁC THAO TÁC VỚI THƯ MỤC</dc:title>
  <dc:creator>may2</dc:creator>
  <cp:lastModifiedBy>Ha Thi Que GV</cp:lastModifiedBy>
  <cp:revision>214</cp:revision>
  <cp:lastPrinted>1601-01-01T00:00:00Z</cp:lastPrinted>
  <dcterms:created xsi:type="dcterms:W3CDTF">2003-01-06T03:09:29Z</dcterms:created>
  <dcterms:modified xsi:type="dcterms:W3CDTF">2022-07-24T15:32:01Z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