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5" r:id="rId8"/>
    <p:sldId id="268" r:id="rId9"/>
    <p:sldId id="266" r:id="rId10"/>
    <p:sldId id="271" r:id="rId11"/>
    <p:sldId id="27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3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5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630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4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3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9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2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6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9F09-28E6-4298-A9F6-F3E271D66B1C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1829-9830-458C-A659-55C91C075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thi%20nghiem%20TKHT_Trim.mp4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vi-VN" sz="2700" b="1" dirty="0" smtClean="0">
                <a:solidFill>
                  <a:srgbClr val="FF0000"/>
                </a:solidFill>
                <a:latin typeface="+mj-lt"/>
              </a:rPr>
              <a:t>TIẾT 43 - THẤU KÍNH HỘI TỤ</a:t>
            </a:r>
            <a:endParaRPr lang="en-US" sz="27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I - ĐẶC ĐIỂM CỦA THẤU KÍNH HỘI TỤ</a:t>
            </a:r>
            <a:endParaRPr 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1. Thí nghiệm.</a:t>
            </a:r>
            <a:endParaRPr lang="en-US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+mj-lt"/>
              </a:rPr>
              <a:t>Chiếu một chùm sáng song song tới thấu kính hội tụ</a:t>
            </a:r>
            <a:endParaRPr lang="en-US" sz="20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+mj-lt"/>
              </a:rPr>
              <a:t>=&gt; Chùm tia khúc xạ là chùm sáng </a:t>
            </a:r>
            <a:endParaRPr lang="en-US" sz="2000" dirty="0">
              <a:latin typeface="+mj-lt"/>
            </a:endParaRPr>
          </a:p>
        </p:txBody>
      </p:sp>
      <p:cxnSp>
        <p:nvCxnSpPr>
          <p:cNvPr id="10" name="Straight Connector 9"/>
          <p:cNvCxnSpPr>
            <a:stCxn id="4" idx="2"/>
          </p:cNvCxnSpPr>
          <p:nvPr/>
        </p:nvCxnSpPr>
        <p:spPr>
          <a:xfrm>
            <a:off x="6096000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latin typeface="+mj-lt"/>
              </a:rPr>
              <a:t> </a:t>
            </a:r>
            <a:r>
              <a:rPr lang="vi-VN" sz="2000" dirty="0" smtClean="0">
                <a:latin typeface="+mj-lt"/>
              </a:rPr>
              <a:t>hội tụ</a:t>
            </a:r>
            <a:endParaRPr lang="en-US" sz="20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. Hình dạng của thấu kính hội tụ</a:t>
            </a:r>
            <a:endParaRPr lang="en-US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latin typeface="+mj-lt"/>
              </a:rPr>
              <a:t> </a:t>
            </a:r>
            <a:r>
              <a:rPr lang="vi-VN" sz="2000" dirty="0" smtClean="0">
                <a:latin typeface="+mj-lt"/>
              </a:rPr>
              <a:t>- Hình dạng:</a:t>
            </a:r>
            <a:endParaRPr lang="en-US" sz="20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+mj-lt"/>
              </a:rPr>
              <a:t>Phần rìa mỏng hơn phần giữa.</a:t>
            </a:r>
            <a:endParaRPr lang="en-US" sz="2000" dirty="0">
              <a:latin typeface="+mj-lt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96363" y="785151"/>
            <a:ext cx="4688896" cy="1704976"/>
            <a:chOff x="7498485" y="736086"/>
            <a:chExt cx="4688896" cy="1704976"/>
          </a:xfrm>
        </p:grpSpPr>
        <p:grpSp>
          <p:nvGrpSpPr>
            <p:cNvPr id="17" name="Group 16"/>
            <p:cNvGrpSpPr/>
            <p:nvPr/>
          </p:nvGrpSpPr>
          <p:grpSpPr>
            <a:xfrm>
              <a:off x="7498485" y="736086"/>
              <a:ext cx="3657600" cy="1704976"/>
              <a:chOff x="7498485" y="736086"/>
              <a:chExt cx="3657600" cy="1704976"/>
            </a:xfrm>
          </p:grpSpPr>
          <p:pic>
            <p:nvPicPr>
              <p:cNvPr id="1028" name="Picture 4" descr="Thấu kính hội tụ là gì? Tiêu cự, Tiêu điểm, Quang tâm và Trục ...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98485" y="736086"/>
                <a:ext cx="3657600" cy="17049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Oval 15"/>
              <p:cNvSpPr/>
              <p:nvPr/>
            </p:nvSpPr>
            <p:spPr>
              <a:xfrm>
                <a:off x="10483273" y="1336251"/>
                <a:ext cx="45719" cy="64654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582727" y="1736317"/>
              <a:ext cx="26046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b="1" i="1" dirty="0" smtClean="0">
                  <a:solidFill>
                    <a:srgbClr val="FF0000"/>
                  </a:solidFill>
                  <a:latin typeface="+mj-lt"/>
                </a:rPr>
                <a:t>Chùm tia khúc xạ hội tụ </a:t>
              </a:r>
              <a:endParaRPr lang="en-US" b="1" i="1" dirty="0">
                <a:solidFill>
                  <a:srgbClr val="FF0000"/>
                </a:solidFill>
                <a:latin typeface="+mj-lt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39344" y="2907898"/>
            <a:ext cx="4949341" cy="1837501"/>
            <a:chOff x="6780691" y="3020029"/>
            <a:chExt cx="4515308" cy="1348857"/>
          </a:xfrm>
        </p:grpSpPr>
        <p:pic>
          <p:nvPicPr>
            <p:cNvPr id="1030" name="Picture 6" descr="Thấu kính hội tụ là gì? Tiêu cự, Tiêu điểm, Quang tâm và Trục ...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6624" y="3037233"/>
              <a:ext cx="2619375" cy="13144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0691" y="3020029"/>
              <a:ext cx="1699407" cy="1348857"/>
            </a:xfrm>
            <a:prstGeom prst="rect">
              <a:avLst/>
            </a:prstGeom>
          </p:spPr>
        </p:pic>
      </p:grpSp>
      <p:sp>
        <p:nvSpPr>
          <p:cNvPr id="21" name="TextBox 20"/>
          <p:cNvSpPr txBox="1"/>
          <p:nvPr/>
        </p:nvSpPr>
        <p:spPr>
          <a:xfrm>
            <a:off x="460375" y="2835679"/>
            <a:ext cx="468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+mj-lt"/>
              </a:rPr>
              <a:t>- Kí hiệu:</a:t>
            </a:r>
            <a:endParaRPr lang="en-US" sz="2000" dirty="0">
              <a:latin typeface="+mj-lt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865744" y="2875529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39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20615"/>
            <a:ext cx="12192000" cy="635016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762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996" y="830996"/>
            <a:ext cx="221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III - VẬN </a:t>
            </a:r>
            <a:r>
              <a:rPr kumimoji="0" lang="vi-V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DỤNG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2112264" y="1905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CFF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526473" y="1302960"/>
            <a:ext cx="1065183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100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1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100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1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B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đúng</a:t>
            </a:r>
            <a:endParaRPr lang="en-US" altLang="en-US" sz="21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6" name="Group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872127"/>
              </p:ext>
            </p:extLst>
          </p:nvPr>
        </p:nvGraphicFramePr>
        <p:xfrm>
          <a:off x="277091" y="1982673"/>
          <a:ext cx="11794836" cy="4356275"/>
        </p:xfrm>
        <a:graphic>
          <a:graphicData uri="http://schemas.openxmlformats.org/drawingml/2006/table">
            <a:tbl>
              <a:tblPr/>
              <a:tblGrid>
                <a:gridCol w="4948622">
                  <a:extLst>
                    <a:ext uri="{9D8B030D-6E8A-4147-A177-3AD203B41FA5}">
                      <a16:colId xmlns:a16="http://schemas.microsoft.com/office/drawing/2014/main" val="3834656708"/>
                    </a:ext>
                  </a:extLst>
                </a:gridCol>
                <a:gridCol w="5654723">
                  <a:extLst>
                    <a:ext uri="{9D8B030D-6E8A-4147-A177-3AD203B41FA5}">
                      <a16:colId xmlns:a16="http://schemas.microsoft.com/office/drawing/2014/main" val="4164870944"/>
                    </a:ext>
                  </a:extLst>
                </a:gridCol>
                <a:gridCol w="1191491">
                  <a:extLst>
                    <a:ext uri="{9D8B030D-6E8A-4147-A177-3AD203B41FA5}">
                      <a16:colId xmlns:a16="http://schemas.microsoft.com/office/drawing/2014/main" val="23663837"/>
                    </a:ext>
                  </a:extLst>
                </a:gridCol>
              </a:tblGrid>
              <a:tr h="56840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127300"/>
                  </a:ext>
                </a:extLst>
              </a:tr>
              <a:tr h="39996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TKHT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rục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a -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893921"/>
                  </a:ext>
                </a:extLst>
              </a:tr>
              <a:tr h="534182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(O)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trục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b-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247958"/>
                  </a:ext>
                </a:extLst>
              </a:tr>
              <a:tr h="72017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Tia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TKHT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ật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suốt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thuỷ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nhựa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c-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676290"/>
                  </a:ext>
                </a:extLst>
              </a:tr>
              <a:tr h="534182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Tia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hần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dầy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rìa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d-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614028"/>
                  </a:ext>
                </a:extLst>
              </a:tr>
              <a:tr h="77707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bề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iao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trục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e-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483068"/>
                  </a:ext>
                </a:extLst>
              </a:tr>
              <a:tr h="77707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vi-VN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kumimoji="0" lang="en-US" alt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panose="020B0604020202020204" pitchFamily="34" charset="0"/>
                        </a:rPr>
                        <a:t>   f-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467506"/>
                  </a:ext>
                </a:extLst>
              </a:tr>
            </a:tbl>
          </a:graphicData>
        </a:graphic>
      </p:graphicFrame>
      <p:sp>
        <p:nvSpPr>
          <p:cNvPr id="47" name="WordArt 225"/>
          <p:cNvSpPr>
            <a:spLocks noChangeArrowheads="1" noChangeShapeType="1" noTextEdit="1"/>
          </p:cNvSpPr>
          <p:nvPr/>
        </p:nvSpPr>
        <p:spPr bwMode="auto">
          <a:xfrm>
            <a:off x="11502809" y="4895447"/>
            <a:ext cx="282792" cy="233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8" name="WordArt 227"/>
          <p:cNvSpPr>
            <a:spLocks noChangeArrowheads="1" noChangeShapeType="1" noTextEdit="1"/>
          </p:cNvSpPr>
          <p:nvPr/>
        </p:nvSpPr>
        <p:spPr bwMode="auto">
          <a:xfrm>
            <a:off x="11586655" y="2627746"/>
            <a:ext cx="198946" cy="21705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49" name="WordArt 228"/>
          <p:cNvSpPr>
            <a:spLocks noChangeArrowheads="1" noChangeShapeType="1" noTextEdit="1"/>
          </p:cNvSpPr>
          <p:nvPr/>
        </p:nvSpPr>
        <p:spPr bwMode="auto">
          <a:xfrm>
            <a:off x="11586655" y="3109017"/>
            <a:ext cx="228961" cy="25302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50" name="WordArt 229"/>
          <p:cNvSpPr>
            <a:spLocks noChangeArrowheads="1" noChangeShapeType="1" noTextEdit="1"/>
          </p:cNvSpPr>
          <p:nvPr/>
        </p:nvSpPr>
        <p:spPr bwMode="auto">
          <a:xfrm>
            <a:off x="11609024" y="3654378"/>
            <a:ext cx="206592" cy="23552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51" name="WordArt 230"/>
          <p:cNvSpPr>
            <a:spLocks noChangeArrowheads="1" noChangeShapeType="1" noTextEdit="1"/>
          </p:cNvSpPr>
          <p:nvPr/>
        </p:nvSpPr>
        <p:spPr bwMode="auto">
          <a:xfrm>
            <a:off x="11586655" y="4306859"/>
            <a:ext cx="247832" cy="24014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52" name="WordArt 233"/>
          <p:cNvSpPr>
            <a:spLocks noChangeArrowheads="1" noChangeShapeType="1" noTextEdit="1"/>
          </p:cNvSpPr>
          <p:nvPr/>
        </p:nvSpPr>
        <p:spPr bwMode="auto">
          <a:xfrm>
            <a:off x="10590714" y="7072313"/>
            <a:ext cx="282792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53" name="WordArt 229"/>
          <p:cNvSpPr>
            <a:spLocks noChangeArrowheads="1" noChangeShapeType="1" noTextEdit="1"/>
          </p:cNvSpPr>
          <p:nvPr/>
        </p:nvSpPr>
        <p:spPr bwMode="auto">
          <a:xfrm>
            <a:off x="11579009" y="5686223"/>
            <a:ext cx="206592" cy="23552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  <a:endParaRPr lang="en-US" sz="36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9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32690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7997096" y="-2147483648"/>
            <a:ext cx="3788981" cy="0"/>
            <a:chOff x="648982" y="4585712"/>
            <a:chExt cx="4747490" cy="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8982" y="4585712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.</a:t>
              </a:r>
              <a:r>
                <a:rPr kumimoji="0" lang="vi-VN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O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2583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sáng không bị đổi hướng 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422056" y="72133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38156" y="1161705"/>
            <a:ext cx="58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song song với trục chính, tia ló qua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601787" y="4070847"/>
            <a:ext cx="1460067" cy="0"/>
            <a:chOff x="8032621" y="5898603"/>
            <a:chExt cx="1460067" cy="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052425" y="4067096"/>
            <a:ext cx="1605828" cy="814977"/>
            <a:chOff x="3052425" y="4067096"/>
            <a:chExt cx="1605828" cy="8149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52425" y="4067096"/>
              <a:ext cx="1605828" cy="81497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5122" y="4194864"/>
              <a:ext cx="85662" cy="79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824923" y="4220199"/>
            <a:ext cx="727095" cy="647219"/>
            <a:chOff x="8371001" y="5159939"/>
            <a:chExt cx="727095" cy="647219"/>
          </a:xfrm>
        </p:grpSpPr>
        <p:sp>
          <p:nvSpPr>
            <p:cNvPr id="71" name="TextBox 7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796950" y="4211010"/>
            <a:ext cx="727095" cy="647219"/>
            <a:chOff x="8371001" y="5159939"/>
            <a:chExt cx="727095" cy="647219"/>
          </a:xfrm>
        </p:grpSpPr>
        <p:sp>
          <p:nvSpPr>
            <p:cNvPr id="79" name="TextBox 78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F’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326900" y="1543049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Hai tiêu điểm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và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đối xứng nhau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26900" y="1886647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qua tiêu điểm thì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 rot="631432">
            <a:off x="1316832" y="4417219"/>
            <a:ext cx="1814181" cy="504770"/>
            <a:chOff x="9259450" y="4758808"/>
            <a:chExt cx="1814181" cy="50477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9259450" y="4758808"/>
              <a:ext cx="1814181" cy="5047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9458036" y="4810667"/>
              <a:ext cx="55419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3015674" y="5068420"/>
            <a:ext cx="1460067" cy="0"/>
            <a:chOff x="8032621" y="5898603"/>
            <a:chExt cx="1460067" cy="0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8950028" y="1886647"/>
            <a:ext cx="3826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ia ló song song với trục chính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22055" y="226799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cự: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27636" y="2266086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400792" y="2718164"/>
            <a:ext cx="278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III 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VẬN DỤNG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039211" y="2898285"/>
            <a:ext cx="4929999" cy="1912382"/>
            <a:chOff x="6963527" y="3266829"/>
            <a:chExt cx="4929999" cy="1912382"/>
          </a:xfrm>
        </p:grpSpPr>
        <p:grpSp>
          <p:nvGrpSpPr>
            <p:cNvPr id="2" name="Group 1"/>
            <p:cNvGrpSpPr/>
            <p:nvPr/>
          </p:nvGrpSpPr>
          <p:grpSpPr>
            <a:xfrm>
              <a:off x="6963527" y="3266829"/>
              <a:ext cx="4929999" cy="1912382"/>
              <a:chOff x="2112264" y="2286000"/>
              <a:chExt cx="7924800" cy="2438400"/>
            </a:xfrm>
          </p:grpSpPr>
          <p:grpSp>
            <p:nvGrpSpPr>
              <p:cNvPr id="74" name="Group 73"/>
              <p:cNvGrpSpPr>
                <a:grpSpLocks/>
              </p:cNvGrpSpPr>
              <p:nvPr/>
            </p:nvGrpSpPr>
            <p:grpSpPr bwMode="auto">
              <a:xfrm>
                <a:off x="2112264" y="2286000"/>
                <a:ext cx="7391400" cy="2438400"/>
                <a:chOff x="432" y="1440"/>
                <a:chExt cx="4656" cy="1536"/>
              </a:xfrm>
            </p:grpSpPr>
            <p:grpSp>
              <p:nvGrpSpPr>
                <p:cNvPr id="81" name="Group 80"/>
                <p:cNvGrpSpPr>
                  <a:grpSpLocks/>
                </p:cNvGrpSpPr>
                <p:nvPr/>
              </p:nvGrpSpPr>
              <p:grpSpPr bwMode="auto">
                <a:xfrm>
                  <a:off x="432" y="1440"/>
                  <a:ext cx="4656" cy="1536"/>
                  <a:chOff x="432" y="1440"/>
                  <a:chExt cx="4656" cy="1536"/>
                </a:xfrm>
              </p:grpSpPr>
              <p:sp>
                <p:nvSpPr>
                  <p:cNvPr id="83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1440"/>
                    <a:ext cx="0" cy="153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arrow" w="med" len="med"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432" y="2256"/>
                    <a:ext cx="465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2256"/>
                    <a:ext cx="76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oval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256"/>
                    <a:ext cx="76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 type="oval" w="med" len="med"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920"/>
                    <a:ext cx="613" cy="3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US" altLang="en-US" sz="2100" dirty="0" smtClean="0">
                        <a:latin typeface="Times New Roman" panose="02020603050405020304" pitchFamily="18" charset="0"/>
                      </a:rPr>
                      <a:t>F</a:t>
                    </a:r>
                    <a:endParaRPr lang="en-US" altLang="en-US" sz="2800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9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4" y="2256"/>
                    <a:ext cx="480" cy="3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vi-VN" altLang="en-US" sz="2100" dirty="0" smtClean="0">
                        <a:latin typeface="Times New Roman" panose="02020603050405020304" pitchFamily="18" charset="0"/>
                      </a:rPr>
                      <a:t>F’</a:t>
                    </a:r>
                    <a:endParaRPr lang="en-US" altLang="en-US" sz="2100" dirty="0"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8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592" y="1968"/>
                  <a:ext cx="192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altLang="en-US" sz="2800">
                      <a:latin typeface="Times New Roman" panose="02020603050405020304" pitchFamily="18" charset="0"/>
                    </a:rPr>
                    <a:t>o</a:t>
                  </a:r>
                </a:p>
              </p:txBody>
            </p:sp>
          </p:grpSp>
          <p:sp>
            <p:nvSpPr>
              <p:cNvPr id="90" name="Line 16"/>
              <p:cNvSpPr>
                <a:spLocks noChangeShapeType="1"/>
              </p:cNvSpPr>
              <p:nvPr/>
            </p:nvSpPr>
            <p:spPr bwMode="auto">
              <a:xfrm>
                <a:off x="3255264" y="3124200"/>
                <a:ext cx="2286000" cy="9906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17"/>
              <p:cNvSpPr>
                <a:spLocks noChangeShapeType="1"/>
              </p:cNvSpPr>
              <p:nvPr/>
            </p:nvSpPr>
            <p:spPr bwMode="auto">
              <a:xfrm>
                <a:off x="3255264" y="3124200"/>
                <a:ext cx="2286000" cy="4572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18"/>
              <p:cNvSpPr>
                <a:spLocks noChangeShapeType="1"/>
              </p:cNvSpPr>
              <p:nvPr/>
            </p:nvSpPr>
            <p:spPr bwMode="auto">
              <a:xfrm>
                <a:off x="4322064" y="3124200"/>
                <a:ext cx="30480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Text Box 19"/>
              <p:cNvSpPr txBox="1">
                <a:spLocks noChangeArrowheads="1"/>
              </p:cNvSpPr>
              <p:nvPr/>
            </p:nvSpPr>
            <p:spPr bwMode="auto">
              <a:xfrm>
                <a:off x="2798063" y="2819401"/>
                <a:ext cx="404816" cy="5297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2100" dirty="0">
                    <a:latin typeface="Times New Roman" panose="02020603050405020304" pitchFamily="18" charset="0"/>
                  </a:rPr>
                  <a:t>S</a:t>
                </a:r>
              </a:p>
            </p:txBody>
          </p:sp>
          <p:sp>
            <p:nvSpPr>
              <p:cNvPr id="94" name="Line 20"/>
              <p:cNvSpPr>
                <a:spLocks noChangeShapeType="1"/>
              </p:cNvSpPr>
              <p:nvPr/>
            </p:nvSpPr>
            <p:spPr bwMode="auto">
              <a:xfrm>
                <a:off x="3407664" y="3124200"/>
                <a:ext cx="21336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21"/>
              <p:cNvSpPr>
                <a:spLocks noChangeShapeType="1"/>
              </p:cNvSpPr>
              <p:nvPr/>
            </p:nvSpPr>
            <p:spPr bwMode="auto">
              <a:xfrm>
                <a:off x="4626864" y="3386138"/>
                <a:ext cx="228600" cy="4286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2"/>
              <p:cNvSpPr>
                <a:spLocks noChangeShapeType="1"/>
              </p:cNvSpPr>
              <p:nvPr/>
            </p:nvSpPr>
            <p:spPr bwMode="auto">
              <a:xfrm>
                <a:off x="4550664" y="3692525"/>
                <a:ext cx="228600" cy="1031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3" name="Group 29"/>
              <p:cNvGrpSpPr>
                <a:grpSpLocks/>
              </p:cNvGrpSpPr>
              <p:nvPr/>
            </p:nvGrpSpPr>
            <p:grpSpPr bwMode="auto">
              <a:xfrm>
                <a:off x="5541264" y="3124200"/>
                <a:ext cx="3352800" cy="1295400"/>
                <a:chOff x="2592" y="1968"/>
                <a:chExt cx="2112" cy="816"/>
              </a:xfrm>
            </p:grpSpPr>
            <p:sp>
              <p:nvSpPr>
                <p:cNvPr id="104" name="Line 3"/>
                <p:cNvSpPr>
                  <a:spLocks noChangeShapeType="1"/>
                </p:cNvSpPr>
                <p:nvPr/>
              </p:nvSpPr>
              <p:spPr bwMode="auto">
                <a:xfrm>
                  <a:off x="2592" y="1968"/>
                  <a:ext cx="2112" cy="816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Line 23"/>
                <p:cNvSpPr>
                  <a:spLocks noChangeShapeType="1"/>
                </p:cNvSpPr>
                <p:nvPr/>
              </p:nvSpPr>
              <p:spPr bwMode="auto">
                <a:xfrm>
                  <a:off x="2613" y="1977"/>
                  <a:ext cx="1008" cy="384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" name="Oval 30"/>
              <p:cNvSpPr>
                <a:spLocks noChangeArrowheads="1"/>
              </p:cNvSpPr>
              <p:nvPr/>
            </p:nvSpPr>
            <p:spPr bwMode="auto">
              <a:xfrm>
                <a:off x="3236214" y="306228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Text Box 32"/>
              <p:cNvSpPr txBox="1">
                <a:spLocks noChangeArrowheads="1"/>
              </p:cNvSpPr>
              <p:nvPr/>
            </p:nvSpPr>
            <p:spPr bwMode="auto">
              <a:xfrm>
                <a:off x="9275065" y="3089781"/>
                <a:ext cx="761999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sym typeface="Symbol" panose="05050102010706020507" pitchFamily="18" charset="2"/>
                  </a:rPr>
                  <a:t></a:t>
                </a:r>
              </a:p>
            </p:txBody>
          </p:sp>
          <p:grpSp>
            <p:nvGrpSpPr>
              <p:cNvPr id="108" name="Group 46"/>
              <p:cNvGrpSpPr>
                <a:grpSpLocks/>
              </p:cNvGrpSpPr>
              <p:nvPr/>
            </p:nvGrpSpPr>
            <p:grpSpPr bwMode="auto">
              <a:xfrm>
                <a:off x="8022538" y="3571871"/>
                <a:ext cx="1098551" cy="666750"/>
                <a:chOff x="4155" y="2250"/>
                <a:chExt cx="692" cy="420"/>
              </a:xfrm>
            </p:grpSpPr>
            <p:sp>
              <p:nvSpPr>
                <p:cNvPr id="109" name="Oval 31"/>
                <p:cNvSpPr>
                  <a:spLocks noChangeArrowheads="1"/>
                </p:cNvSpPr>
                <p:nvPr/>
              </p:nvSpPr>
              <p:spPr bwMode="auto">
                <a:xfrm>
                  <a:off x="4155" y="2532"/>
                  <a:ext cx="96" cy="9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FF99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174" y="2250"/>
                  <a:ext cx="673" cy="4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altLang="en-US" sz="2100" dirty="0">
                      <a:latin typeface="Times New Roman" panose="02020603050405020304" pitchFamily="18" charset="0"/>
                    </a:rPr>
                    <a:t>S</a:t>
                  </a:r>
                  <a:r>
                    <a:rPr lang="en-US" altLang="en-US" sz="2800" dirty="0">
                      <a:latin typeface="Times New Roman" panose="02020603050405020304" pitchFamily="18" charset="0"/>
                    </a:rPr>
                    <a:t>’</a:t>
                  </a:r>
                </a:p>
              </p:txBody>
            </p:sp>
          </p:grpSp>
          <p:sp>
            <p:nvSpPr>
              <p:cNvPr id="111" name="Line 38"/>
              <p:cNvSpPr>
                <a:spLocks noChangeShapeType="1"/>
              </p:cNvSpPr>
              <p:nvPr/>
            </p:nvSpPr>
            <p:spPr bwMode="auto">
              <a:xfrm>
                <a:off x="4398264" y="3352800"/>
                <a:ext cx="228600" cy="4286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2" name="Group 44"/>
              <p:cNvGrpSpPr>
                <a:grpSpLocks/>
              </p:cNvGrpSpPr>
              <p:nvPr/>
            </p:nvGrpSpPr>
            <p:grpSpPr bwMode="auto">
              <a:xfrm>
                <a:off x="5541264" y="3581400"/>
                <a:ext cx="3276600" cy="685800"/>
                <a:chOff x="2592" y="2256"/>
                <a:chExt cx="2064" cy="432"/>
              </a:xfrm>
            </p:grpSpPr>
            <p:sp>
              <p:nvSpPr>
                <p:cNvPr id="113" name="Line 4"/>
                <p:cNvSpPr>
                  <a:spLocks noChangeShapeType="1"/>
                </p:cNvSpPr>
                <p:nvPr/>
              </p:nvSpPr>
              <p:spPr bwMode="auto">
                <a:xfrm>
                  <a:off x="2592" y="2256"/>
                  <a:ext cx="2064" cy="43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Line 24"/>
                <p:cNvSpPr>
                  <a:spLocks noChangeShapeType="1"/>
                </p:cNvSpPr>
                <p:nvPr/>
              </p:nvSpPr>
              <p:spPr bwMode="auto">
                <a:xfrm>
                  <a:off x="3315" y="2404"/>
                  <a:ext cx="192" cy="39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Line 39"/>
                <p:cNvSpPr>
                  <a:spLocks noChangeShapeType="1"/>
                </p:cNvSpPr>
                <p:nvPr/>
              </p:nvSpPr>
              <p:spPr bwMode="auto">
                <a:xfrm>
                  <a:off x="3216" y="2382"/>
                  <a:ext cx="192" cy="39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" name="Line 40"/>
              <p:cNvSpPr>
                <a:spLocks noChangeShapeType="1"/>
              </p:cNvSpPr>
              <p:nvPr/>
            </p:nvSpPr>
            <p:spPr bwMode="auto">
              <a:xfrm>
                <a:off x="4703064" y="3748088"/>
                <a:ext cx="228600" cy="10318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41"/>
              <p:cNvSpPr>
                <a:spLocks noChangeShapeType="1"/>
              </p:cNvSpPr>
              <p:nvPr/>
            </p:nvSpPr>
            <p:spPr bwMode="auto">
              <a:xfrm>
                <a:off x="4836414" y="3795713"/>
                <a:ext cx="228600" cy="10318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8" name="Group 45"/>
              <p:cNvGrpSpPr>
                <a:grpSpLocks/>
              </p:cNvGrpSpPr>
              <p:nvPr/>
            </p:nvGrpSpPr>
            <p:grpSpPr bwMode="auto">
              <a:xfrm>
                <a:off x="5541264" y="4114800"/>
                <a:ext cx="3962400" cy="0"/>
                <a:chOff x="2592" y="2592"/>
                <a:chExt cx="2496" cy="0"/>
              </a:xfrm>
            </p:grpSpPr>
            <p:sp>
              <p:nvSpPr>
                <p:cNvPr id="119" name="Line 5"/>
                <p:cNvSpPr>
                  <a:spLocks noChangeShapeType="1"/>
                </p:cNvSpPr>
                <p:nvPr/>
              </p:nvSpPr>
              <p:spPr bwMode="auto">
                <a:xfrm>
                  <a:off x="2592" y="2592"/>
                  <a:ext cx="2496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Line 26"/>
                <p:cNvSpPr>
                  <a:spLocks noChangeShapeType="1"/>
                </p:cNvSpPr>
                <p:nvPr/>
              </p:nvSpPr>
              <p:spPr bwMode="auto">
                <a:xfrm>
                  <a:off x="3360" y="25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" name="Line 42"/>
                <p:cNvSpPr>
                  <a:spLocks noChangeShapeType="1"/>
                </p:cNvSpPr>
                <p:nvPr/>
              </p:nvSpPr>
              <p:spPr bwMode="auto">
                <a:xfrm>
                  <a:off x="3288" y="25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Line 43"/>
                <p:cNvSpPr>
                  <a:spLocks noChangeShapeType="1"/>
                </p:cNvSpPr>
                <p:nvPr/>
              </p:nvSpPr>
              <p:spPr bwMode="auto">
                <a:xfrm>
                  <a:off x="3180" y="25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cxnSp>
          <p:nvCxnSpPr>
            <p:cNvPr id="19" name="Straight Connector 18"/>
            <p:cNvCxnSpPr/>
            <p:nvPr/>
          </p:nvCxnSpPr>
          <p:spPr>
            <a:xfrm>
              <a:off x="8392899" y="3864448"/>
              <a:ext cx="89135" cy="5976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8392899" y="3935415"/>
              <a:ext cx="89135" cy="5104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10668730" y="4655654"/>
              <a:ext cx="52446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382139" y="4970437"/>
            <a:ext cx="5809861" cy="1862048"/>
          </a:xfrm>
          <a:prstGeom prst="rect">
            <a:avLst/>
          </a:prstGeom>
          <a:gradFill>
            <a:gsLst>
              <a:gs pos="0">
                <a:schemeClr val="accent1">
                  <a:lumMod val="2000"/>
                  <a:lumOff val="98000"/>
                </a:schemeClr>
              </a:gs>
              <a:gs pos="54000">
                <a:srgbClr val="FFFFFF">
                  <a:alpha val="56000"/>
                  <a:lumMod val="72000"/>
                  <a:lumOff val="28000"/>
                </a:srgbClr>
              </a:gs>
              <a:gs pos="5000">
                <a:srgbClr val="00B050">
                  <a:alpha val="61000"/>
                </a:srgbClr>
              </a:gs>
              <a:gs pos="100000">
                <a:srgbClr val="00B050">
                  <a:lumMod val="48000"/>
                  <a:lumOff val="52000"/>
                </a:srgb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2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VỀ </a:t>
            </a: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NHÀ </a:t>
            </a:r>
          </a:p>
          <a:p>
            <a:pPr marL="342900" lvl="0" indent="-342900">
              <a:buFontTx/>
              <a:buChar char="-"/>
              <a:defRPr/>
            </a:pP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Xem </a:t>
            </a:r>
            <a:r>
              <a:rPr lang="vi-VN" sz="2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lại nội dung bài </a:t>
            </a: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học.</a:t>
            </a:r>
          </a:p>
          <a:p>
            <a:pPr marL="342900" lvl="0" indent="-342900">
              <a:buFontTx/>
              <a:buChar char="-"/>
              <a:defRPr/>
            </a:pPr>
            <a:r>
              <a:rPr lang="vi-VN" sz="2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Học thuộc nghi </a:t>
            </a: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nhớ SGK, tr115.</a:t>
            </a:r>
          </a:p>
          <a:p>
            <a:pPr marL="342900" lvl="0" indent="-342900">
              <a:buFontTx/>
              <a:buChar char="-"/>
              <a:defRPr/>
            </a:pPr>
            <a:r>
              <a:rPr lang="vi-VN" sz="2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Làm bài </a:t>
            </a: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tập 43.3 SBT, tr 87.</a:t>
            </a:r>
          </a:p>
          <a:p>
            <a:pPr marL="342900" lvl="0" indent="-342900">
              <a:buFontTx/>
              <a:buChar char="-"/>
              <a:defRPr/>
            </a:pPr>
            <a:r>
              <a:rPr lang="vi-VN" sz="2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Xem trước bài </a:t>
            </a:r>
            <a:r>
              <a:rPr lang="vi-VN" sz="2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43 SGK, tr 116. </a:t>
            </a:r>
            <a:endParaRPr kumimoji="0" lang="en-US" sz="2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910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65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>
            <a:stCxn id="4" idx="2"/>
          </p:cNvCxnSpPr>
          <p:nvPr/>
        </p:nvCxnSpPr>
        <p:spPr>
          <a:xfrm>
            <a:off x="6096000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CÁC YẾU TỐ QUANG HỌC CỦA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4956" y="3544123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067408" y="2518109"/>
            <a:ext cx="4688896" cy="1704976"/>
            <a:chOff x="7067408" y="2518109"/>
            <a:chExt cx="4688896" cy="1704976"/>
          </a:xfrm>
        </p:grpSpPr>
        <p:grpSp>
          <p:nvGrpSpPr>
            <p:cNvPr id="33" name="Group 32"/>
            <p:cNvGrpSpPr/>
            <p:nvPr/>
          </p:nvGrpSpPr>
          <p:grpSpPr>
            <a:xfrm>
              <a:off x="7067408" y="2518109"/>
              <a:ext cx="4688896" cy="1704976"/>
              <a:chOff x="7498485" y="736086"/>
              <a:chExt cx="4688896" cy="1704976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7498485" y="736086"/>
                <a:ext cx="3657600" cy="1704976"/>
                <a:chOff x="7498485" y="736086"/>
                <a:chExt cx="3657600" cy="1704976"/>
              </a:xfrm>
            </p:grpSpPr>
            <p:pic>
              <p:nvPicPr>
                <p:cNvPr id="36" name="Picture 4" descr="Thấu kính hội tụ là gì? Tiêu cự, Tiêu điểm, Quang tâm và Trục ...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98485" y="736086"/>
                  <a:ext cx="3657600" cy="17049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7" name="Oval 36"/>
                <p:cNvSpPr/>
                <p:nvPr/>
              </p:nvSpPr>
              <p:spPr>
                <a:xfrm>
                  <a:off x="10483273" y="1336251"/>
                  <a:ext cx="45719" cy="64654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" name="TextBox 34"/>
              <p:cNvSpPr txBox="1"/>
              <p:nvPr/>
            </p:nvSpPr>
            <p:spPr>
              <a:xfrm>
                <a:off x="9582727" y="1736317"/>
                <a:ext cx="26046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b="1" i="1" dirty="0">
                  <a:solidFill>
                    <a:srgbClr val="FF0000"/>
                  </a:solidFill>
                  <a:latin typeface="+mj-lt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8017163" y="2631984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200" dirty="0" smtClean="0">
                  <a:solidFill>
                    <a:srgbClr val="FF0000"/>
                  </a:solidFill>
                </a:rPr>
                <a:t>(</a:t>
              </a:r>
              <a:r>
                <a:rPr lang="vi-VN" sz="1200" dirty="0">
                  <a:solidFill>
                    <a:srgbClr val="FF0000"/>
                  </a:solidFill>
                </a:rPr>
                <a:t>2</a:t>
              </a:r>
              <a:r>
                <a:rPr lang="vi-VN" sz="1200" dirty="0" smtClean="0">
                  <a:solidFill>
                    <a:srgbClr val="FF0000"/>
                  </a:solidFill>
                </a:rPr>
                <a:t>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019069" y="2940318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200" dirty="0" smtClean="0">
                  <a:solidFill>
                    <a:srgbClr val="FF0000"/>
                  </a:solidFill>
                </a:rPr>
                <a:t>(</a:t>
              </a:r>
              <a:r>
                <a:rPr lang="vi-VN" sz="1200" dirty="0">
                  <a:solidFill>
                    <a:srgbClr val="FF0000"/>
                  </a:solidFill>
                </a:rPr>
                <a:t>1</a:t>
              </a:r>
              <a:r>
                <a:rPr lang="vi-VN" sz="1200" dirty="0" smtClean="0">
                  <a:solidFill>
                    <a:srgbClr val="FF0000"/>
                  </a:solidFill>
                </a:rPr>
                <a:t>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17163" y="3340428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200" dirty="0" smtClean="0">
                  <a:solidFill>
                    <a:srgbClr val="FF0000"/>
                  </a:solidFill>
                </a:rPr>
                <a:t>(3)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40" name="Straight Connector 39"/>
          <p:cNvCxnSpPr/>
          <p:nvPr/>
        </p:nvCxnSpPr>
        <p:spPr>
          <a:xfrm>
            <a:off x="831275" y="4590470"/>
            <a:ext cx="4747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293082" y="4590470"/>
            <a:ext cx="8312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74307" y="4585858"/>
            <a:ext cx="8312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/>
          <p:cNvSpPr/>
          <p:nvPr/>
        </p:nvSpPr>
        <p:spPr>
          <a:xfrm>
            <a:off x="831275" y="4647031"/>
            <a:ext cx="164665" cy="129309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35899" y="4585858"/>
            <a:ext cx="47474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03369" y="5282276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vi-VN" sz="20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82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4" grpId="0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41834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067408" y="2518109"/>
            <a:ext cx="4688896" cy="1704976"/>
            <a:chOff x="7067408" y="2518109"/>
            <a:chExt cx="4688896" cy="1704976"/>
          </a:xfrm>
        </p:grpSpPr>
        <p:grpSp>
          <p:nvGrpSpPr>
            <p:cNvPr id="33" name="Group 32"/>
            <p:cNvGrpSpPr/>
            <p:nvPr/>
          </p:nvGrpSpPr>
          <p:grpSpPr>
            <a:xfrm>
              <a:off x="7067408" y="2518109"/>
              <a:ext cx="4688896" cy="1704976"/>
              <a:chOff x="7498485" y="736086"/>
              <a:chExt cx="4688896" cy="1704976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7498485" y="736086"/>
                <a:ext cx="3657600" cy="1704976"/>
                <a:chOff x="7498485" y="736086"/>
                <a:chExt cx="3657600" cy="1704976"/>
              </a:xfrm>
            </p:grpSpPr>
            <p:pic>
              <p:nvPicPr>
                <p:cNvPr id="36" name="Picture 4" descr="Thấu kính hội tụ là gì? Tiêu cự, Tiêu điểm, Quang tâm và Trục ...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98485" y="736086"/>
                  <a:ext cx="3657600" cy="17049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7" name="Oval 36"/>
                <p:cNvSpPr/>
                <p:nvPr/>
              </p:nvSpPr>
              <p:spPr>
                <a:xfrm>
                  <a:off x="10483273" y="1336251"/>
                  <a:ext cx="45719" cy="64654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5" name="TextBox 34"/>
              <p:cNvSpPr txBox="1"/>
              <p:nvPr/>
            </p:nvSpPr>
            <p:spPr>
              <a:xfrm>
                <a:off x="9582727" y="1736317"/>
                <a:ext cx="26046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8017163" y="2631984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lang="vi-VN" sz="1200" dirty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  <a:r>
                <a:rPr kumimoji="0" lang="vi-V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019069" y="2940318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lang="vi-VN" sz="1200" dirty="0">
                  <a:solidFill>
                    <a:srgbClr val="FF0000"/>
                  </a:solidFill>
                  <a:latin typeface="Arial" panose="020B0604020202020204" pitchFamily="34" charset="0"/>
                </a:rPr>
                <a:t>1</a:t>
              </a:r>
              <a:r>
                <a:rPr kumimoji="0" lang="vi-V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17163" y="3340428"/>
              <a:ext cx="53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(3)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14680" y="2867477"/>
            <a:ext cx="597184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300" dirty="0" smtClean="0">
                <a:solidFill>
                  <a:srgbClr val="FF0000"/>
                </a:solidFill>
                <a:latin typeface="+mj-lt"/>
              </a:rPr>
              <a:t>. O</a:t>
            </a:r>
            <a:endParaRPr lang="en-US" sz="2300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43" name="Group 42"/>
          <p:cNvGrpSpPr/>
          <p:nvPr/>
        </p:nvGrpSpPr>
        <p:grpSpPr>
          <a:xfrm rot="18101925">
            <a:off x="7208247" y="3076659"/>
            <a:ext cx="3788981" cy="2161"/>
            <a:chOff x="787249" y="4585633"/>
            <a:chExt cx="4747490" cy="225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87249" y="4585633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 rot="3228251">
            <a:off x="7237712" y="3286703"/>
            <a:ext cx="3788981" cy="2161"/>
            <a:chOff x="787249" y="4585640"/>
            <a:chExt cx="4747490" cy="218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787249" y="4585640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3500" dirty="0" smtClean="0">
                  <a:solidFill>
                    <a:srgbClr val="FF0000"/>
                  </a:solidFill>
                  <a:latin typeface="+mj-lt"/>
                </a:rPr>
                <a:t>.</a:t>
              </a:r>
              <a:r>
                <a:rPr lang="vi-VN" sz="2300" dirty="0" smtClean="0">
                  <a:solidFill>
                    <a:srgbClr val="FF0000"/>
                  </a:solidFill>
                  <a:latin typeface="+mj-lt"/>
                </a:rPr>
                <a:t> </a:t>
              </a:r>
            </a:p>
            <a:p>
              <a:endParaRPr lang="en-US" sz="23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b="1" dirty="0" smtClean="0">
                  <a:latin typeface="+mj-lt"/>
                </a:rPr>
                <a:t>O</a:t>
              </a:r>
              <a:endParaRPr lang="en-US" b="1" dirty="0">
                <a:latin typeface="+mj-lt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25151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vi-VN" sz="20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- Tia sáng không bị đổi 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phương </a:t>
            </a:r>
            <a:r>
              <a:rPr lang="vi-VN" sz="20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05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4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32690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779486" y="2803685"/>
            <a:ext cx="4688896" cy="1704976"/>
            <a:chOff x="7229050" y="3274378"/>
            <a:chExt cx="4688896" cy="1704976"/>
          </a:xfrm>
        </p:grpSpPr>
        <p:grpSp>
          <p:nvGrpSpPr>
            <p:cNvPr id="25" name="Group 24"/>
            <p:cNvGrpSpPr/>
            <p:nvPr/>
          </p:nvGrpSpPr>
          <p:grpSpPr>
            <a:xfrm>
              <a:off x="7229050" y="3274378"/>
              <a:ext cx="4688896" cy="1704976"/>
              <a:chOff x="7067408" y="2518109"/>
              <a:chExt cx="4688896" cy="1704976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7067408" y="2518109"/>
                <a:ext cx="4688896" cy="1704976"/>
                <a:chOff x="7498485" y="736086"/>
                <a:chExt cx="4688896" cy="1704976"/>
              </a:xfrm>
            </p:grpSpPr>
            <p:pic>
              <p:nvPicPr>
                <p:cNvPr id="36" name="Picture 4" descr="Thấu kính hội tụ là gì? Tiêu cự, Tiêu điểm, Quang tâm và Trục ...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98485" y="736086"/>
                  <a:ext cx="3657600" cy="17049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5" name="TextBox 34"/>
                <p:cNvSpPr txBox="1"/>
                <p:nvPr/>
              </p:nvSpPr>
              <p:spPr>
                <a:xfrm>
                  <a:off x="9582727" y="1736317"/>
                  <a:ext cx="26046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 Light" panose="020F03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8017163" y="2631984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</a:t>
                </a:r>
                <a:r>
                  <a:rPr lang="vi-VN" sz="120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2</a:t>
                </a: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8019069" y="2940318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</a:t>
                </a:r>
                <a:r>
                  <a:rPr lang="vi-VN" sz="120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1</a:t>
                </a: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8017163" y="3340428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(3)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9074713" y="3617427"/>
              <a:ext cx="597184" cy="4462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997096" y="-2147483648"/>
            <a:ext cx="3788981" cy="0"/>
            <a:chOff x="648982" y="4585712"/>
            <a:chExt cx="4747490" cy="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8982" y="4585712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.</a:t>
              </a:r>
              <a:r>
                <a:rPr kumimoji="0" lang="vi-VN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O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2583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sáng không bị đổi hướng 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422056" y="72133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điểm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38155" y="1161705"/>
            <a:ext cx="5747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 smtClean="0">
                <a:latin typeface="Times New Roman" panose="02020603050405020304" pitchFamily="18" charset="0"/>
              </a:rPr>
              <a:t>- Tia tới song song với trục chính, tia ló qua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9601027" y="3035734"/>
            <a:ext cx="982108" cy="774936"/>
            <a:chOff x="9601027" y="3035734"/>
            <a:chExt cx="982108" cy="774936"/>
          </a:xfrm>
        </p:grpSpPr>
        <p:sp>
          <p:nvSpPr>
            <p:cNvPr id="19" name="TextBox 18"/>
            <p:cNvSpPr txBox="1"/>
            <p:nvPr/>
          </p:nvSpPr>
          <p:spPr>
            <a:xfrm>
              <a:off x="9626835" y="3035734"/>
              <a:ext cx="9563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dirty="0" smtClean="0">
                  <a:solidFill>
                    <a:srgbClr val="FF0000"/>
                  </a:solidFill>
                </a:rPr>
                <a:t>.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601027" y="3441338"/>
              <a:ext cx="4372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b="1" dirty="0" smtClean="0">
                  <a:latin typeface="+mj-lt"/>
                </a:rPr>
                <a:t>F</a:t>
              </a:r>
              <a:endParaRPr lang="en-US" b="1" dirty="0">
                <a:latin typeface="+mj-lt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601787" y="4070847"/>
            <a:ext cx="1460067" cy="0"/>
            <a:chOff x="8032621" y="5898603"/>
            <a:chExt cx="1460067" cy="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052425" y="4067096"/>
            <a:ext cx="1605828" cy="814977"/>
            <a:chOff x="3052425" y="4067096"/>
            <a:chExt cx="1605828" cy="8149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52425" y="4067096"/>
              <a:ext cx="1605828" cy="81497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5122" y="4194864"/>
              <a:ext cx="85662" cy="79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824923" y="4220199"/>
            <a:ext cx="727095" cy="647219"/>
            <a:chOff x="8371001" y="5159939"/>
            <a:chExt cx="727095" cy="647219"/>
          </a:xfrm>
        </p:grpSpPr>
        <p:sp>
          <p:nvSpPr>
            <p:cNvPr id="71" name="TextBox 7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900" dirty="0">
                  <a:solidFill>
                    <a:srgbClr val="FF0000"/>
                  </a:solidFill>
                </a:rPr>
                <a:t>.</a:t>
              </a:r>
              <a:endParaRPr lang="en-US" sz="2900" dirty="0">
                <a:solidFill>
                  <a:srgbClr val="FF000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300" b="1" dirty="0" smtClean="0"/>
                <a:t>F</a:t>
              </a:r>
              <a:endParaRPr lang="en-US" sz="1300" b="1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796950" y="4211010"/>
            <a:ext cx="727095" cy="647219"/>
            <a:chOff x="8371001" y="5159939"/>
            <a:chExt cx="727095" cy="647219"/>
          </a:xfrm>
        </p:grpSpPr>
        <p:sp>
          <p:nvSpPr>
            <p:cNvPr id="79" name="TextBox 78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900" dirty="0">
                  <a:solidFill>
                    <a:srgbClr val="FF0000"/>
                  </a:solidFill>
                </a:rPr>
                <a:t>.</a:t>
              </a:r>
              <a:endParaRPr lang="en-US" sz="2900" dirty="0">
                <a:solidFill>
                  <a:srgbClr val="FF0000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300" b="1" dirty="0" smtClean="0"/>
                <a:t>F’</a:t>
              </a:r>
              <a:endParaRPr lang="en-US" sz="1300" b="1" dirty="0"/>
            </a:p>
          </p:txBody>
        </p:sp>
      </p:grpSp>
      <p:grpSp>
        <p:nvGrpSpPr>
          <p:cNvPr id="81" name="Group 80"/>
          <p:cNvGrpSpPr/>
          <p:nvPr/>
        </p:nvGrpSpPr>
        <p:grpSpPr>
          <a:xfrm flipH="1">
            <a:off x="5361418" y="4907522"/>
            <a:ext cx="5865906" cy="1607706"/>
            <a:chOff x="7229050" y="3274378"/>
            <a:chExt cx="4688896" cy="1704976"/>
          </a:xfrm>
        </p:grpSpPr>
        <p:grpSp>
          <p:nvGrpSpPr>
            <p:cNvPr id="82" name="Group 81"/>
            <p:cNvGrpSpPr/>
            <p:nvPr/>
          </p:nvGrpSpPr>
          <p:grpSpPr>
            <a:xfrm>
              <a:off x="7229050" y="3274378"/>
              <a:ext cx="4688896" cy="1704976"/>
              <a:chOff x="7067408" y="2518109"/>
              <a:chExt cx="4688896" cy="1704976"/>
            </a:xfrm>
          </p:grpSpPr>
          <p:grpSp>
            <p:nvGrpSpPr>
              <p:cNvPr id="84" name="Group 83"/>
              <p:cNvGrpSpPr/>
              <p:nvPr/>
            </p:nvGrpSpPr>
            <p:grpSpPr>
              <a:xfrm>
                <a:off x="7067408" y="2518109"/>
                <a:ext cx="4688896" cy="1704976"/>
                <a:chOff x="7498485" y="736086"/>
                <a:chExt cx="4688896" cy="1704976"/>
              </a:xfrm>
            </p:grpSpPr>
            <p:pic>
              <p:nvPicPr>
                <p:cNvPr id="88" name="Picture 4" descr="Thấu kính hội tụ là gì? Tiêu cự, Tiêu điểm, Quang tâm và Trục ...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98485" y="736086"/>
                  <a:ext cx="3657600" cy="17049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9" name="TextBox 88"/>
                <p:cNvSpPr txBox="1"/>
                <p:nvPr/>
              </p:nvSpPr>
              <p:spPr>
                <a:xfrm>
                  <a:off x="9582727" y="1736317"/>
                  <a:ext cx="26046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 Light" panose="020F03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8017163" y="2631984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</a:t>
                </a:r>
                <a:r>
                  <a:rPr lang="vi-VN" sz="120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2</a:t>
                </a: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8019069" y="2940318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</a:t>
                </a:r>
                <a:r>
                  <a:rPr lang="vi-VN" sz="120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1</a:t>
                </a: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8017163" y="3340428"/>
                <a:ext cx="5357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1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(3)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3" name="TextBox 82"/>
            <p:cNvSpPr txBox="1"/>
            <p:nvPr/>
          </p:nvSpPr>
          <p:spPr>
            <a:xfrm>
              <a:off x="9074713" y="3617427"/>
              <a:ext cx="597184" cy="4462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7181153" y="5144471"/>
            <a:ext cx="727095" cy="647219"/>
            <a:chOff x="8371001" y="5159939"/>
            <a:chExt cx="727095" cy="647219"/>
          </a:xfrm>
        </p:grpSpPr>
        <p:sp>
          <p:nvSpPr>
            <p:cNvPr id="91" name="TextBox 9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900" dirty="0">
                  <a:solidFill>
                    <a:srgbClr val="FF0000"/>
                  </a:solidFill>
                </a:rPr>
                <a:t>.</a:t>
              </a:r>
              <a:endParaRPr lang="en-US" sz="2900" dirty="0">
                <a:solidFill>
                  <a:srgbClr val="FF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300" b="1" dirty="0" smtClean="0"/>
                <a:t>F</a:t>
              </a:r>
              <a:endParaRPr lang="en-US" sz="1300" b="1" dirty="0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7729241" y="4914265"/>
            <a:ext cx="962272" cy="215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10076856" y="4863492"/>
            <a:ext cx="126341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6326900" y="1543049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 smtClean="0">
                <a:latin typeface="Times New Roman" panose="02020603050405020304" pitchFamily="18" charset="0"/>
              </a:rPr>
              <a:t>- Hai tiêu điểm </a:t>
            </a:r>
            <a:r>
              <a:rPr lang="vi-VN" sz="2000" dirty="0" smtClean="0">
                <a:latin typeface="Times New Roman" panose="02020603050405020304" pitchFamily="18" charset="0"/>
              </a:rPr>
              <a:t>F </a:t>
            </a:r>
            <a:r>
              <a:rPr lang="vi-VN" sz="2000" dirty="0" smtClean="0">
                <a:latin typeface="Times New Roman" panose="02020603050405020304" pitchFamily="18" charset="0"/>
              </a:rPr>
              <a:t>và </a:t>
            </a:r>
            <a:r>
              <a:rPr lang="vi-VN" sz="2000" dirty="0" smtClean="0">
                <a:latin typeface="Times New Roman" panose="02020603050405020304" pitchFamily="18" charset="0"/>
              </a:rPr>
              <a:t>F</a:t>
            </a:r>
            <a:r>
              <a:rPr lang="vi-VN" sz="2000" baseline="-25000" dirty="0" smtClean="0">
                <a:latin typeface="Times New Roman" panose="02020603050405020304" pitchFamily="18" charset="0"/>
              </a:rPr>
              <a:t>’</a:t>
            </a:r>
            <a:r>
              <a:rPr lang="vi-VN" sz="2000" dirty="0" smtClean="0">
                <a:latin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</a:rPr>
              <a:t>đối xứng nhau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92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32690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7997096" y="-2147483648"/>
            <a:ext cx="3788981" cy="0"/>
            <a:chOff x="648982" y="4585712"/>
            <a:chExt cx="4747490" cy="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8982" y="4585712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.</a:t>
              </a:r>
              <a:r>
                <a:rPr kumimoji="0" lang="vi-VN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O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2583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sáng không bị đổi hướng 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422056" y="72133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38156" y="1161705"/>
            <a:ext cx="58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song song với trục chính, tia ló qua tiêu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601787" y="4070847"/>
            <a:ext cx="1460067" cy="0"/>
            <a:chOff x="8032621" y="5898603"/>
            <a:chExt cx="1460067" cy="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052425" y="4067096"/>
            <a:ext cx="1605828" cy="814977"/>
            <a:chOff x="3052425" y="4067096"/>
            <a:chExt cx="1605828" cy="8149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52425" y="4067096"/>
              <a:ext cx="1605828" cy="81497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5122" y="4194864"/>
              <a:ext cx="85662" cy="79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824923" y="4220199"/>
            <a:ext cx="727095" cy="647219"/>
            <a:chOff x="8371001" y="5159939"/>
            <a:chExt cx="727095" cy="647219"/>
          </a:xfrm>
        </p:grpSpPr>
        <p:sp>
          <p:nvSpPr>
            <p:cNvPr id="71" name="TextBox 7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796950" y="4211010"/>
            <a:ext cx="727095" cy="647219"/>
            <a:chOff x="8371001" y="5159939"/>
            <a:chExt cx="727095" cy="647219"/>
          </a:xfrm>
        </p:grpSpPr>
        <p:sp>
          <p:nvSpPr>
            <p:cNvPr id="79" name="TextBox 78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F’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326900" y="1543049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Hai tiêu điểm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và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đối xứng nhau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26900" y="1886647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qua tiêu điểm thì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 rot="631432">
            <a:off x="1316832" y="4417219"/>
            <a:ext cx="1814181" cy="504770"/>
            <a:chOff x="9259450" y="4758808"/>
            <a:chExt cx="1814181" cy="50477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9259450" y="4758808"/>
              <a:ext cx="1814181" cy="5047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9458036" y="4810667"/>
              <a:ext cx="55419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3015674" y="5068420"/>
            <a:ext cx="1460067" cy="0"/>
            <a:chOff x="8032621" y="5898603"/>
            <a:chExt cx="1460067" cy="0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8950028" y="1886647"/>
            <a:ext cx="3826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t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ia ló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song song với trục chính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22055" y="226799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noProof="0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</a:t>
            </a:r>
            <a:r>
              <a:rPr lang="vi-VN" sz="2000" noProof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cự: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27636" y="2266086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</a:rPr>
              <a:t>f = </a:t>
            </a:r>
            <a:r>
              <a:rPr lang="vi-VN" sz="2000" dirty="0" smtClean="0">
                <a:latin typeface="Times New Roman" panose="02020603050405020304" pitchFamily="18" charset="0"/>
              </a:rPr>
              <a:t>OF </a:t>
            </a:r>
            <a:r>
              <a:rPr lang="vi-VN" sz="2000" dirty="0" smtClean="0">
                <a:latin typeface="Times New Roman" panose="02020603050405020304" pitchFamily="18" charset="0"/>
              </a:rPr>
              <a:t>= </a:t>
            </a:r>
            <a:r>
              <a:rPr lang="vi-VN" sz="2000" dirty="0" smtClean="0">
                <a:latin typeface="Times New Roman" panose="02020603050405020304" pitchFamily="18" charset="0"/>
              </a:rPr>
              <a:t>OF</a:t>
            </a:r>
            <a:r>
              <a:rPr lang="vi-VN" sz="2000" dirty="0" smtClean="0">
                <a:latin typeface="Times New Roman" panose="02020603050405020304" pitchFamily="18" charset="0"/>
              </a:rPr>
              <a:t>’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604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100" grpId="0"/>
      <p:bldP spid="65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7831"/>
            <a:ext cx="12192000" cy="635016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762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5608" y="941832"/>
            <a:ext cx="10104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100" b="1" dirty="0">
                <a:solidFill>
                  <a:schemeClr val="bg1"/>
                </a:solidFill>
                <a:latin typeface="+mj-lt"/>
              </a:rPr>
              <a:t>CHÚ Ý: Đường truyền của 3 tia sáng đặc biệt qua thấu kính hội </a:t>
            </a:r>
            <a:r>
              <a:rPr lang="vi-VN" sz="2100" b="1" dirty="0" smtClean="0">
                <a:solidFill>
                  <a:schemeClr val="bg1"/>
                </a:solidFill>
                <a:latin typeface="+mj-lt"/>
              </a:rPr>
              <a:t>tụ</a:t>
            </a:r>
            <a:r>
              <a:rPr lang="vi-VN" sz="2100" dirty="0" smtClean="0">
                <a:solidFill>
                  <a:schemeClr val="bg1"/>
                </a:solidFill>
                <a:latin typeface="+mj-lt"/>
              </a:rPr>
              <a:t>.</a:t>
            </a:r>
            <a:endParaRPr lang="en-US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900928" y="1917192"/>
            <a:ext cx="0" cy="1981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19928" y="2374393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2932303" y="2450593"/>
            <a:ext cx="7010400" cy="519113"/>
            <a:chOff x="960" y="1592"/>
            <a:chExt cx="4246" cy="327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960" y="1872"/>
              <a:ext cx="3888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4582" y="1592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sym typeface="Symbol" panose="05050102010706020507" pitchFamily="18" charset="2"/>
                </a:rPr>
                <a:t></a:t>
              </a:r>
            </a:p>
          </p:txBody>
        </p:sp>
      </p:grp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929128" y="2907792"/>
            <a:ext cx="6477000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947928" y="4657031"/>
            <a:ext cx="91440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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tới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song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song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với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trục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chính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thì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ló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đi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qua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tiêu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điểm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1007964" y="4050792"/>
            <a:ext cx="10446328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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tới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smtClean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qua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quang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tâm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thì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ló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tiếp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tục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truyền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thẳng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không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đổi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hướng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947928" y="5240436"/>
            <a:ext cx="86106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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 </a:t>
            </a:r>
            <a:r>
              <a:rPr lang="en-US" altLang="en-US" sz="2300" b="1" u="sng" dirty="0" err="1" smtClean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tới</a:t>
            </a:r>
            <a:r>
              <a:rPr lang="en-US" altLang="en-US" sz="2300" b="1" dirty="0" smtClean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qua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tiêu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điểm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thì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tia</a:t>
            </a:r>
            <a:r>
              <a:rPr lang="en-US" altLang="en-US" sz="2300" b="1" u="sng" dirty="0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u="sng" dirty="0" err="1">
                <a:solidFill>
                  <a:srgbClr val="00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ló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song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song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với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trục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300" b="1" dirty="0" err="1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chính</a:t>
            </a:r>
            <a:r>
              <a:rPr lang="en-US" altLang="en-US" sz="2300" b="1" dirty="0">
                <a:solidFill>
                  <a:srgbClr val="FFFF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</a:p>
        </p:txBody>
      </p:sp>
      <p:grpSp>
        <p:nvGrpSpPr>
          <p:cNvPr id="16" name="Group 33"/>
          <p:cNvGrpSpPr>
            <a:grpSpLocks/>
          </p:cNvGrpSpPr>
          <p:nvPr/>
        </p:nvGrpSpPr>
        <p:grpSpPr bwMode="auto">
          <a:xfrm>
            <a:off x="6829616" y="2860167"/>
            <a:ext cx="533400" cy="541338"/>
            <a:chOff x="3408" y="1844"/>
            <a:chExt cx="336" cy="341"/>
          </a:xfrm>
        </p:grpSpPr>
        <p:sp>
          <p:nvSpPr>
            <p:cNvPr id="17" name="Text Box 34"/>
            <p:cNvSpPr txBox="1">
              <a:spLocks noChangeArrowheads="1"/>
            </p:cNvSpPr>
            <p:nvPr/>
          </p:nvSpPr>
          <p:spPr bwMode="auto">
            <a:xfrm>
              <a:off x="3408" y="1858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FFFF"/>
                  </a:solidFill>
                  <a:latin typeface="Times New Roman" panose="02020603050405020304" pitchFamily="18" charset="0"/>
                </a:rPr>
                <a:t>F’</a:t>
              </a:r>
            </a:p>
          </p:txBody>
        </p:sp>
        <p:sp>
          <p:nvSpPr>
            <p:cNvPr id="18" name="Oval 35"/>
            <p:cNvSpPr>
              <a:spLocks noChangeArrowheads="1"/>
            </p:cNvSpPr>
            <p:nvPr/>
          </p:nvSpPr>
          <p:spPr bwMode="auto">
            <a:xfrm>
              <a:off x="3504" y="1844"/>
              <a:ext cx="48" cy="4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89"/>
          <p:cNvGrpSpPr>
            <a:grpSpLocks/>
          </p:cNvGrpSpPr>
          <p:nvPr/>
        </p:nvGrpSpPr>
        <p:grpSpPr bwMode="auto">
          <a:xfrm>
            <a:off x="3233928" y="2241043"/>
            <a:ext cx="5200650" cy="1414463"/>
            <a:chOff x="1152" y="1452"/>
            <a:chExt cx="3276" cy="891"/>
          </a:xfrm>
        </p:grpSpPr>
        <p:sp>
          <p:nvSpPr>
            <p:cNvPr id="20" name="Line 3"/>
            <p:cNvSpPr>
              <a:spLocks noChangeShapeType="1"/>
            </p:cNvSpPr>
            <p:nvPr/>
          </p:nvSpPr>
          <p:spPr bwMode="auto">
            <a:xfrm>
              <a:off x="1152" y="1480"/>
              <a:ext cx="1680" cy="0"/>
            </a:xfrm>
            <a:prstGeom prst="line">
              <a:avLst/>
            </a:prstGeom>
            <a:noFill/>
            <a:ln w="28575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2844" y="1479"/>
              <a:ext cx="1584" cy="864"/>
            </a:xfrm>
            <a:prstGeom prst="line">
              <a:avLst/>
            </a:prstGeom>
            <a:noFill/>
            <a:ln w="28575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22" name="Group 39"/>
            <p:cNvGrpSpPr>
              <a:grpSpLocks/>
            </p:cNvGrpSpPr>
            <p:nvPr/>
          </p:nvGrpSpPr>
          <p:grpSpPr bwMode="auto">
            <a:xfrm>
              <a:off x="2206" y="1452"/>
              <a:ext cx="47" cy="52"/>
              <a:chOff x="2832" y="2640"/>
              <a:chExt cx="96" cy="112"/>
            </a:xfrm>
          </p:grpSpPr>
          <p:sp>
            <p:nvSpPr>
              <p:cNvPr id="32" name="Line 40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Line 41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3" name="Group 42"/>
            <p:cNvGrpSpPr>
              <a:grpSpLocks/>
            </p:cNvGrpSpPr>
            <p:nvPr/>
          </p:nvGrpSpPr>
          <p:grpSpPr bwMode="auto">
            <a:xfrm>
              <a:off x="2305" y="1455"/>
              <a:ext cx="47" cy="52"/>
              <a:chOff x="2832" y="2640"/>
              <a:chExt cx="96" cy="112"/>
            </a:xfrm>
          </p:grpSpPr>
          <p:sp>
            <p:nvSpPr>
              <p:cNvPr id="30" name="Line 43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31" name="Line 44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4" name="Group 48"/>
            <p:cNvGrpSpPr>
              <a:grpSpLocks/>
            </p:cNvGrpSpPr>
            <p:nvPr/>
          </p:nvGrpSpPr>
          <p:grpSpPr bwMode="auto">
            <a:xfrm rot="1882380" flipV="1">
              <a:off x="2987" y="1547"/>
              <a:ext cx="62" cy="68"/>
              <a:chOff x="2832" y="2640"/>
              <a:chExt cx="96" cy="112"/>
            </a:xfrm>
          </p:grpSpPr>
          <p:sp>
            <p:nvSpPr>
              <p:cNvPr id="28" name="Line 49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Line 50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5" name="Group 51"/>
            <p:cNvGrpSpPr>
              <a:grpSpLocks/>
            </p:cNvGrpSpPr>
            <p:nvPr/>
          </p:nvGrpSpPr>
          <p:grpSpPr bwMode="auto">
            <a:xfrm rot="1882380" flipV="1">
              <a:off x="3039" y="1571"/>
              <a:ext cx="57" cy="66"/>
              <a:chOff x="2832" y="2640"/>
              <a:chExt cx="96" cy="112"/>
            </a:xfrm>
          </p:grpSpPr>
          <p:sp>
            <p:nvSpPr>
              <p:cNvPr id="26" name="Line 52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Line 53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4" name="Group 63"/>
          <p:cNvGrpSpPr>
            <a:grpSpLocks/>
          </p:cNvGrpSpPr>
          <p:nvPr/>
        </p:nvGrpSpPr>
        <p:grpSpPr bwMode="auto">
          <a:xfrm>
            <a:off x="4376928" y="1942593"/>
            <a:ext cx="2819400" cy="2092325"/>
            <a:chOff x="1872" y="1264"/>
            <a:chExt cx="1776" cy="1318"/>
          </a:xfrm>
        </p:grpSpPr>
        <p:sp>
          <p:nvSpPr>
            <p:cNvPr id="35" name="Line 20"/>
            <p:cNvSpPr>
              <a:spLocks noChangeShapeType="1"/>
            </p:cNvSpPr>
            <p:nvPr/>
          </p:nvSpPr>
          <p:spPr bwMode="auto">
            <a:xfrm flipV="1">
              <a:off x="1872" y="1264"/>
              <a:ext cx="1776" cy="1318"/>
            </a:xfrm>
            <a:prstGeom prst="line">
              <a:avLst/>
            </a:prstGeom>
            <a:noFill/>
            <a:ln w="28575">
              <a:solidFill>
                <a:srgbClr val="CC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6" name="Group 57"/>
            <p:cNvGrpSpPr>
              <a:grpSpLocks/>
            </p:cNvGrpSpPr>
            <p:nvPr/>
          </p:nvGrpSpPr>
          <p:grpSpPr bwMode="auto">
            <a:xfrm rot="-1931926">
              <a:off x="2176" y="2315"/>
              <a:ext cx="49" cy="63"/>
              <a:chOff x="2832" y="2640"/>
              <a:chExt cx="96" cy="112"/>
            </a:xfrm>
          </p:grpSpPr>
          <p:sp>
            <p:nvSpPr>
              <p:cNvPr id="40" name="Line 58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CCFF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" name="Line 59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CCFF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7" name="Group 60"/>
            <p:cNvGrpSpPr>
              <a:grpSpLocks/>
            </p:cNvGrpSpPr>
            <p:nvPr/>
          </p:nvGrpSpPr>
          <p:grpSpPr bwMode="auto">
            <a:xfrm rot="-1931926">
              <a:off x="3339" y="1449"/>
              <a:ext cx="49" cy="63"/>
              <a:chOff x="2832" y="2640"/>
              <a:chExt cx="96" cy="112"/>
            </a:xfrm>
          </p:grpSpPr>
          <p:sp>
            <p:nvSpPr>
              <p:cNvPr id="38" name="Line 61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CCFF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9" name="Line 62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CCFF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2" name="Group 90"/>
          <p:cNvGrpSpPr>
            <a:grpSpLocks/>
          </p:cNvGrpSpPr>
          <p:nvPr/>
        </p:nvGrpSpPr>
        <p:grpSpPr bwMode="auto">
          <a:xfrm>
            <a:off x="3886392" y="1317117"/>
            <a:ext cx="4757737" cy="2895600"/>
            <a:chOff x="1563" y="870"/>
            <a:chExt cx="2997" cy="1824"/>
          </a:xfrm>
        </p:grpSpPr>
        <p:sp>
          <p:nvSpPr>
            <p:cNvPr id="43" name="Line 24"/>
            <p:cNvSpPr>
              <a:spLocks noChangeShapeType="1"/>
            </p:cNvSpPr>
            <p:nvPr/>
          </p:nvSpPr>
          <p:spPr bwMode="auto">
            <a:xfrm flipH="1">
              <a:off x="2832" y="2235"/>
              <a:ext cx="172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4" name="Line 25"/>
            <p:cNvSpPr>
              <a:spLocks noChangeShapeType="1"/>
            </p:cNvSpPr>
            <p:nvPr/>
          </p:nvSpPr>
          <p:spPr bwMode="auto">
            <a:xfrm rot="2985293" flipV="1">
              <a:off x="1041" y="1398"/>
              <a:ext cx="1824" cy="7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45" name="Group 64"/>
            <p:cNvGrpSpPr>
              <a:grpSpLocks/>
            </p:cNvGrpSpPr>
            <p:nvPr/>
          </p:nvGrpSpPr>
          <p:grpSpPr bwMode="auto">
            <a:xfrm>
              <a:off x="3360" y="2208"/>
              <a:ext cx="47" cy="52"/>
              <a:chOff x="2832" y="2640"/>
              <a:chExt cx="96" cy="112"/>
            </a:xfrm>
          </p:grpSpPr>
          <p:sp>
            <p:nvSpPr>
              <p:cNvPr id="61" name="Line 65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2" name="Line 66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" name="Group 67"/>
            <p:cNvGrpSpPr>
              <a:grpSpLocks/>
            </p:cNvGrpSpPr>
            <p:nvPr/>
          </p:nvGrpSpPr>
          <p:grpSpPr bwMode="auto">
            <a:xfrm>
              <a:off x="3459" y="2211"/>
              <a:ext cx="47" cy="52"/>
              <a:chOff x="2832" y="2640"/>
              <a:chExt cx="96" cy="112"/>
            </a:xfrm>
          </p:grpSpPr>
          <p:sp>
            <p:nvSpPr>
              <p:cNvPr id="59" name="Line 68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0" name="Line 69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7" name="Group 70"/>
            <p:cNvGrpSpPr>
              <a:grpSpLocks/>
            </p:cNvGrpSpPr>
            <p:nvPr/>
          </p:nvGrpSpPr>
          <p:grpSpPr bwMode="auto">
            <a:xfrm>
              <a:off x="3567" y="2208"/>
              <a:ext cx="47" cy="52"/>
              <a:chOff x="2832" y="2640"/>
              <a:chExt cx="96" cy="112"/>
            </a:xfrm>
          </p:grpSpPr>
          <p:sp>
            <p:nvSpPr>
              <p:cNvPr id="57" name="Line 71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8" name="Line 72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8" name="Group 74"/>
            <p:cNvGrpSpPr>
              <a:grpSpLocks/>
            </p:cNvGrpSpPr>
            <p:nvPr/>
          </p:nvGrpSpPr>
          <p:grpSpPr bwMode="auto">
            <a:xfrm rot="1688958">
              <a:off x="1563" y="1567"/>
              <a:ext cx="47" cy="57"/>
              <a:chOff x="2832" y="2640"/>
              <a:chExt cx="96" cy="112"/>
            </a:xfrm>
          </p:grpSpPr>
          <p:sp>
            <p:nvSpPr>
              <p:cNvPr id="55" name="Line 75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6" name="Line 76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9" name="Group 83"/>
            <p:cNvGrpSpPr>
              <a:grpSpLocks/>
            </p:cNvGrpSpPr>
            <p:nvPr/>
          </p:nvGrpSpPr>
          <p:grpSpPr bwMode="auto">
            <a:xfrm rot="1688958">
              <a:off x="1632" y="1602"/>
              <a:ext cx="47" cy="57"/>
              <a:chOff x="2832" y="2640"/>
              <a:chExt cx="96" cy="112"/>
            </a:xfrm>
          </p:grpSpPr>
          <p:sp>
            <p:nvSpPr>
              <p:cNvPr id="53" name="Line 84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4" name="Line 85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0" name="Group 86"/>
            <p:cNvGrpSpPr>
              <a:grpSpLocks/>
            </p:cNvGrpSpPr>
            <p:nvPr/>
          </p:nvGrpSpPr>
          <p:grpSpPr bwMode="auto">
            <a:xfrm rot="1688958">
              <a:off x="1680" y="1632"/>
              <a:ext cx="47" cy="57"/>
              <a:chOff x="2832" y="2640"/>
              <a:chExt cx="96" cy="112"/>
            </a:xfrm>
          </p:grpSpPr>
          <p:sp>
            <p:nvSpPr>
              <p:cNvPr id="51" name="Line 87"/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96" cy="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2" name="Line 88"/>
              <p:cNvSpPr>
                <a:spLocks noChangeShapeType="1"/>
              </p:cNvSpPr>
              <p:nvPr/>
            </p:nvSpPr>
            <p:spPr bwMode="auto">
              <a:xfrm flipH="1">
                <a:off x="2832" y="2688"/>
                <a:ext cx="96" cy="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63" name="Group 36"/>
          <p:cNvGrpSpPr>
            <a:grpSpLocks/>
          </p:cNvGrpSpPr>
          <p:nvPr/>
        </p:nvGrpSpPr>
        <p:grpSpPr bwMode="auto">
          <a:xfrm>
            <a:off x="4627753" y="2890330"/>
            <a:ext cx="533400" cy="563562"/>
            <a:chOff x="1920" y="1844"/>
            <a:chExt cx="336" cy="355"/>
          </a:xfrm>
        </p:grpSpPr>
        <p:sp>
          <p:nvSpPr>
            <p:cNvPr id="64" name="Oval 37"/>
            <p:cNvSpPr>
              <a:spLocks noChangeArrowheads="1"/>
            </p:cNvSpPr>
            <p:nvPr/>
          </p:nvSpPr>
          <p:spPr bwMode="auto">
            <a:xfrm>
              <a:off x="2016" y="1844"/>
              <a:ext cx="48" cy="4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5" name="Text Box 38"/>
            <p:cNvSpPr txBox="1">
              <a:spLocks noChangeArrowheads="1"/>
            </p:cNvSpPr>
            <p:nvPr/>
          </p:nvSpPr>
          <p:spPr bwMode="auto">
            <a:xfrm>
              <a:off x="1920" y="1872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FFFF"/>
                  </a:solidFill>
                  <a:latin typeface="Times New Roman" panose="02020603050405020304" pitchFamily="18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243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32690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7997096" y="-2147483648"/>
            <a:ext cx="3788981" cy="0"/>
            <a:chOff x="648982" y="4585712"/>
            <a:chExt cx="4747490" cy="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8982" y="4585712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.</a:t>
              </a:r>
              <a:r>
                <a:rPr kumimoji="0" lang="vi-VN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O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2583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sáng không bị đổi hướng 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422056" y="72133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38156" y="1161705"/>
            <a:ext cx="58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song song với trục chính, tia ló qua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601787" y="4070847"/>
            <a:ext cx="1460067" cy="0"/>
            <a:chOff x="8032621" y="5898603"/>
            <a:chExt cx="1460067" cy="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052425" y="4067096"/>
            <a:ext cx="1605828" cy="814977"/>
            <a:chOff x="3052425" y="4067096"/>
            <a:chExt cx="1605828" cy="8149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52425" y="4067096"/>
              <a:ext cx="1605828" cy="81497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5122" y="4194864"/>
              <a:ext cx="85662" cy="79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824923" y="4220199"/>
            <a:ext cx="727095" cy="647219"/>
            <a:chOff x="8371001" y="5159939"/>
            <a:chExt cx="727095" cy="647219"/>
          </a:xfrm>
        </p:grpSpPr>
        <p:sp>
          <p:nvSpPr>
            <p:cNvPr id="71" name="TextBox 7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796950" y="4211010"/>
            <a:ext cx="727095" cy="647219"/>
            <a:chOff x="8371001" y="5159939"/>
            <a:chExt cx="727095" cy="647219"/>
          </a:xfrm>
        </p:grpSpPr>
        <p:sp>
          <p:nvSpPr>
            <p:cNvPr id="79" name="TextBox 78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F’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326900" y="1543049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Hai tiêu điểm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và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đối xứng nhau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26900" y="1886647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qua tiêu điểm thì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 rot="631432">
            <a:off x="1316832" y="4417219"/>
            <a:ext cx="1814181" cy="504770"/>
            <a:chOff x="9259450" y="4758808"/>
            <a:chExt cx="1814181" cy="50477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9259450" y="4758808"/>
              <a:ext cx="1814181" cy="5047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9458036" y="4810667"/>
              <a:ext cx="55419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3015674" y="5068420"/>
            <a:ext cx="1460067" cy="0"/>
            <a:chOff x="8032621" y="5898603"/>
            <a:chExt cx="1460067" cy="0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8950028" y="1886647"/>
            <a:ext cx="3826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ia ló song song với trục chính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22055" y="226799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cự: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27636" y="2266086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443632" y="2630355"/>
            <a:ext cx="5777113" cy="3006304"/>
            <a:chOff x="6414887" y="3887673"/>
            <a:chExt cx="5777113" cy="3006304"/>
          </a:xfrm>
        </p:grpSpPr>
        <p:grpSp>
          <p:nvGrpSpPr>
            <p:cNvPr id="74" name="Group 5"/>
            <p:cNvGrpSpPr>
              <a:grpSpLocks/>
            </p:cNvGrpSpPr>
            <p:nvPr/>
          </p:nvGrpSpPr>
          <p:grpSpPr bwMode="auto">
            <a:xfrm>
              <a:off x="6414887" y="4115034"/>
              <a:ext cx="1816926" cy="2778943"/>
              <a:chOff x="0" y="816"/>
              <a:chExt cx="2123" cy="3199"/>
            </a:xfrm>
          </p:grpSpPr>
          <p:sp>
            <p:nvSpPr>
              <p:cNvPr id="81" name="Text Box 6"/>
              <p:cNvSpPr txBox="1">
                <a:spLocks noChangeArrowheads="1"/>
              </p:cNvSpPr>
              <p:nvPr/>
            </p:nvSpPr>
            <p:spPr bwMode="auto">
              <a:xfrm>
                <a:off x="0" y="816"/>
                <a:ext cx="1313" cy="4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pic>
            <p:nvPicPr>
              <p:cNvPr id="82" name="Picture 7" descr="Tissue cult Microscope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152"/>
                <a:ext cx="2123" cy="28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3" name="Picture 6" descr="galacuoi-download-8460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5203" y="5544580"/>
              <a:ext cx="1998939" cy="13134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4" name="Group 5"/>
            <p:cNvGrpSpPr>
              <a:grpSpLocks/>
            </p:cNvGrpSpPr>
            <p:nvPr/>
          </p:nvGrpSpPr>
          <p:grpSpPr bwMode="auto">
            <a:xfrm>
              <a:off x="10130255" y="3887673"/>
              <a:ext cx="2061745" cy="3006304"/>
              <a:chOff x="0" y="872"/>
              <a:chExt cx="1872" cy="3064"/>
            </a:xfrm>
          </p:grpSpPr>
          <p:sp>
            <p:nvSpPr>
              <p:cNvPr id="85" name="Text Box 6"/>
              <p:cNvSpPr txBox="1">
                <a:spLocks noChangeArrowheads="1"/>
              </p:cNvSpPr>
              <p:nvPr/>
            </p:nvSpPr>
            <p:spPr bwMode="auto">
              <a:xfrm>
                <a:off x="0" y="872"/>
                <a:ext cx="1313" cy="4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pic>
            <p:nvPicPr>
              <p:cNvPr id="86" name="Picture 7" descr="9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344"/>
                <a:ext cx="1872" cy="2592"/>
              </a:xfrm>
              <a:prstGeom prst="rect">
                <a:avLst/>
              </a:prstGeom>
              <a:noFill/>
              <a:ln w="9525">
                <a:solidFill>
                  <a:srgbClr val="CC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8" name="Picture 6" descr="May_anh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5204" y="4376840"/>
              <a:ext cx="1857806" cy="1243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892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" y="536031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- ĐẶC ĐIỂM CỦA THẤU KÍNH HỘI TỤ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2" action="ppaction://hlinkfile"/>
          </p:cNvPr>
          <p:cNvSpPr txBox="1"/>
          <p:nvPr/>
        </p:nvSpPr>
        <p:spPr>
          <a:xfrm>
            <a:off x="369454" y="936141"/>
            <a:ext cx="2142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Thí nghiệm.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383" y="133625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Chiếu một chùm sáng song song tới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382" y="1736361"/>
            <a:ext cx="5518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Chùm tia khúc xạ là chùm sáng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326901" y="507831"/>
            <a:ext cx="73891" cy="63404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4001" y="1736361"/>
            <a:ext cx="120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453" y="2127235"/>
            <a:ext cx="4608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Hình dạng của thấu kính hội tụ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453" y="2518109"/>
            <a:ext cx="1801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Hình dạng: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1890" y="2508873"/>
            <a:ext cx="34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 rìa mỏng hơn phần giữa.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5" name="AutoShape 2" descr="Thấu kính hội tụ là gì? Tiêu cự, Tiêu điểm, Quang tâm và Trụ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283567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Kí hiệu: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302135" y="2527837"/>
            <a:ext cx="45719" cy="738992"/>
            <a:chOff x="4668982" y="3417372"/>
            <a:chExt cx="0" cy="914483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03201" y="3217317"/>
            <a:ext cx="562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 - CÁC YẾU TỐ QUANG HỌC CỦA TKHT.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012" y="3562595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Trục chính.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61854" y="3887672"/>
            <a:ext cx="419791" cy="1436505"/>
            <a:chOff x="4668982" y="3417372"/>
            <a:chExt cx="0" cy="91448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4668982" y="3678051"/>
              <a:ext cx="0" cy="65380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668982" y="3417372"/>
              <a:ext cx="0" cy="8405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828963" y="4594481"/>
            <a:ext cx="4752114" cy="190482"/>
            <a:chOff x="831275" y="4585858"/>
            <a:chExt cx="4752114" cy="190482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31275" y="4590470"/>
              <a:ext cx="474749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293082" y="4590470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274307" y="4585858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>
              <a:off x="831275" y="4647031"/>
              <a:ext cx="164665" cy="12930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835899" y="4585858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68010" y="514447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7997096" y="-2147483648"/>
            <a:ext cx="3788981" cy="0"/>
            <a:chOff x="648982" y="4585712"/>
            <a:chExt cx="4747490" cy="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1256596" y="4585712"/>
              <a:ext cx="8312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8982" y="4585712"/>
              <a:ext cx="474749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774800" y="4144828"/>
            <a:ext cx="739640" cy="984885"/>
            <a:chOff x="2763972" y="4153171"/>
            <a:chExt cx="739640" cy="984885"/>
          </a:xfrm>
        </p:grpSpPr>
        <p:sp>
          <p:nvSpPr>
            <p:cNvPr id="63" name="TextBox 62"/>
            <p:cNvSpPr txBox="1"/>
            <p:nvPr/>
          </p:nvSpPr>
          <p:spPr>
            <a:xfrm>
              <a:off x="2906428" y="4153171"/>
              <a:ext cx="59718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.</a:t>
              </a:r>
              <a:r>
                <a:rPr kumimoji="0" lang="vi-VN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63972" y="4527019"/>
              <a:ext cx="2586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O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7966" y="5498493"/>
            <a:ext cx="4197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Là giao của trục chính và thấu kính.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2583" y="5901121"/>
            <a:ext cx="6132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sáng không bị đổi hướng khi truyền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214876" y="4115034"/>
            <a:ext cx="4059088" cy="1058915"/>
            <a:chOff x="7425557" y="5289213"/>
            <a:chExt cx="4059088" cy="105891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7425557" y="5289213"/>
              <a:ext cx="4059088" cy="10589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7458354" y="5289213"/>
              <a:ext cx="555935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0400138" y="6073703"/>
              <a:ext cx="683498" cy="1596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422056" y="721339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38156" y="1161705"/>
            <a:ext cx="5853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song song với trục chính, tia ló qua tiêu điểm.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601787" y="4070847"/>
            <a:ext cx="1460067" cy="0"/>
            <a:chOff x="8032621" y="5898603"/>
            <a:chExt cx="1460067" cy="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3052425" y="4067096"/>
            <a:ext cx="1605828" cy="814977"/>
            <a:chOff x="3052425" y="4067096"/>
            <a:chExt cx="1605828" cy="814977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52425" y="4067096"/>
              <a:ext cx="1605828" cy="81497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5122" y="4194864"/>
              <a:ext cx="85662" cy="79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824923" y="4220199"/>
            <a:ext cx="727095" cy="647219"/>
            <a:chOff x="8371001" y="5159939"/>
            <a:chExt cx="727095" cy="647219"/>
          </a:xfrm>
        </p:grpSpPr>
        <p:sp>
          <p:nvSpPr>
            <p:cNvPr id="71" name="TextBox 70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796950" y="4211010"/>
            <a:ext cx="727095" cy="647219"/>
            <a:chOff x="8371001" y="5159939"/>
            <a:chExt cx="727095" cy="647219"/>
          </a:xfrm>
        </p:grpSpPr>
        <p:sp>
          <p:nvSpPr>
            <p:cNvPr id="79" name="TextBox 78"/>
            <p:cNvSpPr txBox="1"/>
            <p:nvPr/>
          </p:nvSpPr>
          <p:spPr>
            <a:xfrm>
              <a:off x="8499319" y="5159939"/>
              <a:ext cx="598777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9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371001" y="5514770"/>
              <a:ext cx="72709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F’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326900" y="1543049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Hai tiêu điểm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và 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đối xứng nhau qua quang tâm.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326900" y="1886647"/>
            <a:ext cx="586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Tia tới qua tiêu điểm thì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 rot="631432">
            <a:off x="1316832" y="4417219"/>
            <a:ext cx="1814181" cy="504770"/>
            <a:chOff x="9259450" y="4758808"/>
            <a:chExt cx="1814181" cy="50477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9259450" y="4758808"/>
              <a:ext cx="1814181" cy="5047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9458036" y="4810667"/>
              <a:ext cx="55419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3015674" y="5068420"/>
            <a:ext cx="1460067" cy="0"/>
            <a:chOff x="8032621" y="5898603"/>
            <a:chExt cx="1460067" cy="0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8032621" y="5898603"/>
              <a:ext cx="1460067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8515206" y="5898603"/>
              <a:ext cx="9308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8950028" y="1886647"/>
            <a:ext cx="3826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ia ló song song với trục chính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22055" y="2267991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Tiêu cự: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27636" y="2266086"/>
            <a:ext cx="228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= OF</a:t>
            </a:r>
            <a:r>
              <a:rPr kumimoji="0" lang="vi-V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400792" y="2718164"/>
            <a:ext cx="278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III 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 VẬN DỤNG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07831"/>
          </a:xfrm>
          <a:prstGeom prst="rect">
            <a:avLst/>
          </a:prstGeom>
          <a:gradFill>
            <a:gsLst>
              <a:gs pos="0">
                <a:srgbClr val="92D050"/>
              </a:gs>
              <a:gs pos="61000">
                <a:schemeClr val="bg1"/>
              </a:gs>
              <a:gs pos="61000">
                <a:schemeClr val="bg1"/>
              </a:gs>
              <a:gs pos="100000">
                <a:srgbClr val="92D05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43 - THẤU KÍNH HỘI TỤ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17440"/>
            <a:ext cx="11480800" cy="635016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76200" cmpd="sng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4996" y="830996"/>
            <a:ext cx="221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chemeClr val="bg1"/>
                </a:solidFill>
                <a:latin typeface="+mj-lt"/>
              </a:rPr>
              <a:t>III - VẬN </a:t>
            </a:r>
            <a:r>
              <a:rPr lang="vi-VN" dirty="0">
                <a:solidFill>
                  <a:schemeClr val="bg1"/>
                </a:solidFill>
                <a:latin typeface="+mj-lt"/>
              </a:rPr>
              <a:t>DỤNG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112264" y="2286000"/>
            <a:ext cx="7391400" cy="2438400"/>
            <a:chOff x="432" y="1440"/>
            <a:chExt cx="4656" cy="1536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432" y="1440"/>
              <a:ext cx="4656" cy="1536"/>
              <a:chOff x="432" y="1440"/>
              <a:chExt cx="4656" cy="1536"/>
            </a:xfrm>
          </p:grpSpPr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2592" y="1440"/>
                <a:ext cx="0" cy="15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432" y="2256"/>
                <a:ext cx="46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2592" y="225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1824" y="225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Text Box 12"/>
              <p:cNvSpPr txBox="1">
                <a:spLocks noChangeArrowheads="1"/>
              </p:cNvSpPr>
              <p:nvPr/>
            </p:nvSpPr>
            <p:spPr bwMode="auto">
              <a:xfrm>
                <a:off x="3360" y="1920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2800">
                    <a:latin typeface="Times New Roman" panose="02020603050405020304" pitchFamily="18" charset="0"/>
                  </a:rPr>
                  <a:t>F’</a:t>
                </a:r>
              </a:p>
            </p:txBody>
          </p:sp>
          <p:sp>
            <p:nvSpPr>
              <p:cNvPr id="15" name="Text Box 13"/>
              <p:cNvSpPr txBox="1">
                <a:spLocks noChangeArrowheads="1"/>
              </p:cNvSpPr>
              <p:nvPr/>
            </p:nvSpPr>
            <p:spPr bwMode="auto">
              <a:xfrm>
                <a:off x="1584" y="2256"/>
                <a:ext cx="48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2800">
                    <a:latin typeface="Times New Roman" panose="02020603050405020304" pitchFamily="18" charset="0"/>
                  </a:rPr>
                  <a:t>F</a:t>
                </a:r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2592" y="1968"/>
              <a:ext cx="19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2800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255264" y="3124200"/>
            <a:ext cx="2286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255264" y="3124200"/>
            <a:ext cx="2286000" cy="457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322064" y="3124200"/>
            <a:ext cx="30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874264" y="2819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3407664" y="3124200"/>
            <a:ext cx="2133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626864" y="3386138"/>
            <a:ext cx="228600" cy="4286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550664" y="3692525"/>
            <a:ext cx="228600" cy="103188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" name="Group 29"/>
          <p:cNvGrpSpPr>
            <a:grpSpLocks/>
          </p:cNvGrpSpPr>
          <p:nvPr/>
        </p:nvGrpSpPr>
        <p:grpSpPr bwMode="auto">
          <a:xfrm>
            <a:off x="5541264" y="3124200"/>
            <a:ext cx="3352800" cy="1295400"/>
            <a:chOff x="2592" y="1968"/>
            <a:chExt cx="2112" cy="816"/>
          </a:xfrm>
        </p:grpSpPr>
        <p:sp>
          <p:nvSpPr>
            <p:cNvPr id="24" name="Line 3"/>
            <p:cNvSpPr>
              <a:spLocks noChangeShapeType="1"/>
            </p:cNvSpPr>
            <p:nvPr/>
          </p:nvSpPr>
          <p:spPr bwMode="auto">
            <a:xfrm>
              <a:off x="2592" y="1968"/>
              <a:ext cx="2112" cy="81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613" y="1977"/>
              <a:ext cx="1008" cy="38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Oval 30"/>
          <p:cNvSpPr>
            <a:spLocks noChangeArrowheads="1"/>
          </p:cNvSpPr>
          <p:nvPr/>
        </p:nvSpPr>
        <p:spPr bwMode="auto">
          <a:xfrm>
            <a:off x="3236214" y="3062288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9275064" y="32035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ym typeface="Symbol" panose="05050102010706020507" pitchFamily="18" charset="2"/>
              </a:rPr>
              <a:t></a:t>
            </a:r>
          </a:p>
        </p:txBody>
      </p:sp>
      <p:grpSp>
        <p:nvGrpSpPr>
          <p:cNvPr id="28" name="Group 46"/>
          <p:cNvGrpSpPr>
            <a:grpSpLocks/>
          </p:cNvGrpSpPr>
          <p:nvPr/>
        </p:nvGrpSpPr>
        <p:grpSpPr bwMode="auto">
          <a:xfrm>
            <a:off x="8022527" y="3657600"/>
            <a:ext cx="642937" cy="519113"/>
            <a:chOff x="4155" y="2304"/>
            <a:chExt cx="405" cy="327"/>
          </a:xfrm>
        </p:grpSpPr>
        <p:sp>
          <p:nvSpPr>
            <p:cNvPr id="29" name="Oval 31"/>
            <p:cNvSpPr>
              <a:spLocks noChangeArrowheads="1"/>
            </p:cNvSpPr>
            <p:nvPr/>
          </p:nvSpPr>
          <p:spPr bwMode="auto">
            <a:xfrm>
              <a:off x="4155" y="253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33"/>
            <p:cNvSpPr txBox="1">
              <a:spLocks noChangeArrowheads="1"/>
            </p:cNvSpPr>
            <p:nvPr/>
          </p:nvSpPr>
          <p:spPr bwMode="auto">
            <a:xfrm>
              <a:off x="4176" y="2304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2800">
                  <a:latin typeface="Times New Roman" panose="02020603050405020304" pitchFamily="18" charset="0"/>
                </a:rPr>
                <a:t>S’</a:t>
              </a:r>
            </a:p>
          </p:txBody>
        </p:sp>
      </p:grpSp>
      <p:sp>
        <p:nvSpPr>
          <p:cNvPr id="33" name="Line 38"/>
          <p:cNvSpPr>
            <a:spLocks noChangeShapeType="1"/>
          </p:cNvSpPr>
          <p:nvPr/>
        </p:nvSpPr>
        <p:spPr bwMode="auto">
          <a:xfrm>
            <a:off x="4398264" y="3352800"/>
            <a:ext cx="228600" cy="4286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" name="Group 44"/>
          <p:cNvGrpSpPr>
            <a:grpSpLocks/>
          </p:cNvGrpSpPr>
          <p:nvPr/>
        </p:nvGrpSpPr>
        <p:grpSpPr bwMode="auto">
          <a:xfrm>
            <a:off x="5541264" y="3581400"/>
            <a:ext cx="3276600" cy="685800"/>
            <a:chOff x="2592" y="2256"/>
            <a:chExt cx="2064" cy="432"/>
          </a:xfrm>
        </p:grpSpPr>
        <p:sp>
          <p:nvSpPr>
            <p:cNvPr id="35" name="Line 4"/>
            <p:cNvSpPr>
              <a:spLocks noChangeShapeType="1"/>
            </p:cNvSpPr>
            <p:nvPr/>
          </p:nvSpPr>
          <p:spPr bwMode="auto">
            <a:xfrm>
              <a:off x="2592" y="2256"/>
              <a:ext cx="2064" cy="43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>
              <a:off x="3315" y="2404"/>
              <a:ext cx="192" cy="3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9"/>
            <p:cNvSpPr>
              <a:spLocks noChangeShapeType="1"/>
            </p:cNvSpPr>
            <p:nvPr/>
          </p:nvSpPr>
          <p:spPr bwMode="auto">
            <a:xfrm>
              <a:off x="3216" y="2382"/>
              <a:ext cx="192" cy="3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4703064" y="3748088"/>
            <a:ext cx="228600" cy="103187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4836414" y="3795713"/>
            <a:ext cx="228600" cy="103187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" name="Group 45"/>
          <p:cNvGrpSpPr>
            <a:grpSpLocks/>
          </p:cNvGrpSpPr>
          <p:nvPr/>
        </p:nvGrpSpPr>
        <p:grpSpPr bwMode="auto">
          <a:xfrm>
            <a:off x="5541264" y="4114800"/>
            <a:ext cx="3962400" cy="0"/>
            <a:chOff x="2592" y="2592"/>
            <a:chExt cx="2496" cy="0"/>
          </a:xfrm>
        </p:grpSpPr>
        <p:sp>
          <p:nvSpPr>
            <p:cNvPr id="41" name="Line 5"/>
            <p:cNvSpPr>
              <a:spLocks noChangeShapeType="1"/>
            </p:cNvSpPr>
            <p:nvPr/>
          </p:nvSpPr>
          <p:spPr bwMode="auto">
            <a:xfrm>
              <a:off x="2592" y="2592"/>
              <a:ext cx="249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26"/>
            <p:cNvSpPr>
              <a:spLocks noChangeShapeType="1"/>
            </p:cNvSpPr>
            <p:nvPr/>
          </p:nvSpPr>
          <p:spPr bwMode="auto">
            <a:xfrm>
              <a:off x="3360" y="2592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3288" y="2592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3180" y="2592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663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1508</Words>
  <Application>Microsoft Office PowerPoint</Application>
  <PresentationFormat>Widescreen</PresentationFormat>
  <Paragraphs>255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Vũ Hà</cp:lastModifiedBy>
  <cp:revision>32</cp:revision>
  <dcterms:created xsi:type="dcterms:W3CDTF">2020-04-10T09:28:07Z</dcterms:created>
  <dcterms:modified xsi:type="dcterms:W3CDTF">2020-04-13T13:19:01Z</dcterms:modified>
</cp:coreProperties>
</file>