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85" r:id="rId4"/>
    <p:sldId id="286" r:id="rId5"/>
    <p:sldId id="287" r:id="rId6"/>
    <p:sldId id="293" r:id="rId7"/>
    <p:sldId id="288" r:id="rId8"/>
    <p:sldId id="283" r:id="rId9"/>
    <p:sldId id="294" r:id="rId10"/>
    <p:sldId id="295" r:id="rId11"/>
    <p:sldId id="256" r:id="rId12"/>
    <p:sldId id="284" r:id="rId13"/>
    <p:sldId id="289" r:id="rId14"/>
    <p:sldId id="290" r:id="rId15"/>
    <p:sldId id="269" r:id="rId16"/>
    <p:sldId id="291" r:id="rId17"/>
    <p:sldId id="292" r:id="rId18"/>
    <p:sldId id="273" r:id="rId19"/>
    <p:sldId id="274" r:id="rId20"/>
    <p:sldId id="276" r:id="rId21"/>
    <p:sldId id="277" r:id="rId22"/>
    <p:sldId id="278" r:id="rId23"/>
    <p:sldId id="279" r:id="rId24"/>
    <p:sldId id="281" r:id="rId25"/>
    <p:sldId id="282" r:id="rId2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E2F3"/>
    <a:srgbClr val="F9E75F"/>
    <a:srgbClr val="56589E"/>
    <a:srgbClr val="FA86DC"/>
    <a:srgbClr val="78EBEE"/>
    <a:srgbClr val="650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A0ACE-373F-4069-ABCD-1551F1B16D2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4E08D-0B0F-4358-960D-10D1ADBC2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1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2D88-C36B-46FA-B905-8828FBB4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E2029-1CF2-4F97-A687-586CBB822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BCEC-E383-41ED-9C85-35BCC13B8E9E}" type="datetime1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7FDD32-E554-460D-94BB-3C0A539FF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6375C-A753-4E9B-A3BC-B8948418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3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A7E4-73B8-4CF2-91D6-6AF433CA4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4F808-74B0-4136-B47F-DE5B24327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20D2E-CF1A-4628-94D7-CB310A276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52EF-FD76-486E-96DD-FA73C4C5423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73E1A-8F51-474A-A969-1B0B5B825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C0281-FAF0-42B0-A3A0-6200D26E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8EFF-0A2D-4619-AA3D-6108FED5D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12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7C7F-16A3-4C62-82E1-B39A27D07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15A6F-897D-4AF6-AB17-95055DF43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59570-CF6A-4391-9C5F-B8165DE45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52EF-FD76-486E-96DD-FA73C4C5423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073D9-902F-4010-B74A-F9A71EFD8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679AD-69A6-43F1-B61A-CBF6F9A3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8EFF-0A2D-4619-AA3D-6108FED5D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9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BC5905-7B02-4187-837F-DB3949ED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C9F22-8501-4E93-8635-4A83E55B2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F2913-B436-4751-AFDE-0D701AB5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026FB-E543-46B9-921D-CB5FB9080B4E}" type="datetime1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AD817-C82B-4D43-A3C5-2E5CA35BA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6D1B8-D8DF-4ECF-8DA5-82DB57A91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3605A-9C74-4B51-9FAC-B64F54096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2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C87C4B-C788-44E3-B4B8-DA97885E9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12F58-45F6-4A09-873D-DD76817DE608}"/>
              </a:ext>
            </a:extLst>
          </p:cNvPr>
          <p:cNvPicPr/>
          <p:nvPr/>
        </p:nvPicPr>
        <p:blipFill rotWithShape="1">
          <a:blip r:embed="rId2"/>
          <a:srcRect b="16349"/>
          <a:stretch/>
        </p:blipFill>
        <p:spPr>
          <a:xfrm>
            <a:off x="0" y="-122464"/>
            <a:ext cx="9144000" cy="43025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9E339-73E3-4F99-BDC1-8B65718E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87158"/>
      </p:ext>
    </p:extLst>
  </p:cSld>
  <p:clrMapOvr>
    <a:masterClrMapping/>
  </p:clrMapOvr>
  <p:transition advTm="79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16AD22-3FAD-401B-A1DF-8130B7A36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88809"/>
            <a:ext cx="9791700" cy="6376088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209701E0-FF8E-4D68-8C79-1EDD9D9C3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080" y="426720"/>
            <a:ext cx="6629400" cy="90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1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bay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tốc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800km/h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TP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Minh.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TP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1400km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678817-5423-4201-89DE-5D59CBFC9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9" y="408927"/>
            <a:ext cx="821531" cy="467916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804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0" y="-253937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8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0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3" y="550733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2" y="24962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3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4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C20120-86F2-4944-8C3B-B6A814CA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>
                <a:solidFill>
                  <a:schemeClr val="lt1"/>
                </a:solidFill>
                <a:latin typeface="+mj-lt"/>
              </a:rPr>
              <a:t>BÀI 3: </a:t>
            </a:r>
            <a:br>
              <a:rPr lang="vi-VN" sz="2500">
                <a:solidFill>
                  <a:schemeClr val="lt1"/>
                </a:solidFill>
                <a:latin typeface="+mj-lt"/>
              </a:rPr>
            </a:br>
            <a:r>
              <a:rPr lang="vi-VN" sz="2500">
                <a:solidFill>
                  <a:schemeClr val="lt1"/>
                </a:solidFill>
                <a:latin typeface="+mj-lt"/>
              </a:rPr>
              <a:t>CHUYỂN ĐỘNG ĐỀU CHUYỂN ĐỘNG KHÔNG ĐỀU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6B978-1D62-4608-8BFA-09C7F71E5519}"/>
              </a:ext>
            </a:extLst>
          </p:cNvPr>
          <p:cNvSpPr txBox="1"/>
          <p:nvPr/>
        </p:nvSpPr>
        <p:spPr>
          <a:xfrm>
            <a:off x="1512598" y="1592180"/>
            <a:ext cx="6033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Bahnschrift" panose="020B0502040204020203" pitchFamily="34" charset="0"/>
              </a:rPr>
              <a:t>Bài </a:t>
            </a:r>
            <a:r>
              <a:rPr lang="en-US" sz="3200" dirty="0" smtClean="0">
                <a:solidFill>
                  <a:srgbClr val="0070C0"/>
                </a:solidFill>
                <a:latin typeface="Bahnschrift" panose="020B0502040204020203" pitchFamily="34" charset="0"/>
              </a:rPr>
              <a:t>9</a:t>
            </a:r>
            <a:r>
              <a:rPr lang="vi-VN" sz="3200" dirty="0" smtClean="0">
                <a:solidFill>
                  <a:srgbClr val="0070C0"/>
                </a:solidFill>
                <a:latin typeface="Bahnschrift" panose="020B0502040204020203" pitchFamily="34" charset="0"/>
              </a:rPr>
              <a:t> </a:t>
            </a:r>
            <a:endParaRPr lang="vi-VN" sz="3200" dirty="0">
              <a:solidFill>
                <a:srgbClr val="0070C0"/>
              </a:solidFill>
              <a:latin typeface="Bahnschrift" panose="020B0502040204020203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Bahnschrift" panose="020B0502040204020203" pitchFamily="34" charset="0"/>
              </a:rPr>
              <a:t>Chuyển động đều - Chuyển động không đều </a:t>
            </a:r>
            <a:endParaRPr lang="en-US" sz="32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Graphic 9" descr="Badge 8 with solid fill">
            <a:extLst>
              <a:ext uri="{FF2B5EF4-FFF2-40B4-BE49-F238E27FC236}">
                <a16:creationId xmlns:a16="http://schemas.microsoft.com/office/drawing/2014/main" id="{7C3DC0E2-BD0C-4661-ABE1-F9AD2C93D7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09828" y="3628542"/>
            <a:ext cx="914400" cy="9144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CC807CB-053D-4B3B-A32A-A8C21F60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92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CBA2-4E69-4B20-83B0-E017FBE25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130" y="340101"/>
            <a:ext cx="4213555" cy="610622"/>
          </a:xfrm>
          <a:custGeom>
            <a:avLst/>
            <a:gdLst>
              <a:gd name="connsiteX0" fmla="*/ 0 w 4213555"/>
              <a:gd name="connsiteY0" fmla="*/ 0 h 610622"/>
              <a:gd name="connsiteX1" fmla="*/ 568830 w 4213555"/>
              <a:gd name="connsiteY1" fmla="*/ 0 h 610622"/>
              <a:gd name="connsiteX2" fmla="*/ 1053389 w 4213555"/>
              <a:gd name="connsiteY2" fmla="*/ 0 h 610622"/>
              <a:gd name="connsiteX3" fmla="*/ 1664354 w 4213555"/>
              <a:gd name="connsiteY3" fmla="*/ 0 h 610622"/>
              <a:gd name="connsiteX4" fmla="*/ 2064642 w 4213555"/>
              <a:gd name="connsiteY4" fmla="*/ 0 h 610622"/>
              <a:gd name="connsiteX5" fmla="*/ 2507065 w 4213555"/>
              <a:gd name="connsiteY5" fmla="*/ 0 h 610622"/>
              <a:gd name="connsiteX6" fmla="*/ 2907353 w 4213555"/>
              <a:gd name="connsiteY6" fmla="*/ 0 h 610622"/>
              <a:gd name="connsiteX7" fmla="*/ 3391912 w 4213555"/>
              <a:gd name="connsiteY7" fmla="*/ 0 h 610622"/>
              <a:gd name="connsiteX8" fmla="*/ 4213555 w 4213555"/>
              <a:gd name="connsiteY8" fmla="*/ 0 h 610622"/>
              <a:gd name="connsiteX9" fmla="*/ 4213555 w 4213555"/>
              <a:gd name="connsiteY9" fmla="*/ 305311 h 610622"/>
              <a:gd name="connsiteX10" fmla="*/ 4213555 w 4213555"/>
              <a:gd name="connsiteY10" fmla="*/ 610622 h 610622"/>
              <a:gd name="connsiteX11" fmla="*/ 3728996 w 4213555"/>
              <a:gd name="connsiteY11" fmla="*/ 610622 h 610622"/>
              <a:gd name="connsiteX12" fmla="*/ 3202302 w 4213555"/>
              <a:gd name="connsiteY12" fmla="*/ 610622 h 610622"/>
              <a:gd name="connsiteX13" fmla="*/ 2591336 w 4213555"/>
              <a:gd name="connsiteY13" fmla="*/ 610622 h 610622"/>
              <a:gd name="connsiteX14" fmla="*/ 1980371 w 4213555"/>
              <a:gd name="connsiteY14" fmla="*/ 610622 h 610622"/>
              <a:gd name="connsiteX15" fmla="*/ 1453676 w 4213555"/>
              <a:gd name="connsiteY15" fmla="*/ 610622 h 610622"/>
              <a:gd name="connsiteX16" fmla="*/ 926982 w 4213555"/>
              <a:gd name="connsiteY16" fmla="*/ 610622 h 610622"/>
              <a:gd name="connsiteX17" fmla="*/ 484559 w 4213555"/>
              <a:gd name="connsiteY17" fmla="*/ 610622 h 610622"/>
              <a:gd name="connsiteX18" fmla="*/ 0 w 4213555"/>
              <a:gd name="connsiteY18" fmla="*/ 610622 h 610622"/>
              <a:gd name="connsiteX19" fmla="*/ 0 w 4213555"/>
              <a:gd name="connsiteY19" fmla="*/ 317523 h 610622"/>
              <a:gd name="connsiteX20" fmla="*/ 0 w 4213555"/>
              <a:gd name="connsiteY20" fmla="*/ 0 h 61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13555" h="610622" fill="none" extrusionOk="0">
                <a:moveTo>
                  <a:pt x="0" y="0"/>
                </a:moveTo>
                <a:cubicBezTo>
                  <a:pt x="174038" y="-19724"/>
                  <a:pt x="289250" y="8843"/>
                  <a:pt x="568830" y="0"/>
                </a:cubicBezTo>
                <a:cubicBezTo>
                  <a:pt x="848410" y="-8843"/>
                  <a:pt x="899918" y="9824"/>
                  <a:pt x="1053389" y="0"/>
                </a:cubicBezTo>
                <a:cubicBezTo>
                  <a:pt x="1206860" y="-9824"/>
                  <a:pt x="1394060" y="4467"/>
                  <a:pt x="1664354" y="0"/>
                </a:cubicBezTo>
                <a:cubicBezTo>
                  <a:pt x="1934649" y="-4467"/>
                  <a:pt x="1951841" y="40035"/>
                  <a:pt x="2064642" y="0"/>
                </a:cubicBezTo>
                <a:cubicBezTo>
                  <a:pt x="2177443" y="-40035"/>
                  <a:pt x="2314269" y="26905"/>
                  <a:pt x="2507065" y="0"/>
                </a:cubicBezTo>
                <a:cubicBezTo>
                  <a:pt x="2699861" y="-26905"/>
                  <a:pt x="2752718" y="11135"/>
                  <a:pt x="2907353" y="0"/>
                </a:cubicBezTo>
                <a:cubicBezTo>
                  <a:pt x="3061988" y="-11135"/>
                  <a:pt x="3234529" y="51173"/>
                  <a:pt x="3391912" y="0"/>
                </a:cubicBezTo>
                <a:cubicBezTo>
                  <a:pt x="3549295" y="-51173"/>
                  <a:pt x="3996089" y="52758"/>
                  <a:pt x="4213555" y="0"/>
                </a:cubicBezTo>
                <a:cubicBezTo>
                  <a:pt x="4243794" y="86748"/>
                  <a:pt x="4205544" y="168317"/>
                  <a:pt x="4213555" y="305311"/>
                </a:cubicBezTo>
                <a:cubicBezTo>
                  <a:pt x="4221566" y="442305"/>
                  <a:pt x="4196091" y="472911"/>
                  <a:pt x="4213555" y="610622"/>
                </a:cubicBezTo>
                <a:cubicBezTo>
                  <a:pt x="3985577" y="630207"/>
                  <a:pt x="3858040" y="572209"/>
                  <a:pt x="3728996" y="610622"/>
                </a:cubicBezTo>
                <a:cubicBezTo>
                  <a:pt x="3599952" y="649035"/>
                  <a:pt x="3441810" y="598694"/>
                  <a:pt x="3202302" y="610622"/>
                </a:cubicBezTo>
                <a:cubicBezTo>
                  <a:pt x="2962794" y="622550"/>
                  <a:pt x="2846875" y="598526"/>
                  <a:pt x="2591336" y="610622"/>
                </a:cubicBezTo>
                <a:cubicBezTo>
                  <a:pt x="2335797" y="622718"/>
                  <a:pt x="2283861" y="583704"/>
                  <a:pt x="1980371" y="610622"/>
                </a:cubicBezTo>
                <a:cubicBezTo>
                  <a:pt x="1676881" y="637540"/>
                  <a:pt x="1579961" y="596084"/>
                  <a:pt x="1453676" y="610622"/>
                </a:cubicBezTo>
                <a:cubicBezTo>
                  <a:pt x="1327391" y="625160"/>
                  <a:pt x="1164962" y="553051"/>
                  <a:pt x="926982" y="610622"/>
                </a:cubicBezTo>
                <a:cubicBezTo>
                  <a:pt x="689002" y="668193"/>
                  <a:pt x="668521" y="563146"/>
                  <a:pt x="484559" y="610622"/>
                </a:cubicBezTo>
                <a:cubicBezTo>
                  <a:pt x="300597" y="658098"/>
                  <a:pt x="215517" y="607783"/>
                  <a:pt x="0" y="610622"/>
                </a:cubicBezTo>
                <a:cubicBezTo>
                  <a:pt x="-17906" y="537620"/>
                  <a:pt x="33912" y="425540"/>
                  <a:pt x="0" y="317523"/>
                </a:cubicBezTo>
                <a:cubicBezTo>
                  <a:pt x="-33912" y="209506"/>
                  <a:pt x="20872" y="153399"/>
                  <a:pt x="0" y="0"/>
                </a:cubicBezTo>
                <a:close/>
              </a:path>
              <a:path w="4213555" h="610622" stroke="0" extrusionOk="0">
                <a:moveTo>
                  <a:pt x="0" y="0"/>
                </a:moveTo>
                <a:cubicBezTo>
                  <a:pt x="241104" y="-62716"/>
                  <a:pt x="462459" y="18910"/>
                  <a:pt x="610965" y="0"/>
                </a:cubicBezTo>
                <a:cubicBezTo>
                  <a:pt x="759472" y="-18910"/>
                  <a:pt x="950280" y="44858"/>
                  <a:pt x="1095524" y="0"/>
                </a:cubicBezTo>
                <a:cubicBezTo>
                  <a:pt x="1240768" y="-44858"/>
                  <a:pt x="1504770" y="38958"/>
                  <a:pt x="1622219" y="0"/>
                </a:cubicBezTo>
                <a:cubicBezTo>
                  <a:pt x="1739669" y="-38958"/>
                  <a:pt x="1980174" y="44265"/>
                  <a:pt x="2233184" y="0"/>
                </a:cubicBezTo>
                <a:cubicBezTo>
                  <a:pt x="2486194" y="-44265"/>
                  <a:pt x="2504489" y="37908"/>
                  <a:pt x="2675607" y="0"/>
                </a:cubicBezTo>
                <a:cubicBezTo>
                  <a:pt x="2846725" y="-37908"/>
                  <a:pt x="2980741" y="58820"/>
                  <a:pt x="3244437" y="0"/>
                </a:cubicBezTo>
                <a:cubicBezTo>
                  <a:pt x="3508133" y="-58820"/>
                  <a:pt x="3495395" y="53937"/>
                  <a:pt x="3728996" y="0"/>
                </a:cubicBezTo>
                <a:cubicBezTo>
                  <a:pt x="3962597" y="-53937"/>
                  <a:pt x="4026156" y="51299"/>
                  <a:pt x="4213555" y="0"/>
                </a:cubicBezTo>
                <a:cubicBezTo>
                  <a:pt x="4245227" y="129224"/>
                  <a:pt x="4184310" y="209814"/>
                  <a:pt x="4213555" y="311417"/>
                </a:cubicBezTo>
                <a:cubicBezTo>
                  <a:pt x="4242800" y="413020"/>
                  <a:pt x="4183163" y="462553"/>
                  <a:pt x="4213555" y="610622"/>
                </a:cubicBezTo>
                <a:cubicBezTo>
                  <a:pt x="3941048" y="626620"/>
                  <a:pt x="3905277" y="585486"/>
                  <a:pt x="3602590" y="610622"/>
                </a:cubicBezTo>
                <a:cubicBezTo>
                  <a:pt x="3299903" y="635758"/>
                  <a:pt x="3313283" y="568254"/>
                  <a:pt x="3118031" y="610622"/>
                </a:cubicBezTo>
                <a:cubicBezTo>
                  <a:pt x="2922779" y="652990"/>
                  <a:pt x="2722181" y="598045"/>
                  <a:pt x="2591336" y="610622"/>
                </a:cubicBezTo>
                <a:cubicBezTo>
                  <a:pt x="2460492" y="623199"/>
                  <a:pt x="2245870" y="550369"/>
                  <a:pt x="1980371" y="610622"/>
                </a:cubicBezTo>
                <a:cubicBezTo>
                  <a:pt x="1714872" y="670875"/>
                  <a:pt x="1629718" y="540472"/>
                  <a:pt x="1369405" y="610622"/>
                </a:cubicBezTo>
                <a:cubicBezTo>
                  <a:pt x="1109092" y="680772"/>
                  <a:pt x="1080415" y="570076"/>
                  <a:pt x="842711" y="610622"/>
                </a:cubicBezTo>
                <a:cubicBezTo>
                  <a:pt x="605007" y="651168"/>
                  <a:pt x="218755" y="559487"/>
                  <a:pt x="0" y="610622"/>
                </a:cubicBezTo>
                <a:cubicBezTo>
                  <a:pt x="-32697" y="491014"/>
                  <a:pt x="3473" y="444019"/>
                  <a:pt x="0" y="293099"/>
                </a:cubicBezTo>
                <a:cubicBezTo>
                  <a:pt x="-3473" y="142179"/>
                  <a:pt x="4727" y="8754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809660896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vi-VN" dirty="0">
                <a:solidFill>
                  <a:schemeClr val="bg2">
                    <a:lumMod val="25000"/>
                  </a:schemeClr>
                </a:solidFill>
                <a:latin typeface="#9Slide03 Jura Medium" panose="00000600000000000000" pitchFamily="2" charset="0"/>
              </a:rPr>
              <a:t>NỘI DUNG BÀI HỌC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#9Slide03 Jura Medium" panose="000006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E1F37-34DB-45A0-8079-55FDEFC6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12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BBE9144-F083-463D-AB1C-F7824E428F14}"/>
              </a:ext>
            </a:extLst>
          </p:cNvPr>
          <p:cNvSpPr/>
          <p:nvPr/>
        </p:nvSpPr>
        <p:spPr>
          <a:xfrm>
            <a:off x="1477736" y="1096565"/>
            <a:ext cx="963385" cy="903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IcielSmoothy Sans" panose="00000500000000000000" pitchFamily="2" charset="0"/>
              </a:rPr>
              <a:t>01</a:t>
            </a:r>
            <a:endParaRPr lang="en-US" sz="3200" dirty="0">
              <a:latin typeface="#9Slide03 IcielSmoothy Sans" panose="000005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31A6ED-D0A5-4DAB-A0ED-07700FF1A796}"/>
              </a:ext>
            </a:extLst>
          </p:cNvPr>
          <p:cNvSpPr/>
          <p:nvPr/>
        </p:nvSpPr>
        <p:spPr>
          <a:xfrm>
            <a:off x="2038350" y="2419180"/>
            <a:ext cx="963385" cy="903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IcielSmoothy Sans" panose="00000500000000000000" pitchFamily="2" charset="0"/>
              </a:rPr>
              <a:t>02</a:t>
            </a:r>
            <a:endParaRPr lang="en-US" sz="3200" dirty="0">
              <a:latin typeface="#9Slide03 IcielSmoothy Sans" panose="000005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B5CF10-4656-448A-B638-B5AAD25908E3}"/>
              </a:ext>
            </a:extLst>
          </p:cNvPr>
          <p:cNvSpPr/>
          <p:nvPr/>
        </p:nvSpPr>
        <p:spPr>
          <a:xfrm>
            <a:off x="2707822" y="3526800"/>
            <a:ext cx="963385" cy="903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IcielSmoothy Sans" panose="00000500000000000000" pitchFamily="2" charset="0"/>
              </a:rPr>
              <a:t>03</a:t>
            </a:r>
            <a:endParaRPr lang="en-US" sz="3200" dirty="0">
              <a:latin typeface="#9Slide03 IcielSmoothy Sa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5BF84F-B524-4BA8-9B31-6ECC91042B9C}"/>
              </a:ext>
            </a:extLst>
          </p:cNvPr>
          <p:cNvSpPr txBox="1"/>
          <p:nvPr/>
        </p:nvSpPr>
        <p:spPr>
          <a:xfrm>
            <a:off x="2788289" y="1234652"/>
            <a:ext cx="2809037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>
                <a:latin typeface="#9Slide03 Comfortaa" panose="00000500000000000000" pitchFamily="2" charset="0"/>
              </a:rPr>
              <a:t>Định nghĩa</a:t>
            </a:r>
            <a:endParaRPr lang="en-US" sz="2800" dirty="0">
              <a:latin typeface="#9Slide03 Comfortaa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0BB2F-3565-4828-8302-09C7FE8C10EE}"/>
              </a:ext>
            </a:extLst>
          </p:cNvPr>
          <p:cNvSpPr txBox="1"/>
          <p:nvPr/>
        </p:nvSpPr>
        <p:spPr>
          <a:xfrm>
            <a:off x="3367168" y="2356358"/>
            <a:ext cx="429093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dirty="0">
                <a:latin typeface="#9Slide03 Comfortaa" panose="00000500000000000000" pitchFamily="2" charset="0"/>
              </a:rPr>
              <a:t>Vận tốc trung bình của chuyển động không đều </a:t>
            </a:r>
            <a:endParaRPr lang="en-US" sz="2400" dirty="0">
              <a:latin typeface="#9Slide03 Comfortaa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2736C-92A5-49C8-A4A5-30DAD2CCEA41}"/>
              </a:ext>
            </a:extLst>
          </p:cNvPr>
          <p:cNvSpPr txBox="1"/>
          <p:nvPr/>
        </p:nvSpPr>
        <p:spPr>
          <a:xfrm>
            <a:off x="4128516" y="3848661"/>
            <a:ext cx="215798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>
                <a:latin typeface="#9Slide03 Comfortaa" panose="00000500000000000000" pitchFamily="2" charset="0"/>
              </a:rPr>
              <a:t>Vận dụng</a:t>
            </a:r>
            <a:endParaRPr lang="en-US" sz="2800" dirty="0">
              <a:latin typeface="#9Slide03 Comforta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84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spc="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E9D86A-D513-48F9-851A-5F3725E80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6173" y="248112"/>
            <a:ext cx="3625426" cy="4496688"/>
            <a:chOff x="1754444" y="330817"/>
            <a:chExt cx="4833901" cy="599558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58443E-B333-44F4-8D49-1EAB1C1A46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4444" y="330817"/>
              <a:ext cx="4833901" cy="599558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132A4E-0C09-40DA-A360-EA9D3DAFFB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4444" y="330817"/>
              <a:ext cx="4833901" cy="5995583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649D88F-3460-4C52-888E-001C62B26E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6236" y="160305"/>
            <a:ext cx="3625426" cy="449668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C9FE5-226E-4D53-9E67-6DD7121C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019" y="383102"/>
            <a:ext cx="3051980" cy="40048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vi-VN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ĐỊNH </a:t>
            </a:r>
            <a:br>
              <a:rPr lang="vi-VN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vi-VN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NGHĨA</a:t>
            </a:r>
            <a:endParaRPr lang="en-US" sz="4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66850" y="3150576"/>
            <a:ext cx="2077150" cy="1992924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7DD14E-3BC7-413D-B4AB-B92EED2F57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66850" y="3150576"/>
            <a:ext cx="2077150" cy="1992924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598867"/>
            <a:ext cx="685923" cy="68592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6908275D-177E-42F2-8887-134AFE8B70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598867"/>
            <a:ext cx="685923" cy="68592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505" y="3965505"/>
            <a:ext cx="239955" cy="239956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2B36D4-0C87-4882-A12C-18A91DBAE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505" y="3965505"/>
            <a:ext cx="239955" cy="239956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032B98-4D60-42C8-BF45-9CA172BF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EE23605A-9C74-4B51-9FAC-B64F54096E42}" type="slidenum">
              <a:rPr lang="en-US" sz="1200">
                <a:solidFill>
                  <a:srgbClr val="000000"/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1453" y="4490298"/>
            <a:ext cx="790849" cy="352266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B5191707-60E7-4F60-8C43-9CF7DB9C1222}"/>
              </a:ext>
            </a:extLst>
          </p:cNvPr>
          <p:cNvSpPr/>
          <p:nvPr/>
        </p:nvSpPr>
        <p:spPr>
          <a:xfrm>
            <a:off x="6237772" y="1634933"/>
            <a:ext cx="1501140" cy="1501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#9Slide03 AllRoundGothic" panose="020B0703020202020104" pitchFamily="34" charset="0"/>
              </a:rPr>
              <a:t>01</a:t>
            </a:r>
            <a:endParaRPr lang="en-US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590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350" y="514350"/>
            <a:ext cx="81153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36EC3-2865-4136-A3D3-A2934379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846" y="479584"/>
            <a:ext cx="5163672" cy="4998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vi-VN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I. ĐỊNH NGHĨA</a:t>
            </a:r>
            <a:endParaRPr lang="en-US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12E31-A8F3-4479-955F-5149A37DC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432" y="4767262"/>
            <a:ext cx="2076402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E23605A-9C74-4B51-9FAC-B64F54096E42}" type="slidenum">
              <a:rPr lang="en-US" sz="700">
                <a:solidFill>
                  <a:srgbClr val="595959"/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 sz="700">
              <a:solidFill>
                <a:srgbClr val="595959"/>
              </a:solidFill>
            </a:endParaRPr>
          </a:p>
        </p:txBody>
      </p:sp>
      <p:pic>
        <p:nvPicPr>
          <p:cNvPr id="5" name="Graphic 4" descr="Customer review with solid fill">
            <a:extLst>
              <a:ext uri="{FF2B5EF4-FFF2-40B4-BE49-F238E27FC236}">
                <a16:creationId xmlns:a16="http://schemas.microsoft.com/office/drawing/2014/main" id="{11E0C590-4278-4AE7-92DC-B66B617918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02755" y="979471"/>
            <a:ext cx="761998" cy="761998"/>
          </a:xfrm>
          <a:prstGeom prst="rect">
            <a:avLst/>
          </a:prstGeom>
        </p:spPr>
      </p:pic>
      <p:pic>
        <p:nvPicPr>
          <p:cNvPr id="7" name="Graphic 6" descr="Help with solid fill">
            <a:extLst>
              <a:ext uri="{FF2B5EF4-FFF2-40B4-BE49-F238E27FC236}">
                <a16:creationId xmlns:a16="http://schemas.microsoft.com/office/drawing/2014/main" id="{623B6727-EB33-4072-97FF-FC4C4ED499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4167" y="1091582"/>
            <a:ext cx="499887" cy="4998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085EFE-2360-4D30-BFAA-D47271A6EFB8}"/>
              </a:ext>
            </a:extLst>
          </p:cNvPr>
          <p:cNvSpPr txBox="1"/>
          <p:nvPr/>
        </p:nvSpPr>
        <p:spPr>
          <a:xfrm>
            <a:off x="2268280" y="1014237"/>
            <a:ext cx="510362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1800" dirty="0">
                <a:latin typeface="#9Slide03 Cabin Medium" panose="00000600000000000000" pitchFamily="2" charset="0"/>
              </a:rPr>
              <a:t>Quan sát : Thả một bánh xe lăn xuống máng </a:t>
            </a:r>
            <a:r>
              <a:rPr lang="vi-VN" sz="1800">
                <a:latin typeface="#9Slide03 Cabin Medium" panose="00000600000000000000" pitchFamily="2" charset="0"/>
              </a:rPr>
              <a:t>nghiêng AD và máng nghiêng DF</a:t>
            </a:r>
            <a:endParaRPr lang="en-US" sz="1800" dirty="0">
              <a:latin typeface="#9Slide03 Cabin Medium" panose="00000600000000000000" pitchFamily="2" charset="0"/>
            </a:endParaRPr>
          </a:p>
        </p:txBody>
      </p:sp>
      <p:grpSp>
        <p:nvGrpSpPr>
          <p:cNvPr id="25" name="Group 21">
            <a:extLst>
              <a:ext uri="{FF2B5EF4-FFF2-40B4-BE49-F238E27FC236}">
                <a16:creationId xmlns:a16="http://schemas.microsoft.com/office/drawing/2014/main" id="{990DE96E-318D-4CA0-822E-393294F27EDF}"/>
              </a:ext>
            </a:extLst>
          </p:cNvPr>
          <p:cNvGrpSpPr>
            <a:grpSpLocks/>
          </p:cNvGrpSpPr>
          <p:nvPr/>
        </p:nvGrpSpPr>
        <p:grpSpPr bwMode="auto">
          <a:xfrm>
            <a:off x="600078" y="2747966"/>
            <a:ext cx="7934325" cy="609600"/>
            <a:chOff x="378" y="3504"/>
            <a:chExt cx="4998" cy="576"/>
          </a:xfrm>
        </p:grpSpPr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id="{3821FE8F-B9F7-4FA3-8C16-E50A932DD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" y="3504"/>
              <a:ext cx="2256" cy="576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6DCA1005-965F-4150-8A0B-ECC40AD47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4032"/>
              <a:ext cx="3168" cy="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8" name="Oval 22">
            <a:extLst>
              <a:ext uri="{FF2B5EF4-FFF2-40B4-BE49-F238E27FC236}">
                <a16:creationId xmlns:a16="http://schemas.microsoft.com/office/drawing/2014/main" id="{A030EB41-37EE-41E2-994F-ECE9C823F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91" y="2376491"/>
            <a:ext cx="381000" cy="381000"/>
          </a:xfrm>
          <a:prstGeom prst="ellipse">
            <a:avLst/>
          </a:prstGeom>
          <a:gradFill rotWithShape="1">
            <a:gsLst>
              <a:gs pos="0">
                <a:srgbClr val="FFCCCC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" name="Text Box 99">
            <a:extLst>
              <a:ext uri="{FF2B5EF4-FFF2-40B4-BE49-F238E27FC236}">
                <a16:creationId xmlns:a16="http://schemas.microsoft.com/office/drawing/2014/main" id="{E5B28937-545C-4AC8-8433-F58D7F1E3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8" y="2795591"/>
            <a:ext cx="3905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" name="Text Box 100">
            <a:extLst>
              <a:ext uri="{FF2B5EF4-FFF2-40B4-BE49-F238E27FC236}">
                <a16:creationId xmlns:a16="http://schemas.microsoft.com/office/drawing/2014/main" id="{ED923FF0-4489-40B3-A6EB-E11D55D8D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8" y="2976566"/>
            <a:ext cx="406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Text Box 101">
            <a:extLst>
              <a:ext uri="{FF2B5EF4-FFF2-40B4-BE49-F238E27FC236}">
                <a16:creationId xmlns:a16="http://schemas.microsoft.com/office/drawing/2014/main" id="{E81B227B-C9A5-497C-8CD0-DD42AA23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991" y="3341691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32" name="Text Box 102">
            <a:extLst>
              <a:ext uri="{FF2B5EF4-FFF2-40B4-BE49-F238E27FC236}">
                <a16:creationId xmlns:a16="http://schemas.microsoft.com/office/drawing/2014/main" id="{05FFAA6B-17D5-4768-B0EB-227AFC4CE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3291" y="3324229"/>
            <a:ext cx="354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13D4506D-774D-40ED-8E09-9C7F8C483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8" y="3259141"/>
            <a:ext cx="277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4" name="Text Box 101">
            <a:extLst>
              <a:ext uri="{FF2B5EF4-FFF2-40B4-BE49-F238E27FC236}">
                <a16:creationId xmlns:a16="http://schemas.microsoft.com/office/drawing/2014/main" id="{988C965D-2395-4178-9BE3-E88DEB9D0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391" y="3251204"/>
            <a:ext cx="3905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5" name="Text Box 101">
            <a:extLst>
              <a:ext uri="{FF2B5EF4-FFF2-40B4-BE49-F238E27FC236}">
                <a16:creationId xmlns:a16="http://schemas.microsoft.com/office/drawing/2014/main" id="{5948FBE2-1C94-4F9F-8F81-93B7925DA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2928" y="3255966"/>
            <a:ext cx="371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7" name="TextBox 27">
            <a:extLst>
              <a:ext uri="{FF2B5EF4-FFF2-40B4-BE49-F238E27FC236}">
                <a16:creationId xmlns:a16="http://schemas.microsoft.com/office/drawing/2014/main" id="{6CAA299B-63E8-4B1E-8DA6-7F193248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7" y="2514603"/>
            <a:ext cx="277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172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36406 0.1111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53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07 0.11112 L 0.87136 0.108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65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C9EC04-4C3F-4FCB-94C3-0064849D6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516A8D-68B6-4357-BD0F-C872CF839684}"/>
              </a:ext>
            </a:extLst>
          </p:cNvPr>
          <p:cNvPicPr/>
          <p:nvPr/>
        </p:nvPicPr>
        <p:blipFill rotWithShape="1">
          <a:blip r:embed="rId2"/>
          <a:srcRect b="12490"/>
          <a:stretch/>
        </p:blipFill>
        <p:spPr>
          <a:xfrm>
            <a:off x="0" y="0"/>
            <a:ext cx="6769395" cy="38560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57A91-2A59-4936-878E-8920EA99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1790166-53A9-40DD-9AB6-E6DBC8FEF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43291"/>
              </p:ext>
            </p:extLst>
          </p:nvPr>
        </p:nvGraphicFramePr>
        <p:xfrm>
          <a:off x="2700670" y="3164513"/>
          <a:ext cx="3409505" cy="5285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1901">
                  <a:extLst>
                    <a:ext uri="{9D8B030D-6E8A-4147-A177-3AD203B41FA5}">
                      <a16:colId xmlns:a16="http://schemas.microsoft.com/office/drawing/2014/main" val="400795403"/>
                    </a:ext>
                  </a:extLst>
                </a:gridCol>
                <a:gridCol w="681901">
                  <a:extLst>
                    <a:ext uri="{9D8B030D-6E8A-4147-A177-3AD203B41FA5}">
                      <a16:colId xmlns:a16="http://schemas.microsoft.com/office/drawing/2014/main" val="3806425387"/>
                    </a:ext>
                  </a:extLst>
                </a:gridCol>
                <a:gridCol w="681901">
                  <a:extLst>
                    <a:ext uri="{9D8B030D-6E8A-4147-A177-3AD203B41FA5}">
                      <a16:colId xmlns:a16="http://schemas.microsoft.com/office/drawing/2014/main" val="419008833"/>
                    </a:ext>
                  </a:extLst>
                </a:gridCol>
                <a:gridCol w="681901">
                  <a:extLst>
                    <a:ext uri="{9D8B030D-6E8A-4147-A177-3AD203B41FA5}">
                      <a16:colId xmlns:a16="http://schemas.microsoft.com/office/drawing/2014/main" val="3480832757"/>
                    </a:ext>
                  </a:extLst>
                </a:gridCol>
                <a:gridCol w="681901">
                  <a:extLst>
                    <a:ext uri="{9D8B030D-6E8A-4147-A177-3AD203B41FA5}">
                      <a16:colId xmlns:a16="http://schemas.microsoft.com/office/drawing/2014/main" val="225703581"/>
                    </a:ext>
                  </a:extLst>
                </a:gridCol>
              </a:tblGrid>
              <a:tr h="5285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346844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text, cabinet&#10;&#10;Description automatically generated">
            <a:extLst>
              <a:ext uri="{FF2B5EF4-FFF2-40B4-BE49-F238E27FC236}">
                <a16:creationId xmlns:a16="http://schemas.microsoft.com/office/drawing/2014/main" id="{711166EA-5AA9-420D-B972-4B243FB19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47"/>
          <a:stretch/>
        </p:blipFill>
        <p:spPr>
          <a:xfrm>
            <a:off x="2700670" y="3164513"/>
            <a:ext cx="3409505" cy="528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6C2B9D-1A15-42F9-AB7D-1155C062E044}"/>
              </a:ext>
            </a:extLst>
          </p:cNvPr>
          <p:cNvSpPr txBox="1"/>
          <p:nvPr/>
        </p:nvSpPr>
        <p:spPr>
          <a:xfrm>
            <a:off x="6769395" y="0"/>
            <a:ext cx="2057400" cy="378565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dirty="0">
                <a:latin typeface="#9Slide03 AllRoundGothic" panose="020B0703020202020104" pitchFamily="34" charset="0"/>
              </a:rPr>
              <a:t>C1 : Trên quãng đường nào của trục bánh xe là chuyển động đều , chuyển động không đều ?</a:t>
            </a:r>
            <a:endParaRPr lang="en-US" sz="2400" dirty="0">
              <a:latin typeface="#9Slide03 AllRoundGothic" panose="020B07030202020201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776C65-088F-43C2-A05D-8195E4B7467A}"/>
              </a:ext>
            </a:extLst>
          </p:cNvPr>
          <p:cNvSpPr txBox="1"/>
          <p:nvPr/>
        </p:nvSpPr>
        <p:spPr>
          <a:xfrm>
            <a:off x="1433779" y="4089200"/>
            <a:ext cx="337230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#9Slide03 Cabin SemiBold" panose="00000700000000000000" pitchFamily="2" charset="0"/>
                <a:cs typeface="Times New Roman" panose="02020603050405020304" pitchFamily="18" charset="0"/>
              </a:rPr>
              <a:t>►</a:t>
            </a:r>
            <a:r>
              <a:rPr lang="vi-VN" sz="2000" dirty="0">
                <a:latin typeface="#9Slide03 Cabin SemiBold" panose="00000700000000000000" pitchFamily="2" charset="0"/>
                <a:cs typeface="Times New Roman" panose="02020603050405020304" pitchFamily="18" charset="0"/>
              </a:rPr>
              <a:t> Chuyển động </a:t>
            </a:r>
            <a:r>
              <a:rPr lang="vi-VN" sz="2000" u="sng" dirty="0">
                <a:solidFill>
                  <a:schemeClr val="accent4"/>
                </a:solidFill>
                <a:latin typeface="#9Slide03 Cabin SemiBold" panose="00000700000000000000" pitchFamily="2" charset="0"/>
                <a:cs typeface="Times New Roman" panose="02020603050405020304" pitchFamily="18" charset="0"/>
              </a:rPr>
              <a:t>đều</a:t>
            </a:r>
            <a:r>
              <a:rPr lang="vi-VN" sz="2000" dirty="0">
                <a:latin typeface="#9Slide03 Cabin SemiBold" panose="00000700000000000000" pitchFamily="2" charset="0"/>
                <a:cs typeface="Times New Roman" panose="02020603050405020304" pitchFamily="18" charset="0"/>
              </a:rPr>
              <a:t> : Quãng đường DF </a:t>
            </a:r>
            <a:endParaRPr lang="en-US" sz="2000" dirty="0">
              <a:latin typeface="#9Slide03 Cabin SemiBold" panose="000007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D0E7C4-65BC-4B34-8F1C-B2E206B2B8CF}"/>
              </a:ext>
            </a:extLst>
          </p:cNvPr>
          <p:cNvSpPr txBox="1"/>
          <p:nvPr/>
        </p:nvSpPr>
        <p:spPr>
          <a:xfrm>
            <a:off x="4806086" y="4081886"/>
            <a:ext cx="3372307" cy="707886"/>
          </a:xfrm>
          <a:prstGeom prst="rect">
            <a:avLst/>
          </a:prstGeom>
          <a:solidFill>
            <a:srgbClr val="FA86DC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#9Slide03 Cabin SemiBold" panose="00000700000000000000" pitchFamily="2" charset="0"/>
                <a:cs typeface="Times New Roman" panose="02020603050405020304" pitchFamily="18" charset="0"/>
              </a:rPr>
              <a:t>►</a:t>
            </a:r>
            <a:r>
              <a:rPr lang="vi-VN" sz="2000" dirty="0">
                <a:latin typeface="#9Slide03 Cabin SemiBold" panose="00000700000000000000" pitchFamily="2" charset="0"/>
                <a:cs typeface="Times New Roman" panose="02020603050405020304" pitchFamily="18" charset="0"/>
              </a:rPr>
              <a:t> Chuyển động </a:t>
            </a:r>
            <a:r>
              <a:rPr lang="vi-VN" sz="2000" u="sng" dirty="0">
                <a:solidFill>
                  <a:schemeClr val="accent4">
                    <a:lumMod val="50000"/>
                  </a:schemeClr>
                </a:solidFill>
                <a:latin typeface="#9Slide03 Cabin SemiBold" panose="00000700000000000000" pitchFamily="2" charset="0"/>
                <a:cs typeface="Times New Roman" panose="02020603050405020304" pitchFamily="18" charset="0"/>
              </a:rPr>
              <a:t>không đều </a:t>
            </a:r>
            <a:r>
              <a:rPr lang="vi-VN" sz="2000" dirty="0">
                <a:latin typeface="#9Slide03 Cabin SemiBold" panose="00000700000000000000" pitchFamily="2" charset="0"/>
                <a:cs typeface="Times New Roman" panose="02020603050405020304" pitchFamily="18" charset="0"/>
              </a:rPr>
              <a:t>: Quãng đường AD </a:t>
            </a:r>
            <a:endParaRPr lang="en-US" sz="2000" dirty="0">
              <a:latin typeface="#9Slide03 Cabin SemiBold" panose="00000700000000000000" pitchFamily="2" charset="0"/>
            </a:endParaRPr>
          </a:p>
        </p:txBody>
      </p:sp>
      <p:pic>
        <p:nvPicPr>
          <p:cNvPr id="20" name="Picture 19" descr="Confused Bee">
            <a:extLst>
              <a:ext uri="{FF2B5EF4-FFF2-40B4-BE49-F238E27FC236}">
                <a16:creationId xmlns:a16="http://schemas.microsoft.com/office/drawing/2014/main" id="{9B26AD29-D487-4553-9837-EEA244F6E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225"/>
            <a:ext cx="3240882" cy="3240882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04B906AA-00A0-401D-9DF4-1CEA7D5ECF31}"/>
              </a:ext>
            </a:extLst>
          </p:cNvPr>
          <p:cNvSpPr/>
          <p:nvPr/>
        </p:nvSpPr>
        <p:spPr>
          <a:xfrm>
            <a:off x="2477992" y="468858"/>
            <a:ext cx="4395074" cy="2662733"/>
          </a:xfrm>
          <a:prstGeom prst="cloud">
            <a:avLst/>
          </a:prstGeom>
          <a:solidFill>
            <a:srgbClr val="56589E"/>
          </a:solidFill>
          <a:ln>
            <a:solidFill>
              <a:srgbClr val="F9E7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Thế nào là chuyển động đều ? Chuyển động không đều ?</a:t>
            </a:r>
            <a:endParaRPr lang="en-US" sz="2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5271E1-530A-407C-98AB-CB29B9273797}"/>
              </a:ext>
            </a:extLst>
          </p:cNvPr>
          <p:cNvSpPr/>
          <p:nvPr/>
        </p:nvSpPr>
        <p:spPr>
          <a:xfrm>
            <a:off x="2651879" y="2672825"/>
            <a:ext cx="449766" cy="328658"/>
          </a:xfrm>
          <a:prstGeom prst="ellipse">
            <a:avLst/>
          </a:prstGeom>
          <a:solidFill>
            <a:srgbClr val="56589E"/>
          </a:solidFill>
          <a:ln>
            <a:solidFill>
              <a:srgbClr val="F9E7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F7DF0E4-3F20-4CF6-B8BC-F2A0CDD90A61}"/>
              </a:ext>
            </a:extLst>
          </p:cNvPr>
          <p:cNvSpPr/>
          <p:nvPr/>
        </p:nvSpPr>
        <p:spPr>
          <a:xfrm>
            <a:off x="2531059" y="2938701"/>
            <a:ext cx="120820" cy="140998"/>
          </a:xfrm>
          <a:prstGeom prst="ellipse">
            <a:avLst/>
          </a:prstGeom>
          <a:solidFill>
            <a:srgbClr val="56589E"/>
          </a:solidFill>
          <a:ln>
            <a:solidFill>
              <a:srgbClr val="F9E7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 descr="Question mark with solid fill">
            <a:extLst>
              <a:ext uri="{FF2B5EF4-FFF2-40B4-BE49-F238E27FC236}">
                <a16:creationId xmlns:a16="http://schemas.microsoft.com/office/drawing/2014/main" id="{C4AFF808-9BC7-424F-AD67-89313801AD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178393" y="33321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24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C75B1D-4749-49A1-8553-FD296DD7CC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8ECCF6-3858-46C9-8F9F-C06506CC3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7115175" cy="3086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E7C3E-154E-47A3-B3F6-A51FCA25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555" y="557072"/>
            <a:ext cx="5163672" cy="4716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vi-VN" sz="2400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I. Định nghĩa :</a:t>
            </a:r>
            <a:endParaRPr lang="en-US" sz="2400" kern="1200" dirty="0">
              <a:solidFill>
                <a:srgbClr val="59595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D785F2-9DF3-485D-8100-7260866B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432" y="4767262"/>
            <a:ext cx="2083546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E23605A-9C74-4B51-9FAC-B64F54096E42}" type="slidenum">
              <a:rPr lang="en-US" sz="700"/>
              <a:pPr defTabSz="914400">
                <a:spcAft>
                  <a:spcPts val="600"/>
                </a:spcAft>
              </a:pPr>
              <a:t>16</a:t>
            </a:fld>
            <a:endParaRPr lang="en-US" sz="7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FAAF5-EDB0-4C56-86A2-93DF09606F0F}"/>
              </a:ext>
            </a:extLst>
          </p:cNvPr>
          <p:cNvSpPr txBox="1"/>
          <p:nvPr/>
        </p:nvSpPr>
        <p:spPr>
          <a:xfrm>
            <a:off x="1150143" y="1500328"/>
            <a:ext cx="72437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514AB-E1C0-4EB8-A686-A8D44708E592}"/>
              </a:ext>
            </a:extLst>
          </p:cNvPr>
          <p:cNvSpPr txBox="1"/>
          <p:nvPr/>
        </p:nvSpPr>
        <p:spPr>
          <a:xfrm>
            <a:off x="1150143" y="2679054"/>
            <a:ext cx="72437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pic>
        <p:nvPicPr>
          <p:cNvPr id="11" name="Picture 10" descr="Good Job Broccoli">
            <a:extLst>
              <a:ext uri="{FF2B5EF4-FFF2-40B4-BE49-F238E27FC236}">
                <a16:creationId xmlns:a16="http://schemas.microsoft.com/office/drawing/2014/main" id="{A6696C36-FD85-42A9-9845-D1F13E9B32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22" y="-53898"/>
            <a:ext cx="2050256" cy="205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86F0AE-BBA3-4188-852E-F9BD8F610E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730"/>
            <a:ext cx="9144000" cy="51434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A761CB-59FD-4BA2-8611-787D6C49D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042" y="-5460"/>
            <a:ext cx="4571999" cy="51489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185AE0-A3DB-4578-AED0-5E486B087F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3703" y="1310973"/>
            <a:ext cx="1943846" cy="25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FFC33-65C2-417C-BC82-F98F1F968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96" y="-59948"/>
            <a:ext cx="8553112" cy="11089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vi-VN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C2: Trong các VD sau đây, </a:t>
            </a:r>
            <a:r>
              <a:rPr lang="vi-VN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vi-VN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huyển động nào là chuyển động đều, không đều ?</a:t>
            </a:r>
            <a:endParaRPr lang="en-US" sz="32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6DD311-8ADD-489B-9D08-CBC7E3753E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6450" y="1310973"/>
            <a:ext cx="1943847" cy="2516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03BA95-EA2A-45E7-B5CE-A126A3C0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4012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E23605A-9C74-4B51-9FAC-B64F54096E42}" type="slidenum">
              <a:rPr lang="en-US" sz="700"/>
              <a:pPr defTabSz="914400">
                <a:spcAft>
                  <a:spcPts val="600"/>
                </a:spcAft>
              </a:pPr>
              <a:t>17</a:t>
            </a:fld>
            <a:endParaRPr lang="en-US" sz="700"/>
          </a:p>
        </p:txBody>
      </p:sp>
      <p:pic>
        <p:nvPicPr>
          <p:cNvPr id="5" name="Picture 4" descr="A person standing next to a train&#10;&#10;Description automatically generated with medium confidence">
            <a:extLst>
              <a:ext uri="{FF2B5EF4-FFF2-40B4-BE49-F238E27FC236}">
                <a16:creationId xmlns:a16="http://schemas.microsoft.com/office/drawing/2014/main" id="{9EEBB829-0CC1-474C-9F67-301A5D687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57" y="2922650"/>
            <a:ext cx="3813223" cy="211845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4139483-A8E2-484F-9364-D1D1007107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7" t="14484" r="23204" b="17191"/>
          <a:stretch/>
        </p:blipFill>
        <p:spPr>
          <a:xfrm>
            <a:off x="325007" y="1091832"/>
            <a:ext cx="3515778" cy="1957388"/>
          </a:xfrm>
          <a:prstGeom prst="rect">
            <a:avLst/>
          </a:prstGeom>
        </p:spPr>
      </p:pic>
      <p:pic>
        <p:nvPicPr>
          <p:cNvPr id="11" name="Picture 10" descr="A picture containing bicycle, outdoor&#10;&#10;Description automatically generated">
            <a:extLst>
              <a:ext uri="{FF2B5EF4-FFF2-40B4-BE49-F238E27FC236}">
                <a16:creationId xmlns:a16="http://schemas.microsoft.com/office/drawing/2014/main" id="{8B5F3778-461E-4A0A-A833-21CE12E5F2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t="8212" r="4489" b="-1080"/>
          <a:stretch/>
        </p:blipFill>
        <p:spPr>
          <a:xfrm>
            <a:off x="325007" y="3014461"/>
            <a:ext cx="3589767" cy="2118668"/>
          </a:xfrm>
          <a:prstGeom prst="rect">
            <a:avLst/>
          </a:prstGeom>
        </p:spPr>
      </p:pic>
      <p:pic>
        <p:nvPicPr>
          <p:cNvPr id="19" name="Picture 18" descr="A picture containing car&#10;&#10;Description automatically generated">
            <a:extLst>
              <a:ext uri="{FF2B5EF4-FFF2-40B4-BE49-F238E27FC236}">
                <a16:creationId xmlns:a16="http://schemas.microsoft.com/office/drawing/2014/main" id="{83E131F3-71DA-4A23-83E9-C9F4C8238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12" y="-703283"/>
            <a:ext cx="5143500" cy="5143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500A6E-4FF4-4370-A0AD-648C3D58C558}"/>
              </a:ext>
            </a:extLst>
          </p:cNvPr>
          <p:cNvSpPr txBox="1"/>
          <p:nvPr/>
        </p:nvSpPr>
        <p:spPr>
          <a:xfrm>
            <a:off x="5793932" y="2607413"/>
            <a:ext cx="28789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Ô tô khởi chạy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4FA9FC-95FE-4781-ACD5-145F10220C87}"/>
              </a:ext>
            </a:extLst>
          </p:cNvPr>
          <p:cNvSpPr txBox="1"/>
          <p:nvPr/>
        </p:nvSpPr>
        <p:spPr>
          <a:xfrm>
            <a:off x="451795" y="2772609"/>
            <a:ext cx="28789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Cánh quạt quay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CA85D3-E621-4565-9077-3869AD915148}"/>
              </a:ext>
            </a:extLst>
          </p:cNvPr>
          <p:cNvSpPr txBox="1"/>
          <p:nvPr/>
        </p:nvSpPr>
        <p:spPr>
          <a:xfrm>
            <a:off x="4643946" y="4667601"/>
            <a:ext cx="28789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Tàu chạy vào ga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2D0A32-FDA0-49AE-8DDF-531635D4BD97}"/>
              </a:ext>
            </a:extLst>
          </p:cNvPr>
          <p:cNvSpPr txBox="1"/>
          <p:nvPr/>
        </p:nvSpPr>
        <p:spPr>
          <a:xfrm>
            <a:off x="2195068" y="4753468"/>
            <a:ext cx="28789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Xe đạp đang lên dốc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8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538F47-4024-4FC5-9D4B-179E62C15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solidFill>
                  <a:srgbClr val="FF596C"/>
                </a:solidFill>
              </a:rPr>
              <a:t>II.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768EE-6187-4B23-8437-DA92D1765A68}"/>
              </a:ext>
            </a:extLst>
          </p:cNvPr>
          <p:cNvPicPr/>
          <p:nvPr/>
        </p:nvPicPr>
        <p:blipFill rotWithShape="1">
          <a:blip r:embed="rId2"/>
          <a:srcRect b="11389"/>
          <a:stretch/>
        </p:blipFill>
        <p:spPr>
          <a:xfrm>
            <a:off x="0" y="0"/>
            <a:ext cx="9144000" cy="45577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1A68A-7875-4567-809C-5D0DFC96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769FEB-5733-437B-99D5-477C7137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D8E8F2-D2F7-4EC1-B685-F85143CFDA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32C3E-553F-4AF3-8DE5-710D0B123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330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FBF39A-C5D1-4B56-ADE7-FC9DA1980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84ACF2-6CAD-4B88-8717-E9D8AE8B57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22465"/>
            <a:ext cx="914400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DDEDA-5331-4956-8EA9-1C14F21D9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09772"/>
      </p:ext>
    </p:extLst>
  </p:cSld>
  <p:clrMapOvr>
    <a:masterClrMapping/>
  </p:clrMapOvr>
  <p:transition spd="slow" advTm="2607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6AD4BA-CD76-42CE-9524-CBAC0CFD3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+mj-lt"/>
              </a:rPr>
              <a:t>III. VẬN DỤNG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32A09D-4AA9-41F6-B701-0440BD6E3426}"/>
              </a:ext>
            </a:extLst>
          </p:cNvPr>
          <p:cNvPicPr/>
          <p:nvPr/>
        </p:nvPicPr>
        <p:blipFill rotWithShape="1">
          <a:blip r:embed="rId2"/>
          <a:srcRect b="14584"/>
          <a:stretch/>
        </p:blipFill>
        <p:spPr>
          <a:xfrm>
            <a:off x="0" y="0"/>
            <a:ext cx="9144000" cy="43934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CB79B-B7BE-4ACD-9782-C82D6DB5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CC068-D9FD-4E05-AF63-7DAADB447EF2}"/>
              </a:ext>
            </a:extLst>
          </p:cNvPr>
          <p:cNvSpPr/>
          <p:nvPr/>
        </p:nvSpPr>
        <p:spPr>
          <a:xfrm>
            <a:off x="1" y="3900488"/>
            <a:ext cx="9144000" cy="1300162"/>
          </a:xfrm>
          <a:prstGeom prst="rect">
            <a:avLst/>
          </a:prstGeom>
          <a:solidFill>
            <a:srgbClr val="CFE2F3"/>
          </a:solidFill>
          <a:ln>
            <a:solidFill>
              <a:srgbClr val="CFE2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Wow Koala">
            <a:extLst>
              <a:ext uri="{FF2B5EF4-FFF2-40B4-BE49-F238E27FC236}">
                <a16:creationId xmlns:a16="http://schemas.microsoft.com/office/drawing/2014/main" id="{E89032EF-214A-4601-9C18-D8ACF79B6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3609" y="2196703"/>
            <a:ext cx="3120390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24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C5142D-75B7-46A3-8E35-3F224959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46951-FD1F-4B62-8404-F610655189CD}"/>
              </a:ext>
            </a:extLst>
          </p:cNvPr>
          <p:cNvPicPr/>
          <p:nvPr/>
        </p:nvPicPr>
        <p:blipFill rotWithShape="1">
          <a:blip r:embed="rId2"/>
          <a:srcRect r="50000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A0977-9ED6-461E-BFB3-9F2892A1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57404-FB78-4DBD-8D57-7DE070359427}"/>
              </a:ext>
            </a:extLst>
          </p:cNvPr>
          <p:cNvPicPr/>
          <p:nvPr/>
        </p:nvPicPr>
        <p:blipFill rotWithShape="1">
          <a:blip r:embed="rId2"/>
          <a:srcRect l="50000"/>
          <a:stretch/>
        </p:blipFill>
        <p:spPr>
          <a:xfrm>
            <a:off x="4571998" y="0"/>
            <a:ext cx="4572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6D9BDA-FA6A-49A3-928E-88A18752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3CAD0-E2B6-437A-9991-C89BF5C1DFEF}"/>
              </a:ext>
            </a:extLst>
          </p:cNvPr>
          <p:cNvPicPr/>
          <p:nvPr/>
        </p:nvPicPr>
        <p:blipFill rotWithShape="1">
          <a:blip r:embed="rId2"/>
          <a:srcRect r="50000" b="55211"/>
          <a:stretch/>
        </p:blipFill>
        <p:spPr>
          <a:xfrm>
            <a:off x="0" y="0"/>
            <a:ext cx="4572000" cy="23037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3B410-F2C4-464B-BE4D-0E5637B4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CF05F-0732-4F96-9245-81D4AA562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85"/>
          <a:stretch/>
        </p:blipFill>
        <p:spPr>
          <a:xfrm>
            <a:off x="4570646" y="0"/>
            <a:ext cx="4572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A329B3-DFFB-415C-A0F7-3702AD4B19B4}"/>
              </a:ext>
            </a:extLst>
          </p:cNvPr>
          <p:cNvPicPr/>
          <p:nvPr/>
        </p:nvPicPr>
        <p:blipFill rotWithShape="1">
          <a:blip r:embed="rId2"/>
          <a:srcRect t="44789" r="50000"/>
          <a:stretch/>
        </p:blipFill>
        <p:spPr>
          <a:xfrm>
            <a:off x="0" y="2303720"/>
            <a:ext cx="4572000" cy="283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9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3250F6-1933-4129-93FA-D24FD696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391EC-CB61-480F-AFCC-03313A603611}"/>
              </a:ext>
            </a:extLst>
          </p:cNvPr>
          <p:cNvPicPr/>
          <p:nvPr/>
        </p:nvPicPr>
        <p:blipFill rotWithShape="1">
          <a:blip r:embed="rId2"/>
          <a:srcRect r="50000" b="12627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2ADE8-344F-499A-BE64-B35F8D6E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1E24E-2781-45A7-A127-CF1F2ACC5118}"/>
              </a:ext>
            </a:extLst>
          </p:cNvPr>
          <p:cNvPicPr/>
          <p:nvPr/>
        </p:nvPicPr>
        <p:blipFill rotWithShape="1">
          <a:blip r:embed="rId2"/>
          <a:srcRect l="50000" b="12627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79BACD-520A-46CF-A400-6AE727ABB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C4C3C-D353-4B96-B1B5-B1E2924DA4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E5F58-5B2A-4223-95FD-C8AA3473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93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2A6D40-ED55-48E2-B87A-9566B1BF9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E2606-456B-43E3-92C1-B4646C229E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08BF3-71DE-4F12-9695-3C783429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5CF6C-1E89-48E9-8008-B84C651FB51C}"/>
              </a:ext>
            </a:extLst>
          </p:cNvPr>
          <p:cNvSpPr txBox="1"/>
          <p:nvPr/>
        </p:nvSpPr>
        <p:spPr>
          <a:xfrm>
            <a:off x="779721" y="1098699"/>
            <a:ext cx="7598735" cy="1200329"/>
          </a:xfrm>
          <a:custGeom>
            <a:avLst/>
            <a:gdLst>
              <a:gd name="connsiteX0" fmla="*/ 0 w 7598735"/>
              <a:gd name="connsiteY0" fmla="*/ 0 h 1200329"/>
              <a:gd name="connsiteX1" fmla="*/ 766781 w 7598735"/>
              <a:gd name="connsiteY1" fmla="*/ 0 h 1200329"/>
              <a:gd name="connsiteX2" fmla="*/ 1229613 w 7598735"/>
              <a:gd name="connsiteY2" fmla="*/ 0 h 1200329"/>
              <a:gd name="connsiteX3" fmla="*/ 1692446 w 7598735"/>
              <a:gd name="connsiteY3" fmla="*/ 0 h 1200329"/>
              <a:gd name="connsiteX4" fmla="*/ 2155278 w 7598735"/>
              <a:gd name="connsiteY4" fmla="*/ 0 h 1200329"/>
              <a:gd name="connsiteX5" fmla="*/ 2998046 w 7598735"/>
              <a:gd name="connsiteY5" fmla="*/ 0 h 1200329"/>
              <a:gd name="connsiteX6" fmla="*/ 3688840 w 7598735"/>
              <a:gd name="connsiteY6" fmla="*/ 0 h 1200329"/>
              <a:gd name="connsiteX7" fmla="*/ 4303647 w 7598735"/>
              <a:gd name="connsiteY7" fmla="*/ 0 h 1200329"/>
              <a:gd name="connsiteX8" fmla="*/ 4994441 w 7598735"/>
              <a:gd name="connsiteY8" fmla="*/ 0 h 1200329"/>
              <a:gd name="connsiteX9" fmla="*/ 5457273 w 7598735"/>
              <a:gd name="connsiteY9" fmla="*/ 0 h 1200329"/>
              <a:gd name="connsiteX10" fmla="*/ 5920105 w 7598735"/>
              <a:gd name="connsiteY10" fmla="*/ 0 h 1200329"/>
              <a:gd name="connsiteX11" fmla="*/ 6382937 w 7598735"/>
              <a:gd name="connsiteY11" fmla="*/ 0 h 1200329"/>
              <a:gd name="connsiteX12" fmla="*/ 7598735 w 7598735"/>
              <a:gd name="connsiteY12" fmla="*/ 0 h 1200329"/>
              <a:gd name="connsiteX13" fmla="*/ 7598735 w 7598735"/>
              <a:gd name="connsiteY13" fmla="*/ 600165 h 1200329"/>
              <a:gd name="connsiteX14" fmla="*/ 7598735 w 7598735"/>
              <a:gd name="connsiteY14" fmla="*/ 1200329 h 1200329"/>
              <a:gd name="connsiteX15" fmla="*/ 7135903 w 7598735"/>
              <a:gd name="connsiteY15" fmla="*/ 1200329 h 1200329"/>
              <a:gd name="connsiteX16" fmla="*/ 6369122 w 7598735"/>
              <a:gd name="connsiteY16" fmla="*/ 1200329 h 1200329"/>
              <a:gd name="connsiteX17" fmla="*/ 5830302 w 7598735"/>
              <a:gd name="connsiteY17" fmla="*/ 1200329 h 1200329"/>
              <a:gd name="connsiteX18" fmla="*/ 5291483 w 7598735"/>
              <a:gd name="connsiteY18" fmla="*/ 1200329 h 1200329"/>
              <a:gd name="connsiteX19" fmla="*/ 4524701 w 7598735"/>
              <a:gd name="connsiteY19" fmla="*/ 1200329 h 1200329"/>
              <a:gd name="connsiteX20" fmla="*/ 3985882 w 7598735"/>
              <a:gd name="connsiteY20" fmla="*/ 1200329 h 1200329"/>
              <a:gd name="connsiteX21" fmla="*/ 3447063 w 7598735"/>
              <a:gd name="connsiteY21" fmla="*/ 1200329 h 1200329"/>
              <a:gd name="connsiteX22" fmla="*/ 2604294 w 7598735"/>
              <a:gd name="connsiteY22" fmla="*/ 1200329 h 1200329"/>
              <a:gd name="connsiteX23" fmla="*/ 1837512 w 7598735"/>
              <a:gd name="connsiteY23" fmla="*/ 1200329 h 1200329"/>
              <a:gd name="connsiteX24" fmla="*/ 1146718 w 7598735"/>
              <a:gd name="connsiteY24" fmla="*/ 1200329 h 1200329"/>
              <a:gd name="connsiteX25" fmla="*/ 0 w 7598735"/>
              <a:gd name="connsiteY25" fmla="*/ 1200329 h 1200329"/>
              <a:gd name="connsiteX26" fmla="*/ 0 w 7598735"/>
              <a:gd name="connsiteY26" fmla="*/ 600165 h 1200329"/>
              <a:gd name="connsiteX27" fmla="*/ 0 w 7598735"/>
              <a:gd name="connsiteY27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598735" h="1200329" fill="none" extrusionOk="0">
                <a:moveTo>
                  <a:pt x="0" y="0"/>
                </a:moveTo>
                <a:cubicBezTo>
                  <a:pt x="243459" y="17409"/>
                  <a:pt x="516233" y="-1911"/>
                  <a:pt x="766781" y="0"/>
                </a:cubicBezTo>
                <a:cubicBezTo>
                  <a:pt x="1017329" y="1911"/>
                  <a:pt x="1051043" y="11798"/>
                  <a:pt x="1229613" y="0"/>
                </a:cubicBezTo>
                <a:cubicBezTo>
                  <a:pt x="1408183" y="-11798"/>
                  <a:pt x="1570799" y="3476"/>
                  <a:pt x="1692446" y="0"/>
                </a:cubicBezTo>
                <a:cubicBezTo>
                  <a:pt x="1814093" y="-3476"/>
                  <a:pt x="1952692" y="-8606"/>
                  <a:pt x="2155278" y="0"/>
                </a:cubicBezTo>
                <a:cubicBezTo>
                  <a:pt x="2357864" y="8606"/>
                  <a:pt x="2686007" y="-16097"/>
                  <a:pt x="2998046" y="0"/>
                </a:cubicBezTo>
                <a:cubicBezTo>
                  <a:pt x="3310085" y="16097"/>
                  <a:pt x="3474134" y="3261"/>
                  <a:pt x="3688840" y="0"/>
                </a:cubicBezTo>
                <a:cubicBezTo>
                  <a:pt x="3903546" y="-3261"/>
                  <a:pt x="4091787" y="28824"/>
                  <a:pt x="4303647" y="0"/>
                </a:cubicBezTo>
                <a:cubicBezTo>
                  <a:pt x="4515507" y="-28824"/>
                  <a:pt x="4831796" y="14115"/>
                  <a:pt x="4994441" y="0"/>
                </a:cubicBezTo>
                <a:cubicBezTo>
                  <a:pt x="5157086" y="-14115"/>
                  <a:pt x="5286492" y="14882"/>
                  <a:pt x="5457273" y="0"/>
                </a:cubicBezTo>
                <a:cubicBezTo>
                  <a:pt x="5628054" y="-14882"/>
                  <a:pt x="5810663" y="19625"/>
                  <a:pt x="5920105" y="0"/>
                </a:cubicBezTo>
                <a:cubicBezTo>
                  <a:pt x="6029547" y="-19625"/>
                  <a:pt x="6258609" y="19831"/>
                  <a:pt x="6382937" y="0"/>
                </a:cubicBezTo>
                <a:cubicBezTo>
                  <a:pt x="6507265" y="-19831"/>
                  <a:pt x="7192313" y="32966"/>
                  <a:pt x="7598735" y="0"/>
                </a:cubicBezTo>
                <a:cubicBezTo>
                  <a:pt x="7612937" y="295193"/>
                  <a:pt x="7624703" y="440131"/>
                  <a:pt x="7598735" y="600165"/>
                </a:cubicBezTo>
                <a:cubicBezTo>
                  <a:pt x="7572767" y="760199"/>
                  <a:pt x="7627095" y="1010107"/>
                  <a:pt x="7598735" y="1200329"/>
                </a:cubicBezTo>
                <a:cubicBezTo>
                  <a:pt x="7439757" y="1191835"/>
                  <a:pt x="7283440" y="1182003"/>
                  <a:pt x="7135903" y="1200329"/>
                </a:cubicBezTo>
                <a:cubicBezTo>
                  <a:pt x="6988366" y="1218655"/>
                  <a:pt x="6675082" y="1177691"/>
                  <a:pt x="6369122" y="1200329"/>
                </a:cubicBezTo>
                <a:cubicBezTo>
                  <a:pt x="6063162" y="1222967"/>
                  <a:pt x="5967236" y="1205758"/>
                  <a:pt x="5830302" y="1200329"/>
                </a:cubicBezTo>
                <a:cubicBezTo>
                  <a:pt x="5693368" y="1194900"/>
                  <a:pt x="5466787" y="1205985"/>
                  <a:pt x="5291483" y="1200329"/>
                </a:cubicBezTo>
                <a:cubicBezTo>
                  <a:pt x="5116179" y="1194673"/>
                  <a:pt x="4786433" y="1163907"/>
                  <a:pt x="4524701" y="1200329"/>
                </a:cubicBezTo>
                <a:cubicBezTo>
                  <a:pt x="4262969" y="1236751"/>
                  <a:pt x="4200724" y="1206282"/>
                  <a:pt x="3985882" y="1200329"/>
                </a:cubicBezTo>
                <a:cubicBezTo>
                  <a:pt x="3771040" y="1194376"/>
                  <a:pt x="3596743" y="1221102"/>
                  <a:pt x="3447063" y="1200329"/>
                </a:cubicBezTo>
                <a:cubicBezTo>
                  <a:pt x="3297383" y="1179556"/>
                  <a:pt x="2964345" y="1208112"/>
                  <a:pt x="2604294" y="1200329"/>
                </a:cubicBezTo>
                <a:cubicBezTo>
                  <a:pt x="2244243" y="1192546"/>
                  <a:pt x="2177316" y="1170126"/>
                  <a:pt x="1837512" y="1200329"/>
                </a:cubicBezTo>
                <a:cubicBezTo>
                  <a:pt x="1497708" y="1230532"/>
                  <a:pt x="1336815" y="1166352"/>
                  <a:pt x="1146718" y="1200329"/>
                </a:cubicBezTo>
                <a:cubicBezTo>
                  <a:pt x="956621" y="1234306"/>
                  <a:pt x="428443" y="1145425"/>
                  <a:pt x="0" y="1200329"/>
                </a:cubicBezTo>
                <a:cubicBezTo>
                  <a:pt x="12724" y="986282"/>
                  <a:pt x="-11989" y="893124"/>
                  <a:pt x="0" y="600165"/>
                </a:cubicBezTo>
                <a:cubicBezTo>
                  <a:pt x="11989" y="307206"/>
                  <a:pt x="-18226" y="137855"/>
                  <a:pt x="0" y="0"/>
                </a:cubicBezTo>
                <a:close/>
              </a:path>
              <a:path w="7598735" h="1200329" stroke="0" extrusionOk="0">
                <a:moveTo>
                  <a:pt x="0" y="0"/>
                </a:moveTo>
                <a:cubicBezTo>
                  <a:pt x="332466" y="-9331"/>
                  <a:pt x="523651" y="-9649"/>
                  <a:pt x="766781" y="0"/>
                </a:cubicBezTo>
                <a:cubicBezTo>
                  <a:pt x="1009911" y="9649"/>
                  <a:pt x="1129079" y="-25559"/>
                  <a:pt x="1305601" y="0"/>
                </a:cubicBezTo>
                <a:cubicBezTo>
                  <a:pt x="1482123" y="25559"/>
                  <a:pt x="1566318" y="5031"/>
                  <a:pt x="1768433" y="0"/>
                </a:cubicBezTo>
                <a:cubicBezTo>
                  <a:pt x="1970548" y="-5031"/>
                  <a:pt x="2280939" y="36755"/>
                  <a:pt x="2535214" y="0"/>
                </a:cubicBezTo>
                <a:cubicBezTo>
                  <a:pt x="2789489" y="-36755"/>
                  <a:pt x="3003911" y="677"/>
                  <a:pt x="3150021" y="0"/>
                </a:cubicBezTo>
                <a:cubicBezTo>
                  <a:pt x="3296131" y="-677"/>
                  <a:pt x="3802447" y="-30297"/>
                  <a:pt x="3992790" y="0"/>
                </a:cubicBezTo>
                <a:cubicBezTo>
                  <a:pt x="4183133" y="30297"/>
                  <a:pt x="4465200" y="6040"/>
                  <a:pt x="4607597" y="0"/>
                </a:cubicBezTo>
                <a:cubicBezTo>
                  <a:pt x="4749994" y="-6040"/>
                  <a:pt x="4924895" y="25246"/>
                  <a:pt x="5222403" y="0"/>
                </a:cubicBezTo>
                <a:cubicBezTo>
                  <a:pt x="5519911" y="-25246"/>
                  <a:pt x="5725918" y="-22822"/>
                  <a:pt x="5989185" y="0"/>
                </a:cubicBezTo>
                <a:cubicBezTo>
                  <a:pt x="6252452" y="22822"/>
                  <a:pt x="6531578" y="-11475"/>
                  <a:pt x="6755966" y="0"/>
                </a:cubicBezTo>
                <a:cubicBezTo>
                  <a:pt x="6980354" y="11475"/>
                  <a:pt x="7183946" y="23157"/>
                  <a:pt x="7598735" y="0"/>
                </a:cubicBezTo>
                <a:cubicBezTo>
                  <a:pt x="7610961" y="128874"/>
                  <a:pt x="7613524" y="428945"/>
                  <a:pt x="7598735" y="588161"/>
                </a:cubicBezTo>
                <a:cubicBezTo>
                  <a:pt x="7583946" y="747377"/>
                  <a:pt x="7577171" y="1058558"/>
                  <a:pt x="7598735" y="1200329"/>
                </a:cubicBezTo>
                <a:cubicBezTo>
                  <a:pt x="7411263" y="1185755"/>
                  <a:pt x="7249015" y="1213778"/>
                  <a:pt x="7135903" y="1200329"/>
                </a:cubicBezTo>
                <a:cubicBezTo>
                  <a:pt x="7022791" y="1186880"/>
                  <a:pt x="6676282" y="1184264"/>
                  <a:pt x="6445109" y="1200329"/>
                </a:cubicBezTo>
                <a:cubicBezTo>
                  <a:pt x="6213936" y="1216394"/>
                  <a:pt x="6068492" y="1173814"/>
                  <a:pt x="5754315" y="1200329"/>
                </a:cubicBezTo>
                <a:cubicBezTo>
                  <a:pt x="5440138" y="1226844"/>
                  <a:pt x="5399818" y="1178023"/>
                  <a:pt x="5139508" y="1200329"/>
                </a:cubicBezTo>
                <a:cubicBezTo>
                  <a:pt x="4879198" y="1222635"/>
                  <a:pt x="4769741" y="1213224"/>
                  <a:pt x="4448714" y="1200329"/>
                </a:cubicBezTo>
                <a:cubicBezTo>
                  <a:pt x="4127687" y="1187434"/>
                  <a:pt x="4014124" y="1194913"/>
                  <a:pt x="3681933" y="1200329"/>
                </a:cubicBezTo>
                <a:cubicBezTo>
                  <a:pt x="3349742" y="1205745"/>
                  <a:pt x="3231740" y="1235541"/>
                  <a:pt x="2915151" y="1200329"/>
                </a:cubicBezTo>
                <a:cubicBezTo>
                  <a:pt x="2598562" y="1165117"/>
                  <a:pt x="2383865" y="1203945"/>
                  <a:pt x="2072382" y="1200329"/>
                </a:cubicBezTo>
                <a:cubicBezTo>
                  <a:pt x="1760899" y="1196713"/>
                  <a:pt x="1611189" y="1179189"/>
                  <a:pt x="1305601" y="1200329"/>
                </a:cubicBezTo>
                <a:cubicBezTo>
                  <a:pt x="1000013" y="1221469"/>
                  <a:pt x="636876" y="1237402"/>
                  <a:pt x="0" y="1200329"/>
                </a:cubicBezTo>
                <a:cubicBezTo>
                  <a:pt x="-27969" y="959698"/>
                  <a:pt x="22438" y="787257"/>
                  <a:pt x="0" y="624171"/>
                </a:cubicBezTo>
                <a:cubicBezTo>
                  <a:pt x="-22438" y="461085"/>
                  <a:pt x="25723" y="212985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691858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#9Slide06 Broodfath" panose="02000500000000000000" pitchFamily="2" charset="0"/>
              </a:rPr>
              <a:t>Cảm ơn các em HS đã chú ý </a:t>
            </a:r>
          </a:p>
          <a:p>
            <a:pPr algn="ctr"/>
            <a:r>
              <a:rPr lang="vi-VN" sz="3600" dirty="0">
                <a:latin typeface="#9Slide06 Broodfath" panose="02000500000000000000" pitchFamily="2" charset="0"/>
              </a:rPr>
              <a:t>lắng nghe</a:t>
            </a:r>
            <a:endParaRPr lang="en-US" sz="3600" dirty="0">
              <a:latin typeface="#9Slide06 Broodfath" panose="02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EB720-4F6E-4459-B693-30573DCF70AC}"/>
              </a:ext>
            </a:extLst>
          </p:cNvPr>
          <p:cNvSpPr txBox="1"/>
          <p:nvPr/>
        </p:nvSpPr>
        <p:spPr>
          <a:xfrm>
            <a:off x="1750828" y="3013378"/>
            <a:ext cx="5528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#9Slide06 Broodfath" panose="02000500000000000000" pitchFamily="2" charset="0"/>
              </a:rPr>
              <a:t>BTVN :     SBT 3.1-3.8</a:t>
            </a:r>
            <a:endParaRPr lang="en-US" sz="4000" b="1" dirty="0">
              <a:latin typeface="#9Slide06 Broodfath" panose="02000500000000000000" pitchFamily="2" charset="0"/>
            </a:endParaRPr>
          </a:p>
        </p:txBody>
      </p:sp>
      <p:pic>
        <p:nvPicPr>
          <p:cNvPr id="8" name="Picture 7" descr="Thumbs Up Chicken">
            <a:extLst>
              <a:ext uri="{FF2B5EF4-FFF2-40B4-BE49-F238E27FC236}">
                <a16:creationId xmlns:a16="http://schemas.microsoft.com/office/drawing/2014/main" id="{5FDE6AE5-63FA-46EA-9E61-3C8AD2925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17" y="1306773"/>
            <a:ext cx="2226372" cy="222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350" y="514350"/>
            <a:ext cx="81153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FF5BF-5517-4B4C-97C1-2144D1025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411956"/>
            <a:ext cx="6690360" cy="11224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vi-VN" sz="3200" kern="12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Dạng chuyển động của quả mít rơi từ trên cây xuống ?</a:t>
            </a:r>
            <a:endParaRPr lang="en-US" sz="3200" kern="1200" dirty="0">
              <a:solidFill>
                <a:schemeClr val="accent4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8FF1B-65CE-4820-B3B4-E3EB379A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432" y="4767262"/>
            <a:ext cx="2076402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E23605A-9C74-4B51-9FAC-B64F54096E42}" type="slidenum">
              <a:rPr lang="en-US" sz="700">
                <a:solidFill>
                  <a:srgbClr val="595959"/>
                </a:solidFill>
              </a:rPr>
              <a:pPr defTabSz="914400">
                <a:spcAft>
                  <a:spcPts val="600"/>
                </a:spcAft>
              </a:pPr>
              <a:t>3</a:t>
            </a:fld>
            <a:endParaRPr lang="en-US" sz="700">
              <a:solidFill>
                <a:srgbClr val="59595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80C31-D94E-4AE8-97CC-3C6CB0F565F6}"/>
              </a:ext>
            </a:extLst>
          </p:cNvPr>
          <p:cNvSpPr txBox="1"/>
          <p:nvPr/>
        </p:nvSpPr>
        <p:spPr>
          <a:xfrm>
            <a:off x="971107" y="1896521"/>
            <a:ext cx="3409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Bahnschrift" panose="020B0502040204020203" pitchFamily="34" charset="0"/>
              </a:rPr>
              <a:t>A. Chuyển động thẳng 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EF965-763A-4081-B4D3-EC54F5009DE7}"/>
              </a:ext>
            </a:extLst>
          </p:cNvPr>
          <p:cNvSpPr txBox="1"/>
          <p:nvPr/>
        </p:nvSpPr>
        <p:spPr>
          <a:xfrm>
            <a:off x="971106" y="2608455"/>
            <a:ext cx="3409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Bahnschrift" panose="020B0502040204020203" pitchFamily="34" charset="0"/>
              </a:rPr>
              <a:t>B. Chuyển động tròn  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909E9-A3E8-4880-B662-7973BA2E1B16}"/>
              </a:ext>
            </a:extLst>
          </p:cNvPr>
          <p:cNvSpPr txBox="1"/>
          <p:nvPr/>
        </p:nvSpPr>
        <p:spPr>
          <a:xfrm>
            <a:off x="4688958" y="1872352"/>
            <a:ext cx="3409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Bahnschrift" panose="020B0502040204020203" pitchFamily="34" charset="0"/>
              </a:rPr>
              <a:t>C. Chuyển động cong 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E9A14-AE67-4A87-BDEE-E909CCF52FAE}"/>
              </a:ext>
            </a:extLst>
          </p:cNvPr>
          <p:cNvSpPr txBox="1"/>
          <p:nvPr/>
        </p:nvSpPr>
        <p:spPr>
          <a:xfrm>
            <a:off x="4688958" y="2586757"/>
            <a:ext cx="3409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Bahnschrift" panose="020B0502040204020203" pitchFamily="34" charset="0"/>
              </a:rPr>
              <a:t>D. Vừa chuyển động thẳng vừa chuyển động cong  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8BA9D65-304B-4942-83B4-94321CBA63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8" t="4167" r="24800" b="6249"/>
          <a:stretch/>
        </p:blipFill>
        <p:spPr>
          <a:xfrm>
            <a:off x="397604" y="3248602"/>
            <a:ext cx="1566991" cy="1637723"/>
          </a:xfrm>
          <a:prstGeom prst="rect">
            <a:avLst/>
          </a:prstGeom>
        </p:spPr>
      </p:pic>
      <p:pic>
        <p:nvPicPr>
          <p:cNvPr id="1026" name="Picture 2" descr="Mít thái nguyên trái - Nông trại B&amp;#39;lao">
            <a:extLst>
              <a:ext uri="{FF2B5EF4-FFF2-40B4-BE49-F238E27FC236}">
                <a16:creationId xmlns:a16="http://schemas.microsoft.com/office/drawing/2014/main" id="{C1619CCE-AE3B-484E-A8D5-085D5D013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8" b="16671"/>
          <a:stretch/>
        </p:blipFill>
        <p:spPr bwMode="auto">
          <a:xfrm>
            <a:off x="5758612" y="3294643"/>
            <a:ext cx="2871038" cy="17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092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9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F5BF-5517-4B4C-97C1-2144D1025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411956"/>
            <a:ext cx="6690360" cy="11224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vi-VN" sz="3200" kern="12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Dạng chuyển động của </a:t>
            </a:r>
            <a:r>
              <a:rPr lang="vi-VN" sz="3200" kern="1200" dirty="0">
                <a:solidFill>
                  <a:srgbClr val="650F71"/>
                </a:solidFill>
                <a:latin typeface="Bahnschrift" panose="020B0502040204020203" pitchFamily="34" charset="0"/>
              </a:rPr>
              <a:t>Kim đồng hồ</a:t>
            </a:r>
            <a:r>
              <a:rPr lang="vi-VN" sz="3200" kern="12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 là ?</a:t>
            </a:r>
            <a:endParaRPr lang="en-US" sz="3200" kern="1200" dirty="0">
              <a:solidFill>
                <a:schemeClr val="accent4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8FF1B-65CE-4820-B3B4-E3EB379A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432" y="4767262"/>
            <a:ext cx="2076402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E23605A-9C74-4B51-9FAC-B64F54096E42}" type="slidenum">
              <a:rPr lang="en-US" sz="700">
                <a:solidFill>
                  <a:srgbClr val="595959"/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 sz="700">
              <a:solidFill>
                <a:srgbClr val="59595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80C31-D94E-4AE8-97CC-3C6CB0F565F6}"/>
              </a:ext>
            </a:extLst>
          </p:cNvPr>
          <p:cNvSpPr txBox="1"/>
          <p:nvPr/>
        </p:nvSpPr>
        <p:spPr>
          <a:xfrm>
            <a:off x="971107" y="1889433"/>
            <a:ext cx="3409507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latin typeface="Bahnschrift" panose="020B0502040204020203" pitchFamily="34" charset="0"/>
              </a:rPr>
              <a:t>A. Chuyển động thẳng 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EF965-763A-4081-B4D3-EC54F5009DE7}"/>
              </a:ext>
            </a:extLst>
          </p:cNvPr>
          <p:cNvSpPr txBox="1"/>
          <p:nvPr/>
        </p:nvSpPr>
        <p:spPr>
          <a:xfrm>
            <a:off x="971106" y="2608455"/>
            <a:ext cx="3409507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latin typeface="Bahnschrift" panose="020B0502040204020203" pitchFamily="34" charset="0"/>
              </a:rPr>
              <a:t>B. Chuyển động tròn  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909E9-A3E8-4880-B662-7973BA2E1B16}"/>
              </a:ext>
            </a:extLst>
          </p:cNvPr>
          <p:cNvSpPr txBox="1"/>
          <p:nvPr/>
        </p:nvSpPr>
        <p:spPr>
          <a:xfrm>
            <a:off x="4688958" y="1872352"/>
            <a:ext cx="3409507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latin typeface="Bahnschrift" panose="020B0502040204020203" pitchFamily="34" charset="0"/>
              </a:rPr>
              <a:t>C. Chuyển động cong 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E9A14-AE67-4A87-BDEE-E909CCF52FAE}"/>
              </a:ext>
            </a:extLst>
          </p:cNvPr>
          <p:cNvSpPr txBox="1"/>
          <p:nvPr/>
        </p:nvSpPr>
        <p:spPr>
          <a:xfrm>
            <a:off x="4688958" y="2586757"/>
            <a:ext cx="3409507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latin typeface="Bahnschrift" panose="020B0502040204020203" pitchFamily="34" charset="0"/>
              </a:rPr>
              <a:t>D. Vừa chuyển động thẳng vừa chuyển động cong  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8BA9D65-304B-4942-83B4-94321CBA63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8" t="4167" r="24800" b="6249"/>
          <a:stretch/>
        </p:blipFill>
        <p:spPr>
          <a:xfrm>
            <a:off x="397604" y="3248602"/>
            <a:ext cx="1566991" cy="1637723"/>
          </a:xfrm>
          <a:prstGeom prst="rect">
            <a:avLst/>
          </a:prstGeom>
        </p:spPr>
      </p:pic>
      <p:pic>
        <p:nvPicPr>
          <p:cNvPr id="15" name="Graphic 14" descr="Badge Tick1 with solid fill">
            <a:extLst>
              <a:ext uri="{FF2B5EF4-FFF2-40B4-BE49-F238E27FC236}">
                <a16:creationId xmlns:a16="http://schemas.microsoft.com/office/drawing/2014/main" id="{A712EC0B-260D-4119-B021-FCB4502C37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64350" y="1729948"/>
            <a:ext cx="684918" cy="68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78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  <p:bldP spid="11" grpId="0" animBg="1"/>
      <p:bldP spid="11" grpId="1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2364763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3D3A87-10E6-4448-A42E-AF320E41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EE23605A-9C74-4B51-9FAC-B64F54096E42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2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946798" y="2946297"/>
            <a:ext cx="2356800" cy="2037604"/>
            <a:chOff x="-305" y="-4155"/>
            <a:chExt cx="2514948" cy="21743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9A40B149-7A03-4419-9B7D-68D2722741B8}"/>
              </a:ext>
            </a:extLst>
          </p:cNvPr>
          <p:cNvSpPr txBox="1">
            <a:spLocks/>
          </p:cNvSpPr>
          <p:nvPr/>
        </p:nvSpPr>
        <p:spPr>
          <a:xfrm>
            <a:off x="1181100" y="411956"/>
            <a:ext cx="6690360" cy="1122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#9Slide03 BoosterNextFYBlack" panose="02000A03000000020004" pitchFamily="2" charset="0"/>
              </a:rPr>
              <a:t>Đơn vi của vận tốc phụ thuộc vào?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7CEB870D-021A-42D8-8A4E-64AC03D995A2}"/>
              </a:ext>
            </a:extLst>
          </p:cNvPr>
          <p:cNvSpPr txBox="1">
            <a:spLocks/>
          </p:cNvSpPr>
          <p:nvPr/>
        </p:nvSpPr>
        <p:spPr>
          <a:xfrm>
            <a:off x="6885432" y="4767262"/>
            <a:ext cx="2076402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EE23605A-9C74-4B51-9FAC-B64F54096E42}" type="slidenum">
              <a:rPr lang="en-US" sz="700" smtClean="0">
                <a:solidFill>
                  <a:srgbClr val="595959"/>
                </a:solidFill>
              </a:rPr>
              <a:pPr defTabSz="914400">
                <a:spcAft>
                  <a:spcPts val="600"/>
                </a:spcAft>
              </a:pPr>
              <a:t>5</a:t>
            </a:fld>
            <a:endParaRPr lang="en-US" sz="700">
              <a:solidFill>
                <a:srgbClr val="595959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C6402D-43DE-42A0-A10B-105E34BF96EA}"/>
              </a:ext>
            </a:extLst>
          </p:cNvPr>
          <p:cNvSpPr txBox="1"/>
          <p:nvPr/>
        </p:nvSpPr>
        <p:spPr>
          <a:xfrm>
            <a:off x="928578" y="1809585"/>
            <a:ext cx="3409507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latin typeface="Bahnschrift" panose="020B0502040204020203" pitchFamily="34" charset="0"/>
              </a:rPr>
              <a:t>A. Đơn vị độ dài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8839DA-0108-45C7-B0E1-730D5FEE027A}"/>
              </a:ext>
            </a:extLst>
          </p:cNvPr>
          <p:cNvSpPr txBox="1"/>
          <p:nvPr/>
        </p:nvSpPr>
        <p:spPr>
          <a:xfrm>
            <a:off x="928578" y="2495047"/>
            <a:ext cx="3409507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latin typeface="Bahnschrift" panose="020B0502040204020203" pitchFamily="34" charset="0"/>
              </a:rPr>
              <a:t>B. Đơn vị độ dài và đơn vị thời gian 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90EE58-0201-48D5-A380-A127451AE0C1}"/>
              </a:ext>
            </a:extLst>
          </p:cNvPr>
          <p:cNvSpPr txBox="1"/>
          <p:nvPr/>
        </p:nvSpPr>
        <p:spPr>
          <a:xfrm>
            <a:off x="4646430" y="1808560"/>
            <a:ext cx="3409507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latin typeface="Bahnschrift" panose="020B0502040204020203" pitchFamily="34" charset="0"/>
              </a:rPr>
              <a:t>C. Đơn vị thời gian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23E201-B108-4313-9736-F43A82D78AEE}"/>
              </a:ext>
            </a:extLst>
          </p:cNvPr>
          <p:cNvSpPr txBox="1"/>
          <p:nvPr/>
        </p:nvSpPr>
        <p:spPr>
          <a:xfrm>
            <a:off x="4646429" y="2495953"/>
            <a:ext cx="3409507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latin typeface="Bahnschrift" panose="020B0502040204020203" pitchFamily="34" charset="0"/>
              </a:rPr>
              <a:t>D. Không phụ thuộc bất cứ đơn vị nào .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28" name="Picture 2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FBD479-B1CC-4513-9BF5-6E6B9AAA9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8" t="4167" r="24800" b="6249"/>
          <a:stretch/>
        </p:blipFill>
        <p:spPr>
          <a:xfrm>
            <a:off x="475576" y="3355486"/>
            <a:ext cx="1566991" cy="1637723"/>
          </a:xfrm>
          <a:prstGeom prst="rect">
            <a:avLst/>
          </a:prstGeom>
        </p:spPr>
      </p:pic>
      <p:pic>
        <p:nvPicPr>
          <p:cNvPr id="29" name="Graphic 28" descr="Badge Tick1 with solid fill">
            <a:extLst>
              <a:ext uri="{FF2B5EF4-FFF2-40B4-BE49-F238E27FC236}">
                <a16:creationId xmlns:a16="http://schemas.microsoft.com/office/drawing/2014/main" id="{7BF2A4F9-CC42-44C1-8812-86A71CEB28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872514" y="2728960"/>
            <a:ext cx="550250" cy="5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44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animBg="1"/>
      <p:bldP spid="25" grpId="0" animBg="1"/>
      <p:bldP spid="25" grpId="1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C3DB6CE-B855-4AD2-8FB5-3C271542CE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ngel Mr. Feels">
            <a:extLst>
              <a:ext uri="{FF2B5EF4-FFF2-40B4-BE49-F238E27FC236}">
                <a16:creationId xmlns:a16="http://schemas.microsoft.com/office/drawing/2014/main" id="{5BB1DB7E-74B2-420E-B5D0-8BCE4E2CA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9" b="17611"/>
          <a:stretch/>
        </p:blipFill>
        <p:spPr>
          <a:xfrm>
            <a:off x="-18" y="-2"/>
            <a:ext cx="9144000" cy="5143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C04E48-5DE7-42C3-9E12-57D092718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4867"/>
            <a:ext cx="3598015" cy="23272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vi-VN" sz="5400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Chúc mừng bạn vào ô may mắn </a:t>
            </a:r>
            <a:endParaRPr lang="en-US" sz="5400" kern="1200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Treasure">
            <a:extLst>
              <a:ext uri="{FF2B5EF4-FFF2-40B4-BE49-F238E27FC236}">
                <a16:creationId xmlns:a16="http://schemas.microsoft.com/office/drawing/2014/main" id="{FEB24404-1CB2-490E-8F6D-7A68BD176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5" r="-1" b="6524"/>
          <a:stretch/>
        </p:blipFill>
        <p:spPr>
          <a:xfrm>
            <a:off x="4283129" y="10"/>
            <a:ext cx="4860868" cy="3162130"/>
          </a:xfrm>
          <a:custGeom>
            <a:avLst/>
            <a:gdLst/>
            <a:ahLst/>
            <a:cxnLst/>
            <a:rect l="l" t="t" r="r" b="b"/>
            <a:pathLst>
              <a:path w="6481158" h="4216187">
                <a:moveTo>
                  <a:pt x="159680" y="0"/>
                </a:moveTo>
                <a:lnTo>
                  <a:pt x="6481158" y="0"/>
                </a:lnTo>
                <a:lnTo>
                  <a:pt x="6481158" y="4216187"/>
                </a:lnTo>
                <a:lnTo>
                  <a:pt x="629980" y="4216187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</p:pic>
      <p:pic>
        <p:nvPicPr>
          <p:cNvPr id="7" name="Picture 6" descr="Like Bee">
            <a:extLst>
              <a:ext uri="{FF2B5EF4-FFF2-40B4-BE49-F238E27FC236}">
                <a16:creationId xmlns:a16="http://schemas.microsoft.com/office/drawing/2014/main" id="{2374C6F0-5D88-41A9-8E44-E40464916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0" r="-12" b="18682"/>
          <a:stretch/>
        </p:blipFill>
        <p:spPr>
          <a:xfrm>
            <a:off x="3808603" y="3242923"/>
            <a:ext cx="3076370" cy="1900577"/>
          </a:xfrm>
          <a:custGeom>
            <a:avLst/>
            <a:gdLst/>
            <a:ahLst/>
            <a:cxnLst/>
            <a:rect l="l" t="t" r="r" b="b"/>
            <a:pathLst>
              <a:path w="4101827" h="2534102">
                <a:moveTo>
                  <a:pt x="1237396" y="0"/>
                </a:moveTo>
                <a:lnTo>
                  <a:pt x="4101827" y="0"/>
                </a:lnTo>
                <a:lnTo>
                  <a:pt x="4101827" y="2534102"/>
                </a:lnTo>
                <a:lnTo>
                  <a:pt x="0" y="2534102"/>
                </a:lnTo>
                <a:lnTo>
                  <a:pt x="21866" y="2503631"/>
                </a:lnTo>
                <a:cubicBezTo>
                  <a:pt x="198424" y="2253521"/>
                  <a:pt x="293791" y="2086461"/>
                  <a:pt x="295356" y="2078512"/>
                </a:cubicBezTo>
                <a:cubicBezTo>
                  <a:pt x="324070" y="1929470"/>
                  <a:pt x="404358" y="1848602"/>
                  <a:pt x="476494" y="1754977"/>
                </a:cubicBezTo>
                <a:cubicBezTo>
                  <a:pt x="539304" y="1672931"/>
                  <a:pt x="606320" y="1585980"/>
                  <a:pt x="629662" y="1466193"/>
                </a:cubicBezTo>
                <a:cubicBezTo>
                  <a:pt x="660486" y="1307325"/>
                  <a:pt x="563420" y="1455147"/>
                  <a:pt x="542839" y="1401940"/>
                </a:cubicBezTo>
                <a:cubicBezTo>
                  <a:pt x="578841" y="1314777"/>
                  <a:pt x="636193" y="1228627"/>
                  <a:pt x="649254" y="1136180"/>
                </a:cubicBezTo>
                <a:cubicBezTo>
                  <a:pt x="695846" y="801928"/>
                  <a:pt x="810580" y="538800"/>
                  <a:pt x="987553" y="313308"/>
                </a:cubicBezTo>
                <a:cubicBezTo>
                  <a:pt x="1038303" y="248170"/>
                  <a:pt x="1069946" y="145770"/>
                  <a:pt x="1141096" y="112922"/>
                </a:cubicBezTo>
                <a:cubicBezTo>
                  <a:pt x="1175680" y="97203"/>
                  <a:pt x="1199891" y="73126"/>
                  <a:pt x="1217455" y="43683"/>
                </a:cubicBezTo>
                <a:close/>
              </a:path>
            </a:pathLst>
          </a:custGeom>
        </p:spPr>
      </p:pic>
      <p:pic>
        <p:nvPicPr>
          <p:cNvPr id="9" name="Picture 8" descr="Great Job Broccoli">
            <a:extLst>
              <a:ext uri="{FF2B5EF4-FFF2-40B4-BE49-F238E27FC236}">
                <a16:creationId xmlns:a16="http://schemas.microsoft.com/office/drawing/2014/main" id="{451BA9C8-5398-4F25-81FF-209CC67A6D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" r="-11" b="8707"/>
          <a:stretch/>
        </p:blipFill>
        <p:spPr>
          <a:xfrm>
            <a:off x="6980757" y="3242926"/>
            <a:ext cx="2163245" cy="19005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88DED5-C5C8-444B-BC95-5DED8603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EE23605A-9C74-4B51-9FAC-B64F54096E42}" type="slidenum">
              <a:rPr lang="en-US" sz="1200">
                <a:solidFill>
                  <a:srgbClr val="FFFFFF"/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51435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7551" y="2988"/>
            <a:ext cx="7329573" cy="51435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22505F-7E29-4756-BAC5-9F035B7B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603" y="586561"/>
            <a:ext cx="5794760" cy="777659"/>
          </a:xfr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vi-VN" sz="39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Đổi 15m/s = ............ Km/h</a:t>
            </a:r>
            <a:endParaRPr lang="en-US" sz="39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AE9AA-F9FB-4334-A739-6E175F83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EE23605A-9C74-4B51-9FAC-B64F54096E42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sz="12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7F77E5-C504-4F92-B9BE-57CF163810DF}"/>
              </a:ext>
            </a:extLst>
          </p:cNvPr>
          <p:cNvSpPr txBox="1"/>
          <p:nvPr/>
        </p:nvSpPr>
        <p:spPr>
          <a:xfrm>
            <a:off x="928578" y="1809585"/>
            <a:ext cx="3409507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latin typeface="#9Slide03 BoosterNextFYBlack" panose="02000A03000000020004" pitchFamily="2" charset="0"/>
              </a:rPr>
              <a:t>A. 15 (km/h)</a:t>
            </a:r>
            <a:endParaRPr lang="en-US" sz="2000" dirty="0">
              <a:latin typeface="#9Slide03 BoosterNextFYBlack" panose="02000A0300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12AB464-42BA-49CF-9919-7F04FBB50D34}"/>
              </a:ext>
            </a:extLst>
          </p:cNvPr>
          <p:cNvSpPr txBox="1"/>
          <p:nvPr/>
        </p:nvSpPr>
        <p:spPr>
          <a:xfrm>
            <a:off x="928578" y="2495047"/>
            <a:ext cx="3409507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latin typeface="#9Slide03 BoosterNextFYBlack" panose="02000A03000000020004" pitchFamily="2" charset="0"/>
              </a:rPr>
              <a:t>B. 54 (km/h)</a:t>
            </a:r>
            <a:endParaRPr lang="en-US" sz="2000" dirty="0">
              <a:latin typeface="#9Slide03 BoosterNextFYBlack" panose="02000A03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39348D8-D6F2-4EF9-A700-94BEE6789368}"/>
              </a:ext>
            </a:extLst>
          </p:cNvPr>
          <p:cNvSpPr txBox="1"/>
          <p:nvPr/>
        </p:nvSpPr>
        <p:spPr>
          <a:xfrm>
            <a:off x="4646430" y="1808560"/>
            <a:ext cx="3409507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latin typeface="#9Slide03 BoosterNextFYBlack" panose="02000A03000000020004" pitchFamily="2" charset="0"/>
              </a:rPr>
              <a:t>C. 36 (km/h)</a:t>
            </a:r>
            <a:endParaRPr lang="en-US" sz="2000" dirty="0">
              <a:latin typeface="#9Slide03 BoosterNextFYBlack" panose="02000A03000000020004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6BA696-E2DB-4B3C-AA07-9F9020C6C1A1}"/>
              </a:ext>
            </a:extLst>
          </p:cNvPr>
          <p:cNvSpPr txBox="1"/>
          <p:nvPr/>
        </p:nvSpPr>
        <p:spPr>
          <a:xfrm>
            <a:off x="4646429" y="2495953"/>
            <a:ext cx="3409507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latin typeface="#9Slide03 BoosterNextFYBlack" panose="02000A03000000020004" pitchFamily="2" charset="0"/>
              </a:rPr>
              <a:t>D. 0,015 (km/h)</a:t>
            </a:r>
            <a:endParaRPr lang="en-US" sz="2000" dirty="0">
              <a:latin typeface="#9Slide03 BoosterNextFYBlack" panose="02000A03000000020004" pitchFamily="2" charset="0"/>
            </a:endParaRPr>
          </a:p>
        </p:txBody>
      </p:sp>
      <p:pic>
        <p:nvPicPr>
          <p:cNvPr id="45" name="Picture 4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A713223-0408-4977-A9A0-9E95E2D22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8" t="4167" r="24800" b="6249"/>
          <a:stretch/>
        </p:blipFill>
        <p:spPr>
          <a:xfrm>
            <a:off x="475576" y="3355486"/>
            <a:ext cx="1566991" cy="1637723"/>
          </a:xfrm>
          <a:prstGeom prst="rect">
            <a:avLst/>
          </a:prstGeom>
        </p:spPr>
      </p:pic>
      <p:pic>
        <p:nvPicPr>
          <p:cNvPr id="46" name="Graphic 45" descr="Badge Tick1 with solid fill">
            <a:extLst>
              <a:ext uri="{FF2B5EF4-FFF2-40B4-BE49-F238E27FC236}">
                <a16:creationId xmlns:a16="http://schemas.microsoft.com/office/drawing/2014/main" id="{CF7FB7D8-29ED-4FB9-84E1-18D6B0FFA7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813871" y="2419977"/>
            <a:ext cx="550250" cy="5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77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grpId="1" nodeType="clickEffect">
                                  <p:stCondLst>
                                    <p:cond delay="6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631B8-C030-4793-9413-8F322B6D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821" y="306501"/>
            <a:ext cx="7029450" cy="994172"/>
          </a:xfrm>
          <a:custGeom>
            <a:avLst/>
            <a:gdLst>
              <a:gd name="connsiteX0" fmla="*/ 0 w 7029450"/>
              <a:gd name="connsiteY0" fmla="*/ 0 h 994172"/>
              <a:gd name="connsiteX1" fmla="*/ 445198 w 7029450"/>
              <a:gd name="connsiteY1" fmla="*/ 0 h 994172"/>
              <a:gd name="connsiteX2" fmla="*/ 1101280 w 7029450"/>
              <a:gd name="connsiteY2" fmla="*/ 0 h 994172"/>
              <a:gd name="connsiteX3" fmla="*/ 1827657 w 7029450"/>
              <a:gd name="connsiteY3" fmla="*/ 0 h 994172"/>
              <a:gd name="connsiteX4" fmla="*/ 2413445 w 7029450"/>
              <a:gd name="connsiteY4" fmla="*/ 0 h 994172"/>
              <a:gd name="connsiteX5" fmla="*/ 2858643 w 7029450"/>
              <a:gd name="connsiteY5" fmla="*/ 0 h 994172"/>
              <a:gd name="connsiteX6" fmla="*/ 3303842 w 7029450"/>
              <a:gd name="connsiteY6" fmla="*/ 0 h 994172"/>
              <a:gd name="connsiteX7" fmla="*/ 3889629 w 7029450"/>
              <a:gd name="connsiteY7" fmla="*/ 0 h 994172"/>
              <a:gd name="connsiteX8" fmla="*/ 4264533 w 7029450"/>
              <a:gd name="connsiteY8" fmla="*/ 0 h 994172"/>
              <a:gd name="connsiteX9" fmla="*/ 4780026 w 7029450"/>
              <a:gd name="connsiteY9" fmla="*/ 0 h 994172"/>
              <a:gd name="connsiteX10" fmla="*/ 5154930 w 7029450"/>
              <a:gd name="connsiteY10" fmla="*/ 0 h 994172"/>
              <a:gd name="connsiteX11" fmla="*/ 5600129 w 7029450"/>
              <a:gd name="connsiteY11" fmla="*/ 0 h 994172"/>
              <a:gd name="connsiteX12" fmla="*/ 6115622 w 7029450"/>
              <a:gd name="connsiteY12" fmla="*/ 0 h 994172"/>
              <a:gd name="connsiteX13" fmla="*/ 7029450 w 7029450"/>
              <a:gd name="connsiteY13" fmla="*/ 0 h 994172"/>
              <a:gd name="connsiteX14" fmla="*/ 7029450 w 7029450"/>
              <a:gd name="connsiteY14" fmla="*/ 516969 h 994172"/>
              <a:gd name="connsiteX15" fmla="*/ 7029450 w 7029450"/>
              <a:gd name="connsiteY15" fmla="*/ 994172 h 994172"/>
              <a:gd name="connsiteX16" fmla="*/ 6584252 w 7029450"/>
              <a:gd name="connsiteY16" fmla="*/ 994172 h 994172"/>
              <a:gd name="connsiteX17" fmla="*/ 5998464 w 7029450"/>
              <a:gd name="connsiteY17" fmla="*/ 994172 h 994172"/>
              <a:gd name="connsiteX18" fmla="*/ 5553266 w 7029450"/>
              <a:gd name="connsiteY18" fmla="*/ 994172 h 994172"/>
              <a:gd name="connsiteX19" fmla="*/ 4897184 w 7029450"/>
              <a:gd name="connsiteY19" fmla="*/ 994172 h 994172"/>
              <a:gd name="connsiteX20" fmla="*/ 4451985 w 7029450"/>
              <a:gd name="connsiteY20" fmla="*/ 994172 h 994172"/>
              <a:gd name="connsiteX21" fmla="*/ 3795903 w 7029450"/>
              <a:gd name="connsiteY21" fmla="*/ 994172 h 994172"/>
              <a:gd name="connsiteX22" fmla="*/ 3280410 w 7029450"/>
              <a:gd name="connsiteY22" fmla="*/ 994172 h 994172"/>
              <a:gd name="connsiteX23" fmla="*/ 2624328 w 7029450"/>
              <a:gd name="connsiteY23" fmla="*/ 994172 h 994172"/>
              <a:gd name="connsiteX24" fmla="*/ 2108835 w 7029450"/>
              <a:gd name="connsiteY24" fmla="*/ 994172 h 994172"/>
              <a:gd name="connsiteX25" fmla="*/ 1663636 w 7029450"/>
              <a:gd name="connsiteY25" fmla="*/ 994172 h 994172"/>
              <a:gd name="connsiteX26" fmla="*/ 1218438 w 7029450"/>
              <a:gd name="connsiteY26" fmla="*/ 994172 h 994172"/>
              <a:gd name="connsiteX27" fmla="*/ 702945 w 7029450"/>
              <a:gd name="connsiteY27" fmla="*/ 994172 h 994172"/>
              <a:gd name="connsiteX28" fmla="*/ 0 w 7029450"/>
              <a:gd name="connsiteY28" fmla="*/ 994172 h 994172"/>
              <a:gd name="connsiteX29" fmla="*/ 0 w 7029450"/>
              <a:gd name="connsiteY29" fmla="*/ 477203 h 994172"/>
              <a:gd name="connsiteX30" fmla="*/ 0 w 7029450"/>
              <a:gd name="connsiteY30" fmla="*/ 0 h 99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29450" h="994172" fill="none" extrusionOk="0">
                <a:moveTo>
                  <a:pt x="0" y="0"/>
                </a:moveTo>
                <a:cubicBezTo>
                  <a:pt x="168936" y="-45729"/>
                  <a:pt x="328374" y="21029"/>
                  <a:pt x="445198" y="0"/>
                </a:cubicBezTo>
                <a:cubicBezTo>
                  <a:pt x="562022" y="-21029"/>
                  <a:pt x="949135" y="78212"/>
                  <a:pt x="1101280" y="0"/>
                </a:cubicBezTo>
                <a:cubicBezTo>
                  <a:pt x="1253425" y="-78212"/>
                  <a:pt x="1663540" y="43299"/>
                  <a:pt x="1827657" y="0"/>
                </a:cubicBezTo>
                <a:cubicBezTo>
                  <a:pt x="1991774" y="-43299"/>
                  <a:pt x="2153269" y="54606"/>
                  <a:pt x="2413445" y="0"/>
                </a:cubicBezTo>
                <a:cubicBezTo>
                  <a:pt x="2673621" y="-54606"/>
                  <a:pt x="2724407" y="12309"/>
                  <a:pt x="2858643" y="0"/>
                </a:cubicBezTo>
                <a:cubicBezTo>
                  <a:pt x="2992879" y="-12309"/>
                  <a:pt x="3128587" y="43720"/>
                  <a:pt x="3303842" y="0"/>
                </a:cubicBezTo>
                <a:cubicBezTo>
                  <a:pt x="3479097" y="-43720"/>
                  <a:pt x="3612369" y="21098"/>
                  <a:pt x="3889629" y="0"/>
                </a:cubicBezTo>
                <a:cubicBezTo>
                  <a:pt x="4166889" y="-21098"/>
                  <a:pt x="4119498" y="636"/>
                  <a:pt x="4264533" y="0"/>
                </a:cubicBezTo>
                <a:cubicBezTo>
                  <a:pt x="4409568" y="-636"/>
                  <a:pt x="4523336" y="56276"/>
                  <a:pt x="4780026" y="0"/>
                </a:cubicBezTo>
                <a:cubicBezTo>
                  <a:pt x="5036716" y="-56276"/>
                  <a:pt x="5052963" y="18945"/>
                  <a:pt x="5154930" y="0"/>
                </a:cubicBezTo>
                <a:cubicBezTo>
                  <a:pt x="5256897" y="-18945"/>
                  <a:pt x="5412599" y="2365"/>
                  <a:pt x="5600129" y="0"/>
                </a:cubicBezTo>
                <a:cubicBezTo>
                  <a:pt x="5787659" y="-2365"/>
                  <a:pt x="5971887" y="55606"/>
                  <a:pt x="6115622" y="0"/>
                </a:cubicBezTo>
                <a:cubicBezTo>
                  <a:pt x="6259357" y="-55606"/>
                  <a:pt x="6834779" y="2578"/>
                  <a:pt x="7029450" y="0"/>
                </a:cubicBezTo>
                <a:cubicBezTo>
                  <a:pt x="7037512" y="197522"/>
                  <a:pt x="6986646" y="352692"/>
                  <a:pt x="7029450" y="516969"/>
                </a:cubicBezTo>
                <a:cubicBezTo>
                  <a:pt x="7072254" y="681246"/>
                  <a:pt x="7025634" y="778601"/>
                  <a:pt x="7029450" y="994172"/>
                </a:cubicBezTo>
                <a:cubicBezTo>
                  <a:pt x="6910085" y="1014513"/>
                  <a:pt x="6728033" y="955415"/>
                  <a:pt x="6584252" y="994172"/>
                </a:cubicBezTo>
                <a:cubicBezTo>
                  <a:pt x="6440471" y="1032929"/>
                  <a:pt x="6142444" y="932878"/>
                  <a:pt x="5998464" y="994172"/>
                </a:cubicBezTo>
                <a:cubicBezTo>
                  <a:pt x="5854484" y="1055466"/>
                  <a:pt x="5714219" y="969422"/>
                  <a:pt x="5553266" y="994172"/>
                </a:cubicBezTo>
                <a:cubicBezTo>
                  <a:pt x="5392313" y="1018922"/>
                  <a:pt x="5165571" y="948362"/>
                  <a:pt x="4897184" y="994172"/>
                </a:cubicBezTo>
                <a:cubicBezTo>
                  <a:pt x="4628797" y="1039982"/>
                  <a:pt x="4609309" y="965748"/>
                  <a:pt x="4451985" y="994172"/>
                </a:cubicBezTo>
                <a:cubicBezTo>
                  <a:pt x="4294661" y="1022596"/>
                  <a:pt x="4000228" y="963997"/>
                  <a:pt x="3795903" y="994172"/>
                </a:cubicBezTo>
                <a:cubicBezTo>
                  <a:pt x="3591578" y="1024347"/>
                  <a:pt x="3467587" y="955937"/>
                  <a:pt x="3280410" y="994172"/>
                </a:cubicBezTo>
                <a:cubicBezTo>
                  <a:pt x="3093233" y="1032407"/>
                  <a:pt x="2847658" y="949951"/>
                  <a:pt x="2624328" y="994172"/>
                </a:cubicBezTo>
                <a:cubicBezTo>
                  <a:pt x="2400998" y="1038393"/>
                  <a:pt x="2338195" y="988936"/>
                  <a:pt x="2108835" y="994172"/>
                </a:cubicBezTo>
                <a:cubicBezTo>
                  <a:pt x="1879475" y="999408"/>
                  <a:pt x="1826845" y="958512"/>
                  <a:pt x="1663636" y="994172"/>
                </a:cubicBezTo>
                <a:cubicBezTo>
                  <a:pt x="1500427" y="1029832"/>
                  <a:pt x="1430561" y="955138"/>
                  <a:pt x="1218438" y="994172"/>
                </a:cubicBezTo>
                <a:cubicBezTo>
                  <a:pt x="1006315" y="1033206"/>
                  <a:pt x="812489" y="951130"/>
                  <a:pt x="702945" y="994172"/>
                </a:cubicBezTo>
                <a:cubicBezTo>
                  <a:pt x="593401" y="1037214"/>
                  <a:pt x="218428" y="918181"/>
                  <a:pt x="0" y="994172"/>
                </a:cubicBezTo>
                <a:cubicBezTo>
                  <a:pt x="-10941" y="736153"/>
                  <a:pt x="21736" y="726322"/>
                  <a:pt x="0" y="477203"/>
                </a:cubicBezTo>
                <a:cubicBezTo>
                  <a:pt x="-21736" y="228084"/>
                  <a:pt x="9117" y="221821"/>
                  <a:pt x="0" y="0"/>
                </a:cubicBezTo>
                <a:close/>
              </a:path>
              <a:path w="7029450" h="994172" stroke="0" extrusionOk="0">
                <a:moveTo>
                  <a:pt x="0" y="0"/>
                </a:moveTo>
                <a:cubicBezTo>
                  <a:pt x="92837" y="-32204"/>
                  <a:pt x="309231" y="29380"/>
                  <a:pt x="445198" y="0"/>
                </a:cubicBezTo>
                <a:cubicBezTo>
                  <a:pt x="581165" y="-29380"/>
                  <a:pt x="862705" y="29013"/>
                  <a:pt x="1030986" y="0"/>
                </a:cubicBezTo>
                <a:cubicBezTo>
                  <a:pt x="1199267" y="-29013"/>
                  <a:pt x="1318029" y="22422"/>
                  <a:pt x="1546479" y="0"/>
                </a:cubicBezTo>
                <a:cubicBezTo>
                  <a:pt x="1774929" y="-22422"/>
                  <a:pt x="1977075" y="38893"/>
                  <a:pt x="2202561" y="0"/>
                </a:cubicBezTo>
                <a:cubicBezTo>
                  <a:pt x="2428047" y="-38893"/>
                  <a:pt x="2628268" y="32583"/>
                  <a:pt x="2858643" y="0"/>
                </a:cubicBezTo>
                <a:cubicBezTo>
                  <a:pt x="3089018" y="-32583"/>
                  <a:pt x="3084463" y="18201"/>
                  <a:pt x="3303842" y="0"/>
                </a:cubicBezTo>
                <a:cubicBezTo>
                  <a:pt x="3523221" y="-18201"/>
                  <a:pt x="3756576" y="26003"/>
                  <a:pt x="3959923" y="0"/>
                </a:cubicBezTo>
                <a:cubicBezTo>
                  <a:pt x="4163270" y="-26003"/>
                  <a:pt x="4279605" y="28579"/>
                  <a:pt x="4405122" y="0"/>
                </a:cubicBezTo>
                <a:cubicBezTo>
                  <a:pt x="4530639" y="-28579"/>
                  <a:pt x="4926772" y="32948"/>
                  <a:pt x="5061204" y="0"/>
                </a:cubicBezTo>
                <a:cubicBezTo>
                  <a:pt x="5195636" y="-32948"/>
                  <a:pt x="5449362" y="19156"/>
                  <a:pt x="5646992" y="0"/>
                </a:cubicBezTo>
                <a:cubicBezTo>
                  <a:pt x="5844622" y="-19156"/>
                  <a:pt x="6062943" y="57032"/>
                  <a:pt x="6303074" y="0"/>
                </a:cubicBezTo>
                <a:cubicBezTo>
                  <a:pt x="6543205" y="-57032"/>
                  <a:pt x="6684325" y="13421"/>
                  <a:pt x="7029450" y="0"/>
                </a:cubicBezTo>
                <a:cubicBezTo>
                  <a:pt x="7043458" y="213603"/>
                  <a:pt x="7019033" y="246838"/>
                  <a:pt x="7029450" y="487144"/>
                </a:cubicBezTo>
                <a:cubicBezTo>
                  <a:pt x="7039867" y="727450"/>
                  <a:pt x="6991958" y="842114"/>
                  <a:pt x="7029450" y="994172"/>
                </a:cubicBezTo>
                <a:cubicBezTo>
                  <a:pt x="6838608" y="1034251"/>
                  <a:pt x="6653069" y="929410"/>
                  <a:pt x="6373368" y="994172"/>
                </a:cubicBezTo>
                <a:cubicBezTo>
                  <a:pt x="6093667" y="1058934"/>
                  <a:pt x="5983259" y="967035"/>
                  <a:pt x="5857875" y="994172"/>
                </a:cubicBezTo>
                <a:cubicBezTo>
                  <a:pt x="5732491" y="1021309"/>
                  <a:pt x="5560962" y="963499"/>
                  <a:pt x="5482971" y="994172"/>
                </a:cubicBezTo>
                <a:cubicBezTo>
                  <a:pt x="5404980" y="1024845"/>
                  <a:pt x="4992641" y="975700"/>
                  <a:pt x="4826889" y="994172"/>
                </a:cubicBezTo>
                <a:cubicBezTo>
                  <a:pt x="4661137" y="1012644"/>
                  <a:pt x="4565206" y="982151"/>
                  <a:pt x="4381691" y="994172"/>
                </a:cubicBezTo>
                <a:cubicBezTo>
                  <a:pt x="4198176" y="1006193"/>
                  <a:pt x="4039555" y="949094"/>
                  <a:pt x="3936492" y="994172"/>
                </a:cubicBezTo>
                <a:cubicBezTo>
                  <a:pt x="3833429" y="1039250"/>
                  <a:pt x="3622283" y="973423"/>
                  <a:pt x="3420999" y="994172"/>
                </a:cubicBezTo>
                <a:cubicBezTo>
                  <a:pt x="3219715" y="1014921"/>
                  <a:pt x="3082054" y="935637"/>
                  <a:pt x="2835212" y="994172"/>
                </a:cubicBezTo>
                <a:cubicBezTo>
                  <a:pt x="2588370" y="1052707"/>
                  <a:pt x="2557604" y="982887"/>
                  <a:pt x="2390013" y="994172"/>
                </a:cubicBezTo>
                <a:cubicBezTo>
                  <a:pt x="2222422" y="1005457"/>
                  <a:pt x="1935558" y="964995"/>
                  <a:pt x="1663636" y="994172"/>
                </a:cubicBezTo>
                <a:cubicBezTo>
                  <a:pt x="1391714" y="1023349"/>
                  <a:pt x="1388542" y="976320"/>
                  <a:pt x="1148143" y="994172"/>
                </a:cubicBezTo>
                <a:cubicBezTo>
                  <a:pt x="907744" y="1012024"/>
                  <a:pt x="848993" y="942059"/>
                  <a:pt x="632650" y="994172"/>
                </a:cubicBezTo>
                <a:cubicBezTo>
                  <a:pt x="416307" y="1046285"/>
                  <a:pt x="151358" y="955149"/>
                  <a:pt x="0" y="994172"/>
                </a:cubicBezTo>
                <a:cubicBezTo>
                  <a:pt x="-50440" y="868880"/>
                  <a:pt x="42842" y="660797"/>
                  <a:pt x="0" y="516969"/>
                </a:cubicBezTo>
                <a:cubicBezTo>
                  <a:pt x="-42842" y="373141"/>
                  <a:pt x="8767" y="108877"/>
                  <a:pt x="0" y="0"/>
                </a:cubicBezTo>
                <a:close/>
              </a:path>
            </a:pathLst>
          </a:custGeom>
          <a:ln w="127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22278247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vi-VN" sz="2800" dirty="0">
                <a:latin typeface="#9Slide03 Comfortaa Bold" panose="00000800000000000000" pitchFamily="2" charset="0"/>
              </a:rPr>
              <a:t>Có sự khác biệt gì về </a:t>
            </a:r>
            <a:r>
              <a:rPr lang="vi-VN" sz="2800" dirty="0">
                <a:solidFill>
                  <a:srgbClr val="00B050"/>
                </a:solidFill>
                <a:latin typeface="#9Slide03 Comfortaa Bold" panose="00000800000000000000" pitchFamily="2" charset="0"/>
              </a:rPr>
              <a:t>sự biến đổi tốc </a:t>
            </a:r>
            <a:r>
              <a:rPr lang="vi-VN" sz="2800" dirty="0">
                <a:latin typeface="#9Slide03 Comfortaa Bold" panose="00000800000000000000" pitchFamily="2" charset="0"/>
              </a:rPr>
              <a:t>độ ở 2 bức ảnh này ? </a:t>
            </a:r>
            <a:endParaRPr lang="en-US" sz="2800" dirty="0">
              <a:latin typeface="#9Slide03 Comfortaa Bold" panose="00000800000000000000" pitchFamily="2" charset="0"/>
            </a:endParaRPr>
          </a:p>
        </p:txBody>
      </p:sp>
      <p:pic>
        <p:nvPicPr>
          <p:cNvPr id="4" name="Picture 3" descr="Chart, sunburst chart&#10;&#10;Description automatically generated">
            <a:extLst>
              <a:ext uri="{FF2B5EF4-FFF2-40B4-BE49-F238E27FC236}">
                <a16:creationId xmlns:a16="http://schemas.microsoft.com/office/drawing/2014/main" id="{38E9412E-7CA5-4471-8DC7-CD691814D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829"/>
            <a:ext cx="3686175" cy="2762250"/>
          </a:xfrm>
          <a:prstGeom prst="rect">
            <a:avLst/>
          </a:prstGeom>
        </p:spPr>
      </p:pic>
      <p:pic>
        <p:nvPicPr>
          <p:cNvPr id="6" name="Picture 5" descr="A person riding a bicycle&#10;&#10;Description automatically generated">
            <a:extLst>
              <a:ext uri="{FF2B5EF4-FFF2-40B4-BE49-F238E27FC236}">
                <a16:creationId xmlns:a16="http://schemas.microsoft.com/office/drawing/2014/main" id="{A58ED1B9-268E-406C-B109-706D9915B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7816" y="1762729"/>
            <a:ext cx="2544262" cy="2544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B4E789-676B-44FF-AACB-4FF3C25825D7}"/>
              </a:ext>
            </a:extLst>
          </p:cNvPr>
          <p:cNvSpPr txBox="1"/>
          <p:nvPr/>
        </p:nvSpPr>
        <p:spPr>
          <a:xfrm>
            <a:off x="808626" y="4557719"/>
            <a:ext cx="2557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/>
              <a:t>Hình 1: Đồng hồ đang chạy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FB745-EEBC-4E1F-962E-2147E4B2DE05}"/>
              </a:ext>
            </a:extLst>
          </p:cNvPr>
          <p:cNvSpPr txBox="1"/>
          <p:nvPr/>
        </p:nvSpPr>
        <p:spPr>
          <a:xfrm>
            <a:off x="5193984" y="4565414"/>
            <a:ext cx="26593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Hình 2 : Người đi xe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B1D1F8-5641-46E1-949E-6C9C8D2D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3605A-9C74-4B51-9FAC-B64F54096E42}" type="slidenum">
              <a:rPr lang="en-US" smtClean="0"/>
              <a:t>8</a:t>
            </a:fld>
            <a:endParaRPr lang="en-US"/>
          </a:p>
        </p:txBody>
      </p: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E0F2E08-A29E-4980-A960-12271682C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7" t="8503" r="11107" b="8643"/>
          <a:stretch/>
        </p:blipFill>
        <p:spPr>
          <a:xfrm>
            <a:off x="6062078" y="1762729"/>
            <a:ext cx="3081922" cy="267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69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CE32A-1EE5-4087-BBB7-58443653C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88809"/>
            <a:ext cx="9791700" cy="6376088"/>
          </a:xfrm>
          <a:prstGeom prst="rect">
            <a:avLst/>
          </a:prstGeom>
        </p:spPr>
      </p:pic>
      <p:sp>
        <p:nvSpPr>
          <p:cNvPr id="5" name="Text Box 23553">
            <a:extLst>
              <a:ext uri="{FF2B5EF4-FFF2-40B4-BE49-F238E27FC236}">
                <a16:creationId xmlns:a16="http://schemas.microsoft.com/office/drawing/2014/main" id="{9E95E07F-21E9-469D-9395-9B513D1BC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147" y="910354"/>
            <a:ext cx="54256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lớn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23558">
            <a:extLst>
              <a:ext uri="{FF2B5EF4-FFF2-40B4-BE49-F238E27FC236}">
                <a16:creationId xmlns:a16="http://schemas.microsoft.com/office/drawing/2014/main" id="{3F222840-B103-47B4-BD88-4E8739E6B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543050"/>
            <a:ext cx="55435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 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>
                <a:solidFill>
                  <a:srgbClr val="FFFF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mức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chậm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2100" b="1" i="1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3554">
            <a:extLst>
              <a:ext uri="{FF2B5EF4-FFF2-40B4-BE49-F238E27FC236}">
                <a16:creationId xmlns:a16="http://schemas.microsoft.com/office/drawing/2014/main" id="{20CC7C0C-8823-4433-B47D-999EBCC1B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745" y="2925367"/>
            <a:ext cx="500419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tính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của</a:t>
            </a:r>
            <a:r>
              <a: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vận</a:t>
            </a:r>
            <a:r>
              <a: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tốc</a:t>
            </a:r>
            <a:r>
              <a: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BE9496-0922-40BF-86BA-D2F44DA9A1D8}"/>
              </a:ext>
            </a:extLst>
          </p:cNvPr>
          <p:cNvGrpSpPr>
            <a:grpSpLocks/>
          </p:cNvGrpSpPr>
          <p:nvPr/>
        </p:nvGrpSpPr>
        <p:grpSpPr bwMode="auto">
          <a:xfrm>
            <a:off x="2052639" y="3648076"/>
            <a:ext cx="1150144" cy="841772"/>
            <a:chOff x="806" y="2314"/>
            <a:chExt cx="1018" cy="707"/>
          </a:xfrm>
        </p:grpSpPr>
        <p:sp>
          <p:nvSpPr>
            <p:cNvPr id="9" name="Text Box 23563">
              <a:extLst>
                <a:ext uri="{FF2B5EF4-FFF2-40B4-BE49-F238E27FC236}">
                  <a16:creationId xmlns:a16="http://schemas.microsoft.com/office/drawing/2014/main" id="{DD9B23E1-48C1-4BA6-A4B2-EFA5F841F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" y="2476"/>
              <a:ext cx="52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en-US" sz="2700" b="1">
                  <a:solidFill>
                    <a:srgbClr val="FFFF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v =</a:t>
              </a:r>
            </a:p>
          </p:txBody>
        </p:sp>
        <p:sp>
          <p:nvSpPr>
            <p:cNvPr id="10" name="Text Box 23564">
              <a:extLst>
                <a:ext uri="{FF2B5EF4-FFF2-40B4-BE49-F238E27FC236}">
                  <a16:creationId xmlns:a16="http://schemas.microsoft.com/office/drawing/2014/main" id="{1A7E60E1-49B2-4C94-9E99-FA770AAFD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2314"/>
              <a:ext cx="24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en-US" sz="2700" b="1">
                  <a:solidFill>
                    <a:srgbClr val="FFFF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1" name="Text Box 23565">
              <a:extLst>
                <a:ext uri="{FF2B5EF4-FFF2-40B4-BE49-F238E27FC236}">
                  <a16:creationId xmlns:a16="http://schemas.microsoft.com/office/drawing/2014/main" id="{B2728829-CD47-4E03-8E4E-B7F654B77A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2614"/>
              <a:ext cx="22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en-US" sz="27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2" name="Straight Connector 23566">
              <a:extLst>
                <a:ext uri="{FF2B5EF4-FFF2-40B4-BE49-F238E27FC236}">
                  <a16:creationId xmlns:a16="http://schemas.microsoft.com/office/drawing/2014/main" id="{54D4E14F-96A2-4CA2-9538-FB88253EA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688"/>
              <a:ext cx="528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13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Text Box 23567">
            <a:extLst>
              <a:ext uri="{FF2B5EF4-FFF2-40B4-BE49-F238E27FC236}">
                <a16:creationId xmlns:a16="http://schemas.microsoft.com/office/drawing/2014/main" id="{96B97168-33BA-4874-BF2C-12F55AF09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568305"/>
            <a:ext cx="35159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v: </a:t>
            </a:r>
            <a:r>
              <a:rPr lang="en-US" alt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alt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tốc</a:t>
            </a:r>
            <a:endParaRPr lang="en-US" altLang="en-US" sz="1800" b="1" i="1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s: </a:t>
            </a:r>
            <a:r>
              <a:rPr lang="en-US" alt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alt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alt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endParaRPr lang="en-US" altLang="en-US" sz="1800" b="1" i="1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t: </a:t>
            </a:r>
            <a:r>
              <a:rPr lang="en-US" alt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alt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alt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alt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alt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đó</a:t>
            </a:r>
            <a:endParaRPr lang="en-US" altLang="en-US" sz="1800" b="1" i="1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5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15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altLang="en-US" sz="15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5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altLang="en-US" sz="15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5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15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5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altLang="en-US" sz="15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5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15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5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altLang="en-US" sz="15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5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altLang="en-US" sz="15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5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1500" b="1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m/s, km/h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24C43D-58A8-4052-A644-C50563C0E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211" y="947386"/>
            <a:ext cx="846535" cy="460772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 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3E865C-B7B7-4C22-9069-2B00B3DDE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230" y="2925367"/>
            <a:ext cx="821531" cy="467916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B8F9AF91-F5DD-4B19-A2F3-095D91C32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9" y="388263"/>
            <a:ext cx="44315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100" b="1" u="sng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105651DC-0D4A-46CA-8697-43121409CDE5}"/>
              </a:ext>
            </a:extLst>
          </p:cNvPr>
          <p:cNvSpPr/>
          <p:nvPr/>
        </p:nvSpPr>
        <p:spPr>
          <a:xfrm>
            <a:off x="3520027" y="3700226"/>
            <a:ext cx="245284" cy="864870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365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7" grpId="0"/>
      <p:bldP spid="13" grpId="0"/>
      <p:bldP spid="14" grpId="0" build="allAtOnce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566</Words>
  <Application>Microsoft Office PowerPoint</Application>
  <PresentationFormat>On-screen Show (16:9)</PresentationFormat>
  <Paragraphs>102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宋体</vt:lpstr>
      <vt:lpstr>#9Slide03 AllRoundGothic</vt:lpstr>
      <vt:lpstr>#9Slide03 BoosterNextFYBlack</vt:lpstr>
      <vt:lpstr>#9Slide03 Cabin Medium</vt:lpstr>
      <vt:lpstr>#9Slide03 Cabin SemiBold</vt:lpstr>
      <vt:lpstr>#9Slide03 Comfortaa</vt:lpstr>
      <vt:lpstr>#9Slide03 Comfortaa Bold</vt:lpstr>
      <vt:lpstr>#9Slide03 IcielSmoothy Sans</vt:lpstr>
      <vt:lpstr>#9Slide03 Jura Medium</vt:lpstr>
      <vt:lpstr>#9Slide06 Broodfath</vt:lpstr>
      <vt:lpstr>Arial</vt:lpstr>
      <vt:lpstr>Bahnschrift</vt:lpstr>
      <vt:lpstr>Calibri</vt:lpstr>
      <vt:lpstr>Calibri Light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Dạng chuyển động của quả mít rơi từ trên cây xuống ?</vt:lpstr>
      <vt:lpstr>Dạng chuyển động của Kim đồng hồ là ?</vt:lpstr>
      <vt:lpstr>PowerPoint Presentation</vt:lpstr>
      <vt:lpstr>Chúc mừng bạn vào ô may mắn </vt:lpstr>
      <vt:lpstr>Đổi 15m/s = ............ Km/h</vt:lpstr>
      <vt:lpstr>Có sự khác biệt gì về sự biến đổi tốc độ ở 2 bức ảnh này ? </vt:lpstr>
      <vt:lpstr>PowerPoint Presentation</vt:lpstr>
      <vt:lpstr>PowerPoint Presentation</vt:lpstr>
      <vt:lpstr>BÀI 3:  CHUYỂN ĐỘNG ĐỀU CHUYỂN ĐỘNG KHÔNG ĐỀU</vt:lpstr>
      <vt:lpstr>NỘI DUNG BÀI HỌC </vt:lpstr>
      <vt:lpstr>ĐỊNH  NGHĨA</vt:lpstr>
      <vt:lpstr>I. ĐỊNH NGHĨA</vt:lpstr>
      <vt:lpstr>PowerPoint Presentation</vt:lpstr>
      <vt:lpstr>I. Định nghĩa :</vt:lpstr>
      <vt:lpstr>C2: Trong các VD sau đây, chuyển động nào là chuyển động đều, không đều ?</vt:lpstr>
      <vt:lpstr>II.</vt:lpstr>
      <vt:lpstr>PowerPoint Presentation</vt:lpstr>
      <vt:lpstr>III.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Hang</dc:creator>
  <cp:lastModifiedBy>Windows User</cp:lastModifiedBy>
  <cp:revision>13</cp:revision>
  <dcterms:created xsi:type="dcterms:W3CDTF">2021-09-19T14:36:37Z</dcterms:created>
  <dcterms:modified xsi:type="dcterms:W3CDTF">2022-11-10T01:55:19Z</dcterms:modified>
</cp:coreProperties>
</file>