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2"/>
  </p:notesMasterIdLst>
  <p:sldIdLst>
    <p:sldId id="257" r:id="rId2"/>
    <p:sldId id="260" r:id="rId3"/>
    <p:sldId id="258" r:id="rId4"/>
    <p:sldId id="302" r:id="rId5"/>
    <p:sldId id="259" r:id="rId6"/>
    <p:sldId id="282" r:id="rId7"/>
    <p:sldId id="267" r:id="rId8"/>
    <p:sldId id="268" r:id="rId9"/>
    <p:sldId id="269" r:id="rId10"/>
    <p:sldId id="270" r:id="rId11"/>
    <p:sldId id="271" r:id="rId12"/>
    <p:sldId id="283" r:id="rId13"/>
    <p:sldId id="272" r:id="rId14"/>
    <p:sldId id="273" r:id="rId15"/>
    <p:sldId id="274" r:id="rId16"/>
    <p:sldId id="275" r:id="rId17"/>
    <p:sldId id="277" r:id="rId18"/>
    <p:sldId id="278" r:id="rId19"/>
    <p:sldId id="279" r:id="rId20"/>
    <p:sldId id="281" r:id="rId21"/>
    <p:sldId id="290" r:id="rId22"/>
    <p:sldId id="291" r:id="rId23"/>
    <p:sldId id="292" r:id="rId24"/>
    <p:sldId id="280" r:id="rId25"/>
    <p:sldId id="284" r:id="rId26"/>
    <p:sldId id="285" r:id="rId27"/>
    <p:sldId id="308" r:id="rId28"/>
    <p:sldId id="262" r:id="rId29"/>
    <p:sldId id="287" r:id="rId30"/>
    <p:sldId id="286" r:id="rId31"/>
    <p:sldId id="263" r:id="rId32"/>
    <p:sldId id="261" r:id="rId33"/>
    <p:sldId id="293" r:id="rId34"/>
    <p:sldId id="294" r:id="rId35"/>
    <p:sldId id="264" r:id="rId36"/>
    <p:sldId id="288" r:id="rId37"/>
    <p:sldId id="295" r:id="rId38"/>
    <p:sldId id="296" r:id="rId39"/>
    <p:sldId id="297" r:id="rId40"/>
    <p:sldId id="289" r:id="rId41"/>
    <p:sldId id="298" r:id="rId42"/>
    <p:sldId id="265" r:id="rId43"/>
    <p:sldId id="299" r:id="rId44"/>
    <p:sldId id="300" r:id="rId45"/>
    <p:sldId id="303" r:id="rId46"/>
    <p:sldId id="304" r:id="rId47"/>
    <p:sldId id="305" r:id="rId48"/>
    <p:sldId id="306" r:id="rId49"/>
    <p:sldId id="307"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1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15</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37</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38</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7.bin"/><Relationship Id="rId14" Type="http://schemas.openxmlformats.org/officeDocument/2006/relationships/image" Target="../media/image59.w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2.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g"/><Relationship Id="rId5" Type="http://schemas.openxmlformats.org/officeDocument/2006/relationships/slide" Target="slide20.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smtClean="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KHHH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A,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1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n. </a:t>
            </a:r>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smtClean="0">
                <a:solidFill>
                  <a:srgbClr val="FF0000"/>
                </a:solidFill>
              </a:rPr>
              <a:t>A</a:t>
            </a:r>
            <a:r>
              <a:rPr lang="en-US" sz="3600" b="1" baseline="-25000" dirty="0" smtClean="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smtClean="0"/>
              <a:t>Kim </a:t>
            </a:r>
            <a:r>
              <a:rPr lang="en-US" sz="2800" dirty="0" err="1" smtClean="0"/>
              <a:t>loại</a:t>
            </a:r>
            <a:r>
              <a:rPr lang="en-US" sz="2800" dirty="0" smtClean="0"/>
              <a:t>: n = 1 -&gt; CTHH </a:t>
            </a:r>
            <a:r>
              <a:rPr lang="en-US" sz="2800" dirty="0" err="1" smtClean="0"/>
              <a:t>là</a:t>
            </a:r>
            <a:r>
              <a:rPr lang="en-US" sz="2800" dirty="0" smtClean="0"/>
              <a:t> KHHH.</a:t>
            </a:r>
          </a:p>
          <a:p>
            <a:pPr marL="457200" indent="-457200">
              <a:buFontTx/>
              <a:buChar char="-"/>
            </a:pPr>
            <a:r>
              <a:rPr lang="en-US" sz="2800" dirty="0" smtClean="0"/>
              <a:t>Phi </a:t>
            </a:r>
            <a:r>
              <a:rPr lang="en-US" sz="2800" dirty="0" err="1" smtClean="0"/>
              <a:t>kim</a:t>
            </a:r>
            <a:r>
              <a:rPr lang="en-US" sz="2800" dirty="0" smtClean="0"/>
              <a:t>:</a:t>
            </a:r>
          </a:p>
          <a:p>
            <a:r>
              <a:rPr lang="en-US" sz="2800" dirty="0"/>
              <a:t> </a:t>
            </a:r>
            <a:r>
              <a:rPr lang="en-US" sz="2800" dirty="0" smtClean="0"/>
              <a:t>    </a:t>
            </a:r>
            <a:r>
              <a:rPr lang="en-US" sz="2800" dirty="0" err="1" smtClean="0"/>
              <a:t>Rắn</a:t>
            </a:r>
            <a:r>
              <a:rPr lang="en-US" sz="2800" dirty="0" smtClean="0"/>
              <a:t>: n = 1 -&gt; CTHH </a:t>
            </a:r>
            <a:r>
              <a:rPr lang="en-US" sz="2800" dirty="0" err="1" smtClean="0"/>
              <a:t>là</a:t>
            </a:r>
            <a:r>
              <a:rPr lang="en-US" sz="2800" dirty="0" smtClean="0"/>
              <a:t> KHHH.</a:t>
            </a:r>
          </a:p>
          <a:p>
            <a:r>
              <a:rPr lang="en-US" sz="2800" dirty="0"/>
              <a:t> </a:t>
            </a:r>
            <a:r>
              <a:rPr lang="en-US" sz="2800" dirty="0" smtClean="0"/>
              <a:t>    </a:t>
            </a:r>
            <a:r>
              <a:rPr lang="en-US" sz="2800" dirty="0" err="1" smtClean="0"/>
              <a:t>Lỏng</a:t>
            </a:r>
            <a:r>
              <a:rPr lang="en-US" sz="2800" dirty="0" smtClean="0"/>
              <a:t>: n = 2, 3 -&gt; CTHH: A</a:t>
            </a:r>
            <a:r>
              <a:rPr lang="en-US" sz="2800" baseline="-25000" dirty="0" smtClean="0"/>
              <a:t>2</a:t>
            </a:r>
            <a:r>
              <a:rPr lang="en-US" sz="2800" dirty="0" smtClean="0"/>
              <a:t>, A</a:t>
            </a:r>
            <a:r>
              <a:rPr lang="en-US" sz="2800" baseline="-25000" dirty="0" smtClean="0"/>
              <a:t>3</a:t>
            </a:r>
            <a:r>
              <a:rPr lang="en-US" sz="2800" dirty="0" smtClean="0"/>
              <a:t>. </a:t>
            </a:r>
            <a:endParaRPr lang="vi-VN" sz="2800" dirty="0"/>
          </a:p>
        </p:txBody>
      </p:sp>
      <p:graphicFrame>
        <p:nvGraphicFramePr>
          <p:cNvPr id="8" name="Table 7"/>
          <p:cNvGraphicFramePr>
            <a:graphicFrameLocks noGrp="1"/>
          </p:cNvGraphicFramePr>
          <p:nvPr>
            <p:extLst/>
          </p:nvPr>
        </p:nvGraphicFramePr>
        <p:xfrm>
          <a:off x="5768788" y="420973"/>
          <a:ext cx="6278138" cy="6150524"/>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val="20000"/>
                    </a:ext>
                  </a:extLst>
                </a:gridCol>
                <a:gridCol w="975284">
                  <a:extLst>
                    <a:ext uri="{9D8B030D-6E8A-4147-A177-3AD203B41FA5}">
                      <a16:colId xmlns:a16="http://schemas.microsoft.com/office/drawing/2014/main" val="20001"/>
                    </a:ext>
                  </a:extLst>
                </a:gridCol>
                <a:gridCol w="1196195">
                  <a:extLst>
                    <a:ext uri="{9D8B030D-6E8A-4147-A177-3AD203B41FA5}">
                      <a16:colId xmlns:a16="http://schemas.microsoft.com/office/drawing/2014/main" val="20002"/>
                    </a:ext>
                  </a:extLst>
                </a:gridCol>
                <a:gridCol w="2084368">
                  <a:extLst>
                    <a:ext uri="{9D8B030D-6E8A-4147-A177-3AD203B41FA5}">
                      <a16:colId xmlns:a16="http://schemas.microsoft.com/office/drawing/2014/main" val="20003"/>
                    </a:ext>
                  </a:extLst>
                </a:gridCol>
                <a:gridCol w="1016661">
                  <a:extLst>
                    <a:ext uri="{9D8B030D-6E8A-4147-A177-3AD203B41FA5}">
                      <a16:colId xmlns:a16="http://schemas.microsoft.com/office/drawing/2014/main" val="20004"/>
                    </a:ext>
                  </a:extLst>
                </a:gridCol>
              </a:tblGrid>
              <a:tr h="876613">
                <a:tc gridSpan="2">
                  <a:txBody>
                    <a:bodyPr/>
                    <a:lstStyle/>
                    <a:p>
                      <a:pPr algn="ctr"/>
                      <a:r>
                        <a:rPr lang="en-US" sz="2400" dirty="0" smtClean="0"/>
                        <a:t>Đơn</a:t>
                      </a:r>
                      <a:r>
                        <a:rPr lang="en-US" sz="2400" baseline="0" dirty="0" smtClean="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t>Số</a:t>
                      </a:r>
                      <a:r>
                        <a:rPr lang="en-US" sz="2400" baseline="0" dirty="0" smtClean="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Số</a:t>
                      </a:r>
                      <a:r>
                        <a:rPr lang="en-US" sz="2400" baseline="0" dirty="0" smtClean="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Công</a:t>
                      </a:r>
                      <a:r>
                        <a:rPr lang="en-US" sz="2400" baseline="0" dirty="0" smtClean="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653340">
                <a:tc rowSpan="2">
                  <a:txBody>
                    <a:bodyPr/>
                    <a:lstStyle/>
                    <a:p>
                      <a:r>
                        <a:rPr lang="en-US" sz="2400" dirty="0" smtClean="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Đồng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Vàng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68454">
                <a:tc rowSpan="4">
                  <a:txBody>
                    <a:bodyPr/>
                    <a:lstStyle/>
                    <a:p>
                      <a:r>
                        <a:rPr lang="en-US" sz="2400" dirty="0" smtClean="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Cacbon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Oxi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Nito</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N</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Ozon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440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229750"/>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val="1944574268"/>
                    </a:ext>
                  </a:extLst>
                </a:gridCol>
                <a:gridCol w="3236817">
                  <a:extLst>
                    <a:ext uri="{9D8B030D-6E8A-4147-A177-3AD203B41FA5}">
                      <a16:colId xmlns:a16="http://schemas.microsoft.com/office/drawing/2014/main" val="204866149"/>
                    </a:ext>
                  </a:extLst>
                </a:gridCol>
                <a:gridCol w="2880002">
                  <a:extLst>
                    <a:ext uri="{9D8B030D-6E8A-4147-A177-3AD203B41FA5}">
                      <a16:colId xmlns:a16="http://schemas.microsoft.com/office/drawing/2014/main"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3084116"/>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Ammonia, </a:t>
                      </a:r>
                      <a:r>
                        <a:rPr lang="vi-VN" sz="1600" dirty="0">
                          <a:effectLst/>
                          <a:latin typeface="Times New Roman" panose="02020603050405020304" pitchFamily="18" charset="0"/>
                          <a:cs typeface="Times New Roman" panose="02020603050405020304" pitchFamily="18" charset="0"/>
                        </a:rPr>
                        <a:t>NH</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464946398"/>
                  </a:ext>
                </a:extLst>
              </a:tr>
              <a:tr h="440865">
                <a:tc>
                  <a:txBody>
                    <a:bodyPr/>
                    <a:lstStyle/>
                    <a:p>
                      <a:pPr indent="254000">
                        <a:lnSpc>
                          <a:spcPct val="132000"/>
                        </a:lnSpc>
                        <a:spcAft>
                          <a:spcPts val="0"/>
                        </a:spcAft>
                      </a:pPr>
                      <a:r>
                        <a:rPr lang="en-US" sz="1600" dirty="0" err="1">
                          <a:effectLst/>
                          <a:latin typeface="Times New Roman" panose="02020603050405020304" pitchFamily="18" charset="0"/>
                          <a:cs typeface="Times New Roman" panose="02020603050405020304" pitchFamily="18" charset="0"/>
                        </a:rPr>
                        <a:t>Saccharose</a:t>
                      </a:r>
                      <a:r>
                        <a:rPr lang="en-US" sz="160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(đường ăn), </a:t>
                      </a:r>
                      <a:r>
                        <a:rPr lang="en-US" sz="1600" dirty="0">
                          <a:effectLst/>
                          <a:latin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cs typeface="Times New Roman" panose="02020603050405020304" pitchFamily="18" charset="0"/>
                        </a:rPr>
                        <a:t>12</a:t>
                      </a:r>
                      <a:r>
                        <a:rPr lang="vi-VN" sz="1600" dirty="0">
                          <a:effectLst/>
                          <a:latin typeface="Times New Roman" panose="02020603050405020304" pitchFamily="18" charset="0"/>
                          <a:cs typeface="Times New Roman" panose="02020603050405020304" pitchFamily="18" charset="0"/>
                        </a:rPr>
                        <a:t>H</a:t>
                      </a:r>
                      <a:r>
                        <a:rPr lang="vi-VN" sz="1600" baseline="-25000" dirty="0">
                          <a:effectLst/>
                          <a:latin typeface="Times New Roman" panose="02020603050405020304" pitchFamily="18" charset="0"/>
                          <a:cs typeface="Times New Roman" panose="02020603050405020304" pitchFamily="18" charset="0"/>
                        </a:rPr>
                        <a:t>22</a:t>
                      </a:r>
                      <a:r>
                        <a:rPr lang="vi-VN" sz="1600" dirty="0">
                          <a:effectLst/>
                          <a:latin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546490665"/>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chloride </a:t>
                      </a:r>
                      <a:r>
                        <a:rPr lang="vi-VN" sz="1600" dirty="0">
                          <a:effectLst/>
                          <a:latin typeface="Times New Roman" panose="02020603050405020304" pitchFamily="18" charset="0"/>
                          <a:cs typeface="Times New Roman" panose="02020603050405020304" pitchFamily="18" charset="0"/>
                        </a:rPr>
                        <a:t>(muối ăn), NaCl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34192690"/>
                  </a:ext>
                </a:extLst>
              </a:tr>
              <a:tr h="431020">
                <a:tc>
                  <a:txBody>
                    <a:bodyPr/>
                    <a:lstStyle/>
                    <a:p>
                      <a:pPr indent="254000">
                        <a:lnSpc>
                          <a:spcPct val="132000"/>
                        </a:lnSpc>
                        <a:spcAft>
                          <a:spcPts val="0"/>
                        </a:spcAft>
                      </a:pPr>
                      <a:r>
                        <a:rPr lang="vi-VN" sz="1600" dirty="0">
                          <a:effectLst/>
                          <a:latin typeface="Times New Roman" panose="02020603050405020304" pitchFamily="18" charset="0"/>
                          <a:cs typeface="Times New Roman" panose="02020603050405020304" pitchFamily="18" charset="0"/>
                        </a:rPr>
                        <a:t>Nước, </a:t>
                      </a:r>
                      <a:r>
                        <a:rPr lang="vi-VN" sz="1600" dirty="0" smtClean="0">
                          <a:effectLst/>
                          <a:latin typeface="Times New Roman" panose="02020603050405020304" pitchFamily="18" charset="0"/>
                          <a:cs typeface="Times New Roman" panose="02020603050405020304" pitchFamily="18" charset="0"/>
                        </a:rPr>
                        <a:t>H</a:t>
                      </a:r>
                      <a:r>
                        <a:rPr lang="en-US" sz="1600" baseline="-25000" dirty="0" smtClean="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14814417"/>
                  </a:ext>
                </a:extLst>
              </a:tr>
              <a:tr h="451805">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bicarbonate, </a:t>
                      </a:r>
                      <a:r>
                        <a:rPr lang="vi-VN" sz="1600" dirty="0">
                          <a:effectLst/>
                          <a:latin typeface="Times New Roman" panose="02020603050405020304" pitchFamily="18" charset="0"/>
                          <a:cs typeface="Times New Roman" panose="02020603050405020304" pitchFamily="18" charset="0"/>
                        </a:rPr>
                        <a:t>NaHCO</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M</a:t>
            </a:r>
            <a:r>
              <a:rPr lang="nl-NL" altLang="en-US" baseline="-25000" dirty="0">
                <a:latin typeface="Times New Roman" panose="02020603050405020304" pitchFamily="18" charset="0"/>
                <a:cs typeface="Times New Roman" panose="02020603050405020304" pitchFamily="18" charset="0"/>
              </a:rPr>
              <a:t>hợp 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n</a:t>
            </a:r>
            <a:r>
              <a:rPr lang="nl-NL" altLang="en-US" baseline="-25000" dirty="0">
                <a:latin typeface="Times New Roman" panose="02020603050405020304" pitchFamily="18" charset="0"/>
                <a:cs typeface="Times New Roman" panose="02020603050405020304" pitchFamily="18" charset="0"/>
              </a:rPr>
              <a:t>nguyên tử</a:t>
            </a:r>
            <a:r>
              <a:rPr lang="nl-NL" altLang="en-US" dirty="0">
                <a:latin typeface="Times New Roman" panose="02020603050405020304" pitchFamily="18" charset="0"/>
                <a:cs typeface="Times New Roman" panose="02020603050405020304" pitchFamily="18" charset="0"/>
              </a:rPr>
              <a:t> của mỗi nguyên tố trong 1 mol 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21</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56"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57"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58"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23</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20"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21"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22"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23"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24"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25"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26"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14" y="1027906"/>
            <a:ext cx="10515600" cy="2058412"/>
          </a:xfrm>
        </p:spPr>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2</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smtClean="0">
                <a:latin typeface="Comfortaa"/>
                <a:cs typeface="Comfortaa"/>
              </a:rPr>
              <a:t>(</a:t>
            </a:r>
            <a:r>
              <a:rPr lang="en-US" sz="2133" b="1" spc="-7" dirty="0" smtClean="0">
                <a:latin typeface="Comfortaa"/>
                <a:cs typeface="Comfortaa"/>
              </a:rPr>
              <a:t>3</a:t>
            </a:r>
            <a:r>
              <a:rPr sz="2133" b="1" dirty="0" smtClean="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val="898051608"/>
                    </a:ext>
                  </a:extLst>
                </a:gridCol>
                <a:gridCol w="2065142">
                  <a:extLst>
                    <a:ext uri="{9D8B030D-6E8A-4147-A177-3AD203B41FA5}">
                      <a16:colId xmlns:a16="http://schemas.microsoft.com/office/drawing/2014/main" val="3472104559"/>
                    </a:ext>
                  </a:extLst>
                </a:gridCol>
                <a:gridCol w="3206404">
                  <a:extLst>
                    <a:ext uri="{9D8B030D-6E8A-4147-A177-3AD203B41FA5}">
                      <a16:colId xmlns:a16="http://schemas.microsoft.com/office/drawing/2014/main" val="3912481268"/>
                    </a:ext>
                  </a:extLst>
                </a:gridCol>
                <a:gridCol w="2880329">
                  <a:extLst>
                    <a:ext uri="{9D8B030D-6E8A-4147-A177-3AD203B41FA5}">
                      <a16:colId xmlns:a16="http://schemas.microsoft.com/office/drawing/2014/main"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1"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66"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67"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2500</Words>
  <Application>Microsoft Office PowerPoint</Application>
  <PresentationFormat>Widescreen</PresentationFormat>
  <Paragraphs>481</Paragraphs>
  <Slides>50</Slides>
  <Notes>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7" baseType="lpstr">
      <vt:lpstr>#9Slide03 Kaleko 105 Round Bold</vt:lpstr>
      <vt:lpstr>Arial</vt:lpstr>
      <vt:lpstr>Calibri</vt:lpstr>
      <vt:lpstr>Calibri Light</vt:lpstr>
      <vt:lpstr>Cambria Math</vt:lpstr>
      <vt:lpstr>Comfortaa</vt:lpstr>
      <vt:lpstr>Comic Sans MS</vt:lpstr>
      <vt:lpstr>Livvic</vt:lpstr>
      <vt:lpstr>Redressed</vt:lpstr>
      <vt:lpstr>Symbol</vt:lpstr>
      <vt:lpstr>Times New Roman</vt:lpstr>
      <vt:lpstr>Verdana</vt:lpstr>
      <vt:lpstr>Wingdings</vt:lpstr>
      <vt:lpstr>Wingdings 3</vt:lpstr>
      <vt:lpstr>Office Theme</vt:lpstr>
      <vt:lpstr>Equation</vt:lpstr>
      <vt:lpstr>Equation.DSMT4</vt:lpstr>
      <vt:lpstr>KHỞI ĐỘNG</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Windows User</cp:lastModifiedBy>
  <cp:revision>39</cp:revision>
  <dcterms:created xsi:type="dcterms:W3CDTF">2022-07-11T06:12:15Z</dcterms:created>
  <dcterms:modified xsi:type="dcterms:W3CDTF">2022-11-08T14:11:11Z</dcterms:modified>
</cp:coreProperties>
</file>