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94" r:id="rId2"/>
    <p:sldId id="374" r:id="rId3"/>
    <p:sldId id="365" r:id="rId4"/>
    <p:sldId id="319" r:id="rId5"/>
    <p:sldId id="377" r:id="rId6"/>
    <p:sldId id="378" r:id="rId7"/>
    <p:sldId id="380" r:id="rId8"/>
    <p:sldId id="384" r:id="rId9"/>
    <p:sldId id="382" r:id="rId10"/>
    <p:sldId id="385" r:id="rId11"/>
    <p:sldId id="381"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Lst>
  <p:sldSz cx="12192000" cy="6858000"/>
  <p:notesSz cx="6858000" cy="9144000"/>
  <p:embeddedFontLst>
    <p:embeddedFont>
      <p:font typeface="Tahoma" panose="020B0604030504040204" pitchFamily="34" charset="0"/>
      <p:regular r:id="rId50"/>
      <p:bold r:id="rId51"/>
    </p:embeddedFont>
    <p:embeddedFont>
      <p:font typeface="Calibri Light" panose="020F0302020204030204" pitchFamily="34" charset="0"/>
      <p:regular r:id="rId52"/>
      <p:italic r:id="rId53"/>
    </p:embeddedFont>
    <p:embeddedFont>
      <p:font typeface="VNI-Swiss-Condense" pitchFamily="2" charset="0"/>
      <p:regular r:id="rId54"/>
      <p:bold r:id="rId55"/>
    </p:embeddedFon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44" y="1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8DE1A-462B-48D6-B8A3-E41233A1BF5F}"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E0D4D-2DAF-4DE8-AF49-C5BEE7922753}" type="slidenum">
              <a:rPr lang="en-US" smtClean="0"/>
              <a:t>‹#›</a:t>
            </a:fld>
            <a:endParaRPr lang="en-US"/>
          </a:p>
        </p:txBody>
      </p:sp>
    </p:spTree>
    <p:extLst>
      <p:ext uri="{BB962C8B-B14F-4D97-AF65-F5344CB8AC3E}">
        <p14:creationId xmlns:p14="http://schemas.microsoft.com/office/powerpoint/2010/main" val="101876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CE3AE56-2AFC-436E-B3F8-FC2D542E5A7C}"/>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5" name="Footer Placeholder 4">
            <a:extLst>
              <a:ext uri="{FF2B5EF4-FFF2-40B4-BE49-F238E27FC236}">
                <a16:creationId xmlns:a16="http://schemas.microsoft.com/office/drawing/2014/main" xmlns=""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24DAD2-AF2B-4822-BF15-E0FB11FE18E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7AD059-8BC0-4DDC-94A0-055DF6955519}"/>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5" name="Footer Placeholder 4">
            <a:extLst>
              <a:ext uri="{FF2B5EF4-FFF2-40B4-BE49-F238E27FC236}">
                <a16:creationId xmlns:a16="http://schemas.microsoft.com/office/drawing/2014/main" xmlns=""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1D4F72-128B-4D69-BB05-6BB9C4581343}"/>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FE5C36-3CB1-4227-AA0A-2C2332F9E66D}"/>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5" name="Footer Placeholder 4">
            <a:extLst>
              <a:ext uri="{FF2B5EF4-FFF2-40B4-BE49-F238E27FC236}">
                <a16:creationId xmlns:a16="http://schemas.microsoft.com/office/drawing/2014/main" xmlns=""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565205-17BC-421B-B01F-C5F2E41BB2AD}"/>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7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16FBCF-6A59-445F-B966-CCBBC3CB8DAA}"/>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5" name="Footer Placeholder 4">
            <a:extLst>
              <a:ext uri="{FF2B5EF4-FFF2-40B4-BE49-F238E27FC236}">
                <a16:creationId xmlns:a16="http://schemas.microsoft.com/office/drawing/2014/main" xmlns=""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CFBC34-54E6-4AA8-BB6C-EAE9596F7D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4BC32E6-68BF-4175-BA70-1B3554BFFD2B}"/>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5" name="Footer Placeholder 4">
            <a:extLst>
              <a:ext uri="{FF2B5EF4-FFF2-40B4-BE49-F238E27FC236}">
                <a16:creationId xmlns:a16="http://schemas.microsoft.com/office/drawing/2014/main" xmlns=""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36AEE5-14BA-423C-99FA-A42097B98D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BCAADB6-CD5C-494E-BABB-B2FB02D14425}"/>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6" name="Footer Placeholder 5">
            <a:extLst>
              <a:ext uri="{FF2B5EF4-FFF2-40B4-BE49-F238E27FC236}">
                <a16:creationId xmlns:a16="http://schemas.microsoft.com/office/drawing/2014/main" xmlns=""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58A328-D634-440F-89B7-39ABCFD1C3C4}"/>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C9CE156-A705-48A6-87BF-DFE201A4C856}"/>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8" name="Footer Placeholder 7">
            <a:extLst>
              <a:ext uri="{FF2B5EF4-FFF2-40B4-BE49-F238E27FC236}">
                <a16:creationId xmlns:a16="http://schemas.microsoft.com/office/drawing/2014/main" xmlns=""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C5240AF-AAB2-4C20-98EB-360CB4E0D1E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5618C6B-D697-4EFE-853C-DDDDBB4CDBB1}"/>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4" name="Footer Placeholder 3">
            <a:extLst>
              <a:ext uri="{FF2B5EF4-FFF2-40B4-BE49-F238E27FC236}">
                <a16:creationId xmlns:a16="http://schemas.microsoft.com/office/drawing/2014/main" xmlns=""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FA4DC13-94AC-41B6-9DDD-8A9AF18FEA6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81C244-1C02-480C-BDB7-AB2F4A1D2A73}"/>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3" name="Footer Placeholder 2">
            <a:extLst>
              <a:ext uri="{FF2B5EF4-FFF2-40B4-BE49-F238E27FC236}">
                <a16:creationId xmlns:a16="http://schemas.microsoft.com/office/drawing/2014/main" xmlns=""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98EA5C5-EAB4-4E5B-A59E-7B46D360C6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A9DDE61-CB8E-4DFB-8A47-06A69DC345FE}"/>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6" name="Footer Placeholder 5">
            <a:extLst>
              <a:ext uri="{FF2B5EF4-FFF2-40B4-BE49-F238E27FC236}">
                <a16:creationId xmlns:a16="http://schemas.microsoft.com/office/drawing/2014/main" xmlns=""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42AF08-BAB0-460A-AB2C-95AB5BB8CAAA}"/>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A396EDF-F6E6-4AFE-BFBA-A0ED300E58D4}"/>
              </a:ext>
            </a:extLst>
          </p:cNvPr>
          <p:cNvSpPr>
            <a:spLocks noGrp="1"/>
          </p:cNvSpPr>
          <p:nvPr>
            <p:ph type="dt" sz="half" idx="10"/>
          </p:nvPr>
        </p:nvSpPr>
        <p:spPr/>
        <p:txBody>
          <a:bodyPr/>
          <a:lstStyle/>
          <a:p>
            <a:fld id="{AE204EE4-0155-48B6-885B-995119B0241B}" type="datetimeFigureOut">
              <a:rPr lang="en-US" smtClean="0"/>
              <a:t>11/22/2024</a:t>
            </a:fld>
            <a:endParaRPr lang="en-US"/>
          </a:p>
        </p:txBody>
      </p:sp>
      <p:sp>
        <p:nvSpPr>
          <p:cNvPr id="6" name="Footer Placeholder 5">
            <a:extLst>
              <a:ext uri="{FF2B5EF4-FFF2-40B4-BE49-F238E27FC236}">
                <a16:creationId xmlns:a16="http://schemas.microsoft.com/office/drawing/2014/main" xmlns=""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511E05-9B75-4CE7-A9D1-F4DE27F2123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t>11/22/2024</a:t>
            </a:fld>
            <a:endParaRPr lang="en-US"/>
          </a:p>
        </p:txBody>
      </p:sp>
      <p:sp>
        <p:nvSpPr>
          <p:cNvPr id="5" name="Footer Placeholder 4">
            <a:extLst>
              <a:ext uri="{FF2B5EF4-FFF2-40B4-BE49-F238E27FC236}">
                <a16:creationId xmlns:a16="http://schemas.microsoft.com/office/drawing/2014/main" xmlns=""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730137" y="592184"/>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HOẠT ĐỘNG KHỞI ĐỘNG</a:t>
            </a: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12" name="Rectangle 2"/>
          <p:cNvSpPr>
            <a:spLocks noChangeArrowheads="1"/>
          </p:cNvSpPr>
          <p:nvPr/>
        </p:nvSpPr>
        <p:spPr bwMode="auto">
          <a:xfrm>
            <a:off x="2846944" y="2803358"/>
            <a:ext cx="556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800" b="1" dirty="0" smtClean="0">
                <a:solidFill>
                  <a:srgbClr val="FF0000"/>
                </a:solidFill>
                <a:latin typeface="Times New Roman" panose="02020603050405020304" pitchFamily="18" charset="0"/>
                <a:cs typeface="Times New Roman" panose="02020603050405020304" pitchFamily="18" charset="0"/>
              </a:rPr>
              <a:t>GIÁO VIÊN GẨY DÂY ĐÀN SỐ 1 VÀ SỐ 6 CỦA ĐÀN GHI TA.</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04457" y="5715000"/>
            <a:ext cx="1045029"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4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287384"/>
            <a:ext cx="11403874" cy="6498780"/>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546853" y="341828"/>
            <a:ext cx="10713329" cy="1015663"/>
          </a:xfrm>
          <a:prstGeom prst="rect">
            <a:avLst/>
          </a:prstGeom>
          <a:noFill/>
        </p:spPr>
        <p:txBody>
          <a:bodyPr wrap="square" lIns="91440" tIns="45720" rIns="91440" bIns="45720" rtlCol="0">
            <a:spAutoFit/>
          </a:bodyPr>
          <a:lstStyle/>
          <a:p>
            <a:r>
              <a:rPr lang="en-US" sz="3000" i="1">
                <a:latin typeface="Times New Roman" panose="02020603050405020304" pitchFamily="18" charset="0"/>
                <a:cs typeface="Times New Roman" panose="02020603050405020304" pitchFamily="18" charset="0"/>
              </a:rPr>
              <a:t>?1. So sánh độ to của âm nghe được trong thí nghiệm vẽ ở hình 13.2 b và 13.2 </a:t>
            </a:r>
            <a:r>
              <a:rPr lang="en-US" sz="3000" i="1" smtClean="0">
                <a:latin typeface="Times New Roman" panose="02020603050405020304" pitchFamily="18" charset="0"/>
                <a:cs typeface="Times New Roman" panose="02020603050405020304" pitchFamily="18" charset="0"/>
              </a:rPr>
              <a:t>c</a:t>
            </a:r>
            <a:endParaRPr lang="en-US" sz="3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4A3CAABA-4028-4DD0-BD11-16C4861DC8CD}"/>
              </a:ext>
            </a:extLst>
          </p:cNvPr>
          <p:cNvSpPr txBox="1"/>
          <p:nvPr/>
        </p:nvSpPr>
        <p:spPr>
          <a:xfrm>
            <a:off x="398810" y="1376272"/>
            <a:ext cx="11096503" cy="58477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Độ to của âm nghe được trong hình 13.2 b to hơn hình 13.2 c</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92033" y="2035654"/>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?2</a:t>
            </a:r>
            <a:r>
              <a:rPr lang="en-US" sz="3200" i="1">
                <a:latin typeface="Times New Roman" panose="02020603050405020304" pitchFamily="18" charset="0"/>
                <a:cs typeface="Times New Roman" panose="02020603050405020304" pitchFamily="18" charset="0"/>
              </a:rPr>
              <a:t>. Từ câu trả lời trên, rút ra mối quan hệ giữa biên </a:t>
            </a:r>
            <a:r>
              <a:rPr lang="vi-VN" sz="3200" i="1">
                <a:latin typeface="Times New Roman" panose="02020603050405020304" pitchFamily="18" charset="0"/>
                <a:cs typeface="Times New Roman" panose="02020603050405020304" pitchFamily="18" charset="0"/>
              </a:rPr>
              <a:t>độ của sóng âm với độ to của âm</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4A3CAABA-4028-4DD0-BD11-16C4861DC8CD}"/>
              </a:ext>
            </a:extLst>
          </p:cNvPr>
          <p:cNvSpPr txBox="1"/>
          <p:nvPr/>
        </p:nvSpPr>
        <p:spPr>
          <a:xfrm>
            <a:off x="551210" y="3122341"/>
            <a:ext cx="11096503" cy="1077218"/>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Biên độ dao động càng lớn, âm càng to</a:t>
            </a:r>
            <a:endParaRPr lang="en-US" sz="3200">
              <a:solidFill>
                <a:srgbClr val="FF0000"/>
              </a:solidFill>
              <a:latin typeface="Times New Roman" panose="02020603050405020304" pitchFamily="18" charset="0"/>
              <a:cs typeface="Times New Roman" panose="02020603050405020304" pitchFamily="18" charset="0"/>
            </a:endParaRPr>
          </a:p>
          <a:p>
            <a:r>
              <a:rPr lang="en-US" sz="3200" i="1" smtClean="0">
                <a:solidFill>
                  <a:srgbClr val="FF0000"/>
                </a:solidFill>
                <a:latin typeface="Times New Roman" panose="02020603050405020304" pitchFamily="18" charset="0"/>
                <a:cs typeface="Times New Roman" panose="02020603050405020304" pitchFamily="18" charset="0"/>
              </a:rPr>
              <a:t>       Biên </a:t>
            </a:r>
            <a:r>
              <a:rPr lang="en-US" sz="3200" i="1">
                <a:solidFill>
                  <a:srgbClr val="FF0000"/>
                </a:solidFill>
                <a:latin typeface="Times New Roman" panose="02020603050405020304" pitchFamily="18" charset="0"/>
                <a:cs typeface="Times New Roman" panose="02020603050405020304" pitchFamily="18" charset="0"/>
              </a:rPr>
              <a:t>độ dao động càng nhỏ, âm càng bé</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79118" y="4147486"/>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?3. </a:t>
            </a:r>
            <a:r>
              <a:rPr lang="en-US" sz="3200" i="1">
                <a:latin typeface="Times New Roman" panose="02020603050405020304" pitchFamily="18" charset="0"/>
                <a:cs typeface="Times New Roman" panose="02020603050405020304" pitchFamily="18" charset="0"/>
              </a:rPr>
              <a:t>Khi gãy đàn hoặc đánh trống , muốn âm phát ra to hơn người ta làm thế nào? Tại sao?</a:t>
            </a:r>
            <a:r>
              <a:rPr lang="vi-VN" sz="3200" i="1">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4A3CAABA-4028-4DD0-BD11-16C4861DC8CD}"/>
              </a:ext>
            </a:extLst>
          </p:cNvPr>
          <p:cNvSpPr txBox="1"/>
          <p:nvPr/>
        </p:nvSpPr>
        <p:spPr>
          <a:xfrm>
            <a:off x="546854" y="5221106"/>
            <a:ext cx="11096503" cy="1569660"/>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Khi gãy đàn hoặc đánh trống , muốn âm phát ra to hơn người ta sẽ gảy mạnh vào dây đàn hoặc đánh trống mạnh vào giữa mặt trống, làm như vậy để tăng biên độ dao động.</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09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551733C7-6925-417B-9BDB-3A2C87426A60}"/>
              </a:ext>
            </a:extLst>
          </p:cNvPr>
          <p:cNvSpPr txBox="1"/>
          <p:nvPr/>
        </p:nvSpPr>
        <p:spPr>
          <a:xfrm>
            <a:off x="463315" y="2637132"/>
            <a:ext cx="7277336" cy="1138966"/>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xmlns="" id="{4A3CAABA-4028-4DD0-BD11-16C4861DC8CD}"/>
              </a:ext>
            </a:extLst>
          </p:cNvPr>
          <p:cNvSpPr txBox="1"/>
          <p:nvPr/>
        </p:nvSpPr>
        <p:spPr>
          <a:xfrm>
            <a:off x="463315" y="3847793"/>
            <a:ext cx="8085221"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thì</a:t>
            </a:r>
            <a:r>
              <a:rPr lang="en-US" sz="2400" b="1" dirty="0">
                <a:latin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và</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phát</a:t>
            </a:r>
            <a:r>
              <a:rPr lang="en-US" sz="2400" b="1" dirty="0">
                <a:latin typeface="Tahoma" panose="020B0604030504040204" pitchFamily="34" charset="0"/>
              </a:rPr>
              <a:t> </a:t>
            </a:r>
            <a:r>
              <a:rPr lang="en-US" sz="2400" b="1" dirty="0" err="1">
                <a:latin typeface="Tahoma" panose="020B0604030504040204" pitchFamily="34" charset="0"/>
              </a:rPr>
              <a:t>ra</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to.</a:t>
            </a:r>
            <a:endParaRPr lang="en-US" sz="2400" dirty="0">
              <a:latin typeface="Tahoma" panose="020B0604030504040204" pitchFamily="34" charset="0"/>
            </a:endParaRPr>
          </a:p>
        </p:txBody>
      </p:sp>
    </p:spTree>
    <p:extLst>
      <p:ext uri="{BB962C8B-B14F-4D97-AF65-F5344CB8AC3E}">
        <p14:creationId xmlns:p14="http://schemas.microsoft.com/office/powerpoint/2010/main" val="45020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A0DF0-27BE-4EFE-81B2-BE7AF1915DEC}"/>
              </a:ext>
            </a:extLst>
          </p:cNvPr>
          <p:cNvSpPr>
            <a:spLocks noGrp="1"/>
          </p:cNvSpPr>
          <p:nvPr>
            <p:ph type="title"/>
          </p:nvPr>
        </p:nvSpPr>
        <p:spPr>
          <a:xfrm>
            <a:off x="507572" y="1113377"/>
            <a:ext cx="4787331" cy="1574333"/>
          </a:xfrm>
        </p:spPr>
        <p:txBody>
          <a:bodyPr anchor="b">
            <a:normAutofit/>
          </a:bodyPr>
          <a:lstStyle/>
          <a:p>
            <a:r>
              <a:rPr lang="en-US" sz="4000" dirty="0">
                <a:latin typeface="Times New Roman" panose="02020603050405020304" pitchFamily="18" charset="0"/>
                <a:cs typeface="Times New Roman" panose="02020603050405020304" pitchFamily="18" charset="0"/>
              </a:rPr>
              <a:t>II.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âm</a:t>
            </a:r>
            <a:endParaRPr lang="en-US" sz="4000" dirty="0">
              <a:latin typeface="Times New Roman" panose="02020603050405020304" pitchFamily="18" charset="0"/>
              <a:cs typeface="Times New Roman" panose="02020603050405020304" pitchFamily="18" charset="0"/>
            </a:endParaRPr>
          </a:p>
        </p:txBody>
      </p:sp>
      <p:pic>
        <p:nvPicPr>
          <p:cNvPr id="5" name="Âm thanh ghép video-Tiếng trống SoundEffect 2018">
            <a:hlinkClick r:id="" action="ppaction://media"/>
            <a:extLst>
              <a:ext uri="{FF2B5EF4-FFF2-40B4-BE49-F238E27FC236}">
                <a16:creationId xmlns:a16="http://schemas.microsoft.com/office/drawing/2014/main" xmlns="" id="{0874E58B-B3EE-4B49-8789-7B6CE08FAC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82247" y="985017"/>
            <a:ext cx="1703972" cy="1397256"/>
          </a:xfrm>
          <a:prstGeom prst="rect">
            <a:avLst/>
          </a:prstGeom>
        </p:spPr>
      </p:pic>
      <p:pic>
        <p:nvPicPr>
          <p:cNvPr id="7" name="Tiếng kêu động vật HÌNH ẢNH VÀ TIẾNG KÊU CỦA CON ONG sounds and image of the BEE">
            <a:hlinkClick r:id="" action="ppaction://media"/>
            <a:extLst>
              <a:ext uri="{FF2B5EF4-FFF2-40B4-BE49-F238E27FC236}">
                <a16:creationId xmlns:a16="http://schemas.microsoft.com/office/drawing/2014/main" xmlns="" id="{6D0FB5F1-79BE-4E4D-94A2-234882A8DC20}"/>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9"/>
          <a:stretch>
            <a:fillRect/>
          </a:stretch>
        </p:blipFill>
        <p:spPr>
          <a:xfrm>
            <a:off x="5507950" y="4856623"/>
            <a:ext cx="1373082" cy="1104086"/>
          </a:xfrm>
        </p:spPr>
      </p:pic>
      <p:pic>
        <p:nvPicPr>
          <p:cNvPr id="6" name="TEST ÂM THANH ĐÀN GUITAR TOKADO">
            <a:hlinkClick r:id="" action="ppaction://media"/>
            <a:extLst>
              <a:ext uri="{FF2B5EF4-FFF2-40B4-BE49-F238E27FC236}">
                <a16:creationId xmlns:a16="http://schemas.microsoft.com/office/drawing/2014/main" xmlns="" id="{85218071-59B7-4547-8312-7B57FAAB525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48130" y="3554315"/>
            <a:ext cx="2963421" cy="1703967"/>
          </a:xfrm>
          <a:prstGeom prst="rect">
            <a:avLst/>
          </a:prstGeom>
        </p:spPr>
      </p:pic>
      <p:sp>
        <p:nvSpPr>
          <p:cNvPr id="13" name="Title 1">
            <a:extLst>
              <a:ext uri="{FF2B5EF4-FFF2-40B4-BE49-F238E27FC236}">
                <a16:creationId xmlns:a16="http://schemas.microsoft.com/office/drawing/2014/main" xmlns="" id="{8C8A0DF0-27BE-4EFE-81B2-BE7AF1915DEC}"/>
              </a:ext>
            </a:extLst>
          </p:cNvPr>
          <p:cNvSpPr txBox="1">
            <a:spLocks/>
          </p:cNvSpPr>
          <p:nvPr/>
        </p:nvSpPr>
        <p:spPr>
          <a:xfrm>
            <a:off x="659972" y="117569"/>
            <a:ext cx="4787331" cy="1018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smtClean="0">
                <a:solidFill>
                  <a:srgbClr val="FF0000"/>
                </a:solidFill>
                <a:latin typeface="Times New Roman" panose="02020603050405020304" pitchFamily="18" charset="0"/>
                <a:cs typeface="Times New Roman" panose="02020603050405020304" pitchFamily="18" charset="0"/>
              </a:rPr>
              <a:t>TIẾT 2</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9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4"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002"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video>
              <p:cMediaNode vol="80000">
                <p:cTn id="35" fill="hold" display="0">
                  <p:stCondLst>
                    <p:cond delay="indefinite"/>
                  </p:stCondLst>
                </p:cTn>
                <p:tgtEl>
                  <p:spTgt spid="6"/>
                </p:tgtEl>
              </p:cMediaNode>
            </p:vide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6"/>
                                        </p:tgtEl>
                                      </p:cBhvr>
                                    </p:cmd>
                                  </p:childTnLst>
                                </p:cTn>
                              </p:par>
                            </p:childTnLst>
                          </p:cTn>
                        </p:par>
                      </p:childTnLst>
                    </p:cTn>
                  </p:par>
                </p:childTnLst>
              </p:cTn>
              <p:nextCondLst>
                <p:cond evt="onClick" delay="0">
                  <p:tgtEl>
                    <p:spTgt spid="6"/>
                  </p:tgtEl>
                </p:cond>
              </p:nextCondLst>
            </p:seq>
            <p:video>
              <p:cMediaNode vol="80000">
                <p:cTn id="41" fill="hold" display="0">
                  <p:stCondLst>
                    <p:cond delay="indefinite"/>
                  </p:stCondLst>
                </p:cTn>
                <p:tgtEl>
                  <p:spTgt spid="7"/>
                </p:tgtEl>
              </p:cMediaNode>
            </p:video>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2A6699C-6ED1-4C90-A61E-DDD58AA2D6AF}"/>
              </a:ext>
            </a:extLst>
          </p:cNvPr>
          <p:cNvGrpSpPr/>
          <p:nvPr/>
        </p:nvGrpSpPr>
        <p:grpSpPr>
          <a:xfrm>
            <a:off x="1453226" y="215155"/>
            <a:ext cx="8883080" cy="6380166"/>
            <a:chOff x="84333" y="385881"/>
            <a:chExt cx="8883080" cy="6380166"/>
          </a:xfrm>
        </p:grpSpPr>
        <p:pic>
          <p:nvPicPr>
            <p:cNvPr id="5" name="Picture 4">
              <a:extLst>
                <a:ext uri="{FF2B5EF4-FFF2-40B4-BE49-F238E27FC236}">
                  <a16:creationId xmlns:a16="http://schemas.microsoft.com/office/drawing/2014/main" xmlns="" id="{4D23E8A3-AF10-4A1E-A04E-5C241624FCEA}"/>
                </a:ext>
              </a:extLst>
            </p:cNvPr>
            <p:cNvPicPr>
              <a:picLocks noChangeAspect="1"/>
            </p:cNvPicPr>
            <p:nvPr/>
          </p:nvPicPr>
          <p:blipFill>
            <a:blip r:embed="rId2"/>
            <a:stretch>
              <a:fillRect/>
            </a:stretch>
          </p:blipFill>
          <p:spPr>
            <a:xfrm>
              <a:off x="84333" y="3931407"/>
              <a:ext cx="1770075" cy="2834640"/>
            </a:xfrm>
            <a:prstGeom prst="rect">
              <a:avLst/>
            </a:prstGeom>
          </p:spPr>
        </p:pic>
        <p:sp>
          <p:nvSpPr>
            <p:cNvPr id="6" name="Oval Callout 5">
              <a:extLst>
                <a:ext uri="{FF2B5EF4-FFF2-40B4-BE49-F238E27FC236}">
                  <a16:creationId xmlns:a16="http://schemas.microsoft.com/office/drawing/2014/main" xmlns="" id="{B96B62CD-AC77-44C3-B2D1-0A4128FB6326}"/>
                </a:ext>
              </a:extLst>
            </p:cNvPr>
            <p:cNvSpPr/>
            <p:nvPr/>
          </p:nvSpPr>
          <p:spPr>
            <a:xfrm>
              <a:off x="2392289" y="385881"/>
              <a:ext cx="6575124" cy="398032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p>
          </p:txBody>
        </p:sp>
      </p:grpSp>
      <p:sp>
        <p:nvSpPr>
          <p:cNvPr id="7" name="TextBox 6">
            <a:extLst>
              <a:ext uri="{FF2B5EF4-FFF2-40B4-BE49-F238E27FC236}">
                <a16:creationId xmlns:a16="http://schemas.microsoft.com/office/drawing/2014/main" xmlns="" id="{B060B26E-C0E5-4BB4-A1EE-9276892B0BD9}"/>
              </a:ext>
            </a:extLst>
          </p:cNvPr>
          <p:cNvSpPr txBox="1"/>
          <p:nvPr/>
        </p:nvSpPr>
        <p:spPr>
          <a:xfrm>
            <a:off x="860612" y="748716"/>
            <a:ext cx="3729317"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en-US" sz="4000" b="1" dirty="0" err="1">
                <a:solidFill>
                  <a:srgbClr val="C00000"/>
                </a:solidFill>
                <a:latin typeface="Times New Roman" panose="02020603050405020304" pitchFamily="18" charset="0"/>
                <a:cs typeface="Times New Roman" panose="02020603050405020304" pitchFamily="18" charset="0"/>
              </a:rPr>
              <a:t>Tần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số</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1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1EDF9EC-6579-451F-BC40-9062C3600A9F}"/>
              </a:ext>
            </a:extLst>
          </p:cNvPr>
          <p:cNvSpPr/>
          <p:nvPr/>
        </p:nvSpPr>
        <p:spPr>
          <a:xfrm>
            <a:off x="290945" y="1715655"/>
            <a:ext cx="11610109" cy="32812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dao</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động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vật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hiện</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trong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một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giây</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200" b="1" u="sng"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Đơn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vị</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Héc</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kí</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hiệu</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Hz.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3600" dirty="0">
              <a:solidFill>
                <a:schemeClr val="tx1"/>
              </a:solidFill>
            </a:endParaRPr>
          </a:p>
        </p:txBody>
      </p:sp>
    </p:spTree>
    <p:extLst>
      <p:ext uri="{BB962C8B-B14F-4D97-AF65-F5344CB8AC3E}">
        <p14:creationId xmlns:p14="http://schemas.microsoft.com/office/powerpoint/2010/main" val="369125509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elp 3">
            <a:hlinkClick r:id="" action="ppaction://noaction" highlightClick="1"/>
            <a:extLst>
              <a:ext uri="{FF2B5EF4-FFF2-40B4-BE49-F238E27FC236}">
                <a16:creationId xmlns:a16="http://schemas.microsoft.com/office/drawing/2014/main" xmlns="" id="{A80B173D-3730-4048-B005-62AF2B83BF77}"/>
              </a:ext>
            </a:extLst>
          </p:cNvPr>
          <p:cNvSpPr/>
          <p:nvPr/>
        </p:nvSpPr>
        <p:spPr>
          <a:xfrm>
            <a:off x="717177" y="896471"/>
            <a:ext cx="986117" cy="735105"/>
          </a:xfrm>
          <a:prstGeom prst="actionButtonHel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9C02AEDE-C53F-4A66-B85F-491E2C2CFA8F}"/>
              </a:ext>
            </a:extLst>
          </p:cNvPr>
          <p:cNvSpPr txBox="1"/>
          <p:nvPr/>
        </p:nvSpPr>
        <p:spPr>
          <a:xfrm>
            <a:off x="1981199" y="878541"/>
            <a:ext cx="8901953"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sp>
        <p:nvSpPr>
          <p:cNvPr id="6" name="Scroll: Horizontal 5">
            <a:extLst>
              <a:ext uri="{FF2B5EF4-FFF2-40B4-BE49-F238E27FC236}">
                <a16:creationId xmlns:a16="http://schemas.microsoft.com/office/drawing/2014/main" xmlns="" id="{56F8B1EE-792B-4493-86BF-A1FE687FC3F2}"/>
              </a:ext>
            </a:extLst>
          </p:cNvPr>
          <p:cNvSpPr/>
          <p:nvPr/>
        </p:nvSpPr>
        <p:spPr>
          <a:xfrm>
            <a:off x="403413" y="1792941"/>
            <a:ext cx="11430000" cy="4446494"/>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ghita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880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100Hz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phút</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đập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xuống</a:t>
            </a:r>
            <a:r>
              <a:rPr lang="en-US" sz="2400" dirty="0">
                <a:solidFill>
                  <a:schemeClr val="tx1"/>
                </a:solidFill>
                <a:latin typeface="Times New Roman" panose="02020603050405020304" pitchFamily="18" charset="0"/>
                <a:cs typeface="Times New Roman" panose="02020603050405020304" pitchFamily="18" charset="0"/>
              </a:rPr>
              <a:t> 3 300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10s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084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4ABBFD-72CA-4BC0-A7AD-EFA4CA242DFD}"/>
              </a:ext>
            </a:extLst>
          </p:cNvPr>
          <p:cNvPicPr>
            <a:picLocks noChangeAspect="1"/>
          </p:cNvPicPr>
          <p:nvPr/>
        </p:nvPicPr>
        <p:blipFill>
          <a:blip r:embed="rId2"/>
          <a:stretch>
            <a:fillRect/>
          </a:stretch>
        </p:blipFill>
        <p:spPr>
          <a:xfrm>
            <a:off x="3911133" y="1289713"/>
            <a:ext cx="5438809" cy="3369969"/>
          </a:xfrm>
          <a:prstGeom prst="rect">
            <a:avLst/>
          </a:prstGeom>
        </p:spPr>
      </p:pic>
      <p:sp>
        <p:nvSpPr>
          <p:cNvPr id="5" name="TextBox 4">
            <a:extLst>
              <a:ext uri="{FF2B5EF4-FFF2-40B4-BE49-F238E27FC236}">
                <a16:creationId xmlns:a16="http://schemas.microsoft.com/office/drawing/2014/main" xmlns="" id="{01AD53FC-7C65-4DD4-AB2F-B5351B8F2571}"/>
              </a:ext>
            </a:extLst>
          </p:cNvPr>
          <p:cNvSpPr txBox="1"/>
          <p:nvPr/>
        </p:nvSpPr>
        <p:spPr>
          <a:xfrm>
            <a:off x="3337392" y="5198955"/>
            <a:ext cx="6362420" cy="468077"/>
          </a:xfrm>
          <a:prstGeom prst="rect">
            <a:avLst/>
          </a:prstGeom>
          <a:noFill/>
        </p:spPr>
        <p:txBody>
          <a:bodyPr wrap="square" rtlCol="0">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Đàn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ghita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880Hz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6459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83980CC-C013-47F3-A1D3-6415317B55D1}"/>
              </a:ext>
            </a:extLst>
          </p:cNvPr>
          <p:cNvPicPr>
            <a:picLocks noChangeAspect="1"/>
          </p:cNvPicPr>
          <p:nvPr/>
        </p:nvPicPr>
        <p:blipFill>
          <a:blip r:embed="rId2"/>
          <a:stretch>
            <a:fillRect/>
          </a:stretch>
        </p:blipFill>
        <p:spPr>
          <a:xfrm>
            <a:off x="3026922" y="1273002"/>
            <a:ext cx="5739334" cy="3819266"/>
          </a:xfrm>
          <a:prstGeom prst="rect">
            <a:avLst/>
          </a:prstGeom>
        </p:spPr>
      </p:pic>
      <p:sp>
        <p:nvSpPr>
          <p:cNvPr id="17" name="TextBox 16">
            <a:extLst>
              <a:ext uri="{FF2B5EF4-FFF2-40B4-BE49-F238E27FC236}">
                <a16:creationId xmlns:a16="http://schemas.microsoft.com/office/drawing/2014/main" xmlns="" id="{BD8B56A4-B2CD-4CE5-A5D9-96084B6A9D37}"/>
              </a:ext>
            </a:extLst>
          </p:cNvPr>
          <p:cNvSpPr txBox="1"/>
          <p:nvPr/>
        </p:nvSpPr>
        <p:spPr>
          <a:xfrm>
            <a:off x="2010100" y="5469349"/>
            <a:ext cx="8139952" cy="461665"/>
          </a:xfrm>
          <a:prstGeom prst="rect">
            <a:avLst/>
          </a:prstGeom>
          <a:noFill/>
        </p:spPr>
        <p:txBody>
          <a:bodyPr wrap="square">
            <a:spAutoFit/>
          </a:bodyPr>
          <a:lstStyle/>
          <a:p>
            <a:pPr algn="ctr"/>
            <a:r>
              <a:rPr lang="en-US" sz="2400" dirty="0" err="1">
                <a:effectLst/>
                <a:latin typeface="Times New Roman" panose="02020603050405020304" pitchFamily="18" charset="0"/>
                <a:ea typeface="Calibri" panose="020F0502020204030204" pitchFamily="34" charset="0"/>
              </a:rPr>
              <a:t>Trống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6000 </a:t>
            </a:r>
            <a:r>
              <a:rPr lang="en-US" sz="2400" dirty="0" err="1">
                <a:effectLst/>
                <a:latin typeface="Times New Roman" panose="02020603050405020304" pitchFamily="18" charset="0"/>
                <a:ea typeface="Calibri" panose="020F0502020204030204" pitchFamily="34" charset="0"/>
              </a:rPr>
              <a:t>dao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1 </a:t>
            </a:r>
            <a:r>
              <a:rPr lang="en-US" sz="2400" dirty="0" err="1">
                <a:effectLst/>
                <a:latin typeface="Times New Roman" panose="02020603050405020304" pitchFamily="18" charset="0"/>
                <a:ea typeface="Calibri" panose="020F0502020204030204" pitchFamily="34" charset="0"/>
              </a:rPr>
              <a:t>phút</a:t>
            </a:r>
            <a:r>
              <a:rPr lang="en-US" sz="2400" dirty="0">
                <a:effectLst/>
                <a:latin typeface="Times New Roman" panose="02020603050405020304" pitchFamily="18" charset="0"/>
                <a:ea typeface="Calibri" panose="020F0502020204030204" pitchFamily="34" charset="0"/>
              </a:rPr>
              <a:t>. </a:t>
            </a:r>
            <a:endParaRPr lang="en-US" sz="3600" dirty="0"/>
          </a:p>
        </p:txBody>
      </p:sp>
    </p:spTree>
    <p:extLst>
      <p:ext uri="{BB962C8B-B14F-4D97-AF65-F5344CB8AC3E}">
        <p14:creationId xmlns:p14="http://schemas.microsoft.com/office/powerpoint/2010/main" val="15590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E619CD3-695F-4AAC-9A6E-679E9C32FCDB}"/>
              </a:ext>
            </a:extLst>
          </p:cNvPr>
          <p:cNvPicPr>
            <a:picLocks noChangeAspect="1"/>
          </p:cNvPicPr>
          <p:nvPr/>
        </p:nvPicPr>
        <p:blipFill>
          <a:blip r:embed="rId2"/>
          <a:stretch>
            <a:fillRect/>
          </a:stretch>
        </p:blipFill>
        <p:spPr>
          <a:xfrm>
            <a:off x="580087" y="1517425"/>
            <a:ext cx="6287341" cy="3618246"/>
          </a:xfrm>
          <a:prstGeom prst="rect">
            <a:avLst/>
          </a:prstGeom>
        </p:spPr>
      </p:pic>
      <p:sp>
        <p:nvSpPr>
          <p:cNvPr id="10" name="TextBox 9">
            <a:extLst>
              <a:ext uri="{FF2B5EF4-FFF2-40B4-BE49-F238E27FC236}">
                <a16:creationId xmlns:a16="http://schemas.microsoft.com/office/drawing/2014/main" xmlns="" id="{B5356A0F-35FA-43E4-AA5A-48A3DF2E16CE}"/>
              </a:ext>
            </a:extLst>
          </p:cNvPr>
          <p:cNvSpPr txBox="1"/>
          <p:nvPr/>
        </p:nvSpPr>
        <p:spPr>
          <a:xfrm>
            <a:off x="7430464" y="3326548"/>
            <a:ext cx="4107112" cy="863250"/>
          </a:xfrm>
          <a:prstGeom prst="rect">
            <a:avLst/>
          </a:prstGeom>
          <a:noFill/>
        </p:spPr>
        <p:txBody>
          <a:bodyPr wrap="square">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dao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động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cánh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ong</a:t>
            </a:r>
            <a:r>
              <a:rPr lang="en-US" sz="2400" dirty="0">
                <a:effectLst/>
                <a:latin typeface="Times New Roman" panose="02020603050405020304" pitchFamily="18" charset="0"/>
                <a:ea typeface="Calibri" panose="020F0502020204030204" pitchFamily="34" charset="0"/>
                <a:cs typeface="Arial" panose="020B0604020202020204" pitchFamily="34" charset="0"/>
              </a:rPr>
              <a:t>: 330Hz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5090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xmlns="" id="{A08A194E-E277-4E18-9105-C1AB67B33E1E}"/>
                  </a:ext>
                </a:extLst>
              </p:cNvPr>
              <p:cNvSpPr/>
              <p:nvPr/>
            </p:nvSpPr>
            <p:spPr>
              <a:xfrm>
                <a:off x="1528482" y="1734671"/>
                <a:ext cx="9135035" cy="2667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𝐒</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𝐥</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ầ</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num>
                      <m:den>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𝐓𝐡</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ờ</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𝐢</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𝐠𝐢𝐚𝐧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den>
                    </m:f>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14:m>
                  <m:oMath xmlns:m="http://schemas.openxmlformats.org/officeDocument/2006/math">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A08A194E-E277-4E18-9105-C1AB67B33E1E}"/>
                  </a:ext>
                </a:extLst>
              </p:cNvPr>
              <p:cNvSpPr>
                <a:spLocks noRot="1" noChangeAspect="1" noMove="1" noResize="1" noEditPoints="1" noAdjustHandles="1" noChangeArrowheads="1" noChangeShapeType="1" noTextEdit="1"/>
              </p:cNvSpPr>
              <p:nvPr/>
            </p:nvSpPr>
            <p:spPr>
              <a:xfrm>
                <a:off x="1528482" y="1734671"/>
                <a:ext cx="9135035" cy="2667000"/>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0746154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275805" y="33337"/>
            <a:ext cx="9753601" cy="6824663"/>
            <a:chOff x="-1" y="0"/>
            <a:chExt cx="9325429"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1" y="0"/>
              <a:ext cx="230221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281645" y="275511"/>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2733049" y="1723395"/>
            <a:ext cx="5562600" cy="32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BÀI 13</a:t>
            </a:r>
          </a:p>
          <a:p>
            <a:pPr algn="ctr" eaLnBrk="1" hangingPunct="1">
              <a:spcBef>
                <a:spcPct val="0"/>
              </a:spcBef>
              <a:buFontTx/>
              <a:buNone/>
            </a:pP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cao</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to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endPar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087710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extLst>
              <a:ext uri="{FF2B5EF4-FFF2-40B4-BE49-F238E27FC236}">
                <a16:creationId xmlns:a16="http://schemas.microsoft.com/office/drawing/2014/main" xmlns="" id="{9C096245-1C32-4848-9EF9-FBB31877FF67}"/>
              </a:ext>
            </a:extLst>
          </p:cNvPr>
          <p:cNvSpPr/>
          <p:nvPr/>
        </p:nvSpPr>
        <p:spPr>
          <a:xfrm>
            <a:off x="447963"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5FFD02D-6FEE-4B06-B561-80ECB11BA2C7}"/>
              </a:ext>
            </a:extLst>
          </p:cNvPr>
          <p:cNvPicPr>
            <a:picLocks noChangeAspect="1"/>
          </p:cNvPicPr>
          <p:nvPr/>
        </p:nvPicPr>
        <p:blipFill>
          <a:blip r:embed="rId2"/>
          <a:stretch>
            <a:fillRect/>
          </a:stretch>
        </p:blipFill>
        <p:spPr>
          <a:xfrm>
            <a:off x="4193309" y="211681"/>
            <a:ext cx="7647709" cy="5114710"/>
          </a:xfrm>
          <a:prstGeom prst="rect">
            <a:avLst/>
          </a:prstGeom>
        </p:spPr>
      </p:pic>
      <p:sp>
        <p:nvSpPr>
          <p:cNvPr id="6" name="TextBox 5">
            <a:extLst>
              <a:ext uri="{FF2B5EF4-FFF2-40B4-BE49-F238E27FC236}">
                <a16:creationId xmlns:a16="http://schemas.microsoft.com/office/drawing/2014/main" xmlns="" id="{3E9EC5C5-DD50-41C7-BF0D-83B56155DA25}"/>
              </a:ext>
            </a:extLst>
          </p:cNvPr>
          <p:cNvSpPr txBox="1"/>
          <p:nvPr/>
        </p:nvSpPr>
        <p:spPr>
          <a:xfrm>
            <a:off x="447963" y="2041237"/>
            <a:ext cx="3500582"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tai ta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20Hz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20 000Hz</a:t>
            </a:r>
          </a:p>
        </p:txBody>
      </p:sp>
      <p:sp>
        <p:nvSpPr>
          <p:cNvPr id="8" name="TextBox 7">
            <a:extLst>
              <a:ext uri="{FF2B5EF4-FFF2-40B4-BE49-F238E27FC236}">
                <a16:creationId xmlns:a16="http://schemas.microsoft.com/office/drawing/2014/main" xmlns="" id="{0314A826-3E02-4B54-9CC6-20E215EC035B}"/>
              </a:ext>
            </a:extLst>
          </p:cNvPr>
          <p:cNvSpPr txBox="1"/>
          <p:nvPr/>
        </p:nvSpPr>
        <p:spPr>
          <a:xfrm>
            <a:off x="674254" y="5423682"/>
            <a:ext cx="11009745" cy="954107"/>
          </a:xfrm>
          <a:prstGeom prst="rect">
            <a:avLst/>
          </a:prstGeom>
          <a:noFill/>
        </p:spPr>
        <p:txBody>
          <a:bodyPr wrap="square">
            <a:spAutoFit/>
          </a:bodyPr>
          <a:lstStyle/>
          <a:p>
            <a:pPr algn="ctr"/>
            <a:r>
              <a:rPr lang="vi-VN" sz="2800" b="0" i="0" dirty="0">
                <a:solidFill>
                  <a:srgbClr val="333333"/>
                </a:solidFill>
                <a:effectLst/>
                <a:latin typeface="+mj-lt"/>
              </a:rPr>
              <a:t>dB hay đề - xi - ben là đơn vị được sử dụng để đo cường độ âm thanh, hiển thị độ mạnh hay yếu của âm thanh được phát ra.</a:t>
            </a:r>
            <a:endParaRPr lang="en-US" sz="2800" dirty="0">
              <a:latin typeface="+mj-lt"/>
            </a:endParaRPr>
          </a:p>
        </p:txBody>
      </p:sp>
    </p:spTree>
    <p:extLst>
      <p:ext uri="{BB962C8B-B14F-4D97-AF65-F5344CB8AC3E}">
        <p14:creationId xmlns:p14="http://schemas.microsoft.com/office/powerpoint/2010/main" val="894076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 4">
            <a:extLst>
              <a:ext uri="{FF2B5EF4-FFF2-40B4-BE49-F238E27FC236}">
                <a16:creationId xmlns:a16="http://schemas.microsoft.com/office/drawing/2014/main" xmlns="" id="{4F086681-159C-4357-A50B-C37DFBEB6DC0}"/>
              </a:ext>
            </a:extLst>
          </p:cNvPr>
          <p:cNvSpPr/>
          <p:nvPr/>
        </p:nvSpPr>
        <p:spPr>
          <a:xfrm>
            <a:off x="761999"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5907F333-E0E2-4355-BED5-82FF281F85AF}"/>
              </a:ext>
            </a:extLst>
          </p:cNvPr>
          <p:cNvPicPr>
            <a:picLocks noChangeAspect="1"/>
          </p:cNvPicPr>
          <p:nvPr/>
        </p:nvPicPr>
        <p:blipFill>
          <a:blip r:embed="rId4"/>
          <a:stretch>
            <a:fillRect/>
          </a:stretch>
        </p:blipFill>
        <p:spPr>
          <a:xfrm>
            <a:off x="526336" y="2002948"/>
            <a:ext cx="6366116" cy="1716628"/>
          </a:xfrm>
          <a:prstGeom prst="rect">
            <a:avLst/>
          </a:prstGeom>
        </p:spPr>
      </p:pic>
      <p:pic>
        <p:nvPicPr>
          <p:cNvPr id="7" name="NHỮNG NGƯỜI BẠN CỦA ĐÔ - RÊ - MI - ĐỌC TÊN NỐT NHẠC - ÂM NHẠC 1 KNTT">
            <a:hlinkClick r:id="" action="ppaction://media"/>
            <a:extLst>
              <a:ext uri="{FF2B5EF4-FFF2-40B4-BE49-F238E27FC236}">
                <a16:creationId xmlns:a16="http://schemas.microsoft.com/office/drawing/2014/main" xmlns="" id="{E661AAAE-9176-46E2-889E-D7B8DBA63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47400" y="1425388"/>
            <a:ext cx="3051784" cy="1716628"/>
          </a:xfrm>
          <a:prstGeom prst="rect">
            <a:avLst/>
          </a:prstGeom>
        </p:spPr>
      </p:pic>
      <p:sp>
        <p:nvSpPr>
          <p:cNvPr id="9" name="TextBox 8">
            <a:extLst>
              <a:ext uri="{FF2B5EF4-FFF2-40B4-BE49-F238E27FC236}">
                <a16:creationId xmlns:a16="http://schemas.microsoft.com/office/drawing/2014/main" xmlns="" id="{9FB729B9-DDB7-4771-8B02-9D758ED0F0E6}"/>
              </a:ext>
            </a:extLst>
          </p:cNvPr>
          <p:cNvSpPr txBox="1"/>
          <p:nvPr/>
        </p:nvSpPr>
        <p:spPr>
          <a:xfrm>
            <a:off x="1311563" y="4015455"/>
            <a:ext cx="8866909" cy="2127762"/>
          </a:xfrm>
          <a:prstGeom prst="rect">
            <a:avLst/>
          </a:prstGeom>
          <a:noFill/>
        </p:spPr>
        <p:txBody>
          <a:bodyPr wrap="square">
            <a:spAutoFit/>
          </a:bodyPr>
          <a:lstStyle/>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Si: 494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523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587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Mi: 629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Fa: 698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Sol: 784 Hz</a:t>
            </a:r>
          </a:p>
          <a:p>
            <a:pPr algn="ct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La: 880 Hz</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50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17FB68D-5C56-DC43-A85D-5C6FD5AF7890}"/>
              </a:ext>
            </a:extLst>
          </p:cNvPr>
          <p:cNvGrpSpPr/>
          <p:nvPr/>
        </p:nvGrpSpPr>
        <p:grpSpPr>
          <a:xfrm>
            <a:off x="341601" y="1758224"/>
            <a:ext cx="5641188" cy="3788227"/>
            <a:chOff x="676003" y="2233750"/>
            <a:chExt cx="5641188" cy="3788227"/>
          </a:xfrm>
        </p:grpSpPr>
        <p:pic>
          <p:nvPicPr>
            <p:cNvPr id="5" name="Picture 4">
              <a:extLst>
                <a:ext uri="{FF2B5EF4-FFF2-40B4-BE49-F238E27FC236}">
                  <a16:creationId xmlns:a16="http://schemas.microsoft.com/office/drawing/2014/main" xmlns="" id="{80A46264-F0F0-6F4F-AC45-E1D0CB910E62}"/>
                </a:ext>
              </a:extLst>
            </p:cNvPr>
            <p:cNvPicPr>
              <a:picLocks noChangeAspect="1"/>
            </p:cNvPicPr>
            <p:nvPr/>
          </p:nvPicPr>
          <p:blipFill>
            <a:blip r:embed="rId4"/>
            <a:stretch>
              <a:fillRect/>
            </a:stretch>
          </p:blipFill>
          <p:spPr>
            <a:xfrm>
              <a:off x="676003" y="3187337"/>
              <a:ext cx="1770075" cy="2834640"/>
            </a:xfrm>
            <a:prstGeom prst="rect">
              <a:avLst/>
            </a:prstGeom>
          </p:spPr>
        </p:pic>
        <p:sp>
          <p:nvSpPr>
            <p:cNvPr id="6" name="Oval Callout 5">
              <a:extLst>
                <a:ext uri="{FF2B5EF4-FFF2-40B4-BE49-F238E27FC236}">
                  <a16:creationId xmlns:a16="http://schemas.microsoft.com/office/drawing/2014/main" xmlns="" id="{5B45FBCF-8F34-F84D-A826-ADCC655D260A}"/>
                </a:ext>
              </a:extLst>
            </p:cNvPr>
            <p:cNvSpPr/>
            <p:nvPr/>
          </p:nvSpPr>
          <p:spPr>
            <a:xfrm>
              <a:off x="2446077" y="2233750"/>
              <a:ext cx="3871114" cy="159366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a:t>
              </a:r>
            </a:p>
          </p:txBody>
        </p:sp>
      </p:grpSp>
      <p:pic>
        <p:nvPicPr>
          <p:cNvPr id="7" name="9convert.com - Đẳng cấp của ca sĩ Opera khi hát không cần mic_360p">
            <a:hlinkClick r:id="" action="ppaction://media"/>
            <a:extLst>
              <a:ext uri="{FF2B5EF4-FFF2-40B4-BE49-F238E27FC236}">
                <a16:creationId xmlns:a16="http://schemas.microsoft.com/office/drawing/2014/main" xmlns="" id="{BF33976F-1ACB-F043-983B-656DBA06C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0967" y="1570083"/>
            <a:ext cx="5080000" cy="2921000"/>
          </a:xfrm>
          <a:prstGeom prst="rect">
            <a:avLst/>
          </a:prstGeom>
        </p:spPr>
      </p:pic>
      <p:grpSp>
        <p:nvGrpSpPr>
          <p:cNvPr id="11" name="Group 10">
            <a:extLst>
              <a:ext uri="{FF2B5EF4-FFF2-40B4-BE49-F238E27FC236}">
                <a16:creationId xmlns:a16="http://schemas.microsoft.com/office/drawing/2014/main" xmlns="" id="{A515F0C7-E9F7-FA45-8041-02D91F729BC5}"/>
              </a:ext>
            </a:extLst>
          </p:cNvPr>
          <p:cNvGrpSpPr/>
          <p:nvPr/>
        </p:nvGrpSpPr>
        <p:grpSpPr>
          <a:xfrm>
            <a:off x="2849670" y="1899827"/>
            <a:ext cx="7509175" cy="4458608"/>
            <a:chOff x="2446077" y="3506536"/>
            <a:chExt cx="7509175" cy="4458608"/>
          </a:xfrm>
        </p:grpSpPr>
        <p:pic>
          <p:nvPicPr>
            <p:cNvPr id="9" name="Picture 8">
              <a:extLst>
                <a:ext uri="{FF2B5EF4-FFF2-40B4-BE49-F238E27FC236}">
                  <a16:creationId xmlns:a16="http://schemas.microsoft.com/office/drawing/2014/main" xmlns="" id="{7518C2AB-18C4-0446-8972-CE93B2A4E863}"/>
                </a:ext>
              </a:extLst>
            </p:cNvPr>
            <p:cNvPicPr>
              <a:picLocks noChangeAspect="1"/>
            </p:cNvPicPr>
            <p:nvPr/>
          </p:nvPicPr>
          <p:blipFill>
            <a:blip r:embed="rId6"/>
            <a:stretch>
              <a:fillRect/>
            </a:stretch>
          </p:blipFill>
          <p:spPr>
            <a:xfrm>
              <a:off x="2446077" y="4866344"/>
              <a:ext cx="2628900" cy="3098800"/>
            </a:xfrm>
            <a:prstGeom prst="rect">
              <a:avLst/>
            </a:prstGeom>
          </p:spPr>
        </p:pic>
        <p:sp>
          <p:nvSpPr>
            <p:cNvPr id="10" name="Oval Callout 9">
              <a:extLst>
                <a:ext uri="{FF2B5EF4-FFF2-40B4-BE49-F238E27FC236}">
                  <a16:creationId xmlns:a16="http://schemas.microsoft.com/office/drawing/2014/main" xmlns="" id="{ACF5F4B6-D1A2-084F-8626-908B62D79FB1}"/>
                </a:ext>
              </a:extLst>
            </p:cNvPr>
            <p:cNvSpPr/>
            <p:nvPr/>
          </p:nvSpPr>
          <p:spPr>
            <a:xfrm>
              <a:off x="4879033" y="3506536"/>
              <a:ext cx="5076219" cy="2100581"/>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vi-VN" sz="2400" dirty="0">
                  <a:latin typeface="Times New Roman" panose="02020603050405020304" pitchFamily="18" charset="0"/>
                  <a:cs typeface="Times New Roman" panose="02020603050405020304" pitchFamily="18" charset="0"/>
                </a:rPr>
                <a:t>Vậy sự cao, thấp của âm nghe được có liên hệ như thế nào với tần số của sóng âm?</a:t>
              </a:r>
            </a:p>
          </p:txBody>
        </p:sp>
      </p:grpSp>
    </p:spTree>
    <p:extLst>
      <p:ext uri="{BB962C8B-B14F-4D97-AF65-F5344CB8AC3E}">
        <p14:creationId xmlns:p14="http://schemas.microsoft.com/office/powerpoint/2010/main" val="177467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md type="call" cmd="stop">
                                      <p:cBhvr>
                                        <p:cTn id="23" dur="1">
                                          <p:stCondLst>
                                            <p:cond delay="499"/>
                                          </p:stCondLst>
                                        </p:cTn>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07953-713A-1140-90F2-62AF5FBEB6E5}"/>
              </a:ext>
            </a:extLst>
          </p:cNvPr>
          <p:cNvSpPr>
            <a:spLocks noGrp="1"/>
          </p:cNvSpPr>
          <p:nvPr>
            <p:ph type="title"/>
          </p:nvPr>
        </p:nvSpPr>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Độ</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âm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F456B560-399E-9E45-87DA-7A7FB221043E}"/>
              </a:ext>
            </a:extLst>
          </p:cNvPr>
          <p:cNvSpPr>
            <a:spLocks noGrp="1"/>
          </p:cNvSpPr>
          <p:nvPr>
            <p:ph idx="1"/>
          </p:nvPr>
        </p:nvSpPr>
        <p:spPr/>
        <p:txBody>
          <a:bodyPr/>
          <a:lstStyle/>
          <a:p>
            <a:pPr marL="0" indent="0">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Thí</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nghiệm</a:t>
            </a:r>
            <a:endParaRPr lang="en-US"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55FA796E-035E-1245-8819-5A9F4D771F6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5013826" y="1395554"/>
            <a:ext cx="5790532" cy="5211479"/>
          </a:xfrm>
          <a:prstGeom prst="rect">
            <a:avLst/>
          </a:prstGeom>
        </p:spPr>
      </p:pic>
    </p:spTree>
    <p:extLst>
      <p:ext uri="{BB962C8B-B14F-4D97-AF65-F5344CB8AC3E}">
        <p14:creationId xmlns:p14="http://schemas.microsoft.com/office/powerpoint/2010/main" val="4184259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across)">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87238A3-9FA2-C44A-B16E-440DC6AE5847}"/>
              </a:ext>
            </a:extLst>
          </p:cNvPr>
          <p:cNvSpPr>
            <a:spLocks noGrp="1"/>
          </p:cNvSpPr>
          <p:nvPr>
            <p:ph idx="1"/>
          </p:nvPr>
        </p:nvSpPr>
        <p:spPr>
          <a:xfrm>
            <a:off x="282685" y="662343"/>
            <a:ext cx="11650578" cy="5869086"/>
          </a:xfrm>
        </p:spPr>
        <p:txBody>
          <a:bodyPr>
            <a:noAutofit/>
          </a:bodyPr>
          <a:lstStyle/>
          <a:p>
            <a:pPr marL="0" indent="0">
              <a:buNone/>
            </a:pPr>
            <a:r>
              <a:rPr lang="en-US" sz="3200" i="1" dirty="0">
                <a:latin typeface="Times New Roman" panose="02020603050405020304" pitchFamily="18" charset="0"/>
                <a:cs typeface="Times New Roman" panose="02020603050405020304" pitchFamily="18" charset="0"/>
              </a:rPr>
              <a:t>b) </a:t>
            </a:r>
            <a:r>
              <a:rPr lang="en-US" sz="3200" i="1" dirty="0" err="1">
                <a:latin typeface="Times New Roman" panose="02020603050405020304" pitchFamily="18" charset="0"/>
                <a:cs typeface="Times New Roman" panose="02020603050405020304" pitchFamily="18" charset="0"/>
              </a:rPr>
              <a:t>Trả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endParaRPr lang="en-US" sz="3200" i="1"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2.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a:t>
            </a: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1438BD2-4E84-BF4E-B33C-1A8F1BF9C36F}"/>
              </a:ext>
            </a:extLst>
          </p:cNvPr>
          <p:cNvSpPr/>
          <p:nvPr/>
        </p:nvSpPr>
        <p:spPr>
          <a:xfrm>
            <a:off x="282685" y="2529588"/>
            <a:ext cx="10507234"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Tần số 13.4a nhỏ hơn 13.4b</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sóng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thoa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thì</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dao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động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4E46708-904E-4447-ADE4-6D2EF6982E83}"/>
              </a:ext>
            </a:extLst>
          </p:cNvPr>
          <p:cNvSpPr/>
          <p:nvPr/>
        </p:nvSpPr>
        <p:spPr>
          <a:xfrm>
            <a:off x="282685" y="3926268"/>
            <a:ext cx="10036972" cy="830997"/>
          </a:xfrm>
          <a:prstGeom prst="rect">
            <a:avLst/>
          </a:prstGeom>
        </p:spPr>
        <p:txBody>
          <a:bodyPr wrap="square">
            <a:spAutoFit/>
          </a:bodyPr>
          <a:lstStyle/>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13.4a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nhỏ</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thấp</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13.4b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227CCDF-49EC-2D40-A8CE-7AD7E0B80CAD}"/>
              </a:ext>
            </a:extLst>
          </p:cNvPr>
          <p:cNvSpPr/>
          <p:nvPr/>
        </p:nvSpPr>
        <p:spPr>
          <a:xfrm>
            <a:off x="282685" y="5322949"/>
            <a:ext cx="9383829" cy="461665"/>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sóng âm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càng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nghe thấy âm càng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(bổng)</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và ngược lại.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877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1713F-A22A-EB48-9B8F-773FFEE1B8E0}"/>
              </a:ext>
            </a:extLst>
          </p:cNvPr>
          <p:cNvSpPr>
            <a:spLocks noGrp="1"/>
          </p:cNvSpPr>
          <p:nvPr>
            <p:ph type="title"/>
          </p:nvPr>
        </p:nvSpPr>
        <p:spPr>
          <a:xfrm>
            <a:off x="193307" y="1507092"/>
            <a:ext cx="11889836" cy="3744175"/>
          </a:xfrm>
        </p:spPr>
        <p:txBody>
          <a:bodyPr>
            <a:normAutofit/>
          </a:bodyPr>
          <a:lstStyle/>
          <a:p>
            <a:pPr>
              <a:lnSpc>
                <a:spcPct val="200000"/>
              </a:lnSpc>
            </a:pP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bổng</a:t>
            </a:r>
            <a:r>
              <a:rPr lang="en-US" sz="3600" dirty="0">
                <a:solidFill>
                  <a:srgbClr val="FF0000"/>
                </a:solidFill>
                <a:latin typeface="Times New Roman" panose="02020603050405020304" pitchFamily="18" charset="0"/>
                <a:cs typeface="Times New Roman" panose="02020603050405020304" pitchFamily="18" charset="0"/>
              </a:rPr>
              <a:t>)</a:t>
            </a:r>
            <a:br>
              <a:rPr lang="en-US" sz="3600" dirty="0">
                <a:solidFill>
                  <a:srgbClr val="FF0000"/>
                </a:solidFill>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trầm</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5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600"/>
              </a:spcBef>
              <a:spcAft>
                <a:spcPts val="600"/>
              </a:spcAft>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Luyện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tập</a:t>
            </a:r>
            <a:endParaRPr lang="en-US" i="1"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3000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4950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Con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hay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3C4BB556-7C0E-AA41-BE21-8D85123EF1AC}"/>
              </a:ext>
            </a:extLst>
          </p:cNvPr>
          <p:cNvSpPr/>
          <p:nvPr/>
        </p:nvSpPr>
        <p:spPr>
          <a:xfrm>
            <a:off x="308811" y="2383815"/>
            <a:ext cx="10663989" cy="830997"/>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dao động của cánh muỗi bay là 600Hz ; cánh ong là 330 Hz </a:t>
            </a:r>
          </a:p>
          <a:p>
            <a:r>
              <a:rPr lang="vi-VN"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Muỗi vỗ cánh nhanh hơn ong.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0DBF6D62-EA3B-D24A-B240-33B398B6FD7E}"/>
              </a:ext>
            </a:extLst>
          </p:cNvPr>
          <p:cNvSpPr/>
          <p:nvPr/>
        </p:nvSpPr>
        <p:spPr>
          <a:xfrm>
            <a:off x="308811" y="3789048"/>
            <a:ext cx="6718506" cy="461665"/>
          </a:xfrm>
          <a:prstGeom prst="rect">
            <a:avLst/>
          </a:prstGeom>
        </p:spPr>
        <p:txBody>
          <a:bodyPr wrap="none">
            <a:spAutoFit/>
          </a:bodyPr>
          <a:lstStyle/>
          <a:p>
            <a:r>
              <a:rPr lang="vi-VN" sz="2400" b="0" i="0" u="none" strike="noStrike" dirty="0">
                <a:solidFill>
                  <a:srgbClr val="FF0000"/>
                </a:solidFill>
                <a:effectLst/>
                <a:latin typeface="+mj-lt"/>
              </a:rPr>
              <a:t>Âm thanh phát ra khi vỗ cánh của muỗi cao hơn ong.</a:t>
            </a:r>
            <a:endParaRPr lang="en-US" sz="2400" dirty="0">
              <a:solidFill>
                <a:srgbClr val="FF0000"/>
              </a:solidFill>
              <a:latin typeface="+mj-lt"/>
            </a:endParaRPr>
          </a:p>
        </p:txBody>
      </p:sp>
      <p:grpSp>
        <p:nvGrpSpPr>
          <p:cNvPr id="8" name="Group 7">
            <a:extLst>
              <a:ext uri="{FF2B5EF4-FFF2-40B4-BE49-F238E27FC236}">
                <a16:creationId xmlns:a16="http://schemas.microsoft.com/office/drawing/2014/main" xmlns="" id="{70BA3BF2-E981-9B4F-8E0B-052538A41EA3}"/>
              </a:ext>
            </a:extLst>
          </p:cNvPr>
          <p:cNvGrpSpPr/>
          <p:nvPr/>
        </p:nvGrpSpPr>
        <p:grpSpPr>
          <a:xfrm>
            <a:off x="8530463" y="2307159"/>
            <a:ext cx="3428926" cy="2336759"/>
            <a:chOff x="8530463" y="2307159"/>
            <a:chExt cx="3428926" cy="2336759"/>
          </a:xfrm>
        </p:grpSpPr>
        <p:pic>
          <p:nvPicPr>
            <p:cNvPr id="5" name="Picture 4">
              <a:extLst>
                <a:ext uri="{FF2B5EF4-FFF2-40B4-BE49-F238E27FC236}">
                  <a16:creationId xmlns:a16="http://schemas.microsoft.com/office/drawing/2014/main" xmlns="" id="{90EFFFB9-B72E-604D-ACB9-FB97E7DD3762}"/>
                </a:ext>
              </a:extLst>
            </p:cNvPr>
            <p:cNvPicPr>
              <a:picLocks noChangeAspect="1"/>
            </p:cNvPicPr>
            <p:nvPr/>
          </p:nvPicPr>
          <p:blipFill rotWithShape="1">
            <a:blip r:embed="rId2"/>
            <a:srcRect l="5114" t="17187" r="72045" b="24005"/>
            <a:stretch/>
          </p:blipFill>
          <p:spPr>
            <a:xfrm>
              <a:off x="8530463" y="2307159"/>
              <a:ext cx="2269026" cy="2336759"/>
            </a:xfrm>
            <a:prstGeom prst="ellipse">
              <a:avLst/>
            </a:prstGeom>
            <a:ln>
              <a:noFill/>
            </a:ln>
            <a:effectLst>
              <a:softEdge rad="112500"/>
            </a:effectLst>
          </p:spPr>
        </p:pic>
        <p:sp>
          <p:nvSpPr>
            <p:cNvPr id="7" name="Rounded Rectangle 6">
              <a:extLst>
                <a:ext uri="{FF2B5EF4-FFF2-40B4-BE49-F238E27FC236}">
                  <a16:creationId xmlns:a16="http://schemas.microsoft.com/office/drawing/2014/main" xmlns="" id="{6B75CDA0-E0CD-FE43-A308-39B954D56CCF}"/>
                </a:ext>
              </a:extLst>
            </p:cNvPr>
            <p:cNvSpPr/>
            <p:nvPr/>
          </p:nvSpPr>
          <p:spPr>
            <a:xfrm>
              <a:off x="10482283" y="2917697"/>
              <a:ext cx="1477106" cy="5578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4950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15 </a:t>
              </a:r>
              <a:r>
                <a:rPr lang="en-US" dirty="0" err="1">
                  <a:latin typeface="Times New Roman" panose="02020603050405020304" pitchFamily="18" charset="0"/>
                  <a:cs typeface="Times New Roman" panose="02020603050405020304" pitchFamily="18" charset="0"/>
                </a:rPr>
                <a:t>giây</a:t>
              </a:r>
              <a:endParaRPr lang="en-US" dirty="0"/>
            </a:p>
          </p:txBody>
        </p:sp>
      </p:grpSp>
      <p:grpSp>
        <p:nvGrpSpPr>
          <p:cNvPr id="10" name="Group 9">
            <a:extLst>
              <a:ext uri="{FF2B5EF4-FFF2-40B4-BE49-F238E27FC236}">
                <a16:creationId xmlns:a16="http://schemas.microsoft.com/office/drawing/2014/main" xmlns="" id="{1F51C8A8-776A-4542-A1D0-336B55E02979}"/>
              </a:ext>
            </a:extLst>
          </p:cNvPr>
          <p:cNvGrpSpPr/>
          <p:nvPr/>
        </p:nvGrpSpPr>
        <p:grpSpPr>
          <a:xfrm>
            <a:off x="8926423" y="4433808"/>
            <a:ext cx="3226388" cy="2207623"/>
            <a:chOff x="8926423" y="4433808"/>
            <a:chExt cx="3226388" cy="2207623"/>
          </a:xfrm>
        </p:grpSpPr>
        <p:pic>
          <p:nvPicPr>
            <p:cNvPr id="6" name="Picture 5">
              <a:extLst>
                <a:ext uri="{FF2B5EF4-FFF2-40B4-BE49-F238E27FC236}">
                  <a16:creationId xmlns:a16="http://schemas.microsoft.com/office/drawing/2014/main" xmlns="" id="{EA4E48CE-A3AD-EE4A-84E9-85E5A9AE27DE}"/>
                </a:ext>
              </a:extLst>
            </p:cNvPr>
            <p:cNvPicPr>
              <a:picLocks noChangeAspect="1"/>
            </p:cNvPicPr>
            <p:nvPr/>
          </p:nvPicPr>
          <p:blipFill>
            <a:blip r:embed="rId3"/>
            <a:stretch>
              <a:fillRect/>
            </a:stretch>
          </p:blipFill>
          <p:spPr>
            <a:xfrm>
              <a:off x="9945188" y="4433808"/>
              <a:ext cx="2207623" cy="2207623"/>
            </a:xfrm>
            <a:prstGeom prst="ellipse">
              <a:avLst/>
            </a:prstGeom>
            <a:ln>
              <a:noFill/>
            </a:ln>
            <a:effectLst>
              <a:softEdge rad="112500"/>
            </a:effectLst>
          </p:spPr>
        </p:pic>
        <p:sp>
          <p:nvSpPr>
            <p:cNvPr id="9" name="Rounded Rectangle 8">
              <a:extLst>
                <a:ext uri="{FF2B5EF4-FFF2-40B4-BE49-F238E27FC236}">
                  <a16:creationId xmlns:a16="http://schemas.microsoft.com/office/drawing/2014/main" xmlns="" id="{DA908F63-AFDC-4746-BA62-D5EF0634083B}"/>
                </a:ext>
              </a:extLst>
            </p:cNvPr>
            <p:cNvSpPr/>
            <p:nvPr/>
          </p:nvSpPr>
          <p:spPr>
            <a:xfrm>
              <a:off x="8926423" y="5862914"/>
              <a:ext cx="1477106" cy="55784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3000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giây</a:t>
              </a:r>
              <a:endParaRPr lang="en-US" dirty="0"/>
            </a:p>
          </p:txBody>
        </p:sp>
      </p:grpSp>
    </p:spTree>
    <p:extLst>
      <p:ext uri="{BB962C8B-B14F-4D97-AF65-F5344CB8AC3E}">
        <p14:creationId xmlns:p14="http://schemas.microsoft.com/office/powerpoint/2010/main" val="243594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600" decel="100000"/>
                                        <p:tgtEl>
                                          <p:spTgt spid="8"/>
                                        </p:tgtEl>
                                      </p:cBhvr>
                                    </p:animEffect>
                                    <p:anim calcmode="lin" valueType="num">
                                      <p:cBhvr>
                                        <p:cTn id="19" dur="1600" decel="100000" fill="hold"/>
                                        <p:tgtEl>
                                          <p:spTgt spid="8"/>
                                        </p:tgtEl>
                                        <p:attrNameLst>
                                          <p:attrName>style.rotation</p:attrName>
                                        </p:attrNameLst>
                                      </p:cBhvr>
                                      <p:tavLst>
                                        <p:tav tm="0">
                                          <p:val>
                                            <p:fltVal val="-90"/>
                                          </p:val>
                                        </p:tav>
                                        <p:tav tm="100000">
                                          <p:val>
                                            <p:fltVal val="0"/>
                                          </p:val>
                                        </p:tav>
                                      </p:tavLst>
                                    </p:anim>
                                    <p:anim calcmode="lin" valueType="num">
                                      <p:cBhvr>
                                        <p:cTn id="20" dur="1600" decel="100000" fill="hold"/>
                                        <p:tgtEl>
                                          <p:spTgt spid="8"/>
                                        </p:tgtEl>
                                        <p:attrNameLst>
                                          <p:attrName>ppt_x</p:attrName>
                                        </p:attrNameLst>
                                      </p:cBhvr>
                                      <p:tavLst>
                                        <p:tav tm="0">
                                          <p:val>
                                            <p:strVal val="#ppt_x+0.4"/>
                                          </p:val>
                                        </p:tav>
                                        <p:tav tm="100000">
                                          <p:val>
                                            <p:strVal val="#ppt_x-0.05"/>
                                          </p:val>
                                        </p:tav>
                                      </p:tavLst>
                                    </p:anim>
                                    <p:anim calcmode="lin" valueType="num">
                                      <p:cBhvr>
                                        <p:cTn id="21" dur="1600" decel="100000" fill="hold"/>
                                        <p:tgtEl>
                                          <p:spTgt spid="8"/>
                                        </p:tgtEl>
                                        <p:attrNameLst>
                                          <p:attrName>ppt_y</p:attrName>
                                        </p:attrNameLst>
                                      </p:cBhvr>
                                      <p:tavLst>
                                        <p:tav tm="0">
                                          <p:val>
                                            <p:strVal val="#ppt_y-0.4"/>
                                          </p:val>
                                        </p:tav>
                                        <p:tav tm="100000">
                                          <p:val>
                                            <p:strVal val="#ppt_y+0.1"/>
                                          </p:val>
                                        </p:tav>
                                      </p:tavLst>
                                    </p:anim>
                                    <p:anim calcmode="lin" valueType="num">
                                      <p:cBhvr>
                                        <p:cTn id="22"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3"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600" decel="100000"/>
                                        <p:tgtEl>
                                          <p:spTgt spid="10"/>
                                        </p:tgtEl>
                                      </p:cBhvr>
                                    </p:animEffect>
                                    <p:anim calcmode="lin" valueType="num">
                                      <p:cBhvr>
                                        <p:cTn id="27" dur="1600" decel="100000" fill="hold"/>
                                        <p:tgtEl>
                                          <p:spTgt spid="10"/>
                                        </p:tgtEl>
                                        <p:attrNameLst>
                                          <p:attrName>style.rotation</p:attrName>
                                        </p:attrNameLst>
                                      </p:cBhvr>
                                      <p:tavLst>
                                        <p:tav tm="0">
                                          <p:val>
                                            <p:fltVal val="-90"/>
                                          </p:val>
                                        </p:tav>
                                        <p:tav tm="100000">
                                          <p:val>
                                            <p:fltVal val="0"/>
                                          </p:val>
                                        </p:tav>
                                      </p:tavLst>
                                    </p:anim>
                                    <p:anim calcmode="lin" valueType="num">
                                      <p:cBhvr>
                                        <p:cTn id="28" dur="1600" decel="100000" fill="hold"/>
                                        <p:tgtEl>
                                          <p:spTgt spid="10"/>
                                        </p:tgtEl>
                                        <p:attrNameLst>
                                          <p:attrName>ppt_x</p:attrName>
                                        </p:attrNameLst>
                                      </p:cBhvr>
                                      <p:tavLst>
                                        <p:tav tm="0">
                                          <p:val>
                                            <p:strVal val="#ppt_x+0.4"/>
                                          </p:val>
                                        </p:tav>
                                        <p:tav tm="100000">
                                          <p:val>
                                            <p:strVal val="#ppt_x-0.05"/>
                                          </p:val>
                                        </p:tav>
                                      </p:tavLst>
                                    </p:anim>
                                    <p:anim calcmode="lin" valueType="num">
                                      <p:cBhvr>
                                        <p:cTn id="29" dur="1600" decel="100000" fill="hold"/>
                                        <p:tgtEl>
                                          <p:spTgt spid="10"/>
                                        </p:tgtEl>
                                        <p:attrNameLst>
                                          <p:attrName>ppt_y</p:attrName>
                                        </p:attrNameLst>
                                      </p:cBhvr>
                                      <p:tavLst>
                                        <p:tav tm="0">
                                          <p:val>
                                            <p:strVal val="#ppt_y-0.4"/>
                                          </p:val>
                                        </p:tav>
                                        <p:tav tm="100000">
                                          <p:val>
                                            <p:strVal val="#ppt_y+0.1"/>
                                          </p:val>
                                        </p:tav>
                                      </p:tavLst>
                                    </p:anim>
                                    <p:anim calcmode="lin" valueType="num">
                                      <p:cBhvr>
                                        <p:cTn id="30"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1"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ppt_y</p:attrName>
                                        </p:attrNameLst>
                                      </p:cBhvr>
                                      <p:tavLst>
                                        <p:tav tm="0">
                                          <p:val>
                                            <p:strVal val="#ppt_y+#ppt_h*1.125000"/>
                                          </p:val>
                                        </p:tav>
                                        <p:tav tm="100000">
                                          <p:val>
                                            <p:strVal val="#ppt_y"/>
                                          </p:val>
                                        </p:tav>
                                      </p:tavLst>
                                    </p:anim>
                                    <p:animEffect transition="in" filter="wipe(up)">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vặn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D5A6529B-A343-BD44-AF04-A354B8470882}"/>
              </a:ext>
            </a:extLst>
          </p:cNvPr>
          <p:cNvSpPr/>
          <p:nvPr/>
        </p:nvSpPr>
        <p:spPr>
          <a:xfrm>
            <a:off x="308811" y="1555359"/>
            <a:ext cx="11245880" cy="1133580"/>
          </a:xfrm>
          <a:prstGeom prst="rect">
            <a:avLst/>
          </a:prstGeom>
        </p:spPr>
        <p:txBody>
          <a:bodyPr wrap="square">
            <a:spAutoFit/>
          </a:bodyPr>
          <a:lstStyle/>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nhiều</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 </a:t>
            </a:r>
          </a:p>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ít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thấp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nhỏ</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D5EDA9D-CA42-3043-8686-703FB95FEB28}"/>
              </a:ext>
            </a:extLst>
          </p:cNvPr>
          <p:cNvPicPr>
            <a:picLocks noChangeAspect="1"/>
          </p:cNvPicPr>
          <p:nvPr/>
        </p:nvPicPr>
        <p:blipFill>
          <a:blip r:embed="rId2"/>
          <a:stretch>
            <a:fillRect/>
          </a:stretch>
        </p:blipFill>
        <p:spPr>
          <a:xfrm>
            <a:off x="6611020" y="3056841"/>
            <a:ext cx="4762500" cy="3162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4816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7A72A283-6314-DC40-B4F5-93D41F76E48B}"/>
              </a:ext>
            </a:extLst>
          </p:cNvPr>
          <p:cNvSpPr/>
          <p:nvPr/>
        </p:nvSpPr>
        <p:spPr>
          <a:xfrm>
            <a:off x="308811" y="1004648"/>
            <a:ext cx="3177473" cy="949299"/>
          </a:xfrm>
          <a:prstGeom prst="rect">
            <a:avLst/>
          </a:prstGeom>
        </p:spPr>
        <p:txBody>
          <a:bodyPr wrap="none">
            <a:spAutoFit/>
          </a:bodyPr>
          <a:lstStyle/>
          <a:p>
            <a:pPr marL="342900" indent="-342900">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nam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pPr marL="342900" indent="-342900">
              <a:lnSpc>
                <a:spcPct val="150000"/>
              </a:lnSpc>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nữ</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679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Ã¢y dá»±ng káº¿ hoáº¡ch Äá»i nhÃ³m">
            <a:extLst>
              <a:ext uri="{FF2B5EF4-FFF2-40B4-BE49-F238E27FC236}">
                <a16:creationId xmlns:a16="http://schemas.microsoft.com/office/drawing/2014/main" xmlns="" id="{EB3DE6F0-5BA9-40E7-A151-ADAB564A3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 t="-350" r="2569" b="5945"/>
          <a:stretch/>
        </p:blipFill>
        <p:spPr bwMode="auto">
          <a:xfrm>
            <a:off x="396607" y="165251"/>
            <a:ext cx="11438672" cy="63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xmlns="" id="{B2E7B9DC-755C-4131-9027-F47B49DA7B1F}"/>
              </a:ext>
            </a:extLst>
          </p:cNvPr>
          <p:cNvSpPr txBox="1">
            <a:spLocks noChangeArrowheads="1"/>
          </p:cNvSpPr>
          <p:nvPr/>
        </p:nvSpPr>
        <p:spPr bwMode="auto">
          <a:xfrm>
            <a:off x="3635564" y="2816223"/>
            <a:ext cx="5728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smtClean="0">
                <a:solidFill>
                  <a:srgbClr val="C00000"/>
                </a:solidFill>
                <a:latin typeface="Times New Roman" panose="02020603050405020304" pitchFamily="18" charset="0"/>
                <a:cs typeface="Times New Roman" panose="02020603050405020304" pitchFamily="18" charset="0"/>
              </a:rPr>
              <a:t>TIẾT 3:</a:t>
            </a:r>
          </a:p>
          <a:p>
            <a:r>
              <a:rPr lang="en-US" altLang="en-US" sz="3600" b="1" smtClean="0">
                <a:solidFill>
                  <a:srgbClr val="C00000"/>
                </a:solidFill>
                <a:latin typeface="Times New Roman" panose="02020603050405020304" pitchFamily="18" charset="0"/>
                <a:cs typeface="Times New Roman" panose="02020603050405020304" pitchFamily="18" charset="0"/>
              </a:rPr>
              <a:t>LUYỆN </a:t>
            </a:r>
            <a:r>
              <a:rPr lang="en-US" altLang="en-US" sz="3600" b="1">
                <a:solidFill>
                  <a:srgbClr val="C00000"/>
                </a:solidFill>
                <a:latin typeface="Times New Roman" panose="02020603050405020304" pitchFamily="18" charset="0"/>
                <a:cs typeface="Times New Roman" panose="02020603050405020304" pitchFamily="18" charset="0"/>
              </a:rPr>
              <a:t>TẬP- VẬN DỤNG</a:t>
            </a:r>
          </a:p>
        </p:txBody>
      </p:sp>
    </p:spTree>
    <p:extLst>
      <p:ext uri="{BB962C8B-B14F-4D97-AF65-F5344CB8AC3E}">
        <p14:creationId xmlns:p14="http://schemas.microsoft.com/office/powerpoint/2010/main" val="162968694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438400" y="2760618"/>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HOẠT ĐỘNG </a:t>
            </a: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r>
              <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HÌNH  THÀNH KIẾN THỨC</a:t>
            </a:r>
            <a:endPar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0877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37961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410165"/>
            <a:chOff x="1342678" y="1267153"/>
            <a:chExt cx="6618070" cy="773413"/>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727360"/>
            </a:xfrm>
            <a:prstGeom prst="rect">
              <a:avLst/>
            </a:prstGeom>
          </p:spPr>
          <p:txBody>
            <a:bodyPr wrap="square">
              <a:spAutoFit/>
            </a:bodyPr>
            <a:lstStyle/>
            <a:p>
              <a:pPr algn="just">
                <a:lnSpc>
                  <a:spcPct val="115000"/>
                </a:lnSpc>
                <a:spcAft>
                  <a:spcPts val="800"/>
                </a:spcAft>
              </a:pP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Trong các đơn vị sau đây đơn vị nào là đơn vị tần số dao động?</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34390"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Hz.</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mm.</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m/s.</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899525"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kg</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7744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941978"/>
            <a:chOff x="1342678" y="1267153"/>
            <a:chExt cx="6618070" cy="106508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1019036"/>
            </a:xfrm>
            <a:prstGeom prst="rect">
              <a:avLst/>
            </a:prstGeom>
          </p:spPr>
          <p:txBody>
            <a:bodyPr wrap="square">
              <a:spAutoFit/>
            </a:bodyPr>
            <a:lstStyle/>
            <a:p>
              <a:pPr algn="ctr">
                <a:lnSpc>
                  <a:spcPct val="115000"/>
                </a:lnSpc>
                <a:spcAft>
                  <a:spcPts val="800"/>
                </a:spcAf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 dao động của âm thay đổi thì đại lượng nào sau đây thay đổi?</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591799" y="3028823"/>
            <a:ext cx="3218122" cy="1431852"/>
            <a:chOff x="1414130" y="2232837"/>
            <a:chExt cx="2413591" cy="1073889"/>
          </a:xfrm>
        </p:grpSpPr>
        <p:sp>
          <p:nvSpPr>
            <p:cNvPr id="10" name="Rounded Rectangle 9"/>
            <p:cNvSpPr/>
            <p:nvPr/>
          </p:nvSpPr>
          <p:spPr>
            <a:xfrm>
              <a:off x="1414130" y="2232837"/>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Rectangle 13"/>
            <p:cNvSpPr/>
            <p:nvPr/>
          </p:nvSpPr>
          <p:spPr>
            <a:xfrm>
              <a:off x="1702923" y="2510467"/>
              <a:ext cx="1961113" cy="392415"/>
            </a:xfrm>
            <a:prstGeom prst="rect">
              <a:avLst/>
            </a:prstGeom>
          </p:spPr>
          <p:txBody>
            <a:bodyPr wrap="none">
              <a:spAutoFit/>
            </a:bodyPr>
            <a:lstStyle/>
            <a:p>
              <a:pP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grpSp>
        <p:nvGrpSpPr>
          <p:cNvPr id="20" name="Group 19"/>
          <p:cNvGrpSpPr/>
          <p:nvPr/>
        </p:nvGrpSpPr>
        <p:grpSpPr>
          <a:xfrm>
            <a:off x="1767175" y="4894391"/>
            <a:ext cx="3218121" cy="1491121"/>
            <a:chOff x="1325381" y="3670794"/>
            <a:chExt cx="2413591" cy="1118341"/>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Rectangle 14"/>
            <p:cNvSpPr/>
            <p:nvPr/>
          </p:nvSpPr>
          <p:spPr>
            <a:xfrm>
              <a:off x="1325381" y="3750389"/>
              <a:ext cx="2317898" cy="1038746"/>
            </a:xfrm>
            <a:prstGeom prst="rect">
              <a:avLst/>
            </a:prstGeom>
          </p:spPr>
          <p:txBody>
            <a:bodyPr wrap="square">
              <a:spAutoFit/>
            </a:bodyPr>
            <a:lstStyle/>
            <a:p>
              <a:pPr algn="ctr" defTabSz="1219170">
                <a:buClr>
                  <a:srgbClr val="000000"/>
                </a:buClr>
              </a:pPr>
              <a:r>
                <a:rPr lang="en-US" alt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dao động của âm.</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defTabSz="1219170">
                <a:buClr>
                  <a:srgbClr val="000000"/>
                </a:buClr>
              </a:pPr>
              <a:endParaRPr lang="en-US" sz="2800" kern="0" dirty="0">
                <a:solidFill>
                  <a:srgbClr val="C00000"/>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Vận tốc truyền âm.</a:t>
              </a:r>
              <a:endParaRPr lang="en-US" sz="2800" kern="0">
                <a:solidFill>
                  <a:schemeClr val="bg1"/>
                </a:solidFill>
                <a:latin typeface="Arial"/>
                <a:sym typeface="Arial"/>
              </a:endParaRPr>
            </a:p>
          </p:txBody>
        </p:sp>
        <p:sp>
          <p:nvSpPr>
            <p:cNvPr id="16" name="Rectangle 15"/>
            <p:cNvSpPr/>
            <p:nvPr/>
          </p:nvSpPr>
          <p:spPr>
            <a:xfrm>
              <a:off x="5333753" y="2436123"/>
              <a:ext cx="228669" cy="500090"/>
            </a:xfrm>
            <a:prstGeom prst="rect">
              <a:avLst/>
            </a:prstGeom>
          </p:spPr>
          <p:txBody>
            <a:bodyPr wrap="none">
              <a:spAutoFit/>
            </a:bodyPr>
            <a:lstStyle/>
            <a:p>
              <a:pPr defTabSz="1219170">
                <a:buClr>
                  <a:srgbClr val="000000"/>
                </a:buClr>
              </a:pPr>
              <a:r>
                <a:rPr lang="en-US" altLang="vi-VN" sz="3733">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733"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8" name="Rectangle 17"/>
            <p:cNvSpPr/>
            <p:nvPr/>
          </p:nvSpPr>
          <p:spPr>
            <a:xfrm>
              <a:off x="5046855" y="3940322"/>
              <a:ext cx="2207576" cy="392415"/>
            </a:xfrm>
            <a:prstGeom prst="rect">
              <a:avLst/>
            </a:prstGeom>
          </p:spPr>
          <p:txBody>
            <a:bodyPr wrap="non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spTree>
    <p:extLst>
      <p:ext uri="{BB962C8B-B14F-4D97-AF65-F5344CB8AC3E}">
        <p14:creationId xmlns:p14="http://schemas.microsoft.com/office/powerpoint/2010/main" val="503162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70782" y="1113961"/>
            <a:ext cx="10850436" cy="2432409"/>
            <a:chOff x="1342678" y="1141740"/>
            <a:chExt cx="6618070" cy="1334069"/>
          </a:xfrm>
        </p:grpSpPr>
        <p:sp>
          <p:nvSpPr>
            <p:cNvPr id="6" name="Rounded Rectangle 5"/>
            <p:cNvSpPr/>
            <p:nvPr/>
          </p:nvSpPr>
          <p:spPr>
            <a:xfrm>
              <a:off x="1342678" y="1141740"/>
              <a:ext cx="6618070" cy="1060258"/>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146177"/>
              <a:ext cx="6188597" cy="1329632"/>
            </a:xfrm>
            <a:prstGeom prst="rect">
              <a:avLst/>
            </a:prstGeom>
          </p:spPr>
          <p:txBody>
            <a:bodyPr wrap="square">
              <a:spAutoFit/>
            </a:bodyPr>
            <a:lstStyle/>
            <a:p>
              <a:pPr algn="just">
                <a:lnSpc>
                  <a:spcPct val="115000"/>
                </a:lnSpc>
                <a:spcAft>
                  <a:spcPts val="80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Tần số vỗ cánh của một số loại côn trùng khi bay như sau: ruồi khoảng 350 Hz, ong khoảng 440Hz, muỗi khoảng 600 Hz.</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do côn trùng nào phát ra có cao nhất?</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699741" y="3184040"/>
            <a:ext cx="3891889" cy="1508566"/>
            <a:chOff x="1420293" y="2287676"/>
            <a:chExt cx="2413591" cy="1073889"/>
          </a:xfrm>
        </p:grpSpPr>
        <p:sp>
          <p:nvSpPr>
            <p:cNvPr id="10" name="Rounded Rectangle 9"/>
            <p:cNvSpPr/>
            <p:nvPr/>
          </p:nvSpPr>
          <p:spPr>
            <a:xfrm>
              <a:off x="1420293" y="2287676"/>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075735" y="2626768"/>
              <a:ext cx="1179000" cy="416278"/>
            </a:xfrm>
            <a:prstGeom prst="rect">
              <a:avLst/>
            </a:prstGeom>
          </p:spPr>
          <p:txBody>
            <a:bodyPr wrap="none">
              <a:spAutoFit/>
            </a:bodyPr>
            <a:lstStyle/>
            <a:p>
              <a:pP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Muỗi.</a:t>
              </a:r>
              <a:endParaRPr lang="en-US" sz="3200" kern="0" dirty="0">
                <a:solidFill>
                  <a:schemeClr val="bg1"/>
                </a:solidFill>
                <a:latin typeface="Arial"/>
                <a:cs typeface="Arial"/>
                <a:sym typeface="Arial"/>
              </a:endParaRPr>
            </a:p>
          </p:txBody>
        </p:sp>
      </p:grpSp>
      <p:grpSp>
        <p:nvGrpSpPr>
          <p:cNvPr id="20" name="Group 19"/>
          <p:cNvGrpSpPr/>
          <p:nvPr/>
        </p:nvGrpSpPr>
        <p:grpSpPr>
          <a:xfrm>
            <a:off x="1173965" y="4855170"/>
            <a:ext cx="4129555" cy="1573441"/>
            <a:chOff x="1325381" y="3670794"/>
            <a:chExt cx="2413591" cy="1073889"/>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325381" y="4011530"/>
              <a:ext cx="2317898" cy="399115"/>
            </a:xfrm>
            <a:prstGeom prst="rect">
              <a:avLst/>
            </a:prstGeom>
          </p:spPr>
          <p:txBody>
            <a:bodyPr wrap="square">
              <a:spAutoFit/>
            </a:bodyPr>
            <a:lstStyle/>
            <a:p>
              <a:pPr algn="ctr" defTabSz="1219170">
                <a:buClr>
                  <a:srgbClr val="000000"/>
                </a:buClr>
              </a:pPr>
              <a:r>
                <a:rPr lang="en-US" altLang="vi-VN" sz="32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Ong.</a:t>
              </a:r>
              <a:endParaRPr lang="en-US" sz="3200" kern="0" dirty="0">
                <a:solidFill>
                  <a:srgbClr val="C00000"/>
                </a:solidFill>
                <a:latin typeface="Arial"/>
                <a:cs typeface="Arial"/>
                <a:sym typeface="Arial"/>
              </a:endParaRPr>
            </a:p>
          </p:txBody>
        </p:sp>
      </p:grpSp>
      <p:grpSp>
        <p:nvGrpSpPr>
          <p:cNvPr id="21" name="Group 20"/>
          <p:cNvGrpSpPr/>
          <p:nvPr/>
        </p:nvGrpSpPr>
        <p:grpSpPr>
          <a:xfrm>
            <a:off x="1151626" y="3144819"/>
            <a:ext cx="4129555" cy="1573441"/>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Ruồi.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196056" cy="399115"/>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29464" y="4894392"/>
            <a:ext cx="4626215" cy="1579423"/>
            <a:chOff x="4822635" y="3589097"/>
            <a:chExt cx="2868991" cy="112432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822635" y="3946597"/>
              <a:ext cx="2868991" cy="766829"/>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Chưa so sánh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2072738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636139" y="1574934"/>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232185" y="1282786"/>
              <a:ext cx="5606557" cy="508841"/>
            </a:xfrm>
            <a:prstGeom prst="rect">
              <a:avLst/>
            </a:prstGeom>
          </p:spPr>
          <p:txBody>
            <a:bodyPr wrap="none">
              <a:spAutoFit/>
            </a:bodyPr>
            <a:lstStyle/>
            <a:p>
              <a:pPr algn="just">
                <a:lnSpc>
                  <a:spcPct val="115000"/>
                </a:lnSpc>
                <a:spcAft>
                  <a:spcPts val="800"/>
                </a:spcAft>
                <a:tabLst>
                  <a:tab pos="1609725" algn="l"/>
                </a:tabLs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phát biểu nào sau đây là </a:t>
              </a:r>
              <a:r>
                <a:rPr lang="en-US" sz="36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62531" y="2828811"/>
            <a:ext cx="9919208" cy="849966"/>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Tần số dao động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lớn, âm phát ra càng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62530" y="3734903"/>
            <a:ext cx="9767680" cy="719597"/>
            <a:chOff x="1403497" y="3629246"/>
            <a:chExt cx="2413591" cy="1104240"/>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4729" y="3777785"/>
              <a:ext cx="2179569" cy="955701"/>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là số dao động trong một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62530" y="4533418"/>
            <a:ext cx="9899120" cy="732103"/>
            <a:chOff x="4976379" y="2082947"/>
            <a:chExt cx="4826108" cy="756332"/>
          </a:xfrm>
        </p:grpSpPr>
        <p:sp>
          <p:nvSpPr>
            <p:cNvPr id="12" name="Rounded Rectangle 11"/>
            <p:cNvSpPr/>
            <p:nvPr/>
          </p:nvSpPr>
          <p:spPr>
            <a:xfrm>
              <a:off x="4976379" y="2082947"/>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6" name="Rectangle 15"/>
            <p:cNvSpPr/>
            <p:nvPr/>
          </p:nvSpPr>
          <p:spPr>
            <a:xfrm>
              <a:off x="5052354" y="2190848"/>
              <a:ext cx="4750133" cy="604128"/>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Tần số dao động càng nhỏ, âm phát ra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càng trầm.</a:t>
              </a: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1286925" y="5364225"/>
            <a:ext cx="9743285" cy="951168"/>
            <a:chOff x="4943849" y="3629246"/>
            <a:chExt cx="2413591" cy="1073889"/>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73001" y="3870827"/>
              <a:ext cx="2134202" cy="660223"/>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Tần số dao động càng lớn, âm phát ra càng cao.</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9862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985480" y="1282786"/>
              <a:ext cx="4099964"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5.</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là gì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Là số dao động trong một giây.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80630" y="3801987"/>
              <a:ext cx="2179569" cy="853863"/>
            </a:xfrm>
            <a:prstGeom prst="rect">
              <a:avLst/>
            </a:prstGeom>
          </p:spPr>
          <p:txBody>
            <a:bodyPr wrap="square">
              <a:spAutoFit/>
            </a:bodyPr>
            <a:lstStyle/>
            <a:p>
              <a:pPr algn="just">
                <a:lnSpc>
                  <a:spcPct val="115000"/>
                </a:lnSpc>
                <a:spcAft>
                  <a:spcPts val="800"/>
                </a:spcAft>
                <a:tabLst>
                  <a:tab pos="1609725" algn="l"/>
                </a:tabLst>
              </a:pP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Là độ lệch của vật trong một giây.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Là khoảng cách lớn nhất giữa hai vị trí mà vật dao động thực hiện được.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058389"/>
            <a:chOff x="4945323" y="3598822"/>
            <a:chExt cx="2453550" cy="1073889"/>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459338"/>
            </a:xfrm>
            <a:prstGeom prst="rect">
              <a:avLst/>
            </a:prstGeom>
          </p:spPr>
          <p:txBody>
            <a:bodyPr wrap="squar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Là độ lệch lớn nhất so với vị trí cân bằng khi vật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91341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42" presetClass="path" presetSubtype="0" accel="50000" decel="50000" fill="hold" nodeType="withEffect">
                                  <p:stCondLst>
                                    <p:cond delay="250"/>
                                  </p:stCondLst>
                                  <p:childTnLst>
                                    <p:animMotion origin="layout" path="M 0.00182 0.00324 L 0.00351 -0.34514 " pathEditMode="relative" rAng="0" ptsTypes="AA">
                                      <p:cBhvr>
                                        <p:cTn id="29" dur="1000" fill="hold"/>
                                        <p:tgtEl>
                                          <p:spTgt spid="22"/>
                                        </p:tgtEl>
                                        <p:attrNameLst>
                                          <p:attrName>ppt_x</p:attrName>
                                          <p:attrName>ppt_y</p:attrName>
                                        </p:attrNameLst>
                                      </p:cBhvr>
                                      <p:rCtr x="78" y="-1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42195" y="1282786"/>
              <a:ext cx="5186531" cy="467099"/>
            </a:xfrm>
            <a:prstGeom prst="rect">
              <a:avLst/>
            </a:prstGeom>
          </p:spPr>
          <p:txBody>
            <a:bodyPr wrap="none">
              <a:spAutoFit/>
            </a:bodyPr>
            <a:lstStyle/>
            <a:p>
              <a:pPr algn="just">
                <a:lnSpc>
                  <a:spcPct val="115000"/>
                </a:lnSpc>
                <a:spcAft>
                  <a:spcPts val="800"/>
                </a:spcAft>
                <a:tabLst>
                  <a:tab pos="1609725" algn="l"/>
                </a:tabLs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6</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của âm càng lớn khi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518388" y="2309777"/>
            <a:ext cx="7117997"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vật dao động với tần số càng lớn.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4718395" y="3425067"/>
            <a:ext cx="7009261"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vật dao động càng nhanh.</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518388" y="4585666"/>
            <a:ext cx="7115485" cy="1058389"/>
            <a:chOff x="4968292" y="2190848"/>
            <a:chExt cx="4834195" cy="756332"/>
          </a:xfrm>
        </p:grpSpPr>
        <p:sp>
          <p:nvSpPr>
            <p:cNvPr id="12" name="Rounded Rectangle 11"/>
            <p:cNvSpPr/>
            <p:nvPr/>
          </p:nvSpPr>
          <p:spPr>
            <a:xfrm>
              <a:off x="4968292" y="2190848"/>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1609725" algn="l"/>
                </a:tabLs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vật dao động càng chậm.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4718395" y="5805145"/>
            <a:ext cx="7225462" cy="1297626"/>
            <a:chOff x="4945323" y="3598822"/>
            <a:chExt cx="2494268" cy="1316630"/>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009373" y="3822458"/>
              <a:ext cx="2430218" cy="1092994"/>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vật dao</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động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mạnh.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97793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42" presetClass="path" presetSubtype="0" accel="50000" decel="50000" fill="hold" nodeType="withEffect">
                                  <p:stCondLst>
                                    <p:cond delay="250"/>
                                  </p:stCondLst>
                                  <p:childTnLst>
                                    <p:animMotion origin="layout" path="M -3.33333E-6 -2.22222E-6 L -0.18333 -0.33264 " pathEditMode="relative" rAng="0" ptsTypes="AA">
                                      <p:cBhvr>
                                        <p:cTn id="42" dur="2000" fill="hold"/>
                                        <p:tgtEl>
                                          <p:spTgt spid="22"/>
                                        </p:tgtEl>
                                        <p:attrNameLst>
                                          <p:attrName>ppt_x</p:attrName>
                                          <p:attrName>ppt_y</p:attrName>
                                        </p:attrNameLst>
                                      </p:cBhvr>
                                      <p:rCtr x="-9167" y="-16644"/>
                                    </p:animMotion>
                                  </p:childTnLst>
                                </p:cTn>
                              </p:par>
                              <p:par>
                                <p:cTn id="43" presetID="6" presetClass="emph" presetSubtype="0" fill="hold" nodeType="withEffect">
                                  <p:stCondLst>
                                    <p:cond delay="250"/>
                                  </p:stCondLst>
                                  <p:childTnLst>
                                    <p:animScale>
                                      <p:cBhvr>
                                        <p:cTn id="44"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84885"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t>
              </a: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Fa</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916357"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xmlns="" id="{33557E65-8595-406C-9E1A-98B3EC7A8584}"/>
              </a:ext>
            </a:extLst>
          </p:cNvPr>
          <p:cNvSpPr>
            <a:spLocks noChangeArrowheads="1"/>
          </p:cNvSpPr>
          <p:nvPr/>
        </p:nvSpPr>
        <p:spPr bwMode="auto">
          <a:xfrm>
            <a:off x="972655" y="1317583"/>
            <a:ext cx="101463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l"/>
              </a:tabLst>
            </a:pPr>
            <a:r>
              <a:rPr kumimoji="0" lang="en-US" altLang="en-US" sz="3200" b="1"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7.</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Trên cùng một quãng tám, </a:t>
            </a:r>
            <a:r>
              <a:rPr kumimoji="0" lang="vi-VN"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các âm Fa, Sol, Mi, La, </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tần số dao động của âm nào là lớn nhất?</a:t>
            </a: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71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22"/>
                                        </p:tgtEl>
                                      </p:cBhvr>
                                      <p:by x="150000" y="150000"/>
                                    </p:animScale>
                                  </p:childTnLst>
                                </p:cTn>
                              </p:par>
                              <p:par>
                                <p:cTn id="36" presetID="37" presetClass="path" presetSubtype="0" accel="50000" decel="50000" fill="hold" nodeType="withEffect">
                                  <p:stCondLst>
                                    <p:cond delay="0"/>
                                  </p:stCondLst>
                                  <p:childTnLst>
                                    <p:animMotion origin="layout" path="M 3.95833E-6 -0.17546 L -0.06029 -0.00532 C -0.07279 0.03311 -0.09154 0.05394 -0.11133 0.05394 C -0.13373 0.05394 -0.1517 0.03311 -0.1642 -0.00532 L -0.22435 -0.17546 " pathEditMode="relative" rAng="0" ptsTypes="AAAAA">
                                      <p:cBhvr>
                                        <p:cTn id="37" dur="2000" fill="hold"/>
                                        <p:tgtEl>
                                          <p:spTgt spid="22"/>
                                        </p:tgtEl>
                                        <p:attrNameLst>
                                          <p:attrName>ppt_x</p:attrName>
                                          <p:attrName>ppt_y</p:attrName>
                                        </p:attrNameLst>
                                      </p:cBhvr>
                                      <p:rCtr x="-11224" y="1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917832" cy="438581"/>
            </a:xfrm>
            <a:prstGeom prst="rect">
              <a:avLst/>
            </a:prstGeom>
            <a:grpFill/>
          </p:spPr>
          <p:txBody>
            <a:bodyPr wrap="none">
              <a:spAutoFit/>
            </a:bodyPr>
            <a:lstStyle/>
            <a:p>
              <a:pPr defTabSz="1219170">
                <a:buClr>
                  <a:srgbClr val="000000"/>
                </a:buClr>
              </a:pPr>
              <a:r>
                <a:rPr lang="en-US" sz="3200">
                  <a:solidFill>
                    <a:srgbClr val="C00000"/>
                  </a:solidFill>
                  <a:latin typeface="Times New Roman" panose="02020603050405020304" pitchFamily="18" charset="0"/>
                  <a:cs typeface="Times New Roman" panose="02020603050405020304" pitchFamily="18" charset="0"/>
                </a:rPr>
                <a:t>B.</a:t>
              </a:r>
              <a:r>
                <a:rPr lang="vi-VN" sz="3200">
                  <a:solidFill>
                    <a:srgbClr val="C00000"/>
                  </a:solidFill>
                  <a:latin typeface="Times New Roman" panose="02020603050405020304" pitchFamily="18" charset="0"/>
                  <a:cs typeface="Times New Roman" panose="02020603050405020304" pitchFamily="18" charset="0"/>
                </a:rPr>
                <a:t> Càng b</a:t>
              </a:r>
              <a:r>
                <a:rPr lang="en-US" sz="3200">
                  <a:solidFill>
                    <a:srgbClr val="C00000"/>
                  </a:solidFill>
                  <a:latin typeface="Times New Roman" panose="02020603050405020304" pitchFamily="18" charset="0"/>
                  <a:cs typeface="Times New Roman" panose="02020603050405020304" pitchFamily="18" charset="0"/>
                </a:rPr>
                <a:t>ổng.</a:t>
              </a:r>
              <a:endParaRPr lang="en-US" sz="3200" kern="0" dirty="0">
                <a:solidFill>
                  <a:srgbClr val="C00000"/>
                </a:solidFill>
                <a:latin typeface="Arial"/>
                <a:cs typeface="Arial"/>
                <a:sym typeface="Arial"/>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C. </a:t>
              </a:r>
              <a:r>
                <a:rPr lang="vi-VN" sz="3200">
                  <a:solidFill>
                    <a:schemeClr val="bg1"/>
                  </a:solidFill>
                  <a:latin typeface="Times New Roman" panose="02020603050405020304" pitchFamily="18" charset="0"/>
                  <a:cs typeface="Times New Roman" panose="02020603050405020304" pitchFamily="18" charset="0"/>
                </a:rPr>
                <a:t>Càng v</a:t>
              </a:r>
              <a:r>
                <a:rPr lang="en-US" sz="3200">
                  <a:solidFill>
                    <a:schemeClr val="bg1"/>
                  </a:solidFill>
                  <a:latin typeface="Times New Roman" panose="02020603050405020304" pitchFamily="18" charset="0"/>
                  <a:cs typeface="Times New Roman" panose="02020603050405020304" pitchFamily="18" charset="0"/>
                </a:rPr>
                <a:t>ang.</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Càng t</a:t>
              </a:r>
              <a:r>
                <a:rPr lang="en-US" sz="3200">
                  <a:latin typeface="Times New Roman" panose="02020603050405020304" pitchFamily="18" charset="0"/>
                  <a:cs typeface="Times New Roman" panose="02020603050405020304" pitchFamily="18" charset="0"/>
                </a:rPr>
                <a:t>rầm.	</a:t>
              </a: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8" y="4773306"/>
            <a:ext cx="4676450" cy="1489555"/>
            <a:chOff x="4943847" y="3599585"/>
            <a:chExt cx="2912159"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4972332" y="3938040"/>
              <a:ext cx="2883674"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D. Truyền đi</a:t>
              </a:r>
              <a:r>
                <a:rPr lang="vi-VN" sz="3200">
                  <a:solidFill>
                    <a:schemeClr val="bg1"/>
                  </a:solidFill>
                  <a:latin typeface="Times New Roman" panose="02020603050405020304" pitchFamily="18" charset="0"/>
                  <a:cs typeface="Times New Roman" panose="02020603050405020304" pitchFamily="18" charset="0"/>
                </a:rPr>
                <a:t> càng</a:t>
              </a:r>
              <a:r>
                <a:rPr lang="en-US" sz="3200">
                  <a:solidFill>
                    <a:schemeClr val="bg1"/>
                  </a:solidFill>
                  <a:latin typeface="Times New Roman" panose="02020603050405020304" pitchFamily="18" charset="0"/>
                  <a:cs typeface="Times New Roman" panose="02020603050405020304" pitchFamily="18" charset="0"/>
                </a:rPr>
                <a:t> xa.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xmlns="" id="{33557E65-8595-406C-9E1A-98B3EC7A8584}"/>
              </a:ext>
            </a:extLst>
          </p:cNvPr>
          <p:cNvSpPr>
            <a:spLocks noChangeArrowheads="1"/>
          </p:cNvSpPr>
          <p:nvPr/>
        </p:nvSpPr>
        <p:spPr bwMode="auto">
          <a:xfrm>
            <a:off x="972655" y="1256027"/>
            <a:ext cx="1037546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r>
              <a:rPr lang="en-US" sz="3600" b="1">
                <a:solidFill>
                  <a:schemeClr val="bg1"/>
                </a:solidFill>
                <a:latin typeface="Times New Roman" panose="02020603050405020304" pitchFamily="18" charset="0"/>
                <a:cs typeface="Times New Roman" panose="02020603050405020304" pitchFamily="18" charset="0"/>
              </a:rPr>
              <a:t>Câu 8</a:t>
            </a:r>
            <a:r>
              <a:rPr lang="en-US" sz="3600">
                <a:solidFill>
                  <a:schemeClr val="bg1"/>
                </a:solidFill>
                <a:latin typeface="Times New Roman" panose="02020603050405020304" pitchFamily="18" charset="0"/>
                <a:cs typeface="Times New Roman" panose="02020603050405020304" pitchFamily="18" charset="0"/>
              </a:rPr>
              <a:t>. Một vật dao động </a:t>
            </a:r>
            <a:r>
              <a:rPr lang="vi-VN" sz="3600">
                <a:solidFill>
                  <a:schemeClr val="bg1"/>
                </a:solidFill>
                <a:latin typeface="Times New Roman" panose="02020603050405020304" pitchFamily="18" charset="0"/>
                <a:cs typeface="Times New Roman" panose="02020603050405020304" pitchFamily="18" charset="0"/>
              </a:rPr>
              <a:t>càng </a:t>
            </a:r>
            <a:r>
              <a:rPr lang="en-US" sz="3600">
                <a:solidFill>
                  <a:schemeClr val="bg1"/>
                </a:solidFill>
                <a:latin typeface="Times New Roman" panose="02020603050405020304" pitchFamily="18" charset="0"/>
                <a:cs typeface="Times New Roman" panose="02020603050405020304" pitchFamily="18" charset="0"/>
              </a:rPr>
              <a:t>nhanh thì âm phát ra như thế nào?</a:t>
            </a: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72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19"/>
                                        </p:tgtEl>
                                      </p:cBhvr>
                                      <p:by x="150000" y="150000"/>
                                    </p:animScale>
                                  </p:childTnLst>
                                </p:cTn>
                              </p:par>
                              <p:par>
                                <p:cTn id="36" presetID="42" presetClass="path" presetSubtype="0" accel="50000" decel="50000" fill="hold" nodeType="withEffect">
                                  <p:stCondLst>
                                    <p:cond delay="0"/>
                                  </p:stCondLst>
                                  <p:childTnLst>
                                    <p:animMotion origin="layout" path="M 3.33333E-6 3.7037E-6 L 0.19479 -0.16621 " pathEditMode="relative" rAng="0" ptsTypes="AA">
                                      <p:cBhvr>
                                        <p:cTn id="37" dur="2000" fill="hold"/>
                                        <p:tgtEl>
                                          <p:spTgt spid="19"/>
                                        </p:tgtEl>
                                        <p:attrNameLst>
                                          <p:attrName>ppt_x</p:attrName>
                                          <p:attrName>ppt_y</p:attrName>
                                        </p:attrNameLst>
                                      </p:cBhvr>
                                      <p:rCtr x="9740" y="-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718794" cy="438582"/>
            </a:xfrm>
            <a:prstGeom prst="rect">
              <a:avLst/>
            </a:prstGeom>
            <a:grpFill/>
          </p:spPr>
          <p:txBody>
            <a:bodyPr wrap="none">
              <a:spAutoFit/>
            </a:bodyPr>
            <a:lstStyle/>
            <a:p>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20 dao động.</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776616"/>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2400 dao động.	</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2000 dao </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9" y="4773306"/>
            <a:ext cx="3875832" cy="1489555"/>
            <a:chOff x="4943847" y="3599585"/>
            <a:chExt cx="2413591"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5020676" y="3904935"/>
              <a:ext cx="1818985" cy="42159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rPr>
                <a:t>D. 40 dao động.</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xmlns="" id="{33557E65-8595-406C-9E1A-98B3EC7A8584}"/>
              </a:ext>
            </a:extLst>
          </p:cNvPr>
          <p:cNvSpPr>
            <a:spLocks noChangeArrowheads="1"/>
          </p:cNvSpPr>
          <p:nvPr/>
        </p:nvSpPr>
        <p:spPr bwMode="auto">
          <a:xfrm>
            <a:off x="972655" y="1183614"/>
            <a:ext cx="10375469" cy="13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algn="just">
              <a:lnSpc>
                <a:spcPct val="115000"/>
              </a:lnSpc>
              <a:spcAft>
                <a:spcPts val="80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9.</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Một vật thực hiện dao động với tần số 20Hz. Trong 2 phút vật thực hiện được</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424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2.70833E-6 7.40741E-7 L -0.24088 0.16319 " pathEditMode="relative" rAng="0" ptsTypes="AA">
                                      <p:cBhvr>
                                        <p:cTn id="35" dur="2000" fill="hold"/>
                                        <p:tgtEl>
                                          <p:spTgt spid="20"/>
                                        </p:tgtEl>
                                        <p:attrNameLst>
                                          <p:attrName>ppt_x</p:attrName>
                                          <p:attrName>ppt_y</p:attrName>
                                        </p:attrNameLst>
                                      </p:cBhvr>
                                      <p:rCtr x="-12044"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70F8989A-EAE2-4F96-8205-DEF9EEC77E59}"/>
              </a:ext>
            </a:extLst>
          </p:cNvPr>
          <p:cNvSpPr txBox="1"/>
          <p:nvPr/>
        </p:nvSpPr>
        <p:spPr>
          <a:xfrm>
            <a:off x="428854" y="2259672"/>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xmlns="" id="{E7E6B71C-CD69-4694-927B-A7E40CF1582F}"/>
              </a:ext>
            </a:extLst>
          </p:cNvPr>
          <p:cNvSpPr txBox="1"/>
          <p:nvPr/>
        </p:nvSpPr>
        <p:spPr>
          <a:xfrm>
            <a:off x="414530" y="2676831"/>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xmlns="" id="{4A3CAABA-4028-4DD0-BD11-16C4861DC8CD}"/>
              </a:ext>
            </a:extLst>
          </p:cNvPr>
          <p:cNvSpPr txBox="1"/>
          <p:nvPr/>
        </p:nvSpPr>
        <p:spPr>
          <a:xfrm>
            <a:off x="605016" y="3014103"/>
            <a:ext cx="8085221" cy="1487843"/>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09" y="3774386"/>
            <a:ext cx="6078192" cy="2919254"/>
          </a:xfrm>
          <a:prstGeom prst="rect">
            <a:avLst/>
          </a:prstGeom>
        </p:spPr>
      </p:pic>
    </p:spTree>
    <p:extLst>
      <p:ext uri="{BB962C8B-B14F-4D97-AF65-F5344CB8AC3E}">
        <p14:creationId xmlns:p14="http://schemas.microsoft.com/office/powerpoint/2010/main" val="1766817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768976" y="918894"/>
            <a:ext cx="10654045" cy="1442084"/>
            <a:chOff x="1154226" y="1181199"/>
            <a:chExt cx="6075612" cy="1081563"/>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325574" y="1268114"/>
              <a:ext cx="5904264" cy="994648"/>
            </a:xfrm>
            <a:prstGeom prst="rect">
              <a:avLst/>
            </a:prstGeom>
          </p:spPr>
          <p:txBody>
            <a:bodyPr wrap="square">
              <a:spAutoFit/>
            </a:bodyPr>
            <a:lstStyle/>
            <a:p>
              <a:pPr algn="just">
                <a:lnSpc>
                  <a:spcPct val="115000"/>
                </a:lnSpc>
                <a:spcAft>
                  <a:spcPts val="800"/>
                </a:spcAft>
              </a:pP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Vật nào sau đây phát ra âm nghe trầm nhất?</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2484815" y="1995847"/>
            <a:ext cx="7571976"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Vật dao động 160 lần trong 0,5 giây.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2445030" y="3063717"/>
            <a:ext cx="7456304"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Vật dao động 6000 lần trong 1 phút.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2445028" y="4210742"/>
            <a:ext cx="7569304"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4612005"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Vật dao động 200 lần trong 1 giây.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grpSp>
        <p:nvGrpSpPr>
          <p:cNvPr id="22" name="Group 21"/>
          <p:cNvGrpSpPr/>
          <p:nvPr/>
        </p:nvGrpSpPr>
        <p:grpSpPr>
          <a:xfrm>
            <a:off x="2445029" y="5359072"/>
            <a:ext cx="7586828" cy="1058389"/>
            <a:chOff x="4936883" y="3598822"/>
            <a:chExt cx="2461990" cy="1073889"/>
          </a:xfrm>
        </p:grpSpPr>
        <p:sp>
          <p:nvSpPr>
            <p:cNvPr id="13" name="Rounded Rectangle 12"/>
            <p:cNvSpPr/>
            <p:nvPr/>
          </p:nvSpPr>
          <p:spPr>
            <a:xfrm>
              <a:off x="493688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631920"/>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Vật dao động 6 lần trong 0,02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6058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par>
                                <p:cTn id="13" presetID="10" presetClass="entr" presetSubtype="0" fill="hold" nodeType="withEffect">
                                  <p:stCondLst>
                                    <p:cond delay="2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6" presetClass="entr" presetSubtype="16" fill="hold" nodeType="withEffect">
                                  <p:stCondLst>
                                    <p:cond delay="300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65102" y="983557"/>
            <a:ext cx="10903457" cy="992372"/>
            <a:chOff x="491518" y="1181199"/>
            <a:chExt cx="7196410" cy="744279"/>
          </a:xfrm>
        </p:grpSpPr>
        <p:sp>
          <p:nvSpPr>
            <p:cNvPr id="6" name="Rounded Rectangle 5"/>
            <p:cNvSpPr/>
            <p:nvPr/>
          </p:nvSpPr>
          <p:spPr>
            <a:xfrm>
              <a:off x="491518" y="1181199"/>
              <a:ext cx="719641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chemeClr val="bg1"/>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491518" y="1282786"/>
              <a:ext cx="7087886"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 nào sau đây dao động phát</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ra âm cao nhất</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455600" y="2187647"/>
              <a:ext cx="2437590"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Trong một giây, dây đàn thực hiện được 200 dao động.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46103" y="3806583"/>
              <a:ext cx="2179569" cy="602141"/>
            </a:xfrm>
            <a:prstGeom prst="rect">
              <a:avLst/>
            </a:prstGeom>
          </p:spPr>
          <p:txBody>
            <a:bodyPr wrap="square">
              <a:spAutoFit/>
            </a:bodyP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Trong một phút, con lắc thực hiện được 3000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Trong 5 giây, mặt trống thực hiện được 500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430472"/>
            <a:chOff x="4945323" y="3598822"/>
            <a:chExt cx="2453550" cy="1451421"/>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1171455"/>
            </a:xfrm>
            <a:prstGeom prst="rect">
              <a:avLst/>
            </a:prstGeom>
          </p:spPr>
          <p:txBody>
            <a:bodyPr wrap="square">
              <a:spAutoFit/>
            </a:bodyPr>
            <a:lstStyle/>
            <a:p>
              <a:pPr algn="just">
                <a:lnSpc>
                  <a:spcPct val="115000"/>
                </a:lnSpc>
                <a:spcAft>
                  <a:spcPts val="800"/>
                </a:spcAft>
                <a:tabLst>
                  <a:tab pos="1609725" algn="l"/>
                  <a:tab pos="6391275" algn="l"/>
                </a:tabLst>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Trong 20 giây, dây chun thực hiện được 1200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36443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65CB3B-20D0-4539-B8B8-D6E415F67BA2}"/>
              </a:ext>
            </a:extLst>
          </p:cNvPr>
          <p:cNvSpPr>
            <a:spLocks noGrp="1"/>
          </p:cNvSpPr>
          <p:nvPr>
            <p:ph type="title"/>
          </p:nvPr>
        </p:nvSpPr>
        <p:spPr>
          <a:xfrm>
            <a:off x="3438508" y="1178805"/>
            <a:ext cx="7355756" cy="1769412"/>
          </a:xfrm>
        </p:spPr>
        <p:txBody>
          <a:bodyPr/>
          <a:lstStyle/>
          <a:p>
            <a:pPr algn="ctr"/>
            <a:r>
              <a:rPr lang="vi-VN" sz="32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12.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 giải thích tại sao khi ta nói to và nói nhiều sẽ dễ bị khản tiếng, đau họng? </a:t>
            </a:r>
            <a:endParaRPr lang="en-US" sz="3200">
              <a:solidFill>
                <a:srgbClr val="C00000"/>
              </a:solidFill>
            </a:endParaRPr>
          </a:p>
        </p:txBody>
      </p:sp>
      <p:sp>
        <p:nvSpPr>
          <p:cNvPr id="3" name="Text Placeholder 2">
            <a:extLst>
              <a:ext uri="{FF2B5EF4-FFF2-40B4-BE49-F238E27FC236}">
                <a16:creationId xmlns:a16="http://schemas.microsoft.com/office/drawing/2014/main" xmlns="" id="{3E499A11-29D8-4CB1-A049-ECF818FC20BA}"/>
              </a:ext>
            </a:extLst>
          </p:cNvPr>
          <p:cNvSpPr>
            <a:spLocks noGrp="1"/>
          </p:cNvSpPr>
          <p:nvPr>
            <p:ph type="body" idx="1"/>
          </p:nvPr>
        </p:nvSpPr>
        <p:spPr>
          <a:xfrm>
            <a:off x="3033582" y="3164303"/>
            <a:ext cx="7586678" cy="3171197"/>
          </a:xfrm>
        </p:spPr>
        <p:txBody>
          <a:bodyPr/>
          <a:lstStyle/>
          <a:p>
            <a:pPr marR="75565" algn="just">
              <a:lnSpc>
                <a:spcPct val="115000"/>
              </a:lnSpc>
              <a:spcAft>
                <a:spcPts val="800"/>
              </a:spcAft>
              <a:tabLst>
                <a:tab pos="1609725" algn="l"/>
              </a:tabLst>
            </a:pPr>
            <a:r>
              <a:rPr lang="vi-VN" b="1" i="1" u="sng">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Đáp án:</a:t>
            </a:r>
            <a:r>
              <a:rPr lang="vi-VN" b="1" i="1">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 Khi ta nói to, dây thanh quản dao động mạnh. Nếu nói to và nói nhiều, dây thanh quản sẽ dao động mạnh và lâu, dẫn đến tổn thương khiến ta cảm thấy đau họng, tiếng bị khàn.</a:t>
            </a:r>
            <a:endParaRPr lang="en-US" b="1" i="1">
              <a:solidFill>
                <a:srgbClr val="EF622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C4D7DA1E-5199-435C-AFF0-4A6FA6114CDD}"/>
              </a:ext>
            </a:extLst>
          </p:cNvPr>
          <p:cNvSpPr>
            <a:spLocks noGrp="1"/>
          </p:cNvSpPr>
          <p:nvPr>
            <p:ph type="sldNum" idx="12"/>
          </p:nvPr>
        </p:nvSpPr>
        <p:spPr/>
        <p:txBody>
          <a:bodyPr/>
          <a:lstStyle/>
          <a:p>
            <a:fld id="{00000000-1234-1234-1234-123412341234}" type="slidenum">
              <a:rPr lang="en" smtClean="0"/>
              <a:pPr/>
              <a:t>42</a:t>
            </a:fld>
            <a:endParaRPr lang="en"/>
          </a:p>
        </p:txBody>
      </p:sp>
    </p:spTree>
    <p:extLst>
      <p:ext uri="{BB962C8B-B14F-4D97-AF65-F5344CB8AC3E}">
        <p14:creationId xmlns:p14="http://schemas.microsoft.com/office/powerpoint/2010/main" val="33218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700B50B-85E9-4051-8DF1-E76DA816A051}"/>
              </a:ext>
            </a:extLst>
          </p:cNvPr>
          <p:cNvSpPr txBox="1"/>
          <p:nvPr/>
        </p:nvSpPr>
        <p:spPr>
          <a:xfrm>
            <a:off x="1101686" y="559003"/>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Câu 13. </a:t>
            </a:r>
            <a:r>
              <a:rPr lang="vi-VN" sz="3200">
                <a:solidFill>
                  <a:srgbClr val="C00000"/>
                </a:solidFill>
                <a:effectLst/>
                <a:latin typeface="+mj-lt"/>
                <a:ea typeface="Calibri" panose="020F0502020204030204" pitchFamily="34" charset="0"/>
                <a:cs typeface="Times New Roman" panose="02020603050405020304" pitchFamily="18" charset="0"/>
              </a:rPr>
              <a:t>Giọng nữ thường cao hơn giọng nam, vậy khi nói, dây thanh quản của nam hay nữ sẽ dao động nhanh hơn?</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DA1DF70F-5A14-4E31-8138-5E5740AA60A9}"/>
              </a:ext>
            </a:extLst>
          </p:cNvPr>
          <p:cNvSpPr txBox="1"/>
          <p:nvPr/>
        </p:nvSpPr>
        <p:spPr>
          <a:xfrm>
            <a:off x="1101686" y="2308778"/>
            <a:ext cx="9749928" cy="1745350"/>
          </a:xfrm>
          <a:prstGeom prst="rect">
            <a:avLst/>
          </a:prstGeom>
          <a:noFill/>
        </p:spPr>
        <p:txBody>
          <a:bodyPr wrap="square">
            <a:spAutoFit/>
          </a:bodyPr>
          <a:lstStyle/>
          <a:p>
            <a:pPr marR="75565" algn="just">
              <a:lnSpc>
                <a:spcPct val="115000"/>
              </a:lnSpc>
              <a:spcAft>
                <a:spcPts val="800"/>
              </a:spcAft>
              <a:tabLst>
                <a:tab pos="1609725" algn="l"/>
              </a:tabLst>
            </a:pPr>
            <a:r>
              <a:rPr lang="vi-VN" sz="3200" i="1" u="sng">
                <a:solidFill>
                  <a:srgbClr val="FF0000"/>
                </a:solidFill>
                <a:effectLst/>
                <a:latin typeface="+mj-lt"/>
                <a:ea typeface="Calibri" panose="020F0502020204030204" pitchFamily="34" charset="0"/>
                <a:cs typeface="Times New Roman" panose="02020603050405020304" pitchFamily="18" charset="0"/>
              </a:rPr>
              <a:t>Đáp án:</a:t>
            </a:r>
            <a:r>
              <a:rPr lang="vi-VN" sz="3200" i="1">
                <a:solidFill>
                  <a:srgbClr val="FF0000"/>
                </a:solidFill>
                <a:effectLst/>
                <a:latin typeface="+mj-lt"/>
                <a:ea typeface="Calibri" panose="020F0502020204030204" pitchFamily="34" charset="0"/>
                <a:cs typeface="Times New Roman" panose="02020603050405020304" pitchFamily="18" charset="0"/>
              </a:rPr>
              <a:t> âm cao hơn </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tần số âm lớn hơn</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vật dao động nhanh hơn. Do đó dây thanh quản của nữ dao động nhanh hơn.</a:t>
            </a:r>
            <a:endParaRPr lang="en-US" sz="3200" i="1">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214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7D7BEE-C116-4FB0-B7D3-B28DCF329508}"/>
              </a:ext>
            </a:extLst>
          </p:cNvPr>
          <p:cNvPicPr>
            <a:picLocks noChangeAspect="1"/>
          </p:cNvPicPr>
          <p:nvPr/>
        </p:nvPicPr>
        <p:blipFill rotWithShape="1">
          <a:blip r:embed="rId2"/>
          <a:srcRect t="15972"/>
          <a:stretch/>
        </p:blipFill>
        <p:spPr>
          <a:xfrm>
            <a:off x="616632" y="1311655"/>
            <a:ext cx="10958730" cy="536538"/>
          </a:xfrm>
          <a:prstGeom prst="rect">
            <a:avLst/>
          </a:prstGeom>
        </p:spPr>
      </p:pic>
      <p:pic>
        <p:nvPicPr>
          <p:cNvPr id="2050" name="Picture 2">
            <a:extLst>
              <a:ext uri="{FF2B5EF4-FFF2-40B4-BE49-F238E27FC236}">
                <a16:creationId xmlns:a16="http://schemas.microsoft.com/office/drawing/2014/main" xmlns="" id="{64D7E72E-DC6D-400E-89F7-7D5EBB552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0" b="9827"/>
          <a:stretch/>
        </p:blipFill>
        <p:spPr bwMode="auto">
          <a:xfrm>
            <a:off x="616634" y="1821954"/>
            <a:ext cx="10958731" cy="45462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9028E719-85B4-4A9D-B263-65013455D8A7}"/>
              </a:ext>
            </a:extLst>
          </p:cNvPr>
          <p:cNvGrpSpPr/>
          <p:nvPr/>
        </p:nvGrpSpPr>
        <p:grpSpPr>
          <a:xfrm>
            <a:off x="3411076" y="242388"/>
            <a:ext cx="4923278" cy="730407"/>
            <a:chOff x="871868" y="715522"/>
            <a:chExt cx="3692458" cy="784597"/>
          </a:xfrm>
        </p:grpSpPr>
        <p:sp>
          <p:nvSpPr>
            <p:cNvPr id="3" name="Oval 2">
              <a:extLst>
                <a:ext uri="{FF2B5EF4-FFF2-40B4-BE49-F238E27FC236}">
                  <a16:creationId xmlns:a16="http://schemas.microsoft.com/office/drawing/2014/main" xmlns="" id="{A18CABB4-A860-406E-87ED-A3897477A862}"/>
                </a:ext>
              </a:extLst>
            </p:cNvPr>
            <p:cNvSpPr/>
            <p:nvPr/>
          </p:nvSpPr>
          <p:spPr>
            <a:xfrm>
              <a:off x="967562" y="715522"/>
              <a:ext cx="627321" cy="784597"/>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000" kern="0">
                <a:solidFill>
                  <a:srgbClr val="00518E"/>
                </a:solidFill>
                <a:latin typeface="Arial"/>
                <a:sym typeface="Arial"/>
              </a:endParaRPr>
            </a:p>
          </p:txBody>
        </p:sp>
        <p:sp>
          <p:nvSpPr>
            <p:cNvPr id="4" name="TextBox 3">
              <a:extLst>
                <a:ext uri="{FF2B5EF4-FFF2-40B4-BE49-F238E27FC236}">
                  <a16:creationId xmlns:a16="http://schemas.microsoft.com/office/drawing/2014/main" xmlns="" id="{C47DEBD2-79E8-47A7-9C8D-C09D2E8301AE}"/>
                </a:ext>
              </a:extLst>
            </p:cNvPr>
            <p:cNvSpPr txBox="1"/>
            <p:nvPr/>
          </p:nvSpPr>
          <p:spPr>
            <a:xfrm>
              <a:off x="871868" y="715523"/>
              <a:ext cx="818708"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IV</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xmlns="" id="{A7E9524C-2B17-4FE3-B938-723031732DA2}"/>
                </a:ext>
              </a:extLst>
            </p:cNvPr>
            <p:cNvSpPr txBox="1"/>
            <p:nvPr/>
          </p:nvSpPr>
          <p:spPr>
            <a:xfrm>
              <a:off x="1966293" y="720574"/>
              <a:ext cx="2598033"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VẬN DỤNG</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xmlns="" id="{A799C0A8-EEC5-420E-9086-432DC90603B9}"/>
              </a:ext>
            </a:extLst>
          </p:cNvPr>
          <p:cNvGrpSpPr/>
          <p:nvPr/>
        </p:nvGrpSpPr>
        <p:grpSpPr>
          <a:xfrm>
            <a:off x="616632" y="1255848"/>
            <a:ext cx="12010287" cy="1132213"/>
            <a:chOff x="386449" y="1042134"/>
            <a:chExt cx="7443303" cy="503949"/>
          </a:xfrm>
        </p:grpSpPr>
        <p:sp>
          <p:nvSpPr>
            <p:cNvPr id="7" name="Rounded Rectangle 5">
              <a:extLst>
                <a:ext uri="{FF2B5EF4-FFF2-40B4-BE49-F238E27FC236}">
                  <a16:creationId xmlns:a16="http://schemas.microsoft.com/office/drawing/2014/main" xmlns="" id="{732461FA-D113-4231-B531-D06619349535}"/>
                </a:ext>
              </a:extLst>
            </p:cNvPr>
            <p:cNvSpPr/>
            <p:nvPr/>
          </p:nvSpPr>
          <p:spPr>
            <a:xfrm>
              <a:off x="386449" y="1042134"/>
              <a:ext cx="6791607" cy="5039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54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xmlns="" id="{9BC4ECCA-21B8-42D5-A4F3-770FDFB15E62}"/>
                </a:ext>
              </a:extLst>
            </p:cNvPr>
            <p:cNvSpPr/>
            <p:nvPr/>
          </p:nvSpPr>
          <p:spPr>
            <a:xfrm>
              <a:off x="1925488" y="1143281"/>
              <a:ext cx="5904264" cy="395250"/>
            </a:xfrm>
            <a:prstGeom prst="rect">
              <a:avLst/>
            </a:prstGeom>
          </p:spPr>
          <p:txBody>
            <a:bodyPr wrap="square">
              <a:spAutoFit/>
            </a:bodyPr>
            <a:lstStyle/>
            <a:p>
              <a:pPr algn="just">
                <a:lnSpc>
                  <a:spcPct val="115000"/>
                </a:lnSpc>
                <a:spcAft>
                  <a:spcPts val="800"/>
                </a:spcAft>
              </a:pPr>
              <a:r>
                <a:rPr lang="vi-VN" sz="4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CHẾ TẠO ĐÀN NƯỚC</a:t>
              </a:r>
              <a:endParaRPr lang="en-US" sz="4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120506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D756DB-B84E-4B2E-9282-59096CAFF7AE}"/>
              </a:ext>
            </a:extLst>
          </p:cNvPr>
          <p:cNvSpPr txBox="1"/>
          <p:nvPr/>
        </p:nvSpPr>
        <p:spPr>
          <a:xfrm>
            <a:off x="1101686" y="559003"/>
            <a:ext cx="9950068" cy="2617191"/>
          </a:xfrm>
          <a:prstGeom prst="rect">
            <a:avLst/>
          </a:prstGeom>
          <a:noFill/>
        </p:spPr>
        <p:txBody>
          <a:bodyPr wrap="square">
            <a:spAutoFit/>
          </a:bodyPr>
          <a:lstStyle/>
          <a:p>
            <a:pPr marR="75565" algn="just">
              <a:lnSpc>
                <a:spcPct val="115000"/>
              </a:lnSpc>
              <a:spcAft>
                <a:spcPts val="800"/>
              </a:spcAft>
              <a:tabLst>
                <a:tab pos="1609725" algn="l"/>
              </a:tabLst>
            </a:pPr>
            <a:r>
              <a:rPr lang="vi-VN" sz="3200">
                <a:solidFill>
                  <a:srgbClr val="C00000"/>
                </a:solidFill>
                <a:effectLst/>
                <a:latin typeface="+mj-lt"/>
                <a:ea typeface="Calibri" panose="020F0502020204030204" pitchFamily="34" charset="0"/>
                <a:cs typeface="Times New Roman" panose="02020603050405020304" pitchFamily="18" charset="0"/>
              </a:rPr>
              <a:t>* </a:t>
            </a:r>
            <a:r>
              <a:rPr lang="vi-VN" sz="3200" b="1">
                <a:solidFill>
                  <a:srgbClr val="C00000"/>
                </a:solidFill>
                <a:effectLst/>
                <a:latin typeface="+mj-lt"/>
                <a:ea typeface="Calibri" panose="020F0502020204030204" pitchFamily="34" charset="0"/>
                <a:cs typeface="Times New Roman" panose="02020603050405020304" pitchFamily="18" charset="0"/>
              </a:rPr>
              <a:t>Thiết bị: </a:t>
            </a:r>
            <a:r>
              <a:rPr lang="vi-VN" sz="3200">
                <a:solidFill>
                  <a:srgbClr val="C00000"/>
                </a:solidFill>
                <a:effectLst/>
                <a:latin typeface="+mj-lt"/>
                <a:ea typeface="Calibri" panose="020F0502020204030204" pitchFamily="34" charset="0"/>
                <a:cs typeface="Times New Roman" panose="02020603050405020304" pitchFamily="18" charset="0"/>
              </a:rPr>
              <a:t>Mỗi nhóm chuẩn bị:</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8 cốc thủy tin giống nhau.</a:t>
            </a:r>
          </a:p>
          <a:p>
            <a:pPr marR="75565" algn="just">
              <a:lnSpc>
                <a:spcPct val="115000"/>
              </a:lnSpc>
              <a:spcAft>
                <a:spcPts val="800"/>
              </a:spcAft>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 </a:t>
            </a:r>
            <a:r>
              <a:rPr lang="vi-VN" sz="3200">
                <a:solidFill>
                  <a:srgbClr val="C00000"/>
                </a:solidFill>
                <a:effectLst/>
                <a:latin typeface="+mj-lt"/>
                <a:ea typeface="Calibri" panose="020F0502020204030204" pitchFamily="34" charset="0"/>
                <a:cs typeface="Times New Roman" panose="02020603050405020304" pitchFamily="18" charset="0"/>
              </a:rPr>
              <a:t>  Đũa gỗ (mỗi người trong nhóm 1 chiếc)</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Ca chứa nước, cốc nhỏ.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60EC06F-54D7-433D-9D49-ABB396637F49}"/>
              </a:ext>
            </a:extLst>
          </p:cNvPr>
          <p:cNvSpPr txBox="1"/>
          <p:nvPr/>
        </p:nvSpPr>
        <p:spPr>
          <a:xfrm>
            <a:off x="1120966" y="3429000"/>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 Cách làm: </a:t>
            </a:r>
            <a:r>
              <a:rPr lang="vi-VN" sz="3200">
                <a:solidFill>
                  <a:srgbClr val="C00000"/>
                </a:solidFill>
                <a:effectLst/>
                <a:latin typeface="+mj-lt"/>
                <a:ea typeface="Calibri" panose="020F0502020204030204" pitchFamily="34" charset="0"/>
                <a:cs typeface="Times New Roman" panose="02020603050405020304" pitchFamily="18" charset="0"/>
              </a:rPr>
              <a:t>Thay đổi lượng nước trong cốc để mỗi cốc sẽ phát ra âm với tần số nhất định.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220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6940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E39E5F2-9920-4755-8856-C0D266BD840E}"/>
              </a:ext>
            </a:extLst>
          </p:cNvPr>
          <p:cNvSpPr>
            <a:spLocks noGrp="1"/>
          </p:cNvSpPr>
          <p:nvPr>
            <p:ph type="sldNum" idx="12"/>
          </p:nvPr>
        </p:nvSpPr>
        <p:spPr/>
        <p:txBody>
          <a:bodyPr/>
          <a:lstStyle/>
          <a:p>
            <a:fld id="{00000000-1234-1234-1234-123412341234}" type="slidenum">
              <a:rPr lang="en" smtClean="0"/>
              <a:pPr/>
              <a:t>47</a:t>
            </a:fld>
            <a:endParaRPr lang="en"/>
          </a:p>
        </p:txBody>
      </p:sp>
      <p:sp>
        <p:nvSpPr>
          <p:cNvPr id="5" name="Rectangle: Rounded Corners 4">
            <a:extLst>
              <a:ext uri="{FF2B5EF4-FFF2-40B4-BE49-F238E27FC236}">
                <a16:creationId xmlns:a16="http://schemas.microsoft.com/office/drawing/2014/main" xmlns="" id="{AA64988E-994E-462C-81C2-E73A78F95CCC}"/>
              </a:ext>
            </a:extLst>
          </p:cNvPr>
          <p:cNvSpPr/>
          <p:nvPr/>
        </p:nvSpPr>
        <p:spPr>
          <a:xfrm>
            <a:off x="3657600" y="1669055"/>
            <a:ext cx="6753340" cy="32499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92BE0EC-1218-4D58-802A-03B57BF26484}"/>
              </a:ext>
            </a:extLst>
          </p:cNvPr>
          <p:cNvSpPr txBox="1"/>
          <p:nvPr/>
        </p:nvSpPr>
        <p:spPr>
          <a:xfrm>
            <a:off x="4836405" y="2828835"/>
            <a:ext cx="5927075" cy="1200329"/>
          </a:xfrm>
          <a:prstGeom prst="rect">
            <a:avLst/>
          </a:prstGeom>
          <a:noFill/>
        </p:spPr>
        <p:txBody>
          <a:bodyPr wrap="square" rtlCol="0">
            <a:spAutoFit/>
          </a:bodyPr>
          <a:lstStyle/>
          <a:p>
            <a:r>
              <a:rPr lang="vi-VN" sz="7200" b="1">
                <a:solidFill>
                  <a:schemeClr val="bg1"/>
                </a:solidFill>
                <a:latin typeface="Times New Roman" panose="02020603050405020304" pitchFamily="18" charset="0"/>
                <a:cs typeface="Times New Roman" panose="02020603050405020304" pitchFamily="18" charset="0"/>
              </a:rPr>
              <a:t>BÁO CÁO</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55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70F8989A-EAE2-4F96-8205-DEF9EEC77E59}"/>
              </a:ext>
            </a:extLst>
          </p:cNvPr>
          <p:cNvSpPr txBox="1"/>
          <p:nvPr/>
        </p:nvSpPr>
        <p:spPr>
          <a:xfrm>
            <a:off x="340921" y="2615090"/>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xmlns="" id="{E7E6B71C-CD69-4694-927B-A7E40CF1582F}"/>
              </a:ext>
            </a:extLst>
          </p:cNvPr>
          <p:cNvSpPr txBox="1"/>
          <p:nvPr/>
        </p:nvSpPr>
        <p:spPr>
          <a:xfrm>
            <a:off x="412907" y="3150949"/>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xmlns="" id="{4A3CAABA-4028-4DD0-BD11-16C4861DC8CD}"/>
              </a:ext>
            </a:extLst>
          </p:cNvPr>
          <p:cNvSpPr txBox="1"/>
          <p:nvPr/>
        </p:nvSpPr>
        <p:spPr>
          <a:xfrm>
            <a:off x="412907" y="3592160"/>
            <a:ext cx="8085221" cy="183672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Giáo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viên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ghi</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bằng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điện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thoại</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513" y="1566615"/>
            <a:ext cx="3742490" cy="2096949"/>
          </a:xfrm>
          <a:prstGeom prst="rect">
            <a:avLst/>
          </a:prstGeom>
        </p:spPr>
      </p:pic>
      <p:sp>
        <p:nvSpPr>
          <p:cNvPr id="12" name="TextBox 11">
            <a:extLst>
              <a:ext uri="{FF2B5EF4-FFF2-40B4-BE49-F238E27FC236}">
                <a16:creationId xmlns:a16="http://schemas.microsoft.com/office/drawing/2014/main" xmlns="" id="{4A3CAABA-4028-4DD0-BD11-16C4861DC8CD}"/>
              </a:ext>
            </a:extLst>
          </p:cNvPr>
          <p:cNvSpPr txBox="1"/>
          <p:nvPr/>
        </p:nvSpPr>
        <p:spPr>
          <a:xfrm>
            <a:off x="340921" y="5382267"/>
            <a:ext cx="8085221" cy="1138966"/>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4976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5" y="909424"/>
            <a:ext cx="10816045"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4A3CAABA-4028-4DD0-BD11-16C4861DC8CD}"/>
              </a:ext>
            </a:extLst>
          </p:cNvPr>
          <p:cNvSpPr txBox="1"/>
          <p:nvPr/>
        </p:nvSpPr>
        <p:spPr>
          <a:xfrm>
            <a:off x="398811" y="2370289"/>
            <a:ext cx="10378046" cy="830997"/>
          </a:xfrm>
          <a:prstGeom prst="rect">
            <a:avLst/>
          </a:prstGeom>
          <a:noFill/>
        </p:spPr>
        <p:txBody>
          <a:bodyPr wrap="square" lIns="91440" tIns="45720" rIns="91440" bIns="45720" rtlCol="0">
            <a:spAutoFit/>
          </a:bodyPr>
          <a:lstStyle/>
          <a:p>
            <a:pPr algn="just"/>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là</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ban </a:t>
            </a:r>
            <a:r>
              <a:rPr lang="en-US" sz="2400" b="1" dirty="0" err="1">
                <a:latin typeface="Tahoma" panose="020B0604030504040204" pitchFamily="34" charset="0"/>
              </a:rPr>
              <a:t>đầu</a:t>
            </a:r>
            <a:r>
              <a:rPr lang="en-US" sz="2400" b="1" dirty="0">
                <a:latin typeface="Tahoma" panose="020B0604030504040204" pitchFamily="34" charset="0"/>
              </a:rPr>
              <a:t>( </a:t>
            </a:r>
            <a:r>
              <a:rPr lang="en-US" sz="2400" b="1" dirty="0" err="1">
                <a:latin typeface="Tahoma" panose="020B0604030504040204" pitchFamily="34" charset="0"/>
              </a:rPr>
              <a:t>cân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a:t>
            </a:r>
            <a:r>
              <a:rPr lang="en-US" sz="2400" b="1" dirty="0" err="1">
                <a:latin typeface="Tahoma" panose="020B0604030504040204" pitchFamily="34" charset="0"/>
              </a:rPr>
              <a:t>xa</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thước</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176" y="3734648"/>
            <a:ext cx="3742490" cy="2096949"/>
          </a:xfrm>
          <a:prstGeom prst="rect">
            <a:avLst/>
          </a:prstGeom>
        </p:spPr>
      </p:pic>
    </p:spTree>
    <p:extLst>
      <p:ext uri="{BB962C8B-B14F-4D97-AF65-F5344CB8AC3E}">
        <p14:creationId xmlns:p14="http://schemas.microsoft.com/office/powerpoint/2010/main" val="392331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855234"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4A3CAABA-4028-4DD0-BD11-16C4861DC8CD}"/>
              </a:ext>
            </a:extLst>
          </p:cNvPr>
          <p:cNvSpPr txBox="1"/>
          <p:nvPr/>
        </p:nvSpPr>
        <p:spPr>
          <a:xfrm>
            <a:off x="647005" y="2328535"/>
            <a:ext cx="10234355" cy="830997"/>
          </a:xfrm>
          <a:prstGeom prst="rect">
            <a:avLst/>
          </a:prstGeom>
          <a:noFill/>
        </p:spPr>
        <p:txBody>
          <a:bodyPr wrap="square" lIns="91440" tIns="45720" rIns="91440" bIns="45720" rtlCol="0">
            <a:spAutoFit/>
          </a:bodyPr>
          <a:lstStyle/>
          <a:p>
            <a:pPr algn="just"/>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Cho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xem</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màn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điện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thoại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giới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thiệu</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sóng</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4A3CAABA-4028-4DD0-BD11-16C4861DC8CD}"/>
              </a:ext>
            </a:extLst>
          </p:cNvPr>
          <p:cNvSpPr txBox="1"/>
          <p:nvPr/>
        </p:nvSpPr>
        <p:spPr>
          <a:xfrm>
            <a:off x="391886" y="3541302"/>
            <a:ext cx="10489474"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được</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xy</a:t>
            </a:r>
            <a:r>
              <a:rPr lang="en-US" sz="2400" b="1" dirty="0">
                <a:latin typeface="Tahoma" panose="020B0604030504040204" pitchFamily="34" charset="0"/>
              </a:rPr>
              <a:t>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điểm</a:t>
            </a:r>
            <a:r>
              <a:rPr lang="en-US" sz="2400" b="1" dirty="0">
                <a:latin typeface="Tahoma" panose="020B0604030504040204" pitchFamily="34" charset="0"/>
              </a:rPr>
              <a:t> </a:t>
            </a:r>
            <a:r>
              <a:rPr lang="en-US" sz="2400" b="1" dirty="0" err="1">
                <a:latin typeface="Tahoma" panose="020B0604030504040204" pitchFamily="34" charset="0"/>
              </a:rPr>
              <a:t>cao</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trên</a:t>
            </a:r>
            <a:r>
              <a:rPr lang="en-US" sz="2400" b="1" dirty="0">
                <a:latin typeface="Tahoma" panose="020B0604030504040204" pitchFamily="34" charset="0"/>
              </a:rPr>
              <a:t> </a:t>
            </a:r>
            <a:r>
              <a:rPr lang="en-US" sz="2400" b="1" dirty="0" err="1">
                <a:latin typeface="Tahoma" panose="020B0604030504040204" pitchFamily="34" charset="0"/>
              </a:rPr>
              <a:t>màn</a:t>
            </a:r>
            <a:r>
              <a:rPr lang="en-US" sz="2400" b="1" dirty="0">
                <a:latin typeface="Tahoma" panose="020B0604030504040204" pitchFamily="34" charset="0"/>
              </a:rPr>
              <a:t> </a:t>
            </a:r>
            <a:r>
              <a:rPr lang="en-US" sz="2400" b="1" dirty="0" err="1">
                <a:latin typeface="Tahoma" panose="020B0604030504040204" pitchFamily="34" charset="0"/>
              </a:rPr>
              <a:t>hình</a:t>
            </a:r>
            <a:r>
              <a:rPr lang="en-US" sz="2400" b="1" dirty="0">
                <a:latin typeface="Tahoma" panose="020B0604030504040204" pitchFamily="34" charset="0"/>
              </a:rPr>
              <a:t>.</a:t>
            </a:r>
            <a:endParaRPr lang="en-US" sz="2400" dirty="0">
              <a:latin typeface="Tahoma" panose="020B0604030504040204" pitchFamily="34" charset="0"/>
            </a:endParaRPr>
          </a:p>
        </p:txBody>
      </p:sp>
    </p:spTree>
    <p:extLst>
      <p:ext uri="{BB962C8B-B14F-4D97-AF65-F5344CB8AC3E}">
        <p14:creationId xmlns:p14="http://schemas.microsoft.com/office/powerpoint/2010/main" val="2034340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972800"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5" y="1164795"/>
            <a:ext cx="10659291" cy="1938992"/>
          </a:xfrm>
          <a:prstGeom prst="rect">
            <a:avLst/>
          </a:prstGeom>
          <a:noFill/>
        </p:spPr>
        <p:txBody>
          <a:bodyPr wrap="square" lIns="91440" tIns="45720" rIns="91440" bIns="45720" rtlCol="0">
            <a:spAutoFit/>
          </a:bodyPr>
          <a:lstStyle/>
          <a:p>
            <a:pPr algn="just"/>
            <a:r>
              <a:rPr lang="en-US" sz="3200">
                <a:latin typeface="Times New Roman" panose="02020603050405020304" pitchFamily="18" charset="0"/>
                <a:cs typeface="Times New Roman" panose="02020603050405020304" pitchFamily="18" charset="0"/>
              </a:rPr>
              <a:t>? Hãy so sánh biên độ của sóng âm trong hình </a:t>
            </a:r>
            <a:r>
              <a:rPr lang="en-US" sz="3200" smtClean="0">
                <a:latin typeface="Times New Roman" panose="02020603050405020304" pitchFamily="18" charset="0"/>
                <a:cs typeface="Times New Roman" panose="02020603050405020304" pitchFamily="18" charset="0"/>
              </a:rPr>
              <a:t>13.2b </a:t>
            </a:r>
            <a:r>
              <a:rPr lang="en-US" sz="3200">
                <a:latin typeface="Times New Roman" panose="02020603050405020304" pitchFamily="18" charset="0"/>
                <a:cs typeface="Times New Roman" panose="02020603050405020304" pitchFamily="18" charset="0"/>
              </a:rPr>
              <a:t>và </a:t>
            </a:r>
            <a:r>
              <a:rPr lang="en-US" sz="3200" smtClean="0">
                <a:latin typeface="Times New Roman" panose="02020603050405020304" pitchFamily="18" charset="0"/>
                <a:cs typeface="Times New Roman" panose="02020603050405020304" pitchFamily="18" charset="0"/>
              </a:rPr>
              <a:t>13.2c </a:t>
            </a:r>
            <a:r>
              <a:rPr lang="en-US" sz="3200">
                <a:latin typeface="Times New Roman" panose="02020603050405020304" pitchFamily="18" charset="0"/>
                <a:cs typeface="Times New Roman" panose="02020603050405020304" pitchFamily="18" charset="0"/>
              </a:rPr>
              <a:t>từ đó rút ra mối quan hệ giữa biên độ của sóng âm và biên độ dao động của nguồn âm.</a:t>
            </a:r>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a:p>
            <a:pPr algn="just"/>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4A3CAABA-4028-4DD0-BD11-16C4861DC8CD}"/>
              </a:ext>
            </a:extLst>
          </p:cNvPr>
          <p:cNvSpPr txBox="1"/>
          <p:nvPr/>
        </p:nvSpPr>
        <p:spPr>
          <a:xfrm>
            <a:off x="398811" y="3505526"/>
            <a:ext cx="10521738" cy="255454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Biên độ của sóng âm trong hình 13.2 b lớn hơn biên độ của sóng âm trong hình 13.2 c.</a:t>
            </a:r>
            <a:endParaRPr lang="en-US" sz="3200">
              <a:solidFill>
                <a:srgbClr val="FF0000"/>
              </a:solidFill>
              <a:latin typeface="Times New Roman" panose="02020603050405020304" pitchFamily="18" charset="0"/>
              <a:cs typeface="Times New Roman" panose="02020603050405020304" pitchFamily="18" charset="0"/>
            </a:endParaRPr>
          </a:p>
          <a:p>
            <a:r>
              <a:rPr lang="en-US" sz="3200" i="1">
                <a:solidFill>
                  <a:srgbClr val="FF0000"/>
                </a:solidFill>
                <a:latin typeface="Times New Roman" panose="02020603050405020304" pitchFamily="18" charset="0"/>
                <a:cs typeface="Times New Roman" panose="02020603050405020304" pitchFamily="18" charset="0"/>
              </a:rPr>
              <a:t>Mối mối quan hệ giữa biên độ của sóng âm và biên độ dao động của nguồn âm: Biên độ dao động càng lớn thì biên độ dao động của nguồn âm càng lớn và ngược lại.</a:t>
            </a:r>
            <a:r>
              <a:rPr lang="vi-VN" sz="3200" i="1">
                <a:solidFill>
                  <a:srgbClr val="FF0000"/>
                </a:solidFill>
                <a:latin typeface="Times New Roman" panose="02020603050405020304" pitchFamily="18" charset="0"/>
                <a:cs typeface="Times New Roman" panose="02020603050405020304" pitchFamily="18" charset="0"/>
              </a:rPr>
              <a:t>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589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551733C7-6925-417B-9BDB-3A2C87426A60}"/>
              </a:ext>
            </a:extLst>
          </p:cNvPr>
          <p:cNvSpPr txBox="1"/>
          <p:nvPr/>
        </p:nvSpPr>
        <p:spPr>
          <a:xfrm>
            <a:off x="463315" y="2637132"/>
            <a:ext cx="7277336" cy="2185598"/>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AutoNum type="alphaL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 </a:t>
            </a: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Dụng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micro,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Tiến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hành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màn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hình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nguồn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chưa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hoạt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endParaRPr lang="en-US" sz="2267" b="1" dirty="0">
              <a:latin typeface="Tahoma" panose="020B0604030504040204" pitchFamily="34" charset="0"/>
              <a:ea typeface="Tahoma" panose="020B0604030504040204" pitchFamily="34" charset="0"/>
              <a:cs typeface="Tahoma" panose="020B0604030504040204" pitchFamily="34" charset="0"/>
            </a:endParaRP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nhỏ</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to. </a:t>
            </a:r>
          </a:p>
        </p:txBody>
      </p:sp>
      <p:pic>
        <p:nvPicPr>
          <p:cNvPr id="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2039" y="2933136"/>
            <a:ext cx="5068007" cy="3448531"/>
          </a:xfrm>
        </p:spPr>
      </p:pic>
      <p:sp>
        <p:nvSpPr>
          <p:cNvPr id="11" name="TextBox 10">
            <a:extLst>
              <a:ext uri="{FF2B5EF4-FFF2-40B4-BE49-F238E27FC236}">
                <a16:creationId xmlns:a16="http://schemas.microsoft.com/office/drawing/2014/main" xmlns="" id="{551733C7-6925-417B-9BDB-3A2C87426A60}"/>
              </a:ext>
            </a:extLst>
          </p:cNvPr>
          <p:cNvSpPr txBox="1"/>
          <p:nvPr/>
        </p:nvSpPr>
        <p:spPr>
          <a:xfrm>
            <a:off x="463315" y="4984285"/>
            <a:ext cx="7277336" cy="790088"/>
          </a:xfrm>
          <a:prstGeom prst="rect">
            <a:avLst/>
          </a:prstGeom>
          <a:noFill/>
        </p:spPr>
        <p:txBody>
          <a:bodyPr wrap="square" lIns="91440" tIns="45720" rIns="91440" bIns="45720" rtlCol="0">
            <a:spAutoFit/>
          </a:bodyPr>
          <a:lstStyle/>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Yêu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học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sinh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trả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lời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câu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hỏi</a:t>
            </a:r>
            <a:r>
              <a:rPr lang="en-US" sz="2267" b="1" dirty="0" smtClean="0">
                <a:latin typeface="Tahoma" panose="020B0604030504040204" pitchFamily="34" charset="0"/>
                <a:ea typeface="Tahoma" panose="020B0604030504040204" pitchFamily="34" charset="0"/>
                <a:cs typeface="Tahoma" panose="020B0604030504040204" pitchFamily="34" charset="0"/>
              </a:rPr>
              <a:t> 1,2,3 </a:t>
            </a:r>
            <a:r>
              <a:rPr lang="en-US" sz="2267" b="1" dirty="0" err="1" smtClean="0">
                <a:latin typeface="Tahoma" panose="020B0604030504040204" pitchFamily="34" charset="0"/>
                <a:ea typeface="Tahoma" panose="020B0604030504040204" pitchFamily="34" charset="0"/>
                <a:cs typeface="Tahoma" panose="020B0604030504040204" pitchFamily="34" charset="0"/>
              </a:rPr>
              <a:t>trang</a:t>
            </a:r>
            <a:r>
              <a:rPr lang="en-US" sz="2267" b="1" dirty="0" smtClean="0">
                <a:latin typeface="Tahoma" panose="020B0604030504040204" pitchFamily="34" charset="0"/>
                <a:ea typeface="Tahoma" panose="020B0604030504040204" pitchFamily="34" charset="0"/>
                <a:cs typeface="Tahoma" panose="020B0604030504040204" pitchFamily="34" charset="0"/>
              </a:rPr>
              <a:t> 65 SGK.</a:t>
            </a:r>
          </a:p>
        </p:txBody>
      </p:sp>
    </p:spTree>
    <p:extLst>
      <p:ext uri="{BB962C8B-B14F-4D97-AF65-F5344CB8AC3E}">
        <p14:creationId xmlns:p14="http://schemas.microsoft.com/office/powerpoint/2010/main" val="845496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2324</Words>
  <Application>Microsoft Office PowerPoint</Application>
  <PresentationFormat>Widescreen</PresentationFormat>
  <Paragraphs>246</Paragraphs>
  <Slides>47</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Tahoma</vt:lpstr>
      <vt:lpstr>Calibri Light</vt:lpstr>
      <vt:lpstr>VNI-Swiss-Condense</vt:lpstr>
      <vt:lpstr>Calibri</vt:lpstr>
      <vt:lpstr>Times New Roman</vt:lpstr>
      <vt:lpstr>Wingdings</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Độ cao và tần số của sóng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Độ cao của âm</vt:lpstr>
      <vt:lpstr>PowerPoint Presentation</vt:lpstr>
      <vt:lpstr>Kết luận:  - Tần số dao động âm càng lớn thì âm phát ra càng cao (bổng) - Tần số dao động âm càng nhỏ thì âm phát ra càng thấp (trầm)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12. Hãy giải thích tại sao khi ta nói to và nói nhiều sẽ dễ bị khản tiếng, đau họng?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MINHNH</cp:lastModifiedBy>
  <cp:revision>193</cp:revision>
  <dcterms:created xsi:type="dcterms:W3CDTF">2021-02-05T08:18:09Z</dcterms:created>
  <dcterms:modified xsi:type="dcterms:W3CDTF">2024-11-22T01:56:54Z</dcterms:modified>
</cp:coreProperties>
</file>