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5" r:id="rId8"/>
    <p:sldId id="268" r:id="rId9"/>
    <p:sldId id="267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5" autoAdjust="0"/>
    <p:restoredTop sz="94607" autoAdjust="0"/>
  </p:normalViewPr>
  <p:slideViewPr>
    <p:cSldViewPr>
      <p:cViewPr varScale="1">
        <p:scale>
          <a:sx n="106" d="100"/>
          <a:sy n="106" d="100"/>
        </p:scale>
        <p:origin x="1800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9D34A-6F14-46F2-91BA-331D784932F8}" type="datetimeFigureOut">
              <a:rPr lang="en-US" smtClean="0"/>
              <a:t>2/29/24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BF4E1-0E9D-438D-AA00-42DB19CE2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315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9D34A-6F14-46F2-91BA-331D784932F8}" type="datetimeFigureOut">
              <a:rPr lang="en-US" smtClean="0"/>
              <a:t>2/29/24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BF4E1-0E9D-438D-AA00-42DB19CE2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882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9D34A-6F14-46F2-91BA-331D784932F8}" type="datetimeFigureOut">
              <a:rPr lang="en-US" smtClean="0"/>
              <a:t>2/29/24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BF4E1-0E9D-438D-AA00-42DB19CE2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15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9D34A-6F14-46F2-91BA-331D784932F8}" type="datetimeFigureOut">
              <a:rPr lang="en-US" smtClean="0"/>
              <a:t>2/29/24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BF4E1-0E9D-438D-AA00-42DB19CE2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054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9D34A-6F14-46F2-91BA-331D784932F8}" type="datetimeFigureOut">
              <a:rPr lang="en-US" smtClean="0"/>
              <a:t>2/29/24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BF4E1-0E9D-438D-AA00-42DB19CE2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835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9D34A-6F14-46F2-91BA-331D784932F8}" type="datetimeFigureOut">
              <a:rPr lang="en-US" smtClean="0"/>
              <a:t>2/29/24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BF4E1-0E9D-438D-AA00-42DB19CE2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376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9D34A-6F14-46F2-91BA-331D784932F8}" type="datetimeFigureOut">
              <a:rPr lang="en-US" smtClean="0"/>
              <a:t>2/29/24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BF4E1-0E9D-438D-AA00-42DB19CE2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412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9D34A-6F14-46F2-91BA-331D784932F8}" type="datetimeFigureOut">
              <a:rPr lang="en-US" smtClean="0"/>
              <a:t>2/29/24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BF4E1-0E9D-438D-AA00-42DB19CE2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604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9D34A-6F14-46F2-91BA-331D784932F8}" type="datetimeFigureOut">
              <a:rPr lang="en-US" smtClean="0"/>
              <a:t>2/29/24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BF4E1-0E9D-438D-AA00-42DB19CE2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63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9D34A-6F14-46F2-91BA-331D784932F8}" type="datetimeFigureOut">
              <a:rPr lang="en-US" smtClean="0"/>
              <a:t>2/29/24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BF4E1-0E9D-438D-AA00-42DB19CE2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360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9D34A-6F14-46F2-91BA-331D784932F8}" type="datetimeFigureOut">
              <a:rPr lang="en-US" smtClean="0"/>
              <a:t>2/29/24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BF4E1-0E9D-438D-AA00-42DB19CE2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148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A9D34A-6F14-46F2-91BA-331D784932F8}" type="datetimeFigureOut">
              <a:rPr lang="en-US" smtClean="0"/>
              <a:t>2/29/24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1BF4E1-0E9D-438D-AA00-42DB19CE2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157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gif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gif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229613" y="2133600"/>
            <a:ext cx="8684772" cy="1470025"/>
          </a:xfrm>
        </p:spPr>
        <p:txBody>
          <a:bodyPr>
            <a:noAutofit/>
          </a:bodyPr>
          <a:lstStyle/>
          <a:p>
            <a:r>
              <a:rPr lang="en-US" sz="9600" b="1" dirty="0">
                <a:latin typeface=".VnFree" panose="020B7200000000000000" pitchFamily="34" charset="0"/>
              </a:rPr>
              <a:t>HELLO  EVERYBODY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D2350C-51B9-B37B-1BCC-A5025685987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87490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5" y="304800"/>
            <a:ext cx="9144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5800" y="990600"/>
            <a:ext cx="7772400" cy="1470025"/>
          </a:xfrm>
        </p:spPr>
        <p:txBody>
          <a:bodyPr>
            <a:normAutofit fontScale="90000"/>
          </a:bodyPr>
          <a:lstStyle/>
          <a:p>
            <a:br>
              <a:rPr lang="en-US" sz="4000" b="1" dirty="0"/>
            </a:br>
            <a:r>
              <a:rPr lang="en-US" sz="4000" b="1" u="sng" dirty="0">
                <a:solidFill>
                  <a:srgbClr val="FF0000"/>
                </a:solidFill>
              </a:rPr>
              <a:t>UNIT 4:</a:t>
            </a:r>
            <a:br>
              <a:rPr lang="en-US" sz="4000" b="1" u="sng" dirty="0">
                <a:solidFill>
                  <a:srgbClr val="FF0000"/>
                </a:solidFill>
              </a:rPr>
            </a:br>
            <a:r>
              <a:rPr lang="en-US" sz="8000" b="1" dirty="0">
                <a:latin typeface=".VnFreeH" panose="020B7200000000000000" pitchFamily="34" charset="0"/>
              </a:rPr>
              <a:t>LIFE  IN THE  PAST</a:t>
            </a:r>
            <a:r>
              <a:rPr lang="en-US" sz="8000" b="1" dirty="0"/>
              <a:t>.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3276600"/>
            <a:ext cx="6400800" cy="1600200"/>
          </a:xfrm>
        </p:spPr>
        <p:txBody>
          <a:bodyPr/>
          <a:lstStyle/>
          <a:p>
            <a:r>
              <a:rPr lang="en-US" sz="8000" b="1" dirty="0">
                <a:solidFill>
                  <a:srgbClr val="FF0000"/>
                </a:solidFill>
                <a:latin typeface="VNI-Yahoo" panose="00000400000000000000" pitchFamily="2" charset="0"/>
              </a:rPr>
              <a:t>PROJECT</a:t>
            </a:r>
          </a:p>
        </p:txBody>
      </p:sp>
    </p:spTree>
    <p:extLst>
      <p:ext uri="{BB962C8B-B14F-4D97-AF65-F5344CB8AC3E}">
        <p14:creationId xmlns:p14="http://schemas.microsoft.com/office/powerpoint/2010/main" val="214107870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" tmFilter="0, 0; 0.125,0.2665; 0.25,0.4; 0.375,0.465; 0.5,0.5;  0.625,0.535; 0.75,0.6; 0.875,0.7335; 1,1">
                                          <p:stCondLst>
                                            <p:cond delay="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" tmFilter="0, 0; 0.125,0.2665; 0.25,0.4; 0.375,0.465; 0.5,0.5;  0.625,0.535; 0.75,0.6; 0.875,0.7335; 1,1">
                                          <p:stCondLst>
                                            <p:cond delay="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" tmFilter="0, 0; 0.125,0.2665; 0.25,0.4; 0.375,0.465; 0.5,0.5;  0.625,0.535; 0.75,0.6; 0.875,0.7335; 1,1">
                                          <p:stCondLst>
                                            <p:cond delay="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">
                                          <p:stCondLst>
                                            <p:cond delay="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" decel="50000">
                                          <p:stCondLst>
                                            <p:cond delay="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">
                                          <p:stCondLst>
                                            <p:cond delay="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" decel="50000">
                                          <p:stCondLst>
                                            <p:cond delay="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">
                                          <p:stCondLst>
                                            <p:cond delay="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" decel="50000">
                                          <p:stCondLst>
                                            <p:cond delay="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" decel="50000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2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2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12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12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12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3" dur="12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376"/>
            <a:ext cx="9144000" cy="685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76200" y="1676400"/>
            <a:ext cx="8991600" cy="413621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50" normalizeH="0" baseline="0" noProof="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Franklin Gothic Medium"/>
              </a:rPr>
              <a:t>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1" u="none" strike="noStrike" kern="120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.VnCourier New" panose="02027200000000000000" pitchFamily="18" charset="0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u="none" strike="noStrike" kern="1200" cap="none" spc="50" normalizeH="0" baseline="0" noProof="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.VnCourier New" panose="02027200000000000000" pitchFamily="18" charset="0"/>
              </a:rPr>
              <a:t>life</a:t>
            </a:r>
            <a:r>
              <a:rPr kumimoji="0" lang="en-US" sz="2800" b="1" u="none" strike="noStrike" kern="1200" cap="none" spc="50" normalizeH="0" noProof="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.VnCourier New" panose="02027200000000000000" pitchFamily="18" charset="0"/>
              </a:rPr>
              <a:t> has changed a lot over the past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u="none" strike="noStrike" kern="1200" cap="none" spc="50" normalizeH="0" noProof="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.VnCourier New" panose="02027200000000000000" pitchFamily="18" charset="0"/>
              </a:rPr>
              <a:t>50 Years, and there are many good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ourier New" panose="02027200000000000000" pitchFamily="18" charset="0"/>
              </a:rPr>
              <a:t>p</a:t>
            </a:r>
            <a:r>
              <a:rPr kumimoji="0" lang="en-US" sz="2800" b="1" u="none" strike="noStrike" kern="1200" cap="none" spc="50" normalizeH="0" noProof="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.VnCourier New" panose="02027200000000000000" pitchFamily="18" charset="0"/>
              </a:rPr>
              <a:t>astimes</a:t>
            </a:r>
            <a:r>
              <a:rPr kumimoji="0" lang="en-US" sz="2800" b="1" u="none" strike="noStrike" kern="1200" cap="none" spc="50" normalizeH="0" noProof="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.VnCourier New" panose="02027200000000000000" pitchFamily="18" charset="0"/>
              </a:rPr>
              <a:t> and</a:t>
            </a:r>
            <a:r>
              <a:rPr lang="en-US" sz="2800" b="1" cap="none" spc="50" noProof="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ourier New" panose="02027200000000000000" pitchFamily="18" charset="0"/>
              </a:rPr>
              <a:t> </a:t>
            </a:r>
            <a:r>
              <a:rPr kumimoji="0" lang="en-US" sz="2800" b="1" u="none" strike="noStrike" kern="1200" cap="none" spc="50" normalizeH="0" noProof="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.VnCourier New" panose="02027200000000000000" pitchFamily="18" charset="0"/>
              </a:rPr>
              <a:t>traditions which seem to be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u="none" strike="noStrike" kern="1200" cap="none" spc="50" normalizeH="0" noProof="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.VnCourier New" panose="02027200000000000000" pitchFamily="18" charset="0"/>
              </a:rPr>
              <a:t>dying out. Work in group and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US" sz="2800" b="1" cap="none" spc="50" baseline="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NI-Vari" pitchFamily="2" charset="0"/>
              </a:rPr>
              <a:t>Search</a:t>
            </a:r>
            <a:r>
              <a:rPr lang="en-US" sz="28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NI-Vari" pitchFamily="2" charset="0"/>
              </a:rPr>
              <a:t> for a past tradition or pastime which you highly appreciate.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800" b="1" u="none" strike="noStrike" kern="1200" cap="none" spc="50" normalizeH="0" baseline="0" noProof="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VNI-Vari" pitchFamily="2" charset="0"/>
              </a:rPr>
              <a:t>Give</a:t>
            </a:r>
            <a:r>
              <a:rPr kumimoji="0" lang="en-US" sz="2800" b="1" u="none" strike="noStrike" kern="1200" cap="none" spc="50" normalizeH="0" noProof="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VNI-Vari" pitchFamily="2" charset="0"/>
              </a:rPr>
              <a:t> reasons why you like it.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US" sz="2800" b="1" cap="none" spc="50" noProof="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NI-Vari" pitchFamily="2" charset="0"/>
              </a:rPr>
              <a:t>Work out a plan to </a:t>
            </a:r>
            <a:r>
              <a:rPr lang="en-US" sz="2800" b="1" cap="none" spc="50" noProof="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NI-Vari" pitchFamily="2" charset="0"/>
              </a:rPr>
              <a:t>hel</a:t>
            </a:r>
            <a:r>
              <a:rPr lang="en-US" sz="28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NI-Vari" pitchFamily="2" charset="0"/>
              </a:rPr>
              <a:t>p  preserve it.</a:t>
            </a:r>
          </a:p>
          <a:p>
            <a:pPr lvl="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8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ourier New" panose="02027200000000000000" pitchFamily="18" charset="0"/>
              </a:rPr>
              <a:t>Then make a poster presenting your ideas and share it with your class</a:t>
            </a:r>
            <a:br>
              <a:rPr lang="en-US" sz="2400" b="1" i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ourier New" panose="02027200000000000000" pitchFamily="18" charset="0"/>
              </a:rPr>
            </a:br>
            <a:br>
              <a:rPr kumimoji="0" lang="vi-VN" sz="2400" b="1" i="1" u="none" strike="noStrike" kern="1200" cap="none" spc="50" normalizeH="0" baseline="0" noProof="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/>
              </a:rPr>
            </a:br>
            <a:endParaRPr kumimoji="0" lang="en-US" sz="2400" b="1" i="0" u="none" strike="noStrike" kern="120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Franklin Gothic Medium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950259" y="815788"/>
            <a:ext cx="7620000" cy="6096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vi-VN" sz="4400" b="1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P</a:t>
            </a:r>
            <a:r>
              <a:rPr lang="en-US" sz="4400" b="1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Courier New" panose="02027200000000000000" pitchFamily="18" charset="0"/>
                <a:cs typeface="Arial" charset="0"/>
              </a:rPr>
              <a:t>RESERVING</a:t>
            </a:r>
            <a:r>
              <a:rPr lang="vi-VN" sz="4400" b="1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</a:t>
            </a:r>
            <a:r>
              <a:rPr lang="en-US" sz="4400" b="1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Courier New" panose="02027200000000000000" pitchFamily="18" charset="0"/>
                <a:cs typeface="Arial" charset="0"/>
              </a:rPr>
              <a:t>THE PAST</a:t>
            </a:r>
            <a:endParaRPr lang="vi-VN" sz="4400" b="1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8800" y="138516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>
                <a:latin typeface=".VnCourier New" panose="02027200000000000000" pitchFamily="18" charset="0"/>
              </a:rPr>
              <a:t>PROBLEM:</a:t>
            </a:r>
          </a:p>
        </p:txBody>
      </p:sp>
      <p:pic>
        <p:nvPicPr>
          <p:cNvPr id="12" name="Picture 193" descr="17965443_432313120455965_1872043421_n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5763" y="68075"/>
            <a:ext cx="857250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41330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4" descr="Kết quả hình ảnh cho những mẫu nhà lá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838200"/>
            <a:ext cx="72136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 descr="Kết quả hình ảnh cho nha 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429000"/>
            <a:ext cx="3886200" cy="2585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 descr="Kết quả hình ảnh cho nha l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85800"/>
            <a:ext cx="4419600" cy="252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2" descr="Kết quả hình ảnh cho hinh dong buom ba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352800"/>
            <a:ext cx="45720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9372600" y="5945467"/>
            <a:ext cx="5765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  <a:cs typeface="Arial" charset="0"/>
              </a:rPr>
              <a:t>THATCHED HOUSE</a:t>
            </a:r>
          </a:p>
        </p:txBody>
      </p:sp>
      <p:pic>
        <p:nvPicPr>
          <p:cNvPr id="13" name="Picture 4" descr="Kết quả hình ảnh cho khung hinh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636" y="-38100"/>
            <a:ext cx="9271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862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6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6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11111E-6 L -0.89028 -0.00278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514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28600"/>
            <a:ext cx="4343400" cy="257514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9" name="Picture 2" descr="Kết quả hình ảnh cho chợ chòm hỏ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1" y="216833"/>
            <a:ext cx="3886200" cy="2596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 descr="Kết quả hình ảnh cho chợ chòm hỏ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352800"/>
            <a:ext cx="42672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WordArt 8"/>
          <p:cNvSpPr>
            <a:spLocks noChangeArrowheads="1" noChangeShapeType="1" noTextEdit="1"/>
          </p:cNvSpPr>
          <p:nvPr/>
        </p:nvSpPr>
        <p:spPr bwMode="auto">
          <a:xfrm>
            <a:off x="4762501" y="3314700"/>
            <a:ext cx="3886200" cy="59656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OPEN MARKET</a:t>
            </a:r>
          </a:p>
        </p:txBody>
      </p:sp>
    </p:spTree>
    <p:extLst>
      <p:ext uri="{BB962C8B-B14F-4D97-AF65-F5344CB8AC3E}">
        <p14:creationId xmlns:p14="http://schemas.microsoft.com/office/powerpoint/2010/main" val="243887755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782" y="0"/>
            <a:ext cx="9144000" cy="6858000"/>
          </a:xfrm>
          <a:prstGeom prst="rect">
            <a:avLst/>
          </a:prstGeom>
        </p:spPr>
      </p:pic>
      <p:pic>
        <p:nvPicPr>
          <p:cNvPr id="7" name="Picture 8" descr="Kết quả hình ảnh cho UNESCO  trao9 chugn nhan hát quan họ bắc nin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6443009" cy="4876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199" y="609600"/>
            <a:ext cx="5757209" cy="4343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4" descr="Kết quả hình ảnh cho hát quan họ bắc nin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869" y="494805"/>
            <a:ext cx="6371459" cy="516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Kết quả hình ảnh cho hát quan họ bắc ninh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60267"/>
            <a:ext cx="4191000" cy="3040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000" y="152401"/>
            <a:ext cx="4362769" cy="30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8" descr="Kết quả hình ảnh cho UNESCO  trao9 chugn nhan hát quan họ bắc nin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99" y="3200401"/>
            <a:ext cx="4270169" cy="29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724400" y="3429000"/>
            <a:ext cx="411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VNI-Yahoo" panose="00000400000000000000" pitchFamily="2" charset="0"/>
              </a:rPr>
              <a:t>Quan</a:t>
            </a:r>
            <a:r>
              <a:rPr lang="en-US" sz="3600" dirty="0">
                <a:latin typeface="VNI-Yahoo" panose="00000400000000000000" pitchFamily="2" charset="0"/>
              </a:rPr>
              <a:t> ho folk songs</a:t>
            </a:r>
          </a:p>
        </p:txBody>
      </p:sp>
    </p:spTree>
    <p:extLst>
      <p:ext uri="{BB962C8B-B14F-4D97-AF65-F5344CB8AC3E}">
        <p14:creationId xmlns:p14="http://schemas.microsoft.com/office/powerpoint/2010/main" val="1274078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8" presetClass="exit" presetSubtype="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fltVal val="-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5" y="36275"/>
            <a:ext cx="9144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8554"/>
            <a:ext cx="3200400" cy="2406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Kết quả hình ảnh cho la thu de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276600"/>
            <a:ext cx="41148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Kết quả hình ảnh cho la thu de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04598"/>
            <a:ext cx="3048000" cy="2310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14182" y="2507159"/>
            <a:ext cx="5486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prstClr val="black"/>
                </a:solidFill>
                <a:latin typeface=".VnCourier New" panose="02027200000000000000" pitchFamily="18" charset="0"/>
                <a:sym typeface="Wingdings 2"/>
              </a:rPr>
              <a:t></a:t>
            </a:r>
            <a:r>
              <a:rPr lang="en-US" sz="4400" dirty="0">
                <a:latin typeface=".VnCourier New" panose="02027200000000000000" pitchFamily="18" charset="0"/>
              </a:rPr>
              <a:t>HAND LETTER</a:t>
            </a:r>
            <a:r>
              <a:rPr lang="en-US" sz="4400" dirty="0">
                <a:latin typeface=".VnCourier New" panose="02027200000000000000" pitchFamily="18" charset="0"/>
                <a:sym typeface="Wingdings 2"/>
              </a:rPr>
              <a:t></a:t>
            </a:r>
            <a:endParaRPr lang="en-US" sz="4400" dirty="0">
              <a:latin typeface=".VnCourier New" panose="02027200000000000000" pitchFamily="18" charset="0"/>
            </a:endParaRPr>
          </a:p>
        </p:txBody>
      </p:sp>
      <p:pic>
        <p:nvPicPr>
          <p:cNvPr id="15" name="Picture 4" descr="17965857_432313093789301_49456475_n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919" y="255966"/>
            <a:ext cx="542925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93198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5" y="36275"/>
            <a:ext cx="9144000" cy="6858000"/>
          </a:xfrm>
          <a:prstGeom prst="rect">
            <a:avLst/>
          </a:prstGeom>
        </p:spPr>
      </p:pic>
      <p:pic>
        <p:nvPicPr>
          <p:cNvPr id="5" name="Picture 6" descr="17909112_432313250455952_1785771400_n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048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22833705_374642242970724_583307542_o"/>
          <p:cNvPicPr>
            <a:picLocks noGrp="1" noChangeAspect="1"/>
          </p:cNvPicPr>
          <p:nvPr isPhoto="1"/>
        </p:nvPicPr>
        <p:blipFill>
          <a:blip r:embed="rId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91183" y="7391402"/>
            <a:ext cx="5791203" cy="548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22850296_374642249637390_641049390_o"/>
          <p:cNvPicPr>
            <a:picLocks noGrp="1" noChangeAspect="1"/>
          </p:cNvPicPr>
          <p:nvPr isPhoto="1"/>
        </p:nvPicPr>
        <p:blipFill>
          <a:blip r:embed="rId5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1188" y="609602"/>
            <a:ext cx="5486400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22851440_374642256304056_117774396_o"/>
          <p:cNvPicPr>
            <a:picLocks noGrp="1" noChangeAspect="1"/>
          </p:cNvPicPr>
          <p:nvPr isPhoto="1"/>
        </p:nvPicPr>
        <p:blipFill>
          <a:blip r:embed="rId6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6705602" y="910992"/>
            <a:ext cx="5943602" cy="548639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1386385" y="97613"/>
            <a:ext cx="64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Courier New" panose="02027200000000000000" pitchFamily="18" charset="0"/>
              </a:rPr>
              <a:t>TOAN’s stamps collecting</a:t>
            </a:r>
          </a:p>
        </p:txBody>
      </p:sp>
    </p:spTree>
    <p:extLst>
      <p:ext uri="{BB962C8B-B14F-4D97-AF65-F5344CB8AC3E}">
        <p14:creationId xmlns:p14="http://schemas.microsoft.com/office/powerpoint/2010/main" val="1928213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7169E-6 L 0.925 -0.0106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250" y="-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8.69565E-7 L -0.93299 8.69565E-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64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7.30805E-7 L -0.00156 -0.8547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-427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3773"/>
            <a:ext cx="9337445" cy="701040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92021" y="1752600"/>
            <a:ext cx="8153400" cy="914400"/>
          </a:xfrm>
        </p:spPr>
        <p:txBody>
          <a:bodyPr>
            <a:noAutofit/>
          </a:bodyPr>
          <a:lstStyle/>
          <a:p>
            <a:r>
              <a:rPr lang="en-US" sz="8000" b="1" i="1" dirty="0"/>
              <a:t>GOODBYE!</a:t>
            </a:r>
          </a:p>
        </p:txBody>
      </p:sp>
    </p:spTree>
    <p:extLst>
      <p:ext uri="{BB962C8B-B14F-4D97-AF65-F5344CB8AC3E}">
        <p14:creationId xmlns:p14="http://schemas.microsoft.com/office/powerpoint/2010/main" val="2778693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218</TotalTime>
  <Words>110</Words>
  <Application>Microsoft Macintosh PowerPoint</Application>
  <PresentationFormat>On-screen Show (4:3)</PresentationFormat>
  <Paragraphs>21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.VnCourier New</vt:lpstr>
      <vt:lpstr>.VnFree</vt:lpstr>
      <vt:lpstr>.VnFreeH</vt:lpstr>
      <vt:lpstr>Arial</vt:lpstr>
      <vt:lpstr>Arial Black</vt:lpstr>
      <vt:lpstr>Calibri</vt:lpstr>
      <vt:lpstr>Franklin Gothic Medium</vt:lpstr>
      <vt:lpstr>VNI-Vari</vt:lpstr>
      <vt:lpstr>VNI-Yahoo</vt:lpstr>
      <vt:lpstr>Wingdings</vt:lpstr>
      <vt:lpstr>Office Theme</vt:lpstr>
      <vt:lpstr>HELLO  EVERYBODY </vt:lpstr>
      <vt:lpstr> UNIT 4: LIFE  IN THE  PAST.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GOODBYE!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GOOD MORNING EVERYBODY</dc:title>
  <dc:creator>Admin</dc:creator>
  <cp:lastModifiedBy>DESIGN TRUST</cp:lastModifiedBy>
  <cp:revision>22</cp:revision>
  <dcterms:created xsi:type="dcterms:W3CDTF">2017-10-11T13:22:41Z</dcterms:created>
  <dcterms:modified xsi:type="dcterms:W3CDTF">2024-02-29T08:16:55Z</dcterms:modified>
</cp:coreProperties>
</file>