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72" r:id="rId3"/>
    <p:sldId id="273" r:id="rId4"/>
    <p:sldId id="274" r:id="rId5"/>
    <p:sldId id="275" r:id="rId6"/>
    <p:sldId id="276" r:id="rId7"/>
    <p:sldId id="268" r:id="rId8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6" d="100"/>
          <a:sy n="86" d="100"/>
        </p:scale>
        <p:origin x="-10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8630-BFAF-4E90-930A-EE4AD5643FAA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7C104-A59D-44C3-8170-C4B18C8A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3294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8630-BFAF-4E90-930A-EE4AD5643FAA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7C104-A59D-44C3-8170-C4B18C8A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550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8630-BFAF-4E90-930A-EE4AD5643FAA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7C104-A59D-44C3-8170-C4B18C8A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89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8630-BFAF-4E90-930A-EE4AD5643FAA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7C104-A59D-44C3-8170-C4B18C8A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993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8630-BFAF-4E90-930A-EE4AD5643FAA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7C104-A59D-44C3-8170-C4B18C8A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881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8630-BFAF-4E90-930A-EE4AD5643FAA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7C104-A59D-44C3-8170-C4B18C8A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197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8630-BFAF-4E90-930A-EE4AD5643FAA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7C104-A59D-44C3-8170-C4B18C8A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485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8630-BFAF-4E90-930A-EE4AD5643FAA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7C104-A59D-44C3-8170-C4B18C8A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004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8630-BFAF-4E90-930A-EE4AD5643FAA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7C104-A59D-44C3-8170-C4B18C8A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607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8630-BFAF-4E90-930A-EE4AD5643FAA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7C104-A59D-44C3-8170-C4B18C8A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578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8630-BFAF-4E90-930A-EE4AD5643FAA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7C104-A59D-44C3-8170-C4B18C8A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295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08630-BFAF-4E90-930A-EE4AD5643FAA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7C104-A59D-44C3-8170-C4B18C8AB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654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46841" y="551793"/>
            <a:ext cx="11177751" cy="61782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  <a:defRPr/>
            </a:pPr>
            <a:endParaRPr lang="en-US" sz="2400" b="1" dirty="0" smtClean="0">
              <a:solidFill>
                <a:srgbClr val="CC3300"/>
              </a:solidFill>
              <a:latin typeface="Times New Roman"/>
              <a:cs typeface="Times New Roman"/>
            </a:endParaRPr>
          </a:p>
          <a:p>
            <a:pPr>
              <a:buFontTx/>
              <a:buNone/>
              <a:defRPr/>
            </a:pPr>
            <a:endParaRPr lang="en-US" sz="2400" b="1" dirty="0">
              <a:solidFill>
                <a:srgbClr val="CC3300"/>
              </a:solidFill>
              <a:latin typeface="Times New Roman"/>
              <a:cs typeface="Times New Roman"/>
            </a:endParaRPr>
          </a:p>
          <a:p>
            <a:pPr>
              <a:buFontTx/>
              <a:buNone/>
              <a:defRPr/>
            </a:pPr>
            <a:endParaRPr lang="en-US" sz="2400" b="1" dirty="0" smtClean="0">
              <a:solidFill>
                <a:srgbClr val="CC3300"/>
              </a:solidFill>
              <a:latin typeface="Times New Roman"/>
              <a:cs typeface="Times New Roman"/>
            </a:endParaRPr>
          </a:p>
          <a:p>
            <a:pPr>
              <a:buFontTx/>
              <a:buNone/>
              <a:defRPr/>
            </a:pPr>
            <a:r>
              <a:rPr lang="en-US" sz="3600" b="1" dirty="0" smtClean="0">
                <a:solidFill>
                  <a:srgbClr val="CC3300"/>
                </a:solidFill>
                <a:latin typeface="Times New Roman"/>
                <a:cs typeface="Times New Roman"/>
              </a:rPr>
              <a:t>PERIOD </a:t>
            </a:r>
            <a:r>
              <a:rPr lang="en-US" sz="3600" b="1" dirty="0" smtClean="0">
                <a:solidFill>
                  <a:srgbClr val="CC3300"/>
                </a:solidFill>
                <a:latin typeface="Times New Roman"/>
                <a:cs typeface="Times New Roman"/>
              </a:rPr>
              <a:t>11</a:t>
            </a:r>
            <a:endParaRPr lang="en-US" sz="3600" b="1" dirty="0">
              <a:solidFill>
                <a:srgbClr val="CC3300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en-US" sz="3600" b="1" dirty="0">
                <a:solidFill>
                  <a:srgbClr val="CC3300"/>
                </a:solidFill>
                <a:latin typeface="Times New Roman"/>
                <a:cs typeface="Times New Roman"/>
              </a:rPr>
              <a:t>UNIT 2</a:t>
            </a:r>
            <a:r>
              <a:rPr lang="en-US" sz="3600" b="1" dirty="0" smtClean="0">
                <a:solidFill>
                  <a:srgbClr val="CC3300"/>
                </a:solidFill>
                <a:latin typeface="Times New Roman"/>
                <a:cs typeface="Times New Roman"/>
              </a:rPr>
              <a:t> </a:t>
            </a:r>
            <a:r>
              <a:rPr lang="en-US" sz="3600" b="1" dirty="0">
                <a:solidFill>
                  <a:srgbClr val="CC3300"/>
                </a:solidFill>
                <a:latin typeface="Times New Roman"/>
                <a:cs typeface="Times New Roman"/>
              </a:rPr>
              <a:t>: </a:t>
            </a:r>
            <a:r>
              <a:rPr lang="en-US" sz="3600" b="1" dirty="0" smtClean="0">
                <a:solidFill>
                  <a:srgbClr val="CC3300"/>
                </a:solidFill>
                <a:latin typeface="Times New Roman"/>
                <a:cs typeface="Times New Roman"/>
              </a:rPr>
              <a:t>City Life</a:t>
            </a:r>
            <a:endParaRPr lang="en-US" sz="3600" b="1" dirty="0">
              <a:solidFill>
                <a:srgbClr val="CC3300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en-US" sz="3600" b="1" dirty="0">
                <a:solidFill>
                  <a:srgbClr val="CC3300"/>
                </a:solidFill>
                <a:latin typeface="Times New Roman"/>
                <a:cs typeface="Times New Roman"/>
              </a:rPr>
              <a:t>LESSON </a:t>
            </a:r>
            <a:r>
              <a:rPr lang="en-US" sz="3600" b="1" dirty="0" smtClean="0">
                <a:solidFill>
                  <a:srgbClr val="CC3300"/>
                </a:solidFill>
                <a:latin typeface="Times New Roman"/>
                <a:cs typeface="Times New Roman"/>
              </a:rPr>
              <a:t>2: CLOSER LOOK </a:t>
            </a:r>
            <a:r>
              <a:rPr lang="en-US" sz="3600" b="1" dirty="0" smtClean="0">
                <a:solidFill>
                  <a:srgbClr val="CC3300"/>
                </a:solidFill>
                <a:latin typeface="Times New Roman"/>
                <a:cs typeface="Times New Roman"/>
              </a:rPr>
              <a:t>2</a:t>
            </a:r>
            <a:r>
              <a:rPr lang="en-US" sz="3600" dirty="0" smtClean="0">
                <a:solidFill>
                  <a:srgbClr val="CC3300"/>
                </a:solidFill>
                <a:latin typeface="Times New Roman"/>
                <a:cs typeface="Times New Roman"/>
              </a:rPr>
              <a:t> </a:t>
            </a:r>
            <a:endParaRPr lang="en-US" sz="3600" dirty="0">
              <a:solidFill>
                <a:srgbClr val="CC33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82523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1. Exercise 1: Match the beginning to the correct endings.</a:t>
            </a:r>
            <a:endParaRPr lang="en-US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9929033"/>
              </p:ext>
            </p:extLst>
          </p:nvPr>
        </p:nvGraphicFramePr>
        <p:xfrm>
          <a:off x="838200" y="1825625"/>
          <a:ext cx="1051560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20255"/>
                <a:gridCol w="479534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1. It’s not as                                   f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a. Faster than ever.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2. That skyscraper is</a:t>
                      </a:r>
                      <a:r>
                        <a:rPr lang="en-US" sz="2400" baseline="0" dirty="0" smtClean="0"/>
                        <a:t> one           d    </a:t>
                      </a:r>
                    </a:p>
                    <a:p>
                      <a:r>
                        <a:rPr lang="en-US" sz="2400" dirty="0" smtClean="0"/>
                        <a:t>3. The exam was                           e              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b. To spell better.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4. Life in the past was                  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c. Than being stuck in a traffic jam.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5. Mexico City is a lot                  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d. Of the tallest  buildings in the world.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6. Kids</a:t>
                      </a:r>
                      <a:r>
                        <a:rPr lang="en-US" sz="2400" baseline="0" dirty="0" smtClean="0"/>
                        <a:t> are growing up                 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e. More difficult than I expect.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7. Nothing is worse                       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f. Simple as it looks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8.</a:t>
                      </a:r>
                      <a:r>
                        <a:rPr lang="en-US" sz="2400" baseline="0" dirty="0" smtClean="0"/>
                        <a:t> These fun cards will  encourage kids    b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g. Bigger than Rome.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h. Less comfortable than it is now.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035980" y="2285998"/>
            <a:ext cx="1308538" cy="362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125316" y="2769484"/>
            <a:ext cx="1308538" cy="362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Than being stuck in a traffic jam.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151588" y="3221438"/>
            <a:ext cx="1308538" cy="362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Than being stuck in a traffic jam.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167354" y="3678652"/>
            <a:ext cx="1308538" cy="362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Than being stuck in a traffic jam.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167354" y="4198930"/>
            <a:ext cx="1308538" cy="362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Than being stuck in a traffic jam.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151588" y="4892634"/>
            <a:ext cx="1308538" cy="362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Than being stuck in a traffic jam.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151588" y="5475976"/>
            <a:ext cx="1308538" cy="362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Than being stuck in a traffic jam.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801710" y="5838582"/>
            <a:ext cx="825100" cy="37838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Than being stuck in a traffic jam.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558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REMEMBER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54058"/>
          </a:xfrm>
        </p:spPr>
        <p:txBody>
          <a:bodyPr/>
          <a:lstStyle/>
          <a:p>
            <a:r>
              <a:rPr lang="en-US" dirty="0" smtClean="0"/>
              <a:t>We can use : </a:t>
            </a:r>
            <a:r>
              <a:rPr lang="en-US" dirty="0" smtClean="0">
                <a:solidFill>
                  <a:srgbClr val="FF0000"/>
                </a:solidFill>
              </a:rPr>
              <a:t>much, a lot, a bit, a little </a:t>
            </a:r>
            <a:r>
              <a:rPr lang="en-US" dirty="0" smtClean="0"/>
              <a:t>+ </a:t>
            </a:r>
            <a:r>
              <a:rPr lang="en-US" dirty="0" smtClean="0">
                <a:solidFill>
                  <a:srgbClr val="FF0000"/>
                </a:solidFill>
              </a:rPr>
              <a:t>comparatives forms </a:t>
            </a:r>
            <a:r>
              <a:rPr lang="en-US" dirty="0" smtClean="0"/>
              <a:t>to show how big the differences are.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11770" y="2782091"/>
            <a:ext cx="10515600" cy="11540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en-US" dirty="0" smtClean="0"/>
              <a:t>EX:</a:t>
            </a:r>
          </a:p>
          <a:p>
            <a:pPr marL="457200" lvl="1" indent="0">
              <a:buNone/>
            </a:pPr>
            <a:r>
              <a:rPr lang="en-US" dirty="0" smtClean="0"/>
              <a:t>1. A DVD is </a:t>
            </a:r>
            <a:r>
              <a:rPr lang="en-US" u="sng" dirty="0" smtClean="0">
                <a:solidFill>
                  <a:srgbClr val="FF0000"/>
                </a:solidFill>
              </a:rPr>
              <a:t>much better </a:t>
            </a:r>
            <a:r>
              <a:rPr lang="en-US" dirty="0" smtClean="0"/>
              <a:t>than  a video.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69574" y="3959281"/>
            <a:ext cx="10515600" cy="11540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/>
              <a:t>2</a:t>
            </a:r>
            <a:r>
              <a:rPr lang="en-US" dirty="0" smtClean="0"/>
              <a:t>. This house  is </a:t>
            </a:r>
            <a:r>
              <a:rPr lang="en-US" u="sng" dirty="0" smtClean="0">
                <a:solidFill>
                  <a:srgbClr val="FF0000"/>
                </a:solidFill>
              </a:rPr>
              <a:t>a lot bigger </a:t>
            </a:r>
            <a:r>
              <a:rPr lang="en-US" dirty="0" smtClean="0"/>
              <a:t>than the one we used to live in .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822420" y="4994577"/>
            <a:ext cx="10515600" cy="11540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3. This house  is </a:t>
            </a:r>
            <a:r>
              <a:rPr lang="en-US" u="sng" dirty="0" smtClean="0">
                <a:solidFill>
                  <a:srgbClr val="FF0000"/>
                </a:solidFill>
              </a:rPr>
              <a:t>a little smaller </a:t>
            </a:r>
            <a:r>
              <a:rPr lang="en-US" dirty="0" smtClean="0"/>
              <a:t>than the one we used to live in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923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 build="p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1979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2. Complete the text with the most suitable form of the adjectives in brackets. Add </a:t>
            </a:r>
            <a:r>
              <a:rPr lang="en-US" sz="3200" i="1" dirty="0" smtClean="0"/>
              <a:t>the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where necessary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85938" cy="4351338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/>
              <a:t>Lon Don is one of (1. large</a:t>
            </a:r>
            <a:r>
              <a:rPr lang="en-US" sz="3200" dirty="0" smtClean="0"/>
              <a:t>)……</a:t>
            </a:r>
            <a:r>
              <a:rPr lang="en-US" sz="3200" dirty="0" smtClean="0">
                <a:solidFill>
                  <a:srgbClr val="FF0000"/>
                </a:solidFill>
              </a:rPr>
              <a:t>the largest</a:t>
            </a:r>
            <a:r>
              <a:rPr lang="en-US" sz="3200" dirty="0" smtClean="0"/>
              <a:t>… cities </a:t>
            </a:r>
            <a:r>
              <a:rPr lang="en-US" sz="3200" dirty="0"/>
              <a:t>in the world. Its population is a lot (2. Small</a:t>
            </a:r>
            <a:r>
              <a:rPr lang="en-US" sz="3200" dirty="0" smtClean="0"/>
              <a:t>)…</a:t>
            </a:r>
            <a:r>
              <a:rPr lang="en-US" sz="3200" dirty="0" smtClean="0">
                <a:solidFill>
                  <a:srgbClr val="FF0000"/>
                </a:solidFill>
              </a:rPr>
              <a:t>smaller .</a:t>
            </a:r>
            <a:r>
              <a:rPr lang="en-US" sz="3200" dirty="0" smtClean="0"/>
              <a:t>.than </a:t>
            </a:r>
            <a:r>
              <a:rPr lang="en-US" sz="3200" dirty="0"/>
              <a:t>Tokyo or Shanghai,  but it is by far (3. Popular</a:t>
            </a:r>
            <a:r>
              <a:rPr lang="en-US" sz="3200" dirty="0" smtClean="0"/>
              <a:t>)……</a:t>
            </a:r>
            <a:r>
              <a:rPr lang="en-US" sz="3200" dirty="0" smtClean="0">
                <a:solidFill>
                  <a:srgbClr val="FF0000"/>
                </a:solidFill>
              </a:rPr>
              <a:t>the most popular</a:t>
            </a:r>
            <a:r>
              <a:rPr lang="en-US" sz="3200" dirty="0" smtClean="0"/>
              <a:t>.. tourist </a:t>
            </a:r>
            <a:r>
              <a:rPr lang="en-US" sz="3200" dirty="0"/>
              <a:t>destination. Lon Don is probably most famous for its museums, galleries. Palaces, and other sights, but it also includes a (4. Wide</a:t>
            </a:r>
            <a:r>
              <a:rPr lang="en-US" sz="3200" dirty="0" smtClean="0"/>
              <a:t>)…</a:t>
            </a:r>
            <a:r>
              <a:rPr lang="en-US" sz="3200" dirty="0" smtClean="0">
                <a:solidFill>
                  <a:srgbClr val="FF0000"/>
                </a:solidFill>
              </a:rPr>
              <a:t>wider</a:t>
            </a:r>
            <a:r>
              <a:rPr lang="en-US" sz="3200" dirty="0" smtClean="0"/>
              <a:t>…range </a:t>
            </a:r>
            <a:r>
              <a:rPr lang="en-US" sz="3200" dirty="0"/>
              <a:t>of peoples, cultures, and regions than many other places. People used to say that it was (5. Dirty</a:t>
            </a:r>
            <a:r>
              <a:rPr lang="en-US" sz="3200" dirty="0" smtClean="0"/>
              <a:t>)…</a:t>
            </a:r>
            <a:r>
              <a:rPr lang="en-US" sz="3200" dirty="0" smtClean="0">
                <a:solidFill>
                  <a:srgbClr val="FF0000"/>
                </a:solidFill>
              </a:rPr>
              <a:t>the dirtiest</a:t>
            </a:r>
            <a:r>
              <a:rPr lang="en-US" sz="3200" dirty="0" smtClean="0"/>
              <a:t>... city </a:t>
            </a:r>
            <a:r>
              <a:rPr lang="en-US" sz="3200" dirty="0"/>
              <a:t>too, but it is now much (</a:t>
            </a:r>
            <a:r>
              <a:rPr lang="en-US" sz="3200" dirty="0" smtClean="0"/>
              <a:t>6. </a:t>
            </a:r>
            <a:r>
              <a:rPr lang="en-US" sz="3200" dirty="0"/>
              <a:t>Clean</a:t>
            </a:r>
            <a:r>
              <a:rPr lang="en-US" sz="3200" dirty="0" smtClean="0"/>
              <a:t>)…</a:t>
            </a:r>
            <a:r>
              <a:rPr lang="en-US" sz="3200" dirty="0" smtClean="0">
                <a:solidFill>
                  <a:srgbClr val="FF0000"/>
                </a:solidFill>
              </a:rPr>
              <a:t>cleaner </a:t>
            </a:r>
            <a:r>
              <a:rPr lang="en-US" sz="3200" dirty="0" smtClean="0"/>
              <a:t>.. than </a:t>
            </a:r>
            <a:r>
              <a:rPr lang="en-US" sz="3200" dirty="0"/>
              <a:t>it was. To the surprise of many people, it now has some of (7. </a:t>
            </a:r>
            <a:r>
              <a:rPr lang="en-US" sz="3200" dirty="0" smtClean="0"/>
              <a:t>Good)…</a:t>
            </a:r>
            <a:r>
              <a:rPr lang="en-US" sz="3200" dirty="0" smtClean="0">
                <a:solidFill>
                  <a:srgbClr val="FF0000"/>
                </a:solidFill>
              </a:rPr>
              <a:t>the best </a:t>
            </a:r>
            <a:r>
              <a:rPr lang="en-US" sz="3200" dirty="0" smtClean="0"/>
              <a:t>…. restaurants </a:t>
            </a:r>
            <a:r>
              <a:rPr lang="en-US" sz="3200" dirty="0"/>
              <a:t>in Europe too. For some people, this makes London (8. Exciting</a:t>
            </a:r>
            <a:r>
              <a:rPr lang="en-US" sz="3200" dirty="0" smtClean="0"/>
              <a:t>)…… </a:t>
            </a:r>
          </a:p>
          <a:p>
            <a:pPr marL="0" indent="0">
              <a:buNone/>
            </a:pPr>
            <a:r>
              <a:rPr lang="en-US" sz="3200" dirty="0" smtClean="0"/>
              <a:t>   </a:t>
            </a:r>
            <a:r>
              <a:rPr lang="en-US" sz="3200" dirty="0" smtClean="0">
                <a:solidFill>
                  <a:srgbClr val="FF0000"/>
                </a:solidFill>
              </a:rPr>
              <a:t>the most exciting</a:t>
            </a:r>
            <a:r>
              <a:rPr lang="en-US" sz="3200" dirty="0" smtClean="0"/>
              <a:t>….city </a:t>
            </a:r>
            <a:r>
              <a:rPr lang="en-US" sz="3200" dirty="0"/>
              <a:t>in Europe.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529300" y="1818604"/>
            <a:ext cx="2034994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59821" y="2191728"/>
            <a:ext cx="1277007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55779" y="2564852"/>
            <a:ext cx="2979683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29349" y="2559592"/>
            <a:ext cx="2979683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734097" y="3311100"/>
            <a:ext cx="945932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82002" y="4020570"/>
            <a:ext cx="1801667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58249" y="4409460"/>
            <a:ext cx="1460138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47938" y="4772078"/>
            <a:ext cx="1628245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88390" y="5623442"/>
            <a:ext cx="2768755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272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3</a:t>
            </a:r>
            <a:r>
              <a:rPr lang="en-US" sz="3600" b="1" dirty="0" smtClean="0">
                <a:solidFill>
                  <a:srgbClr val="FF0000"/>
                </a:solidFill>
              </a:rPr>
              <a:t>. </a:t>
            </a:r>
            <a:r>
              <a:rPr lang="en-US" sz="3600" b="1" dirty="0">
                <a:solidFill>
                  <a:srgbClr val="FF0000"/>
                </a:solidFill>
              </a:rPr>
              <a:t>Underline the correct particle to complete each phrasal verb:</a:t>
            </a:r>
            <a:r>
              <a:rPr lang="en-US" sz="3600" dirty="0">
                <a:solidFill>
                  <a:srgbClr val="FF0000"/>
                </a:solidFill>
              </a:rPr>
              <a:t/>
            </a:r>
            <a:br>
              <a:rPr lang="en-US" sz="3600" dirty="0">
                <a:solidFill>
                  <a:srgbClr val="FF0000"/>
                </a:solidFill>
              </a:rPr>
            </a:b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</a:t>
            </a:r>
            <a:r>
              <a:rPr lang="en-US" dirty="0"/>
              <a:t>. The city has recently set (up/ off/ out) a library in the West Suburb.</a:t>
            </a:r>
          </a:p>
          <a:p>
            <a:r>
              <a:rPr lang="en-US" dirty="0"/>
              <a:t>2. I don’t think Fred gets (over/ through/ on) with Daniel. They always argue.</a:t>
            </a:r>
          </a:p>
          <a:p>
            <a:r>
              <a:rPr lang="en-US" dirty="0"/>
              <a:t>3. You should take your hat (in/ over/ off) in the cinema.</a:t>
            </a:r>
          </a:p>
          <a:p>
            <a:r>
              <a:rPr lang="en-US" dirty="0"/>
              <a:t>4. Their children have all grown (up/ out/ out of) and left home for the city to work.</a:t>
            </a:r>
          </a:p>
          <a:p>
            <a:r>
              <a:rPr lang="en-US" dirty="0"/>
              <a:t>5. We were shown (up/ off/ around) the city by a volunteer student.</a:t>
            </a:r>
          </a:p>
          <a:p>
            <a:r>
              <a:rPr lang="en-US" dirty="0"/>
              <a:t>6. The town council decided to pull (up/ over/ down) the building, as it was unsafe.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139563" y="2246586"/>
            <a:ext cx="457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092188" y="2703786"/>
            <a:ext cx="457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577838" y="3599136"/>
            <a:ext cx="457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844413" y="4142061"/>
            <a:ext cx="457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06238" y="5037411"/>
            <a:ext cx="102311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777988" y="5542236"/>
            <a:ext cx="84213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576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5. Underline the phrasal verbs in the sentences, and match them to their meaning from the box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1. You don’t need the light on in there. Turn it off, please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2. They offered him a place at the company but he turned it down.</a:t>
            </a:r>
          </a:p>
          <a:p>
            <a:r>
              <a:rPr lang="en-US" dirty="0"/>
              <a:t>3. The doctor wanted to go over the test results with her patient.</a:t>
            </a:r>
          </a:p>
          <a:p>
            <a:r>
              <a:rPr lang="en-US" dirty="0"/>
              <a:t>4. Once you’ve finished cleaning, you can go on with your work.</a:t>
            </a:r>
          </a:p>
          <a:p>
            <a:r>
              <a:rPr lang="en-US" dirty="0"/>
              <a:t>5. When you come inside, you should take off your coat and hat.</a:t>
            </a:r>
          </a:p>
          <a:p>
            <a:r>
              <a:rPr lang="en-US" dirty="0"/>
              <a:t>6. The local meeting is on October, 15</a:t>
            </a:r>
            <a:r>
              <a:rPr lang="en-US" baseline="30000" dirty="0"/>
              <a:t>th</a:t>
            </a:r>
            <a:r>
              <a:rPr lang="en-US" dirty="0"/>
              <a:t>. Put it down in your </a:t>
            </a:r>
            <a:r>
              <a:rPr lang="en-US" dirty="0" smtClean="0"/>
              <a:t>diary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 smtClean="0"/>
              <a:t>Remove (5)-   examine (3)-  </a:t>
            </a:r>
            <a:r>
              <a:rPr lang="en-US" b="1" dirty="0"/>
              <a:t>press the </a:t>
            </a:r>
            <a:r>
              <a:rPr lang="en-US" b="1" dirty="0" smtClean="0"/>
              <a:t>switch (1)-   refuse (2)-    </a:t>
            </a:r>
            <a:r>
              <a:rPr lang="en-US" b="1" dirty="0"/>
              <a:t>make a </a:t>
            </a:r>
            <a:r>
              <a:rPr lang="en-US" b="1" dirty="0" smtClean="0"/>
              <a:t>note (6)-    </a:t>
            </a:r>
            <a:r>
              <a:rPr lang="en-US" b="1" dirty="0"/>
              <a:t>continue </a:t>
            </a:r>
            <a:r>
              <a:rPr lang="en-US" b="1" dirty="0" smtClean="0"/>
              <a:t>doing (4)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863510" y="2204796"/>
            <a:ext cx="124983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8615190" y="2676689"/>
            <a:ext cx="197202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649118" y="3115531"/>
            <a:ext cx="1112703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194014" y="3589262"/>
            <a:ext cx="142117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641326" y="4028104"/>
            <a:ext cx="107048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962660" y="4522031"/>
            <a:ext cx="165253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7403397" y="5067759"/>
            <a:ext cx="501205" cy="4627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9219364" y="5032870"/>
            <a:ext cx="501205" cy="4627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270893" y="4997981"/>
            <a:ext cx="501205" cy="4627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786854" y="5513942"/>
            <a:ext cx="501205" cy="4627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2218055" y="5067758"/>
            <a:ext cx="501205" cy="4223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1643333" y="5462532"/>
            <a:ext cx="501205" cy="4223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555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PARK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097464"/>
            <a:ext cx="3048000" cy="176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 descr="PARK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767388"/>
            <a:ext cx="3181350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PARK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749800"/>
            <a:ext cx="3505200" cy="210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1869141" y="1662953"/>
            <a:ext cx="8610600" cy="244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5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800" dirty="0">
                <a:solidFill>
                  <a:schemeClr val="tx2"/>
                </a:solidFill>
                <a:cs typeface="Arial" panose="020B0604020202020204" pitchFamily="34" charset="0"/>
              </a:rPr>
              <a:t>Learn by heart the new words.</a:t>
            </a:r>
          </a:p>
          <a:p>
            <a:pPr>
              <a:lnSpc>
                <a:spcPct val="150000"/>
              </a:lnSpc>
              <a:spcBef>
                <a:spcPct val="5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800" dirty="0">
                <a:solidFill>
                  <a:schemeClr val="tx2"/>
                </a:solidFill>
                <a:cs typeface="Arial" panose="020B0604020202020204" pitchFamily="34" charset="0"/>
              </a:rPr>
              <a:t>Speak  with your friends</a:t>
            </a:r>
          </a:p>
          <a:p>
            <a:pPr>
              <a:lnSpc>
                <a:spcPct val="150000"/>
              </a:lnSpc>
              <a:spcBef>
                <a:spcPct val="5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800" dirty="0">
                <a:solidFill>
                  <a:schemeClr val="tx2"/>
                </a:solidFill>
                <a:cs typeface="Arial" panose="020B0604020202020204" pitchFamily="34" charset="0"/>
              </a:rPr>
              <a:t>Prepare for the next..</a:t>
            </a:r>
          </a:p>
        </p:txBody>
      </p:sp>
      <p:sp>
        <p:nvSpPr>
          <p:cNvPr id="13318" name="WordArt 6"/>
          <p:cNvSpPr>
            <a:spLocks noChangeArrowheads="1" noChangeShapeType="1" noTextEdit="1"/>
          </p:cNvSpPr>
          <p:nvPr/>
        </p:nvSpPr>
        <p:spPr bwMode="auto">
          <a:xfrm>
            <a:off x="3657601" y="533400"/>
            <a:ext cx="3998913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843"/>
              </a:avLst>
            </a:prstTxWarp>
          </a:bodyPr>
          <a:lstStyle/>
          <a:p>
            <a:pPr algn="ctr"/>
            <a:r>
              <a:rPr lang="en-US" sz="3600" b="1" kern="10">
                <a:ln w="254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</a:p>
        </p:txBody>
      </p:sp>
    </p:spTree>
    <p:extLst>
      <p:ext uri="{BB962C8B-B14F-4D97-AF65-F5344CB8AC3E}">
        <p14:creationId xmlns:p14="http://schemas.microsoft.com/office/powerpoint/2010/main" val="1338606653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2a232a314246bc2447dab87ad6f5d404bffe2f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768</Words>
  <Application>Microsoft Office PowerPoint</Application>
  <PresentationFormat>Custom</PresentationFormat>
  <Paragraphs>63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1. Exercise 1: Match the beginning to the correct endings.</vt:lpstr>
      <vt:lpstr>REMEMBER</vt:lpstr>
      <vt:lpstr>2. Complete the text with the most suitable form of the adjectives in brackets. Add the where necessary.</vt:lpstr>
      <vt:lpstr>3. Underline the correct particle to complete each phrasal verb: </vt:lpstr>
      <vt:lpstr>5. Underline the phrasal verbs in the sentences, and match them to their meaning from the box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AVISHOP</dc:creator>
  <cp:lastModifiedBy>Khong Choi Game</cp:lastModifiedBy>
  <cp:revision>66</cp:revision>
  <dcterms:created xsi:type="dcterms:W3CDTF">2015-10-23T08:18:44Z</dcterms:created>
  <dcterms:modified xsi:type="dcterms:W3CDTF">2017-09-25T15:21:06Z</dcterms:modified>
</cp:coreProperties>
</file>