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58" r:id="rId1"/>
  </p:sldMasterIdLst>
  <p:notesMasterIdLst>
    <p:notesMasterId r:id="rId30"/>
  </p:notesMasterIdLst>
  <p:sldIdLst>
    <p:sldId id="273" r:id="rId2"/>
    <p:sldId id="294" r:id="rId3"/>
    <p:sldId id="296" r:id="rId4"/>
    <p:sldId id="295" r:id="rId5"/>
    <p:sldId id="297" r:id="rId6"/>
    <p:sldId id="289" r:id="rId7"/>
    <p:sldId id="290" r:id="rId8"/>
    <p:sldId id="257" r:id="rId9"/>
    <p:sldId id="258" r:id="rId10"/>
    <p:sldId id="277" r:id="rId11"/>
    <p:sldId id="291" r:id="rId12"/>
    <p:sldId id="261" r:id="rId13"/>
    <p:sldId id="292" r:id="rId14"/>
    <p:sldId id="262" r:id="rId15"/>
    <p:sldId id="293" r:id="rId16"/>
    <p:sldId id="263" r:id="rId17"/>
    <p:sldId id="264" r:id="rId18"/>
    <p:sldId id="265" r:id="rId19"/>
    <p:sldId id="266" r:id="rId20"/>
    <p:sldId id="267" r:id="rId21"/>
    <p:sldId id="269" r:id="rId22"/>
    <p:sldId id="275" r:id="rId23"/>
    <p:sldId id="256" r:id="rId24"/>
    <p:sldId id="288" r:id="rId25"/>
    <p:sldId id="286" r:id="rId26"/>
    <p:sldId id="287" r:id="rId27"/>
    <p:sldId id="281" r:id="rId28"/>
    <p:sldId id="260" r:id="rId29"/>
  </p:sldIdLst>
  <p:sldSz cx="12192000" cy="6858000"/>
  <p:notesSz cx="6858000" cy="9144000"/>
  <p:embeddedFontLst>
    <p:embeddedFont>
      <p:font typeface="Arial Black" pitchFamily="34" charset="0"/>
      <p:bold r:id="rId31"/>
    </p:embeddedFont>
    <p:embeddedFont>
      <p:font typeface=".VnArial"/>
      <p:regular r:id="rId32"/>
      <p:bold r:id="rId33"/>
      <p:italic r:id="rId34"/>
      <p:boldItalic r:id="rId35"/>
    </p:embeddedFont>
    <p:embeddedFont>
      <p:font typeface="Verdana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Impact" pitchFamily="18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ableStyles" Target="tableStyle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TiengAnh8\English8U12_Audio\T59_Listen and read 2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191"/>
</ax:ocx>
</file>

<file path=ppt/activeX/activeX2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TiengAnh8\English8U12_Audio\T59_Listen and read 2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activeX/activeX3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HEE\TiengAnh8\English8U12_Audio\T58_Listen and read 1.mp3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0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8996"/>
  <ax:ocxPr ax:name="_cy" ax:value="1799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3599F-DA16-449E-9644-C39D86BA16A9}" type="datetimeFigureOut">
              <a:rPr lang="en-US" smtClean="0"/>
              <a:t>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6D88-E8FF-407D-A9D1-1C78547DB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49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55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4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2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2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5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5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8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7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16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4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58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0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file:///C:\Users\HK\Desktop\English8U12-PP-OK\T59_Listen%20and%20read%202.mp3" TargetMode="External"/><Relationship Id="rId7" Type="http://schemas.openxmlformats.org/officeDocument/2006/relationships/image" Target="../media/image18.png"/><Relationship Id="rId12" Type="http://schemas.openxmlformats.org/officeDocument/2006/relationships/image" Target="../media/image31.png"/><Relationship Id="rId2" Type="http://schemas.microsoft.com/office/2007/relationships/media" Target="file:///C:\Users\HK\Desktop\English8U12-PP-OK\T59_Listen%20and%20read%202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4" Type="http://schemas.openxmlformats.org/officeDocument/2006/relationships/control" Target="../activeX/activeX1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0.png"/><Relationship Id="rId3" Type="http://schemas.openxmlformats.org/officeDocument/2006/relationships/audio" Target="file:///C:\Users\HK\Desktop\English8U12-PP-OK\T65_Listening%203.mp3" TargetMode="External"/><Relationship Id="rId7" Type="http://schemas.openxmlformats.org/officeDocument/2006/relationships/image" Target="../media/image33.png"/><Relationship Id="rId12" Type="http://schemas.openxmlformats.org/officeDocument/2006/relationships/image" Target="../media/image16.png"/><Relationship Id="rId2" Type="http://schemas.microsoft.com/office/2007/relationships/media" Target="file:///C:\Users\HK\Desktop\English8U12-PP-OK\T65_Listening%203.mp3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control" Target="../activeX/activeX2.xml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4.gif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gif"/><Relationship Id="rId5" Type="http://schemas.openxmlformats.org/officeDocument/2006/relationships/image" Target="../media/image46.jpeg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0.png"/><Relationship Id="rId3" Type="http://schemas.openxmlformats.org/officeDocument/2006/relationships/audio" Target="file:///C:\Users\HK\Desktop\English8U12-PP-OK\T58_Listen%20and%20read%201.mp3" TargetMode="External"/><Relationship Id="rId7" Type="http://schemas.openxmlformats.org/officeDocument/2006/relationships/image" Target="../media/image9.png"/><Relationship Id="rId12" Type="http://schemas.openxmlformats.org/officeDocument/2006/relationships/image" Target="../media/image16.png"/><Relationship Id="rId2" Type="http://schemas.microsoft.com/office/2007/relationships/media" Target="file:///C:\Users\HK\Desktop\English8U12-PP-OK\T58_Listen%20and%20read%201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9.png"/><Relationship Id="rId4" Type="http://schemas.openxmlformats.org/officeDocument/2006/relationships/control" Target="../activeX/activeX3.xml"/><Relationship Id="rId9" Type="http://schemas.openxmlformats.org/officeDocument/2006/relationships/image" Target="../media/image18.png"/><Relationship Id="rId1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15800" cy="6858000"/>
          </a:xfrm>
          <a:prstGeom prst="rect">
            <a:avLst/>
          </a:prstGeom>
          <a:solidFill>
            <a:srgbClr val="3B5826"/>
          </a:solidFill>
          <a:ln>
            <a:noFill/>
          </a:ln>
          <a:effectLst/>
          <a:extLst/>
        </p:spPr>
      </p:pic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2996358" y="5346877"/>
            <a:ext cx="7118289" cy="662285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en-US" sz="2800" b="1" dirty="0">
                <a:ln w="28575">
                  <a:solidFill>
                    <a:srgbClr val="0033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en-US" sz="2800" b="1" dirty="0" smtClean="0">
                <a:ln w="28575">
                  <a:solidFill>
                    <a:srgbClr val="003300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3:</a:t>
            </a:r>
            <a:r>
              <a:rPr lang="en-US" sz="4000" dirty="0" smtClean="0">
                <a:ln w="28575">
                  <a:solidFill>
                    <a:srgbClr val="003300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8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Arial Black"/>
              </a:rPr>
              <a:t>A CLOSER LOOK 2</a:t>
            </a:r>
            <a:endParaRPr lang="en-US" sz="3800" kern="10" dirty="0">
              <a:ln w="28575">
                <a:solidFill>
                  <a:srgbClr val="FF0000"/>
                </a:solidFill>
                <a:round/>
                <a:headEnd/>
                <a:tailEnd/>
              </a:ln>
              <a:solidFill>
                <a:srgbClr val="008000"/>
              </a:solidFill>
              <a:latin typeface="Arial Black"/>
            </a:endParaRPr>
          </a:p>
        </p:txBody>
      </p:sp>
      <p:pic>
        <p:nvPicPr>
          <p:cNvPr id="6" name="Picture 10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99" y="31999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2" y="594632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47" y="594624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2" y="59313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595440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299" y="3429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83" y="337004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647" y="296409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9271" y="0"/>
            <a:ext cx="1171576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9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510357" y="1"/>
            <a:ext cx="1120321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b3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525116"/>
            <a:ext cx="1171576" cy="141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27" y="293688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395" y="2821952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133" y="3799630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576" y="1182102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53" y="1182102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944" y="2128563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3929" y="4620047"/>
            <a:ext cx="565760" cy="5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285" y="1828800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585" y="1061615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764" y="1841898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41" y="1789745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999" y="1730610"/>
            <a:ext cx="565760" cy="5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09" y="1289504"/>
            <a:ext cx="467571" cy="46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034650" y="3501010"/>
            <a:ext cx="7110412" cy="175432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rIns="0" rtlCol="0">
            <a:spAutoFit/>
          </a:bodyPr>
          <a:lstStyle/>
          <a:p>
            <a:pPr marL="1519238" indent="-1519238" algn="ctr">
              <a:tabLst>
                <a:tab pos="1519238" algn="l"/>
              </a:tabLst>
            </a:pPr>
            <a:r>
              <a:rPr lang="en-US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en-US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5400" b="1" spc="-100" dirty="0" smtClean="0">
                <a:ln w="28575">
                  <a:solidFill>
                    <a:srgbClr val="FF00FF"/>
                  </a:solidFill>
                </a:ln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LIFE ON OTHER PLANETS</a:t>
            </a:r>
            <a:endParaRPr lang="en-US" sz="4400" b="1" spc="-100" dirty="0">
              <a:ln w="28575">
                <a:solidFill>
                  <a:srgbClr val="FF00FF"/>
                </a:solidFill>
              </a:ln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00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/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1432339" y="1216025"/>
            <a:ext cx="3633992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‘captain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1432340" y="609600"/>
            <a:ext cx="22175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trek </a:t>
            </a:r>
          </a:p>
        </p:txBody>
      </p:sp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1432341" y="1822450"/>
            <a:ext cx="44273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crew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1432341" y="2428875"/>
            <a:ext cx="3039855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‘terrorist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4968240" y="1228569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8" name="Text Box 8"/>
          <p:cNvSpPr txBox="1">
            <a:spLocks noChangeArrowheads="1"/>
          </p:cNvSpPr>
          <p:nvPr/>
        </p:nvSpPr>
        <p:spPr bwMode="auto">
          <a:xfrm>
            <a:off x="4968240" y="623889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09" name="Text Box 9"/>
          <p:cNvSpPr txBox="1">
            <a:spLocks noChangeArrowheads="1"/>
          </p:cNvSpPr>
          <p:nvPr/>
        </p:nvSpPr>
        <p:spPr bwMode="auto">
          <a:xfrm>
            <a:off x="4968240" y="1833250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0" name="Text Box 10"/>
          <p:cNvSpPr txBox="1">
            <a:spLocks noChangeArrowheads="1"/>
          </p:cNvSpPr>
          <p:nvPr/>
        </p:nvSpPr>
        <p:spPr bwMode="auto">
          <a:xfrm>
            <a:off x="4968240" y="2438635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1" name="Text Box 11"/>
          <p:cNvSpPr txBox="1">
            <a:spLocks noChangeArrowheads="1"/>
          </p:cNvSpPr>
          <p:nvPr/>
        </p:nvSpPr>
        <p:spPr bwMode="auto">
          <a:xfrm>
            <a:off x="6385339" y="1216416"/>
            <a:ext cx="38100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2" name="Text Box 12"/>
          <p:cNvSpPr txBox="1">
            <a:spLocks noChangeArrowheads="1"/>
          </p:cNvSpPr>
          <p:nvPr/>
        </p:nvSpPr>
        <p:spPr bwMode="auto">
          <a:xfrm>
            <a:off x="6385339" y="609600"/>
            <a:ext cx="38100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3" name="Text Box 13"/>
          <p:cNvSpPr txBox="1">
            <a:spLocks noChangeArrowheads="1"/>
          </p:cNvSpPr>
          <p:nvPr/>
        </p:nvSpPr>
        <p:spPr bwMode="auto">
          <a:xfrm>
            <a:off x="6385340" y="1875956"/>
            <a:ext cx="4190999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4" name="Text Box 14"/>
          <p:cNvSpPr txBox="1">
            <a:spLocks noChangeArrowheads="1"/>
          </p:cNvSpPr>
          <p:nvPr/>
        </p:nvSpPr>
        <p:spPr bwMode="auto">
          <a:xfrm>
            <a:off x="6385339" y="2429345"/>
            <a:ext cx="2963655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62" name="WordArt 15"/>
          <p:cNvSpPr>
            <a:spLocks noChangeArrowheads="1" noChangeShapeType="1" noTextEdit="1"/>
          </p:cNvSpPr>
          <p:nvPr/>
        </p:nvSpPr>
        <p:spPr bwMode="auto">
          <a:xfrm>
            <a:off x="304800" y="76200"/>
            <a:ext cx="1828800" cy="50292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 smtClean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I. Vocabulary</a:t>
            </a:r>
            <a:endParaRPr lang="en-US" sz="2700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07216" name="Text Box 16"/>
          <p:cNvSpPr txBox="1">
            <a:spLocks noChangeArrowheads="1"/>
          </p:cNvSpPr>
          <p:nvPr/>
        </p:nvSpPr>
        <p:spPr bwMode="auto">
          <a:xfrm>
            <a:off x="1432340" y="3034597"/>
            <a:ext cx="31319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‘alien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7" name="Text Box 17"/>
          <p:cNvSpPr txBox="1">
            <a:spLocks noChangeArrowheads="1"/>
          </p:cNvSpPr>
          <p:nvPr/>
        </p:nvSpPr>
        <p:spPr bwMode="auto">
          <a:xfrm>
            <a:off x="4968240" y="304331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18" name="Text Box 18"/>
          <p:cNvSpPr txBox="1">
            <a:spLocks noChangeArrowheads="1"/>
          </p:cNvSpPr>
          <p:nvPr/>
        </p:nvSpPr>
        <p:spPr bwMode="auto">
          <a:xfrm>
            <a:off x="6385338" y="3036162"/>
            <a:ext cx="4198731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3" name="Text Box 23"/>
          <p:cNvSpPr txBox="1">
            <a:spLocks noChangeArrowheads="1"/>
          </p:cNvSpPr>
          <p:nvPr/>
        </p:nvSpPr>
        <p:spPr bwMode="auto">
          <a:xfrm>
            <a:off x="982871" y="625475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307224" name="Text Box 24"/>
          <p:cNvSpPr txBox="1">
            <a:spLocks noChangeArrowheads="1"/>
          </p:cNvSpPr>
          <p:nvPr/>
        </p:nvSpPr>
        <p:spPr bwMode="auto">
          <a:xfrm>
            <a:off x="982871" y="1228119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307225" name="Text Box 25"/>
          <p:cNvSpPr txBox="1">
            <a:spLocks noChangeArrowheads="1"/>
          </p:cNvSpPr>
          <p:nvPr/>
        </p:nvSpPr>
        <p:spPr bwMode="auto">
          <a:xfrm>
            <a:off x="982871" y="1830761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307226" name="Text Box 26"/>
          <p:cNvSpPr txBox="1">
            <a:spLocks noChangeArrowheads="1"/>
          </p:cNvSpPr>
          <p:nvPr/>
        </p:nvSpPr>
        <p:spPr bwMode="auto">
          <a:xfrm>
            <a:off x="982871" y="2434992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307227" name="Text Box 27"/>
          <p:cNvSpPr txBox="1">
            <a:spLocks noChangeArrowheads="1"/>
          </p:cNvSpPr>
          <p:nvPr/>
        </p:nvSpPr>
        <p:spPr bwMode="auto">
          <a:xfrm>
            <a:off x="982871" y="3037635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432339" y="3641022"/>
            <a:ext cx="27432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‘buggy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4968240" y="364799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6385338" y="3642278"/>
            <a:ext cx="419873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982871" y="3640278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432339" y="4231651"/>
            <a:ext cx="27432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‘galaxy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4968240" y="423862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385338" y="4232907"/>
            <a:ext cx="419873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975139" y="4230907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432339" y="4841251"/>
            <a:ext cx="27432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‘solar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4983701" y="4848226"/>
            <a:ext cx="82296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(n)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400801" y="4842507"/>
            <a:ext cx="4198731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990600" y="4840507"/>
            <a:ext cx="533400" cy="56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557" tIns="34778" rIns="69557" bIns="3477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3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7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7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7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07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7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07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07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7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2" grpId="0" autoUpdateAnimBg="0"/>
      <p:bldP spid="307203" grpId="0" autoUpdateAnimBg="0"/>
      <p:bldP spid="307204" grpId="0" autoUpdateAnimBg="0"/>
      <p:bldP spid="307205" grpId="0" autoUpdateAnimBg="0"/>
      <p:bldP spid="307207" grpId="0" autoUpdateAnimBg="0"/>
      <p:bldP spid="307208" grpId="0" autoUpdateAnimBg="0"/>
      <p:bldP spid="307209" grpId="0" autoUpdateAnimBg="0"/>
      <p:bldP spid="307210" grpId="0" autoUpdateAnimBg="0"/>
      <p:bldP spid="307211" grpId="0" autoUpdateAnimBg="0"/>
      <p:bldP spid="307212" grpId="0" autoUpdateAnimBg="0"/>
      <p:bldP spid="307213" grpId="0" autoUpdateAnimBg="0"/>
      <p:bldP spid="307214" grpId="0" autoUpdateAnimBg="0"/>
      <p:bldP spid="2062" grpId="0" autoUpdateAnimBg="0"/>
      <p:bldP spid="307216" grpId="0" autoUpdateAnimBg="0"/>
      <p:bldP spid="307217" grpId="0" autoUpdateAnimBg="0"/>
      <p:bldP spid="307218" grpId="0" autoUpdateAnimBg="0"/>
      <p:bldP spid="307223" grpId="0" autoUpdateAnimBg="0"/>
      <p:bldP spid="307224" grpId="0" autoUpdateAnimBg="0"/>
      <p:bldP spid="307225" grpId="0" autoUpdateAnimBg="0"/>
      <p:bldP spid="307226" grpId="0" autoUpdateAnimBg="0"/>
      <p:bldP spid="307227" grpId="0" autoUpdateAnimBg="0"/>
      <p:bldP spid="30" grpId="0" autoUpdateAnimBg="0"/>
      <p:bldP spid="32" grpId="0" autoUpdateAnimBg="0"/>
      <p:bldP spid="34" grpId="0" autoUpdateAnimBg="0"/>
      <p:bldP spid="39" grpId="0" autoUpdateAnimBg="0"/>
      <p:bldP spid="28" grpId="0" autoUpdateAnimBg="0"/>
      <p:bldP spid="29" grpId="0" autoUpdateAnimBg="0"/>
      <p:bldP spid="31" grpId="0" autoUpdateAnimBg="0"/>
      <p:bldP spid="33" grpId="0" autoUpdateAnimBg="0"/>
      <p:bldP spid="35" grpId="0" autoUpdateAnimBg="0"/>
      <p:bldP spid="36" grpId="0" autoUpdateAnimBg="0"/>
      <p:bldP spid="37" grpId="0" autoUpdateAnimBg="0"/>
      <p:bldP spid="3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2400"/>
            <a:ext cx="112664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533320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II. LISTEN AND READ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917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1" y="218572"/>
            <a:ext cx="3386139" cy="772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2057405"/>
            <a:ext cx="7023131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3787" y="1371600"/>
            <a:ext cx="112741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44000" y="2057401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34400" y="2819405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0" y="3352805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34400" y="3886203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0" y="4673030"/>
            <a:ext cx="83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sym typeface="Wingdings"/>
              </a:rPr>
              <a:t>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6096001"/>
            <a:ext cx="3886200" cy="6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152400"/>
            <a:ext cx="112664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533320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II. LISTEN AND READ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218" y="2971800"/>
            <a:ext cx="7696200" cy="114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18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2" y="119365"/>
            <a:ext cx="6329364" cy="76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76201"/>
            <a:ext cx="3124199" cy="64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2" y="990600"/>
            <a:ext cx="447675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4584" y="2635431"/>
            <a:ext cx="595312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9863" y="3800551"/>
            <a:ext cx="4248151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2" y="1838329"/>
            <a:ext cx="4781551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1137" y="4807832"/>
            <a:ext cx="45624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06415" y="134114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Kirk is the captain of the spaceship.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1137" y="21312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went to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Nibiru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9415" y="3253950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happens in 2259.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8751" y="4227488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the name of the spaceship that the crew travels on.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0" y="5369908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wants to destroy Earth.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371602" y="6172201"/>
            <a:ext cx="4400551" cy="5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152399"/>
            <a:ext cx="11266487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762000"/>
            <a:ext cx="5333206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</a:rPr>
              <a:t>II. LISTEN AND READ</a:t>
            </a:r>
            <a:endParaRPr lang="en-US" sz="4800" b="1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00200"/>
            <a:ext cx="441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1218" y="2971800"/>
            <a:ext cx="7696200" cy="114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648200"/>
            <a:ext cx="7675418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89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3" y="271628"/>
            <a:ext cx="5562599" cy="79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143000"/>
            <a:ext cx="852515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057400" y="4648202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That’s funny,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also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asked me what I thought would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happen to Earth in the future.</a:t>
            </a:r>
          </a:p>
          <a:p>
            <a:pPr marL="342900" indent="-342900"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said I didn’t know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but that Earth might be run by aliens!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6400805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2" y="133856"/>
            <a:ext cx="5734049" cy="10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03" y="76201"/>
            <a:ext cx="3200399" cy="64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905000" y="1371603"/>
            <a:ext cx="8915400" cy="769441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                 space buggy           galaxy                 planet</a:t>
            </a:r>
          </a:p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weight less        solar system            spaceship            UFO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7800" y="2819400"/>
            <a:ext cx="4267200" cy="2419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19814" y="2819400"/>
            <a:ext cx="3709988" cy="243641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40588" y="538357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0" y="525334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3988" y="537099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525333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buggy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00200" y="6115377"/>
            <a:ext cx="3429000" cy="65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179090" y="6405748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1731" y="6401813"/>
            <a:ext cx="2966071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</a:t>
            </a:r>
            <a:r>
              <a:rPr lang="en-US" dirty="0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</a:t>
            </a:r>
            <a:r>
              <a:rPr lang="en-US" dirty="0" err="1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StartA</a:t>
            </a:r>
            <a:r>
              <a:rPr lang="en-US" dirty="0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+ AV1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35983" y="6363904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  <p:pic>
        <p:nvPicPr>
          <p:cNvPr id="2" name="T59_Listen and rea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42477" y="6115376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1" name="WindowsMediaPlayer1" r:id="rId4" imgW="3238560" imgH="428760"/>
        </mc:Choice>
        <mc:Fallback>
          <p:control name="WindowsMediaPlayer1" r:id="rId4" imgW="3238560" imgH="42876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95750" y="2279650"/>
                  <a:ext cx="3238500" cy="428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61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0200" y="835572"/>
            <a:ext cx="2895600" cy="18971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0200" y="2743203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86302" y="833342"/>
            <a:ext cx="2857500" cy="190985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724400" y="274320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96203" y="838200"/>
            <a:ext cx="2811887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0200" y="3543058"/>
            <a:ext cx="2667000" cy="200449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19600" y="3568941"/>
            <a:ext cx="2971800" cy="19936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43801" y="3581400"/>
            <a:ext cx="3038475" cy="1981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24000" y="548640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9600" y="556260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5053" y="5609515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77200" y="2804759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0800" y="274320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5400" y="274320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Weightless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10600" y="274320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48016" y="5486403"/>
            <a:ext cx="2319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Spaceship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69785" y="5571204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system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8200" y="5562605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 </a:t>
            </a: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0200" y="6134105"/>
            <a:ext cx="3429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179090" y="6405748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01733" y="6401813"/>
            <a:ext cx="322243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 + StartA + AV1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52363" y="6417471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  <p:pic>
        <p:nvPicPr>
          <p:cNvPr id="4" name="T65_Listening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54200" y="6041968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3096" name="WindowsMediaPlayer1" r:id="rId4" imgW="3238560" imgH="647640"/>
        </mc:Choice>
        <mc:Fallback>
          <p:control name="WindowsMediaPlayer1" r:id="rId4" imgW="3238560" imgH="64764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32288" y="47625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0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6" y="133350"/>
            <a:ext cx="6219824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3" y="76203"/>
            <a:ext cx="3352799" cy="60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057400" y="914401"/>
            <a:ext cx="9448800" cy="8309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aliens                 space buggy           galaxy                 planet</a:t>
            </a:r>
          </a:p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weight less        solar system            spaceship            UFO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267883"/>
            <a:ext cx="7772400" cy="3751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33800" y="228600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aliens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3200" y="312420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UFO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0" y="3886202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space buggy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5040126"/>
            <a:ext cx="35052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planet                  </a:t>
            </a:r>
            <a:r>
              <a:rPr lang="en-US" sz="23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</a:t>
            </a:r>
            <a:endParaRPr lang="en-US" sz="23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6248401"/>
            <a:ext cx="3429000" cy="5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7323424" y="6411913"/>
            <a:ext cx="109984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76200"/>
            <a:ext cx="11582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</a:rPr>
              <a:t>I Vocabulary</a:t>
            </a:r>
          </a:p>
          <a:p>
            <a:pPr marL="1143000" indent="-1143000">
              <a:buAutoNum type="romanUcPeriod" startAt="2"/>
            </a:pPr>
            <a:r>
              <a:rPr lang="en-US" sz="6600" b="1" dirty="0" smtClean="0">
                <a:solidFill>
                  <a:srgbClr val="FF0000"/>
                </a:solidFill>
              </a:rPr>
              <a:t>Grammar</a:t>
            </a:r>
          </a:p>
          <a:p>
            <a:pPr marL="1143000" indent="-1143000">
              <a:buAutoNum type="arabicPeriod"/>
            </a:pPr>
            <a:r>
              <a:rPr lang="en-US" sz="6600" b="1" dirty="0" smtClean="0"/>
              <a:t>May/ might </a:t>
            </a:r>
          </a:p>
          <a:p>
            <a:r>
              <a:rPr lang="en-US" sz="6600" b="1" dirty="0" smtClean="0"/>
              <a:t>*form: S may/might (not ) </a:t>
            </a:r>
            <a:r>
              <a:rPr lang="en-US" sz="6600" b="1" dirty="0" smtClean="0">
                <a:solidFill>
                  <a:srgbClr val="FF0000"/>
                </a:solidFill>
              </a:rPr>
              <a:t>V</a:t>
            </a:r>
          </a:p>
          <a:p>
            <a:r>
              <a:rPr lang="en-US" sz="6600" b="1" dirty="0" smtClean="0">
                <a:solidFill>
                  <a:srgbClr val="FF0000"/>
                </a:solidFill>
              </a:rPr>
              <a:t>*Usage : </a:t>
            </a:r>
            <a:r>
              <a:rPr lang="en-US" sz="6600" b="1" dirty="0" err="1" smtClean="0">
                <a:solidFill>
                  <a:srgbClr val="FF0000"/>
                </a:solidFill>
              </a:rPr>
              <a:t>khả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năng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6600" b="1" dirty="0" smtClean="0">
                <a:solidFill>
                  <a:srgbClr val="FF0000"/>
                </a:solidFill>
              </a:rPr>
              <a:t>2. Reported speech 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6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6" y="133350"/>
            <a:ext cx="6219824" cy="84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143000"/>
            <a:ext cx="9677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3" y="76204"/>
            <a:ext cx="3581399" cy="7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048000" y="1180167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weightless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7308" y="2776773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solar  system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82208" y="3843570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galaxy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72364" y="4495802"/>
            <a:ext cx="2209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spaceship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6096001"/>
            <a:ext cx="4114800" cy="66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Punched Tape 6"/>
          <p:cNvSpPr/>
          <p:nvPr/>
        </p:nvSpPr>
        <p:spPr>
          <a:xfrm>
            <a:off x="1295400" y="997527"/>
            <a:ext cx="10287000" cy="4114800"/>
          </a:xfrm>
          <a:prstGeom prst="flowChartPunchedTa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PARK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3505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RK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5044325"/>
            <a:ext cx="3257551" cy="1813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RK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819403"/>
            <a:ext cx="3810000" cy="403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3657603" y="533400"/>
            <a:ext cx="3998913" cy="9144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843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28800" y="1900765"/>
            <a:ext cx="8610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Learn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by heart the new words.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wb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U12 B1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Prepare </a:t>
            </a:r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for the next..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opy of KHUNG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45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871916" y="2209805"/>
            <a:ext cx="33988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>
              <a:latin typeface="Verdana" panose="020B0604030504040204" pitchFamily="34" charset="0"/>
            </a:endParaRPr>
          </a:p>
        </p:txBody>
      </p:sp>
      <p:pic>
        <p:nvPicPr>
          <p:cNvPr id="55300" name="Picture 4" descr="button1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9" y="2133600"/>
            <a:ext cx="4354512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1" name="Picture 5" descr="button1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2" y="3035300"/>
            <a:ext cx="4248151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6" descr="button1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2" y="3860800"/>
            <a:ext cx="4248151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3" name="Picture 7" descr="button1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1" y="4737100"/>
            <a:ext cx="24384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4267202" y="2286000"/>
            <a:ext cx="30797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 b="1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4191002" y="3124200"/>
            <a:ext cx="3079751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 b="1">
              <a:solidFill>
                <a:schemeClr val="accent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55306" name="Picture 10" descr="tough_guy_drumming_hc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200"/>
            <a:ext cx="225425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gypsy_woman_guitar_si_a_hc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7" y="2514600"/>
            <a:ext cx="1385887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8" name="Picture 12" descr="bassist_lights_hc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3" y="3429000"/>
            <a:ext cx="1547813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9" name="Picture 13" descr="Bemu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648200"/>
            <a:ext cx="20574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0" name="Picture 14" descr="Bemua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48200"/>
            <a:ext cx="20574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1" name="Picture 15" descr="Orange_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419600"/>
            <a:ext cx="1752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12" name="Picture 16" descr="A5-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24272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13" name="WordArt 17"/>
          <p:cNvSpPr>
            <a:spLocks noChangeArrowheads="1" noChangeShapeType="1" noTextEdit="1"/>
          </p:cNvSpPr>
          <p:nvPr/>
        </p:nvSpPr>
        <p:spPr bwMode="auto">
          <a:xfrm>
            <a:off x="2819400" y="609600"/>
            <a:ext cx="6248400" cy="411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Up">
              <a:avLst>
                <a:gd name="adj" fmla="val 11616383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THANK YOU FOR ATTENTION!</a:t>
            </a:r>
          </a:p>
        </p:txBody>
      </p:sp>
      <p:sp>
        <p:nvSpPr>
          <p:cNvPr id="55314" name="WordArt 18"/>
          <p:cNvSpPr>
            <a:spLocks noChangeArrowheads="1" noChangeShapeType="1" noTextEdit="1"/>
          </p:cNvSpPr>
          <p:nvPr/>
        </p:nvSpPr>
        <p:spPr bwMode="auto">
          <a:xfrm rot="5400000">
            <a:off x="838200" y="3505200"/>
            <a:ext cx="3352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 dirty="0">
                <a:solidFill>
                  <a:srgbClr val="800080"/>
                </a:soli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.VnArial" panose="020B7200000000000000" pitchFamily="34" charset="0"/>
              </a:rPr>
              <a:t>the end</a:t>
            </a:r>
          </a:p>
        </p:txBody>
      </p:sp>
      <p:sp>
        <p:nvSpPr>
          <p:cNvPr id="55315" name="WordArt 19"/>
          <p:cNvSpPr>
            <a:spLocks noChangeArrowheads="1" noChangeShapeType="1" noTextEdit="1"/>
          </p:cNvSpPr>
          <p:nvPr/>
        </p:nvSpPr>
        <p:spPr bwMode="auto">
          <a:xfrm rot="5400000">
            <a:off x="7967666" y="3090865"/>
            <a:ext cx="3457575" cy="148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b="1" kern="10">
                <a:solidFill>
                  <a:srgbClr val="FF00FF"/>
                </a:solidFill>
                <a:effectLst>
                  <a:outerShdw dist="99190" dir="7788334" algn="ctr" rotWithShape="0">
                    <a:srgbClr val="000080">
                      <a:alpha val="80000"/>
                    </a:srgbClr>
                  </a:outerShdw>
                </a:effectLst>
                <a:latin typeface=".VnArial" panose="020B7200000000000000" pitchFamily="34" charset="0"/>
              </a:rPr>
              <a:t>GOOD BYE!</a:t>
            </a:r>
          </a:p>
        </p:txBody>
      </p:sp>
    </p:spTree>
    <p:extLst>
      <p:ext uri="{BB962C8B-B14F-4D97-AF65-F5344CB8AC3E}">
        <p14:creationId xmlns:p14="http://schemas.microsoft.com/office/powerpoint/2010/main" val="604888000"/>
      </p:ext>
    </p:extLst>
  </p:cSld>
  <p:clrMapOvr>
    <a:masterClrMapping/>
  </p:clrMapOvr>
  <p:transition advTm="240000">
    <p:blinds dir="vert"/>
    <p:sndAc>
      <p:stSnd>
        <p:snd r:embed="rId2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3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533402"/>
            <a:ext cx="739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ON OTHER PLANETS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11506200" cy="230832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Can  you tell me name of this planet where we are living?</a:t>
            </a:r>
          </a:p>
          <a:p>
            <a:pPr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 many planets in the solar system?</a:t>
            </a:r>
          </a:p>
          <a:p>
            <a:pPr>
              <a:buFontTx/>
              <a:buChar char="-"/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planet in the solar system similar our Earth?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9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7" y="324720"/>
            <a:ext cx="11262553" cy="592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K\Desktop\anh UNIT1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2"/>
          <a:stretch/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6902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K\Desktop\anh UNIT1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5" b="8604"/>
          <a:stretch/>
        </p:blipFill>
        <p:spPr bwMode="auto">
          <a:xfrm>
            <a:off x="1" y="0"/>
            <a:ext cx="12192000" cy="6553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469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2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29989" y="397762"/>
            <a:ext cx="423321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0157" y="2514603"/>
            <a:ext cx="7853043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5249" y="1371602"/>
            <a:ext cx="6006480" cy="2897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01003" y="76202"/>
            <a:ext cx="26193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09800" y="228600"/>
            <a:ext cx="3810000" cy="33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524002" y="762000"/>
            <a:ext cx="250039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600200" y="6492880"/>
            <a:ext cx="3429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79090" y="6405748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1732" y="6401814"/>
            <a:ext cx="265685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>
                <a:ln w="0">
                  <a:noFill/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ABProgram + StartA + AV1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3879" y="6395060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eaLnBrk="0" hangingPunct="0">
              <a:defRPr/>
            </a:pPr>
            <a:r>
              <a:rPr lang="en-US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  <p:pic>
        <p:nvPicPr>
          <p:cNvPr id="4" name="T58_Listen and rea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97009" y="6115376"/>
            <a:ext cx="609600" cy="6096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47" name="WindowsMediaPlayer1" r:id="rId4" imgW="3238560" imgH="647640"/>
        </mc:Choice>
        <mc:Fallback>
          <p:control name="WindowsMediaPlayer1" r:id="rId4" imgW="3238560" imgH="647640">
            <p:pic>
              <p:nvPicPr>
                <p:cNvPr id="0" name="WindowsMediaPlayer1"/>
                <p:cNvPicPr>
                  <a:picLocks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7863" y="715963"/>
                  <a:ext cx="3238500" cy="647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0"/>
            <a:ext cx="1177886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2. Reported </a:t>
            </a:r>
            <a:r>
              <a:rPr lang="en-US" sz="5400" b="1" dirty="0" smtClean="0">
                <a:solidFill>
                  <a:srgbClr val="FF0000"/>
                </a:solidFill>
              </a:rPr>
              <a:t>speech in questions</a:t>
            </a:r>
          </a:p>
          <a:p>
            <a:pPr marL="685800" indent="-685800">
              <a:buFont typeface="Arial" charset="0"/>
              <a:buChar char="•"/>
            </a:pPr>
            <a:r>
              <a:rPr lang="en-US" sz="5400" b="1" dirty="0" smtClean="0"/>
              <a:t>Form: S asked o </a:t>
            </a:r>
            <a:r>
              <a:rPr lang="en-US" sz="5400" b="1" i="1" dirty="0" err="1" smtClean="0"/>
              <a:t>Từ</a:t>
            </a:r>
            <a:r>
              <a:rPr lang="en-US" sz="5400" b="1" i="1" dirty="0" smtClean="0"/>
              <a:t> </a:t>
            </a:r>
            <a:r>
              <a:rPr lang="en-US" sz="5400" b="1" i="1" dirty="0" err="1" smtClean="0"/>
              <a:t>hỏi</a:t>
            </a:r>
            <a:r>
              <a:rPr lang="en-US" sz="5400" b="1" i="1" dirty="0" smtClean="0"/>
              <a:t>  </a:t>
            </a:r>
            <a:r>
              <a:rPr lang="en-US" sz="5400" b="1" dirty="0" smtClean="0">
                <a:solidFill>
                  <a:srgbClr val="FF0000"/>
                </a:solidFill>
              </a:rPr>
              <a:t>S </a:t>
            </a:r>
            <a:r>
              <a:rPr lang="en-US" sz="5400" b="1" dirty="0" err="1" smtClean="0">
                <a:solidFill>
                  <a:srgbClr val="FF0000"/>
                </a:solidFill>
              </a:rPr>
              <a:t>biến</a:t>
            </a:r>
            <a:r>
              <a:rPr lang="en-US" sz="5400" b="1" dirty="0" smtClean="0">
                <a:solidFill>
                  <a:srgbClr val="FF0000"/>
                </a:solidFill>
              </a:rPr>
              <a:t>   V </a:t>
            </a:r>
            <a:r>
              <a:rPr lang="en-US" sz="5400" b="1" dirty="0" err="1" smtClean="0">
                <a:solidFill>
                  <a:srgbClr val="FF0000"/>
                </a:solidFill>
              </a:rPr>
              <a:t>lùi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r>
              <a:rPr lang="en-US" sz="5400" b="1" dirty="0" smtClean="0">
                <a:solidFill>
                  <a:srgbClr val="FF0000"/>
                </a:solidFill>
              </a:rPr>
              <a:t>(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bỏ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trợ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động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từ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- do/ does/ did; be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khuyết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thiếu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đảo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về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sau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S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và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lùi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i="1" dirty="0" err="1" smtClean="0">
                <a:solidFill>
                  <a:schemeClr val="tx2">
                    <a:lumMod val="75000"/>
                  </a:schemeClr>
                </a:solidFill>
              </a:rPr>
              <a:t>thì</a:t>
            </a:r>
            <a:r>
              <a:rPr lang="en-US" sz="5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sz="5400" b="1" dirty="0" err="1" smtClean="0">
                <a:solidFill>
                  <a:srgbClr val="FF0000"/>
                </a:solidFill>
              </a:rPr>
              <a:t>Eg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  <a:r>
              <a:rPr lang="en-US" sz="5400" b="1" dirty="0" smtClean="0"/>
              <a:t>a. She </a:t>
            </a:r>
            <a:r>
              <a:rPr lang="en-US" sz="5400" b="1" u="sng" dirty="0" smtClean="0"/>
              <a:t>said </a:t>
            </a:r>
            <a:r>
              <a:rPr lang="en-US" sz="5400" b="1" dirty="0" smtClean="0"/>
              <a:t>What she did</a:t>
            </a:r>
          </a:p>
          <a:p>
            <a:r>
              <a:rPr lang="en-US" sz="5400" b="1" dirty="0" smtClean="0"/>
              <a:t>      b. He asked Where </a:t>
            </a:r>
            <a:r>
              <a:rPr lang="en-US" sz="5400" b="1" u="sng" dirty="0" smtClean="0"/>
              <a:t>did</a:t>
            </a:r>
            <a:r>
              <a:rPr lang="en-US" sz="5400" b="1" dirty="0" smtClean="0"/>
              <a:t> he go.</a:t>
            </a:r>
          </a:p>
          <a:p>
            <a:r>
              <a:rPr lang="en-US" sz="5400" b="1" dirty="0" smtClean="0"/>
              <a:t>                                  </a:t>
            </a:r>
            <a:r>
              <a:rPr lang="en-US" sz="5400" b="1" dirty="0" smtClean="0">
                <a:sym typeface="Wingdings" pitchFamily="2" charset="2"/>
              </a:rPr>
              <a:t> </a:t>
            </a:r>
            <a:r>
              <a:rPr lang="en-US" sz="5400" b="1" dirty="0" smtClean="0"/>
              <a:t>Where he went </a:t>
            </a:r>
          </a:p>
          <a:p>
            <a:r>
              <a:rPr lang="en-US" sz="5400" b="1" dirty="0"/>
              <a:t> </a:t>
            </a:r>
            <a:r>
              <a:rPr lang="en-US" sz="5400" b="1" dirty="0" smtClean="0"/>
              <a:t>     c. They asked how they </a:t>
            </a:r>
            <a:r>
              <a:rPr lang="en-US" sz="5400" b="1" u="sng" dirty="0" smtClean="0"/>
              <a:t>to do </a:t>
            </a:r>
            <a:r>
              <a:rPr lang="en-US" sz="5400" b="1" u="sng" dirty="0" smtClean="0">
                <a:sym typeface="Wingdings" pitchFamily="2" charset="2"/>
              </a:rPr>
              <a:t> did</a:t>
            </a:r>
            <a:endParaRPr lang="en-US" sz="5400" b="1" u="sng" dirty="0"/>
          </a:p>
        </p:txBody>
      </p:sp>
    </p:spTree>
    <p:extLst>
      <p:ext uri="{BB962C8B-B14F-4D97-AF65-F5344CB8AC3E}">
        <p14:creationId xmlns:p14="http://schemas.microsoft.com/office/powerpoint/2010/main" val="1601856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882" y="381000"/>
            <a:ext cx="1146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3. Reported </a:t>
            </a:r>
            <a:r>
              <a:rPr lang="en-US" sz="4800" b="1" dirty="0">
                <a:solidFill>
                  <a:srgbClr val="FF0000"/>
                </a:solidFill>
              </a:rPr>
              <a:t>speech in </a:t>
            </a:r>
            <a:r>
              <a:rPr lang="en-US" sz="4800" b="1" dirty="0" smtClean="0">
                <a:solidFill>
                  <a:srgbClr val="FF0000"/>
                </a:solidFill>
              </a:rPr>
              <a:t>YES/ NO question</a:t>
            </a:r>
          </a:p>
          <a:p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Form : S asked o  </a:t>
            </a:r>
            <a:r>
              <a:rPr lang="en-US" sz="4800" b="1" dirty="0" smtClean="0">
                <a:solidFill>
                  <a:srgbClr val="FF0000"/>
                </a:solidFill>
              </a:rPr>
              <a:t>if/ whether   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S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biến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     V </a:t>
            </a:r>
            <a:r>
              <a:rPr lang="en-US" sz="4800" b="1" dirty="0" err="1" smtClean="0">
                <a:solidFill>
                  <a:schemeClr val="tx2">
                    <a:lumMod val="75000"/>
                  </a:schemeClr>
                </a:solidFill>
              </a:rPr>
              <a:t>lùi</a:t>
            </a:r>
            <a:endParaRPr lang="en-US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999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447800"/>
            <a:ext cx="9525000" cy="15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/>
              <a:t>III. PRACTICE</a:t>
            </a:r>
            <a:endParaRPr lang="en-US" sz="11500" b="1" dirty="0"/>
          </a:p>
        </p:txBody>
      </p:sp>
      <p:sp>
        <p:nvSpPr>
          <p:cNvPr id="3" name="Rectangle 2"/>
          <p:cNvSpPr/>
          <p:nvPr/>
        </p:nvSpPr>
        <p:spPr>
          <a:xfrm>
            <a:off x="990600" y="3581400"/>
            <a:ext cx="9982200" cy="289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/>
              <a:t>IV. HOMEWORK</a:t>
            </a:r>
          </a:p>
          <a:p>
            <a:pPr algn="ctr"/>
            <a:r>
              <a:rPr lang="en-US" sz="6600" b="1" smtClean="0"/>
              <a:t>1. looking </a:t>
            </a:r>
            <a:endParaRPr lang="en-US" sz="6600" b="1" dirty="0" smtClean="0"/>
          </a:p>
          <a:p>
            <a:pPr algn="ctr"/>
            <a:r>
              <a:rPr lang="en-US" sz="6600" b="1" dirty="0" smtClean="0"/>
              <a:t>2. ex4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341073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68637"/>
            <a:ext cx="11104255" cy="590836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591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397" y="533400"/>
            <a:ext cx="10608206" cy="571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066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3" y="533400"/>
            <a:ext cx="5029199" cy="2709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1" y="568637"/>
            <a:ext cx="4952187" cy="2709333"/>
          </a:xfrm>
          <a:prstGeom prst="rect">
            <a:avLst/>
          </a:prstGeom>
          <a:solidFill>
            <a:schemeClr val="accent4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3652347"/>
            <a:ext cx="4800600" cy="259605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8403" y="3657601"/>
            <a:ext cx="5029199" cy="26328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589987" y="3234999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</a:t>
            </a: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2771" y="3197410"/>
            <a:ext cx="3886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43000" y="6271852"/>
            <a:ext cx="551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Unidentified Flying Object (UFO)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48600" y="6274718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Aliens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3572" y="-1613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8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876" y="2493409"/>
            <a:ext cx="11734800" cy="428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1147" y="0"/>
            <a:ext cx="629225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2" y="0"/>
            <a:ext cx="5442545" cy="257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472366" y="6411913"/>
            <a:ext cx="816249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Call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6665" y="6411913"/>
            <a:ext cx="1540293" cy="369332"/>
          </a:xfrm>
          <a:prstGeom prst="rect">
            <a:avLst/>
          </a:prstGeom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ln w="0"/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Demo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306</TotalTime>
  <Words>528</Words>
  <Application>Microsoft Office PowerPoint</Application>
  <PresentationFormat>Custom</PresentationFormat>
  <Paragraphs>134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.VnArial</vt:lpstr>
      <vt:lpstr>Verdana</vt:lpstr>
      <vt:lpstr>Calibri</vt:lpstr>
      <vt:lpstr>Impact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PHAM PHUONG LIEM</dc:creator>
  <cp:lastModifiedBy>Windows User</cp:lastModifiedBy>
  <cp:revision>64</cp:revision>
  <dcterms:created xsi:type="dcterms:W3CDTF">2006-08-16T00:00:00Z</dcterms:created>
  <dcterms:modified xsi:type="dcterms:W3CDTF">2021-05-10T04:44:10Z</dcterms:modified>
</cp:coreProperties>
</file>