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sldIdLst>
    <p:sldId id="267" r:id="rId2"/>
    <p:sldId id="268" r:id="rId3"/>
    <p:sldId id="269" r:id="rId4"/>
    <p:sldId id="272" r:id="rId5"/>
    <p:sldId id="270" r:id="rId6"/>
    <p:sldId id="256" r:id="rId7"/>
    <p:sldId id="266" r:id="rId8"/>
    <p:sldId id="286" r:id="rId9"/>
    <p:sldId id="273" r:id="rId10"/>
    <p:sldId id="274" r:id="rId11"/>
    <p:sldId id="276" r:id="rId12"/>
    <p:sldId id="277" r:id="rId13"/>
    <p:sldId id="275" r:id="rId14"/>
    <p:sldId id="278" r:id="rId15"/>
    <p:sldId id="279" r:id="rId16"/>
    <p:sldId id="280" r:id="rId17"/>
    <p:sldId id="281" r:id="rId18"/>
    <p:sldId id="283" r:id="rId19"/>
    <p:sldId id="284" r:id="rId20"/>
    <p:sldId id="282" r:id="rId21"/>
    <p:sldId id="287" r:id="rId22"/>
    <p:sldId id="285" r:id="rId23"/>
    <p:sldId id="258" r:id="rId24"/>
    <p:sldId id="288" r:id="rId25"/>
    <p:sldId id="257" r:id="rId26"/>
    <p:sldId id="289" r:id="rId27"/>
    <p:sldId id="290" r:id="rId28"/>
    <p:sldId id="291" r:id="rId29"/>
    <p:sldId id="265" r:id="rId30"/>
  </p:sldIdLst>
  <p:sldSz cx="18288000" cy="10287000"/>
  <p:notesSz cx="6858000" cy="9144000"/>
  <p:embeddedFontLst>
    <p:embeddedFont>
      <p:font typeface="Agrandir Medium" pitchFamily="2" charset="77"/>
      <p:regular r:id="rId32"/>
    </p:embeddedFont>
    <p:embeddedFont>
      <p:font typeface="Bryndan Write" panose="02000503000000000000" pitchFamily="2" charset="0"/>
      <p:regular r:id="rId33"/>
    </p:embeddedFont>
    <p:embeddedFont>
      <p:font typeface="Cabin" pitchFamily="2" charset="77"/>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Century Schoolbook" panose="02040604050505020304" pitchFamily="18" charset="0"/>
      <p:regular r:id="rId42"/>
      <p:bold r:id="rId43"/>
      <p:italic r:id="rId44"/>
      <p:boldItalic r:id="rId45"/>
    </p:embeddedFont>
    <p:embeddedFont>
      <p:font typeface="Montserrat Medium" pitchFamily="2" charset="77"/>
      <p:regular r:id="rId46"/>
      <p:italic r:id="rId47"/>
    </p:embeddedFont>
    <p:embeddedFont>
      <p:font typeface="Quicksand Bold" pitchFamily="2" charset="77"/>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A72"/>
    <a:srgbClr val="C5DAF2"/>
    <a:srgbClr val="C9EEF0"/>
    <a:srgbClr val="FDD9AF"/>
    <a:srgbClr val="FFDB8A"/>
    <a:srgbClr val="F3CC7D"/>
    <a:srgbClr val="FCE5C8"/>
    <a:srgbClr val="F1EE86"/>
    <a:srgbClr val="EBF09D"/>
    <a:srgbClr val="F2C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6" autoAdjust="0"/>
    <p:restoredTop sz="78873" autoAdjust="0"/>
  </p:normalViewPr>
  <p:slideViewPr>
    <p:cSldViewPr>
      <p:cViewPr>
        <p:scale>
          <a:sx n="54" d="100"/>
          <a:sy n="54" d="100"/>
        </p:scale>
        <p:origin x="1296" y="5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20EBB-4284-1849-8EC5-43CBD7F1CAE4}" type="datetimeFigureOut">
              <a:rPr lang="en-VN" smtClean="0"/>
              <a:t>08/08/2023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FB8BA-54F0-3446-81A7-B2ED20B6CD78}" type="slidenum">
              <a:rPr lang="en-VN" smtClean="0"/>
              <a:t>‹#›</a:t>
            </a:fld>
            <a:endParaRPr lang="en-VN"/>
          </a:p>
        </p:txBody>
      </p:sp>
    </p:spTree>
    <p:extLst>
      <p:ext uri="{BB962C8B-B14F-4D97-AF65-F5344CB8AC3E}">
        <p14:creationId xmlns:p14="http://schemas.microsoft.com/office/powerpoint/2010/main" val="195654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11</a:t>
            </a:fld>
            <a:endParaRPr lang="en-VN"/>
          </a:p>
        </p:txBody>
      </p:sp>
    </p:spTree>
    <p:extLst>
      <p:ext uri="{BB962C8B-B14F-4D97-AF65-F5344CB8AC3E}">
        <p14:creationId xmlns:p14="http://schemas.microsoft.com/office/powerpoint/2010/main" val="474550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12</a:t>
            </a:fld>
            <a:endParaRPr lang="en-VN"/>
          </a:p>
        </p:txBody>
      </p:sp>
    </p:spTree>
    <p:extLst>
      <p:ext uri="{BB962C8B-B14F-4D97-AF65-F5344CB8AC3E}">
        <p14:creationId xmlns:p14="http://schemas.microsoft.com/office/powerpoint/2010/main" val="289105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13</a:t>
            </a:fld>
            <a:endParaRPr lang="en-VN"/>
          </a:p>
        </p:txBody>
      </p:sp>
    </p:spTree>
    <p:extLst>
      <p:ext uri="{BB962C8B-B14F-4D97-AF65-F5344CB8AC3E}">
        <p14:creationId xmlns:p14="http://schemas.microsoft.com/office/powerpoint/2010/main" val="416812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FB8BA-54F0-3446-81A7-B2ED20B6CD78}"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980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17</a:t>
            </a:fld>
            <a:endParaRPr lang="en-VN"/>
          </a:p>
        </p:txBody>
      </p:sp>
    </p:spTree>
    <p:extLst>
      <p:ext uri="{BB962C8B-B14F-4D97-AF65-F5344CB8AC3E}">
        <p14:creationId xmlns:p14="http://schemas.microsoft.com/office/powerpoint/2010/main" val="170816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18</a:t>
            </a:fld>
            <a:endParaRPr lang="en-VN"/>
          </a:p>
        </p:txBody>
      </p:sp>
    </p:spTree>
    <p:extLst>
      <p:ext uri="{BB962C8B-B14F-4D97-AF65-F5344CB8AC3E}">
        <p14:creationId xmlns:p14="http://schemas.microsoft.com/office/powerpoint/2010/main" val="1089772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19</a:t>
            </a:fld>
            <a:endParaRPr lang="en-VN"/>
          </a:p>
        </p:txBody>
      </p:sp>
    </p:spTree>
    <p:extLst>
      <p:ext uri="{BB962C8B-B14F-4D97-AF65-F5344CB8AC3E}">
        <p14:creationId xmlns:p14="http://schemas.microsoft.com/office/powerpoint/2010/main" val="2931812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Listening tapescript:</a:t>
            </a:r>
          </a:p>
          <a:p>
            <a:r>
              <a:rPr lang="en-US" dirty="0"/>
              <a:t>... Let's go to the Mekong Delta and join the Ok Om Bok Festival of the Khmer people. It is also called the Moon Worshipping Festival. Traditionally, the Khmers use the festival to thank the Moon God for giving them a good harvest. It also marks the end of the year of the Khmer calendar. Ok Om Bok occurs in mid-October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a:t>
            </a:r>
            <a:r>
              <a:rPr lang="en-US" dirty="0" err="1"/>
              <a:t>organise</a:t>
            </a:r>
            <a:r>
              <a:rPr lang="en-US" dirty="0"/>
              <a:t> the Ngo Boat Race. This is a boat race that attracts many tourists. Here is some advice to tourists at the Ok Om Bok Festival. They should not wear shorts or sleeveless shirts when attending the religious ceremony. And don't litter the temple grounds. And now, let's ... [voice faded] </a:t>
            </a:r>
          </a:p>
          <a:p>
            <a:endParaRPr lang="en-VN" dirty="0"/>
          </a:p>
          <a:p>
            <a:endParaRPr lang="en-VN" dirty="0"/>
          </a:p>
        </p:txBody>
      </p:sp>
      <p:sp>
        <p:nvSpPr>
          <p:cNvPr id="4" name="Slide Number Placeholder 3"/>
          <p:cNvSpPr>
            <a:spLocks noGrp="1"/>
          </p:cNvSpPr>
          <p:nvPr>
            <p:ph type="sldNum" sz="quarter" idx="5"/>
          </p:nvPr>
        </p:nvSpPr>
        <p:spPr/>
        <p:txBody>
          <a:bodyPr/>
          <a:lstStyle/>
          <a:p>
            <a:fld id="{E56FB8BA-54F0-3446-81A7-B2ED20B6CD78}" type="slidenum">
              <a:rPr lang="en-VN" smtClean="0"/>
              <a:t>20</a:t>
            </a:fld>
            <a:endParaRPr lang="en-VN"/>
          </a:p>
        </p:txBody>
      </p:sp>
    </p:spTree>
    <p:extLst>
      <p:ext uri="{BB962C8B-B14F-4D97-AF65-F5344CB8AC3E}">
        <p14:creationId xmlns:p14="http://schemas.microsoft.com/office/powerpoint/2010/main" val="4250608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3.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1.svg"/><Relationship Id="rId4" Type="http://schemas.openxmlformats.org/officeDocument/2006/relationships/notesSlide" Target="../notesSlides/notesSlide5.xml"/><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3.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1.svg"/><Relationship Id="rId4" Type="http://schemas.openxmlformats.org/officeDocument/2006/relationships/notesSlide" Target="../notesSlides/notesSlide6.xml"/><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3.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1.svg"/><Relationship Id="rId4" Type="http://schemas.openxmlformats.org/officeDocument/2006/relationships/notesSlide" Target="../notesSlides/notesSlide7.xm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3.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1.svg"/><Relationship Id="rId4" Type="http://schemas.openxmlformats.org/officeDocument/2006/relationships/notesSlide" Target="../notesSlides/notesSlide8.xml"/><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sv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txBody>
          <a:bodyPr/>
          <a:lstStyle/>
          <a:p>
            <a:endParaRPr lang="en-VN" dirty="0"/>
          </a:p>
        </p:txBody>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3545893" y="344074"/>
            <a:ext cx="11196213" cy="1033040"/>
          </a:xfrm>
          <a:prstGeom prst="rect">
            <a:avLst/>
          </a:prstGeom>
        </p:spPr>
        <p:txBody>
          <a:bodyPr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245" normalizeH="0" baseline="0" noProof="0" dirty="0">
                <a:ln>
                  <a:noFill/>
                </a:ln>
                <a:solidFill>
                  <a:srgbClr val="000000"/>
                </a:solidFill>
                <a:effectLst/>
                <a:uLnTx/>
                <a:uFillTx/>
                <a:latin typeface="Bryndan Write"/>
                <a:ea typeface="+mn-ea"/>
                <a:cs typeface="+mn-cs"/>
              </a:rPr>
              <a:t>Warm up</a:t>
            </a:r>
          </a:p>
        </p:txBody>
      </p:sp>
      <p:sp>
        <p:nvSpPr>
          <p:cNvPr id="9" name="TextBox 8">
            <a:extLst>
              <a:ext uri="{FF2B5EF4-FFF2-40B4-BE49-F238E27FC236}">
                <a16:creationId xmlns:a16="http://schemas.microsoft.com/office/drawing/2014/main" id="{4128AAC9-645A-9538-AD2C-828855BC4D45}"/>
              </a:ext>
            </a:extLst>
          </p:cNvPr>
          <p:cNvSpPr txBox="1"/>
          <p:nvPr/>
        </p:nvSpPr>
        <p:spPr>
          <a:xfrm>
            <a:off x="5372099" y="1562100"/>
            <a:ext cx="7543800" cy="1200329"/>
          </a:xfrm>
          <a:prstGeom prst="rect">
            <a:avLst/>
          </a:prstGeom>
          <a:noFill/>
        </p:spPr>
        <p:txBody>
          <a:bodyPr wrap="square" rtlCol="0">
            <a:spAutoFit/>
          </a:bodyPr>
          <a:lstStyle/>
          <a:p>
            <a:pPr algn="ctr"/>
            <a:r>
              <a:rPr lang="en-VN" sz="7200" b="1" dirty="0">
                <a:solidFill>
                  <a:schemeClr val="tx2">
                    <a:lumMod val="50000"/>
                  </a:schemeClr>
                </a:solidFill>
                <a:latin typeface="Century Schoolbook" panose="02040604050505020304" pitchFamily="18" charset="0"/>
                <a:cs typeface="Arial" panose="020B0604020202020204" pitchFamily="34" charset="0"/>
              </a:rPr>
              <a:t>Charade</a:t>
            </a:r>
          </a:p>
        </p:txBody>
      </p:sp>
      <p:sp>
        <p:nvSpPr>
          <p:cNvPr id="12" name="TextBox 26">
            <a:extLst>
              <a:ext uri="{FF2B5EF4-FFF2-40B4-BE49-F238E27FC236}">
                <a16:creationId xmlns:a16="http://schemas.microsoft.com/office/drawing/2014/main" id="{90005799-1279-F467-95E9-9526EBB1FAF5}"/>
              </a:ext>
            </a:extLst>
          </p:cNvPr>
          <p:cNvSpPr txBox="1"/>
          <p:nvPr/>
        </p:nvSpPr>
        <p:spPr>
          <a:xfrm>
            <a:off x="3886200" y="3345638"/>
            <a:ext cx="12725400" cy="1354217"/>
          </a:xfrm>
          <a:prstGeom prst="rect">
            <a:avLst/>
          </a:prstGeom>
        </p:spPr>
        <p:txBody>
          <a:bodyPr wrap="square" lIns="0" tIns="0" rIns="0" bIns="0" rtlCol="0" anchor="t">
            <a:spAutoFit/>
          </a:bodyPr>
          <a:lstStyle/>
          <a:p>
            <a:r>
              <a:rPr lang="en-US" sz="4400" spc="27" dirty="0">
                <a:solidFill>
                  <a:srgbClr val="000000"/>
                </a:solidFill>
                <a:latin typeface="Montserrat Medium"/>
              </a:rPr>
              <a:t>One student comes to the board, look at the teacher’s picture.</a:t>
            </a:r>
          </a:p>
        </p:txBody>
      </p:sp>
      <p:grpSp>
        <p:nvGrpSpPr>
          <p:cNvPr id="17" name="Group 16">
            <a:extLst>
              <a:ext uri="{FF2B5EF4-FFF2-40B4-BE49-F238E27FC236}">
                <a16:creationId xmlns:a16="http://schemas.microsoft.com/office/drawing/2014/main" id="{92CAB18A-CA43-C498-60A6-B9994841F1F4}"/>
              </a:ext>
            </a:extLst>
          </p:cNvPr>
          <p:cNvGrpSpPr/>
          <p:nvPr/>
        </p:nvGrpSpPr>
        <p:grpSpPr>
          <a:xfrm>
            <a:off x="2401828" y="3395372"/>
            <a:ext cx="2197323" cy="719428"/>
            <a:chOff x="2401828" y="3395372"/>
            <a:chExt cx="2197323" cy="719428"/>
          </a:xfrm>
        </p:grpSpPr>
        <p:sp>
          <p:nvSpPr>
            <p:cNvPr id="11" name="TextBox 19">
              <a:extLst>
                <a:ext uri="{FF2B5EF4-FFF2-40B4-BE49-F238E27FC236}">
                  <a16:creationId xmlns:a16="http://schemas.microsoft.com/office/drawing/2014/main" id="{A7FFF247-D9ED-FFFB-431D-9DDC6504016F}"/>
                </a:ext>
              </a:extLst>
            </p:cNvPr>
            <p:cNvSpPr txBox="1"/>
            <p:nvPr/>
          </p:nvSpPr>
          <p:spPr>
            <a:xfrm>
              <a:off x="2401828" y="3395372"/>
              <a:ext cx="2197323" cy="719428"/>
            </a:xfrm>
            <a:prstGeom prst="rect">
              <a:avLst/>
            </a:prstGeom>
          </p:spPr>
          <p:txBody>
            <a:bodyPr lIns="0" tIns="0" rIns="0" bIns="0" rtlCol="0" anchor="t">
              <a:spAutoFit/>
            </a:bodyPr>
            <a:lstStyle/>
            <a:p>
              <a:pPr>
                <a:lnSpc>
                  <a:spcPts val="4635"/>
                </a:lnSpc>
              </a:pPr>
              <a:r>
                <a:rPr lang="en-US" sz="7200" dirty="0">
                  <a:solidFill>
                    <a:srgbClr val="000000"/>
                  </a:solidFill>
                  <a:latin typeface="Agrandir Medium"/>
                </a:rPr>
                <a:t>01</a:t>
              </a:r>
            </a:p>
          </p:txBody>
        </p:sp>
        <p:cxnSp>
          <p:nvCxnSpPr>
            <p:cNvPr id="16" name="Straight Connector 15">
              <a:extLst>
                <a:ext uri="{FF2B5EF4-FFF2-40B4-BE49-F238E27FC236}">
                  <a16:creationId xmlns:a16="http://schemas.microsoft.com/office/drawing/2014/main" id="{DBF26BA5-7BD2-0037-256F-021BAEE7DBE8}"/>
                </a:ext>
              </a:extLst>
            </p:cNvPr>
            <p:cNvCxnSpPr/>
            <p:nvPr/>
          </p:nvCxnSpPr>
          <p:spPr>
            <a:xfrm>
              <a:off x="2407604" y="4022746"/>
              <a:ext cx="11382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26">
            <a:extLst>
              <a:ext uri="{FF2B5EF4-FFF2-40B4-BE49-F238E27FC236}">
                <a16:creationId xmlns:a16="http://schemas.microsoft.com/office/drawing/2014/main" id="{03F129F7-3613-F523-E2A9-6007A9100967}"/>
              </a:ext>
            </a:extLst>
          </p:cNvPr>
          <p:cNvSpPr txBox="1"/>
          <p:nvPr/>
        </p:nvSpPr>
        <p:spPr>
          <a:xfrm>
            <a:off x="3886200" y="5201332"/>
            <a:ext cx="12725400" cy="1354217"/>
          </a:xfrm>
          <a:prstGeom prst="rect">
            <a:avLst/>
          </a:prstGeom>
        </p:spPr>
        <p:txBody>
          <a:bodyPr wrap="square" lIns="0" tIns="0" rIns="0" bIns="0" rtlCol="0" anchor="t">
            <a:spAutoFit/>
          </a:bodyPr>
          <a:lstStyle/>
          <a:p>
            <a:r>
              <a:rPr lang="en-US" sz="4400" spc="27" dirty="0">
                <a:solidFill>
                  <a:srgbClr val="000000"/>
                </a:solidFill>
                <a:latin typeface="Montserrat Medium"/>
              </a:rPr>
              <a:t>This student mimes (acts out) the festival in the picture to the whole class.</a:t>
            </a:r>
          </a:p>
        </p:txBody>
      </p:sp>
      <p:grpSp>
        <p:nvGrpSpPr>
          <p:cNvPr id="19" name="Group 18">
            <a:extLst>
              <a:ext uri="{FF2B5EF4-FFF2-40B4-BE49-F238E27FC236}">
                <a16:creationId xmlns:a16="http://schemas.microsoft.com/office/drawing/2014/main" id="{E4E114E6-3A6D-9C7B-94AB-E165112CF131}"/>
              </a:ext>
            </a:extLst>
          </p:cNvPr>
          <p:cNvGrpSpPr/>
          <p:nvPr/>
        </p:nvGrpSpPr>
        <p:grpSpPr>
          <a:xfrm>
            <a:off x="2401828" y="5251066"/>
            <a:ext cx="2197323" cy="719428"/>
            <a:chOff x="2401828" y="3395372"/>
            <a:chExt cx="2197323" cy="719428"/>
          </a:xfrm>
        </p:grpSpPr>
        <p:sp>
          <p:nvSpPr>
            <p:cNvPr id="20" name="TextBox 19">
              <a:extLst>
                <a:ext uri="{FF2B5EF4-FFF2-40B4-BE49-F238E27FC236}">
                  <a16:creationId xmlns:a16="http://schemas.microsoft.com/office/drawing/2014/main" id="{192C2F9F-03A3-D3A5-D738-DDDF7553B0F4}"/>
                </a:ext>
              </a:extLst>
            </p:cNvPr>
            <p:cNvSpPr txBox="1"/>
            <p:nvPr/>
          </p:nvSpPr>
          <p:spPr>
            <a:xfrm>
              <a:off x="2401828" y="3395372"/>
              <a:ext cx="2197323" cy="719428"/>
            </a:xfrm>
            <a:prstGeom prst="rect">
              <a:avLst/>
            </a:prstGeom>
          </p:spPr>
          <p:txBody>
            <a:bodyPr lIns="0" tIns="0" rIns="0" bIns="0" rtlCol="0" anchor="t">
              <a:spAutoFit/>
            </a:bodyPr>
            <a:lstStyle/>
            <a:p>
              <a:pPr>
                <a:lnSpc>
                  <a:spcPts val="4635"/>
                </a:lnSpc>
              </a:pPr>
              <a:r>
                <a:rPr lang="en-US" sz="7200" dirty="0">
                  <a:solidFill>
                    <a:srgbClr val="000000"/>
                  </a:solidFill>
                  <a:latin typeface="Agrandir Medium"/>
                </a:rPr>
                <a:t>02</a:t>
              </a:r>
            </a:p>
          </p:txBody>
        </p:sp>
        <p:cxnSp>
          <p:nvCxnSpPr>
            <p:cNvPr id="21" name="Straight Connector 20">
              <a:extLst>
                <a:ext uri="{FF2B5EF4-FFF2-40B4-BE49-F238E27FC236}">
                  <a16:creationId xmlns:a16="http://schemas.microsoft.com/office/drawing/2014/main" id="{045CFD56-18E1-DAAA-600F-34A95295A232}"/>
                </a:ext>
              </a:extLst>
            </p:cNvPr>
            <p:cNvCxnSpPr/>
            <p:nvPr/>
          </p:nvCxnSpPr>
          <p:spPr>
            <a:xfrm>
              <a:off x="2407604" y="4022746"/>
              <a:ext cx="11382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6">
            <a:extLst>
              <a:ext uri="{FF2B5EF4-FFF2-40B4-BE49-F238E27FC236}">
                <a16:creationId xmlns:a16="http://schemas.microsoft.com/office/drawing/2014/main" id="{63E5A005-B9D4-B2F0-9A1A-A2D084B73E89}"/>
              </a:ext>
            </a:extLst>
          </p:cNvPr>
          <p:cNvSpPr txBox="1"/>
          <p:nvPr/>
        </p:nvSpPr>
        <p:spPr>
          <a:xfrm>
            <a:off x="3886200" y="7181671"/>
            <a:ext cx="12725400" cy="2708434"/>
          </a:xfrm>
          <a:prstGeom prst="rect">
            <a:avLst/>
          </a:prstGeom>
        </p:spPr>
        <p:txBody>
          <a:bodyPr wrap="square" lIns="0" tIns="0" rIns="0" bIns="0" rtlCol="0" anchor="t">
            <a:spAutoFit/>
          </a:bodyPr>
          <a:lstStyle/>
          <a:p>
            <a:r>
              <a:rPr lang="en-US" sz="4400" spc="27" dirty="0">
                <a:solidFill>
                  <a:srgbClr val="000000"/>
                </a:solidFill>
                <a:latin typeface="Montserrat Medium"/>
              </a:rPr>
              <a:t>The other students try to guess the name of the festival. </a:t>
            </a:r>
          </a:p>
          <a:p>
            <a:r>
              <a:rPr lang="en-US" sz="4400" spc="27" dirty="0">
                <a:solidFill>
                  <a:srgbClr val="000000"/>
                </a:solidFill>
                <a:latin typeface="Montserrat Medium"/>
              </a:rPr>
              <a:t>If the student correctly guesses the festival, he/she earns </a:t>
            </a:r>
            <a:r>
              <a:rPr lang="en-US" sz="4400" b="1" spc="27" dirty="0">
                <a:solidFill>
                  <a:srgbClr val="FF0000"/>
                </a:solidFill>
                <a:latin typeface="Montserrat Medium"/>
              </a:rPr>
              <a:t>a bonus point.</a:t>
            </a:r>
          </a:p>
        </p:txBody>
      </p:sp>
      <p:grpSp>
        <p:nvGrpSpPr>
          <p:cNvPr id="23" name="Group 22">
            <a:extLst>
              <a:ext uri="{FF2B5EF4-FFF2-40B4-BE49-F238E27FC236}">
                <a16:creationId xmlns:a16="http://schemas.microsoft.com/office/drawing/2014/main" id="{A440A00F-C676-0E9B-908C-9E8CF08CEF32}"/>
              </a:ext>
            </a:extLst>
          </p:cNvPr>
          <p:cNvGrpSpPr/>
          <p:nvPr/>
        </p:nvGrpSpPr>
        <p:grpSpPr>
          <a:xfrm>
            <a:off x="2401828" y="7231405"/>
            <a:ext cx="2197323" cy="719428"/>
            <a:chOff x="2401828" y="3395372"/>
            <a:chExt cx="2197323" cy="719428"/>
          </a:xfrm>
        </p:grpSpPr>
        <p:sp>
          <p:nvSpPr>
            <p:cNvPr id="24" name="TextBox 23">
              <a:extLst>
                <a:ext uri="{FF2B5EF4-FFF2-40B4-BE49-F238E27FC236}">
                  <a16:creationId xmlns:a16="http://schemas.microsoft.com/office/drawing/2014/main" id="{5F820664-F178-4A5C-7577-9E653F192830}"/>
                </a:ext>
              </a:extLst>
            </p:cNvPr>
            <p:cNvSpPr txBox="1"/>
            <p:nvPr/>
          </p:nvSpPr>
          <p:spPr>
            <a:xfrm>
              <a:off x="2401828" y="3395372"/>
              <a:ext cx="2197323" cy="719428"/>
            </a:xfrm>
            <a:prstGeom prst="rect">
              <a:avLst/>
            </a:prstGeom>
          </p:spPr>
          <p:txBody>
            <a:bodyPr lIns="0" tIns="0" rIns="0" bIns="0" rtlCol="0" anchor="t">
              <a:spAutoFit/>
            </a:bodyPr>
            <a:lstStyle/>
            <a:p>
              <a:pPr>
                <a:lnSpc>
                  <a:spcPts val="4635"/>
                </a:lnSpc>
              </a:pPr>
              <a:r>
                <a:rPr lang="en-US" sz="7200" dirty="0">
                  <a:solidFill>
                    <a:srgbClr val="000000"/>
                  </a:solidFill>
                  <a:latin typeface="Agrandir Medium"/>
                </a:rPr>
                <a:t>03</a:t>
              </a:r>
            </a:p>
          </p:txBody>
        </p:sp>
        <p:cxnSp>
          <p:nvCxnSpPr>
            <p:cNvPr id="25" name="Straight Connector 24">
              <a:extLst>
                <a:ext uri="{FF2B5EF4-FFF2-40B4-BE49-F238E27FC236}">
                  <a16:creationId xmlns:a16="http://schemas.microsoft.com/office/drawing/2014/main" id="{C21755EF-3C55-7E7F-A1F2-15E3E10EBA79}"/>
                </a:ext>
              </a:extLst>
            </p:cNvPr>
            <p:cNvCxnSpPr/>
            <p:nvPr/>
          </p:nvCxnSpPr>
          <p:spPr>
            <a:xfrm>
              <a:off x="2407604" y="4022746"/>
              <a:ext cx="11382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910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0000"/>
            </a:blip>
            <a:stretch>
              <a:fillRect t="-18328" b="-18328"/>
            </a:stretch>
          </a:blipFill>
        </p:spPr>
      </p:sp>
      <p:sp>
        <p:nvSpPr>
          <p:cNvPr id="6" name="Freeform 6"/>
          <p:cNvSpPr/>
          <p:nvPr/>
        </p:nvSpPr>
        <p:spPr>
          <a:xfrm>
            <a:off x="14935200" y="71247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13868400" y="338192"/>
            <a:ext cx="4022217" cy="1033040"/>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6000" b="0" i="0" u="none" strike="noStrike" kern="1200" cap="none" spc="245" normalizeH="0" baseline="0" noProof="0" dirty="0">
                <a:ln>
                  <a:noFill/>
                </a:ln>
                <a:solidFill>
                  <a:srgbClr val="000000"/>
                </a:solidFill>
                <a:effectLst/>
                <a:uLnTx/>
                <a:uFillTx/>
                <a:latin typeface="Bryndan Write"/>
                <a:ea typeface="+mn-ea"/>
                <a:cs typeface="+mn-cs"/>
              </a:rPr>
              <a:t>Listening</a:t>
            </a:r>
          </a:p>
        </p:txBody>
      </p:sp>
      <p:sp>
        <p:nvSpPr>
          <p:cNvPr id="8" name="TextBox 8"/>
          <p:cNvSpPr txBox="1"/>
          <p:nvPr/>
        </p:nvSpPr>
        <p:spPr>
          <a:xfrm>
            <a:off x="674916" y="34014"/>
            <a:ext cx="13106400" cy="1384995"/>
          </a:xfrm>
          <a:prstGeom prst="rect">
            <a:avLst/>
          </a:prstGeom>
        </p:spPr>
        <p:txBody>
          <a:bodyPr wrap="square" lIns="0" tIns="0" rIns="0" bIns="0" rtlCol="0" anchor="ctr">
            <a:spAutoFit/>
          </a:bodyPr>
          <a:lstStyle/>
          <a:p>
            <a:pPr marL="0" marR="0" lvl="0" indent="0" defTabSz="914400" rtl="0" eaLnBrk="1" fontAlgn="auto" latinLnBrk="0" hangingPunct="1">
              <a:spcBef>
                <a:spcPts val="0"/>
              </a:spcBef>
              <a:spcAft>
                <a:spcPts val="0"/>
              </a:spcAft>
              <a:buClrTx/>
              <a:buSzTx/>
              <a:buFontTx/>
              <a:buNone/>
              <a:tabLst/>
              <a:defRPr/>
            </a:pPr>
            <a:r>
              <a:rPr lang="en-US" sz="4500" spc="-150" dirty="0">
                <a:solidFill>
                  <a:srgbClr val="000000"/>
                </a:solidFill>
                <a:latin typeface="Bryndan Write"/>
              </a:rPr>
              <a:t>Listen to part of the </a:t>
            </a:r>
            <a:r>
              <a:rPr lang="en-US" sz="4500" spc="-150" dirty="0" err="1">
                <a:solidFill>
                  <a:srgbClr val="000000"/>
                </a:solidFill>
                <a:latin typeface="Bryndan Write"/>
              </a:rPr>
              <a:t>programme</a:t>
            </a:r>
            <a:r>
              <a:rPr lang="en-US" sz="4500" spc="-150" dirty="0">
                <a:solidFill>
                  <a:srgbClr val="000000"/>
                </a:solidFill>
                <a:latin typeface="Bryndan Write"/>
              </a:rPr>
              <a:t> “Charming Viet Nam”. </a:t>
            </a:r>
          </a:p>
          <a:p>
            <a:pPr marL="0" marR="0" lvl="0" indent="0" defTabSz="914400" rtl="0" eaLnBrk="1" fontAlgn="auto" latinLnBrk="0" hangingPunct="1">
              <a:spcBef>
                <a:spcPts val="0"/>
              </a:spcBef>
              <a:spcAft>
                <a:spcPts val="0"/>
              </a:spcAft>
              <a:buClrTx/>
              <a:buSzTx/>
              <a:buFontTx/>
              <a:buNone/>
              <a:tabLst/>
              <a:defRPr/>
            </a:pPr>
            <a:r>
              <a:rPr lang="en-US" sz="4500" spc="-150" dirty="0">
                <a:solidFill>
                  <a:srgbClr val="000000"/>
                </a:solidFill>
                <a:latin typeface="Bryndan Write"/>
              </a:rPr>
              <a:t>Fill in each blank with no more than </a:t>
            </a:r>
            <a:r>
              <a:rPr lang="en-US" sz="4500" spc="-150" dirty="0">
                <a:solidFill>
                  <a:srgbClr val="C00000"/>
                </a:solidFill>
                <a:latin typeface="Bryndan Write"/>
              </a:rPr>
              <a:t>TWO</a:t>
            </a:r>
            <a:r>
              <a:rPr lang="en-US" sz="4500" spc="-150" dirty="0">
                <a:solidFill>
                  <a:srgbClr val="000000"/>
                </a:solidFill>
                <a:latin typeface="Bryndan Write"/>
              </a:rPr>
              <a:t> words.</a:t>
            </a:r>
          </a:p>
        </p:txBody>
      </p:sp>
      <p:cxnSp>
        <p:nvCxnSpPr>
          <p:cNvPr id="10" name="Straight Connector 9">
            <a:extLst>
              <a:ext uri="{FF2B5EF4-FFF2-40B4-BE49-F238E27FC236}">
                <a16:creationId xmlns:a16="http://schemas.microsoft.com/office/drawing/2014/main" id="{9472C4F6-DA67-BE59-E65F-AFA61DF8532F}"/>
              </a:ext>
            </a:extLst>
          </p:cNvPr>
          <p:cNvCxnSpPr>
            <a:cxnSpLocks/>
          </p:cNvCxnSpPr>
          <p:nvPr/>
        </p:nvCxnSpPr>
        <p:spPr>
          <a:xfrm>
            <a:off x="762000" y="1562100"/>
            <a:ext cx="1264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BCFE21CC-0131-DA2C-416E-47D8F7E18636}"/>
              </a:ext>
            </a:extLst>
          </p:cNvPr>
          <p:cNvGraphicFramePr>
            <a:graphicFrameLocks noGrp="1"/>
          </p:cNvGraphicFramePr>
          <p:nvPr>
            <p:extLst>
              <p:ext uri="{D42A27DB-BD31-4B8C-83A1-F6EECF244321}">
                <p14:modId xmlns:p14="http://schemas.microsoft.com/office/powerpoint/2010/main" val="3526568614"/>
              </p:ext>
            </p:extLst>
          </p:nvPr>
        </p:nvGraphicFramePr>
        <p:xfrm>
          <a:off x="783771" y="1679010"/>
          <a:ext cx="12170229" cy="8134881"/>
        </p:xfrm>
        <a:graphic>
          <a:graphicData uri="http://schemas.openxmlformats.org/drawingml/2006/table">
            <a:tbl>
              <a:tblPr firstRow="1" bandRow="1">
                <a:tableStyleId>{5C22544A-7EE6-4342-B048-85BDC9FD1C3A}</a:tableStyleId>
              </a:tblPr>
              <a:tblGrid>
                <a:gridCol w="3375602">
                  <a:extLst>
                    <a:ext uri="{9D8B030D-6E8A-4147-A177-3AD203B41FA5}">
                      <a16:colId xmlns:a16="http://schemas.microsoft.com/office/drawing/2014/main" val="1159260648"/>
                    </a:ext>
                  </a:extLst>
                </a:gridCol>
                <a:gridCol w="8794627">
                  <a:extLst>
                    <a:ext uri="{9D8B030D-6E8A-4147-A177-3AD203B41FA5}">
                      <a16:colId xmlns:a16="http://schemas.microsoft.com/office/drawing/2014/main" val="3698552490"/>
                    </a:ext>
                  </a:extLst>
                </a:gridCol>
              </a:tblGrid>
              <a:tr h="1061143">
                <a:tc gridSpan="2">
                  <a:txBody>
                    <a:bodyPr/>
                    <a:lstStyle/>
                    <a:p>
                      <a:pPr algn="ctr"/>
                      <a:r>
                        <a:rPr lang="en-GB" sz="4400" dirty="0">
                          <a:solidFill>
                            <a:schemeClr val="tx1"/>
                          </a:solidFill>
                          <a:latin typeface="Arial" panose="020B0604020202020204" pitchFamily="34" charset="0"/>
                          <a:cs typeface="Arial" panose="020B0604020202020204" pitchFamily="34" charset="0"/>
                        </a:rPr>
                        <a:t>Ok Om Bok Festival</a:t>
                      </a:r>
                    </a:p>
                  </a:txBody>
                  <a:tcPr anchor="ctr">
                    <a:solidFill>
                      <a:srgbClr val="F2CC7D"/>
                    </a:solidFill>
                  </a:tcPr>
                </a:tc>
                <a:tc hMerge="1">
                  <a:txBody>
                    <a:bodyPr/>
                    <a:lstStyle/>
                    <a:p>
                      <a:endParaRPr lang="en-GB"/>
                    </a:p>
                  </a:txBody>
                  <a:tcPr/>
                </a:tc>
                <a:extLst>
                  <a:ext uri="{0D108BD9-81ED-4DB2-BD59-A6C34878D82A}">
                    <a16:rowId xmlns:a16="http://schemas.microsoft.com/office/drawing/2014/main" val="4134633767"/>
                  </a:ext>
                </a:extLst>
              </a:tr>
              <a:tr h="1954737">
                <a:tc>
                  <a:txBody>
                    <a:bodyPr/>
                    <a:lstStyle/>
                    <a:p>
                      <a:r>
                        <a:rPr lang="en-GB" sz="4400" b="1" dirty="0">
                          <a:latin typeface="Arial" panose="020B0604020202020204" pitchFamily="34" charset="0"/>
                          <a:cs typeface="Arial" panose="020B0604020202020204" pitchFamily="34" charset="0"/>
                        </a:rPr>
                        <a:t>Purposes</a:t>
                      </a:r>
                    </a:p>
                  </a:txBody>
                  <a:tcPr anchor="ctr">
                    <a:solidFill>
                      <a:srgbClr val="FDD9AF">
                        <a:alpha val="65882"/>
                      </a:srgbClr>
                    </a:solidFill>
                  </a:tcPr>
                </a:tc>
                <a:tc>
                  <a:txBody>
                    <a:bodyPr/>
                    <a:lstStyle/>
                    <a:p>
                      <a:r>
                        <a:rPr lang="en-US" sz="4400" dirty="0">
                          <a:latin typeface="Arial" panose="020B0604020202020204" pitchFamily="34" charset="0"/>
                          <a:cs typeface="Arial" panose="020B0604020202020204" pitchFamily="34" charset="0"/>
                        </a:rPr>
                        <a:t>- to thank the Moon God</a:t>
                      </a:r>
                    </a:p>
                    <a:p>
                      <a:r>
                        <a:rPr lang="en-US" sz="4400" dirty="0">
                          <a:latin typeface="Arial" panose="020B0604020202020204" pitchFamily="34" charset="0"/>
                          <a:cs typeface="Arial" panose="020B0604020202020204" pitchFamily="34" charset="0"/>
                        </a:rPr>
                        <a:t>- to mark the (1) ______ of the Khmer year</a:t>
                      </a:r>
                      <a:endParaRPr lang="en-GB" sz="4400" dirty="0">
                        <a:latin typeface="Arial" panose="020B0604020202020204" pitchFamily="34" charset="0"/>
                        <a:cs typeface="Arial" panose="020B0604020202020204" pitchFamily="34" charset="0"/>
                      </a:endParaRPr>
                    </a:p>
                  </a:txBody>
                  <a:tcPr anchor="ctr">
                    <a:solidFill>
                      <a:srgbClr val="FDD9AF">
                        <a:alpha val="65882"/>
                      </a:srgbClr>
                    </a:solidFill>
                  </a:tcPr>
                </a:tc>
                <a:extLst>
                  <a:ext uri="{0D108BD9-81ED-4DB2-BD59-A6C34878D82A}">
                    <a16:rowId xmlns:a16="http://schemas.microsoft.com/office/drawing/2014/main" val="3566993015"/>
                  </a:ext>
                </a:extLst>
              </a:tr>
              <a:tr h="1061143">
                <a:tc>
                  <a:txBody>
                    <a:bodyPr/>
                    <a:lstStyle/>
                    <a:p>
                      <a:r>
                        <a:rPr lang="en-GB" sz="4400" b="1" dirty="0">
                          <a:latin typeface="Arial" panose="020B0604020202020204" pitchFamily="34" charset="0"/>
                          <a:cs typeface="Arial" panose="020B0604020202020204" pitchFamily="34" charset="0"/>
                        </a:rPr>
                        <a:t>Time</a:t>
                      </a:r>
                    </a:p>
                  </a:txBody>
                  <a:tcPr anchor="ctr">
                    <a:solidFill>
                      <a:schemeClr val="bg1">
                        <a:lumMod val="95000"/>
                      </a:schemeClr>
                    </a:solidFill>
                  </a:tcPr>
                </a:tc>
                <a:tc>
                  <a:txBody>
                    <a:bodyPr/>
                    <a:lstStyle/>
                    <a:p>
                      <a:r>
                        <a:rPr lang="en-GB" sz="4400" dirty="0">
                          <a:latin typeface="Arial" panose="020B0604020202020204" pitchFamily="34" charset="0"/>
                          <a:cs typeface="Arial" panose="020B0604020202020204" pitchFamily="34" charset="0"/>
                        </a:rPr>
                        <a:t>mid-October (lunar calendar)</a:t>
                      </a:r>
                    </a:p>
                  </a:txBody>
                  <a:tcPr anchor="ctr">
                    <a:solidFill>
                      <a:schemeClr val="bg1">
                        <a:lumMod val="95000"/>
                      </a:schemeClr>
                    </a:solidFill>
                  </a:tcPr>
                </a:tc>
                <a:extLst>
                  <a:ext uri="{0D108BD9-81ED-4DB2-BD59-A6C34878D82A}">
                    <a16:rowId xmlns:a16="http://schemas.microsoft.com/office/drawing/2014/main" val="2038047674"/>
                  </a:ext>
                </a:extLst>
              </a:tr>
              <a:tr h="1061143">
                <a:tc>
                  <a:txBody>
                    <a:bodyPr/>
                    <a:lstStyle/>
                    <a:p>
                      <a:pPr marL="0" algn="l" defTabSz="914400" rtl="0" eaLnBrk="1" latinLnBrk="0" hangingPunct="1"/>
                      <a:r>
                        <a:rPr lang="en-GB" sz="4400" b="1" kern="1200" dirty="0">
                          <a:solidFill>
                            <a:schemeClr val="dk1"/>
                          </a:solidFill>
                          <a:latin typeface="Arial" panose="020B0604020202020204" pitchFamily="34" charset="0"/>
                          <a:ea typeface="+mn-ea"/>
                          <a:cs typeface="Arial" panose="020B0604020202020204" pitchFamily="34" charset="0"/>
                        </a:rPr>
                        <a:t>Offerings</a:t>
                      </a:r>
                    </a:p>
                  </a:txBody>
                  <a:tcPr anchor="ctr">
                    <a:solidFill>
                      <a:srgbClr val="FDD9AF"/>
                    </a:solidFill>
                  </a:tcPr>
                </a:tc>
                <a:tc>
                  <a:txBody>
                    <a:bodyPr/>
                    <a:lstStyle/>
                    <a:p>
                      <a:pPr marL="0" algn="l" defTabSz="914400" rtl="0" eaLnBrk="1" latinLnBrk="0" hangingPunct="1"/>
                      <a:r>
                        <a:rPr lang="en-GB" sz="4400" kern="1200" dirty="0">
                          <a:solidFill>
                            <a:schemeClr val="dk1"/>
                          </a:solidFill>
                          <a:latin typeface="Arial" panose="020B0604020202020204" pitchFamily="34" charset="0"/>
                          <a:ea typeface="+mn-ea"/>
                          <a:cs typeface="Arial" panose="020B0604020202020204" pitchFamily="34" charset="0"/>
                        </a:rPr>
                        <a:t>(2) ___________ and fruits</a:t>
                      </a:r>
                    </a:p>
                  </a:txBody>
                  <a:tcPr anchor="ctr">
                    <a:solidFill>
                      <a:srgbClr val="FDD9AF"/>
                    </a:solidFill>
                  </a:tcPr>
                </a:tc>
                <a:extLst>
                  <a:ext uri="{0D108BD9-81ED-4DB2-BD59-A6C34878D82A}">
                    <a16:rowId xmlns:a16="http://schemas.microsoft.com/office/drawing/2014/main" val="3936461669"/>
                  </a:ext>
                </a:extLst>
              </a:tr>
              <a:tr h="2848332">
                <a:tc>
                  <a:txBody>
                    <a:bodyPr/>
                    <a:lstStyle/>
                    <a:p>
                      <a:r>
                        <a:rPr lang="en-GB" sz="4400" b="1" dirty="0">
                          <a:latin typeface="Arial" panose="020B0604020202020204" pitchFamily="34" charset="0"/>
                          <a:cs typeface="Arial" panose="020B0604020202020204" pitchFamily="34" charset="0"/>
                        </a:rPr>
                        <a:t>Activities</a:t>
                      </a:r>
                    </a:p>
                  </a:txBody>
                  <a:tcPr anchor="ctr">
                    <a:solidFill>
                      <a:schemeClr val="bg1">
                        <a:lumMod val="95000"/>
                      </a:schemeClr>
                    </a:solidFill>
                  </a:tcPr>
                </a:tc>
                <a:tc>
                  <a:txBody>
                    <a:bodyPr/>
                    <a:lstStyle/>
                    <a:p>
                      <a:r>
                        <a:rPr lang="en-US" sz="4400" dirty="0">
                          <a:latin typeface="Arial" panose="020B0604020202020204" pitchFamily="34" charset="0"/>
                          <a:cs typeface="Arial" panose="020B0604020202020204" pitchFamily="34" charset="0"/>
                        </a:rPr>
                        <a:t>- singing and dancing</a:t>
                      </a:r>
                    </a:p>
                    <a:p>
                      <a:r>
                        <a:rPr lang="en-US" sz="4400" dirty="0">
                          <a:latin typeface="Arial" panose="020B0604020202020204" pitchFamily="34" charset="0"/>
                          <a:cs typeface="Arial" panose="020B0604020202020204" pitchFamily="34" charset="0"/>
                        </a:rPr>
                        <a:t>- games and traditional (3) ______________</a:t>
                      </a:r>
                    </a:p>
                    <a:p>
                      <a:r>
                        <a:rPr lang="en-US" sz="4400" dirty="0">
                          <a:latin typeface="Arial" panose="020B0604020202020204" pitchFamily="34" charset="0"/>
                          <a:cs typeface="Arial" panose="020B0604020202020204" pitchFamily="34" charset="0"/>
                        </a:rPr>
                        <a:t>- Ngo Boat (4) ______</a:t>
                      </a:r>
                      <a:endParaRPr lang="en-GB" sz="4400"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414093839"/>
                  </a:ext>
                </a:extLst>
              </a:tr>
            </a:tbl>
          </a:graphicData>
        </a:graphic>
      </p:graphicFrame>
      <p:pic>
        <p:nvPicPr>
          <p:cNvPr id="14" name="Track 30">
            <a:hlinkClick r:id="" action="ppaction://media"/>
            <a:extLst>
              <a:ext uri="{FF2B5EF4-FFF2-40B4-BE49-F238E27FC236}">
                <a16:creationId xmlns:a16="http://schemas.microsoft.com/office/drawing/2014/main" id="{FE04D869-B2BB-5CF6-C842-726621B4D3A3}"/>
              </a:ext>
            </a:extLst>
          </p:cNvPr>
          <p:cNvPicPr>
            <a:picLocks noChangeAspect="1"/>
          </p:cNvPicPr>
          <p:nvPr>
            <a:audioFile r:link="rId1"/>
            <p:extLst>
              <p:ext uri="{DAA4B4D4-6D71-4841-9C94-3DE7FCFB9230}">
                <p14:media xmlns:p14="http://schemas.microsoft.com/office/powerpoint/2010/main" r:embed="rId2">
                  <p14:trim st="9572.666999999999"/>
                </p14:media>
              </p:ext>
            </p:extLst>
          </p:nvPr>
        </p:nvPicPr>
        <p:blipFill>
          <a:blip r:embed="rId7"/>
          <a:stretch>
            <a:fillRect/>
          </a:stretch>
        </p:blipFill>
        <p:spPr>
          <a:xfrm>
            <a:off x="13411199" y="1715121"/>
            <a:ext cx="1370969" cy="1370969"/>
          </a:xfrm>
          <a:prstGeom prst="rect">
            <a:avLst/>
          </a:prstGeom>
        </p:spPr>
      </p:pic>
      <p:cxnSp>
        <p:nvCxnSpPr>
          <p:cNvPr id="16" name="Straight Connector 15">
            <a:extLst>
              <a:ext uri="{FF2B5EF4-FFF2-40B4-BE49-F238E27FC236}">
                <a16:creationId xmlns:a16="http://schemas.microsoft.com/office/drawing/2014/main" id="{8BD57EB3-A2C2-5BC8-F2DF-DE3D536F45A1}"/>
              </a:ext>
            </a:extLst>
          </p:cNvPr>
          <p:cNvCxnSpPr/>
          <p:nvPr/>
        </p:nvCxnSpPr>
        <p:spPr>
          <a:xfrm>
            <a:off x="5257800" y="3467100"/>
            <a:ext cx="12300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9A1097-3B13-7E4E-E019-9ACCE3CC92EE}"/>
              </a:ext>
            </a:extLst>
          </p:cNvPr>
          <p:cNvCxnSpPr/>
          <p:nvPr/>
        </p:nvCxnSpPr>
        <p:spPr>
          <a:xfrm>
            <a:off x="5225143" y="4109357"/>
            <a:ext cx="12300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6D7DBB-D5C5-AC10-1852-667F37C7B998}"/>
              </a:ext>
            </a:extLst>
          </p:cNvPr>
          <p:cNvCxnSpPr>
            <a:cxnSpLocks/>
          </p:cNvCxnSpPr>
          <p:nvPr/>
        </p:nvCxnSpPr>
        <p:spPr>
          <a:xfrm>
            <a:off x="4234543" y="4784271"/>
            <a:ext cx="27758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65798A3-BA60-1E26-FA1D-8E83DAE10E56}"/>
              </a:ext>
            </a:extLst>
          </p:cNvPr>
          <p:cNvCxnSpPr>
            <a:cxnSpLocks/>
          </p:cNvCxnSpPr>
          <p:nvPr/>
        </p:nvCxnSpPr>
        <p:spPr>
          <a:xfrm>
            <a:off x="7722030" y="3467100"/>
            <a:ext cx="248877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A130FA8-7023-A863-E92F-0D5E8DFBD5EC}"/>
              </a:ext>
            </a:extLst>
          </p:cNvPr>
          <p:cNvCxnSpPr>
            <a:cxnSpLocks/>
          </p:cNvCxnSpPr>
          <p:nvPr/>
        </p:nvCxnSpPr>
        <p:spPr>
          <a:xfrm>
            <a:off x="9742208" y="6761927"/>
            <a:ext cx="115439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62D0E7B-AF98-1A7A-9CF1-61587950FF56}"/>
              </a:ext>
            </a:extLst>
          </p:cNvPr>
          <p:cNvCxnSpPr>
            <a:cxnSpLocks/>
          </p:cNvCxnSpPr>
          <p:nvPr/>
        </p:nvCxnSpPr>
        <p:spPr>
          <a:xfrm>
            <a:off x="4553519" y="7740122"/>
            <a:ext cx="177108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95F67F-D75B-E1B4-078E-8B3AAFA7F09F}"/>
              </a:ext>
            </a:extLst>
          </p:cNvPr>
          <p:cNvCxnSpPr>
            <a:cxnSpLocks/>
          </p:cNvCxnSpPr>
          <p:nvPr/>
        </p:nvCxnSpPr>
        <p:spPr>
          <a:xfrm>
            <a:off x="7620000" y="7700096"/>
            <a:ext cx="1905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BB4BB1-CE8F-355F-AABE-3F84833598EE}"/>
              </a:ext>
            </a:extLst>
          </p:cNvPr>
          <p:cNvCxnSpPr>
            <a:cxnSpLocks/>
          </p:cNvCxnSpPr>
          <p:nvPr/>
        </p:nvCxnSpPr>
        <p:spPr>
          <a:xfrm>
            <a:off x="4590082" y="8436265"/>
            <a:ext cx="16583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F3BC8C5-2EBF-4BD1-27A8-8657DA55CA34}"/>
              </a:ext>
            </a:extLst>
          </p:cNvPr>
          <p:cNvCxnSpPr>
            <a:cxnSpLocks/>
          </p:cNvCxnSpPr>
          <p:nvPr/>
        </p:nvCxnSpPr>
        <p:spPr>
          <a:xfrm>
            <a:off x="7543800" y="8425954"/>
            <a:ext cx="2286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CD598E7-267F-0B2E-3393-144CB0DBCDC1}"/>
              </a:ext>
            </a:extLst>
          </p:cNvPr>
          <p:cNvCxnSpPr>
            <a:cxnSpLocks/>
          </p:cNvCxnSpPr>
          <p:nvPr/>
        </p:nvCxnSpPr>
        <p:spPr>
          <a:xfrm>
            <a:off x="4606871" y="9727812"/>
            <a:ext cx="2286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75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95413" fill="hold"/>
                                        <p:tgtEl>
                                          <p:spTgt spid="14"/>
                                        </p:tgtEl>
                                      </p:cBhvr>
                                    </p:cmd>
                                  </p:childTnLst>
                                </p:cTn>
                              </p:par>
                            </p:childTnLst>
                          </p:cTn>
                        </p:par>
                      </p:childTnLst>
                    </p:cTn>
                  </p:par>
                </p:childTnLst>
              </p:cTn>
              <p:nextCondLst>
                <p:cond evt="onClick" delay="0">
                  <p:tgtEl>
                    <p:spTgt spid="14"/>
                  </p:tgtEl>
                </p:cond>
              </p:nextCondLst>
            </p:seq>
            <p:audio>
              <p:cMediaNode vol="80000">
                <p:cTn id="46"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7" name="TextBox 7"/>
          <p:cNvSpPr txBox="1"/>
          <p:nvPr/>
        </p:nvSpPr>
        <p:spPr>
          <a:xfrm>
            <a:off x="12496800" y="276429"/>
            <a:ext cx="5622417" cy="1020664"/>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6600" b="0" i="0" u="none" strike="noStrike" kern="1200" cap="none" spc="245" normalizeH="0" baseline="0" noProof="0" dirty="0">
                <a:ln>
                  <a:noFill/>
                </a:ln>
                <a:solidFill>
                  <a:srgbClr val="000000"/>
                </a:solidFill>
                <a:effectLst/>
                <a:uLnTx/>
                <a:uFillTx/>
                <a:latin typeface="Bryndan Write"/>
                <a:ea typeface="+mn-ea"/>
                <a:cs typeface="+mn-cs"/>
              </a:rPr>
              <a:t>Listening</a:t>
            </a:r>
          </a:p>
        </p:txBody>
      </p:sp>
      <p:sp>
        <p:nvSpPr>
          <p:cNvPr id="8" name="TextBox 8"/>
          <p:cNvSpPr txBox="1"/>
          <p:nvPr/>
        </p:nvSpPr>
        <p:spPr>
          <a:xfrm>
            <a:off x="783771" y="354881"/>
            <a:ext cx="13106400" cy="101566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spc="245" dirty="0">
                <a:solidFill>
                  <a:srgbClr val="000000"/>
                </a:solidFill>
                <a:latin typeface="Bryndan Write"/>
              </a:rPr>
              <a:t>Check your answers</a:t>
            </a:r>
            <a:r>
              <a:rPr kumimoji="0" lang="en-US" sz="4800" b="1" i="0" u="none" strike="noStrike" kern="1200" cap="none" spc="0" normalizeH="0" baseline="0" noProof="0" dirty="0">
                <a:ln>
                  <a:noFill/>
                </a:ln>
                <a:solidFill>
                  <a:srgbClr val="000000"/>
                </a:solidFill>
                <a:effectLst/>
                <a:uLnTx/>
                <a:uFillTx/>
                <a:latin typeface="Montserrat Medium"/>
                <a:ea typeface="+mn-ea"/>
                <a:cs typeface="+mn-cs"/>
              </a:rPr>
              <a:t>.</a:t>
            </a:r>
          </a:p>
        </p:txBody>
      </p:sp>
      <p:cxnSp>
        <p:nvCxnSpPr>
          <p:cNvPr id="10" name="Straight Connector 9">
            <a:extLst>
              <a:ext uri="{FF2B5EF4-FFF2-40B4-BE49-F238E27FC236}">
                <a16:creationId xmlns:a16="http://schemas.microsoft.com/office/drawing/2014/main" id="{9472C4F6-DA67-BE59-E65F-AFA61DF8532F}"/>
              </a:ext>
            </a:extLst>
          </p:cNvPr>
          <p:cNvCxnSpPr>
            <a:cxnSpLocks/>
          </p:cNvCxnSpPr>
          <p:nvPr/>
        </p:nvCxnSpPr>
        <p:spPr>
          <a:xfrm>
            <a:off x="762000" y="1562100"/>
            <a:ext cx="1104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BCFE21CC-0131-DA2C-416E-47D8F7E18636}"/>
              </a:ext>
            </a:extLst>
          </p:cNvPr>
          <p:cNvGraphicFramePr>
            <a:graphicFrameLocks noGrp="1"/>
          </p:cNvGraphicFramePr>
          <p:nvPr/>
        </p:nvGraphicFramePr>
        <p:xfrm>
          <a:off x="783771" y="1679010"/>
          <a:ext cx="11027229" cy="7986498"/>
        </p:xfrm>
        <a:graphic>
          <a:graphicData uri="http://schemas.openxmlformats.org/drawingml/2006/table">
            <a:tbl>
              <a:tblPr firstRow="1" bandRow="1">
                <a:tableStyleId>{5C22544A-7EE6-4342-B048-85BDC9FD1C3A}</a:tableStyleId>
              </a:tblPr>
              <a:tblGrid>
                <a:gridCol w="3058573">
                  <a:extLst>
                    <a:ext uri="{9D8B030D-6E8A-4147-A177-3AD203B41FA5}">
                      <a16:colId xmlns:a16="http://schemas.microsoft.com/office/drawing/2014/main" val="1159260648"/>
                    </a:ext>
                  </a:extLst>
                </a:gridCol>
                <a:gridCol w="7968656">
                  <a:extLst>
                    <a:ext uri="{9D8B030D-6E8A-4147-A177-3AD203B41FA5}">
                      <a16:colId xmlns:a16="http://schemas.microsoft.com/office/drawing/2014/main" val="3698552490"/>
                    </a:ext>
                  </a:extLst>
                </a:gridCol>
              </a:tblGrid>
              <a:tr h="1061143">
                <a:tc gridSpan="2">
                  <a:txBody>
                    <a:bodyPr/>
                    <a:lstStyle/>
                    <a:p>
                      <a:pPr algn="ctr"/>
                      <a:r>
                        <a:rPr lang="en-GB" sz="4400" dirty="0">
                          <a:solidFill>
                            <a:schemeClr val="tx1"/>
                          </a:solidFill>
                          <a:latin typeface="Arial" panose="020B0604020202020204" pitchFamily="34" charset="0"/>
                          <a:cs typeface="Arial" panose="020B0604020202020204" pitchFamily="34" charset="0"/>
                        </a:rPr>
                        <a:t>Ok Om Bok Festival</a:t>
                      </a:r>
                    </a:p>
                  </a:txBody>
                  <a:tcPr anchor="ctr">
                    <a:solidFill>
                      <a:srgbClr val="F2CC7D"/>
                    </a:solidFill>
                  </a:tcPr>
                </a:tc>
                <a:tc hMerge="1">
                  <a:txBody>
                    <a:bodyPr/>
                    <a:lstStyle/>
                    <a:p>
                      <a:endParaRPr lang="en-GB"/>
                    </a:p>
                  </a:txBody>
                  <a:tcPr/>
                </a:tc>
                <a:extLst>
                  <a:ext uri="{0D108BD9-81ED-4DB2-BD59-A6C34878D82A}">
                    <a16:rowId xmlns:a16="http://schemas.microsoft.com/office/drawing/2014/main" val="4134633767"/>
                  </a:ext>
                </a:extLst>
              </a:tr>
              <a:tr h="1954737">
                <a:tc>
                  <a:txBody>
                    <a:bodyPr/>
                    <a:lstStyle/>
                    <a:p>
                      <a:r>
                        <a:rPr lang="en-GB" sz="4000" b="1" dirty="0">
                          <a:latin typeface="Arial" panose="020B0604020202020204" pitchFamily="34" charset="0"/>
                          <a:cs typeface="Arial" panose="020B0604020202020204" pitchFamily="34" charset="0"/>
                        </a:rPr>
                        <a:t>Purposes</a:t>
                      </a:r>
                    </a:p>
                  </a:txBody>
                  <a:tcPr anchor="ctr">
                    <a:solidFill>
                      <a:srgbClr val="FDD9AF">
                        <a:alpha val="65882"/>
                      </a:srgbClr>
                    </a:solidFill>
                  </a:tcPr>
                </a:tc>
                <a:tc>
                  <a:txBody>
                    <a:bodyPr/>
                    <a:lstStyle/>
                    <a:p>
                      <a:r>
                        <a:rPr lang="en-US" sz="4000" dirty="0">
                          <a:latin typeface="Arial" panose="020B0604020202020204" pitchFamily="34" charset="0"/>
                          <a:cs typeface="Arial" panose="020B0604020202020204" pitchFamily="34" charset="0"/>
                        </a:rPr>
                        <a:t>- to thank the Moon God</a:t>
                      </a:r>
                    </a:p>
                    <a:p>
                      <a:r>
                        <a:rPr lang="en-US" sz="4000" dirty="0">
                          <a:latin typeface="Arial" panose="020B0604020202020204" pitchFamily="34" charset="0"/>
                          <a:cs typeface="Arial" panose="020B0604020202020204" pitchFamily="34" charset="0"/>
                        </a:rPr>
                        <a:t>- to mark the (1) ______ of the Khmer year</a:t>
                      </a:r>
                      <a:endParaRPr lang="en-GB" sz="4000" dirty="0">
                        <a:latin typeface="Arial" panose="020B0604020202020204" pitchFamily="34" charset="0"/>
                        <a:cs typeface="Arial" panose="020B0604020202020204" pitchFamily="34" charset="0"/>
                      </a:endParaRPr>
                    </a:p>
                  </a:txBody>
                  <a:tcPr anchor="ctr">
                    <a:solidFill>
                      <a:srgbClr val="FDD9AF">
                        <a:alpha val="65882"/>
                      </a:srgbClr>
                    </a:solidFill>
                  </a:tcPr>
                </a:tc>
                <a:extLst>
                  <a:ext uri="{0D108BD9-81ED-4DB2-BD59-A6C34878D82A}">
                    <a16:rowId xmlns:a16="http://schemas.microsoft.com/office/drawing/2014/main" val="3566993015"/>
                  </a:ext>
                </a:extLst>
              </a:tr>
              <a:tr h="1061143">
                <a:tc>
                  <a:txBody>
                    <a:bodyPr/>
                    <a:lstStyle/>
                    <a:p>
                      <a:r>
                        <a:rPr lang="en-GB" sz="4000" b="1" dirty="0">
                          <a:latin typeface="Arial" panose="020B0604020202020204" pitchFamily="34" charset="0"/>
                          <a:cs typeface="Arial" panose="020B0604020202020204" pitchFamily="34" charset="0"/>
                        </a:rPr>
                        <a:t>Time</a:t>
                      </a:r>
                    </a:p>
                  </a:txBody>
                  <a:tcPr anchor="ctr">
                    <a:solidFill>
                      <a:schemeClr val="bg1">
                        <a:lumMod val="95000"/>
                      </a:schemeClr>
                    </a:solidFill>
                  </a:tcPr>
                </a:tc>
                <a:tc>
                  <a:txBody>
                    <a:bodyPr/>
                    <a:lstStyle/>
                    <a:p>
                      <a:r>
                        <a:rPr lang="en-GB" sz="4000" dirty="0">
                          <a:latin typeface="Arial" panose="020B0604020202020204" pitchFamily="34" charset="0"/>
                          <a:cs typeface="Arial" panose="020B0604020202020204" pitchFamily="34" charset="0"/>
                        </a:rPr>
                        <a:t>mid-October (lunar calendar)</a:t>
                      </a:r>
                    </a:p>
                  </a:txBody>
                  <a:tcPr anchor="ctr">
                    <a:solidFill>
                      <a:schemeClr val="bg1">
                        <a:lumMod val="95000"/>
                      </a:schemeClr>
                    </a:solidFill>
                  </a:tcPr>
                </a:tc>
                <a:extLst>
                  <a:ext uri="{0D108BD9-81ED-4DB2-BD59-A6C34878D82A}">
                    <a16:rowId xmlns:a16="http://schemas.microsoft.com/office/drawing/2014/main" val="2038047674"/>
                  </a:ext>
                </a:extLst>
              </a:tr>
              <a:tr h="1061143">
                <a:tc>
                  <a:txBody>
                    <a:bodyPr/>
                    <a:lstStyle/>
                    <a:p>
                      <a:pPr marL="0" algn="l" defTabSz="914400" rtl="0" eaLnBrk="1" latinLnBrk="0" hangingPunct="1"/>
                      <a:r>
                        <a:rPr lang="en-GB" sz="4000" b="1" kern="1200" dirty="0">
                          <a:solidFill>
                            <a:schemeClr val="dk1"/>
                          </a:solidFill>
                          <a:latin typeface="Arial" panose="020B0604020202020204" pitchFamily="34" charset="0"/>
                          <a:ea typeface="+mn-ea"/>
                          <a:cs typeface="Arial" panose="020B0604020202020204" pitchFamily="34" charset="0"/>
                        </a:rPr>
                        <a:t>Offerings</a:t>
                      </a:r>
                    </a:p>
                  </a:txBody>
                  <a:tcPr anchor="ctr">
                    <a:solidFill>
                      <a:srgbClr val="FDD9AF"/>
                    </a:solidFill>
                  </a:tcPr>
                </a:tc>
                <a:tc>
                  <a:txBody>
                    <a:bodyPr/>
                    <a:lstStyle/>
                    <a:p>
                      <a:pPr marL="0" algn="l" defTabSz="914400" rtl="0" eaLnBrk="1" latinLnBrk="0" hangingPunct="1"/>
                      <a:r>
                        <a:rPr lang="en-GB" sz="4000" kern="1200" dirty="0">
                          <a:solidFill>
                            <a:schemeClr val="dk1"/>
                          </a:solidFill>
                          <a:latin typeface="Arial" panose="020B0604020202020204" pitchFamily="34" charset="0"/>
                          <a:ea typeface="+mn-ea"/>
                          <a:cs typeface="Arial" panose="020B0604020202020204" pitchFamily="34" charset="0"/>
                        </a:rPr>
                        <a:t>(2) ___________ and fruits</a:t>
                      </a:r>
                    </a:p>
                  </a:txBody>
                  <a:tcPr anchor="ctr">
                    <a:solidFill>
                      <a:srgbClr val="FDD9AF"/>
                    </a:solidFill>
                  </a:tcPr>
                </a:tc>
                <a:extLst>
                  <a:ext uri="{0D108BD9-81ED-4DB2-BD59-A6C34878D82A}">
                    <a16:rowId xmlns:a16="http://schemas.microsoft.com/office/drawing/2014/main" val="3936461669"/>
                  </a:ext>
                </a:extLst>
              </a:tr>
              <a:tr h="2848332">
                <a:tc>
                  <a:txBody>
                    <a:bodyPr/>
                    <a:lstStyle/>
                    <a:p>
                      <a:r>
                        <a:rPr lang="en-GB" sz="4000" b="1" dirty="0">
                          <a:latin typeface="Arial" panose="020B0604020202020204" pitchFamily="34" charset="0"/>
                          <a:cs typeface="Arial" panose="020B0604020202020204" pitchFamily="34" charset="0"/>
                        </a:rPr>
                        <a:t>Activities</a:t>
                      </a:r>
                    </a:p>
                  </a:txBody>
                  <a:tcPr anchor="ctr">
                    <a:solidFill>
                      <a:schemeClr val="bg1">
                        <a:lumMod val="95000"/>
                      </a:schemeClr>
                    </a:solidFill>
                  </a:tcPr>
                </a:tc>
                <a:tc>
                  <a:txBody>
                    <a:bodyPr/>
                    <a:lstStyle/>
                    <a:p>
                      <a:r>
                        <a:rPr lang="en-US" sz="4000" dirty="0">
                          <a:latin typeface="Arial" panose="020B0604020202020204" pitchFamily="34" charset="0"/>
                          <a:cs typeface="Arial" panose="020B0604020202020204" pitchFamily="34" charset="0"/>
                        </a:rPr>
                        <a:t>- singing and dancing</a:t>
                      </a:r>
                    </a:p>
                    <a:p>
                      <a:r>
                        <a:rPr lang="en-US" sz="4000" dirty="0">
                          <a:latin typeface="Arial" panose="020B0604020202020204" pitchFamily="34" charset="0"/>
                          <a:cs typeface="Arial" panose="020B0604020202020204" pitchFamily="34" charset="0"/>
                        </a:rPr>
                        <a:t>- games and traditional (3) ______________</a:t>
                      </a:r>
                    </a:p>
                    <a:p>
                      <a:r>
                        <a:rPr lang="en-US" sz="4000" dirty="0">
                          <a:latin typeface="Arial" panose="020B0604020202020204" pitchFamily="34" charset="0"/>
                          <a:cs typeface="Arial" panose="020B0604020202020204" pitchFamily="34" charset="0"/>
                        </a:rPr>
                        <a:t>- Ngo Boat (4) ______</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414093839"/>
                  </a:ext>
                </a:extLst>
              </a:tr>
            </a:tbl>
          </a:graphicData>
        </a:graphic>
      </p:graphicFrame>
      <p:sp>
        <p:nvSpPr>
          <p:cNvPr id="13" name="TextBox 12">
            <a:extLst>
              <a:ext uri="{FF2B5EF4-FFF2-40B4-BE49-F238E27FC236}">
                <a16:creationId xmlns:a16="http://schemas.microsoft.com/office/drawing/2014/main" id="{502E97DD-4B5D-1096-AF1D-2E5FEE272C77}"/>
              </a:ext>
            </a:extLst>
          </p:cNvPr>
          <p:cNvSpPr txBox="1"/>
          <p:nvPr/>
        </p:nvSpPr>
        <p:spPr>
          <a:xfrm>
            <a:off x="7696200" y="3390900"/>
            <a:ext cx="16546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end</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671602B-627A-BFE3-CAA3-A591D82EB89B}"/>
              </a:ext>
            </a:extLst>
          </p:cNvPr>
          <p:cNvSpPr/>
          <p:nvPr/>
        </p:nvSpPr>
        <p:spPr>
          <a:xfrm>
            <a:off x="12063851" y="2628900"/>
            <a:ext cx="5792146" cy="4647676"/>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Arial" panose="020B0604020202020204" pitchFamily="34" charset="0"/>
                <a:cs typeface="Arial" panose="020B0604020202020204" pitchFamily="34" charset="0"/>
              </a:rPr>
              <a:t>Traditionally, the Khmers use the festival to </a:t>
            </a:r>
            <a:r>
              <a:rPr lang="en-US" sz="4000" b="1" dirty="0">
                <a:solidFill>
                  <a:srgbClr val="00B0F0"/>
                </a:solidFill>
                <a:latin typeface="Arial" panose="020B0604020202020204" pitchFamily="34" charset="0"/>
                <a:cs typeface="Arial" panose="020B0604020202020204" pitchFamily="34" charset="0"/>
              </a:rPr>
              <a:t>thank the Moon God</a:t>
            </a:r>
            <a:r>
              <a:rPr lang="en-US" sz="4000" dirty="0">
                <a:solidFill>
                  <a:schemeClr val="tx1"/>
                </a:solidFill>
                <a:latin typeface="Arial" panose="020B0604020202020204" pitchFamily="34" charset="0"/>
                <a:cs typeface="Arial" panose="020B0604020202020204" pitchFamily="34" charset="0"/>
              </a:rPr>
              <a:t> for giving them a good harvest. It also </a:t>
            </a:r>
            <a:r>
              <a:rPr lang="en-US" sz="4000" b="1" dirty="0">
                <a:solidFill>
                  <a:srgbClr val="00B0F0"/>
                </a:solidFill>
                <a:latin typeface="Arial" panose="020B0604020202020204" pitchFamily="34" charset="0"/>
                <a:cs typeface="Arial" panose="020B0604020202020204" pitchFamily="34" charset="0"/>
              </a:rPr>
              <a:t>marks the</a:t>
            </a:r>
            <a:r>
              <a:rPr lang="en-US" sz="4000" b="1" dirty="0">
                <a:solidFill>
                  <a:srgbClr val="0070C0"/>
                </a:solidFill>
                <a:latin typeface="Arial" panose="020B0604020202020204" pitchFamily="34" charset="0"/>
                <a:cs typeface="Arial" panose="020B0604020202020204" pitchFamily="34" charset="0"/>
              </a:rPr>
              <a:t> </a:t>
            </a:r>
            <a:r>
              <a:rPr lang="en-US" sz="4000" b="1" u="sng" dirty="0">
                <a:solidFill>
                  <a:srgbClr val="C00000"/>
                </a:solidFill>
                <a:latin typeface="Arial" panose="020B0604020202020204" pitchFamily="34" charset="0"/>
                <a:cs typeface="Arial" panose="020B0604020202020204" pitchFamily="34" charset="0"/>
              </a:rPr>
              <a:t>end</a:t>
            </a:r>
            <a:r>
              <a:rPr lang="en-US" sz="4000" b="1" dirty="0">
                <a:solidFill>
                  <a:srgbClr val="C00000"/>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of the </a:t>
            </a:r>
            <a:r>
              <a:rPr lang="en-US" sz="4000" b="1" dirty="0">
                <a:solidFill>
                  <a:srgbClr val="00B0F0"/>
                </a:solidFill>
                <a:latin typeface="Arial" panose="020B0604020202020204" pitchFamily="34" charset="0"/>
                <a:cs typeface="Arial" panose="020B0604020202020204" pitchFamily="34" charset="0"/>
              </a:rPr>
              <a:t>year of the Khmer</a:t>
            </a:r>
            <a:r>
              <a:rPr lang="en-US" sz="4000" b="1" dirty="0">
                <a:solidFill>
                  <a:srgbClr val="0070C0"/>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calendar</a:t>
            </a:r>
            <a:endParaRPr lang="en-VN" sz="4000" dirty="0">
              <a:solidFill>
                <a:schemeClr val="tx1"/>
              </a:solidFill>
              <a:latin typeface="Arial" panose="020B0604020202020204" pitchFamily="34" charset="0"/>
              <a:cs typeface="Arial" panose="020B0604020202020204" pitchFamily="34" charset="0"/>
            </a:endParaRPr>
          </a:p>
        </p:txBody>
      </p:sp>
      <p:pic>
        <p:nvPicPr>
          <p:cNvPr id="5" name="Track 30">
            <a:hlinkClick r:id="" action="ppaction://media"/>
            <a:extLst>
              <a:ext uri="{FF2B5EF4-FFF2-40B4-BE49-F238E27FC236}">
                <a16:creationId xmlns:a16="http://schemas.microsoft.com/office/drawing/2014/main" id="{2BA40EDE-793D-7D4D-8E92-0B9A0E450567}"/>
              </a:ext>
            </a:extLst>
          </p:cNvPr>
          <p:cNvPicPr>
            <a:picLocks noChangeAspect="1"/>
          </p:cNvPicPr>
          <p:nvPr>
            <a:audioFile r:link="rId1"/>
            <p:extLst>
              <p:ext uri="{DAA4B4D4-6D71-4841-9C94-3DE7FCFB9230}">
                <p14:media xmlns:p14="http://schemas.microsoft.com/office/powerpoint/2010/main" r:embed="rId2">
                  <p14:trim st="38905.4034" end="54773.262"/>
                </p14:media>
              </p:ext>
            </p:extLst>
          </p:nvPr>
        </p:nvPicPr>
        <p:blipFill>
          <a:blip r:embed="rId6"/>
          <a:stretch>
            <a:fillRect/>
          </a:stretch>
        </p:blipFill>
        <p:spPr>
          <a:xfrm>
            <a:off x="11844760" y="160611"/>
            <a:ext cx="1370969" cy="1370969"/>
          </a:xfrm>
          <a:prstGeom prst="rect">
            <a:avLst/>
          </a:prstGeom>
        </p:spPr>
      </p:pic>
      <p:cxnSp>
        <p:nvCxnSpPr>
          <p:cNvPr id="15" name="Straight Connector 14">
            <a:extLst>
              <a:ext uri="{FF2B5EF4-FFF2-40B4-BE49-F238E27FC236}">
                <a16:creationId xmlns:a16="http://schemas.microsoft.com/office/drawing/2014/main" id="{BFEE84E3-429D-7156-7714-820CEF44A570}"/>
              </a:ext>
            </a:extLst>
          </p:cNvPr>
          <p:cNvCxnSpPr/>
          <p:nvPr/>
        </p:nvCxnSpPr>
        <p:spPr>
          <a:xfrm>
            <a:off x="4800600" y="3390900"/>
            <a:ext cx="12300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F634B4-8802-71E9-7C8B-F0D36BC5B49C}"/>
              </a:ext>
            </a:extLst>
          </p:cNvPr>
          <p:cNvCxnSpPr>
            <a:cxnSpLocks/>
          </p:cNvCxnSpPr>
          <p:nvPr/>
        </p:nvCxnSpPr>
        <p:spPr>
          <a:xfrm>
            <a:off x="7047854" y="3406398"/>
            <a:ext cx="230297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43F0AA-0655-5032-C3AD-B67068DCFCA8}"/>
              </a:ext>
            </a:extLst>
          </p:cNvPr>
          <p:cNvCxnSpPr>
            <a:cxnSpLocks/>
          </p:cNvCxnSpPr>
          <p:nvPr/>
        </p:nvCxnSpPr>
        <p:spPr>
          <a:xfrm>
            <a:off x="4800600" y="3995334"/>
            <a:ext cx="12300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E69A7C-6863-D671-8FAB-699D2526557B}"/>
              </a:ext>
            </a:extLst>
          </p:cNvPr>
          <p:cNvCxnSpPr>
            <a:cxnSpLocks/>
          </p:cNvCxnSpPr>
          <p:nvPr/>
        </p:nvCxnSpPr>
        <p:spPr>
          <a:xfrm>
            <a:off x="3932695" y="4615266"/>
            <a:ext cx="262050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60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11307"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3"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7" name="TextBox 7"/>
          <p:cNvSpPr txBox="1"/>
          <p:nvPr/>
        </p:nvSpPr>
        <p:spPr>
          <a:xfrm>
            <a:off x="12496800" y="276429"/>
            <a:ext cx="5622417" cy="1020664"/>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6600" b="0" i="0" u="none" strike="noStrike" kern="1200" cap="none" spc="245" normalizeH="0" baseline="0" noProof="0" dirty="0">
                <a:ln>
                  <a:noFill/>
                </a:ln>
                <a:solidFill>
                  <a:srgbClr val="000000"/>
                </a:solidFill>
                <a:effectLst/>
                <a:uLnTx/>
                <a:uFillTx/>
                <a:latin typeface="Bryndan Write"/>
                <a:ea typeface="+mn-ea"/>
                <a:cs typeface="+mn-cs"/>
              </a:rPr>
              <a:t>Listening</a:t>
            </a:r>
          </a:p>
        </p:txBody>
      </p:sp>
      <p:sp>
        <p:nvSpPr>
          <p:cNvPr id="8" name="TextBox 8"/>
          <p:cNvSpPr txBox="1"/>
          <p:nvPr/>
        </p:nvSpPr>
        <p:spPr>
          <a:xfrm>
            <a:off x="783771" y="354881"/>
            <a:ext cx="13106400" cy="101566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spc="245" dirty="0">
                <a:solidFill>
                  <a:srgbClr val="000000"/>
                </a:solidFill>
                <a:latin typeface="Bryndan Write"/>
              </a:rPr>
              <a:t>Check your answers</a:t>
            </a:r>
            <a:r>
              <a:rPr kumimoji="0" lang="en-US" sz="4800" b="1" i="0" u="none" strike="noStrike" kern="1200" cap="none" spc="0" normalizeH="0" baseline="0" noProof="0" dirty="0">
                <a:ln>
                  <a:noFill/>
                </a:ln>
                <a:solidFill>
                  <a:srgbClr val="000000"/>
                </a:solidFill>
                <a:effectLst/>
                <a:uLnTx/>
                <a:uFillTx/>
                <a:latin typeface="Montserrat Medium"/>
                <a:ea typeface="+mn-ea"/>
                <a:cs typeface="+mn-cs"/>
              </a:rPr>
              <a:t>.</a:t>
            </a:r>
          </a:p>
        </p:txBody>
      </p:sp>
      <p:cxnSp>
        <p:nvCxnSpPr>
          <p:cNvPr id="10" name="Straight Connector 9">
            <a:extLst>
              <a:ext uri="{FF2B5EF4-FFF2-40B4-BE49-F238E27FC236}">
                <a16:creationId xmlns:a16="http://schemas.microsoft.com/office/drawing/2014/main" id="{9472C4F6-DA67-BE59-E65F-AFA61DF8532F}"/>
              </a:ext>
            </a:extLst>
          </p:cNvPr>
          <p:cNvCxnSpPr>
            <a:cxnSpLocks/>
          </p:cNvCxnSpPr>
          <p:nvPr/>
        </p:nvCxnSpPr>
        <p:spPr>
          <a:xfrm>
            <a:off x="762000" y="1562100"/>
            <a:ext cx="1104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BCFE21CC-0131-DA2C-416E-47D8F7E18636}"/>
              </a:ext>
            </a:extLst>
          </p:cNvPr>
          <p:cNvGraphicFramePr>
            <a:graphicFrameLocks noGrp="1"/>
          </p:cNvGraphicFramePr>
          <p:nvPr/>
        </p:nvGraphicFramePr>
        <p:xfrm>
          <a:off x="783771" y="1679010"/>
          <a:ext cx="11027229" cy="7986498"/>
        </p:xfrm>
        <a:graphic>
          <a:graphicData uri="http://schemas.openxmlformats.org/drawingml/2006/table">
            <a:tbl>
              <a:tblPr firstRow="1" bandRow="1">
                <a:tableStyleId>{5C22544A-7EE6-4342-B048-85BDC9FD1C3A}</a:tableStyleId>
              </a:tblPr>
              <a:tblGrid>
                <a:gridCol w="3058573">
                  <a:extLst>
                    <a:ext uri="{9D8B030D-6E8A-4147-A177-3AD203B41FA5}">
                      <a16:colId xmlns:a16="http://schemas.microsoft.com/office/drawing/2014/main" val="1159260648"/>
                    </a:ext>
                  </a:extLst>
                </a:gridCol>
                <a:gridCol w="7968656">
                  <a:extLst>
                    <a:ext uri="{9D8B030D-6E8A-4147-A177-3AD203B41FA5}">
                      <a16:colId xmlns:a16="http://schemas.microsoft.com/office/drawing/2014/main" val="3698552490"/>
                    </a:ext>
                  </a:extLst>
                </a:gridCol>
              </a:tblGrid>
              <a:tr h="1061143">
                <a:tc gridSpan="2">
                  <a:txBody>
                    <a:bodyPr/>
                    <a:lstStyle/>
                    <a:p>
                      <a:pPr algn="ctr"/>
                      <a:r>
                        <a:rPr lang="en-GB" sz="4400" dirty="0">
                          <a:solidFill>
                            <a:schemeClr val="tx1"/>
                          </a:solidFill>
                          <a:latin typeface="Arial" panose="020B0604020202020204" pitchFamily="34" charset="0"/>
                          <a:cs typeface="Arial" panose="020B0604020202020204" pitchFamily="34" charset="0"/>
                        </a:rPr>
                        <a:t>Ok Om Bok Festival</a:t>
                      </a:r>
                    </a:p>
                  </a:txBody>
                  <a:tcPr anchor="ctr">
                    <a:solidFill>
                      <a:srgbClr val="F2CC7D"/>
                    </a:solidFill>
                  </a:tcPr>
                </a:tc>
                <a:tc hMerge="1">
                  <a:txBody>
                    <a:bodyPr/>
                    <a:lstStyle/>
                    <a:p>
                      <a:endParaRPr lang="en-GB"/>
                    </a:p>
                  </a:txBody>
                  <a:tcPr/>
                </a:tc>
                <a:extLst>
                  <a:ext uri="{0D108BD9-81ED-4DB2-BD59-A6C34878D82A}">
                    <a16:rowId xmlns:a16="http://schemas.microsoft.com/office/drawing/2014/main" val="4134633767"/>
                  </a:ext>
                </a:extLst>
              </a:tr>
              <a:tr h="1954737">
                <a:tc>
                  <a:txBody>
                    <a:bodyPr/>
                    <a:lstStyle/>
                    <a:p>
                      <a:r>
                        <a:rPr lang="en-GB" sz="4000" b="1" dirty="0">
                          <a:latin typeface="Arial" panose="020B0604020202020204" pitchFamily="34" charset="0"/>
                          <a:cs typeface="Arial" panose="020B0604020202020204" pitchFamily="34" charset="0"/>
                        </a:rPr>
                        <a:t>Purposes</a:t>
                      </a:r>
                    </a:p>
                  </a:txBody>
                  <a:tcPr anchor="ctr">
                    <a:solidFill>
                      <a:srgbClr val="FDD9AF">
                        <a:alpha val="65882"/>
                      </a:srgbClr>
                    </a:solidFill>
                  </a:tcPr>
                </a:tc>
                <a:tc>
                  <a:txBody>
                    <a:bodyPr/>
                    <a:lstStyle/>
                    <a:p>
                      <a:r>
                        <a:rPr lang="en-US" sz="4000" dirty="0">
                          <a:latin typeface="Arial" panose="020B0604020202020204" pitchFamily="34" charset="0"/>
                          <a:cs typeface="Arial" panose="020B0604020202020204" pitchFamily="34" charset="0"/>
                        </a:rPr>
                        <a:t>- to thank the Moon God</a:t>
                      </a:r>
                    </a:p>
                    <a:p>
                      <a:r>
                        <a:rPr lang="en-US" sz="4000" dirty="0">
                          <a:latin typeface="Arial" panose="020B0604020202020204" pitchFamily="34" charset="0"/>
                          <a:cs typeface="Arial" panose="020B0604020202020204" pitchFamily="34" charset="0"/>
                        </a:rPr>
                        <a:t>- to mark the (1) ______ of the Khmer year</a:t>
                      </a:r>
                      <a:endParaRPr lang="en-GB" sz="4000" dirty="0">
                        <a:latin typeface="Arial" panose="020B0604020202020204" pitchFamily="34" charset="0"/>
                        <a:cs typeface="Arial" panose="020B0604020202020204" pitchFamily="34" charset="0"/>
                      </a:endParaRPr>
                    </a:p>
                  </a:txBody>
                  <a:tcPr anchor="ctr">
                    <a:solidFill>
                      <a:srgbClr val="FDD9AF">
                        <a:alpha val="65882"/>
                      </a:srgbClr>
                    </a:solidFill>
                  </a:tcPr>
                </a:tc>
                <a:extLst>
                  <a:ext uri="{0D108BD9-81ED-4DB2-BD59-A6C34878D82A}">
                    <a16:rowId xmlns:a16="http://schemas.microsoft.com/office/drawing/2014/main" val="3566993015"/>
                  </a:ext>
                </a:extLst>
              </a:tr>
              <a:tr h="1061143">
                <a:tc>
                  <a:txBody>
                    <a:bodyPr/>
                    <a:lstStyle/>
                    <a:p>
                      <a:r>
                        <a:rPr lang="en-GB" sz="4000" b="1" dirty="0">
                          <a:latin typeface="Arial" panose="020B0604020202020204" pitchFamily="34" charset="0"/>
                          <a:cs typeface="Arial" panose="020B0604020202020204" pitchFamily="34" charset="0"/>
                        </a:rPr>
                        <a:t>Time</a:t>
                      </a:r>
                    </a:p>
                  </a:txBody>
                  <a:tcPr anchor="ctr">
                    <a:solidFill>
                      <a:schemeClr val="bg1">
                        <a:lumMod val="95000"/>
                      </a:schemeClr>
                    </a:solidFill>
                  </a:tcPr>
                </a:tc>
                <a:tc>
                  <a:txBody>
                    <a:bodyPr/>
                    <a:lstStyle/>
                    <a:p>
                      <a:r>
                        <a:rPr lang="en-GB" sz="4000" dirty="0">
                          <a:latin typeface="Arial" panose="020B0604020202020204" pitchFamily="34" charset="0"/>
                          <a:cs typeface="Arial" panose="020B0604020202020204" pitchFamily="34" charset="0"/>
                        </a:rPr>
                        <a:t>mid-October (lunar calendar)</a:t>
                      </a:r>
                    </a:p>
                  </a:txBody>
                  <a:tcPr anchor="ctr">
                    <a:solidFill>
                      <a:schemeClr val="bg1">
                        <a:lumMod val="95000"/>
                      </a:schemeClr>
                    </a:solidFill>
                  </a:tcPr>
                </a:tc>
                <a:extLst>
                  <a:ext uri="{0D108BD9-81ED-4DB2-BD59-A6C34878D82A}">
                    <a16:rowId xmlns:a16="http://schemas.microsoft.com/office/drawing/2014/main" val="2038047674"/>
                  </a:ext>
                </a:extLst>
              </a:tr>
              <a:tr h="1061143">
                <a:tc>
                  <a:txBody>
                    <a:bodyPr/>
                    <a:lstStyle/>
                    <a:p>
                      <a:pPr marL="0" algn="l" defTabSz="914400" rtl="0" eaLnBrk="1" latinLnBrk="0" hangingPunct="1"/>
                      <a:r>
                        <a:rPr lang="en-GB" sz="4000" b="1" kern="1200" dirty="0">
                          <a:solidFill>
                            <a:schemeClr val="dk1"/>
                          </a:solidFill>
                          <a:latin typeface="Arial" panose="020B0604020202020204" pitchFamily="34" charset="0"/>
                          <a:ea typeface="+mn-ea"/>
                          <a:cs typeface="Arial" panose="020B0604020202020204" pitchFamily="34" charset="0"/>
                        </a:rPr>
                        <a:t>Offerings</a:t>
                      </a:r>
                    </a:p>
                  </a:txBody>
                  <a:tcPr anchor="ctr">
                    <a:solidFill>
                      <a:srgbClr val="FDD9AF"/>
                    </a:solidFill>
                  </a:tcPr>
                </a:tc>
                <a:tc>
                  <a:txBody>
                    <a:bodyPr/>
                    <a:lstStyle/>
                    <a:p>
                      <a:pPr marL="0" algn="l" defTabSz="914400" rtl="0" eaLnBrk="1" latinLnBrk="0" hangingPunct="1"/>
                      <a:r>
                        <a:rPr lang="en-GB" sz="4000" kern="1200" dirty="0">
                          <a:solidFill>
                            <a:schemeClr val="dk1"/>
                          </a:solidFill>
                          <a:latin typeface="Arial" panose="020B0604020202020204" pitchFamily="34" charset="0"/>
                          <a:ea typeface="+mn-ea"/>
                          <a:cs typeface="Arial" panose="020B0604020202020204" pitchFamily="34" charset="0"/>
                        </a:rPr>
                        <a:t>(2) ___________ and fruits</a:t>
                      </a:r>
                    </a:p>
                  </a:txBody>
                  <a:tcPr anchor="ctr">
                    <a:solidFill>
                      <a:srgbClr val="FDD9AF"/>
                    </a:solidFill>
                  </a:tcPr>
                </a:tc>
                <a:extLst>
                  <a:ext uri="{0D108BD9-81ED-4DB2-BD59-A6C34878D82A}">
                    <a16:rowId xmlns:a16="http://schemas.microsoft.com/office/drawing/2014/main" val="3936461669"/>
                  </a:ext>
                </a:extLst>
              </a:tr>
              <a:tr h="2848332">
                <a:tc>
                  <a:txBody>
                    <a:bodyPr/>
                    <a:lstStyle/>
                    <a:p>
                      <a:r>
                        <a:rPr lang="en-GB" sz="4000" b="1" dirty="0">
                          <a:latin typeface="Arial" panose="020B0604020202020204" pitchFamily="34" charset="0"/>
                          <a:cs typeface="Arial" panose="020B0604020202020204" pitchFamily="34" charset="0"/>
                        </a:rPr>
                        <a:t>Activities</a:t>
                      </a:r>
                    </a:p>
                  </a:txBody>
                  <a:tcPr anchor="ctr">
                    <a:solidFill>
                      <a:schemeClr val="bg1">
                        <a:lumMod val="95000"/>
                      </a:schemeClr>
                    </a:solidFill>
                  </a:tcPr>
                </a:tc>
                <a:tc>
                  <a:txBody>
                    <a:bodyPr/>
                    <a:lstStyle/>
                    <a:p>
                      <a:r>
                        <a:rPr lang="en-US" sz="4000" dirty="0">
                          <a:latin typeface="Arial" panose="020B0604020202020204" pitchFamily="34" charset="0"/>
                          <a:cs typeface="Arial" panose="020B0604020202020204" pitchFamily="34" charset="0"/>
                        </a:rPr>
                        <a:t>- singing and dancing</a:t>
                      </a:r>
                    </a:p>
                    <a:p>
                      <a:r>
                        <a:rPr lang="en-US" sz="4000" dirty="0">
                          <a:latin typeface="Arial" panose="020B0604020202020204" pitchFamily="34" charset="0"/>
                          <a:cs typeface="Arial" panose="020B0604020202020204" pitchFamily="34" charset="0"/>
                        </a:rPr>
                        <a:t>- games and traditional (3) ______________</a:t>
                      </a:r>
                    </a:p>
                    <a:p>
                      <a:r>
                        <a:rPr lang="en-US" sz="4000" dirty="0">
                          <a:latin typeface="Arial" panose="020B0604020202020204" pitchFamily="34" charset="0"/>
                          <a:cs typeface="Arial" panose="020B0604020202020204" pitchFamily="34" charset="0"/>
                        </a:rPr>
                        <a:t>- Ngo Boat (4) ______</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414093839"/>
                  </a:ext>
                </a:extLst>
              </a:tr>
            </a:tbl>
          </a:graphicData>
        </a:graphic>
      </p:graphicFrame>
      <p:sp>
        <p:nvSpPr>
          <p:cNvPr id="13" name="TextBox 12">
            <a:extLst>
              <a:ext uri="{FF2B5EF4-FFF2-40B4-BE49-F238E27FC236}">
                <a16:creationId xmlns:a16="http://schemas.microsoft.com/office/drawing/2014/main" id="{502E97DD-4B5D-1096-AF1D-2E5FEE272C77}"/>
              </a:ext>
            </a:extLst>
          </p:cNvPr>
          <p:cNvSpPr txBox="1"/>
          <p:nvPr/>
        </p:nvSpPr>
        <p:spPr>
          <a:xfrm>
            <a:off x="7696200" y="3314700"/>
            <a:ext cx="16546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end</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671602B-627A-BFE3-CAA3-A591D82EB89B}"/>
              </a:ext>
            </a:extLst>
          </p:cNvPr>
          <p:cNvSpPr/>
          <p:nvPr/>
        </p:nvSpPr>
        <p:spPr>
          <a:xfrm>
            <a:off x="12141022" y="4762500"/>
            <a:ext cx="5792146" cy="3335452"/>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Arial" panose="020B0604020202020204" pitchFamily="34" charset="0"/>
                <a:cs typeface="Arial" panose="020B0604020202020204" pitchFamily="34" charset="0"/>
              </a:rPr>
              <a:t>When the moon is at its highest position, the monks and the elders </a:t>
            </a:r>
            <a:r>
              <a:rPr lang="en-US" sz="4000" b="1" dirty="0">
                <a:solidFill>
                  <a:srgbClr val="00B0F0"/>
                </a:solidFill>
                <a:latin typeface="Arial" panose="020B0604020202020204" pitchFamily="34" charset="0"/>
                <a:cs typeface="Arial" panose="020B0604020202020204" pitchFamily="34" charset="0"/>
              </a:rPr>
              <a:t>offer</a:t>
            </a:r>
            <a:r>
              <a:rPr lang="en-US" sz="4000" dirty="0">
                <a:solidFill>
                  <a:schemeClr val="tx1"/>
                </a:solidFill>
                <a:latin typeface="Arial" panose="020B0604020202020204" pitchFamily="34" charset="0"/>
                <a:cs typeface="Arial" panose="020B0604020202020204" pitchFamily="34" charset="0"/>
              </a:rPr>
              <a:t> </a:t>
            </a:r>
            <a:r>
              <a:rPr lang="en-US" sz="4000" b="1" u="sng" dirty="0">
                <a:solidFill>
                  <a:srgbClr val="C00000"/>
                </a:solidFill>
                <a:latin typeface="Arial" panose="020B0604020202020204" pitchFamily="34" charset="0"/>
                <a:cs typeface="Arial" panose="020B0604020202020204" pitchFamily="34" charset="0"/>
              </a:rPr>
              <a:t>young rice</a:t>
            </a:r>
            <a:r>
              <a:rPr lang="en-US" sz="4000" b="1" dirty="0">
                <a:solidFill>
                  <a:srgbClr val="C00000"/>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and </a:t>
            </a:r>
            <a:r>
              <a:rPr lang="en-US" sz="4000" b="1" dirty="0">
                <a:solidFill>
                  <a:srgbClr val="00B0F0"/>
                </a:solidFill>
                <a:latin typeface="Arial" panose="020B0604020202020204" pitchFamily="34" charset="0"/>
                <a:cs typeface="Arial" panose="020B0604020202020204" pitchFamily="34" charset="0"/>
              </a:rPr>
              <a:t>fruits</a:t>
            </a:r>
            <a:r>
              <a:rPr lang="en-US" sz="4000" dirty="0">
                <a:solidFill>
                  <a:schemeClr val="tx1"/>
                </a:solidFill>
                <a:latin typeface="Arial" panose="020B0604020202020204" pitchFamily="34" charset="0"/>
                <a:cs typeface="Arial" panose="020B0604020202020204" pitchFamily="34" charset="0"/>
              </a:rPr>
              <a:t> to the Moon God. </a:t>
            </a:r>
            <a:endParaRPr lang="en-VN" sz="4000" dirty="0">
              <a:solidFill>
                <a:schemeClr val="tx1"/>
              </a:solidFill>
              <a:latin typeface="Arial" panose="020B0604020202020204" pitchFamily="34" charset="0"/>
              <a:cs typeface="Arial" panose="020B0604020202020204" pitchFamily="34" charset="0"/>
            </a:endParaRPr>
          </a:p>
        </p:txBody>
      </p:sp>
      <p:pic>
        <p:nvPicPr>
          <p:cNvPr id="5" name="Track 30">
            <a:hlinkClick r:id="" action="ppaction://media"/>
            <a:extLst>
              <a:ext uri="{FF2B5EF4-FFF2-40B4-BE49-F238E27FC236}">
                <a16:creationId xmlns:a16="http://schemas.microsoft.com/office/drawing/2014/main" id="{2BA40EDE-793D-7D4D-8E92-0B9A0E450567}"/>
              </a:ext>
            </a:extLst>
          </p:cNvPr>
          <p:cNvPicPr>
            <a:picLocks noChangeAspect="1"/>
          </p:cNvPicPr>
          <p:nvPr>
            <a:audioFile r:link="rId1"/>
            <p:extLst>
              <p:ext uri="{DAA4B4D4-6D71-4841-9C94-3DE7FCFB9230}">
                <p14:media xmlns:p14="http://schemas.microsoft.com/office/powerpoint/2010/main" r:embed="rId2">
                  <p14:trim st="54503.48" end="41292.5146"/>
                </p14:media>
              </p:ext>
            </p:extLst>
          </p:nvPr>
        </p:nvPicPr>
        <p:blipFill>
          <a:blip r:embed="rId6"/>
          <a:stretch>
            <a:fillRect/>
          </a:stretch>
        </p:blipFill>
        <p:spPr>
          <a:xfrm>
            <a:off x="11844760" y="160611"/>
            <a:ext cx="1370969" cy="1370969"/>
          </a:xfrm>
          <a:prstGeom prst="rect">
            <a:avLst/>
          </a:prstGeom>
        </p:spPr>
      </p:pic>
      <p:cxnSp>
        <p:nvCxnSpPr>
          <p:cNvPr id="22" name="Straight Connector 21">
            <a:extLst>
              <a:ext uri="{FF2B5EF4-FFF2-40B4-BE49-F238E27FC236}">
                <a16:creationId xmlns:a16="http://schemas.microsoft.com/office/drawing/2014/main" id="{BF597217-6B07-C4D9-D76E-AF9694489E92}"/>
              </a:ext>
            </a:extLst>
          </p:cNvPr>
          <p:cNvCxnSpPr>
            <a:cxnSpLocks/>
          </p:cNvCxnSpPr>
          <p:nvPr/>
        </p:nvCxnSpPr>
        <p:spPr>
          <a:xfrm>
            <a:off x="8929997" y="6614187"/>
            <a:ext cx="112840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0A1EEB5-769E-460A-9BCE-6AF9AD71B6F5}"/>
              </a:ext>
            </a:extLst>
          </p:cNvPr>
          <p:cNvSpPr txBox="1"/>
          <p:nvPr/>
        </p:nvSpPr>
        <p:spPr>
          <a:xfrm>
            <a:off x="4572000" y="5845249"/>
            <a:ext cx="332048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young rice</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5" name="Straight Connector 24">
            <a:extLst>
              <a:ext uri="{FF2B5EF4-FFF2-40B4-BE49-F238E27FC236}">
                <a16:creationId xmlns:a16="http://schemas.microsoft.com/office/drawing/2014/main" id="{0D2CBCB1-34FB-7C46-C86E-33DE58C0CF2F}"/>
              </a:ext>
            </a:extLst>
          </p:cNvPr>
          <p:cNvCxnSpPr>
            <a:cxnSpLocks/>
          </p:cNvCxnSpPr>
          <p:nvPr/>
        </p:nvCxnSpPr>
        <p:spPr>
          <a:xfrm>
            <a:off x="849253" y="6635452"/>
            <a:ext cx="219874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06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9190"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13" grpId="0"/>
      <p:bldP spid="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7" name="TextBox 7"/>
          <p:cNvSpPr txBox="1"/>
          <p:nvPr/>
        </p:nvSpPr>
        <p:spPr>
          <a:xfrm>
            <a:off x="12496800" y="276429"/>
            <a:ext cx="5622417" cy="1020664"/>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6600" b="0" i="0" u="none" strike="noStrike" kern="1200" cap="none" spc="245" normalizeH="0" baseline="0" noProof="0" dirty="0">
                <a:ln>
                  <a:noFill/>
                </a:ln>
                <a:solidFill>
                  <a:srgbClr val="000000"/>
                </a:solidFill>
                <a:effectLst/>
                <a:uLnTx/>
                <a:uFillTx/>
                <a:latin typeface="Bryndan Write"/>
                <a:ea typeface="+mn-ea"/>
                <a:cs typeface="+mn-cs"/>
              </a:rPr>
              <a:t>Listening</a:t>
            </a:r>
          </a:p>
        </p:txBody>
      </p:sp>
      <p:sp>
        <p:nvSpPr>
          <p:cNvPr id="8" name="TextBox 8"/>
          <p:cNvSpPr txBox="1"/>
          <p:nvPr/>
        </p:nvSpPr>
        <p:spPr>
          <a:xfrm>
            <a:off x="783771" y="354881"/>
            <a:ext cx="13106400" cy="101566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spc="245" dirty="0">
                <a:solidFill>
                  <a:srgbClr val="000000"/>
                </a:solidFill>
                <a:latin typeface="Bryndan Write"/>
              </a:rPr>
              <a:t>Check your answers</a:t>
            </a:r>
            <a:r>
              <a:rPr kumimoji="0" lang="en-US" sz="4800" b="1" i="0" u="none" strike="noStrike" kern="1200" cap="none" spc="0" normalizeH="0" baseline="0" noProof="0" dirty="0">
                <a:ln>
                  <a:noFill/>
                </a:ln>
                <a:solidFill>
                  <a:srgbClr val="000000"/>
                </a:solidFill>
                <a:effectLst/>
                <a:uLnTx/>
                <a:uFillTx/>
                <a:latin typeface="Montserrat Medium"/>
                <a:ea typeface="+mn-ea"/>
                <a:cs typeface="+mn-cs"/>
              </a:rPr>
              <a:t>.</a:t>
            </a:r>
          </a:p>
        </p:txBody>
      </p:sp>
      <p:cxnSp>
        <p:nvCxnSpPr>
          <p:cNvPr id="10" name="Straight Connector 9">
            <a:extLst>
              <a:ext uri="{FF2B5EF4-FFF2-40B4-BE49-F238E27FC236}">
                <a16:creationId xmlns:a16="http://schemas.microsoft.com/office/drawing/2014/main" id="{9472C4F6-DA67-BE59-E65F-AFA61DF8532F}"/>
              </a:ext>
            </a:extLst>
          </p:cNvPr>
          <p:cNvCxnSpPr>
            <a:cxnSpLocks/>
          </p:cNvCxnSpPr>
          <p:nvPr/>
        </p:nvCxnSpPr>
        <p:spPr>
          <a:xfrm>
            <a:off x="762000" y="1562100"/>
            <a:ext cx="1104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BCFE21CC-0131-DA2C-416E-47D8F7E18636}"/>
              </a:ext>
            </a:extLst>
          </p:cNvPr>
          <p:cNvGraphicFramePr>
            <a:graphicFrameLocks noGrp="1"/>
          </p:cNvGraphicFramePr>
          <p:nvPr>
            <p:extLst>
              <p:ext uri="{D42A27DB-BD31-4B8C-83A1-F6EECF244321}">
                <p14:modId xmlns:p14="http://schemas.microsoft.com/office/powerpoint/2010/main" val="2228527640"/>
              </p:ext>
            </p:extLst>
          </p:nvPr>
        </p:nvGraphicFramePr>
        <p:xfrm>
          <a:off x="783771" y="1679010"/>
          <a:ext cx="11027229" cy="7986498"/>
        </p:xfrm>
        <a:graphic>
          <a:graphicData uri="http://schemas.openxmlformats.org/drawingml/2006/table">
            <a:tbl>
              <a:tblPr firstRow="1" bandRow="1">
                <a:tableStyleId>{5C22544A-7EE6-4342-B048-85BDC9FD1C3A}</a:tableStyleId>
              </a:tblPr>
              <a:tblGrid>
                <a:gridCol w="3058573">
                  <a:extLst>
                    <a:ext uri="{9D8B030D-6E8A-4147-A177-3AD203B41FA5}">
                      <a16:colId xmlns:a16="http://schemas.microsoft.com/office/drawing/2014/main" val="1159260648"/>
                    </a:ext>
                  </a:extLst>
                </a:gridCol>
                <a:gridCol w="7968656">
                  <a:extLst>
                    <a:ext uri="{9D8B030D-6E8A-4147-A177-3AD203B41FA5}">
                      <a16:colId xmlns:a16="http://schemas.microsoft.com/office/drawing/2014/main" val="3698552490"/>
                    </a:ext>
                  </a:extLst>
                </a:gridCol>
              </a:tblGrid>
              <a:tr h="1061143">
                <a:tc gridSpan="2">
                  <a:txBody>
                    <a:bodyPr/>
                    <a:lstStyle/>
                    <a:p>
                      <a:pPr algn="ctr"/>
                      <a:r>
                        <a:rPr lang="en-GB" sz="4400" dirty="0">
                          <a:solidFill>
                            <a:schemeClr val="tx1"/>
                          </a:solidFill>
                          <a:latin typeface="Arial" panose="020B0604020202020204" pitchFamily="34" charset="0"/>
                          <a:cs typeface="Arial" panose="020B0604020202020204" pitchFamily="34" charset="0"/>
                        </a:rPr>
                        <a:t>Ok Om Bok Festival</a:t>
                      </a:r>
                    </a:p>
                  </a:txBody>
                  <a:tcPr anchor="ctr">
                    <a:solidFill>
                      <a:srgbClr val="F2CC7D"/>
                    </a:solidFill>
                  </a:tcPr>
                </a:tc>
                <a:tc hMerge="1">
                  <a:txBody>
                    <a:bodyPr/>
                    <a:lstStyle/>
                    <a:p>
                      <a:endParaRPr lang="en-GB"/>
                    </a:p>
                  </a:txBody>
                  <a:tcPr/>
                </a:tc>
                <a:extLst>
                  <a:ext uri="{0D108BD9-81ED-4DB2-BD59-A6C34878D82A}">
                    <a16:rowId xmlns:a16="http://schemas.microsoft.com/office/drawing/2014/main" val="4134633767"/>
                  </a:ext>
                </a:extLst>
              </a:tr>
              <a:tr h="1954737">
                <a:tc>
                  <a:txBody>
                    <a:bodyPr/>
                    <a:lstStyle/>
                    <a:p>
                      <a:r>
                        <a:rPr lang="en-GB" sz="4000" b="1" dirty="0">
                          <a:latin typeface="Arial" panose="020B0604020202020204" pitchFamily="34" charset="0"/>
                          <a:cs typeface="Arial" panose="020B0604020202020204" pitchFamily="34" charset="0"/>
                        </a:rPr>
                        <a:t>Purposes</a:t>
                      </a:r>
                    </a:p>
                  </a:txBody>
                  <a:tcPr anchor="ctr">
                    <a:solidFill>
                      <a:srgbClr val="FDD9AF">
                        <a:alpha val="65882"/>
                      </a:srgbClr>
                    </a:solidFill>
                  </a:tcPr>
                </a:tc>
                <a:tc>
                  <a:txBody>
                    <a:bodyPr/>
                    <a:lstStyle/>
                    <a:p>
                      <a:r>
                        <a:rPr lang="en-US" sz="4000" dirty="0">
                          <a:latin typeface="Arial" panose="020B0604020202020204" pitchFamily="34" charset="0"/>
                          <a:cs typeface="Arial" panose="020B0604020202020204" pitchFamily="34" charset="0"/>
                        </a:rPr>
                        <a:t>- to thank the Moon God</a:t>
                      </a:r>
                    </a:p>
                    <a:p>
                      <a:r>
                        <a:rPr lang="en-US" sz="4000" dirty="0">
                          <a:latin typeface="Arial" panose="020B0604020202020204" pitchFamily="34" charset="0"/>
                          <a:cs typeface="Arial" panose="020B0604020202020204" pitchFamily="34" charset="0"/>
                        </a:rPr>
                        <a:t>- to mark the (1) ______ of the Khmer year</a:t>
                      </a:r>
                      <a:endParaRPr lang="en-GB" sz="4000" dirty="0">
                        <a:latin typeface="Arial" panose="020B0604020202020204" pitchFamily="34" charset="0"/>
                        <a:cs typeface="Arial" panose="020B0604020202020204" pitchFamily="34" charset="0"/>
                      </a:endParaRPr>
                    </a:p>
                  </a:txBody>
                  <a:tcPr anchor="ctr">
                    <a:solidFill>
                      <a:srgbClr val="FDD9AF">
                        <a:alpha val="65882"/>
                      </a:srgbClr>
                    </a:solidFill>
                  </a:tcPr>
                </a:tc>
                <a:extLst>
                  <a:ext uri="{0D108BD9-81ED-4DB2-BD59-A6C34878D82A}">
                    <a16:rowId xmlns:a16="http://schemas.microsoft.com/office/drawing/2014/main" val="3566993015"/>
                  </a:ext>
                </a:extLst>
              </a:tr>
              <a:tr h="1061143">
                <a:tc>
                  <a:txBody>
                    <a:bodyPr/>
                    <a:lstStyle/>
                    <a:p>
                      <a:r>
                        <a:rPr lang="en-GB" sz="4000" b="1" dirty="0">
                          <a:latin typeface="Arial" panose="020B0604020202020204" pitchFamily="34" charset="0"/>
                          <a:cs typeface="Arial" panose="020B0604020202020204" pitchFamily="34" charset="0"/>
                        </a:rPr>
                        <a:t>Time</a:t>
                      </a:r>
                    </a:p>
                  </a:txBody>
                  <a:tcPr anchor="ctr">
                    <a:solidFill>
                      <a:schemeClr val="bg1">
                        <a:lumMod val="95000"/>
                      </a:schemeClr>
                    </a:solidFill>
                  </a:tcPr>
                </a:tc>
                <a:tc>
                  <a:txBody>
                    <a:bodyPr/>
                    <a:lstStyle/>
                    <a:p>
                      <a:r>
                        <a:rPr lang="en-GB" sz="4000" dirty="0">
                          <a:latin typeface="Arial" panose="020B0604020202020204" pitchFamily="34" charset="0"/>
                          <a:cs typeface="Arial" panose="020B0604020202020204" pitchFamily="34" charset="0"/>
                        </a:rPr>
                        <a:t>mid-October (lunar calendar)</a:t>
                      </a:r>
                    </a:p>
                  </a:txBody>
                  <a:tcPr anchor="ctr">
                    <a:solidFill>
                      <a:schemeClr val="bg1">
                        <a:lumMod val="95000"/>
                      </a:schemeClr>
                    </a:solidFill>
                  </a:tcPr>
                </a:tc>
                <a:extLst>
                  <a:ext uri="{0D108BD9-81ED-4DB2-BD59-A6C34878D82A}">
                    <a16:rowId xmlns:a16="http://schemas.microsoft.com/office/drawing/2014/main" val="2038047674"/>
                  </a:ext>
                </a:extLst>
              </a:tr>
              <a:tr h="1061143">
                <a:tc>
                  <a:txBody>
                    <a:bodyPr/>
                    <a:lstStyle/>
                    <a:p>
                      <a:pPr marL="0" algn="l" defTabSz="914400" rtl="0" eaLnBrk="1" latinLnBrk="0" hangingPunct="1"/>
                      <a:r>
                        <a:rPr lang="en-GB" sz="4000" b="1" kern="1200" dirty="0">
                          <a:solidFill>
                            <a:schemeClr val="dk1"/>
                          </a:solidFill>
                          <a:latin typeface="Arial" panose="020B0604020202020204" pitchFamily="34" charset="0"/>
                          <a:ea typeface="+mn-ea"/>
                          <a:cs typeface="Arial" panose="020B0604020202020204" pitchFamily="34" charset="0"/>
                        </a:rPr>
                        <a:t>Offerings</a:t>
                      </a:r>
                    </a:p>
                  </a:txBody>
                  <a:tcPr anchor="ctr">
                    <a:solidFill>
                      <a:srgbClr val="FDD9AF"/>
                    </a:solidFill>
                  </a:tcPr>
                </a:tc>
                <a:tc>
                  <a:txBody>
                    <a:bodyPr/>
                    <a:lstStyle/>
                    <a:p>
                      <a:pPr marL="0" algn="l" defTabSz="914400" rtl="0" eaLnBrk="1" latinLnBrk="0" hangingPunct="1"/>
                      <a:r>
                        <a:rPr lang="en-GB" sz="4000" kern="1200" dirty="0">
                          <a:solidFill>
                            <a:schemeClr val="dk1"/>
                          </a:solidFill>
                          <a:latin typeface="Arial" panose="020B0604020202020204" pitchFamily="34" charset="0"/>
                          <a:ea typeface="+mn-ea"/>
                          <a:cs typeface="Arial" panose="020B0604020202020204" pitchFamily="34" charset="0"/>
                        </a:rPr>
                        <a:t>(2) ___________ and fruits</a:t>
                      </a:r>
                    </a:p>
                  </a:txBody>
                  <a:tcPr anchor="ctr">
                    <a:solidFill>
                      <a:srgbClr val="FDD9AF"/>
                    </a:solidFill>
                  </a:tcPr>
                </a:tc>
                <a:extLst>
                  <a:ext uri="{0D108BD9-81ED-4DB2-BD59-A6C34878D82A}">
                    <a16:rowId xmlns:a16="http://schemas.microsoft.com/office/drawing/2014/main" val="3936461669"/>
                  </a:ext>
                </a:extLst>
              </a:tr>
              <a:tr h="2848332">
                <a:tc>
                  <a:txBody>
                    <a:bodyPr/>
                    <a:lstStyle/>
                    <a:p>
                      <a:r>
                        <a:rPr lang="en-GB" sz="4000" b="1" dirty="0">
                          <a:latin typeface="Arial" panose="020B0604020202020204" pitchFamily="34" charset="0"/>
                          <a:cs typeface="Arial" panose="020B0604020202020204" pitchFamily="34" charset="0"/>
                        </a:rPr>
                        <a:t>Activities</a:t>
                      </a:r>
                    </a:p>
                  </a:txBody>
                  <a:tcPr anchor="ctr">
                    <a:solidFill>
                      <a:schemeClr val="bg1">
                        <a:lumMod val="95000"/>
                      </a:schemeClr>
                    </a:solidFill>
                  </a:tcPr>
                </a:tc>
                <a:tc>
                  <a:txBody>
                    <a:bodyPr/>
                    <a:lstStyle/>
                    <a:p>
                      <a:r>
                        <a:rPr lang="en-US" sz="4000" dirty="0">
                          <a:latin typeface="Arial" panose="020B0604020202020204" pitchFamily="34" charset="0"/>
                          <a:cs typeface="Arial" panose="020B0604020202020204" pitchFamily="34" charset="0"/>
                        </a:rPr>
                        <a:t>- singing and dancing</a:t>
                      </a:r>
                    </a:p>
                    <a:p>
                      <a:r>
                        <a:rPr lang="en-US" sz="4000" dirty="0">
                          <a:latin typeface="Arial" panose="020B0604020202020204" pitchFamily="34" charset="0"/>
                          <a:cs typeface="Arial" panose="020B0604020202020204" pitchFamily="34" charset="0"/>
                        </a:rPr>
                        <a:t>- games and traditional (3) ______________</a:t>
                      </a:r>
                    </a:p>
                    <a:p>
                      <a:r>
                        <a:rPr lang="en-US" sz="4000" dirty="0">
                          <a:latin typeface="Arial" panose="020B0604020202020204" pitchFamily="34" charset="0"/>
                          <a:cs typeface="Arial" panose="020B0604020202020204" pitchFamily="34" charset="0"/>
                        </a:rPr>
                        <a:t>- Ngo Boat (4) ______</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414093839"/>
                  </a:ext>
                </a:extLst>
              </a:tr>
            </a:tbl>
          </a:graphicData>
        </a:graphic>
      </p:graphicFrame>
      <p:sp>
        <p:nvSpPr>
          <p:cNvPr id="13" name="TextBox 12">
            <a:extLst>
              <a:ext uri="{FF2B5EF4-FFF2-40B4-BE49-F238E27FC236}">
                <a16:creationId xmlns:a16="http://schemas.microsoft.com/office/drawing/2014/main" id="{502E97DD-4B5D-1096-AF1D-2E5FEE272C77}"/>
              </a:ext>
            </a:extLst>
          </p:cNvPr>
          <p:cNvSpPr txBox="1"/>
          <p:nvPr/>
        </p:nvSpPr>
        <p:spPr>
          <a:xfrm>
            <a:off x="7696200" y="3314700"/>
            <a:ext cx="16546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end</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671602B-627A-BFE3-CAA3-A591D82EB89B}"/>
              </a:ext>
            </a:extLst>
          </p:cNvPr>
          <p:cNvSpPr/>
          <p:nvPr/>
        </p:nvSpPr>
        <p:spPr>
          <a:xfrm>
            <a:off x="12153427" y="5058106"/>
            <a:ext cx="5792146" cy="4343400"/>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Arial" panose="020B0604020202020204" pitchFamily="34" charset="0"/>
                <a:cs typeface="Arial" panose="020B0604020202020204" pitchFamily="34" charset="0"/>
              </a:rPr>
              <a:t> People </a:t>
            </a:r>
            <a:r>
              <a:rPr lang="en-US" sz="4000" b="1" dirty="0">
                <a:solidFill>
                  <a:srgbClr val="00B0F0"/>
                </a:solidFill>
                <a:latin typeface="Arial" panose="020B0604020202020204" pitchFamily="34" charset="0"/>
                <a:cs typeface="Arial" panose="020B0604020202020204" pitchFamily="34" charset="0"/>
              </a:rPr>
              <a:t>sing </a:t>
            </a:r>
            <a:r>
              <a:rPr lang="en-US" sz="4000" dirty="0">
                <a:solidFill>
                  <a:schemeClr val="tx1"/>
                </a:solidFill>
                <a:latin typeface="Arial" panose="020B0604020202020204" pitchFamily="34" charset="0"/>
                <a:cs typeface="Arial" panose="020B0604020202020204" pitchFamily="34" charset="0"/>
              </a:rPr>
              <a:t>and </a:t>
            </a:r>
            <a:r>
              <a:rPr lang="en-US" sz="4000" b="1" dirty="0">
                <a:solidFill>
                  <a:srgbClr val="00B0F0"/>
                </a:solidFill>
                <a:latin typeface="Arial" panose="020B0604020202020204" pitchFamily="34" charset="0"/>
                <a:cs typeface="Arial" panose="020B0604020202020204" pitchFamily="34" charset="0"/>
              </a:rPr>
              <a:t>dance</a:t>
            </a:r>
            <a:r>
              <a:rPr lang="en-US" sz="4000" dirty="0">
                <a:solidFill>
                  <a:schemeClr val="tx1"/>
                </a:solidFill>
                <a:latin typeface="Arial" panose="020B0604020202020204" pitchFamily="34" charset="0"/>
                <a:cs typeface="Arial" panose="020B0604020202020204" pitchFamily="34" charset="0"/>
              </a:rPr>
              <a:t> in the moonlight. Visitors can participate in </a:t>
            </a:r>
            <a:r>
              <a:rPr lang="en-US" sz="4000" b="1" dirty="0">
                <a:solidFill>
                  <a:srgbClr val="00B0F0"/>
                </a:solidFill>
                <a:latin typeface="Arial" panose="020B0604020202020204" pitchFamily="34" charset="0"/>
                <a:cs typeface="Arial" panose="020B0604020202020204" pitchFamily="34" charset="0"/>
              </a:rPr>
              <a:t>games, </a:t>
            </a:r>
            <a:r>
              <a:rPr lang="en-US" sz="4000" dirty="0">
                <a:solidFill>
                  <a:schemeClr val="tx1"/>
                </a:solidFill>
                <a:latin typeface="Arial" panose="020B0604020202020204" pitchFamily="34" charset="0"/>
                <a:cs typeface="Arial" panose="020B0604020202020204" pitchFamily="34" charset="0"/>
              </a:rPr>
              <a:t>watch </a:t>
            </a:r>
            <a:r>
              <a:rPr lang="en-US" sz="4000" b="1" dirty="0">
                <a:solidFill>
                  <a:srgbClr val="00B0F0"/>
                </a:solidFill>
                <a:latin typeface="Arial" panose="020B0604020202020204" pitchFamily="34" charset="0"/>
                <a:cs typeface="Arial" panose="020B0604020202020204" pitchFamily="34" charset="0"/>
              </a:rPr>
              <a:t>traditional</a:t>
            </a:r>
            <a:r>
              <a:rPr lang="en-US" sz="4000" dirty="0">
                <a:solidFill>
                  <a:schemeClr val="tx1"/>
                </a:solidFill>
                <a:latin typeface="Arial" panose="020B0604020202020204" pitchFamily="34" charset="0"/>
                <a:cs typeface="Arial" panose="020B0604020202020204" pitchFamily="34" charset="0"/>
              </a:rPr>
              <a:t> </a:t>
            </a:r>
            <a:r>
              <a:rPr lang="en-US" sz="4000" b="1" u="sng" dirty="0">
                <a:solidFill>
                  <a:srgbClr val="C00000"/>
                </a:solidFill>
                <a:latin typeface="Arial" panose="020B0604020202020204" pitchFamily="34" charset="0"/>
                <a:cs typeface="Arial" panose="020B0604020202020204" pitchFamily="34" charset="0"/>
              </a:rPr>
              <a:t>fashion shows</a:t>
            </a:r>
            <a:r>
              <a:rPr lang="en-US" sz="4000" dirty="0">
                <a:solidFill>
                  <a:schemeClr val="tx1"/>
                </a:solidFill>
                <a:latin typeface="Arial" panose="020B0604020202020204" pitchFamily="34" charset="0"/>
                <a:cs typeface="Arial" panose="020B0604020202020204" pitchFamily="34" charset="0"/>
              </a:rPr>
              <a:t> and see flying lantern contests.</a:t>
            </a:r>
            <a:endParaRPr lang="en-VN" sz="4000" dirty="0">
              <a:solidFill>
                <a:schemeClr val="tx1"/>
              </a:solidFill>
              <a:latin typeface="Arial" panose="020B0604020202020204" pitchFamily="34" charset="0"/>
              <a:cs typeface="Arial" panose="020B0604020202020204" pitchFamily="34" charset="0"/>
            </a:endParaRPr>
          </a:p>
        </p:txBody>
      </p:sp>
      <p:pic>
        <p:nvPicPr>
          <p:cNvPr id="5" name="Track 30">
            <a:hlinkClick r:id="" action="ppaction://media"/>
            <a:extLst>
              <a:ext uri="{FF2B5EF4-FFF2-40B4-BE49-F238E27FC236}">
                <a16:creationId xmlns:a16="http://schemas.microsoft.com/office/drawing/2014/main" id="{2BA40EDE-793D-7D4D-8E92-0B9A0E450567}"/>
              </a:ext>
            </a:extLst>
          </p:cNvPr>
          <p:cNvPicPr>
            <a:picLocks noChangeAspect="1"/>
          </p:cNvPicPr>
          <p:nvPr>
            <a:audioFile r:link="rId1"/>
            <p:extLst>
              <p:ext uri="{DAA4B4D4-6D71-4841-9C94-3DE7FCFB9230}">
                <p14:media xmlns:p14="http://schemas.microsoft.com/office/powerpoint/2010/main" r:embed="rId2">
                  <p14:trim st="70481.59" end="23984.7051"/>
                </p14:media>
              </p:ext>
            </p:extLst>
          </p:nvPr>
        </p:nvPicPr>
        <p:blipFill>
          <a:blip r:embed="rId6"/>
          <a:stretch>
            <a:fillRect/>
          </a:stretch>
        </p:blipFill>
        <p:spPr>
          <a:xfrm>
            <a:off x="11811315" y="611608"/>
            <a:ext cx="1370969" cy="1370969"/>
          </a:xfrm>
          <a:prstGeom prst="rect">
            <a:avLst/>
          </a:prstGeom>
        </p:spPr>
      </p:pic>
      <p:cxnSp>
        <p:nvCxnSpPr>
          <p:cNvPr id="22" name="Straight Connector 21">
            <a:extLst>
              <a:ext uri="{FF2B5EF4-FFF2-40B4-BE49-F238E27FC236}">
                <a16:creationId xmlns:a16="http://schemas.microsoft.com/office/drawing/2014/main" id="{BF597217-6B07-C4D9-D76E-AF9694489E92}"/>
              </a:ext>
            </a:extLst>
          </p:cNvPr>
          <p:cNvCxnSpPr>
            <a:cxnSpLocks/>
          </p:cNvCxnSpPr>
          <p:nvPr/>
        </p:nvCxnSpPr>
        <p:spPr>
          <a:xfrm>
            <a:off x="4191000" y="7658100"/>
            <a:ext cx="1600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0A1EEB5-769E-460A-9BCE-6AF9AD71B6F5}"/>
              </a:ext>
            </a:extLst>
          </p:cNvPr>
          <p:cNvSpPr txBox="1"/>
          <p:nvPr/>
        </p:nvSpPr>
        <p:spPr>
          <a:xfrm>
            <a:off x="4572000" y="5845249"/>
            <a:ext cx="332048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young rice</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A983D50E-6F61-AF3E-A23E-B4C6D2C02200}"/>
              </a:ext>
            </a:extLst>
          </p:cNvPr>
          <p:cNvSpPr txBox="1"/>
          <p:nvPr/>
        </p:nvSpPr>
        <p:spPr>
          <a:xfrm>
            <a:off x="3918518" y="8161574"/>
            <a:ext cx="417150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fashion shows</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9" name="Straight Connector 28">
            <a:extLst>
              <a:ext uri="{FF2B5EF4-FFF2-40B4-BE49-F238E27FC236}">
                <a16:creationId xmlns:a16="http://schemas.microsoft.com/office/drawing/2014/main" id="{FB63EE99-37B4-F96C-8879-2BDF6A9CF74E}"/>
              </a:ext>
            </a:extLst>
          </p:cNvPr>
          <p:cNvCxnSpPr>
            <a:cxnSpLocks/>
          </p:cNvCxnSpPr>
          <p:nvPr/>
        </p:nvCxnSpPr>
        <p:spPr>
          <a:xfrm>
            <a:off x="7010400" y="7658100"/>
            <a:ext cx="17526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E5CD47-11B7-9C30-15AE-3BDE867F2F88}"/>
              </a:ext>
            </a:extLst>
          </p:cNvPr>
          <p:cNvCxnSpPr>
            <a:cxnSpLocks/>
          </p:cNvCxnSpPr>
          <p:nvPr/>
        </p:nvCxnSpPr>
        <p:spPr>
          <a:xfrm>
            <a:off x="4191000" y="8181745"/>
            <a:ext cx="152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2ECFD24-1F73-C5A1-9214-E3E2F3A872D7}"/>
              </a:ext>
            </a:extLst>
          </p:cNvPr>
          <p:cNvCxnSpPr>
            <a:cxnSpLocks/>
          </p:cNvCxnSpPr>
          <p:nvPr/>
        </p:nvCxnSpPr>
        <p:spPr>
          <a:xfrm>
            <a:off x="6940924" y="8188468"/>
            <a:ext cx="21268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71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10519"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3"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7" name="TextBox 7"/>
          <p:cNvSpPr txBox="1"/>
          <p:nvPr/>
        </p:nvSpPr>
        <p:spPr>
          <a:xfrm>
            <a:off x="12496800" y="276429"/>
            <a:ext cx="5622417" cy="1020664"/>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6600" b="0" i="0" u="none" strike="noStrike" kern="1200" cap="none" spc="245" normalizeH="0" baseline="0" noProof="0" dirty="0">
                <a:ln>
                  <a:noFill/>
                </a:ln>
                <a:solidFill>
                  <a:srgbClr val="000000"/>
                </a:solidFill>
                <a:effectLst/>
                <a:uLnTx/>
                <a:uFillTx/>
                <a:latin typeface="Bryndan Write"/>
                <a:ea typeface="+mn-ea"/>
                <a:cs typeface="+mn-cs"/>
              </a:rPr>
              <a:t>Listening</a:t>
            </a:r>
          </a:p>
        </p:txBody>
      </p:sp>
      <p:sp>
        <p:nvSpPr>
          <p:cNvPr id="8" name="TextBox 8"/>
          <p:cNvSpPr txBox="1"/>
          <p:nvPr/>
        </p:nvSpPr>
        <p:spPr>
          <a:xfrm>
            <a:off x="783771" y="354881"/>
            <a:ext cx="13106400" cy="101566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245" normalizeH="0" baseline="0" noProof="0" dirty="0">
                <a:ln>
                  <a:noFill/>
                </a:ln>
                <a:solidFill>
                  <a:srgbClr val="000000"/>
                </a:solidFill>
                <a:effectLst/>
                <a:uLnTx/>
                <a:uFillTx/>
                <a:latin typeface="Bryndan Write"/>
                <a:ea typeface="+mn-ea"/>
                <a:cs typeface="+mn-cs"/>
              </a:rPr>
              <a:t>Check your answers</a:t>
            </a:r>
            <a:r>
              <a:rPr kumimoji="0" lang="en-US" sz="4800" b="1" i="0" u="none" strike="noStrike" kern="1200" cap="none" spc="0" normalizeH="0" baseline="0" noProof="0" dirty="0">
                <a:ln>
                  <a:noFill/>
                </a:ln>
                <a:solidFill>
                  <a:srgbClr val="000000"/>
                </a:solidFill>
                <a:effectLst/>
                <a:uLnTx/>
                <a:uFillTx/>
                <a:latin typeface="Montserrat Medium"/>
                <a:ea typeface="+mn-ea"/>
                <a:cs typeface="+mn-cs"/>
              </a:rPr>
              <a:t>.</a:t>
            </a:r>
          </a:p>
        </p:txBody>
      </p:sp>
      <p:cxnSp>
        <p:nvCxnSpPr>
          <p:cNvPr id="10" name="Straight Connector 9">
            <a:extLst>
              <a:ext uri="{FF2B5EF4-FFF2-40B4-BE49-F238E27FC236}">
                <a16:creationId xmlns:a16="http://schemas.microsoft.com/office/drawing/2014/main" id="{9472C4F6-DA67-BE59-E65F-AFA61DF8532F}"/>
              </a:ext>
            </a:extLst>
          </p:cNvPr>
          <p:cNvCxnSpPr>
            <a:cxnSpLocks/>
          </p:cNvCxnSpPr>
          <p:nvPr/>
        </p:nvCxnSpPr>
        <p:spPr>
          <a:xfrm>
            <a:off x="762000" y="1562100"/>
            <a:ext cx="11049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BCFE21CC-0131-DA2C-416E-47D8F7E18636}"/>
              </a:ext>
            </a:extLst>
          </p:cNvPr>
          <p:cNvGraphicFramePr>
            <a:graphicFrameLocks noGrp="1"/>
          </p:cNvGraphicFramePr>
          <p:nvPr>
            <p:extLst>
              <p:ext uri="{D42A27DB-BD31-4B8C-83A1-F6EECF244321}">
                <p14:modId xmlns:p14="http://schemas.microsoft.com/office/powerpoint/2010/main" val="2308265900"/>
              </p:ext>
            </p:extLst>
          </p:nvPr>
        </p:nvGraphicFramePr>
        <p:xfrm>
          <a:off x="783771" y="1679010"/>
          <a:ext cx="11027229" cy="7986498"/>
        </p:xfrm>
        <a:graphic>
          <a:graphicData uri="http://schemas.openxmlformats.org/drawingml/2006/table">
            <a:tbl>
              <a:tblPr firstRow="1" bandRow="1">
                <a:tableStyleId>{5C22544A-7EE6-4342-B048-85BDC9FD1C3A}</a:tableStyleId>
              </a:tblPr>
              <a:tblGrid>
                <a:gridCol w="3058573">
                  <a:extLst>
                    <a:ext uri="{9D8B030D-6E8A-4147-A177-3AD203B41FA5}">
                      <a16:colId xmlns:a16="http://schemas.microsoft.com/office/drawing/2014/main" val="1159260648"/>
                    </a:ext>
                  </a:extLst>
                </a:gridCol>
                <a:gridCol w="7968656">
                  <a:extLst>
                    <a:ext uri="{9D8B030D-6E8A-4147-A177-3AD203B41FA5}">
                      <a16:colId xmlns:a16="http://schemas.microsoft.com/office/drawing/2014/main" val="3698552490"/>
                    </a:ext>
                  </a:extLst>
                </a:gridCol>
              </a:tblGrid>
              <a:tr h="1061143">
                <a:tc gridSpan="2">
                  <a:txBody>
                    <a:bodyPr/>
                    <a:lstStyle/>
                    <a:p>
                      <a:pPr algn="ctr"/>
                      <a:r>
                        <a:rPr lang="en-GB" sz="4400" dirty="0">
                          <a:solidFill>
                            <a:schemeClr val="tx1"/>
                          </a:solidFill>
                          <a:latin typeface="Arial" panose="020B0604020202020204" pitchFamily="34" charset="0"/>
                          <a:cs typeface="Arial" panose="020B0604020202020204" pitchFamily="34" charset="0"/>
                        </a:rPr>
                        <a:t>Ok Om Bok Festival</a:t>
                      </a:r>
                    </a:p>
                  </a:txBody>
                  <a:tcPr anchor="ctr">
                    <a:solidFill>
                      <a:srgbClr val="F2CC7D"/>
                    </a:solidFill>
                  </a:tcPr>
                </a:tc>
                <a:tc hMerge="1">
                  <a:txBody>
                    <a:bodyPr/>
                    <a:lstStyle/>
                    <a:p>
                      <a:endParaRPr lang="en-GB"/>
                    </a:p>
                  </a:txBody>
                  <a:tcPr/>
                </a:tc>
                <a:extLst>
                  <a:ext uri="{0D108BD9-81ED-4DB2-BD59-A6C34878D82A}">
                    <a16:rowId xmlns:a16="http://schemas.microsoft.com/office/drawing/2014/main" val="4134633767"/>
                  </a:ext>
                </a:extLst>
              </a:tr>
              <a:tr h="1954737">
                <a:tc>
                  <a:txBody>
                    <a:bodyPr/>
                    <a:lstStyle/>
                    <a:p>
                      <a:r>
                        <a:rPr lang="en-GB" sz="4000" b="1" dirty="0">
                          <a:latin typeface="Arial" panose="020B0604020202020204" pitchFamily="34" charset="0"/>
                          <a:cs typeface="Arial" panose="020B0604020202020204" pitchFamily="34" charset="0"/>
                        </a:rPr>
                        <a:t>Purposes</a:t>
                      </a:r>
                    </a:p>
                  </a:txBody>
                  <a:tcPr anchor="ctr">
                    <a:solidFill>
                      <a:srgbClr val="FDD9AF">
                        <a:alpha val="65882"/>
                      </a:srgbClr>
                    </a:solidFill>
                  </a:tcPr>
                </a:tc>
                <a:tc>
                  <a:txBody>
                    <a:bodyPr/>
                    <a:lstStyle/>
                    <a:p>
                      <a:r>
                        <a:rPr lang="en-US" sz="4000" dirty="0">
                          <a:latin typeface="Arial" panose="020B0604020202020204" pitchFamily="34" charset="0"/>
                          <a:cs typeface="Arial" panose="020B0604020202020204" pitchFamily="34" charset="0"/>
                        </a:rPr>
                        <a:t>- to thank the Moon God</a:t>
                      </a:r>
                    </a:p>
                    <a:p>
                      <a:r>
                        <a:rPr lang="en-US" sz="4000" dirty="0">
                          <a:latin typeface="Arial" panose="020B0604020202020204" pitchFamily="34" charset="0"/>
                          <a:cs typeface="Arial" panose="020B0604020202020204" pitchFamily="34" charset="0"/>
                        </a:rPr>
                        <a:t>- to mark the (1) ______ of the Khmer year</a:t>
                      </a:r>
                      <a:endParaRPr lang="en-GB" sz="4000" dirty="0">
                        <a:latin typeface="Arial" panose="020B0604020202020204" pitchFamily="34" charset="0"/>
                        <a:cs typeface="Arial" panose="020B0604020202020204" pitchFamily="34" charset="0"/>
                      </a:endParaRPr>
                    </a:p>
                  </a:txBody>
                  <a:tcPr anchor="ctr">
                    <a:solidFill>
                      <a:srgbClr val="FDD9AF">
                        <a:alpha val="65882"/>
                      </a:srgbClr>
                    </a:solidFill>
                  </a:tcPr>
                </a:tc>
                <a:extLst>
                  <a:ext uri="{0D108BD9-81ED-4DB2-BD59-A6C34878D82A}">
                    <a16:rowId xmlns:a16="http://schemas.microsoft.com/office/drawing/2014/main" val="3566993015"/>
                  </a:ext>
                </a:extLst>
              </a:tr>
              <a:tr h="1061143">
                <a:tc>
                  <a:txBody>
                    <a:bodyPr/>
                    <a:lstStyle/>
                    <a:p>
                      <a:r>
                        <a:rPr lang="en-GB" sz="4000" b="1" dirty="0">
                          <a:latin typeface="Arial" panose="020B0604020202020204" pitchFamily="34" charset="0"/>
                          <a:cs typeface="Arial" panose="020B0604020202020204" pitchFamily="34" charset="0"/>
                        </a:rPr>
                        <a:t>Time</a:t>
                      </a:r>
                    </a:p>
                  </a:txBody>
                  <a:tcPr anchor="ctr">
                    <a:solidFill>
                      <a:schemeClr val="bg1">
                        <a:lumMod val="95000"/>
                      </a:schemeClr>
                    </a:solidFill>
                  </a:tcPr>
                </a:tc>
                <a:tc>
                  <a:txBody>
                    <a:bodyPr/>
                    <a:lstStyle/>
                    <a:p>
                      <a:r>
                        <a:rPr lang="en-GB" sz="4000" dirty="0">
                          <a:latin typeface="Arial" panose="020B0604020202020204" pitchFamily="34" charset="0"/>
                          <a:cs typeface="Arial" panose="020B0604020202020204" pitchFamily="34" charset="0"/>
                        </a:rPr>
                        <a:t>mid-October (lunar calendar)</a:t>
                      </a:r>
                    </a:p>
                  </a:txBody>
                  <a:tcPr anchor="ctr">
                    <a:solidFill>
                      <a:schemeClr val="bg1">
                        <a:lumMod val="95000"/>
                      </a:schemeClr>
                    </a:solidFill>
                  </a:tcPr>
                </a:tc>
                <a:extLst>
                  <a:ext uri="{0D108BD9-81ED-4DB2-BD59-A6C34878D82A}">
                    <a16:rowId xmlns:a16="http://schemas.microsoft.com/office/drawing/2014/main" val="2038047674"/>
                  </a:ext>
                </a:extLst>
              </a:tr>
              <a:tr h="1061143">
                <a:tc>
                  <a:txBody>
                    <a:bodyPr/>
                    <a:lstStyle/>
                    <a:p>
                      <a:pPr marL="0" algn="l" defTabSz="914400" rtl="0" eaLnBrk="1" latinLnBrk="0" hangingPunct="1"/>
                      <a:r>
                        <a:rPr lang="en-GB" sz="4000" b="1" kern="1200" dirty="0">
                          <a:solidFill>
                            <a:schemeClr val="dk1"/>
                          </a:solidFill>
                          <a:latin typeface="Arial" panose="020B0604020202020204" pitchFamily="34" charset="0"/>
                          <a:ea typeface="+mn-ea"/>
                          <a:cs typeface="Arial" panose="020B0604020202020204" pitchFamily="34" charset="0"/>
                        </a:rPr>
                        <a:t>Offerings</a:t>
                      </a:r>
                    </a:p>
                  </a:txBody>
                  <a:tcPr anchor="ctr">
                    <a:solidFill>
                      <a:srgbClr val="FDD9AF"/>
                    </a:solidFill>
                  </a:tcPr>
                </a:tc>
                <a:tc>
                  <a:txBody>
                    <a:bodyPr/>
                    <a:lstStyle/>
                    <a:p>
                      <a:pPr marL="0" algn="l" defTabSz="914400" rtl="0" eaLnBrk="1" latinLnBrk="0" hangingPunct="1"/>
                      <a:r>
                        <a:rPr lang="en-GB" sz="4000" kern="1200" dirty="0">
                          <a:solidFill>
                            <a:schemeClr val="dk1"/>
                          </a:solidFill>
                          <a:latin typeface="Arial" panose="020B0604020202020204" pitchFamily="34" charset="0"/>
                          <a:ea typeface="+mn-ea"/>
                          <a:cs typeface="Arial" panose="020B0604020202020204" pitchFamily="34" charset="0"/>
                        </a:rPr>
                        <a:t>(2) ___________ and fruits</a:t>
                      </a:r>
                    </a:p>
                  </a:txBody>
                  <a:tcPr anchor="ctr">
                    <a:solidFill>
                      <a:srgbClr val="FDD9AF"/>
                    </a:solidFill>
                  </a:tcPr>
                </a:tc>
                <a:extLst>
                  <a:ext uri="{0D108BD9-81ED-4DB2-BD59-A6C34878D82A}">
                    <a16:rowId xmlns:a16="http://schemas.microsoft.com/office/drawing/2014/main" val="3936461669"/>
                  </a:ext>
                </a:extLst>
              </a:tr>
              <a:tr h="2848332">
                <a:tc>
                  <a:txBody>
                    <a:bodyPr/>
                    <a:lstStyle/>
                    <a:p>
                      <a:r>
                        <a:rPr lang="en-GB" sz="4000" b="1" dirty="0">
                          <a:latin typeface="Arial" panose="020B0604020202020204" pitchFamily="34" charset="0"/>
                          <a:cs typeface="Arial" panose="020B0604020202020204" pitchFamily="34" charset="0"/>
                        </a:rPr>
                        <a:t>Activities</a:t>
                      </a:r>
                    </a:p>
                  </a:txBody>
                  <a:tcPr anchor="ctr">
                    <a:solidFill>
                      <a:schemeClr val="bg1">
                        <a:lumMod val="95000"/>
                      </a:schemeClr>
                    </a:solidFill>
                  </a:tcPr>
                </a:tc>
                <a:tc>
                  <a:txBody>
                    <a:bodyPr/>
                    <a:lstStyle/>
                    <a:p>
                      <a:r>
                        <a:rPr lang="en-US" sz="4000" dirty="0">
                          <a:latin typeface="Arial" panose="020B0604020202020204" pitchFamily="34" charset="0"/>
                          <a:cs typeface="Arial" panose="020B0604020202020204" pitchFamily="34" charset="0"/>
                        </a:rPr>
                        <a:t>- singing and dancing</a:t>
                      </a:r>
                    </a:p>
                    <a:p>
                      <a:r>
                        <a:rPr lang="en-US" sz="4000" dirty="0">
                          <a:latin typeface="Arial" panose="020B0604020202020204" pitchFamily="34" charset="0"/>
                          <a:cs typeface="Arial" panose="020B0604020202020204" pitchFamily="34" charset="0"/>
                        </a:rPr>
                        <a:t>- games and traditional (3) ______________</a:t>
                      </a:r>
                    </a:p>
                    <a:p>
                      <a:r>
                        <a:rPr lang="en-US" sz="4000" dirty="0">
                          <a:latin typeface="Arial" panose="020B0604020202020204" pitchFamily="34" charset="0"/>
                          <a:cs typeface="Arial" panose="020B0604020202020204" pitchFamily="34" charset="0"/>
                        </a:rPr>
                        <a:t>- Ngo Boat (4) ______</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414093839"/>
                  </a:ext>
                </a:extLst>
              </a:tr>
            </a:tbl>
          </a:graphicData>
        </a:graphic>
      </p:graphicFrame>
      <p:sp>
        <p:nvSpPr>
          <p:cNvPr id="13" name="TextBox 12">
            <a:extLst>
              <a:ext uri="{FF2B5EF4-FFF2-40B4-BE49-F238E27FC236}">
                <a16:creationId xmlns:a16="http://schemas.microsoft.com/office/drawing/2014/main" id="{502E97DD-4B5D-1096-AF1D-2E5FEE272C77}"/>
              </a:ext>
            </a:extLst>
          </p:cNvPr>
          <p:cNvSpPr txBox="1"/>
          <p:nvPr/>
        </p:nvSpPr>
        <p:spPr>
          <a:xfrm>
            <a:off x="7696200" y="3314700"/>
            <a:ext cx="16546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end</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671602B-627A-BFE3-CAA3-A591D82EB89B}"/>
              </a:ext>
            </a:extLst>
          </p:cNvPr>
          <p:cNvSpPr/>
          <p:nvPr/>
        </p:nvSpPr>
        <p:spPr>
          <a:xfrm>
            <a:off x="12101662" y="6396737"/>
            <a:ext cx="5792146" cy="3285794"/>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4000" dirty="0">
                <a:solidFill>
                  <a:prstClr val="black"/>
                </a:solidFill>
                <a:latin typeface="Arial" panose="020B0604020202020204" pitchFamily="34" charset="0"/>
                <a:cs typeface="Arial" panose="020B0604020202020204" pitchFamily="34" charset="0"/>
              </a:rPr>
              <a:t>The next day, villagers </a:t>
            </a:r>
            <a:r>
              <a:rPr lang="en-US" sz="4000" dirty="0" err="1">
                <a:solidFill>
                  <a:prstClr val="black"/>
                </a:solidFill>
                <a:latin typeface="Arial" panose="020B0604020202020204" pitchFamily="34" charset="0"/>
                <a:cs typeface="Arial" panose="020B0604020202020204" pitchFamily="34" charset="0"/>
              </a:rPr>
              <a:t>organise</a:t>
            </a:r>
            <a:r>
              <a:rPr lang="en-US" sz="4000" dirty="0">
                <a:solidFill>
                  <a:prstClr val="black"/>
                </a:solidFill>
                <a:latin typeface="Arial" panose="020B0604020202020204" pitchFamily="34" charset="0"/>
                <a:cs typeface="Arial" panose="020B0604020202020204" pitchFamily="34" charset="0"/>
              </a:rPr>
              <a:t> the </a:t>
            </a:r>
            <a:r>
              <a:rPr lang="en-US" sz="4000" b="1" dirty="0">
                <a:solidFill>
                  <a:srgbClr val="00B0F0"/>
                </a:solidFill>
                <a:latin typeface="Arial" panose="020B0604020202020204" pitchFamily="34" charset="0"/>
                <a:cs typeface="Arial" panose="020B0604020202020204" pitchFamily="34" charset="0"/>
              </a:rPr>
              <a:t>Ngo Boat</a:t>
            </a:r>
            <a:r>
              <a:rPr lang="en-US" sz="4000" b="1" dirty="0">
                <a:solidFill>
                  <a:prstClr val="black"/>
                </a:solidFill>
                <a:latin typeface="Arial" panose="020B0604020202020204" pitchFamily="34" charset="0"/>
                <a:cs typeface="Arial" panose="020B0604020202020204" pitchFamily="34" charset="0"/>
              </a:rPr>
              <a:t> </a:t>
            </a:r>
            <a:r>
              <a:rPr lang="en-US" sz="4000" b="1" u="sng" dirty="0">
                <a:solidFill>
                  <a:srgbClr val="C00000"/>
                </a:solidFill>
                <a:latin typeface="Arial" panose="020B0604020202020204" pitchFamily="34" charset="0"/>
                <a:cs typeface="Arial" panose="020B0604020202020204" pitchFamily="34" charset="0"/>
              </a:rPr>
              <a:t>Race</a:t>
            </a:r>
            <a:r>
              <a:rPr lang="en-US" sz="4000" dirty="0">
                <a:solidFill>
                  <a:prstClr val="black"/>
                </a:solidFill>
                <a:latin typeface="Arial" panose="020B0604020202020204" pitchFamily="34" charset="0"/>
                <a:cs typeface="Arial" panose="020B0604020202020204" pitchFamily="34" charset="0"/>
              </a:rPr>
              <a:t>. This is a boat race that attracts many tourists. </a:t>
            </a:r>
            <a:endParaRPr kumimoji="0" lang="en-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Track 30">
            <a:hlinkClick r:id="" action="ppaction://media"/>
            <a:extLst>
              <a:ext uri="{FF2B5EF4-FFF2-40B4-BE49-F238E27FC236}">
                <a16:creationId xmlns:a16="http://schemas.microsoft.com/office/drawing/2014/main" id="{2BA40EDE-793D-7D4D-8E92-0B9A0E450567}"/>
              </a:ext>
            </a:extLst>
          </p:cNvPr>
          <p:cNvPicPr>
            <a:picLocks noChangeAspect="1"/>
          </p:cNvPicPr>
          <p:nvPr>
            <a:audioFile r:link="rId1"/>
            <p:extLst>
              <p:ext uri="{DAA4B4D4-6D71-4841-9C94-3DE7FCFB9230}">
                <p14:media xmlns:p14="http://schemas.microsoft.com/office/powerpoint/2010/main" r:embed="rId2">
                  <p14:trim st="81215.2383" end="15045.1488"/>
                </p14:media>
              </p:ext>
            </p:extLst>
          </p:nvPr>
        </p:nvPicPr>
        <p:blipFill>
          <a:blip r:embed="rId6"/>
          <a:stretch>
            <a:fillRect/>
          </a:stretch>
        </p:blipFill>
        <p:spPr>
          <a:xfrm>
            <a:off x="11844760" y="160611"/>
            <a:ext cx="1370969" cy="1370969"/>
          </a:xfrm>
          <a:prstGeom prst="rect">
            <a:avLst/>
          </a:prstGeom>
        </p:spPr>
      </p:pic>
      <p:sp>
        <p:nvSpPr>
          <p:cNvPr id="24" name="TextBox 23">
            <a:extLst>
              <a:ext uri="{FF2B5EF4-FFF2-40B4-BE49-F238E27FC236}">
                <a16:creationId xmlns:a16="http://schemas.microsoft.com/office/drawing/2014/main" id="{10A1EEB5-769E-460A-9BCE-6AF9AD71B6F5}"/>
              </a:ext>
            </a:extLst>
          </p:cNvPr>
          <p:cNvSpPr txBox="1"/>
          <p:nvPr/>
        </p:nvSpPr>
        <p:spPr>
          <a:xfrm>
            <a:off x="4572000" y="5845249"/>
            <a:ext cx="332048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young rice</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A983D50E-6F61-AF3E-A23E-B4C6D2C02200}"/>
              </a:ext>
            </a:extLst>
          </p:cNvPr>
          <p:cNvSpPr txBox="1"/>
          <p:nvPr/>
        </p:nvSpPr>
        <p:spPr>
          <a:xfrm>
            <a:off x="3918518" y="8161574"/>
            <a:ext cx="417150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fashion shows</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477FE583-D6A2-3C20-ED20-DABFD73825A4}"/>
              </a:ext>
            </a:extLst>
          </p:cNvPr>
          <p:cNvSpPr txBox="1"/>
          <p:nvPr/>
        </p:nvSpPr>
        <p:spPr>
          <a:xfrm>
            <a:off x="7206467" y="8803600"/>
            <a:ext cx="166732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Race</a:t>
            </a:r>
            <a:endParaRPr kumimoji="0" lang="en-VN" sz="1800" b="1"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04A4FC54-A208-1AE1-A255-3211FA52E272}"/>
              </a:ext>
            </a:extLst>
          </p:cNvPr>
          <p:cNvCxnSpPr>
            <a:cxnSpLocks/>
          </p:cNvCxnSpPr>
          <p:nvPr/>
        </p:nvCxnSpPr>
        <p:spPr>
          <a:xfrm>
            <a:off x="4249366" y="9465796"/>
            <a:ext cx="215143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23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8725"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4022217" y="344074"/>
            <a:ext cx="11196213" cy="1033040"/>
          </a:xfrm>
          <a:prstGeom prst="rect">
            <a:avLst/>
          </a:prstGeom>
        </p:spPr>
        <p:txBody>
          <a:bodyPr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Let’s check your memory</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extLst>
              <p:ext uri="{D42A27DB-BD31-4B8C-83A1-F6EECF244321}">
                <p14:modId xmlns:p14="http://schemas.microsoft.com/office/powerpoint/2010/main" val="191296962"/>
              </p:ext>
            </p:extLst>
          </p:nvPr>
        </p:nvGraphicFramePr>
        <p:xfrm>
          <a:off x="465213" y="1710650"/>
          <a:ext cx="16883184" cy="7623850"/>
        </p:xfrm>
        <a:graphic>
          <a:graphicData uri="http://schemas.openxmlformats.org/drawingml/2006/table">
            <a:tbl>
              <a:tblPr firstRow="1" bandRow="1">
                <a:tableStyleId>{5C22544A-7EE6-4342-B048-85BDC9FD1C3A}</a:tableStyleId>
              </a:tblPr>
              <a:tblGrid>
                <a:gridCol w="140127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498797">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400" b="1" dirty="0">
                          <a:solidFill>
                            <a:srgbClr val="002060"/>
                          </a:solidFill>
                          <a:latin typeface="Arial" panose="020B0604020202020204" pitchFamily="34" charset="0"/>
                          <a:cs typeface="Arial" panose="020B0604020202020204" pitchFamily="34" charset="0"/>
                        </a:rPr>
                        <a:t>1.</a:t>
                      </a:r>
                      <a:r>
                        <a:rPr lang="en-US" sz="4400" dirty="0">
                          <a:solidFill>
                            <a:srgbClr val="00206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Ok Om Bok is the Moon Worshipping Festival.</a:t>
                      </a:r>
                      <a:endParaRPr lang="en-GB" sz="44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2. </a:t>
                      </a:r>
                      <a:r>
                        <a:rPr lang="en-US" sz="4400" dirty="0">
                          <a:latin typeface="Arial" panose="020B0604020202020204" pitchFamily="34" charset="0"/>
                          <a:cs typeface="Arial" panose="020B0604020202020204" pitchFamily="34" charset="0"/>
                        </a:rPr>
                        <a:t>On the night of the festival, the elders talk about their wishes.</a:t>
                      </a:r>
                      <a:endParaRPr lang="en-GB" sz="4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3. </a:t>
                      </a:r>
                      <a:r>
                        <a:rPr lang="en-US" sz="4400" dirty="0">
                          <a:latin typeface="Arial" panose="020B0604020202020204" pitchFamily="34" charset="0"/>
                          <a:cs typeface="Arial" panose="020B0604020202020204" pitchFamily="34" charset="0"/>
                        </a:rPr>
                        <a:t>There are lantern contests at the festival.</a:t>
                      </a:r>
                      <a:endParaRPr lang="en-GB" sz="44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4. </a:t>
                      </a:r>
                      <a:r>
                        <a:rPr lang="en-US" sz="4400" dirty="0">
                          <a:latin typeface="Arial" panose="020B0604020202020204" pitchFamily="34" charset="0"/>
                          <a:cs typeface="Arial" panose="020B0604020202020204" pitchFamily="34" charset="0"/>
                        </a:rPr>
                        <a:t>Tourists should wear informal clothes when attending the worshipping ceremony.</a:t>
                      </a:r>
                      <a:endParaRPr lang="en-GB" sz="44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spTree>
    <p:extLst>
      <p:ext uri="{BB962C8B-B14F-4D97-AF65-F5344CB8AC3E}">
        <p14:creationId xmlns:p14="http://schemas.microsoft.com/office/powerpoint/2010/main" val="195523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2235002" y="435980"/>
            <a:ext cx="16052998" cy="1033040"/>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Listen again and check your answers</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nvGraphicFramePr>
        <p:xfrm>
          <a:off x="465213" y="1710650"/>
          <a:ext cx="16883184" cy="7623850"/>
        </p:xfrm>
        <a:graphic>
          <a:graphicData uri="http://schemas.openxmlformats.org/drawingml/2006/table">
            <a:tbl>
              <a:tblPr firstRow="1" bandRow="1">
                <a:tableStyleId>{5C22544A-7EE6-4342-B048-85BDC9FD1C3A}</a:tableStyleId>
              </a:tblPr>
              <a:tblGrid>
                <a:gridCol w="140127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498797">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400" b="1" dirty="0">
                          <a:solidFill>
                            <a:srgbClr val="002060"/>
                          </a:solidFill>
                          <a:latin typeface="Arial" panose="020B0604020202020204" pitchFamily="34" charset="0"/>
                          <a:cs typeface="Arial" panose="020B0604020202020204" pitchFamily="34" charset="0"/>
                        </a:rPr>
                        <a:t>1.</a:t>
                      </a:r>
                      <a:r>
                        <a:rPr lang="en-US" sz="4400" dirty="0">
                          <a:solidFill>
                            <a:srgbClr val="00206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Ok Om Bok is the Moon Worshipping Festival.</a:t>
                      </a:r>
                      <a:endParaRPr lang="en-GB" sz="44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2. </a:t>
                      </a:r>
                      <a:r>
                        <a:rPr lang="en-US" sz="4400" dirty="0">
                          <a:latin typeface="Arial" panose="020B0604020202020204" pitchFamily="34" charset="0"/>
                          <a:cs typeface="Arial" panose="020B0604020202020204" pitchFamily="34" charset="0"/>
                        </a:rPr>
                        <a:t>On the night of the festival, the elders talk about their wishes.</a:t>
                      </a:r>
                      <a:endParaRPr lang="en-GB" sz="44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3. </a:t>
                      </a:r>
                      <a:r>
                        <a:rPr lang="en-US" sz="4400" dirty="0">
                          <a:latin typeface="Arial" panose="020B0604020202020204" pitchFamily="34" charset="0"/>
                          <a:cs typeface="Arial" panose="020B0604020202020204" pitchFamily="34" charset="0"/>
                        </a:rPr>
                        <a:t>There are lantern contests at the festival.</a:t>
                      </a:r>
                      <a:endParaRPr lang="en-GB" sz="44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400" b="1" kern="1200" dirty="0">
                          <a:solidFill>
                            <a:srgbClr val="002060"/>
                          </a:solidFill>
                          <a:latin typeface="Arial" panose="020B0604020202020204" pitchFamily="34" charset="0"/>
                          <a:ea typeface="+mn-ea"/>
                          <a:cs typeface="Arial" panose="020B0604020202020204" pitchFamily="34" charset="0"/>
                        </a:rPr>
                        <a:t>4. </a:t>
                      </a:r>
                      <a:r>
                        <a:rPr lang="en-US" sz="4400" dirty="0">
                          <a:latin typeface="Arial" panose="020B0604020202020204" pitchFamily="34" charset="0"/>
                          <a:cs typeface="Arial" panose="020B0604020202020204" pitchFamily="34" charset="0"/>
                        </a:rPr>
                        <a:t>Tourists should wear informal clothes when attending the worshipping ceremony.</a:t>
                      </a:r>
                      <a:endParaRPr lang="en-GB" sz="44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pic>
        <p:nvPicPr>
          <p:cNvPr id="3" name="G8 Unit 5 Lesson 6 Exercise 3">
            <a:hlinkClick r:id="" action="ppaction://media"/>
            <a:extLst>
              <a:ext uri="{FF2B5EF4-FFF2-40B4-BE49-F238E27FC236}">
                <a16:creationId xmlns:a16="http://schemas.microsoft.com/office/drawing/2014/main" id="{F05C81DD-29D3-256E-2F53-7B7EC08811E0}"/>
              </a:ext>
            </a:extLst>
          </p:cNvPr>
          <p:cNvPicPr>
            <a:picLocks noChangeAspect="1"/>
          </p:cNvPicPr>
          <p:nvPr>
            <a:audioFile r:link="rId1"/>
            <p:extLst>
              <p:ext uri="{DAA4B4D4-6D71-4841-9C94-3DE7FCFB9230}">
                <p14:media xmlns:p14="http://schemas.microsoft.com/office/powerpoint/2010/main" r:embed="rId2">
                  <p14:trim st="10181.833"/>
                </p14:media>
              </p:ext>
            </p:extLst>
          </p:nvPr>
        </p:nvPicPr>
        <p:blipFill>
          <a:blip r:embed="rId7"/>
          <a:stretch>
            <a:fillRect/>
          </a:stretch>
        </p:blipFill>
        <p:spPr>
          <a:xfrm>
            <a:off x="2476322" y="435980"/>
            <a:ext cx="1024876" cy="1024876"/>
          </a:xfrm>
          <a:prstGeom prst="rect">
            <a:avLst/>
          </a:prstGeom>
        </p:spPr>
      </p:pic>
      <p:cxnSp>
        <p:nvCxnSpPr>
          <p:cNvPr id="5" name="Straight Connector 4">
            <a:extLst>
              <a:ext uri="{FF2B5EF4-FFF2-40B4-BE49-F238E27FC236}">
                <a16:creationId xmlns:a16="http://schemas.microsoft.com/office/drawing/2014/main" id="{7363EC74-BFDF-6E46-BAC0-052AF13D7CA4}"/>
              </a:ext>
            </a:extLst>
          </p:cNvPr>
          <p:cNvCxnSpPr>
            <a:cxnSpLocks/>
          </p:cNvCxnSpPr>
          <p:nvPr/>
        </p:nvCxnSpPr>
        <p:spPr>
          <a:xfrm>
            <a:off x="1295400" y="3771900"/>
            <a:ext cx="2667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C54971-6AEE-2265-E539-4EDC82425006}"/>
              </a:ext>
            </a:extLst>
          </p:cNvPr>
          <p:cNvCxnSpPr>
            <a:cxnSpLocks/>
          </p:cNvCxnSpPr>
          <p:nvPr/>
        </p:nvCxnSpPr>
        <p:spPr>
          <a:xfrm>
            <a:off x="5715000" y="3771900"/>
            <a:ext cx="6705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F3C75B1-42AF-856B-B90F-3FC499B2885B}"/>
              </a:ext>
            </a:extLst>
          </p:cNvPr>
          <p:cNvCxnSpPr>
            <a:cxnSpLocks/>
          </p:cNvCxnSpPr>
          <p:nvPr/>
        </p:nvCxnSpPr>
        <p:spPr>
          <a:xfrm>
            <a:off x="2982951" y="5110046"/>
            <a:ext cx="120804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74C36C-7D7B-6197-AFFE-BC2295B30393}"/>
              </a:ext>
            </a:extLst>
          </p:cNvPr>
          <p:cNvCxnSpPr>
            <a:cxnSpLocks/>
          </p:cNvCxnSpPr>
          <p:nvPr/>
        </p:nvCxnSpPr>
        <p:spPr>
          <a:xfrm>
            <a:off x="5943600" y="5143500"/>
            <a:ext cx="1752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354CC2-126E-65C3-4A43-78BE50C24739}"/>
              </a:ext>
            </a:extLst>
          </p:cNvPr>
          <p:cNvCxnSpPr>
            <a:cxnSpLocks/>
          </p:cNvCxnSpPr>
          <p:nvPr/>
        </p:nvCxnSpPr>
        <p:spPr>
          <a:xfrm>
            <a:off x="8001000" y="5143500"/>
            <a:ext cx="2362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BC2928-F1D5-55AE-B70A-7462F106751A}"/>
              </a:ext>
            </a:extLst>
          </p:cNvPr>
          <p:cNvCxnSpPr>
            <a:cxnSpLocks/>
          </p:cNvCxnSpPr>
          <p:nvPr/>
        </p:nvCxnSpPr>
        <p:spPr>
          <a:xfrm>
            <a:off x="10591800" y="5143500"/>
            <a:ext cx="838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575A5F-A46B-6117-F817-8D29086022B5}"/>
              </a:ext>
            </a:extLst>
          </p:cNvPr>
          <p:cNvCxnSpPr>
            <a:cxnSpLocks/>
          </p:cNvCxnSpPr>
          <p:nvPr/>
        </p:nvCxnSpPr>
        <p:spPr>
          <a:xfrm>
            <a:off x="609600" y="5753100"/>
            <a:ext cx="162540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653A4FB-B5F4-3EBF-A536-006A814B4862}"/>
              </a:ext>
            </a:extLst>
          </p:cNvPr>
          <p:cNvCxnSpPr>
            <a:cxnSpLocks/>
          </p:cNvCxnSpPr>
          <p:nvPr/>
        </p:nvCxnSpPr>
        <p:spPr>
          <a:xfrm>
            <a:off x="3754244" y="7158154"/>
            <a:ext cx="3941956"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C17816B-C646-B713-2906-617DAE9F3A62}"/>
              </a:ext>
            </a:extLst>
          </p:cNvPr>
          <p:cNvCxnSpPr>
            <a:cxnSpLocks/>
          </p:cNvCxnSpPr>
          <p:nvPr/>
        </p:nvCxnSpPr>
        <p:spPr>
          <a:xfrm>
            <a:off x="1245220" y="8496300"/>
            <a:ext cx="173773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C09060-97F0-0069-96BD-64B5C772F6AF}"/>
              </a:ext>
            </a:extLst>
          </p:cNvPr>
          <p:cNvCxnSpPr>
            <a:cxnSpLocks/>
          </p:cNvCxnSpPr>
          <p:nvPr/>
        </p:nvCxnSpPr>
        <p:spPr>
          <a:xfrm>
            <a:off x="5074734" y="8496300"/>
            <a:ext cx="5212266"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4EA8B8-119D-E1EF-4CD1-CBB4E16CF1E3}"/>
              </a:ext>
            </a:extLst>
          </p:cNvPr>
          <p:cNvCxnSpPr>
            <a:cxnSpLocks/>
          </p:cNvCxnSpPr>
          <p:nvPr/>
        </p:nvCxnSpPr>
        <p:spPr>
          <a:xfrm>
            <a:off x="12039600" y="8496300"/>
            <a:ext cx="223157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DE14F0-2AEF-5D06-1D46-2C803C9FEA8E}"/>
              </a:ext>
            </a:extLst>
          </p:cNvPr>
          <p:cNvCxnSpPr>
            <a:cxnSpLocks/>
          </p:cNvCxnSpPr>
          <p:nvPr/>
        </p:nvCxnSpPr>
        <p:spPr>
          <a:xfrm>
            <a:off x="1540328" y="9165772"/>
            <a:ext cx="547007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72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par>
                                <p:cTn id="44" presetID="16" presetClass="entr" presetSubtype="21"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93054" fill="hold"/>
                                        <p:tgtEl>
                                          <p:spTgt spid="3"/>
                                        </p:tgtEl>
                                      </p:cBhvr>
                                    </p:cmd>
                                  </p:childTnLst>
                                </p:cTn>
                              </p:par>
                            </p:childTnLst>
                          </p:cTn>
                        </p:par>
                      </p:childTnLst>
                    </p:cTn>
                  </p:par>
                </p:childTnLst>
              </p:cTn>
              <p:nextCondLst>
                <p:cond evt="onClick" delay="0">
                  <p:tgtEl>
                    <p:spTgt spid="3"/>
                  </p:tgtEl>
                </p:cond>
              </p:nextCondLst>
            </p:seq>
            <p:audio>
              <p:cMediaNode vol="80000">
                <p:cTn id="5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235002" y="435980"/>
            <a:ext cx="16052998" cy="1033040"/>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Listen again and check your answers</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extLst>
              <p:ext uri="{D42A27DB-BD31-4B8C-83A1-F6EECF244321}">
                <p14:modId xmlns:p14="http://schemas.microsoft.com/office/powerpoint/2010/main" val="3140660972"/>
              </p:ext>
            </p:extLst>
          </p:nvPr>
        </p:nvGraphicFramePr>
        <p:xfrm>
          <a:off x="465213" y="1710650"/>
          <a:ext cx="12260187" cy="7843838"/>
        </p:xfrm>
        <a:graphic>
          <a:graphicData uri="http://schemas.openxmlformats.org/drawingml/2006/table">
            <a:tbl>
              <a:tblPr firstRow="1" bandRow="1">
                <a:tableStyleId>{5C22544A-7EE6-4342-B048-85BDC9FD1C3A}</a:tableStyleId>
              </a:tblPr>
              <a:tblGrid>
                <a:gridCol w="95169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371600">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000" b="1" dirty="0">
                          <a:solidFill>
                            <a:srgbClr val="002060"/>
                          </a:solidFill>
                          <a:latin typeface="Arial" panose="020B0604020202020204" pitchFamily="34" charset="0"/>
                          <a:cs typeface="Arial" panose="020B0604020202020204" pitchFamily="34" charset="0"/>
                        </a:rPr>
                        <a:t>1.</a:t>
                      </a:r>
                      <a:r>
                        <a:rPr lang="en-US" sz="4000" dirty="0">
                          <a:solidFill>
                            <a:srgbClr val="002060"/>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Ok Om Bok is the Moon Worshipping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2. </a:t>
                      </a:r>
                      <a:r>
                        <a:rPr lang="en-US" sz="4000" dirty="0">
                          <a:latin typeface="Arial" panose="020B0604020202020204" pitchFamily="34" charset="0"/>
                          <a:cs typeface="Arial" panose="020B0604020202020204" pitchFamily="34" charset="0"/>
                        </a:rPr>
                        <a:t>On the night of the festival, the elders talk about their wishes.</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3. </a:t>
                      </a:r>
                      <a:r>
                        <a:rPr lang="en-US" sz="4000" dirty="0">
                          <a:latin typeface="Arial" panose="020B0604020202020204" pitchFamily="34" charset="0"/>
                          <a:cs typeface="Arial" panose="020B0604020202020204" pitchFamily="34" charset="0"/>
                        </a:rPr>
                        <a:t>There are lantern contests at the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4. </a:t>
                      </a:r>
                      <a:r>
                        <a:rPr lang="en-US" sz="4000" dirty="0">
                          <a:latin typeface="Arial" panose="020B0604020202020204" pitchFamily="34" charset="0"/>
                          <a:cs typeface="Arial" panose="020B0604020202020204" pitchFamily="34" charset="0"/>
                        </a:rPr>
                        <a:t>Tourists should wear informal clothes when attending the worshipping ceremony.</a:t>
                      </a:r>
                      <a:endParaRPr lang="en-GB" sz="40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pic>
        <p:nvPicPr>
          <p:cNvPr id="3" name="G8 Unit 5 Lesson 6 Exercise 3">
            <a:hlinkClick r:id="" action="ppaction://media"/>
            <a:extLst>
              <a:ext uri="{FF2B5EF4-FFF2-40B4-BE49-F238E27FC236}">
                <a16:creationId xmlns:a16="http://schemas.microsoft.com/office/drawing/2014/main" id="{F05C81DD-29D3-256E-2F53-7B7EC08811E0}"/>
              </a:ext>
            </a:extLst>
          </p:cNvPr>
          <p:cNvPicPr>
            <a:picLocks noChangeAspect="1"/>
          </p:cNvPicPr>
          <p:nvPr>
            <a:audioFile r:link="rId1"/>
            <p:extLst>
              <p:ext uri="{DAA4B4D4-6D71-4841-9C94-3DE7FCFB9230}">
                <p14:media xmlns:p14="http://schemas.microsoft.com/office/powerpoint/2010/main" r:embed="rId2">
                  <p14:trim st="26153.9316" end="66879.6209"/>
                </p14:media>
              </p:ext>
            </p:extLst>
          </p:nvPr>
        </p:nvPicPr>
        <p:blipFill>
          <a:blip r:embed="rId8"/>
          <a:stretch>
            <a:fillRect/>
          </a:stretch>
        </p:blipFill>
        <p:spPr>
          <a:xfrm>
            <a:off x="2476322" y="435980"/>
            <a:ext cx="1024876" cy="1024876"/>
          </a:xfrm>
          <a:prstGeom prst="rect">
            <a:avLst/>
          </a:prstGeom>
        </p:spPr>
      </p:pic>
      <p:sp>
        <p:nvSpPr>
          <p:cNvPr id="8" name="Rectangle 7">
            <a:extLst>
              <a:ext uri="{FF2B5EF4-FFF2-40B4-BE49-F238E27FC236}">
                <a16:creationId xmlns:a16="http://schemas.microsoft.com/office/drawing/2014/main" id="{B4DBBF95-5C84-2B7B-4691-984042ACBC7C}"/>
              </a:ext>
            </a:extLst>
          </p:cNvPr>
          <p:cNvSpPr/>
          <p:nvPr/>
        </p:nvSpPr>
        <p:spPr>
          <a:xfrm>
            <a:off x="13030200" y="2552700"/>
            <a:ext cx="4641604" cy="5791200"/>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800" dirty="0">
                <a:solidFill>
                  <a:prstClr val="black"/>
                </a:solidFill>
                <a:latin typeface="Arial" panose="020B0604020202020204" pitchFamily="34" charset="0"/>
                <a:cs typeface="Arial" panose="020B0604020202020204" pitchFamily="34" charset="0"/>
              </a:rPr>
              <a:t>Let's go to the Mekong Delta and join the </a:t>
            </a:r>
            <a:r>
              <a:rPr lang="en-US" sz="3800" b="1" u="sng" dirty="0">
                <a:solidFill>
                  <a:srgbClr val="C00000"/>
                </a:solidFill>
                <a:latin typeface="Arial" panose="020B0604020202020204" pitchFamily="34" charset="0"/>
                <a:cs typeface="Arial" panose="020B0604020202020204" pitchFamily="34" charset="0"/>
              </a:rPr>
              <a:t>Ok Om Bok Festival</a:t>
            </a:r>
            <a:r>
              <a:rPr lang="en-US" sz="3800" dirty="0">
                <a:solidFill>
                  <a:prstClr val="black"/>
                </a:solidFill>
                <a:latin typeface="Arial" panose="020B0604020202020204" pitchFamily="34" charset="0"/>
                <a:cs typeface="Arial" panose="020B0604020202020204" pitchFamily="34" charset="0"/>
              </a:rPr>
              <a:t> of the Khmer people. It is </a:t>
            </a:r>
            <a:r>
              <a:rPr lang="en-US" sz="3800" b="1" u="sng" dirty="0">
                <a:solidFill>
                  <a:srgbClr val="C00000"/>
                </a:solidFill>
                <a:latin typeface="Arial" panose="020B0604020202020204" pitchFamily="34" charset="0"/>
                <a:cs typeface="Arial" panose="020B0604020202020204" pitchFamily="34" charset="0"/>
              </a:rPr>
              <a:t>also called</a:t>
            </a:r>
            <a:r>
              <a:rPr lang="en-US" sz="3800" b="1" dirty="0">
                <a:solidFill>
                  <a:srgbClr val="C00000"/>
                </a:solidFill>
                <a:latin typeface="Arial" panose="020B0604020202020204" pitchFamily="34" charset="0"/>
                <a:cs typeface="Arial" panose="020B0604020202020204" pitchFamily="34" charset="0"/>
              </a:rPr>
              <a:t> </a:t>
            </a:r>
            <a:r>
              <a:rPr lang="en-US" sz="3800" dirty="0">
                <a:solidFill>
                  <a:prstClr val="black"/>
                </a:solidFill>
                <a:latin typeface="Arial" panose="020B0604020202020204" pitchFamily="34" charset="0"/>
                <a:cs typeface="Arial" panose="020B0604020202020204" pitchFamily="34" charset="0"/>
              </a:rPr>
              <a:t>the </a:t>
            </a:r>
            <a:r>
              <a:rPr lang="en-US" sz="3800" b="1" u="sng" dirty="0">
                <a:solidFill>
                  <a:srgbClr val="C00000"/>
                </a:solidFill>
                <a:latin typeface="Arial" panose="020B0604020202020204" pitchFamily="34" charset="0"/>
                <a:cs typeface="Arial" panose="020B0604020202020204" pitchFamily="34" charset="0"/>
              </a:rPr>
              <a:t>Moon Worshipping Festival.</a:t>
            </a:r>
            <a:endParaRPr lang="en-VN" sz="3800" b="1" u="sng" dirty="0">
              <a:solidFill>
                <a:srgbClr val="C0000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7947B509-DE13-82EE-253F-0562DC50D6A6}"/>
              </a:ext>
            </a:extLst>
          </p:cNvPr>
          <p:cNvCxnSpPr>
            <a:cxnSpLocks/>
          </p:cNvCxnSpPr>
          <p:nvPr/>
        </p:nvCxnSpPr>
        <p:spPr>
          <a:xfrm>
            <a:off x="1142822" y="3390900"/>
            <a:ext cx="251477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F946D0-CEC6-814E-D8BF-2CBCD4FA4967}"/>
              </a:ext>
            </a:extLst>
          </p:cNvPr>
          <p:cNvCxnSpPr>
            <a:cxnSpLocks/>
          </p:cNvCxnSpPr>
          <p:nvPr/>
        </p:nvCxnSpPr>
        <p:spPr>
          <a:xfrm>
            <a:off x="5257800" y="3390900"/>
            <a:ext cx="4191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BF1DCE-9C56-E433-B338-A4405C1E0F44}"/>
              </a:ext>
            </a:extLst>
          </p:cNvPr>
          <p:cNvCxnSpPr>
            <a:cxnSpLocks/>
          </p:cNvCxnSpPr>
          <p:nvPr/>
        </p:nvCxnSpPr>
        <p:spPr>
          <a:xfrm>
            <a:off x="586047" y="4022667"/>
            <a:ext cx="164895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Freeform 9">
            <a:extLst>
              <a:ext uri="{FF2B5EF4-FFF2-40B4-BE49-F238E27FC236}">
                <a16:creationId xmlns:a16="http://schemas.microsoft.com/office/drawing/2014/main" id="{836313AB-269C-0E90-1165-10CC2087500A}"/>
              </a:ext>
            </a:extLst>
          </p:cNvPr>
          <p:cNvSpPr/>
          <p:nvPr/>
        </p:nvSpPr>
        <p:spPr>
          <a:xfrm>
            <a:off x="10134600" y="2809101"/>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183167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 presetClass="mediacall" presetSubtype="0" fill="hold" nodeType="withEffect">
                                  <p:stCondLst>
                                    <p:cond delay="0"/>
                                  </p:stCondLst>
                                  <p:childTnLst>
                                    <p:cmd type="call" cmd="playFrom(0.0)">
                                      <p:cBhvr>
                                        <p:cTn id="9" dur="10202"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235002" y="435980"/>
            <a:ext cx="16052998" cy="1033040"/>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Listen again and check your answers</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nvGraphicFramePr>
        <p:xfrm>
          <a:off x="465213" y="1710650"/>
          <a:ext cx="12260187" cy="7843838"/>
        </p:xfrm>
        <a:graphic>
          <a:graphicData uri="http://schemas.openxmlformats.org/drawingml/2006/table">
            <a:tbl>
              <a:tblPr firstRow="1" bandRow="1">
                <a:tableStyleId>{5C22544A-7EE6-4342-B048-85BDC9FD1C3A}</a:tableStyleId>
              </a:tblPr>
              <a:tblGrid>
                <a:gridCol w="95169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371600">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000" b="1" dirty="0">
                          <a:solidFill>
                            <a:srgbClr val="002060"/>
                          </a:solidFill>
                          <a:latin typeface="Arial" panose="020B0604020202020204" pitchFamily="34" charset="0"/>
                          <a:cs typeface="Arial" panose="020B0604020202020204" pitchFamily="34" charset="0"/>
                        </a:rPr>
                        <a:t>1.</a:t>
                      </a:r>
                      <a:r>
                        <a:rPr lang="en-US" sz="4000" dirty="0">
                          <a:solidFill>
                            <a:srgbClr val="002060"/>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Ok Om Bok is the Moon Worshipping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2. </a:t>
                      </a:r>
                      <a:r>
                        <a:rPr lang="en-US" sz="4000" dirty="0">
                          <a:latin typeface="Arial" panose="020B0604020202020204" pitchFamily="34" charset="0"/>
                          <a:cs typeface="Arial" panose="020B0604020202020204" pitchFamily="34" charset="0"/>
                        </a:rPr>
                        <a:t>On the night of the festival, the elders talk about their wishes.</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3. </a:t>
                      </a:r>
                      <a:r>
                        <a:rPr lang="en-US" sz="4000" dirty="0">
                          <a:latin typeface="Arial" panose="020B0604020202020204" pitchFamily="34" charset="0"/>
                          <a:cs typeface="Arial" panose="020B0604020202020204" pitchFamily="34" charset="0"/>
                        </a:rPr>
                        <a:t>There are lantern contests at the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4. </a:t>
                      </a:r>
                      <a:r>
                        <a:rPr lang="en-US" sz="4000" dirty="0">
                          <a:latin typeface="Arial" panose="020B0604020202020204" pitchFamily="34" charset="0"/>
                          <a:cs typeface="Arial" panose="020B0604020202020204" pitchFamily="34" charset="0"/>
                        </a:rPr>
                        <a:t>Tourists should wear informal clothes when attending the worshipping ceremony.</a:t>
                      </a:r>
                      <a:endParaRPr lang="en-GB" sz="40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pic>
        <p:nvPicPr>
          <p:cNvPr id="3" name="G8 Unit 5 Lesson 6 Exercise 3">
            <a:hlinkClick r:id="" action="ppaction://media"/>
            <a:extLst>
              <a:ext uri="{FF2B5EF4-FFF2-40B4-BE49-F238E27FC236}">
                <a16:creationId xmlns:a16="http://schemas.microsoft.com/office/drawing/2014/main" id="{F05C81DD-29D3-256E-2F53-7B7EC08811E0}"/>
              </a:ext>
            </a:extLst>
          </p:cNvPr>
          <p:cNvPicPr>
            <a:picLocks noChangeAspect="1"/>
          </p:cNvPicPr>
          <p:nvPr>
            <a:audioFile r:link="rId1"/>
            <p:extLst>
              <p:ext uri="{DAA4B4D4-6D71-4841-9C94-3DE7FCFB9230}">
                <p14:media xmlns:p14="http://schemas.microsoft.com/office/powerpoint/2010/main" r:embed="rId2">
                  <p14:trim st="52667.5988" end="34676.7097"/>
                </p14:media>
              </p:ext>
            </p:extLst>
          </p:nvPr>
        </p:nvPicPr>
        <p:blipFill>
          <a:blip r:embed="rId8"/>
          <a:stretch>
            <a:fillRect/>
          </a:stretch>
        </p:blipFill>
        <p:spPr>
          <a:xfrm>
            <a:off x="2476322" y="435980"/>
            <a:ext cx="1024876" cy="1024876"/>
          </a:xfrm>
          <a:prstGeom prst="rect">
            <a:avLst/>
          </a:prstGeom>
        </p:spPr>
      </p:pic>
      <p:sp>
        <p:nvSpPr>
          <p:cNvPr id="8" name="Rectangle 7">
            <a:extLst>
              <a:ext uri="{FF2B5EF4-FFF2-40B4-BE49-F238E27FC236}">
                <a16:creationId xmlns:a16="http://schemas.microsoft.com/office/drawing/2014/main" id="{B4DBBF95-5C84-2B7B-4691-984042ACBC7C}"/>
              </a:ext>
            </a:extLst>
          </p:cNvPr>
          <p:cNvSpPr/>
          <p:nvPr/>
        </p:nvSpPr>
        <p:spPr>
          <a:xfrm>
            <a:off x="13030200" y="2552700"/>
            <a:ext cx="4641604" cy="6705600"/>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800" dirty="0">
                <a:solidFill>
                  <a:prstClr val="black"/>
                </a:solidFill>
                <a:latin typeface="Arial" panose="020B0604020202020204" pitchFamily="34" charset="0"/>
                <a:cs typeface="Arial" panose="020B0604020202020204" pitchFamily="34" charset="0"/>
              </a:rPr>
              <a:t>When </a:t>
            </a:r>
            <a:r>
              <a:rPr lang="en-US" sz="3800" b="1" u="sng" dirty="0">
                <a:solidFill>
                  <a:srgbClr val="C00000"/>
                </a:solidFill>
                <a:latin typeface="Arial" panose="020B0604020202020204" pitchFamily="34" charset="0"/>
                <a:cs typeface="Arial" panose="020B0604020202020204" pitchFamily="34" charset="0"/>
              </a:rPr>
              <a:t>the moon is at its highest position</a:t>
            </a:r>
            <a:r>
              <a:rPr lang="en-US" sz="3800" dirty="0">
                <a:solidFill>
                  <a:prstClr val="black"/>
                </a:solidFill>
                <a:latin typeface="Arial" panose="020B0604020202020204" pitchFamily="34" charset="0"/>
                <a:cs typeface="Arial" panose="020B0604020202020204" pitchFamily="34" charset="0"/>
              </a:rPr>
              <a:t>, the monks and </a:t>
            </a:r>
            <a:r>
              <a:rPr lang="en-US" sz="3800" b="1" u="sng" dirty="0">
                <a:solidFill>
                  <a:srgbClr val="C00000"/>
                </a:solidFill>
                <a:latin typeface="Arial" panose="020B0604020202020204" pitchFamily="34" charset="0"/>
                <a:cs typeface="Arial" panose="020B0604020202020204" pitchFamily="34" charset="0"/>
              </a:rPr>
              <a:t>the elders</a:t>
            </a:r>
            <a:r>
              <a:rPr lang="en-US" sz="3800" b="1" dirty="0">
                <a:solidFill>
                  <a:srgbClr val="C00000"/>
                </a:solidFill>
                <a:latin typeface="Arial" panose="020B0604020202020204" pitchFamily="34" charset="0"/>
                <a:cs typeface="Arial" panose="020B0604020202020204" pitchFamily="34" charset="0"/>
              </a:rPr>
              <a:t> </a:t>
            </a:r>
            <a:r>
              <a:rPr lang="en-US" sz="3800" b="1" i="1" u="sng" dirty="0">
                <a:solidFill>
                  <a:srgbClr val="0070C0"/>
                </a:solidFill>
                <a:latin typeface="Arial" panose="020B0604020202020204" pitchFamily="34" charset="0"/>
                <a:cs typeface="Arial" panose="020B0604020202020204" pitchFamily="34" charset="0"/>
              </a:rPr>
              <a:t>offer young rice and fruits</a:t>
            </a:r>
            <a:r>
              <a:rPr lang="en-US" sz="3800" b="1" i="1" dirty="0">
                <a:solidFill>
                  <a:srgbClr val="0070C0"/>
                </a:solidFill>
                <a:latin typeface="Arial" panose="020B0604020202020204" pitchFamily="34" charset="0"/>
                <a:cs typeface="Arial" panose="020B0604020202020204" pitchFamily="34" charset="0"/>
              </a:rPr>
              <a:t> </a:t>
            </a:r>
            <a:r>
              <a:rPr lang="en-US" sz="3800" dirty="0">
                <a:solidFill>
                  <a:prstClr val="black"/>
                </a:solidFill>
                <a:latin typeface="Arial" panose="020B0604020202020204" pitchFamily="34" charset="0"/>
                <a:cs typeface="Arial" panose="020B0604020202020204" pitchFamily="34" charset="0"/>
              </a:rPr>
              <a:t>to the Moon God. Then, they take some young rice to feed children and ask them about their wishes.</a:t>
            </a:r>
            <a:endParaRPr lang="en-VN" sz="3800" b="1" u="sng" dirty="0">
              <a:solidFill>
                <a:srgbClr val="C0000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7947B509-DE13-82EE-253F-0562DC50D6A6}"/>
              </a:ext>
            </a:extLst>
          </p:cNvPr>
          <p:cNvCxnSpPr>
            <a:cxnSpLocks/>
          </p:cNvCxnSpPr>
          <p:nvPr/>
        </p:nvCxnSpPr>
        <p:spPr>
          <a:xfrm>
            <a:off x="2743022" y="5030741"/>
            <a:ext cx="106697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F946D0-CEC6-814E-D8BF-2CBCD4FA4967}"/>
              </a:ext>
            </a:extLst>
          </p:cNvPr>
          <p:cNvCxnSpPr>
            <a:cxnSpLocks/>
          </p:cNvCxnSpPr>
          <p:nvPr/>
        </p:nvCxnSpPr>
        <p:spPr>
          <a:xfrm>
            <a:off x="5486400" y="5067300"/>
            <a:ext cx="1524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BF1DCE-9C56-E433-B338-A4405C1E0F44}"/>
              </a:ext>
            </a:extLst>
          </p:cNvPr>
          <p:cNvCxnSpPr>
            <a:cxnSpLocks/>
          </p:cNvCxnSpPr>
          <p:nvPr/>
        </p:nvCxnSpPr>
        <p:spPr>
          <a:xfrm>
            <a:off x="7315200" y="5067300"/>
            <a:ext cx="2209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Freeform 9">
            <a:extLst>
              <a:ext uri="{FF2B5EF4-FFF2-40B4-BE49-F238E27FC236}">
                <a16:creationId xmlns:a16="http://schemas.microsoft.com/office/drawing/2014/main" id="{836313AB-269C-0E90-1165-10CC2087500A}"/>
              </a:ext>
            </a:extLst>
          </p:cNvPr>
          <p:cNvSpPr/>
          <p:nvPr/>
        </p:nvSpPr>
        <p:spPr>
          <a:xfrm>
            <a:off x="10134600" y="2809101"/>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cxnSp>
        <p:nvCxnSpPr>
          <p:cNvPr id="12" name="Straight Connector 11">
            <a:extLst>
              <a:ext uri="{FF2B5EF4-FFF2-40B4-BE49-F238E27FC236}">
                <a16:creationId xmlns:a16="http://schemas.microsoft.com/office/drawing/2014/main" id="{D6966586-7B16-538C-9929-009BA415156F}"/>
              </a:ext>
            </a:extLst>
          </p:cNvPr>
          <p:cNvCxnSpPr>
            <a:cxnSpLocks/>
          </p:cNvCxnSpPr>
          <p:nvPr/>
        </p:nvCxnSpPr>
        <p:spPr>
          <a:xfrm>
            <a:off x="457200" y="5676900"/>
            <a:ext cx="914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A281C25-281A-FFB9-7510-FD9BB2E58311}"/>
              </a:ext>
            </a:extLst>
          </p:cNvPr>
          <p:cNvCxnSpPr>
            <a:cxnSpLocks/>
          </p:cNvCxnSpPr>
          <p:nvPr/>
        </p:nvCxnSpPr>
        <p:spPr>
          <a:xfrm>
            <a:off x="4063041" y="5694153"/>
            <a:ext cx="157575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Freeform 9">
            <a:extLst>
              <a:ext uri="{FF2B5EF4-FFF2-40B4-BE49-F238E27FC236}">
                <a16:creationId xmlns:a16="http://schemas.microsoft.com/office/drawing/2014/main" id="{84A25EEA-0861-3525-3A3A-8814BE343B06}"/>
              </a:ext>
            </a:extLst>
          </p:cNvPr>
          <p:cNvSpPr/>
          <p:nvPr/>
        </p:nvSpPr>
        <p:spPr>
          <a:xfrm>
            <a:off x="11444416" y="4415479"/>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336469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 presetClass="mediacall" presetSubtype="0" fill="hold" nodeType="withEffect">
                                  <p:stCondLst>
                                    <p:cond delay="0"/>
                                  </p:stCondLst>
                                  <p:childTnLst>
                                    <p:cmd type="call" cmd="playFrom(0.0)">
                                      <p:cBhvr>
                                        <p:cTn id="9" dur="1589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235002" y="435980"/>
            <a:ext cx="16052998" cy="1033040"/>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Listen again and check your answers</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nvGraphicFramePr>
        <p:xfrm>
          <a:off x="465213" y="1710650"/>
          <a:ext cx="12260187" cy="7843838"/>
        </p:xfrm>
        <a:graphic>
          <a:graphicData uri="http://schemas.openxmlformats.org/drawingml/2006/table">
            <a:tbl>
              <a:tblPr firstRow="1" bandRow="1">
                <a:tableStyleId>{5C22544A-7EE6-4342-B048-85BDC9FD1C3A}</a:tableStyleId>
              </a:tblPr>
              <a:tblGrid>
                <a:gridCol w="95169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371600">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000" b="1" dirty="0">
                          <a:solidFill>
                            <a:srgbClr val="002060"/>
                          </a:solidFill>
                          <a:latin typeface="Arial" panose="020B0604020202020204" pitchFamily="34" charset="0"/>
                          <a:cs typeface="Arial" panose="020B0604020202020204" pitchFamily="34" charset="0"/>
                        </a:rPr>
                        <a:t>1.</a:t>
                      </a:r>
                      <a:r>
                        <a:rPr lang="en-US" sz="4000" dirty="0">
                          <a:solidFill>
                            <a:srgbClr val="002060"/>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Ok Om Bok is the Moon Worshipping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2. </a:t>
                      </a:r>
                      <a:r>
                        <a:rPr lang="en-US" sz="4000" dirty="0">
                          <a:latin typeface="Arial" panose="020B0604020202020204" pitchFamily="34" charset="0"/>
                          <a:cs typeface="Arial" panose="020B0604020202020204" pitchFamily="34" charset="0"/>
                        </a:rPr>
                        <a:t>On the night of the festival, the elders talk about their wishes.</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3. </a:t>
                      </a:r>
                      <a:r>
                        <a:rPr lang="en-US" sz="4000" dirty="0">
                          <a:latin typeface="Arial" panose="020B0604020202020204" pitchFamily="34" charset="0"/>
                          <a:cs typeface="Arial" panose="020B0604020202020204" pitchFamily="34" charset="0"/>
                        </a:rPr>
                        <a:t>There are lantern contests at the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4. </a:t>
                      </a:r>
                      <a:r>
                        <a:rPr lang="en-US" sz="4000" dirty="0">
                          <a:latin typeface="Arial" panose="020B0604020202020204" pitchFamily="34" charset="0"/>
                          <a:cs typeface="Arial" panose="020B0604020202020204" pitchFamily="34" charset="0"/>
                        </a:rPr>
                        <a:t>Tourists should wear informal clothes when attending the worshipping ceremony.</a:t>
                      </a:r>
                      <a:endParaRPr lang="en-GB" sz="40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pic>
        <p:nvPicPr>
          <p:cNvPr id="3" name="G8 Unit 5 Lesson 6 Exercise 3">
            <a:hlinkClick r:id="" action="ppaction://media"/>
            <a:extLst>
              <a:ext uri="{FF2B5EF4-FFF2-40B4-BE49-F238E27FC236}">
                <a16:creationId xmlns:a16="http://schemas.microsoft.com/office/drawing/2014/main" id="{F05C81DD-29D3-256E-2F53-7B7EC08811E0}"/>
              </a:ext>
            </a:extLst>
          </p:cNvPr>
          <p:cNvPicPr>
            <a:picLocks noChangeAspect="1"/>
          </p:cNvPicPr>
          <p:nvPr>
            <a:audioFile r:link="rId1"/>
            <p:extLst>
              <p:ext uri="{DAA4B4D4-6D71-4841-9C94-3DE7FCFB9230}">
                <p14:media xmlns:p14="http://schemas.microsoft.com/office/powerpoint/2010/main" r:embed="rId2">
                  <p14:trim st="71318.00320000001" end="23778.6907"/>
                </p14:media>
              </p:ext>
            </p:extLst>
          </p:nvPr>
        </p:nvPicPr>
        <p:blipFill>
          <a:blip r:embed="rId8"/>
          <a:stretch>
            <a:fillRect/>
          </a:stretch>
        </p:blipFill>
        <p:spPr>
          <a:xfrm>
            <a:off x="2476322" y="435980"/>
            <a:ext cx="1024876" cy="1024876"/>
          </a:xfrm>
          <a:prstGeom prst="rect">
            <a:avLst/>
          </a:prstGeom>
        </p:spPr>
      </p:pic>
      <p:sp>
        <p:nvSpPr>
          <p:cNvPr id="8" name="Rectangle 7">
            <a:extLst>
              <a:ext uri="{FF2B5EF4-FFF2-40B4-BE49-F238E27FC236}">
                <a16:creationId xmlns:a16="http://schemas.microsoft.com/office/drawing/2014/main" id="{B4DBBF95-5C84-2B7B-4691-984042ACBC7C}"/>
              </a:ext>
            </a:extLst>
          </p:cNvPr>
          <p:cNvSpPr/>
          <p:nvPr/>
        </p:nvSpPr>
        <p:spPr>
          <a:xfrm>
            <a:off x="13106400" y="4415479"/>
            <a:ext cx="4641604" cy="4114800"/>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800" dirty="0">
                <a:solidFill>
                  <a:prstClr val="black"/>
                </a:solidFill>
                <a:latin typeface="Arial" panose="020B0604020202020204" pitchFamily="34" charset="0"/>
                <a:cs typeface="Arial" panose="020B0604020202020204" pitchFamily="34" charset="0"/>
              </a:rPr>
              <a:t>Visitors can participate in games, watch traditional fashion shows and </a:t>
            </a:r>
            <a:r>
              <a:rPr lang="en-US" sz="3800" b="1" u="sng" dirty="0">
                <a:solidFill>
                  <a:srgbClr val="C00000"/>
                </a:solidFill>
                <a:latin typeface="Arial" panose="020B0604020202020204" pitchFamily="34" charset="0"/>
                <a:cs typeface="Arial" panose="020B0604020202020204" pitchFamily="34" charset="0"/>
              </a:rPr>
              <a:t>see</a:t>
            </a:r>
            <a:r>
              <a:rPr lang="en-US" sz="3800" dirty="0">
                <a:solidFill>
                  <a:prstClr val="black"/>
                </a:solidFill>
                <a:latin typeface="Arial" panose="020B0604020202020204" pitchFamily="34" charset="0"/>
                <a:cs typeface="Arial" panose="020B0604020202020204" pitchFamily="34" charset="0"/>
              </a:rPr>
              <a:t> flying </a:t>
            </a:r>
            <a:r>
              <a:rPr lang="en-US" sz="3800" b="1" u="sng" dirty="0">
                <a:solidFill>
                  <a:srgbClr val="C00000"/>
                </a:solidFill>
                <a:latin typeface="Arial" panose="020B0604020202020204" pitchFamily="34" charset="0"/>
                <a:cs typeface="Arial" panose="020B0604020202020204" pitchFamily="34" charset="0"/>
              </a:rPr>
              <a:t>lantern contests.</a:t>
            </a:r>
            <a:endParaRPr lang="en-VN" sz="3800" b="1" u="sng" dirty="0">
              <a:solidFill>
                <a:srgbClr val="C0000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7947B509-DE13-82EE-253F-0562DC50D6A6}"/>
              </a:ext>
            </a:extLst>
          </p:cNvPr>
          <p:cNvCxnSpPr>
            <a:cxnSpLocks/>
          </p:cNvCxnSpPr>
          <p:nvPr/>
        </p:nvCxnSpPr>
        <p:spPr>
          <a:xfrm>
            <a:off x="3501198" y="6819900"/>
            <a:ext cx="350920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Freeform 9">
            <a:extLst>
              <a:ext uri="{FF2B5EF4-FFF2-40B4-BE49-F238E27FC236}">
                <a16:creationId xmlns:a16="http://schemas.microsoft.com/office/drawing/2014/main" id="{836313AB-269C-0E90-1165-10CC2087500A}"/>
              </a:ext>
            </a:extLst>
          </p:cNvPr>
          <p:cNvSpPr/>
          <p:nvPr/>
        </p:nvSpPr>
        <p:spPr>
          <a:xfrm>
            <a:off x="10134600" y="2809101"/>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9">
            <a:extLst>
              <a:ext uri="{FF2B5EF4-FFF2-40B4-BE49-F238E27FC236}">
                <a16:creationId xmlns:a16="http://schemas.microsoft.com/office/drawing/2014/main" id="{84A25EEA-0861-3525-3A3A-8814BE343B06}"/>
              </a:ext>
            </a:extLst>
          </p:cNvPr>
          <p:cNvSpPr/>
          <p:nvPr/>
        </p:nvSpPr>
        <p:spPr>
          <a:xfrm>
            <a:off x="11444416" y="4415479"/>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9">
            <a:extLst>
              <a:ext uri="{FF2B5EF4-FFF2-40B4-BE49-F238E27FC236}">
                <a16:creationId xmlns:a16="http://schemas.microsoft.com/office/drawing/2014/main" id="{EF0AAA9D-814D-A2B7-0C00-13BF463A06BC}"/>
              </a:ext>
            </a:extLst>
          </p:cNvPr>
          <p:cNvSpPr/>
          <p:nvPr/>
        </p:nvSpPr>
        <p:spPr>
          <a:xfrm>
            <a:off x="10160365" y="6147002"/>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363200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 presetClass="mediacall" presetSubtype="0" fill="hold" nodeType="withEffect">
                                  <p:stCondLst>
                                    <p:cond delay="0"/>
                                  </p:stCondLst>
                                  <p:childTnLst>
                                    <p:cmd type="call" cmd="playFrom(0.0)">
                                      <p:cBhvr>
                                        <p:cTn id="9" dur="8139"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457ABCD-13D5-E0E6-A7DB-8F2B856D88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pic>
        <p:nvPicPr>
          <p:cNvPr id="1026" name="Picture 2" descr="Tết Holiday - Vietnam Traditional Lunar New Year">
            <a:extLst>
              <a:ext uri="{FF2B5EF4-FFF2-40B4-BE49-F238E27FC236}">
                <a16:creationId xmlns:a16="http://schemas.microsoft.com/office/drawing/2014/main" id="{148089BE-AD8D-1351-0347-EF9382FE1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200" y="952500"/>
            <a:ext cx="12547600" cy="7089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AC2E3F22-AC64-ACDA-30FC-DD0E905EC7B7}"/>
              </a:ext>
            </a:extLst>
          </p:cNvPr>
          <p:cNvSpPr/>
          <p:nvPr/>
        </p:nvSpPr>
        <p:spPr>
          <a:xfrm>
            <a:off x="6324600" y="8556244"/>
            <a:ext cx="6096000" cy="1216406"/>
          </a:xfrm>
          <a:prstGeom prst="roundRect">
            <a:avLst/>
          </a:prstGeom>
          <a:solidFill>
            <a:srgbClr val="F2CC7D"/>
          </a:solidFill>
          <a:ln w="57150"/>
        </p:spPr>
        <p:style>
          <a:lnRef idx="3">
            <a:schemeClr val="lt1"/>
          </a:lnRef>
          <a:fillRef idx="1">
            <a:schemeClr val="accent3"/>
          </a:fillRef>
          <a:effectRef idx="1">
            <a:schemeClr val="accent3"/>
          </a:effectRef>
          <a:fontRef idx="minor">
            <a:schemeClr val="lt1"/>
          </a:fontRef>
        </p:style>
        <p:txBody>
          <a:bodyPr rtlCol="0" anchor="ctr"/>
          <a:lstStyle/>
          <a:p>
            <a:pPr algn="ctr"/>
            <a:r>
              <a:rPr lang="en-VN" sz="6600" b="1" dirty="0">
                <a:solidFill>
                  <a:srgbClr val="C00000"/>
                </a:solidFill>
              </a:rPr>
              <a:t>Tet Holiday</a:t>
            </a:r>
          </a:p>
        </p:txBody>
      </p:sp>
    </p:spTree>
    <p:extLst>
      <p:ext uri="{BB962C8B-B14F-4D97-AF65-F5344CB8AC3E}">
        <p14:creationId xmlns:p14="http://schemas.microsoft.com/office/powerpoint/2010/main" val="3549260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235002" y="435980"/>
            <a:ext cx="16052998" cy="1033040"/>
          </a:xfrm>
          <a:prstGeom prst="rect">
            <a:avLst/>
          </a:prstGeom>
        </p:spPr>
        <p:txBody>
          <a:bodyPr wrap="square" lIns="0" tIns="0" rIns="0" bIns="0" rtlCol="0" anchor="t">
            <a:spAutoFit/>
          </a:bodyPr>
          <a:lstStyle/>
          <a:p>
            <a:pPr marL="0" marR="0" lvl="0" indent="0" algn="ctr" defTabSz="914400" rtl="0" eaLnBrk="1" fontAlgn="auto" latinLnBrk="0" hangingPunct="1">
              <a:lnSpc>
                <a:spcPts val="8543"/>
              </a:lnSpc>
              <a:spcBef>
                <a:spcPts val="0"/>
              </a:spcBef>
              <a:spcAft>
                <a:spcPts val="0"/>
              </a:spcAft>
              <a:buClrTx/>
              <a:buSzTx/>
              <a:buFontTx/>
              <a:buNone/>
              <a:tabLst/>
              <a:defRPr/>
            </a:pPr>
            <a:r>
              <a:rPr kumimoji="0" lang="en-US" sz="7003" b="0" i="0" u="none" strike="noStrike" kern="1200" cap="none" spc="-300" normalizeH="0" baseline="0" noProof="0" dirty="0">
                <a:ln>
                  <a:noFill/>
                </a:ln>
                <a:solidFill>
                  <a:srgbClr val="000000"/>
                </a:solidFill>
                <a:effectLst/>
                <a:uLnTx/>
                <a:uFillTx/>
                <a:latin typeface="Bryndan Write"/>
                <a:ea typeface="+mn-ea"/>
                <a:cs typeface="+mn-cs"/>
              </a:rPr>
              <a:t>Listen again and check your answers</a:t>
            </a:r>
          </a:p>
        </p:txBody>
      </p:sp>
      <p:graphicFrame>
        <p:nvGraphicFramePr>
          <p:cNvPr id="9" name="Table 8">
            <a:extLst>
              <a:ext uri="{FF2B5EF4-FFF2-40B4-BE49-F238E27FC236}">
                <a16:creationId xmlns:a16="http://schemas.microsoft.com/office/drawing/2014/main" id="{C52AA3F4-6CEC-67A2-777C-C321E7594C2C}"/>
              </a:ext>
            </a:extLst>
          </p:cNvPr>
          <p:cNvGraphicFramePr>
            <a:graphicFrameLocks noGrp="1"/>
          </p:cNvGraphicFramePr>
          <p:nvPr/>
        </p:nvGraphicFramePr>
        <p:xfrm>
          <a:off x="465213" y="1710650"/>
          <a:ext cx="12260187" cy="7843838"/>
        </p:xfrm>
        <a:graphic>
          <a:graphicData uri="http://schemas.openxmlformats.org/drawingml/2006/table">
            <a:tbl>
              <a:tblPr firstRow="1" bandRow="1">
                <a:tableStyleId>{5C22544A-7EE6-4342-B048-85BDC9FD1C3A}</a:tableStyleId>
              </a:tblPr>
              <a:tblGrid>
                <a:gridCol w="9516987">
                  <a:extLst>
                    <a:ext uri="{9D8B030D-6E8A-4147-A177-3AD203B41FA5}">
                      <a16:colId xmlns:a16="http://schemas.microsoft.com/office/drawing/2014/main" val="2796355671"/>
                    </a:ext>
                  </a:extLst>
                </a:gridCol>
                <a:gridCol w="1371600">
                  <a:extLst>
                    <a:ext uri="{9D8B030D-6E8A-4147-A177-3AD203B41FA5}">
                      <a16:colId xmlns:a16="http://schemas.microsoft.com/office/drawing/2014/main" val="2840795758"/>
                    </a:ext>
                  </a:extLst>
                </a:gridCol>
                <a:gridCol w="1371600">
                  <a:extLst>
                    <a:ext uri="{9D8B030D-6E8A-4147-A177-3AD203B41FA5}">
                      <a16:colId xmlns:a16="http://schemas.microsoft.com/office/drawing/2014/main" val="1090198741"/>
                    </a:ext>
                  </a:extLst>
                </a:gridCol>
              </a:tblGrid>
              <a:tr h="822842">
                <a:tc>
                  <a:txBody>
                    <a:bodyPr/>
                    <a:lstStyle/>
                    <a:p>
                      <a:endParaRPr lang="en-GB" sz="4000" dirty="0">
                        <a:latin typeface="Arial" panose="020B0604020202020204" pitchFamily="34" charset="0"/>
                        <a:cs typeface="Arial" panose="020B0604020202020204" pitchFamily="34" charset="0"/>
                      </a:endParaRP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T</a:t>
                      </a:r>
                    </a:p>
                  </a:txBody>
                  <a:tcPr>
                    <a:solidFill>
                      <a:srgbClr val="F3CC7D"/>
                    </a:solidFill>
                  </a:tcPr>
                </a:tc>
                <a:tc>
                  <a:txBody>
                    <a:bodyPr/>
                    <a:lstStyle/>
                    <a:p>
                      <a:pPr algn="ctr"/>
                      <a:r>
                        <a:rPr lang="en-GB" sz="4000" dirty="0">
                          <a:solidFill>
                            <a:schemeClr val="tx1"/>
                          </a:solidFill>
                          <a:latin typeface="Arial" panose="020B0604020202020204" pitchFamily="34" charset="0"/>
                          <a:cs typeface="Arial" panose="020B0604020202020204" pitchFamily="34" charset="0"/>
                        </a:rPr>
                        <a:t>F</a:t>
                      </a:r>
                    </a:p>
                  </a:txBody>
                  <a:tcPr>
                    <a:solidFill>
                      <a:srgbClr val="F3CC7D"/>
                    </a:solidFill>
                  </a:tcPr>
                </a:tc>
                <a:extLst>
                  <a:ext uri="{0D108BD9-81ED-4DB2-BD59-A6C34878D82A}">
                    <a16:rowId xmlns:a16="http://schemas.microsoft.com/office/drawing/2014/main" val="2121938528"/>
                  </a:ext>
                </a:extLst>
              </a:tr>
              <a:tr h="1700252">
                <a:tc>
                  <a:txBody>
                    <a:bodyPr/>
                    <a:lstStyle/>
                    <a:p>
                      <a:r>
                        <a:rPr lang="en-US" sz="4000" b="1" dirty="0">
                          <a:solidFill>
                            <a:srgbClr val="002060"/>
                          </a:solidFill>
                          <a:latin typeface="Arial" panose="020B0604020202020204" pitchFamily="34" charset="0"/>
                          <a:cs typeface="Arial" panose="020B0604020202020204" pitchFamily="34" charset="0"/>
                        </a:rPr>
                        <a:t>1.</a:t>
                      </a:r>
                      <a:r>
                        <a:rPr lang="en-US" sz="4000" dirty="0">
                          <a:solidFill>
                            <a:srgbClr val="002060"/>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Ok Om Bok is the Moon Worshipping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1742023536"/>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2. </a:t>
                      </a:r>
                      <a:r>
                        <a:rPr lang="en-US" sz="4000" dirty="0">
                          <a:latin typeface="Arial" panose="020B0604020202020204" pitchFamily="34" charset="0"/>
                          <a:cs typeface="Arial" panose="020B0604020202020204" pitchFamily="34" charset="0"/>
                        </a:rPr>
                        <a:t>On the night of the festival, the elders talk about their wishes.</a:t>
                      </a:r>
                      <a:endParaRPr lang="en-GB" sz="400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3200" dirty="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326201475"/>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3. </a:t>
                      </a:r>
                      <a:r>
                        <a:rPr lang="en-US" sz="4000" dirty="0">
                          <a:latin typeface="Arial" panose="020B0604020202020204" pitchFamily="34" charset="0"/>
                          <a:cs typeface="Arial" panose="020B0604020202020204" pitchFamily="34" charset="0"/>
                        </a:rPr>
                        <a:t>There are lantern contests at the festival.</a:t>
                      </a:r>
                      <a:endParaRPr lang="en-GB" sz="4000" dirty="0">
                        <a:latin typeface="Arial" panose="020B0604020202020204" pitchFamily="34" charset="0"/>
                        <a:cs typeface="Arial" panose="020B0604020202020204" pitchFamily="34" charset="0"/>
                      </a:endParaRPr>
                    </a:p>
                  </a:txBody>
                  <a:tcPr anchor="ct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599611963"/>
                  </a:ext>
                </a:extLst>
              </a:tr>
              <a:tr h="1700252">
                <a:tc>
                  <a:txBody>
                    <a:bodyPr/>
                    <a:lstStyle/>
                    <a:p>
                      <a:r>
                        <a:rPr lang="en-US" sz="4000" b="1" kern="1200" dirty="0">
                          <a:solidFill>
                            <a:srgbClr val="002060"/>
                          </a:solidFill>
                          <a:latin typeface="Arial" panose="020B0604020202020204" pitchFamily="34" charset="0"/>
                          <a:ea typeface="+mn-ea"/>
                          <a:cs typeface="Arial" panose="020B0604020202020204" pitchFamily="34" charset="0"/>
                        </a:rPr>
                        <a:t>4. </a:t>
                      </a:r>
                      <a:r>
                        <a:rPr lang="en-US" sz="4000" dirty="0">
                          <a:latin typeface="Arial" panose="020B0604020202020204" pitchFamily="34" charset="0"/>
                          <a:cs typeface="Arial" panose="020B0604020202020204" pitchFamily="34" charset="0"/>
                        </a:rPr>
                        <a:t>Tourists should wear informal clothes when attending the worshipping ceremony.</a:t>
                      </a:r>
                      <a:endParaRPr lang="en-GB" sz="4000" dirty="0">
                        <a:latin typeface="Arial" panose="020B0604020202020204" pitchFamily="34" charset="0"/>
                        <a:cs typeface="Arial" panose="020B0604020202020204" pitchFamily="34" charset="0"/>
                      </a:endParaRPr>
                    </a:p>
                  </a:txBody>
                  <a:tcPr anchor="ctr"/>
                </a:tc>
                <a:tc>
                  <a:txBody>
                    <a:bodyPr/>
                    <a:lstStyle/>
                    <a:p>
                      <a:endParaRPr lang="en-GB" sz="3200" dirty="0">
                        <a:latin typeface="Arial" panose="020B0604020202020204" pitchFamily="34" charset="0"/>
                        <a:cs typeface="Arial" panose="020B0604020202020204" pitchFamily="34" charset="0"/>
                      </a:endParaRPr>
                    </a:p>
                  </a:txBody>
                  <a:tcPr/>
                </a:tc>
                <a:tc>
                  <a:txBody>
                    <a:bodyPr/>
                    <a:lstStyle/>
                    <a:p>
                      <a:endParaRPr lang="en-GB"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1693509"/>
                  </a:ext>
                </a:extLst>
              </a:tr>
            </a:tbl>
          </a:graphicData>
        </a:graphic>
      </p:graphicFrame>
      <p:pic>
        <p:nvPicPr>
          <p:cNvPr id="3" name="G8 Unit 5 Lesson 6 Exercise 3">
            <a:hlinkClick r:id="" action="ppaction://media"/>
            <a:extLst>
              <a:ext uri="{FF2B5EF4-FFF2-40B4-BE49-F238E27FC236}">
                <a16:creationId xmlns:a16="http://schemas.microsoft.com/office/drawing/2014/main" id="{F05C81DD-29D3-256E-2F53-7B7EC08811E0}"/>
              </a:ext>
            </a:extLst>
          </p:cNvPr>
          <p:cNvPicPr>
            <a:picLocks noChangeAspect="1"/>
          </p:cNvPicPr>
          <p:nvPr>
            <a:audioFile r:link="rId1"/>
            <p:extLst>
              <p:ext uri="{DAA4B4D4-6D71-4841-9C94-3DE7FCFB9230}">
                <p14:media xmlns:p14="http://schemas.microsoft.com/office/powerpoint/2010/main" r:embed="rId2">
                  <p14:trim st="87019.0681"/>
                </p14:media>
              </p:ext>
            </p:extLst>
          </p:nvPr>
        </p:nvPicPr>
        <p:blipFill>
          <a:blip r:embed="rId8"/>
          <a:stretch>
            <a:fillRect/>
          </a:stretch>
        </p:blipFill>
        <p:spPr>
          <a:xfrm>
            <a:off x="2476322" y="435980"/>
            <a:ext cx="1024876" cy="1024876"/>
          </a:xfrm>
          <a:prstGeom prst="rect">
            <a:avLst/>
          </a:prstGeom>
        </p:spPr>
      </p:pic>
      <p:sp>
        <p:nvSpPr>
          <p:cNvPr id="8" name="Rectangle 7">
            <a:extLst>
              <a:ext uri="{FF2B5EF4-FFF2-40B4-BE49-F238E27FC236}">
                <a16:creationId xmlns:a16="http://schemas.microsoft.com/office/drawing/2014/main" id="{B4DBBF95-5C84-2B7B-4691-984042ACBC7C}"/>
              </a:ext>
            </a:extLst>
          </p:cNvPr>
          <p:cNvSpPr/>
          <p:nvPr/>
        </p:nvSpPr>
        <p:spPr>
          <a:xfrm>
            <a:off x="13106400" y="4415478"/>
            <a:ext cx="4641604" cy="5139009"/>
          </a:xfrm>
          <a:prstGeom prst="rect">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800" dirty="0">
                <a:solidFill>
                  <a:prstClr val="black"/>
                </a:solidFill>
                <a:latin typeface="Arial" panose="020B0604020202020204" pitchFamily="34" charset="0"/>
                <a:cs typeface="Arial" panose="020B0604020202020204" pitchFamily="34" charset="0"/>
              </a:rPr>
              <a:t>Here is some advice to tourists at the Ok Om Bok Festival. They </a:t>
            </a:r>
            <a:r>
              <a:rPr lang="en-US" sz="3800" b="1" i="1" u="sng" dirty="0">
                <a:solidFill>
                  <a:srgbClr val="0070C0"/>
                </a:solidFill>
                <a:latin typeface="Arial" panose="020B0604020202020204" pitchFamily="34" charset="0"/>
                <a:cs typeface="Arial" panose="020B0604020202020204" pitchFamily="34" charset="0"/>
              </a:rPr>
              <a:t>should not </a:t>
            </a:r>
            <a:r>
              <a:rPr lang="en-US" sz="3800" dirty="0">
                <a:solidFill>
                  <a:prstClr val="black"/>
                </a:solidFill>
                <a:latin typeface="Arial" panose="020B0604020202020204" pitchFamily="34" charset="0"/>
                <a:cs typeface="Arial" panose="020B0604020202020204" pitchFamily="34" charset="0"/>
              </a:rPr>
              <a:t>wear </a:t>
            </a:r>
            <a:r>
              <a:rPr lang="en-US" sz="3800" b="1" u="sng" dirty="0">
                <a:solidFill>
                  <a:srgbClr val="C00000"/>
                </a:solidFill>
                <a:latin typeface="Arial" panose="020B0604020202020204" pitchFamily="34" charset="0"/>
                <a:cs typeface="Arial" panose="020B0604020202020204" pitchFamily="34" charset="0"/>
              </a:rPr>
              <a:t>shorts or sleeveless shirts </a:t>
            </a:r>
            <a:r>
              <a:rPr lang="en-US" sz="3800" dirty="0">
                <a:solidFill>
                  <a:prstClr val="black"/>
                </a:solidFill>
                <a:latin typeface="Arial" panose="020B0604020202020204" pitchFamily="34" charset="0"/>
                <a:cs typeface="Arial" panose="020B0604020202020204" pitchFamily="34" charset="0"/>
              </a:rPr>
              <a:t>when attending the </a:t>
            </a:r>
            <a:r>
              <a:rPr lang="en-US" sz="3800" b="1" u="sng" dirty="0">
                <a:solidFill>
                  <a:srgbClr val="C00000"/>
                </a:solidFill>
                <a:latin typeface="Arial" panose="020B0604020202020204" pitchFamily="34" charset="0"/>
                <a:cs typeface="Arial" panose="020B0604020202020204" pitchFamily="34" charset="0"/>
              </a:rPr>
              <a:t>religious ceremony</a:t>
            </a:r>
            <a:r>
              <a:rPr lang="en-US" sz="3800" dirty="0">
                <a:solidFill>
                  <a:prstClr val="black"/>
                </a:solidFill>
                <a:latin typeface="Arial" panose="020B0604020202020204" pitchFamily="34" charset="0"/>
                <a:cs typeface="Arial" panose="020B0604020202020204" pitchFamily="34" charset="0"/>
              </a:rPr>
              <a:t>.</a:t>
            </a:r>
            <a:endParaRPr lang="en-VN" sz="3800" b="1" u="sng" dirty="0">
              <a:solidFill>
                <a:srgbClr val="C0000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7947B509-DE13-82EE-253F-0562DC50D6A6}"/>
              </a:ext>
            </a:extLst>
          </p:cNvPr>
          <p:cNvCxnSpPr>
            <a:cxnSpLocks/>
          </p:cNvCxnSpPr>
          <p:nvPr/>
        </p:nvCxnSpPr>
        <p:spPr>
          <a:xfrm>
            <a:off x="1143000" y="8343900"/>
            <a:ext cx="17526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Freeform 9">
            <a:extLst>
              <a:ext uri="{FF2B5EF4-FFF2-40B4-BE49-F238E27FC236}">
                <a16:creationId xmlns:a16="http://schemas.microsoft.com/office/drawing/2014/main" id="{836313AB-269C-0E90-1165-10CC2087500A}"/>
              </a:ext>
            </a:extLst>
          </p:cNvPr>
          <p:cNvSpPr/>
          <p:nvPr/>
        </p:nvSpPr>
        <p:spPr>
          <a:xfrm>
            <a:off x="10134600" y="2809101"/>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9">
            <a:extLst>
              <a:ext uri="{FF2B5EF4-FFF2-40B4-BE49-F238E27FC236}">
                <a16:creationId xmlns:a16="http://schemas.microsoft.com/office/drawing/2014/main" id="{84A25EEA-0861-3525-3A3A-8814BE343B06}"/>
              </a:ext>
            </a:extLst>
          </p:cNvPr>
          <p:cNvSpPr/>
          <p:nvPr/>
        </p:nvSpPr>
        <p:spPr>
          <a:xfrm>
            <a:off x="11444416" y="4415479"/>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9">
            <a:extLst>
              <a:ext uri="{FF2B5EF4-FFF2-40B4-BE49-F238E27FC236}">
                <a16:creationId xmlns:a16="http://schemas.microsoft.com/office/drawing/2014/main" id="{EF0AAA9D-814D-A2B7-0C00-13BF463A06BC}"/>
              </a:ext>
            </a:extLst>
          </p:cNvPr>
          <p:cNvSpPr/>
          <p:nvPr/>
        </p:nvSpPr>
        <p:spPr>
          <a:xfrm>
            <a:off x="10160365" y="6147002"/>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9">
            <a:extLst>
              <a:ext uri="{FF2B5EF4-FFF2-40B4-BE49-F238E27FC236}">
                <a16:creationId xmlns:a16="http://schemas.microsoft.com/office/drawing/2014/main" id="{8A858ADB-460E-7E1E-E438-0FA36D89CF1D}"/>
              </a:ext>
            </a:extLst>
          </p:cNvPr>
          <p:cNvSpPr/>
          <p:nvPr/>
        </p:nvSpPr>
        <p:spPr>
          <a:xfrm>
            <a:off x="11502782" y="7995257"/>
            <a:ext cx="1080682" cy="1080682"/>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cxnSp>
        <p:nvCxnSpPr>
          <p:cNvPr id="25" name="Straight Connector 24">
            <a:extLst>
              <a:ext uri="{FF2B5EF4-FFF2-40B4-BE49-F238E27FC236}">
                <a16:creationId xmlns:a16="http://schemas.microsoft.com/office/drawing/2014/main" id="{4BE7D154-90A9-AF16-E2E6-6576988D92B6}"/>
              </a:ext>
            </a:extLst>
          </p:cNvPr>
          <p:cNvCxnSpPr>
            <a:cxnSpLocks/>
          </p:cNvCxnSpPr>
          <p:nvPr/>
        </p:nvCxnSpPr>
        <p:spPr>
          <a:xfrm>
            <a:off x="4676313" y="8326144"/>
            <a:ext cx="4772487" cy="177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F7EFC7-5EE1-D837-976A-7F01C95F2183}"/>
              </a:ext>
            </a:extLst>
          </p:cNvPr>
          <p:cNvCxnSpPr>
            <a:cxnSpLocks/>
          </p:cNvCxnSpPr>
          <p:nvPr/>
        </p:nvCxnSpPr>
        <p:spPr>
          <a:xfrm>
            <a:off x="1921238" y="8908034"/>
            <a:ext cx="204116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A748EC-37CF-6FB3-BA70-54FC1B6EC3F5}"/>
              </a:ext>
            </a:extLst>
          </p:cNvPr>
          <p:cNvCxnSpPr>
            <a:cxnSpLocks/>
          </p:cNvCxnSpPr>
          <p:nvPr/>
        </p:nvCxnSpPr>
        <p:spPr>
          <a:xfrm>
            <a:off x="5035913" y="8908034"/>
            <a:ext cx="258408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DE7B57-0F19-C86B-EE96-9BB8A16072D0}"/>
              </a:ext>
            </a:extLst>
          </p:cNvPr>
          <p:cNvCxnSpPr>
            <a:cxnSpLocks/>
          </p:cNvCxnSpPr>
          <p:nvPr/>
        </p:nvCxnSpPr>
        <p:spPr>
          <a:xfrm>
            <a:off x="559163" y="9498584"/>
            <a:ext cx="218403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75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 presetClass="mediacall" presetSubtype="0" fill="hold" nodeType="withEffect">
                                  <p:stCondLst>
                                    <p:cond delay="0"/>
                                  </p:stCondLst>
                                  <p:childTnLst>
                                    <p:cmd type="call" cmd="playFrom(0.0)">
                                      <p:cBhvr>
                                        <p:cTn id="9" dur="16216"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F399D1A0-0979-51B7-9E83-8143D5DBC6AA}"/>
              </a:ext>
            </a:extLst>
          </p:cNvPr>
          <p:cNvSpPr txBox="1"/>
          <p:nvPr/>
        </p:nvSpPr>
        <p:spPr>
          <a:xfrm>
            <a:off x="914400" y="435980"/>
            <a:ext cx="17373600" cy="1033040"/>
          </a:xfrm>
          <a:prstGeom prst="rect">
            <a:avLst/>
          </a:prstGeom>
        </p:spPr>
        <p:txBody>
          <a:bodyPr wrap="square" lIns="0" tIns="0" rIns="0" bIns="0" rtlCol="0" anchor="t">
            <a:spAutoFit/>
          </a:bodyPr>
          <a:lstStyle/>
          <a:p>
            <a:pPr marL="0" marR="0" lvl="0" indent="0" defTabSz="914400" rtl="0" eaLnBrk="1" fontAlgn="auto" latinLnBrk="0" hangingPunct="1">
              <a:lnSpc>
                <a:spcPts val="8543"/>
              </a:lnSpc>
              <a:spcBef>
                <a:spcPts val="0"/>
              </a:spcBef>
              <a:spcAft>
                <a:spcPts val="0"/>
              </a:spcAft>
              <a:buClrTx/>
              <a:buSzTx/>
              <a:buFontTx/>
              <a:buNone/>
              <a:tabLst/>
              <a:defRPr/>
            </a:pPr>
            <a:r>
              <a:rPr lang="en-US" sz="7003" spc="-300" dirty="0">
                <a:solidFill>
                  <a:srgbClr val="000000"/>
                </a:solidFill>
                <a:latin typeface="Bryndan Write"/>
              </a:rPr>
              <a:t>Extra activity</a:t>
            </a:r>
            <a:endParaRPr kumimoji="0" lang="en-US" sz="7003" b="0" i="0" u="none" strike="noStrike" kern="1200" cap="none" spc="-300" normalizeH="0" baseline="0" noProof="0" dirty="0">
              <a:ln>
                <a:noFill/>
              </a:ln>
              <a:solidFill>
                <a:srgbClr val="000000"/>
              </a:solidFill>
              <a:effectLst/>
              <a:uLnTx/>
              <a:uFillTx/>
              <a:latin typeface="Bryndan Write"/>
              <a:ea typeface="+mn-ea"/>
              <a:cs typeface="+mn-cs"/>
            </a:endParaRPr>
          </a:p>
        </p:txBody>
      </p:sp>
      <p:pic>
        <p:nvPicPr>
          <p:cNvPr id="5122" name="Picture 2" descr="Two truths and a lie: the icebreaker to get to know your team - Templates |  Klaxoon">
            <a:extLst>
              <a:ext uri="{FF2B5EF4-FFF2-40B4-BE49-F238E27FC236}">
                <a16:creationId xmlns:a16="http://schemas.microsoft.com/office/drawing/2014/main" id="{C0F4B3EE-B8C7-268C-50C0-F9EF7780A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4876" y="0"/>
            <a:ext cx="8633124" cy="5600700"/>
          </a:xfrm>
          <a:prstGeom prst="rect">
            <a:avLst/>
          </a:prstGeom>
          <a:noFill/>
          <a:extLst>
            <a:ext uri="{909E8E84-426E-40DD-AFC4-6F175D3DCCD1}">
              <a14:hiddenFill xmlns:a14="http://schemas.microsoft.com/office/drawing/2010/main">
                <a:solidFill>
                  <a:srgbClr val="FFFFFF"/>
                </a:solidFill>
              </a14:hiddenFill>
            </a:ext>
          </a:extLst>
        </p:spPr>
      </p:pic>
      <p:sp>
        <p:nvSpPr>
          <p:cNvPr id="6" name="Triangle 5">
            <a:extLst>
              <a:ext uri="{FF2B5EF4-FFF2-40B4-BE49-F238E27FC236}">
                <a16:creationId xmlns:a16="http://schemas.microsoft.com/office/drawing/2014/main" id="{C1F16976-2018-8D2B-8C84-3E9B24C3CAAB}"/>
              </a:ext>
            </a:extLst>
          </p:cNvPr>
          <p:cNvSpPr/>
          <p:nvPr/>
        </p:nvSpPr>
        <p:spPr>
          <a:xfrm rot="5400000">
            <a:off x="990600" y="2549311"/>
            <a:ext cx="762000" cy="609600"/>
          </a:xfrm>
          <a:prstGeom prst="triangl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FB5B5703-45BA-D0F4-1492-FE68AF199925}"/>
              </a:ext>
            </a:extLst>
          </p:cNvPr>
          <p:cNvSpPr txBox="1"/>
          <p:nvPr/>
        </p:nvSpPr>
        <p:spPr>
          <a:xfrm>
            <a:off x="2057400" y="2540665"/>
            <a:ext cx="7848600" cy="646331"/>
          </a:xfrm>
          <a:prstGeom prst="rect">
            <a:avLst/>
          </a:prstGeom>
          <a:solidFill>
            <a:srgbClr val="FCE5C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Work in groups of three.</a:t>
            </a:r>
          </a:p>
        </p:txBody>
      </p:sp>
      <p:sp>
        <p:nvSpPr>
          <p:cNvPr id="9" name="Triangle 8">
            <a:extLst>
              <a:ext uri="{FF2B5EF4-FFF2-40B4-BE49-F238E27FC236}">
                <a16:creationId xmlns:a16="http://schemas.microsoft.com/office/drawing/2014/main" id="{2EDB10B2-6EA9-1C32-2483-6682B0C6C6E0}"/>
              </a:ext>
            </a:extLst>
          </p:cNvPr>
          <p:cNvSpPr/>
          <p:nvPr/>
        </p:nvSpPr>
        <p:spPr>
          <a:xfrm rot="5400000">
            <a:off x="990600" y="4282083"/>
            <a:ext cx="762000" cy="609600"/>
          </a:xfrm>
          <a:prstGeom prst="triangl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VN"/>
          </a:p>
        </p:txBody>
      </p:sp>
      <p:sp>
        <p:nvSpPr>
          <p:cNvPr id="10" name="TextBox 9">
            <a:extLst>
              <a:ext uri="{FF2B5EF4-FFF2-40B4-BE49-F238E27FC236}">
                <a16:creationId xmlns:a16="http://schemas.microsoft.com/office/drawing/2014/main" id="{0274E35F-CDB0-B265-6071-53ADDD6DA0F0}"/>
              </a:ext>
            </a:extLst>
          </p:cNvPr>
          <p:cNvSpPr txBox="1"/>
          <p:nvPr/>
        </p:nvSpPr>
        <p:spPr>
          <a:xfrm>
            <a:off x="2057400" y="3745635"/>
            <a:ext cx="7848600" cy="1754326"/>
          </a:xfrm>
          <a:prstGeom prst="rect">
            <a:avLst/>
          </a:prstGeom>
          <a:solidFill>
            <a:srgbClr val="FCE5C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Students listen the recording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202124"/>
                </a:solidFill>
                <a:latin typeface="Arial" panose="020B0604020202020204" pitchFamily="34" charset="0"/>
                <a:cs typeface="Arial" panose="020B0604020202020204" pitchFamily="34" charset="0"/>
              </a:rPr>
              <a:t>write 2 TRUE statements and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202124"/>
                </a:solidFill>
                <a:latin typeface="Arial" panose="020B0604020202020204" pitchFamily="34" charset="0"/>
                <a:cs typeface="Arial" panose="020B0604020202020204" pitchFamily="34" charset="0"/>
              </a:rPr>
              <a:t>FALSE statement about the listening. </a:t>
            </a:r>
            <a:endParaRPr kumimoji="0" lang="en-US" sz="36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endParaRPr>
          </a:p>
        </p:txBody>
      </p:sp>
      <p:sp>
        <p:nvSpPr>
          <p:cNvPr id="11" name="Triangle 10">
            <a:extLst>
              <a:ext uri="{FF2B5EF4-FFF2-40B4-BE49-F238E27FC236}">
                <a16:creationId xmlns:a16="http://schemas.microsoft.com/office/drawing/2014/main" id="{183ADF1E-E2C6-00EF-67A6-608FFAE0484E}"/>
              </a:ext>
            </a:extLst>
          </p:cNvPr>
          <p:cNvSpPr/>
          <p:nvPr/>
        </p:nvSpPr>
        <p:spPr>
          <a:xfrm rot="5400000">
            <a:off x="990600" y="6366090"/>
            <a:ext cx="762000" cy="609600"/>
          </a:xfrm>
          <a:prstGeom prst="triangl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FF14DB09-3531-7F93-EA14-47FC22F0E688}"/>
              </a:ext>
            </a:extLst>
          </p:cNvPr>
          <p:cNvSpPr txBox="1"/>
          <p:nvPr/>
        </p:nvSpPr>
        <p:spPr>
          <a:xfrm>
            <a:off x="2074633" y="6074933"/>
            <a:ext cx="7848600" cy="1200329"/>
          </a:xfrm>
          <a:prstGeom prst="rect">
            <a:avLst/>
          </a:prstGeom>
          <a:solidFill>
            <a:srgbClr val="FCE5C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Exchange the sentences with the group in front of/ behind.</a:t>
            </a:r>
          </a:p>
        </p:txBody>
      </p:sp>
      <p:sp>
        <p:nvSpPr>
          <p:cNvPr id="13" name="Triangle 12">
            <a:extLst>
              <a:ext uri="{FF2B5EF4-FFF2-40B4-BE49-F238E27FC236}">
                <a16:creationId xmlns:a16="http://schemas.microsoft.com/office/drawing/2014/main" id="{DF7FABEE-875D-F552-AA92-2E73E822A68E}"/>
              </a:ext>
            </a:extLst>
          </p:cNvPr>
          <p:cNvSpPr/>
          <p:nvPr/>
        </p:nvSpPr>
        <p:spPr>
          <a:xfrm rot="5400000">
            <a:off x="973367" y="8141391"/>
            <a:ext cx="762000" cy="609600"/>
          </a:xfrm>
          <a:prstGeom prst="triangl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VN"/>
          </a:p>
        </p:txBody>
      </p:sp>
      <p:sp>
        <p:nvSpPr>
          <p:cNvPr id="14" name="TextBox 13">
            <a:extLst>
              <a:ext uri="{FF2B5EF4-FFF2-40B4-BE49-F238E27FC236}">
                <a16:creationId xmlns:a16="http://schemas.microsoft.com/office/drawing/2014/main" id="{38BE57D9-79B4-CE92-B898-A14E7FD50467}"/>
              </a:ext>
            </a:extLst>
          </p:cNvPr>
          <p:cNvSpPr txBox="1"/>
          <p:nvPr/>
        </p:nvSpPr>
        <p:spPr>
          <a:xfrm>
            <a:off x="2057400" y="7850234"/>
            <a:ext cx="7848600" cy="1754326"/>
          </a:xfrm>
          <a:prstGeom prst="rect">
            <a:avLst/>
          </a:prstGeom>
          <a:solidFill>
            <a:srgbClr val="FCE5C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02124"/>
                </a:solidFill>
                <a:effectLst/>
                <a:uLnTx/>
                <a:uFillTx/>
                <a:latin typeface="Arial" panose="020B0604020202020204" pitchFamily="34" charset="0"/>
                <a:ea typeface="+mn-ea"/>
                <a:cs typeface="Arial" panose="020B0604020202020204" pitchFamily="34" charset="0"/>
              </a:rPr>
              <a:t>Each pair tries to find the true statements and identify the false statements. </a:t>
            </a:r>
          </a:p>
        </p:txBody>
      </p:sp>
      <p:pic>
        <p:nvPicPr>
          <p:cNvPr id="5124" name="Picture 4" descr="Conversation Images - Free Download on Freepik">
            <a:extLst>
              <a:ext uri="{FF2B5EF4-FFF2-40B4-BE49-F238E27FC236}">
                <a16:creationId xmlns:a16="http://schemas.microsoft.com/office/drawing/2014/main" id="{58F21344-A501-74F1-035E-A1333B49675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000" y1="44636" x2="36850" y2="45761"/>
                        <a14:foregroundMark x1="25000" y1="29557" x2="34950" y2="39985"/>
                        <a14:foregroundMark x1="29150" y1="43511" x2="29150" y2="52738"/>
                        <a14:foregroundMark x1="30550" y1="51013" x2="30550" y2="60465"/>
                        <a14:foregroundMark x1="63900" y1="63991" x2="70750" y2="70893"/>
                      </a14:backgroundRemoval>
                    </a14:imgEffect>
                  </a14:imgLayer>
                </a14:imgProps>
              </a:ext>
              <a:ext uri="{28A0092B-C50C-407E-A947-70E740481C1C}">
                <a14:useLocalDpi xmlns:a14="http://schemas.microsoft.com/office/drawing/2010/main" val="0"/>
              </a:ext>
            </a:extLst>
          </a:blip>
          <a:srcRect/>
          <a:stretch>
            <a:fillRect/>
          </a:stretch>
        </p:blipFill>
        <p:spPr bwMode="auto">
          <a:xfrm>
            <a:off x="9923233" y="4635605"/>
            <a:ext cx="8478837" cy="5651395"/>
          </a:xfrm>
          <a:prstGeom prst="rect">
            <a:avLst/>
          </a:prstGeom>
          <a:noFill/>
          <a:extLst>
            <a:ext uri="{909E8E84-426E-40DD-AFC4-6F175D3DCCD1}">
              <a14:hiddenFill xmlns:a14="http://schemas.microsoft.com/office/drawing/2010/main">
                <a:solidFill>
                  <a:srgbClr val="FFFFFF"/>
                </a:solidFill>
              </a14:hiddenFill>
            </a:ext>
          </a:extLst>
        </p:spPr>
      </p:pic>
      <p:pic>
        <p:nvPicPr>
          <p:cNvPr id="15" name="Track 30">
            <a:hlinkClick r:id="" action="ppaction://media"/>
            <a:extLst>
              <a:ext uri="{FF2B5EF4-FFF2-40B4-BE49-F238E27FC236}">
                <a16:creationId xmlns:a16="http://schemas.microsoft.com/office/drawing/2014/main" id="{4A283FF5-FAA3-4DC0-95DF-530D838CB839}"/>
              </a:ext>
            </a:extLst>
          </p:cNvPr>
          <p:cNvPicPr>
            <a:picLocks noChangeAspect="1"/>
          </p:cNvPicPr>
          <p:nvPr>
            <a:audioFile r:link="rId1"/>
            <p:extLst>
              <p:ext uri="{DAA4B4D4-6D71-4841-9C94-3DE7FCFB9230}">
                <p14:media xmlns:p14="http://schemas.microsoft.com/office/powerpoint/2010/main" r:embed="rId2">
                  <p14:trim st="20940.2612"/>
                </p14:media>
              </p:ext>
            </p:extLst>
          </p:nvPr>
        </p:nvPicPr>
        <p:blipFill>
          <a:blip r:embed="rId7"/>
          <a:stretch>
            <a:fillRect/>
          </a:stretch>
        </p:blipFill>
        <p:spPr>
          <a:xfrm>
            <a:off x="6629400" y="264567"/>
            <a:ext cx="1370969" cy="1370969"/>
          </a:xfrm>
          <a:prstGeom prst="rect">
            <a:avLst/>
          </a:prstGeom>
        </p:spPr>
      </p:pic>
    </p:spTree>
    <p:extLst>
      <p:ext uri="{BB962C8B-B14F-4D97-AF65-F5344CB8AC3E}">
        <p14:creationId xmlns:p14="http://schemas.microsoft.com/office/powerpoint/2010/main" val="218633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p:tgtEl>
                                          <p:spTgt spid="5122"/>
                                        </p:tgtEl>
                                        <p:attrNameLst>
                                          <p:attrName>ppt_x</p:attrName>
                                        </p:attrNameLst>
                                      </p:cBhvr>
                                      <p:tavLst>
                                        <p:tav tm="0">
                                          <p:val>
                                            <p:strVal val="#ppt_x+#ppt_w*1.125000"/>
                                          </p:val>
                                        </p:tav>
                                        <p:tav tm="100000">
                                          <p:val>
                                            <p:strVal val="#ppt_x"/>
                                          </p:val>
                                        </p:tav>
                                      </p:tavLst>
                                    </p:anim>
                                    <p:animEffect transition="in" filter="wipe(left)">
                                      <p:cBhvr>
                                        <p:cTn id="8" dur="500"/>
                                        <p:tgtEl>
                                          <p:spTgt spid="5122"/>
                                        </p:tgtEl>
                                      </p:cBhvr>
                                    </p:animEffect>
                                  </p:childTnLst>
                                </p:cTn>
                              </p:par>
                              <p:par>
                                <p:cTn id="9" presetID="12" presetClass="entr" presetSubtype="4"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additive="base">
                                        <p:cTn id="11" dur="500"/>
                                        <p:tgtEl>
                                          <p:spTgt spid="5124"/>
                                        </p:tgtEl>
                                        <p:attrNameLst>
                                          <p:attrName>ppt_y</p:attrName>
                                        </p:attrNameLst>
                                      </p:cBhvr>
                                      <p:tavLst>
                                        <p:tav tm="0">
                                          <p:val>
                                            <p:strVal val="#ppt_y+#ppt_h*1.125000"/>
                                          </p:val>
                                        </p:tav>
                                        <p:tav tm="100000">
                                          <p:val>
                                            <p:strVal val="#ppt_y"/>
                                          </p:val>
                                        </p:tav>
                                      </p:tavLst>
                                    </p:anim>
                                    <p:animEffect transition="in" filter="wipe(up)">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84045" fill="hold"/>
                                        <p:tgtEl>
                                          <p:spTgt spid="15"/>
                                        </p:tgtEl>
                                      </p:cBhvr>
                                    </p:cmd>
                                  </p:childTnLst>
                                </p:cTn>
                              </p:par>
                            </p:childTnLst>
                          </p:cTn>
                        </p:par>
                      </p:childTnLst>
                    </p:cTn>
                  </p:par>
                </p:childTnLst>
              </p:cTn>
              <p:nextCondLst>
                <p:cond evt="onClick" delay="0">
                  <p:tgtEl>
                    <p:spTgt spid="15"/>
                  </p:tgtEl>
                </p:cond>
              </p:nextCondLst>
            </p:seq>
            <p:audio>
              <p:cMediaNode vol="80000">
                <p:cTn id="58" fill="hold" display="0">
                  <p:stCondLst>
                    <p:cond delay="indefinite"/>
                  </p:stCondLst>
                  <p:endCondLst>
                    <p:cond evt="onStopAudio" delay="0">
                      <p:tgtEl>
                        <p:sldTgt/>
                      </p:tgtEl>
                    </p:cond>
                  </p:endCondLst>
                </p:cTn>
                <p:tgtEl>
                  <p:spTgt spid="15"/>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6" name="Freeform 6"/>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402633" y="1346646"/>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9829800" y="4670297"/>
            <a:ext cx="6856820" cy="1332096"/>
          </a:xfrm>
          <a:prstGeom prst="rect">
            <a:avLst/>
          </a:prstGeom>
        </p:spPr>
        <p:txBody>
          <a:bodyPr lIns="0" tIns="0" rIns="0" bIns="0" rtlCol="0" anchor="t">
            <a:spAutoFit/>
          </a:bodyPr>
          <a:lstStyle/>
          <a:p>
            <a:pPr marL="0" marR="0" lvl="0" indent="0" algn="l" defTabSz="914400" rtl="0" eaLnBrk="1" fontAlgn="auto" latinLnBrk="0" hangingPunct="1">
              <a:lnSpc>
                <a:spcPts val="9103"/>
              </a:lnSpc>
              <a:spcBef>
                <a:spcPts val="0"/>
              </a:spcBef>
              <a:spcAft>
                <a:spcPts val="0"/>
              </a:spcAft>
              <a:buClrTx/>
              <a:buSzTx/>
              <a:buFontTx/>
              <a:buNone/>
              <a:tabLst/>
              <a:defRPr/>
            </a:pPr>
            <a:r>
              <a:rPr kumimoji="0" lang="en-US" sz="15000" b="0" i="0" u="none" strike="noStrike" kern="1200" cap="none" spc="245" normalizeH="0" baseline="0" noProof="0" dirty="0">
                <a:ln>
                  <a:noFill/>
                </a:ln>
                <a:solidFill>
                  <a:srgbClr val="000000"/>
                </a:solidFill>
                <a:effectLst/>
                <a:uLnTx/>
                <a:uFillTx/>
                <a:latin typeface="Bryndan Write"/>
                <a:ea typeface="+mn-ea"/>
                <a:cs typeface="+mn-cs"/>
              </a:rPr>
              <a:t>Writing</a:t>
            </a:r>
          </a:p>
        </p:txBody>
      </p:sp>
      <p:sp>
        <p:nvSpPr>
          <p:cNvPr id="10" name="Freeform 5">
            <a:extLst>
              <a:ext uri="{FF2B5EF4-FFF2-40B4-BE49-F238E27FC236}">
                <a16:creationId xmlns:a16="http://schemas.microsoft.com/office/drawing/2014/main" id="{4CD7EACA-E69D-F6BA-5145-8D60AF102007}"/>
              </a:ext>
            </a:extLst>
          </p:cNvPr>
          <p:cNvSpPr/>
          <p:nvPr/>
        </p:nvSpPr>
        <p:spPr>
          <a:xfrm>
            <a:off x="2166362" y="3333380"/>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1098916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3429000" y="266700"/>
            <a:ext cx="14391019" cy="1477328"/>
          </a:xfrm>
          <a:prstGeom prst="rect">
            <a:avLst/>
          </a:prstGeom>
        </p:spPr>
        <p:txBody>
          <a:bodyPr wrap="square" lIns="0" tIns="0" rIns="0" bIns="0" rtlCol="0" anchor="ctr">
            <a:spAutoFit/>
          </a:bodyPr>
          <a:lstStyle/>
          <a:p>
            <a:pPr algn="ctr"/>
            <a:r>
              <a:rPr lang="en-US" sz="4800" spc="-300" dirty="0">
                <a:solidFill>
                  <a:srgbClr val="000000"/>
                </a:solidFill>
                <a:latin typeface="Bryndan Write"/>
              </a:rPr>
              <a:t>Read the following pieces of advice </a:t>
            </a:r>
          </a:p>
          <a:p>
            <a:pPr algn="ctr"/>
            <a:r>
              <a:rPr lang="en-US" sz="4800" spc="-300" dirty="0">
                <a:solidFill>
                  <a:srgbClr val="000000"/>
                </a:solidFill>
                <a:latin typeface="Bryndan Write"/>
              </a:rPr>
              <a:t>for tourists at the Ok Om Bok Festival. </a:t>
            </a:r>
          </a:p>
        </p:txBody>
      </p:sp>
      <p:sp>
        <p:nvSpPr>
          <p:cNvPr id="11" name="TextBox 7">
            <a:extLst>
              <a:ext uri="{FF2B5EF4-FFF2-40B4-BE49-F238E27FC236}">
                <a16:creationId xmlns:a16="http://schemas.microsoft.com/office/drawing/2014/main" id="{BFFA7DBF-6CCF-F613-E6C0-D5759FFD6AA7}"/>
              </a:ext>
            </a:extLst>
          </p:cNvPr>
          <p:cNvSpPr txBox="1"/>
          <p:nvPr/>
        </p:nvSpPr>
        <p:spPr>
          <a:xfrm>
            <a:off x="1209549" y="2562049"/>
            <a:ext cx="3367571" cy="3288645"/>
          </a:xfrm>
          <a:prstGeom prst="rect">
            <a:avLst/>
          </a:prstGeom>
        </p:spPr>
        <p:txBody>
          <a:bodyPr lIns="50800" tIns="50800" rIns="50800" bIns="50800" rtlCol="0" anchor="ctr"/>
          <a:lstStyle/>
          <a:p>
            <a:pPr algn="ctr">
              <a:lnSpc>
                <a:spcPts val="2266"/>
              </a:lnSpc>
            </a:pPr>
            <a:endParaRPr/>
          </a:p>
        </p:txBody>
      </p:sp>
      <p:sp>
        <p:nvSpPr>
          <p:cNvPr id="13" name="TextBox 9">
            <a:extLst>
              <a:ext uri="{FF2B5EF4-FFF2-40B4-BE49-F238E27FC236}">
                <a16:creationId xmlns:a16="http://schemas.microsoft.com/office/drawing/2014/main" id="{E746312A-33AF-FB45-4908-253EE9E6105D}"/>
              </a:ext>
            </a:extLst>
          </p:cNvPr>
          <p:cNvSpPr txBox="1"/>
          <p:nvPr/>
        </p:nvSpPr>
        <p:spPr>
          <a:xfrm>
            <a:off x="2776843" y="2562048"/>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dress up for the Moon God offering ceremony</a:t>
            </a:r>
          </a:p>
        </p:txBody>
      </p:sp>
      <p:grpSp>
        <p:nvGrpSpPr>
          <p:cNvPr id="18" name="Group 17">
            <a:extLst>
              <a:ext uri="{FF2B5EF4-FFF2-40B4-BE49-F238E27FC236}">
                <a16:creationId xmlns:a16="http://schemas.microsoft.com/office/drawing/2014/main" id="{D4F73C26-8737-DD80-20E8-C8DD377D6CB4}"/>
              </a:ext>
            </a:extLst>
          </p:cNvPr>
          <p:cNvGrpSpPr/>
          <p:nvPr/>
        </p:nvGrpSpPr>
        <p:grpSpPr>
          <a:xfrm>
            <a:off x="1433546" y="2298999"/>
            <a:ext cx="1042776" cy="738770"/>
            <a:chOff x="1433546" y="2298999"/>
            <a:chExt cx="1042776" cy="738770"/>
          </a:xfrm>
        </p:grpSpPr>
        <p:sp>
          <p:nvSpPr>
            <p:cNvPr id="16" name="Rounded Rectangle 15">
              <a:extLst>
                <a:ext uri="{FF2B5EF4-FFF2-40B4-BE49-F238E27FC236}">
                  <a16:creationId xmlns:a16="http://schemas.microsoft.com/office/drawing/2014/main" id="{F2E48BCA-2419-17C9-00DF-04DEC439318A}"/>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TextBox 8">
              <a:extLst>
                <a:ext uri="{FF2B5EF4-FFF2-40B4-BE49-F238E27FC236}">
                  <a16:creationId xmlns:a16="http://schemas.microsoft.com/office/drawing/2014/main" id="{CEC09C9D-B23B-282B-C7B6-0031993E6C63}"/>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a</a:t>
              </a:r>
            </a:p>
          </p:txBody>
        </p:sp>
      </p:grpSp>
      <p:sp>
        <p:nvSpPr>
          <p:cNvPr id="19" name="TextBox 9">
            <a:extLst>
              <a:ext uri="{FF2B5EF4-FFF2-40B4-BE49-F238E27FC236}">
                <a16:creationId xmlns:a16="http://schemas.microsoft.com/office/drawing/2014/main" id="{3466ACD5-C458-6D26-8697-4891DF5C2882}"/>
              </a:ext>
            </a:extLst>
          </p:cNvPr>
          <p:cNvSpPr txBox="1"/>
          <p:nvPr/>
        </p:nvSpPr>
        <p:spPr>
          <a:xfrm>
            <a:off x="2806013" y="3563035"/>
            <a:ext cx="9796157" cy="984885"/>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keep quiet when the monks and </a:t>
            </a:r>
          </a:p>
          <a:p>
            <a:pPr>
              <a:spcBef>
                <a:spcPct val="0"/>
              </a:spcBef>
            </a:pPr>
            <a:r>
              <a:rPr lang="en-US" sz="3200" dirty="0">
                <a:solidFill>
                  <a:srgbClr val="000000"/>
                </a:solidFill>
                <a:latin typeface="Montserrat Medium"/>
              </a:rPr>
              <a:t>the elders are talking </a:t>
            </a:r>
          </a:p>
        </p:txBody>
      </p:sp>
      <p:grpSp>
        <p:nvGrpSpPr>
          <p:cNvPr id="20" name="Group 19">
            <a:extLst>
              <a:ext uri="{FF2B5EF4-FFF2-40B4-BE49-F238E27FC236}">
                <a16:creationId xmlns:a16="http://schemas.microsoft.com/office/drawing/2014/main" id="{F2626434-C203-15CB-D47D-8F6A68D1537B}"/>
              </a:ext>
            </a:extLst>
          </p:cNvPr>
          <p:cNvGrpSpPr/>
          <p:nvPr/>
        </p:nvGrpSpPr>
        <p:grpSpPr>
          <a:xfrm>
            <a:off x="1433546" y="3583050"/>
            <a:ext cx="1042776" cy="738770"/>
            <a:chOff x="1433546" y="2298999"/>
            <a:chExt cx="1042776" cy="738770"/>
          </a:xfrm>
        </p:grpSpPr>
        <p:sp>
          <p:nvSpPr>
            <p:cNvPr id="21" name="Rounded Rectangle 20">
              <a:extLst>
                <a:ext uri="{FF2B5EF4-FFF2-40B4-BE49-F238E27FC236}">
                  <a16:creationId xmlns:a16="http://schemas.microsoft.com/office/drawing/2014/main" id="{C5F2A7E5-FC7D-F5EB-AB3F-1B15D38CC2D4}"/>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Box 8">
              <a:extLst>
                <a:ext uri="{FF2B5EF4-FFF2-40B4-BE49-F238E27FC236}">
                  <a16:creationId xmlns:a16="http://schemas.microsoft.com/office/drawing/2014/main" id="{563EAF22-B790-27F1-12FE-5702310B8451}"/>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b</a:t>
              </a:r>
            </a:p>
          </p:txBody>
        </p:sp>
      </p:grpSp>
      <p:sp>
        <p:nvSpPr>
          <p:cNvPr id="23" name="TextBox 9">
            <a:extLst>
              <a:ext uri="{FF2B5EF4-FFF2-40B4-BE49-F238E27FC236}">
                <a16:creationId xmlns:a16="http://schemas.microsoft.com/office/drawing/2014/main" id="{CB81C8F3-F782-A88A-75E8-AE4E53C78EBE}"/>
              </a:ext>
            </a:extLst>
          </p:cNvPr>
          <p:cNvSpPr txBox="1"/>
          <p:nvPr/>
        </p:nvSpPr>
        <p:spPr>
          <a:xfrm>
            <a:off x="2776843" y="5090546"/>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climb on the animal statues in the temple ground</a:t>
            </a:r>
          </a:p>
        </p:txBody>
      </p:sp>
      <p:grpSp>
        <p:nvGrpSpPr>
          <p:cNvPr id="24" name="Group 23">
            <a:extLst>
              <a:ext uri="{FF2B5EF4-FFF2-40B4-BE49-F238E27FC236}">
                <a16:creationId xmlns:a16="http://schemas.microsoft.com/office/drawing/2014/main" id="{B88AD230-D48B-05A2-336A-B5AE582DC62F}"/>
              </a:ext>
            </a:extLst>
          </p:cNvPr>
          <p:cNvGrpSpPr/>
          <p:nvPr/>
        </p:nvGrpSpPr>
        <p:grpSpPr>
          <a:xfrm>
            <a:off x="1433546" y="4827497"/>
            <a:ext cx="1042776" cy="738770"/>
            <a:chOff x="1433546" y="2298999"/>
            <a:chExt cx="1042776" cy="738770"/>
          </a:xfrm>
        </p:grpSpPr>
        <p:sp>
          <p:nvSpPr>
            <p:cNvPr id="25" name="Rounded Rectangle 24">
              <a:extLst>
                <a:ext uri="{FF2B5EF4-FFF2-40B4-BE49-F238E27FC236}">
                  <a16:creationId xmlns:a16="http://schemas.microsoft.com/office/drawing/2014/main" id="{E9FF8153-DC08-0020-596D-659C81718BFC}"/>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TextBox 8">
              <a:extLst>
                <a:ext uri="{FF2B5EF4-FFF2-40B4-BE49-F238E27FC236}">
                  <a16:creationId xmlns:a16="http://schemas.microsoft.com/office/drawing/2014/main" id="{F6AD0023-4412-F980-E7A0-39A4589D33A4}"/>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c</a:t>
              </a:r>
            </a:p>
          </p:txBody>
        </p:sp>
      </p:grpSp>
      <p:sp>
        <p:nvSpPr>
          <p:cNvPr id="33" name="TextBox 9">
            <a:extLst>
              <a:ext uri="{FF2B5EF4-FFF2-40B4-BE49-F238E27FC236}">
                <a16:creationId xmlns:a16="http://schemas.microsoft.com/office/drawing/2014/main" id="{902D1EB3-12ED-7188-2360-9B1653F0D1E7}"/>
              </a:ext>
            </a:extLst>
          </p:cNvPr>
          <p:cNvSpPr txBox="1"/>
          <p:nvPr/>
        </p:nvSpPr>
        <p:spPr>
          <a:xfrm>
            <a:off x="2776843" y="6364173"/>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show respect to the monks and the elders </a:t>
            </a:r>
          </a:p>
        </p:txBody>
      </p:sp>
      <p:grpSp>
        <p:nvGrpSpPr>
          <p:cNvPr id="34" name="Group 33">
            <a:extLst>
              <a:ext uri="{FF2B5EF4-FFF2-40B4-BE49-F238E27FC236}">
                <a16:creationId xmlns:a16="http://schemas.microsoft.com/office/drawing/2014/main" id="{5864B451-7454-0412-2535-6E41349C6CF7}"/>
              </a:ext>
            </a:extLst>
          </p:cNvPr>
          <p:cNvGrpSpPr/>
          <p:nvPr/>
        </p:nvGrpSpPr>
        <p:grpSpPr>
          <a:xfrm>
            <a:off x="1433546" y="6101124"/>
            <a:ext cx="1042776" cy="738770"/>
            <a:chOff x="1433546" y="2298999"/>
            <a:chExt cx="1042776" cy="738770"/>
          </a:xfrm>
        </p:grpSpPr>
        <p:sp>
          <p:nvSpPr>
            <p:cNvPr id="35" name="Rounded Rectangle 34">
              <a:extLst>
                <a:ext uri="{FF2B5EF4-FFF2-40B4-BE49-F238E27FC236}">
                  <a16:creationId xmlns:a16="http://schemas.microsoft.com/office/drawing/2014/main" id="{03130AB7-9DE1-08AA-77B6-AB657257408A}"/>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TextBox 8">
              <a:extLst>
                <a:ext uri="{FF2B5EF4-FFF2-40B4-BE49-F238E27FC236}">
                  <a16:creationId xmlns:a16="http://schemas.microsoft.com/office/drawing/2014/main" id="{C817607F-4C1B-8143-241F-091294E06DF8}"/>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d</a:t>
              </a:r>
            </a:p>
          </p:txBody>
        </p:sp>
      </p:grpSp>
      <p:sp>
        <p:nvSpPr>
          <p:cNvPr id="37" name="TextBox 9">
            <a:extLst>
              <a:ext uri="{FF2B5EF4-FFF2-40B4-BE49-F238E27FC236}">
                <a16:creationId xmlns:a16="http://schemas.microsoft.com/office/drawing/2014/main" id="{B14A28CA-AC50-A5FF-175C-AEAB3C2C2742}"/>
              </a:ext>
            </a:extLst>
          </p:cNvPr>
          <p:cNvSpPr txBox="1"/>
          <p:nvPr/>
        </p:nvSpPr>
        <p:spPr>
          <a:xfrm>
            <a:off x="2776843" y="7631586"/>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refuse young rice when the elders offer it to you </a:t>
            </a:r>
          </a:p>
        </p:txBody>
      </p:sp>
      <p:grpSp>
        <p:nvGrpSpPr>
          <p:cNvPr id="38" name="Group 37">
            <a:extLst>
              <a:ext uri="{FF2B5EF4-FFF2-40B4-BE49-F238E27FC236}">
                <a16:creationId xmlns:a16="http://schemas.microsoft.com/office/drawing/2014/main" id="{09F86202-E5E7-704F-AAAA-72324D69B96F}"/>
              </a:ext>
            </a:extLst>
          </p:cNvPr>
          <p:cNvGrpSpPr/>
          <p:nvPr/>
        </p:nvGrpSpPr>
        <p:grpSpPr>
          <a:xfrm>
            <a:off x="1433546" y="7368537"/>
            <a:ext cx="1042776" cy="738770"/>
            <a:chOff x="1433546" y="2298999"/>
            <a:chExt cx="1042776" cy="738770"/>
          </a:xfrm>
        </p:grpSpPr>
        <p:sp>
          <p:nvSpPr>
            <p:cNvPr id="39" name="Rounded Rectangle 38">
              <a:extLst>
                <a:ext uri="{FF2B5EF4-FFF2-40B4-BE49-F238E27FC236}">
                  <a16:creationId xmlns:a16="http://schemas.microsoft.com/office/drawing/2014/main" id="{C08CDF42-0571-8503-99C7-868F1141F4BD}"/>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0" name="TextBox 8">
              <a:extLst>
                <a:ext uri="{FF2B5EF4-FFF2-40B4-BE49-F238E27FC236}">
                  <a16:creationId xmlns:a16="http://schemas.microsoft.com/office/drawing/2014/main" id="{ACA044EB-A98E-A71C-BBD0-7B265CA6BF78}"/>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e</a:t>
              </a:r>
            </a:p>
          </p:txBody>
        </p:sp>
      </p:grpSp>
      <p:sp>
        <p:nvSpPr>
          <p:cNvPr id="41" name="TextBox 9">
            <a:extLst>
              <a:ext uri="{FF2B5EF4-FFF2-40B4-BE49-F238E27FC236}">
                <a16:creationId xmlns:a16="http://schemas.microsoft.com/office/drawing/2014/main" id="{E7E21136-9215-54C3-48BC-E5BDC20AB0FA}"/>
              </a:ext>
            </a:extLst>
          </p:cNvPr>
          <p:cNvSpPr txBox="1"/>
          <p:nvPr/>
        </p:nvSpPr>
        <p:spPr>
          <a:xfrm>
            <a:off x="2776843" y="8905213"/>
            <a:ext cx="110153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litter the temple ground </a:t>
            </a:r>
          </a:p>
        </p:txBody>
      </p:sp>
      <p:grpSp>
        <p:nvGrpSpPr>
          <p:cNvPr id="42" name="Group 41">
            <a:extLst>
              <a:ext uri="{FF2B5EF4-FFF2-40B4-BE49-F238E27FC236}">
                <a16:creationId xmlns:a16="http://schemas.microsoft.com/office/drawing/2014/main" id="{52A4BC73-8783-D7BD-D44F-7696CBB84C47}"/>
              </a:ext>
            </a:extLst>
          </p:cNvPr>
          <p:cNvGrpSpPr/>
          <p:nvPr/>
        </p:nvGrpSpPr>
        <p:grpSpPr>
          <a:xfrm>
            <a:off x="1433546" y="8642164"/>
            <a:ext cx="1042776" cy="738770"/>
            <a:chOff x="1433546" y="2298999"/>
            <a:chExt cx="1042776" cy="738770"/>
          </a:xfrm>
        </p:grpSpPr>
        <p:sp>
          <p:nvSpPr>
            <p:cNvPr id="43" name="Rounded Rectangle 42">
              <a:extLst>
                <a:ext uri="{FF2B5EF4-FFF2-40B4-BE49-F238E27FC236}">
                  <a16:creationId xmlns:a16="http://schemas.microsoft.com/office/drawing/2014/main" id="{7E4E413E-C087-2043-B661-EEEEF3C010D7}"/>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TextBox 8">
              <a:extLst>
                <a:ext uri="{FF2B5EF4-FFF2-40B4-BE49-F238E27FC236}">
                  <a16:creationId xmlns:a16="http://schemas.microsoft.com/office/drawing/2014/main" id="{D04D86A3-894B-677A-7DD7-3719064AB6BE}"/>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f</a:t>
              </a:r>
            </a:p>
          </p:txBody>
        </p:sp>
      </p:grpSp>
      <p:sp>
        <p:nvSpPr>
          <p:cNvPr id="45" name="Freeform 4">
            <a:extLst>
              <a:ext uri="{FF2B5EF4-FFF2-40B4-BE49-F238E27FC236}">
                <a16:creationId xmlns:a16="http://schemas.microsoft.com/office/drawing/2014/main" id="{0DCA31C2-F5ED-819D-85AF-06F8E1DEE4BB}"/>
              </a:ext>
            </a:extLst>
          </p:cNvPr>
          <p:cNvSpPr/>
          <p:nvPr/>
        </p:nvSpPr>
        <p:spPr>
          <a:xfrm>
            <a:off x="13573463" y="6125615"/>
            <a:ext cx="3875388" cy="3708868"/>
          </a:xfrm>
          <a:custGeom>
            <a:avLst/>
            <a:gdLst/>
            <a:ahLst/>
            <a:cxnLst/>
            <a:rect l="l" t="t" r="r" b="b"/>
            <a:pathLst>
              <a:path w="2760546" h="2641929">
                <a:moveTo>
                  <a:pt x="0" y="0"/>
                </a:moveTo>
                <a:lnTo>
                  <a:pt x="2760546" y="0"/>
                </a:lnTo>
                <a:lnTo>
                  <a:pt x="2760546" y="2641929"/>
                </a:lnTo>
                <a:lnTo>
                  <a:pt x="0" y="2641929"/>
                </a:lnTo>
                <a:lnTo>
                  <a:pt x="0" y="0"/>
                </a:lnTo>
                <a:close/>
              </a:path>
            </a:pathLst>
          </a:custGeom>
          <a:blipFill>
            <a:blip r:embed="rId5"/>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strips(downLeft)">
                                      <p:cBhvr>
                                        <p:cTn id="15" dur="500"/>
                                        <p:tgtEl>
                                          <p:spTgt spid="20"/>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strips(downLeft)">
                                      <p:cBhvr>
                                        <p:cTn id="23" dur="500"/>
                                        <p:tgtEl>
                                          <p:spTgt spid="2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strips(down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strips(downLeft)">
                                      <p:cBhvr>
                                        <p:cTn id="31" dur="500"/>
                                        <p:tgtEl>
                                          <p:spTgt spid="34"/>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strips(downLeft)">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strips(downLeft)">
                                      <p:cBhvr>
                                        <p:cTn id="39" dur="500"/>
                                        <p:tgtEl>
                                          <p:spTgt spid="38"/>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strips(down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strips(downLeft)">
                                      <p:cBhvr>
                                        <p:cTn id="47" dur="500"/>
                                        <p:tgtEl>
                                          <p:spTgt spid="42"/>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strips(downLeft)">
                                      <p:cBhvr>
                                        <p:cTn id="5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P spid="33" grpId="0"/>
      <p:bldP spid="37"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6" name="Freeform 6"/>
          <p:cNvSpPr/>
          <p:nvPr/>
        </p:nvSpPr>
        <p:spPr>
          <a:xfrm>
            <a:off x="-1545895" y="-1340081"/>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3429000" y="-10298"/>
            <a:ext cx="14391019" cy="2031325"/>
          </a:xfrm>
          <a:prstGeom prst="rect">
            <a:avLst/>
          </a:prstGeom>
        </p:spPr>
        <p:txBody>
          <a:bodyPr wrap="square" lIns="0" tIns="0" rIns="0" bIns="0" rtlCol="0" anchor="ctr">
            <a:spAutoFit/>
          </a:bodyPr>
          <a:lstStyle/>
          <a:p>
            <a:pPr algn="ctr"/>
            <a:r>
              <a:rPr lang="en-US" sz="6600" spc="-300" dirty="0">
                <a:solidFill>
                  <a:srgbClr val="000000"/>
                </a:solidFill>
                <a:latin typeface="Bryndan Write"/>
              </a:rPr>
              <a:t>Work in groups. </a:t>
            </a:r>
          </a:p>
          <a:p>
            <a:pPr algn="ctr"/>
            <a:r>
              <a:rPr lang="en-US" sz="6600" spc="-300" dirty="0">
                <a:solidFill>
                  <a:srgbClr val="000000"/>
                </a:solidFill>
                <a:latin typeface="Bryndan Write"/>
              </a:rPr>
              <a:t>Put the ideas in the correct column.</a:t>
            </a:r>
            <a:endParaRPr lang="en-US" sz="6600" spc="-150" dirty="0">
              <a:solidFill>
                <a:srgbClr val="000000"/>
              </a:solidFill>
              <a:latin typeface="Bryndan Write"/>
            </a:endParaRPr>
          </a:p>
        </p:txBody>
      </p:sp>
      <p:sp>
        <p:nvSpPr>
          <p:cNvPr id="11" name="TextBox 7">
            <a:extLst>
              <a:ext uri="{FF2B5EF4-FFF2-40B4-BE49-F238E27FC236}">
                <a16:creationId xmlns:a16="http://schemas.microsoft.com/office/drawing/2014/main" id="{BFFA7DBF-6CCF-F613-E6C0-D5759FFD6AA7}"/>
              </a:ext>
            </a:extLst>
          </p:cNvPr>
          <p:cNvSpPr txBox="1"/>
          <p:nvPr/>
        </p:nvSpPr>
        <p:spPr>
          <a:xfrm>
            <a:off x="1209549" y="2562049"/>
            <a:ext cx="3367571" cy="3288645"/>
          </a:xfrm>
          <a:prstGeom prst="rect">
            <a:avLst/>
          </a:prstGeom>
        </p:spPr>
        <p:txBody>
          <a:bodyPr lIns="50800" tIns="50800" rIns="50800" bIns="50800" rtlCol="0" anchor="ctr"/>
          <a:lstStyle/>
          <a:p>
            <a:pPr algn="ctr">
              <a:lnSpc>
                <a:spcPts val="2266"/>
              </a:lnSpc>
            </a:pPr>
            <a:endParaRPr/>
          </a:p>
        </p:txBody>
      </p:sp>
      <p:sp>
        <p:nvSpPr>
          <p:cNvPr id="13" name="TextBox 9">
            <a:extLst>
              <a:ext uri="{FF2B5EF4-FFF2-40B4-BE49-F238E27FC236}">
                <a16:creationId xmlns:a16="http://schemas.microsoft.com/office/drawing/2014/main" id="{E746312A-33AF-FB45-4908-253EE9E6105D}"/>
              </a:ext>
            </a:extLst>
          </p:cNvPr>
          <p:cNvSpPr txBox="1"/>
          <p:nvPr/>
        </p:nvSpPr>
        <p:spPr>
          <a:xfrm>
            <a:off x="2776843" y="2562048"/>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dress up for the Moon God offering ceremony</a:t>
            </a:r>
          </a:p>
        </p:txBody>
      </p:sp>
      <p:grpSp>
        <p:nvGrpSpPr>
          <p:cNvPr id="18" name="Group 17">
            <a:extLst>
              <a:ext uri="{FF2B5EF4-FFF2-40B4-BE49-F238E27FC236}">
                <a16:creationId xmlns:a16="http://schemas.microsoft.com/office/drawing/2014/main" id="{D4F73C26-8737-DD80-20E8-C8DD377D6CB4}"/>
              </a:ext>
            </a:extLst>
          </p:cNvPr>
          <p:cNvGrpSpPr/>
          <p:nvPr/>
        </p:nvGrpSpPr>
        <p:grpSpPr>
          <a:xfrm>
            <a:off x="1433546" y="2298999"/>
            <a:ext cx="1042776" cy="738770"/>
            <a:chOff x="1433546" y="2298999"/>
            <a:chExt cx="1042776" cy="738770"/>
          </a:xfrm>
        </p:grpSpPr>
        <p:sp>
          <p:nvSpPr>
            <p:cNvPr id="16" name="Rounded Rectangle 15">
              <a:extLst>
                <a:ext uri="{FF2B5EF4-FFF2-40B4-BE49-F238E27FC236}">
                  <a16:creationId xmlns:a16="http://schemas.microsoft.com/office/drawing/2014/main" id="{F2E48BCA-2419-17C9-00DF-04DEC439318A}"/>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TextBox 8">
              <a:extLst>
                <a:ext uri="{FF2B5EF4-FFF2-40B4-BE49-F238E27FC236}">
                  <a16:creationId xmlns:a16="http://schemas.microsoft.com/office/drawing/2014/main" id="{CEC09C9D-B23B-282B-C7B6-0031993E6C63}"/>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a</a:t>
              </a:r>
            </a:p>
          </p:txBody>
        </p:sp>
      </p:grpSp>
      <p:sp>
        <p:nvSpPr>
          <p:cNvPr id="19" name="TextBox 9">
            <a:extLst>
              <a:ext uri="{FF2B5EF4-FFF2-40B4-BE49-F238E27FC236}">
                <a16:creationId xmlns:a16="http://schemas.microsoft.com/office/drawing/2014/main" id="{3466ACD5-C458-6D26-8697-4891DF5C2882}"/>
              </a:ext>
            </a:extLst>
          </p:cNvPr>
          <p:cNvSpPr txBox="1"/>
          <p:nvPr/>
        </p:nvSpPr>
        <p:spPr>
          <a:xfrm>
            <a:off x="2806013" y="3563035"/>
            <a:ext cx="9796157" cy="984885"/>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keep quiet when the monks and </a:t>
            </a:r>
          </a:p>
          <a:p>
            <a:pPr>
              <a:spcBef>
                <a:spcPct val="0"/>
              </a:spcBef>
            </a:pPr>
            <a:r>
              <a:rPr lang="en-US" sz="3200" dirty="0">
                <a:solidFill>
                  <a:srgbClr val="000000"/>
                </a:solidFill>
                <a:latin typeface="Montserrat Medium"/>
              </a:rPr>
              <a:t>the elders are talking </a:t>
            </a:r>
          </a:p>
        </p:txBody>
      </p:sp>
      <p:grpSp>
        <p:nvGrpSpPr>
          <p:cNvPr id="20" name="Group 19">
            <a:extLst>
              <a:ext uri="{FF2B5EF4-FFF2-40B4-BE49-F238E27FC236}">
                <a16:creationId xmlns:a16="http://schemas.microsoft.com/office/drawing/2014/main" id="{F2626434-C203-15CB-D47D-8F6A68D1537B}"/>
              </a:ext>
            </a:extLst>
          </p:cNvPr>
          <p:cNvGrpSpPr/>
          <p:nvPr/>
        </p:nvGrpSpPr>
        <p:grpSpPr>
          <a:xfrm>
            <a:off x="1433546" y="3583050"/>
            <a:ext cx="1042776" cy="738770"/>
            <a:chOff x="1433546" y="2298999"/>
            <a:chExt cx="1042776" cy="738770"/>
          </a:xfrm>
        </p:grpSpPr>
        <p:sp>
          <p:nvSpPr>
            <p:cNvPr id="21" name="Rounded Rectangle 20">
              <a:extLst>
                <a:ext uri="{FF2B5EF4-FFF2-40B4-BE49-F238E27FC236}">
                  <a16:creationId xmlns:a16="http://schemas.microsoft.com/office/drawing/2014/main" id="{C5F2A7E5-FC7D-F5EB-AB3F-1B15D38CC2D4}"/>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Box 8">
              <a:extLst>
                <a:ext uri="{FF2B5EF4-FFF2-40B4-BE49-F238E27FC236}">
                  <a16:creationId xmlns:a16="http://schemas.microsoft.com/office/drawing/2014/main" id="{563EAF22-B790-27F1-12FE-5702310B8451}"/>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b</a:t>
              </a:r>
            </a:p>
          </p:txBody>
        </p:sp>
      </p:grpSp>
      <p:sp>
        <p:nvSpPr>
          <p:cNvPr id="23" name="TextBox 9">
            <a:extLst>
              <a:ext uri="{FF2B5EF4-FFF2-40B4-BE49-F238E27FC236}">
                <a16:creationId xmlns:a16="http://schemas.microsoft.com/office/drawing/2014/main" id="{CB81C8F3-F782-A88A-75E8-AE4E53C78EBE}"/>
              </a:ext>
            </a:extLst>
          </p:cNvPr>
          <p:cNvSpPr txBox="1"/>
          <p:nvPr/>
        </p:nvSpPr>
        <p:spPr>
          <a:xfrm>
            <a:off x="2776843" y="5090546"/>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climb on the animal statues in the temple ground</a:t>
            </a:r>
          </a:p>
        </p:txBody>
      </p:sp>
      <p:grpSp>
        <p:nvGrpSpPr>
          <p:cNvPr id="24" name="Group 23">
            <a:extLst>
              <a:ext uri="{FF2B5EF4-FFF2-40B4-BE49-F238E27FC236}">
                <a16:creationId xmlns:a16="http://schemas.microsoft.com/office/drawing/2014/main" id="{B88AD230-D48B-05A2-336A-B5AE582DC62F}"/>
              </a:ext>
            </a:extLst>
          </p:cNvPr>
          <p:cNvGrpSpPr/>
          <p:nvPr/>
        </p:nvGrpSpPr>
        <p:grpSpPr>
          <a:xfrm>
            <a:off x="1433546" y="4827497"/>
            <a:ext cx="1042776" cy="738770"/>
            <a:chOff x="1433546" y="2298999"/>
            <a:chExt cx="1042776" cy="738770"/>
          </a:xfrm>
        </p:grpSpPr>
        <p:sp>
          <p:nvSpPr>
            <p:cNvPr id="25" name="Rounded Rectangle 24">
              <a:extLst>
                <a:ext uri="{FF2B5EF4-FFF2-40B4-BE49-F238E27FC236}">
                  <a16:creationId xmlns:a16="http://schemas.microsoft.com/office/drawing/2014/main" id="{E9FF8153-DC08-0020-596D-659C81718BFC}"/>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TextBox 8">
              <a:extLst>
                <a:ext uri="{FF2B5EF4-FFF2-40B4-BE49-F238E27FC236}">
                  <a16:creationId xmlns:a16="http://schemas.microsoft.com/office/drawing/2014/main" id="{F6AD0023-4412-F980-E7A0-39A4589D33A4}"/>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c</a:t>
              </a:r>
            </a:p>
          </p:txBody>
        </p:sp>
      </p:grpSp>
      <p:sp>
        <p:nvSpPr>
          <p:cNvPr id="33" name="TextBox 9">
            <a:extLst>
              <a:ext uri="{FF2B5EF4-FFF2-40B4-BE49-F238E27FC236}">
                <a16:creationId xmlns:a16="http://schemas.microsoft.com/office/drawing/2014/main" id="{902D1EB3-12ED-7188-2360-9B1653F0D1E7}"/>
              </a:ext>
            </a:extLst>
          </p:cNvPr>
          <p:cNvSpPr txBox="1"/>
          <p:nvPr/>
        </p:nvSpPr>
        <p:spPr>
          <a:xfrm>
            <a:off x="2776843" y="6364173"/>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show respect to the monks and the elders </a:t>
            </a:r>
          </a:p>
        </p:txBody>
      </p:sp>
      <p:grpSp>
        <p:nvGrpSpPr>
          <p:cNvPr id="34" name="Group 33">
            <a:extLst>
              <a:ext uri="{FF2B5EF4-FFF2-40B4-BE49-F238E27FC236}">
                <a16:creationId xmlns:a16="http://schemas.microsoft.com/office/drawing/2014/main" id="{5864B451-7454-0412-2535-6E41349C6CF7}"/>
              </a:ext>
            </a:extLst>
          </p:cNvPr>
          <p:cNvGrpSpPr/>
          <p:nvPr/>
        </p:nvGrpSpPr>
        <p:grpSpPr>
          <a:xfrm>
            <a:off x="1433546" y="6101124"/>
            <a:ext cx="1042776" cy="738770"/>
            <a:chOff x="1433546" y="2298999"/>
            <a:chExt cx="1042776" cy="738770"/>
          </a:xfrm>
        </p:grpSpPr>
        <p:sp>
          <p:nvSpPr>
            <p:cNvPr id="35" name="Rounded Rectangle 34">
              <a:extLst>
                <a:ext uri="{FF2B5EF4-FFF2-40B4-BE49-F238E27FC236}">
                  <a16:creationId xmlns:a16="http://schemas.microsoft.com/office/drawing/2014/main" id="{03130AB7-9DE1-08AA-77B6-AB657257408A}"/>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TextBox 8">
              <a:extLst>
                <a:ext uri="{FF2B5EF4-FFF2-40B4-BE49-F238E27FC236}">
                  <a16:creationId xmlns:a16="http://schemas.microsoft.com/office/drawing/2014/main" id="{C817607F-4C1B-8143-241F-091294E06DF8}"/>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d</a:t>
              </a:r>
            </a:p>
          </p:txBody>
        </p:sp>
      </p:grpSp>
      <p:sp>
        <p:nvSpPr>
          <p:cNvPr id="37" name="TextBox 9">
            <a:extLst>
              <a:ext uri="{FF2B5EF4-FFF2-40B4-BE49-F238E27FC236}">
                <a16:creationId xmlns:a16="http://schemas.microsoft.com/office/drawing/2014/main" id="{B14A28CA-AC50-A5FF-175C-AEAB3C2C2742}"/>
              </a:ext>
            </a:extLst>
          </p:cNvPr>
          <p:cNvSpPr txBox="1"/>
          <p:nvPr/>
        </p:nvSpPr>
        <p:spPr>
          <a:xfrm>
            <a:off x="2776843" y="7631586"/>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refuse young rice when the elders offer it to you </a:t>
            </a:r>
          </a:p>
        </p:txBody>
      </p:sp>
      <p:grpSp>
        <p:nvGrpSpPr>
          <p:cNvPr id="38" name="Group 37">
            <a:extLst>
              <a:ext uri="{FF2B5EF4-FFF2-40B4-BE49-F238E27FC236}">
                <a16:creationId xmlns:a16="http://schemas.microsoft.com/office/drawing/2014/main" id="{09F86202-E5E7-704F-AAAA-72324D69B96F}"/>
              </a:ext>
            </a:extLst>
          </p:cNvPr>
          <p:cNvGrpSpPr/>
          <p:nvPr/>
        </p:nvGrpSpPr>
        <p:grpSpPr>
          <a:xfrm>
            <a:off x="1433546" y="7368537"/>
            <a:ext cx="1042776" cy="738770"/>
            <a:chOff x="1433546" y="2298999"/>
            <a:chExt cx="1042776" cy="738770"/>
          </a:xfrm>
        </p:grpSpPr>
        <p:sp>
          <p:nvSpPr>
            <p:cNvPr id="39" name="Rounded Rectangle 38">
              <a:extLst>
                <a:ext uri="{FF2B5EF4-FFF2-40B4-BE49-F238E27FC236}">
                  <a16:creationId xmlns:a16="http://schemas.microsoft.com/office/drawing/2014/main" id="{C08CDF42-0571-8503-99C7-868F1141F4BD}"/>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0" name="TextBox 8">
              <a:extLst>
                <a:ext uri="{FF2B5EF4-FFF2-40B4-BE49-F238E27FC236}">
                  <a16:creationId xmlns:a16="http://schemas.microsoft.com/office/drawing/2014/main" id="{ACA044EB-A98E-A71C-BBD0-7B265CA6BF78}"/>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e</a:t>
              </a:r>
            </a:p>
          </p:txBody>
        </p:sp>
      </p:grpSp>
      <p:sp>
        <p:nvSpPr>
          <p:cNvPr id="41" name="TextBox 9">
            <a:extLst>
              <a:ext uri="{FF2B5EF4-FFF2-40B4-BE49-F238E27FC236}">
                <a16:creationId xmlns:a16="http://schemas.microsoft.com/office/drawing/2014/main" id="{E7E21136-9215-54C3-48BC-E5BDC20AB0FA}"/>
              </a:ext>
            </a:extLst>
          </p:cNvPr>
          <p:cNvSpPr txBox="1"/>
          <p:nvPr/>
        </p:nvSpPr>
        <p:spPr>
          <a:xfrm>
            <a:off x="2776843" y="8905213"/>
            <a:ext cx="10329557" cy="492443"/>
          </a:xfrm>
          <a:prstGeom prst="rect">
            <a:avLst/>
          </a:prstGeom>
        </p:spPr>
        <p:txBody>
          <a:bodyPr wrap="square" lIns="0" tIns="0" rIns="0" bIns="0" rtlCol="0" anchor="t">
            <a:spAutoFit/>
          </a:bodyPr>
          <a:lstStyle/>
          <a:p>
            <a:pPr>
              <a:spcBef>
                <a:spcPct val="0"/>
              </a:spcBef>
            </a:pPr>
            <a:r>
              <a:rPr lang="en-US" sz="3200" dirty="0">
                <a:solidFill>
                  <a:srgbClr val="000000"/>
                </a:solidFill>
                <a:latin typeface="Montserrat Medium"/>
              </a:rPr>
              <a:t>litter the temple ground </a:t>
            </a:r>
          </a:p>
        </p:txBody>
      </p:sp>
      <p:grpSp>
        <p:nvGrpSpPr>
          <p:cNvPr id="42" name="Group 41">
            <a:extLst>
              <a:ext uri="{FF2B5EF4-FFF2-40B4-BE49-F238E27FC236}">
                <a16:creationId xmlns:a16="http://schemas.microsoft.com/office/drawing/2014/main" id="{52A4BC73-8783-D7BD-D44F-7696CBB84C47}"/>
              </a:ext>
            </a:extLst>
          </p:cNvPr>
          <p:cNvGrpSpPr/>
          <p:nvPr/>
        </p:nvGrpSpPr>
        <p:grpSpPr>
          <a:xfrm>
            <a:off x="1433546" y="8642164"/>
            <a:ext cx="1042776" cy="738770"/>
            <a:chOff x="1433546" y="2298999"/>
            <a:chExt cx="1042776" cy="738770"/>
          </a:xfrm>
        </p:grpSpPr>
        <p:sp>
          <p:nvSpPr>
            <p:cNvPr id="43" name="Rounded Rectangle 42">
              <a:extLst>
                <a:ext uri="{FF2B5EF4-FFF2-40B4-BE49-F238E27FC236}">
                  <a16:creationId xmlns:a16="http://schemas.microsoft.com/office/drawing/2014/main" id="{7E4E413E-C087-2043-B661-EEEEF3C010D7}"/>
                </a:ext>
              </a:extLst>
            </p:cNvPr>
            <p:cNvSpPr/>
            <p:nvPr/>
          </p:nvSpPr>
          <p:spPr>
            <a:xfrm>
              <a:off x="1433546" y="2306801"/>
              <a:ext cx="1042776" cy="73096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TextBox 8">
              <a:extLst>
                <a:ext uri="{FF2B5EF4-FFF2-40B4-BE49-F238E27FC236}">
                  <a16:creationId xmlns:a16="http://schemas.microsoft.com/office/drawing/2014/main" id="{D04D86A3-894B-677A-7DD7-3719064AB6BE}"/>
                </a:ext>
              </a:extLst>
            </p:cNvPr>
            <p:cNvSpPr txBox="1"/>
            <p:nvPr/>
          </p:nvSpPr>
          <p:spPr>
            <a:xfrm>
              <a:off x="1600200" y="2298999"/>
              <a:ext cx="755940" cy="730969"/>
            </a:xfrm>
            <a:prstGeom prst="rect">
              <a:avLst/>
            </a:prstGeom>
          </p:spPr>
          <p:txBody>
            <a:bodyPr wrap="square" lIns="0" tIns="0" rIns="0" bIns="0" rtlCol="0" anchor="t">
              <a:spAutoFit/>
            </a:bodyPr>
            <a:lstStyle/>
            <a:p>
              <a:pPr algn="ctr">
                <a:lnSpc>
                  <a:spcPts val="5665"/>
                </a:lnSpc>
              </a:pPr>
              <a:r>
                <a:rPr lang="en-US" sz="5400" dirty="0">
                  <a:solidFill>
                    <a:srgbClr val="000000"/>
                  </a:solidFill>
                  <a:latin typeface="Bryndan Write"/>
                </a:rPr>
                <a:t>f</a:t>
              </a:r>
            </a:p>
          </p:txBody>
        </p:sp>
      </p:grpSp>
      <p:graphicFrame>
        <p:nvGraphicFramePr>
          <p:cNvPr id="3" name="Table 2">
            <a:extLst>
              <a:ext uri="{FF2B5EF4-FFF2-40B4-BE49-F238E27FC236}">
                <a16:creationId xmlns:a16="http://schemas.microsoft.com/office/drawing/2014/main" id="{CFB2E3FA-34FB-5B3D-4D6D-7A1676F0800D}"/>
              </a:ext>
            </a:extLst>
          </p:cNvPr>
          <p:cNvGraphicFramePr>
            <a:graphicFrameLocks noGrp="1"/>
          </p:cNvGraphicFramePr>
          <p:nvPr>
            <p:extLst>
              <p:ext uri="{D42A27DB-BD31-4B8C-83A1-F6EECF244321}">
                <p14:modId xmlns:p14="http://schemas.microsoft.com/office/powerpoint/2010/main" val="2864922541"/>
              </p:ext>
            </p:extLst>
          </p:nvPr>
        </p:nvGraphicFramePr>
        <p:xfrm>
          <a:off x="14304098" y="2694789"/>
          <a:ext cx="3086100" cy="2523094"/>
        </p:xfrm>
        <a:graphic>
          <a:graphicData uri="http://schemas.openxmlformats.org/drawingml/2006/table">
            <a:tbl>
              <a:tblPr firstRow="1" bandRow="1">
                <a:tableStyleId>{5C22544A-7EE6-4342-B048-85BDC9FD1C3A}</a:tableStyleId>
              </a:tblPr>
              <a:tblGrid>
                <a:gridCol w="3086100">
                  <a:extLst>
                    <a:ext uri="{9D8B030D-6E8A-4147-A177-3AD203B41FA5}">
                      <a16:colId xmlns:a16="http://schemas.microsoft.com/office/drawing/2014/main" val="2772473180"/>
                    </a:ext>
                  </a:extLst>
                </a:gridCol>
              </a:tblGrid>
              <a:tr h="822842">
                <a:tc>
                  <a:txBody>
                    <a:bodyPr/>
                    <a:lstStyle/>
                    <a:p>
                      <a:pPr algn="ctr"/>
                      <a:r>
                        <a:rPr lang="en-GB" sz="4000" dirty="0">
                          <a:solidFill>
                            <a:schemeClr val="tx1"/>
                          </a:solidFill>
                          <a:latin typeface="Arial" panose="020B0604020202020204" pitchFamily="34" charset="0"/>
                          <a:cs typeface="Arial" panose="020B0604020202020204" pitchFamily="34" charset="0"/>
                        </a:rPr>
                        <a:t>Dos</a:t>
                      </a:r>
                    </a:p>
                  </a:txBody>
                  <a:tcPr>
                    <a:solidFill>
                      <a:srgbClr val="F3CC7D"/>
                    </a:solidFill>
                  </a:tcPr>
                </a:tc>
                <a:extLst>
                  <a:ext uri="{0D108BD9-81ED-4DB2-BD59-A6C34878D82A}">
                    <a16:rowId xmlns:a16="http://schemas.microsoft.com/office/drawing/2014/main" val="1412241599"/>
                  </a:ext>
                </a:extLst>
              </a:tr>
              <a:tr h="1700252">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3448266571"/>
                  </a:ext>
                </a:extLst>
              </a:tr>
            </a:tbl>
          </a:graphicData>
        </a:graphic>
      </p:graphicFrame>
      <p:graphicFrame>
        <p:nvGraphicFramePr>
          <p:cNvPr id="4" name="Table 3">
            <a:extLst>
              <a:ext uri="{FF2B5EF4-FFF2-40B4-BE49-F238E27FC236}">
                <a16:creationId xmlns:a16="http://schemas.microsoft.com/office/drawing/2014/main" id="{D47BE6D2-9F78-BFA7-30A8-DB869ABE6860}"/>
              </a:ext>
            </a:extLst>
          </p:cNvPr>
          <p:cNvGraphicFramePr>
            <a:graphicFrameLocks noGrp="1"/>
          </p:cNvGraphicFramePr>
          <p:nvPr>
            <p:extLst>
              <p:ext uri="{D42A27DB-BD31-4B8C-83A1-F6EECF244321}">
                <p14:modId xmlns:p14="http://schemas.microsoft.com/office/powerpoint/2010/main" val="1840659751"/>
              </p:ext>
            </p:extLst>
          </p:nvPr>
        </p:nvGraphicFramePr>
        <p:xfrm>
          <a:off x="14340193" y="6874562"/>
          <a:ext cx="3086100" cy="2523094"/>
        </p:xfrm>
        <a:graphic>
          <a:graphicData uri="http://schemas.openxmlformats.org/drawingml/2006/table">
            <a:tbl>
              <a:tblPr firstRow="1" bandRow="1">
                <a:tableStyleId>{5C22544A-7EE6-4342-B048-85BDC9FD1C3A}</a:tableStyleId>
              </a:tblPr>
              <a:tblGrid>
                <a:gridCol w="3086100">
                  <a:extLst>
                    <a:ext uri="{9D8B030D-6E8A-4147-A177-3AD203B41FA5}">
                      <a16:colId xmlns:a16="http://schemas.microsoft.com/office/drawing/2014/main" val="72598825"/>
                    </a:ext>
                  </a:extLst>
                </a:gridCol>
              </a:tblGrid>
              <a:tr h="822842">
                <a:tc>
                  <a:txBody>
                    <a:bodyPr/>
                    <a:lstStyle/>
                    <a:p>
                      <a:pPr algn="ctr"/>
                      <a:r>
                        <a:rPr lang="en-GB" sz="4000" dirty="0">
                          <a:solidFill>
                            <a:schemeClr val="tx1"/>
                          </a:solidFill>
                          <a:latin typeface="Arial" panose="020B0604020202020204" pitchFamily="34" charset="0"/>
                          <a:cs typeface="Arial" panose="020B0604020202020204" pitchFamily="34" charset="0"/>
                        </a:rPr>
                        <a:t>Don’ts</a:t>
                      </a:r>
                    </a:p>
                  </a:txBody>
                  <a:tcPr>
                    <a:solidFill>
                      <a:srgbClr val="F3CC7D"/>
                    </a:solidFill>
                  </a:tcPr>
                </a:tc>
                <a:extLst>
                  <a:ext uri="{0D108BD9-81ED-4DB2-BD59-A6C34878D82A}">
                    <a16:rowId xmlns:a16="http://schemas.microsoft.com/office/drawing/2014/main" val="3208630148"/>
                  </a:ext>
                </a:extLst>
              </a:tr>
              <a:tr h="1700252">
                <a:tc>
                  <a:txBody>
                    <a:bodyPr/>
                    <a:lstStyle/>
                    <a:p>
                      <a:endParaRPr lang="en-GB" sz="3200" dirty="0">
                        <a:latin typeface="Arial" panose="020B0604020202020204" pitchFamily="34" charset="0"/>
                        <a:cs typeface="Arial" panose="020B0604020202020204" pitchFamily="34" charset="0"/>
                      </a:endParaRPr>
                    </a:p>
                  </a:txBody>
                  <a:tcPr>
                    <a:solidFill>
                      <a:srgbClr val="FCE5C8"/>
                    </a:solidFill>
                  </a:tcPr>
                </a:tc>
                <a:extLst>
                  <a:ext uri="{0D108BD9-81ED-4DB2-BD59-A6C34878D82A}">
                    <a16:rowId xmlns:a16="http://schemas.microsoft.com/office/drawing/2014/main" val="3831483459"/>
                  </a:ext>
                </a:extLst>
              </a:tr>
            </a:tbl>
          </a:graphicData>
        </a:graphic>
      </p:graphicFrame>
      <p:sp>
        <p:nvSpPr>
          <p:cNvPr id="8" name="TextBox 8">
            <a:extLst>
              <a:ext uri="{FF2B5EF4-FFF2-40B4-BE49-F238E27FC236}">
                <a16:creationId xmlns:a16="http://schemas.microsoft.com/office/drawing/2014/main" id="{9B707B6D-E3ED-802F-61E0-03549AE282D6}"/>
              </a:ext>
            </a:extLst>
          </p:cNvPr>
          <p:cNvSpPr txBox="1"/>
          <p:nvPr/>
        </p:nvSpPr>
        <p:spPr>
          <a:xfrm>
            <a:off x="14554200" y="3563035"/>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a</a:t>
            </a:r>
          </a:p>
        </p:txBody>
      </p:sp>
      <p:sp>
        <p:nvSpPr>
          <p:cNvPr id="9" name="TextBox 8">
            <a:extLst>
              <a:ext uri="{FF2B5EF4-FFF2-40B4-BE49-F238E27FC236}">
                <a16:creationId xmlns:a16="http://schemas.microsoft.com/office/drawing/2014/main" id="{B269EB6D-A49A-E794-0F46-C0B5A7014E3A}"/>
              </a:ext>
            </a:extLst>
          </p:cNvPr>
          <p:cNvSpPr txBox="1"/>
          <p:nvPr/>
        </p:nvSpPr>
        <p:spPr>
          <a:xfrm>
            <a:off x="14517624" y="7770624"/>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f</a:t>
            </a:r>
          </a:p>
        </p:txBody>
      </p:sp>
      <p:sp>
        <p:nvSpPr>
          <p:cNvPr id="10" name="TextBox 8">
            <a:extLst>
              <a:ext uri="{FF2B5EF4-FFF2-40B4-BE49-F238E27FC236}">
                <a16:creationId xmlns:a16="http://schemas.microsoft.com/office/drawing/2014/main" id="{769691A8-0054-18C2-7153-C2E8C6C8C56B}"/>
              </a:ext>
            </a:extLst>
          </p:cNvPr>
          <p:cNvSpPr txBox="1"/>
          <p:nvPr/>
        </p:nvSpPr>
        <p:spPr>
          <a:xfrm>
            <a:off x="16256128" y="3583049"/>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b</a:t>
            </a:r>
          </a:p>
        </p:txBody>
      </p:sp>
      <p:sp>
        <p:nvSpPr>
          <p:cNvPr id="12" name="TextBox 8">
            <a:extLst>
              <a:ext uri="{FF2B5EF4-FFF2-40B4-BE49-F238E27FC236}">
                <a16:creationId xmlns:a16="http://schemas.microsoft.com/office/drawing/2014/main" id="{274B3DE5-3D25-9670-603F-992EA713E569}"/>
              </a:ext>
            </a:extLst>
          </p:cNvPr>
          <p:cNvSpPr txBox="1"/>
          <p:nvPr/>
        </p:nvSpPr>
        <p:spPr>
          <a:xfrm>
            <a:off x="16274416" y="7734425"/>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c</a:t>
            </a:r>
          </a:p>
        </p:txBody>
      </p:sp>
      <p:sp>
        <p:nvSpPr>
          <p:cNvPr id="14" name="TextBox 8">
            <a:extLst>
              <a:ext uri="{FF2B5EF4-FFF2-40B4-BE49-F238E27FC236}">
                <a16:creationId xmlns:a16="http://schemas.microsoft.com/office/drawing/2014/main" id="{99AE34F4-CDD5-34E2-2F41-72F3264833B2}"/>
              </a:ext>
            </a:extLst>
          </p:cNvPr>
          <p:cNvSpPr txBox="1"/>
          <p:nvPr/>
        </p:nvSpPr>
        <p:spPr>
          <a:xfrm>
            <a:off x="15469178" y="4294004"/>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d</a:t>
            </a:r>
          </a:p>
        </p:txBody>
      </p:sp>
      <p:sp>
        <p:nvSpPr>
          <p:cNvPr id="15" name="TextBox 8">
            <a:extLst>
              <a:ext uri="{FF2B5EF4-FFF2-40B4-BE49-F238E27FC236}">
                <a16:creationId xmlns:a16="http://schemas.microsoft.com/office/drawing/2014/main" id="{50C1C0A9-8102-3D09-044B-78885A071345}"/>
              </a:ext>
            </a:extLst>
          </p:cNvPr>
          <p:cNvSpPr txBox="1"/>
          <p:nvPr/>
        </p:nvSpPr>
        <p:spPr>
          <a:xfrm>
            <a:off x="15450995" y="8430142"/>
            <a:ext cx="755940" cy="730969"/>
          </a:xfrm>
          <a:prstGeom prst="rect">
            <a:avLst/>
          </a:prstGeom>
        </p:spPr>
        <p:txBody>
          <a:bodyPr wrap="square" lIns="0" tIns="0" rIns="0" bIns="0" rtlCol="0" anchor="t">
            <a:spAutoFit/>
          </a:bodyPr>
          <a:lstStyle/>
          <a:p>
            <a:pPr algn="ctr">
              <a:lnSpc>
                <a:spcPts val="5665"/>
              </a:lnSpc>
            </a:pPr>
            <a:r>
              <a:rPr lang="en-US" sz="5400" dirty="0">
                <a:solidFill>
                  <a:srgbClr val="C00000"/>
                </a:solidFill>
                <a:latin typeface="Bryndan Write"/>
              </a:rPr>
              <a:t>e</a:t>
            </a:r>
          </a:p>
        </p:txBody>
      </p:sp>
    </p:spTree>
    <p:extLst>
      <p:ext uri="{BB962C8B-B14F-4D97-AF65-F5344CB8AC3E}">
        <p14:creationId xmlns:p14="http://schemas.microsoft.com/office/powerpoint/2010/main" val="665048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down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7" name="TextBox 7"/>
          <p:cNvSpPr txBox="1"/>
          <p:nvPr/>
        </p:nvSpPr>
        <p:spPr>
          <a:xfrm>
            <a:off x="1416453" y="584115"/>
            <a:ext cx="7727547" cy="1477328"/>
          </a:xfrm>
          <a:prstGeom prst="rect">
            <a:avLst/>
          </a:prstGeom>
        </p:spPr>
        <p:txBody>
          <a:bodyPr wrap="square" lIns="0" tIns="0" rIns="0" bIns="0" rtlCol="0" anchor="ctr">
            <a:spAutoFit/>
          </a:bodyPr>
          <a:lstStyle/>
          <a:p>
            <a:r>
              <a:rPr lang="en-US" sz="4800" spc="-150" dirty="0">
                <a:solidFill>
                  <a:srgbClr val="000000"/>
                </a:solidFill>
                <a:latin typeface="Bryndan Write"/>
              </a:rPr>
              <a:t>Tom sent you an email. </a:t>
            </a:r>
          </a:p>
          <a:p>
            <a:r>
              <a:rPr lang="en-US" sz="4800" spc="-150" dirty="0">
                <a:solidFill>
                  <a:srgbClr val="000000"/>
                </a:solidFill>
                <a:latin typeface="Bryndan Write"/>
              </a:rPr>
              <a:t>Read part of his email below.</a:t>
            </a:r>
          </a:p>
        </p:txBody>
      </p:sp>
      <p:sp>
        <p:nvSpPr>
          <p:cNvPr id="11" name="Freeform 4">
            <a:extLst>
              <a:ext uri="{FF2B5EF4-FFF2-40B4-BE49-F238E27FC236}">
                <a16:creationId xmlns:a16="http://schemas.microsoft.com/office/drawing/2014/main" id="{0589F5CC-863F-0AC6-2C10-9D0953A5F5A8}"/>
              </a:ext>
            </a:extLst>
          </p:cNvPr>
          <p:cNvSpPr/>
          <p:nvPr/>
        </p:nvSpPr>
        <p:spPr>
          <a:xfrm>
            <a:off x="1286296" y="3568389"/>
            <a:ext cx="8751319" cy="5259592"/>
          </a:xfrm>
          <a:custGeom>
            <a:avLst/>
            <a:gdLst/>
            <a:ahLst/>
            <a:cxnLst/>
            <a:rect l="l" t="t" r="r" b="b"/>
            <a:pathLst>
              <a:path w="5788082" h="4114800">
                <a:moveTo>
                  <a:pt x="0" y="0"/>
                </a:moveTo>
                <a:lnTo>
                  <a:pt x="5788082" y="0"/>
                </a:lnTo>
                <a:lnTo>
                  <a:pt x="57880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dirty="0"/>
          </a:p>
        </p:txBody>
      </p:sp>
      <p:sp>
        <p:nvSpPr>
          <p:cNvPr id="14" name="Rounded Rectangle 13">
            <a:extLst>
              <a:ext uri="{FF2B5EF4-FFF2-40B4-BE49-F238E27FC236}">
                <a16:creationId xmlns:a16="http://schemas.microsoft.com/office/drawing/2014/main" id="{5D28F2D9-6110-E435-0E1D-5648B442B929}"/>
              </a:ext>
            </a:extLst>
          </p:cNvPr>
          <p:cNvSpPr/>
          <p:nvPr/>
        </p:nvSpPr>
        <p:spPr>
          <a:xfrm>
            <a:off x="10284208" y="585204"/>
            <a:ext cx="7337197" cy="3796296"/>
          </a:xfrm>
          <a:prstGeom prst="roundRect">
            <a:avLst/>
          </a:prstGeom>
          <a:solidFill>
            <a:srgbClr val="C9E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3800" spc="-150" dirty="0">
                <a:solidFill>
                  <a:schemeClr val="tx1"/>
                </a:solidFill>
                <a:latin typeface="Arial" panose="020B0604020202020204" pitchFamily="34" charset="0"/>
                <a:cs typeface="Arial" panose="020B0604020202020204" pitchFamily="34" charset="0"/>
              </a:rPr>
              <a:t>Write an email (80 - 100 words) to advise Tom about participating in the Ok Om Bok Festival.</a:t>
            </a:r>
          </a:p>
        </p:txBody>
      </p:sp>
      <p:sp>
        <p:nvSpPr>
          <p:cNvPr id="15" name="Freeform 2">
            <a:extLst>
              <a:ext uri="{FF2B5EF4-FFF2-40B4-BE49-F238E27FC236}">
                <a16:creationId xmlns:a16="http://schemas.microsoft.com/office/drawing/2014/main" id="{41B91368-67B7-87FD-0618-4E9C2658E1CF}"/>
              </a:ext>
            </a:extLst>
          </p:cNvPr>
          <p:cNvSpPr/>
          <p:nvPr/>
        </p:nvSpPr>
        <p:spPr>
          <a:xfrm>
            <a:off x="10804647" y="4707821"/>
            <a:ext cx="6252461" cy="4978522"/>
          </a:xfrm>
          <a:custGeom>
            <a:avLst/>
            <a:gdLst/>
            <a:ahLst/>
            <a:cxnLst/>
            <a:rect l="l" t="t" r="r" b="b"/>
            <a:pathLst>
              <a:path w="5167724" h="4114800">
                <a:moveTo>
                  <a:pt x="0" y="0"/>
                </a:moveTo>
                <a:lnTo>
                  <a:pt x="5167724" y="0"/>
                </a:lnTo>
                <a:lnTo>
                  <a:pt x="516772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2">
            <a:extLst>
              <a:ext uri="{FF2B5EF4-FFF2-40B4-BE49-F238E27FC236}">
                <a16:creationId xmlns:a16="http://schemas.microsoft.com/office/drawing/2014/main" id="{ADDF665C-6291-376E-F225-30FD4784850C}"/>
              </a:ext>
            </a:extLst>
          </p:cNvPr>
          <p:cNvSpPr/>
          <p:nvPr/>
        </p:nvSpPr>
        <p:spPr>
          <a:xfrm>
            <a:off x="297970" y="6591087"/>
            <a:ext cx="3474499" cy="370236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TextBox 18">
            <a:extLst>
              <a:ext uri="{FF2B5EF4-FFF2-40B4-BE49-F238E27FC236}">
                <a16:creationId xmlns:a16="http://schemas.microsoft.com/office/drawing/2014/main" id="{5DC69D7D-CA67-9AAC-DF86-70540D8153EE}"/>
              </a:ext>
            </a:extLst>
          </p:cNvPr>
          <p:cNvSpPr txBox="1"/>
          <p:nvPr/>
        </p:nvSpPr>
        <p:spPr>
          <a:xfrm>
            <a:off x="2069288" y="4013861"/>
            <a:ext cx="7658100" cy="3702360"/>
          </a:xfrm>
          <a:prstGeom prst="rect">
            <a:avLst/>
          </a:prstGeom>
          <a:noFill/>
        </p:spPr>
        <p:txBody>
          <a:bodyPr wrap="square">
            <a:spAutoFit/>
          </a:bodyPr>
          <a:lstStyle/>
          <a:p>
            <a:pPr>
              <a:lnSpc>
                <a:spcPct val="150000"/>
              </a:lnSpc>
              <a:spcBef>
                <a:spcPct val="0"/>
              </a:spcBef>
            </a:pPr>
            <a:r>
              <a:rPr lang="en-US" sz="3200" i="1" dirty="0">
                <a:solidFill>
                  <a:srgbClr val="000000"/>
                </a:solidFill>
                <a:latin typeface="Montserrat Medium"/>
              </a:rPr>
              <a:t>“… Guess what! My dad is taking me with him to Soc Trang Province. We will be there during the </a:t>
            </a:r>
            <a:r>
              <a:rPr lang="en-US" sz="3200" b="1" i="1" dirty="0">
                <a:solidFill>
                  <a:srgbClr val="000000"/>
                </a:solidFill>
                <a:latin typeface="Montserrat Medium"/>
              </a:rPr>
              <a:t>Ok Om Bok </a:t>
            </a:r>
            <a:r>
              <a:rPr lang="en-US" sz="3200" i="1" dirty="0">
                <a:solidFill>
                  <a:srgbClr val="000000"/>
                </a:solidFill>
                <a:latin typeface="Montserrat Medium"/>
              </a:rPr>
              <a:t>Festival. What are some dos and don’ts at this festival? ...”</a:t>
            </a:r>
          </a:p>
        </p:txBody>
      </p:sp>
      <p:sp>
        <p:nvSpPr>
          <p:cNvPr id="20" name="Freeform 6">
            <a:extLst>
              <a:ext uri="{FF2B5EF4-FFF2-40B4-BE49-F238E27FC236}">
                <a16:creationId xmlns:a16="http://schemas.microsoft.com/office/drawing/2014/main" id="{702CFA7D-DCAC-1322-E6DC-8F4A98FE158E}"/>
              </a:ext>
            </a:extLst>
          </p:cNvPr>
          <p:cNvSpPr/>
          <p:nvPr/>
        </p:nvSpPr>
        <p:spPr>
          <a:xfrm>
            <a:off x="13291172" y="2850694"/>
            <a:ext cx="1323268" cy="1243872"/>
          </a:xfrm>
          <a:custGeom>
            <a:avLst/>
            <a:gdLst/>
            <a:ahLst/>
            <a:cxnLst/>
            <a:rect l="l" t="t" r="r" b="b"/>
            <a:pathLst>
              <a:path w="4377447" h="4114800">
                <a:moveTo>
                  <a:pt x="0" y="0"/>
                </a:moveTo>
                <a:lnTo>
                  <a:pt x="4377447" y="0"/>
                </a:lnTo>
                <a:lnTo>
                  <a:pt x="437744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6409733-026A-E8F2-09B3-26C3F82F277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0000"/>
            </a:blip>
            <a:stretch>
              <a:fillRect t="-18328" b="-18328"/>
            </a:stretch>
          </a:blipFill>
        </p:spPr>
      </p:sp>
      <p:pic>
        <p:nvPicPr>
          <p:cNvPr id="5" name="Picture 4">
            <a:extLst>
              <a:ext uri="{FF2B5EF4-FFF2-40B4-BE49-F238E27FC236}">
                <a16:creationId xmlns:a16="http://schemas.microsoft.com/office/drawing/2014/main" id="{27B09E4F-9916-8758-9270-5C1F966097C4}"/>
              </a:ext>
            </a:extLst>
          </p:cNvPr>
          <p:cNvPicPr>
            <a:picLocks noChangeAspect="1"/>
          </p:cNvPicPr>
          <p:nvPr/>
        </p:nvPicPr>
        <p:blipFill rotWithShape="1">
          <a:blip r:embed="rId5"/>
          <a:srcRect l="2539" t="3518" r="3879" b="2039"/>
          <a:stretch/>
        </p:blipFill>
        <p:spPr>
          <a:xfrm>
            <a:off x="10488172" y="419099"/>
            <a:ext cx="6991302" cy="4938315"/>
          </a:xfrm>
          <a:prstGeom prst="rect">
            <a:avLst/>
          </a:prstGeom>
        </p:spPr>
      </p:pic>
      <p:pic>
        <p:nvPicPr>
          <p:cNvPr id="6" name="y2mate.com - TEMPORIZADOR 10 MINUTOS  TIMER 10 MINUTES EDUCATION DOCENCIA_480p">
            <a:hlinkClick r:id="" action="ppaction://media"/>
            <a:extLst>
              <a:ext uri="{FF2B5EF4-FFF2-40B4-BE49-F238E27FC236}">
                <a16:creationId xmlns:a16="http://schemas.microsoft.com/office/drawing/2014/main" id="{B840F268-54EC-6950-079B-E936180AB2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88172" y="5830657"/>
            <a:ext cx="7086600" cy="3983101"/>
          </a:xfrm>
          <a:prstGeom prst="rect">
            <a:avLst/>
          </a:prstGeom>
        </p:spPr>
      </p:pic>
      <p:sp>
        <p:nvSpPr>
          <p:cNvPr id="7" name="TextBox 7">
            <a:extLst>
              <a:ext uri="{FF2B5EF4-FFF2-40B4-BE49-F238E27FC236}">
                <a16:creationId xmlns:a16="http://schemas.microsoft.com/office/drawing/2014/main" id="{4EA0D80F-305F-2EE1-5CEF-89C1AE0E920C}"/>
              </a:ext>
            </a:extLst>
          </p:cNvPr>
          <p:cNvSpPr txBox="1"/>
          <p:nvPr/>
        </p:nvSpPr>
        <p:spPr>
          <a:xfrm>
            <a:off x="840611" y="237624"/>
            <a:ext cx="7617590" cy="738664"/>
          </a:xfrm>
          <a:prstGeom prst="rect">
            <a:avLst/>
          </a:prstGeom>
        </p:spPr>
        <p:txBody>
          <a:bodyPr wrap="square" lIns="0" tIns="0" rIns="0" bIns="0" rtlCol="0" anchor="ctr">
            <a:spAutoFit/>
          </a:bodyPr>
          <a:lstStyle/>
          <a:p>
            <a:r>
              <a:rPr lang="en-US" sz="4800" spc="-150" dirty="0">
                <a:solidFill>
                  <a:srgbClr val="000000"/>
                </a:solidFill>
                <a:latin typeface="Bryndan Write"/>
              </a:rPr>
              <a:t>Suggested answer</a:t>
            </a:r>
          </a:p>
        </p:txBody>
      </p:sp>
      <p:sp>
        <p:nvSpPr>
          <p:cNvPr id="8" name="TextBox 7">
            <a:extLst>
              <a:ext uri="{FF2B5EF4-FFF2-40B4-BE49-F238E27FC236}">
                <a16:creationId xmlns:a16="http://schemas.microsoft.com/office/drawing/2014/main" id="{EF89C972-BAA0-87B6-1B77-2C8BEABE1DAE}"/>
              </a:ext>
            </a:extLst>
          </p:cNvPr>
          <p:cNvSpPr txBox="1"/>
          <p:nvPr/>
        </p:nvSpPr>
        <p:spPr>
          <a:xfrm>
            <a:off x="840611" y="1213911"/>
            <a:ext cx="8989190" cy="8636339"/>
          </a:xfrm>
          <a:prstGeom prst="rect">
            <a:avLst/>
          </a:prstGeom>
          <a:solidFill>
            <a:srgbClr val="FCE5C8"/>
          </a:solidFill>
        </p:spPr>
        <p:txBody>
          <a:bodyPr wrap="square" rtlCol="0">
            <a:spAutoFit/>
          </a:bodyPr>
          <a:lstStyle/>
          <a:p>
            <a:pPr algn="just">
              <a:lnSpc>
                <a:spcPts val="3700"/>
              </a:lnSpc>
            </a:pPr>
            <a:r>
              <a:rPr lang="en-US" sz="3600" b="1" dirty="0">
                <a:highlight>
                  <a:srgbClr val="C5DAF2"/>
                </a:highlight>
              </a:rPr>
              <a:t>Dear Tom</a:t>
            </a:r>
            <a:r>
              <a:rPr lang="en-US" sz="3600" dirty="0"/>
              <a:t>, </a:t>
            </a:r>
          </a:p>
          <a:p>
            <a:pPr algn="just">
              <a:lnSpc>
                <a:spcPts val="3700"/>
              </a:lnSpc>
            </a:pPr>
            <a:r>
              <a:rPr lang="en-US" sz="3600" dirty="0"/>
              <a:t>Glad to hear you are coming to Soc Trang. You can't miss the Ok Om Bok Festival. Here are a few things for you to remember when joining the festival. </a:t>
            </a:r>
          </a:p>
          <a:p>
            <a:pPr algn="just">
              <a:lnSpc>
                <a:spcPts val="3700"/>
              </a:lnSpc>
            </a:pPr>
            <a:r>
              <a:rPr lang="en-US" sz="3600" b="1" dirty="0">
                <a:highlight>
                  <a:srgbClr val="C5DAF2"/>
                </a:highlight>
              </a:rPr>
              <a:t>First</a:t>
            </a:r>
            <a:r>
              <a:rPr lang="en-US" sz="3600" dirty="0"/>
              <a:t>, you should wear polite clothes when attending the Moon God offering ceremony. Always show respect to monks and elderly people. Remember to keep quiet when the monks and the elders are talking. </a:t>
            </a:r>
          </a:p>
          <a:p>
            <a:pPr algn="just">
              <a:lnSpc>
                <a:spcPts val="3700"/>
              </a:lnSpc>
            </a:pPr>
            <a:r>
              <a:rPr lang="en-US" sz="3600" b="1" dirty="0">
                <a:highlight>
                  <a:srgbClr val="C5DAF2"/>
                </a:highlight>
              </a:rPr>
              <a:t>Besides</a:t>
            </a:r>
            <a:r>
              <a:rPr lang="en-US" sz="3600" dirty="0"/>
              <a:t>, there are many animal statues in the temple ground. Don't climb on them. The young rice represents the hope for luck in the new year. Don't refuse when the elders give you some. </a:t>
            </a:r>
          </a:p>
          <a:p>
            <a:pPr algn="just">
              <a:lnSpc>
                <a:spcPts val="3700"/>
              </a:lnSpc>
            </a:pPr>
            <a:r>
              <a:rPr lang="en-US" sz="3600" dirty="0"/>
              <a:t>Send me an email if you need more information. </a:t>
            </a:r>
          </a:p>
          <a:p>
            <a:pPr algn="just">
              <a:lnSpc>
                <a:spcPts val="3700"/>
              </a:lnSpc>
            </a:pPr>
            <a:r>
              <a:rPr lang="en-US" sz="3600" b="1" dirty="0">
                <a:highlight>
                  <a:srgbClr val="C5DAF2"/>
                </a:highlight>
              </a:rPr>
              <a:t>Warm regards</a:t>
            </a:r>
            <a:r>
              <a:rPr lang="en-US" sz="3600" dirty="0"/>
              <a:t>, </a:t>
            </a:r>
            <a:endParaRPr lang="en-VN" sz="3600" dirty="0"/>
          </a:p>
        </p:txBody>
      </p:sp>
    </p:spTree>
    <p:extLst>
      <p:ext uri="{BB962C8B-B14F-4D97-AF65-F5344CB8AC3E}">
        <p14:creationId xmlns:p14="http://schemas.microsoft.com/office/powerpoint/2010/main" val="256347899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138A86D8-7BAB-2A7F-07EB-EB33F7D3C237}"/>
              </a:ext>
            </a:extLst>
          </p:cNvPr>
          <p:cNvSpPr/>
          <p:nvPr/>
        </p:nvSpPr>
        <p:spPr>
          <a:xfrm>
            <a:off x="1524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6" name="Freeform 17">
            <a:extLst>
              <a:ext uri="{FF2B5EF4-FFF2-40B4-BE49-F238E27FC236}">
                <a16:creationId xmlns:a16="http://schemas.microsoft.com/office/drawing/2014/main" id="{F24602CA-A378-232F-4681-389042802D03}"/>
              </a:ext>
            </a:extLst>
          </p:cNvPr>
          <p:cNvSpPr/>
          <p:nvPr/>
        </p:nvSpPr>
        <p:spPr>
          <a:xfrm>
            <a:off x="2418585" y="1063169"/>
            <a:ext cx="4673902" cy="1359680"/>
          </a:xfrm>
          <a:custGeom>
            <a:avLst/>
            <a:gdLst/>
            <a:ahLst/>
            <a:cxnLst/>
            <a:rect l="l" t="t" r="r" b="b"/>
            <a:pathLst>
              <a:path w="4673902" h="1359680">
                <a:moveTo>
                  <a:pt x="0" y="0"/>
                </a:moveTo>
                <a:lnTo>
                  <a:pt x="4673902" y="0"/>
                </a:lnTo>
                <a:lnTo>
                  <a:pt x="4673902" y="1359681"/>
                </a:lnTo>
                <a:lnTo>
                  <a:pt x="0" y="1359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18">
            <a:extLst>
              <a:ext uri="{FF2B5EF4-FFF2-40B4-BE49-F238E27FC236}">
                <a16:creationId xmlns:a16="http://schemas.microsoft.com/office/drawing/2014/main" id="{82279BD1-2C40-0447-241B-B9D05B1289EF}"/>
              </a:ext>
            </a:extLst>
          </p:cNvPr>
          <p:cNvSpPr txBox="1"/>
          <p:nvPr/>
        </p:nvSpPr>
        <p:spPr>
          <a:xfrm>
            <a:off x="-2075073" y="1137541"/>
            <a:ext cx="11196213" cy="1033040"/>
          </a:xfrm>
          <a:prstGeom prst="rect">
            <a:avLst/>
          </a:prstGeom>
        </p:spPr>
        <p:txBody>
          <a:bodyPr lIns="0" tIns="0" rIns="0" bIns="0" rtlCol="0" anchor="t">
            <a:spAutoFit/>
          </a:bodyPr>
          <a:lstStyle/>
          <a:p>
            <a:pPr algn="ctr">
              <a:lnSpc>
                <a:spcPts val="8543"/>
              </a:lnSpc>
            </a:pPr>
            <a:r>
              <a:rPr lang="en-US" sz="7003" spc="245" dirty="0">
                <a:solidFill>
                  <a:srgbClr val="000000"/>
                </a:solidFill>
                <a:latin typeface="Bryndan Write"/>
              </a:rPr>
              <a:t>Class </a:t>
            </a:r>
            <a:r>
              <a:rPr lang="en-US" sz="7003" spc="245" dirty="0" err="1">
                <a:solidFill>
                  <a:srgbClr val="000000"/>
                </a:solidFill>
                <a:latin typeface="Bryndan Write"/>
              </a:rPr>
              <a:t>galery</a:t>
            </a:r>
            <a:endParaRPr lang="en-US" sz="7003" spc="245" dirty="0">
              <a:solidFill>
                <a:srgbClr val="000000"/>
              </a:solidFill>
              <a:latin typeface="Bryndan Write"/>
            </a:endParaRPr>
          </a:p>
        </p:txBody>
      </p:sp>
      <p:sp>
        <p:nvSpPr>
          <p:cNvPr id="11" name="Freeform 2">
            <a:extLst>
              <a:ext uri="{FF2B5EF4-FFF2-40B4-BE49-F238E27FC236}">
                <a16:creationId xmlns:a16="http://schemas.microsoft.com/office/drawing/2014/main" id="{266DEA26-F1EB-B0F0-42F1-0EEB608618AA}"/>
              </a:ext>
            </a:extLst>
          </p:cNvPr>
          <p:cNvSpPr/>
          <p:nvPr/>
        </p:nvSpPr>
        <p:spPr>
          <a:xfrm>
            <a:off x="926797" y="3893542"/>
            <a:ext cx="5029200" cy="4779624"/>
          </a:xfrm>
          <a:custGeom>
            <a:avLst/>
            <a:gdLst/>
            <a:ahLst/>
            <a:cxnLst/>
            <a:rect l="l" t="t" r="r" b="b"/>
            <a:pathLst>
              <a:path w="8023860" h="8229600">
                <a:moveTo>
                  <a:pt x="0" y="0"/>
                </a:moveTo>
                <a:lnTo>
                  <a:pt x="8023860" y="0"/>
                </a:lnTo>
                <a:lnTo>
                  <a:pt x="8023860" y="8229600"/>
                </a:lnTo>
                <a:lnTo>
                  <a:pt x="0" y="8229600"/>
                </a:lnTo>
                <a:lnTo>
                  <a:pt x="0" y="0"/>
                </a:lnTo>
                <a:close/>
              </a:path>
            </a:pathLst>
          </a:custGeom>
          <a:blipFill>
            <a:blip r:embed="rId5"/>
            <a:stretch>
              <a:fillRect/>
            </a:stretch>
          </a:blipFill>
        </p:spPr>
      </p:sp>
      <p:sp>
        <p:nvSpPr>
          <p:cNvPr id="15" name="TextBox 14">
            <a:extLst>
              <a:ext uri="{FF2B5EF4-FFF2-40B4-BE49-F238E27FC236}">
                <a16:creationId xmlns:a16="http://schemas.microsoft.com/office/drawing/2014/main" id="{0A0A5920-AEEE-E2AB-6799-CF0B24B9C35F}"/>
              </a:ext>
            </a:extLst>
          </p:cNvPr>
          <p:cNvSpPr txBox="1"/>
          <p:nvPr/>
        </p:nvSpPr>
        <p:spPr>
          <a:xfrm>
            <a:off x="7488899" y="808213"/>
            <a:ext cx="10439400" cy="1938992"/>
          </a:xfrm>
          <a:prstGeom prst="rect">
            <a:avLst/>
          </a:prstGeom>
          <a:noFill/>
        </p:spPr>
        <p:txBody>
          <a:bodyPr wrap="square" rtlCol="0">
            <a:spAutoFit/>
          </a:bodyPr>
          <a:lstStyle/>
          <a:p>
            <a:r>
              <a:rPr lang="en-US" sz="4000" b="1" dirty="0">
                <a:highlight>
                  <a:srgbClr val="FCE5C8"/>
                </a:highlight>
                <a:latin typeface="Cabin" pitchFamily="2" charset="77"/>
              </a:rPr>
              <a:t>Students swap notebooks/ papers to see other’s work and give comments to each other.</a:t>
            </a:r>
            <a:endParaRPr lang="en-US" sz="4000" i="1" dirty="0">
              <a:highlight>
                <a:srgbClr val="FCE5C8"/>
              </a:highlight>
              <a:latin typeface="Cabin" pitchFamily="2" charset="77"/>
            </a:endParaRPr>
          </a:p>
          <a:p>
            <a:r>
              <a:rPr lang="en-US" sz="4000" i="1" dirty="0">
                <a:highlight>
                  <a:srgbClr val="FCE5C8"/>
                </a:highlight>
                <a:latin typeface="Cabin" pitchFamily="2" charset="77"/>
              </a:rPr>
              <a:t>(follow the criteria below)</a:t>
            </a:r>
            <a:endParaRPr lang="en-VN" sz="4000" i="1" dirty="0">
              <a:highlight>
                <a:srgbClr val="FCE5C8"/>
              </a:highlight>
              <a:latin typeface="Cabin" pitchFamily="2" charset="77"/>
            </a:endParaRPr>
          </a:p>
        </p:txBody>
      </p:sp>
      <p:sp>
        <p:nvSpPr>
          <p:cNvPr id="17" name="Freeform 3">
            <a:extLst>
              <a:ext uri="{FF2B5EF4-FFF2-40B4-BE49-F238E27FC236}">
                <a16:creationId xmlns:a16="http://schemas.microsoft.com/office/drawing/2014/main" id="{D51D7BF4-95AC-3F7D-A25F-BCA24A9E4FF6}"/>
              </a:ext>
            </a:extLst>
          </p:cNvPr>
          <p:cNvSpPr/>
          <p:nvPr/>
        </p:nvSpPr>
        <p:spPr>
          <a:xfrm>
            <a:off x="6961838" y="3524318"/>
            <a:ext cx="1084605" cy="907324"/>
          </a:xfrm>
          <a:custGeom>
            <a:avLst/>
            <a:gdLst/>
            <a:ahLst/>
            <a:cxnLst/>
            <a:rect l="l" t="t" r="r" b="b"/>
            <a:pathLst>
              <a:path w="1625346" h="4114800">
                <a:moveTo>
                  <a:pt x="0" y="0"/>
                </a:moveTo>
                <a:lnTo>
                  <a:pt x="1625346" y="0"/>
                </a:lnTo>
                <a:lnTo>
                  <a:pt x="16253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b="-202630"/>
            </a:stretch>
          </a:blipFill>
        </p:spPr>
      </p:sp>
      <p:sp>
        <p:nvSpPr>
          <p:cNvPr id="18" name="TextBox 17">
            <a:extLst>
              <a:ext uri="{FF2B5EF4-FFF2-40B4-BE49-F238E27FC236}">
                <a16:creationId xmlns:a16="http://schemas.microsoft.com/office/drawing/2014/main" id="{599D4936-13A2-62F3-831C-DB1CFF80C263}"/>
              </a:ext>
            </a:extLst>
          </p:cNvPr>
          <p:cNvSpPr txBox="1"/>
          <p:nvPr/>
        </p:nvSpPr>
        <p:spPr>
          <a:xfrm>
            <a:off x="8244840" y="3662509"/>
            <a:ext cx="8153400" cy="630942"/>
          </a:xfrm>
          <a:prstGeom prst="rect">
            <a:avLst/>
          </a:prstGeom>
          <a:noFill/>
        </p:spPr>
        <p:txBody>
          <a:bodyPr wrap="square" rtlCol="0">
            <a:spAutoFit/>
          </a:bodyPr>
          <a:lstStyle/>
          <a:p>
            <a:r>
              <a:rPr lang="en-US" sz="3500" dirty="0">
                <a:latin typeface="Cabin" pitchFamily="2" charset="77"/>
              </a:rPr>
              <a:t>Did he/she follow the format of an email?</a:t>
            </a:r>
            <a:endParaRPr lang="en-VN" sz="3500" dirty="0">
              <a:latin typeface="Cabin" pitchFamily="2" charset="77"/>
            </a:endParaRPr>
          </a:p>
        </p:txBody>
      </p:sp>
      <p:sp>
        <p:nvSpPr>
          <p:cNvPr id="21" name="Freeform 3">
            <a:extLst>
              <a:ext uri="{FF2B5EF4-FFF2-40B4-BE49-F238E27FC236}">
                <a16:creationId xmlns:a16="http://schemas.microsoft.com/office/drawing/2014/main" id="{6B10C940-2CB3-4D25-3973-147D46BA8751}"/>
              </a:ext>
            </a:extLst>
          </p:cNvPr>
          <p:cNvSpPr/>
          <p:nvPr/>
        </p:nvSpPr>
        <p:spPr>
          <a:xfrm>
            <a:off x="6961838" y="4918778"/>
            <a:ext cx="1084605" cy="907324"/>
          </a:xfrm>
          <a:custGeom>
            <a:avLst/>
            <a:gdLst/>
            <a:ahLst/>
            <a:cxnLst/>
            <a:rect l="l" t="t" r="r" b="b"/>
            <a:pathLst>
              <a:path w="1625346" h="4114800">
                <a:moveTo>
                  <a:pt x="0" y="0"/>
                </a:moveTo>
                <a:lnTo>
                  <a:pt x="1625346" y="0"/>
                </a:lnTo>
                <a:lnTo>
                  <a:pt x="16253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b="-202630"/>
            </a:stretch>
          </a:blipFill>
        </p:spPr>
      </p:sp>
      <p:sp>
        <p:nvSpPr>
          <p:cNvPr id="22" name="TextBox 21">
            <a:extLst>
              <a:ext uri="{FF2B5EF4-FFF2-40B4-BE49-F238E27FC236}">
                <a16:creationId xmlns:a16="http://schemas.microsoft.com/office/drawing/2014/main" id="{57B5E022-1941-1A75-7291-CEF23B06A37C}"/>
              </a:ext>
            </a:extLst>
          </p:cNvPr>
          <p:cNvSpPr txBox="1"/>
          <p:nvPr/>
        </p:nvSpPr>
        <p:spPr>
          <a:xfrm>
            <a:off x="8244840" y="5056969"/>
            <a:ext cx="8153400" cy="630942"/>
          </a:xfrm>
          <a:prstGeom prst="rect">
            <a:avLst/>
          </a:prstGeom>
          <a:noFill/>
        </p:spPr>
        <p:txBody>
          <a:bodyPr wrap="square" rtlCol="0">
            <a:spAutoFit/>
          </a:bodyPr>
          <a:lstStyle/>
          <a:p>
            <a:r>
              <a:rPr lang="en-US" sz="3500" dirty="0">
                <a:latin typeface="Cabin" pitchFamily="2" charset="77"/>
              </a:rPr>
              <a:t>Did he/she have any grammatical errors?</a:t>
            </a:r>
            <a:endParaRPr lang="en-VN" sz="3500" dirty="0">
              <a:latin typeface="Cabin" pitchFamily="2" charset="77"/>
            </a:endParaRPr>
          </a:p>
        </p:txBody>
      </p:sp>
      <p:sp>
        <p:nvSpPr>
          <p:cNvPr id="23" name="Freeform 3">
            <a:extLst>
              <a:ext uri="{FF2B5EF4-FFF2-40B4-BE49-F238E27FC236}">
                <a16:creationId xmlns:a16="http://schemas.microsoft.com/office/drawing/2014/main" id="{E7DBA16F-F915-ECEB-153C-2C93A330A201}"/>
              </a:ext>
            </a:extLst>
          </p:cNvPr>
          <p:cNvSpPr/>
          <p:nvPr/>
        </p:nvSpPr>
        <p:spPr>
          <a:xfrm>
            <a:off x="6961837" y="6395595"/>
            <a:ext cx="1084605" cy="907324"/>
          </a:xfrm>
          <a:custGeom>
            <a:avLst/>
            <a:gdLst/>
            <a:ahLst/>
            <a:cxnLst/>
            <a:rect l="l" t="t" r="r" b="b"/>
            <a:pathLst>
              <a:path w="1625346" h="4114800">
                <a:moveTo>
                  <a:pt x="0" y="0"/>
                </a:moveTo>
                <a:lnTo>
                  <a:pt x="1625346" y="0"/>
                </a:lnTo>
                <a:lnTo>
                  <a:pt x="16253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b="-202630"/>
            </a:stretch>
          </a:blipFill>
        </p:spPr>
      </p:sp>
      <p:sp>
        <p:nvSpPr>
          <p:cNvPr id="24" name="TextBox 23">
            <a:extLst>
              <a:ext uri="{FF2B5EF4-FFF2-40B4-BE49-F238E27FC236}">
                <a16:creationId xmlns:a16="http://schemas.microsoft.com/office/drawing/2014/main" id="{9957955D-0DED-7323-9F0D-F20916498F94}"/>
              </a:ext>
            </a:extLst>
          </p:cNvPr>
          <p:cNvSpPr txBox="1"/>
          <p:nvPr/>
        </p:nvSpPr>
        <p:spPr>
          <a:xfrm>
            <a:off x="8229600" y="6313238"/>
            <a:ext cx="8534400" cy="1200329"/>
          </a:xfrm>
          <a:prstGeom prst="rect">
            <a:avLst/>
          </a:prstGeom>
          <a:noFill/>
        </p:spPr>
        <p:txBody>
          <a:bodyPr wrap="square" rtlCol="0">
            <a:spAutoFit/>
          </a:bodyPr>
          <a:lstStyle/>
          <a:p>
            <a:r>
              <a:rPr lang="en-US" sz="3600" b="0" i="0" dirty="0">
                <a:effectLst/>
                <a:latin typeface="Cabin" pitchFamily="2" charset="77"/>
              </a:rPr>
              <a:t>Did he/she </a:t>
            </a:r>
            <a:r>
              <a:rPr lang="en-US" sz="3600" dirty="0">
                <a:latin typeface="Cabin" pitchFamily="2" charset="77"/>
              </a:rPr>
              <a:t>write</a:t>
            </a:r>
            <a:r>
              <a:rPr lang="en-US" sz="3600" b="0" i="0" dirty="0">
                <a:effectLst/>
                <a:latin typeface="Cabin" pitchFamily="2" charset="77"/>
              </a:rPr>
              <a:t> the vocabulary correctly, including spelling and words in context?</a:t>
            </a:r>
            <a:endParaRPr lang="en-VN" sz="3500" dirty="0">
              <a:latin typeface="Cabin" pitchFamily="2" charset="77"/>
            </a:endParaRPr>
          </a:p>
        </p:txBody>
      </p:sp>
      <p:sp>
        <p:nvSpPr>
          <p:cNvPr id="25" name="Freeform 3">
            <a:extLst>
              <a:ext uri="{FF2B5EF4-FFF2-40B4-BE49-F238E27FC236}">
                <a16:creationId xmlns:a16="http://schemas.microsoft.com/office/drawing/2014/main" id="{2BF39388-8593-2C2E-F5F6-24CFDFB30BB4}"/>
              </a:ext>
            </a:extLst>
          </p:cNvPr>
          <p:cNvSpPr/>
          <p:nvPr/>
        </p:nvSpPr>
        <p:spPr>
          <a:xfrm>
            <a:off x="6946597" y="7948079"/>
            <a:ext cx="1084605" cy="907324"/>
          </a:xfrm>
          <a:custGeom>
            <a:avLst/>
            <a:gdLst/>
            <a:ahLst/>
            <a:cxnLst/>
            <a:rect l="l" t="t" r="r" b="b"/>
            <a:pathLst>
              <a:path w="1625346" h="4114800">
                <a:moveTo>
                  <a:pt x="0" y="0"/>
                </a:moveTo>
                <a:lnTo>
                  <a:pt x="1625346" y="0"/>
                </a:lnTo>
                <a:lnTo>
                  <a:pt x="16253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b="-202630"/>
            </a:stretch>
          </a:blipFill>
        </p:spPr>
      </p:sp>
      <p:sp>
        <p:nvSpPr>
          <p:cNvPr id="26" name="TextBox 25">
            <a:extLst>
              <a:ext uri="{FF2B5EF4-FFF2-40B4-BE49-F238E27FC236}">
                <a16:creationId xmlns:a16="http://schemas.microsoft.com/office/drawing/2014/main" id="{38C17372-0D9F-09F5-1D71-6F91A8B8511D}"/>
              </a:ext>
            </a:extLst>
          </p:cNvPr>
          <p:cNvSpPr txBox="1"/>
          <p:nvPr/>
        </p:nvSpPr>
        <p:spPr>
          <a:xfrm>
            <a:off x="8229600" y="7816966"/>
            <a:ext cx="8153400" cy="1169551"/>
          </a:xfrm>
          <a:prstGeom prst="rect">
            <a:avLst/>
          </a:prstGeom>
          <a:noFill/>
        </p:spPr>
        <p:txBody>
          <a:bodyPr wrap="square" rtlCol="0">
            <a:spAutoFit/>
          </a:bodyPr>
          <a:lstStyle/>
          <a:p>
            <a:r>
              <a:rPr lang="en-US" sz="3500" dirty="0">
                <a:latin typeface="Cabin" pitchFamily="2" charset="77"/>
              </a:rPr>
              <a:t>Did he/ she use the punctuations (</a:t>
            </a:r>
            <a:r>
              <a:rPr lang="en-US" sz="3500" dirty="0" err="1">
                <a:latin typeface="Cabin" pitchFamily="2" charset="77"/>
              </a:rPr>
              <a:t>dấu</a:t>
            </a:r>
            <a:r>
              <a:rPr lang="en-US" sz="3500" dirty="0">
                <a:latin typeface="Cabin" pitchFamily="2" charset="77"/>
              </a:rPr>
              <a:t> </a:t>
            </a:r>
            <a:r>
              <a:rPr lang="en-US" sz="3500" dirty="0" err="1">
                <a:latin typeface="Cabin" pitchFamily="2" charset="77"/>
              </a:rPr>
              <a:t>câu</a:t>
            </a:r>
            <a:r>
              <a:rPr lang="en-US" sz="3500" dirty="0">
                <a:latin typeface="Cabin" pitchFamily="2" charset="77"/>
              </a:rPr>
              <a:t>) correctly? </a:t>
            </a:r>
            <a:endParaRPr lang="en-VN" sz="3500" dirty="0">
              <a:latin typeface="Cabin" pitchFamily="2" charset="77"/>
            </a:endParaRPr>
          </a:p>
        </p:txBody>
      </p:sp>
    </p:spTree>
    <p:extLst>
      <p:ext uri="{BB962C8B-B14F-4D97-AF65-F5344CB8AC3E}">
        <p14:creationId xmlns:p14="http://schemas.microsoft.com/office/powerpoint/2010/main" val="77602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8" name="TextBox 8"/>
          <p:cNvSpPr txBox="1"/>
          <p:nvPr/>
        </p:nvSpPr>
        <p:spPr>
          <a:xfrm>
            <a:off x="9144000" y="907815"/>
            <a:ext cx="6856820" cy="1090748"/>
          </a:xfrm>
          <a:prstGeom prst="rect">
            <a:avLst/>
          </a:prstGeom>
        </p:spPr>
        <p:txBody>
          <a:bodyPr lIns="0" tIns="0" rIns="0" bIns="0" rtlCol="0" anchor="t">
            <a:spAutoFit/>
          </a:bodyPr>
          <a:lstStyle/>
          <a:p>
            <a:pPr marL="0" marR="0" lvl="0" indent="0" algn="l" defTabSz="914400" rtl="0" eaLnBrk="1" fontAlgn="auto" latinLnBrk="0" hangingPunct="1">
              <a:lnSpc>
                <a:spcPts val="9103"/>
              </a:lnSpc>
              <a:spcBef>
                <a:spcPts val="0"/>
              </a:spcBef>
              <a:spcAft>
                <a:spcPts val="0"/>
              </a:spcAft>
              <a:buClrTx/>
              <a:buSzTx/>
              <a:buFontTx/>
              <a:buNone/>
              <a:tabLst/>
              <a:defRPr/>
            </a:pPr>
            <a:r>
              <a:rPr kumimoji="0" lang="en-US" sz="7003" b="0" i="0" u="none" strike="noStrike" kern="1200" cap="none" spc="245" normalizeH="0" baseline="0" noProof="0" dirty="0">
                <a:ln>
                  <a:noFill/>
                </a:ln>
                <a:solidFill>
                  <a:srgbClr val="000000"/>
                </a:solidFill>
                <a:effectLst/>
                <a:uLnTx/>
                <a:uFillTx/>
                <a:latin typeface="Bryndan Write"/>
                <a:ea typeface="+mn-ea"/>
                <a:cs typeface="+mn-cs"/>
              </a:rPr>
              <a:t>Wrap up</a:t>
            </a:r>
          </a:p>
        </p:txBody>
      </p:sp>
      <p:sp>
        <p:nvSpPr>
          <p:cNvPr id="9" name="TextBox 9"/>
          <p:cNvSpPr txBox="1"/>
          <p:nvPr/>
        </p:nvSpPr>
        <p:spPr>
          <a:xfrm>
            <a:off x="9144000" y="2267711"/>
            <a:ext cx="8991600" cy="615553"/>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Montserrat Medium"/>
                <a:ea typeface="+mn-ea"/>
                <a:cs typeface="+mn-cs"/>
              </a:rPr>
              <a:t>In this lesson, we have learnt to:</a:t>
            </a:r>
          </a:p>
        </p:txBody>
      </p:sp>
      <p:sp>
        <p:nvSpPr>
          <p:cNvPr id="10" name="Freeform 10"/>
          <p:cNvSpPr/>
          <p:nvPr/>
        </p:nvSpPr>
        <p:spPr>
          <a:xfrm rot="2546313">
            <a:off x="15277900" y="-374178"/>
            <a:ext cx="4188155" cy="2619500"/>
          </a:xfrm>
          <a:custGeom>
            <a:avLst/>
            <a:gdLst/>
            <a:ahLst/>
            <a:cxnLst/>
            <a:rect l="l" t="t" r="r" b="b"/>
            <a:pathLst>
              <a:path w="4188155" h="2619500">
                <a:moveTo>
                  <a:pt x="0" y="0"/>
                </a:moveTo>
                <a:lnTo>
                  <a:pt x="4188155" y="0"/>
                </a:lnTo>
                <a:lnTo>
                  <a:pt x="4188155" y="2619500"/>
                </a:lnTo>
                <a:lnTo>
                  <a:pt x="0" y="2619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2546313">
            <a:off x="-1065377" y="8172453"/>
            <a:ext cx="4188155" cy="2619500"/>
          </a:xfrm>
          <a:custGeom>
            <a:avLst/>
            <a:gdLst/>
            <a:ahLst/>
            <a:cxnLst/>
            <a:rect l="l" t="t" r="r" b="b"/>
            <a:pathLst>
              <a:path w="4188155" h="2619500">
                <a:moveTo>
                  <a:pt x="0" y="0"/>
                </a:moveTo>
                <a:lnTo>
                  <a:pt x="4188154" y="0"/>
                </a:lnTo>
                <a:lnTo>
                  <a:pt x="4188154" y="2619500"/>
                </a:lnTo>
                <a:lnTo>
                  <a:pt x="0" y="2619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3">
            <a:extLst>
              <a:ext uri="{FF2B5EF4-FFF2-40B4-BE49-F238E27FC236}">
                <a16:creationId xmlns:a16="http://schemas.microsoft.com/office/drawing/2014/main" id="{5539333E-03D2-6193-4B6D-57B3F9076B41}"/>
              </a:ext>
            </a:extLst>
          </p:cNvPr>
          <p:cNvSpPr/>
          <p:nvPr/>
        </p:nvSpPr>
        <p:spPr>
          <a:xfrm>
            <a:off x="168422" y="1104900"/>
            <a:ext cx="8670778" cy="6800481"/>
          </a:xfrm>
          <a:custGeom>
            <a:avLst/>
            <a:gdLst/>
            <a:ahLst/>
            <a:cxnLst/>
            <a:rect l="l" t="t" r="r" b="b"/>
            <a:pathLst>
              <a:path w="6282137" h="4114800">
                <a:moveTo>
                  <a:pt x="0" y="0"/>
                </a:moveTo>
                <a:lnTo>
                  <a:pt x="6282137" y="0"/>
                </a:lnTo>
                <a:lnTo>
                  <a:pt x="628213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Rectangle 13">
            <a:extLst>
              <a:ext uri="{FF2B5EF4-FFF2-40B4-BE49-F238E27FC236}">
                <a16:creationId xmlns:a16="http://schemas.microsoft.com/office/drawing/2014/main" id="{1720BC08-3934-B853-3C93-61B65E9C6C62}"/>
              </a:ext>
            </a:extLst>
          </p:cNvPr>
          <p:cNvSpPr/>
          <p:nvPr/>
        </p:nvSpPr>
        <p:spPr>
          <a:xfrm>
            <a:off x="10521156" y="4038599"/>
            <a:ext cx="6547643" cy="1348185"/>
          </a:xfrm>
          <a:prstGeom prst="rect">
            <a:avLst/>
          </a:prstGeom>
          <a:solidFill>
            <a:srgbClr val="C5D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ct val="0"/>
              </a:spcBef>
            </a:pPr>
            <a:endParaRPr lang="en-US" sz="2800" dirty="0">
              <a:solidFill>
                <a:srgbClr val="000000"/>
              </a:solidFill>
              <a:latin typeface="Montserrat Medium"/>
            </a:endParaRPr>
          </a:p>
        </p:txBody>
      </p:sp>
      <p:sp>
        <p:nvSpPr>
          <p:cNvPr id="15" name="Oval 14">
            <a:extLst>
              <a:ext uri="{FF2B5EF4-FFF2-40B4-BE49-F238E27FC236}">
                <a16:creationId xmlns:a16="http://schemas.microsoft.com/office/drawing/2014/main" id="{1F694680-26F6-1A08-4FDB-0E39DFA0FD28}"/>
              </a:ext>
            </a:extLst>
          </p:cNvPr>
          <p:cNvSpPr/>
          <p:nvPr/>
        </p:nvSpPr>
        <p:spPr>
          <a:xfrm>
            <a:off x="9949656" y="3466199"/>
            <a:ext cx="1143000" cy="1144800"/>
          </a:xfrm>
          <a:prstGeom prst="ellipse">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tx1"/>
                </a:solidFill>
                <a:latin typeface="Cabin" pitchFamily="2" charset="77"/>
              </a:rPr>
              <a:t>1</a:t>
            </a:r>
          </a:p>
        </p:txBody>
      </p:sp>
      <p:sp>
        <p:nvSpPr>
          <p:cNvPr id="18" name="Rectangle 17">
            <a:extLst>
              <a:ext uri="{FF2B5EF4-FFF2-40B4-BE49-F238E27FC236}">
                <a16:creationId xmlns:a16="http://schemas.microsoft.com/office/drawing/2014/main" id="{EDCC64CE-3C3F-FF39-0C15-233452720C17}"/>
              </a:ext>
            </a:extLst>
          </p:cNvPr>
          <p:cNvSpPr/>
          <p:nvPr/>
        </p:nvSpPr>
        <p:spPr>
          <a:xfrm>
            <a:off x="10521156" y="6424611"/>
            <a:ext cx="6547643" cy="1348185"/>
          </a:xfrm>
          <a:prstGeom prst="rect">
            <a:avLst/>
          </a:prstGeom>
          <a:solidFill>
            <a:srgbClr val="C5D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59D8D6AA-5314-86BC-C338-7C5AA03D90A2}"/>
              </a:ext>
            </a:extLst>
          </p:cNvPr>
          <p:cNvSpPr/>
          <p:nvPr/>
        </p:nvSpPr>
        <p:spPr>
          <a:xfrm>
            <a:off x="9949656" y="5852211"/>
            <a:ext cx="1143000" cy="1144800"/>
          </a:xfrm>
          <a:prstGeom prst="ellipse">
            <a:avLst/>
          </a:prstGeom>
          <a:solidFill>
            <a:srgbClr val="F2E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tx1"/>
                </a:solidFill>
                <a:latin typeface="Cabin" pitchFamily="2" charset="77"/>
              </a:rPr>
              <a:t>2</a:t>
            </a:r>
          </a:p>
        </p:txBody>
      </p:sp>
      <p:sp>
        <p:nvSpPr>
          <p:cNvPr id="23" name="TextBox 22">
            <a:extLst>
              <a:ext uri="{FF2B5EF4-FFF2-40B4-BE49-F238E27FC236}">
                <a16:creationId xmlns:a16="http://schemas.microsoft.com/office/drawing/2014/main" id="{9ED179F7-43F3-2753-C923-D46509ED2EAA}"/>
              </a:ext>
            </a:extLst>
          </p:cNvPr>
          <p:cNvSpPr txBox="1"/>
          <p:nvPr/>
        </p:nvSpPr>
        <p:spPr>
          <a:xfrm>
            <a:off x="11049000" y="4152900"/>
            <a:ext cx="5901927" cy="1015663"/>
          </a:xfrm>
          <a:prstGeom prst="rect">
            <a:avLst/>
          </a:prstGeom>
          <a:noFill/>
        </p:spPr>
        <p:txBody>
          <a:bodyPr wrap="square">
            <a:spAutoFit/>
          </a:bodyPr>
          <a:lstStyle/>
          <a:p>
            <a:pPr>
              <a:spcBef>
                <a:spcPct val="0"/>
              </a:spcBef>
            </a:pPr>
            <a:r>
              <a:rPr lang="en-US" sz="3000" dirty="0">
                <a:solidFill>
                  <a:srgbClr val="000000"/>
                </a:solidFill>
                <a:latin typeface="Montserrat Medium"/>
              </a:rPr>
              <a:t>listen for specific information about Om Ok Bok festival</a:t>
            </a:r>
          </a:p>
        </p:txBody>
      </p:sp>
      <p:sp>
        <p:nvSpPr>
          <p:cNvPr id="24" name="TextBox 23">
            <a:extLst>
              <a:ext uri="{FF2B5EF4-FFF2-40B4-BE49-F238E27FC236}">
                <a16:creationId xmlns:a16="http://schemas.microsoft.com/office/drawing/2014/main" id="{89297E56-FA69-9F1C-622A-B53C83500F32}"/>
              </a:ext>
            </a:extLst>
          </p:cNvPr>
          <p:cNvSpPr txBox="1"/>
          <p:nvPr/>
        </p:nvSpPr>
        <p:spPr>
          <a:xfrm>
            <a:off x="11049000" y="6591300"/>
            <a:ext cx="5901927" cy="1015663"/>
          </a:xfrm>
          <a:prstGeom prst="rect">
            <a:avLst/>
          </a:prstGeom>
          <a:noFill/>
        </p:spPr>
        <p:txBody>
          <a:bodyPr wrap="square">
            <a:spAutoFit/>
          </a:bodyPr>
          <a:lstStyle/>
          <a:p>
            <a:pPr>
              <a:spcBef>
                <a:spcPct val="0"/>
              </a:spcBef>
            </a:pPr>
            <a:r>
              <a:rPr lang="en-US" sz="3000" dirty="0">
                <a:solidFill>
                  <a:srgbClr val="000000"/>
                </a:solidFill>
                <a:latin typeface="Montserrat Medium"/>
              </a:rPr>
              <a:t>write an email to give advice on taking part in a festival</a:t>
            </a:r>
          </a:p>
        </p:txBody>
      </p:sp>
    </p:spTree>
    <p:extLst>
      <p:ext uri="{BB962C8B-B14F-4D97-AF65-F5344CB8AC3E}">
        <p14:creationId xmlns:p14="http://schemas.microsoft.com/office/powerpoint/2010/main" val="271310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25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250"/>
                                        <p:tgtEl>
                                          <p:spTgt spid="23"/>
                                        </p:tgtEl>
                                        <p:attrNameLst>
                                          <p:attrName>ppt_y</p:attrName>
                                        </p:attrNameLst>
                                      </p:cBhvr>
                                      <p:tavLst>
                                        <p:tav tm="0">
                                          <p:val>
                                            <p:strVal val="#ppt_y+#ppt_h*1.125000"/>
                                          </p:val>
                                        </p:tav>
                                        <p:tav tm="100000">
                                          <p:val>
                                            <p:strVal val="#ppt_y"/>
                                          </p:val>
                                        </p:tav>
                                      </p:tavLst>
                                    </p:anim>
                                    <p:animEffect transition="in" filter="wipe(up)">
                                      <p:cBhvr>
                                        <p:cTn id="19" dur="250"/>
                                        <p:tgtEl>
                                          <p:spTgt spid="23"/>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250"/>
                                        <p:tgtEl>
                                          <p:spTgt spid="14"/>
                                        </p:tgtEl>
                                        <p:attrNameLst>
                                          <p:attrName>ppt_y</p:attrName>
                                        </p:attrNameLst>
                                      </p:cBhvr>
                                      <p:tavLst>
                                        <p:tav tm="0">
                                          <p:val>
                                            <p:strVal val="#ppt_y+#ppt_h*1.125000"/>
                                          </p:val>
                                        </p:tav>
                                        <p:tav tm="100000">
                                          <p:val>
                                            <p:strVal val="#ppt_y"/>
                                          </p:val>
                                        </p:tav>
                                      </p:tavLst>
                                    </p:anim>
                                    <p:animEffect transition="in" filter="wipe(up)">
                                      <p:cBhvr>
                                        <p:cTn id="23" dur="25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250"/>
                                        <p:tgtEl>
                                          <p:spTgt spid="19"/>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250"/>
                                        <p:tgtEl>
                                          <p:spTgt spid="24"/>
                                        </p:tgtEl>
                                        <p:attrNameLst>
                                          <p:attrName>ppt_y</p:attrName>
                                        </p:attrNameLst>
                                      </p:cBhvr>
                                      <p:tavLst>
                                        <p:tav tm="0">
                                          <p:val>
                                            <p:strVal val="#ppt_y+#ppt_h*1.125000"/>
                                          </p:val>
                                        </p:tav>
                                        <p:tav tm="100000">
                                          <p:val>
                                            <p:strVal val="#ppt_y"/>
                                          </p:val>
                                        </p:tav>
                                      </p:tavLst>
                                    </p:anim>
                                    <p:animEffect transition="in" filter="wipe(up)">
                                      <p:cBhvr>
                                        <p:cTn id="32" dur="250"/>
                                        <p:tgtEl>
                                          <p:spTgt spid="24"/>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50"/>
                                        <p:tgtEl>
                                          <p:spTgt spid="18"/>
                                        </p:tgtEl>
                                        <p:attrNameLst>
                                          <p:attrName>ppt_y</p:attrName>
                                        </p:attrNameLst>
                                      </p:cBhvr>
                                      <p:tavLst>
                                        <p:tav tm="0">
                                          <p:val>
                                            <p:strVal val="#ppt_y+#ppt_h*1.125000"/>
                                          </p:val>
                                        </p:tav>
                                        <p:tav tm="100000">
                                          <p:val>
                                            <p:strVal val="#ppt_y"/>
                                          </p:val>
                                        </p:tav>
                                      </p:tavLst>
                                    </p:anim>
                                    <p:animEffect transition="in" filter="wipe(up)">
                                      <p:cBhvr>
                                        <p:cTn id="36"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15" grpId="0" animBg="1"/>
      <p:bldP spid="18" grpId="0" animBg="1"/>
      <p:bldP spid="19" grpId="0" animBg="1"/>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2181352" y="2286453"/>
            <a:ext cx="13579520" cy="6042886"/>
          </a:xfrm>
          <a:custGeom>
            <a:avLst/>
            <a:gdLst/>
            <a:ahLst/>
            <a:cxnLst/>
            <a:rect l="l" t="t" r="r" b="b"/>
            <a:pathLst>
              <a:path w="13579520" h="6042886">
                <a:moveTo>
                  <a:pt x="0" y="0"/>
                </a:moveTo>
                <a:lnTo>
                  <a:pt x="13579520" y="0"/>
                </a:lnTo>
                <a:lnTo>
                  <a:pt x="13579520" y="6042886"/>
                </a:lnTo>
                <a:lnTo>
                  <a:pt x="0" y="6042886"/>
                </a:lnTo>
                <a:lnTo>
                  <a:pt x="0" y="0"/>
                </a:lnTo>
                <a:close/>
              </a:path>
            </a:pathLst>
          </a:custGeom>
          <a:blipFill>
            <a:blip r:embed="rId3"/>
            <a:stretch>
              <a:fillRect/>
            </a:stretch>
          </a:blipFill>
        </p:spPr>
      </p:sp>
      <p:sp>
        <p:nvSpPr>
          <p:cNvPr id="4" name="Freeform 4"/>
          <p:cNvSpPr/>
          <p:nvPr/>
        </p:nvSpPr>
        <p:spPr>
          <a:xfrm rot="1838892">
            <a:off x="2937506" y="2154944"/>
            <a:ext cx="1043254" cy="982556"/>
          </a:xfrm>
          <a:custGeom>
            <a:avLst/>
            <a:gdLst/>
            <a:ahLst/>
            <a:cxnLst/>
            <a:rect l="l" t="t" r="r" b="b"/>
            <a:pathLst>
              <a:path w="1043254" h="982556">
                <a:moveTo>
                  <a:pt x="0" y="0"/>
                </a:moveTo>
                <a:lnTo>
                  <a:pt x="1043255" y="0"/>
                </a:lnTo>
                <a:lnTo>
                  <a:pt x="1043255" y="982556"/>
                </a:lnTo>
                <a:lnTo>
                  <a:pt x="0" y="982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4216006" y="3467514"/>
            <a:ext cx="9855988" cy="3468371"/>
          </a:xfrm>
          <a:prstGeom prst="rect">
            <a:avLst/>
          </a:prstGeom>
        </p:spPr>
        <p:txBody>
          <a:bodyPr lIns="0" tIns="0" rIns="0" bIns="0" rtlCol="0" anchor="t">
            <a:spAutoFit/>
          </a:bodyPr>
          <a:lstStyle/>
          <a:p>
            <a:pPr algn="ctr">
              <a:lnSpc>
                <a:spcPts val="12740"/>
              </a:lnSpc>
            </a:pPr>
            <a:r>
              <a:rPr lang="en-US" sz="14000">
                <a:solidFill>
                  <a:srgbClr val="000000"/>
                </a:solidFill>
                <a:latin typeface="Bryndan Write Bold"/>
              </a:rPr>
              <a:t>Thank you very much!</a:t>
            </a:r>
          </a:p>
        </p:txBody>
      </p:sp>
      <p:sp>
        <p:nvSpPr>
          <p:cNvPr id="6" name="Freeform 6"/>
          <p:cNvSpPr/>
          <p:nvPr/>
        </p:nvSpPr>
        <p:spPr>
          <a:xfrm>
            <a:off x="12435176" y="6964460"/>
            <a:ext cx="3671472" cy="901179"/>
          </a:xfrm>
          <a:custGeom>
            <a:avLst/>
            <a:gdLst/>
            <a:ahLst/>
            <a:cxnLst/>
            <a:rect l="l" t="t" r="r" b="b"/>
            <a:pathLst>
              <a:path w="3671472" h="901179">
                <a:moveTo>
                  <a:pt x="0" y="0"/>
                </a:moveTo>
                <a:lnTo>
                  <a:pt x="3671472" y="0"/>
                </a:lnTo>
                <a:lnTo>
                  <a:pt x="3671472" y="901180"/>
                </a:lnTo>
                <a:lnTo>
                  <a:pt x="0" y="901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104911">
            <a:off x="13370625" y="2371241"/>
            <a:ext cx="1800574" cy="1143364"/>
          </a:xfrm>
          <a:custGeom>
            <a:avLst/>
            <a:gdLst/>
            <a:ahLst/>
            <a:cxnLst/>
            <a:rect l="l" t="t" r="r" b="b"/>
            <a:pathLst>
              <a:path w="1800574" h="1143364">
                <a:moveTo>
                  <a:pt x="0" y="0"/>
                </a:moveTo>
                <a:lnTo>
                  <a:pt x="1800574" y="0"/>
                </a:lnTo>
                <a:lnTo>
                  <a:pt x="1800574" y="1143364"/>
                </a:lnTo>
                <a:lnTo>
                  <a:pt x="0" y="11433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100000">
            <a:off x="2900487" y="6716817"/>
            <a:ext cx="1800574" cy="1143364"/>
          </a:xfrm>
          <a:custGeom>
            <a:avLst/>
            <a:gdLst/>
            <a:ahLst/>
            <a:cxnLst/>
            <a:rect l="l" t="t" r="r" b="b"/>
            <a:pathLst>
              <a:path w="1800574" h="1143364">
                <a:moveTo>
                  <a:pt x="0" y="0"/>
                </a:moveTo>
                <a:lnTo>
                  <a:pt x="1800573" y="0"/>
                </a:lnTo>
                <a:lnTo>
                  <a:pt x="1800573" y="1143365"/>
                </a:lnTo>
                <a:lnTo>
                  <a:pt x="0" y="1143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457ABCD-13D5-E0E6-A7DB-8F2B856D88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Rounded Rectangle 2">
            <a:extLst>
              <a:ext uri="{FF2B5EF4-FFF2-40B4-BE49-F238E27FC236}">
                <a16:creationId xmlns:a16="http://schemas.microsoft.com/office/drawing/2014/main" id="{AC2E3F22-AC64-ACDA-30FC-DD0E905EC7B7}"/>
              </a:ext>
            </a:extLst>
          </p:cNvPr>
          <p:cNvSpPr/>
          <p:nvPr/>
        </p:nvSpPr>
        <p:spPr>
          <a:xfrm>
            <a:off x="5067300" y="8556244"/>
            <a:ext cx="8153400" cy="1216406"/>
          </a:xfrm>
          <a:prstGeom prst="roundRect">
            <a:avLst/>
          </a:prstGeom>
          <a:solidFill>
            <a:srgbClr val="F2CC7D"/>
          </a:solidFill>
          <a:ln w="57150"/>
        </p:spPr>
        <p:style>
          <a:lnRef idx="3">
            <a:schemeClr val="lt1"/>
          </a:lnRef>
          <a:fillRef idx="1">
            <a:schemeClr val="accent3"/>
          </a:fillRef>
          <a:effectRef idx="1">
            <a:schemeClr val="accent3"/>
          </a:effectRef>
          <a:fontRef idx="minor">
            <a:schemeClr val="lt1"/>
          </a:fontRef>
        </p:style>
        <p:txBody>
          <a:bodyPr rtlCol="0" anchor="ctr"/>
          <a:lstStyle/>
          <a:p>
            <a:pPr algn="ctr"/>
            <a:r>
              <a:rPr lang="en-VN" sz="6600" b="1" dirty="0">
                <a:solidFill>
                  <a:srgbClr val="C00000"/>
                </a:solidFill>
              </a:rPr>
              <a:t>Mid-autumn festival</a:t>
            </a:r>
          </a:p>
        </p:txBody>
      </p:sp>
      <p:pic>
        <p:nvPicPr>
          <p:cNvPr id="2052" name="Picture 4" descr="Những hình ảnh về Tết Trung Thu 2023 đẹp, ý nghĩa nhất - META.vn">
            <a:extLst>
              <a:ext uri="{FF2B5EF4-FFF2-40B4-BE49-F238E27FC236}">
                <a16:creationId xmlns:a16="http://schemas.microsoft.com/office/drawing/2014/main" id="{901C97A1-6665-2145-37D0-088102B69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550" y="748929"/>
            <a:ext cx="12280900" cy="729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941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457ABCD-13D5-E0E6-A7DB-8F2B856D88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Rounded Rectangle 2">
            <a:extLst>
              <a:ext uri="{FF2B5EF4-FFF2-40B4-BE49-F238E27FC236}">
                <a16:creationId xmlns:a16="http://schemas.microsoft.com/office/drawing/2014/main" id="{AC2E3F22-AC64-ACDA-30FC-DD0E905EC7B7}"/>
              </a:ext>
            </a:extLst>
          </p:cNvPr>
          <p:cNvSpPr/>
          <p:nvPr/>
        </p:nvSpPr>
        <p:spPr>
          <a:xfrm>
            <a:off x="4400550" y="8556244"/>
            <a:ext cx="9486900" cy="1216406"/>
          </a:xfrm>
          <a:prstGeom prst="roundRect">
            <a:avLst/>
          </a:prstGeom>
          <a:solidFill>
            <a:srgbClr val="F2CC7D"/>
          </a:solidFill>
          <a:ln w="57150"/>
        </p:spPr>
        <p:style>
          <a:lnRef idx="3">
            <a:schemeClr val="lt1"/>
          </a:lnRef>
          <a:fillRef idx="1">
            <a:schemeClr val="accent3"/>
          </a:fillRef>
          <a:effectRef idx="1">
            <a:schemeClr val="accent3"/>
          </a:effectRef>
          <a:fontRef idx="minor">
            <a:schemeClr val="lt1"/>
          </a:fontRef>
        </p:style>
        <p:txBody>
          <a:bodyPr rtlCol="0" anchor="ctr"/>
          <a:lstStyle/>
          <a:p>
            <a:pPr algn="ctr"/>
            <a:r>
              <a:rPr lang="en-VN" sz="6600" b="1" dirty="0">
                <a:solidFill>
                  <a:srgbClr val="C00000"/>
                </a:solidFill>
              </a:rPr>
              <a:t>Hung King temple festival</a:t>
            </a:r>
          </a:p>
        </p:txBody>
      </p:sp>
      <p:pic>
        <p:nvPicPr>
          <p:cNvPr id="3074" name="Picture 2" descr="Hung Kings' Temple Festival – Phu Tho Province, Vietnam">
            <a:extLst>
              <a:ext uri="{FF2B5EF4-FFF2-40B4-BE49-F238E27FC236}">
                <a16:creationId xmlns:a16="http://schemas.microsoft.com/office/drawing/2014/main" id="{DF5E9FF7-1BEE-3E2F-5EC2-7EF7233BA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5894"/>
            <a:ext cx="1828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491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457ABCD-13D5-E0E6-A7DB-8F2B856D88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Rounded Rectangle 2">
            <a:extLst>
              <a:ext uri="{FF2B5EF4-FFF2-40B4-BE49-F238E27FC236}">
                <a16:creationId xmlns:a16="http://schemas.microsoft.com/office/drawing/2014/main" id="{AC2E3F22-AC64-ACDA-30FC-DD0E905EC7B7}"/>
              </a:ext>
            </a:extLst>
          </p:cNvPr>
          <p:cNvSpPr/>
          <p:nvPr/>
        </p:nvSpPr>
        <p:spPr>
          <a:xfrm>
            <a:off x="4400550" y="8556244"/>
            <a:ext cx="9486900" cy="1216406"/>
          </a:xfrm>
          <a:prstGeom prst="roundRect">
            <a:avLst/>
          </a:prstGeom>
          <a:solidFill>
            <a:srgbClr val="F2CC7D"/>
          </a:solidFill>
          <a:ln w="57150"/>
        </p:spPr>
        <p:style>
          <a:lnRef idx="3">
            <a:schemeClr val="lt1"/>
          </a:lnRef>
          <a:fillRef idx="1">
            <a:schemeClr val="accent3"/>
          </a:fillRef>
          <a:effectRef idx="1">
            <a:schemeClr val="accent3"/>
          </a:effectRef>
          <a:fontRef idx="minor">
            <a:schemeClr val="lt1"/>
          </a:fontRef>
        </p:style>
        <p:txBody>
          <a:bodyPr rtlCol="0" anchor="ctr"/>
          <a:lstStyle/>
          <a:p>
            <a:pPr algn="ctr"/>
            <a:r>
              <a:rPr lang="en-VN" sz="6600" b="1" dirty="0">
                <a:solidFill>
                  <a:srgbClr val="C00000"/>
                </a:solidFill>
              </a:rPr>
              <a:t>Om Ok Bok festival</a:t>
            </a:r>
          </a:p>
        </p:txBody>
      </p:sp>
      <p:pic>
        <p:nvPicPr>
          <p:cNvPr id="4" name="Content Placeholder 7" descr="ok-om-bok-festival-in-Mekong-Delta">
            <a:extLst>
              <a:ext uri="{FF2B5EF4-FFF2-40B4-BE49-F238E27FC236}">
                <a16:creationId xmlns:a16="http://schemas.microsoft.com/office/drawing/2014/main" id="{50472067-BFEF-DC9D-0B15-64189116AA01}"/>
              </a:ext>
            </a:extLst>
          </p:cNvPr>
          <p:cNvPicPr>
            <a:picLocks noChangeAspect="1"/>
          </p:cNvPicPr>
          <p:nvPr/>
        </p:nvPicPr>
        <p:blipFill>
          <a:blip r:embed="rId3"/>
          <a:stretch>
            <a:fillRect/>
          </a:stretch>
        </p:blipFill>
        <p:spPr>
          <a:xfrm>
            <a:off x="563562" y="1117116"/>
            <a:ext cx="17160875" cy="6924778"/>
          </a:xfrm>
          <a:prstGeom prst="rect">
            <a:avLst/>
          </a:prstGeom>
        </p:spPr>
      </p:pic>
    </p:spTree>
    <p:extLst>
      <p:ext uri="{BB962C8B-B14F-4D97-AF65-F5344CB8AC3E}">
        <p14:creationId xmlns:p14="http://schemas.microsoft.com/office/powerpoint/2010/main" val="1922709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2181352" y="2286453"/>
            <a:ext cx="13579520" cy="6042886"/>
          </a:xfrm>
          <a:custGeom>
            <a:avLst/>
            <a:gdLst/>
            <a:ahLst/>
            <a:cxnLst/>
            <a:rect l="l" t="t" r="r" b="b"/>
            <a:pathLst>
              <a:path w="13579520" h="6042886">
                <a:moveTo>
                  <a:pt x="0" y="0"/>
                </a:moveTo>
                <a:lnTo>
                  <a:pt x="13579520" y="0"/>
                </a:lnTo>
                <a:lnTo>
                  <a:pt x="13579520" y="6042886"/>
                </a:lnTo>
                <a:lnTo>
                  <a:pt x="0" y="6042886"/>
                </a:lnTo>
                <a:lnTo>
                  <a:pt x="0" y="0"/>
                </a:lnTo>
                <a:close/>
              </a:path>
            </a:pathLst>
          </a:custGeom>
          <a:blipFill>
            <a:blip r:embed="rId3"/>
            <a:stretch>
              <a:fillRect/>
            </a:stretch>
          </a:blipFill>
        </p:spPr>
      </p:sp>
      <p:sp>
        <p:nvSpPr>
          <p:cNvPr id="4" name="Freeform 4"/>
          <p:cNvSpPr/>
          <p:nvPr/>
        </p:nvSpPr>
        <p:spPr>
          <a:xfrm rot="1838892">
            <a:off x="2937506" y="2154944"/>
            <a:ext cx="1043254" cy="982556"/>
          </a:xfrm>
          <a:custGeom>
            <a:avLst/>
            <a:gdLst/>
            <a:ahLst/>
            <a:cxnLst/>
            <a:rect l="l" t="t" r="r" b="b"/>
            <a:pathLst>
              <a:path w="1043254" h="982556">
                <a:moveTo>
                  <a:pt x="0" y="0"/>
                </a:moveTo>
                <a:lnTo>
                  <a:pt x="1043255" y="0"/>
                </a:lnTo>
                <a:lnTo>
                  <a:pt x="1043255" y="982556"/>
                </a:lnTo>
                <a:lnTo>
                  <a:pt x="0" y="982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263564" y="3064075"/>
            <a:ext cx="15760872" cy="2564805"/>
          </a:xfrm>
          <a:prstGeom prst="rect">
            <a:avLst/>
          </a:prstGeom>
        </p:spPr>
        <p:txBody>
          <a:bodyPr wrap="square" lIns="0" tIns="0" rIns="0" bIns="0" rtlCol="0" anchor="t">
            <a:spAutoFit/>
          </a:bodyPr>
          <a:lstStyle/>
          <a:p>
            <a:pPr algn="ctr">
              <a:lnSpc>
                <a:spcPts val="10016"/>
              </a:lnSpc>
            </a:pPr>
            <a:r>
              <a:rPr lang="en-US" sz="9000" spc="-150" dirty="0">
                <a:solidFill>
                  <a:srgbClr val="000000"/>
                </a:solidFill>
                <a:latin typeface="Bryndan Write Bold"/>
              </a:rPr>
              <a:t>Unit 5</a:t>
            </a:r>
          </a:p>
          <a:p>
            <a:pPr algn="ctr">
              <a:lnSpc>
                <a:spcPts val="10016"/>
              </a:lnSpc>
            </a:pPr>
            <a:r>
              <a:rPr lang="en-US" sz="9000" spc="-150" dirty="0">
                <a:solidFill>
                  <a:srgbClr val="000000"/>
                </a:solidFill>
                <a:latin typeface="Bryndan Write Bold"/>
              </a:rPr>
              <a:t>Our customs and traditions</a:t>
            </a:r>
          </a:p>
        </p:txBody>
      </p:sp>
      <p:sp>
        <p:nvSpPr>
          <p:cNvPr id="6" name="Freeform 6"/>
          <p:cNvSpPr/>
          <p:nvPr/>
        </p:nvSpPr>
        <p:spPr>
          <a:xfrm>
            <a:off x="12435176" y="6964460"/>
            <a:ext cx="3671472" cy="901179"/>
          </a:xfrm>
          <a:custGeom>
            <a:avLst/>
            <a:gdLst/>
            <a:ahLst/>
            <a:cxnLst/>
            <a:rect l="l" t="t" r="r" b="b"/>
            <a:pathLst>
              <a:path w="3671472" h="901179">
                <a:moveTo>
                  <a:pt x="0" y="0"/>
                </a:moveTo>
                <a:lnTo>
                  <a:pt x="3671472" y="0"/>
                </a:lnTo>
                <a:lnTo>
                  <a:pt x="3671472" y="901180"/>
                </a:lnTo>
                <a:lnTo>
                  <a:pt x="0" y="901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104911">
            <a:off x="13370625" y="2371241"/>
            <a:ext cx="1800574" cy="1143364"/>
          </a:xfrm>
          <a:custGeom>
            <a:avLst/>
            <a:gdLst/>
            <a:ahLst/>
            <a:cxnLst/>
            <a:rect l="l" t="t" r="r" b="b"/>
            <a:pathLst>
              <a:path w="1800574" h="1143364">
                <a:moveTo>
                  <a:pt x="0" y="0"/>
                </a:moveTo>
                <a:lnTo>
                  <a:pt x="1800574" y="0"/>
                </a:lnTo>
                <a:lnTo>
                  <a:pt x="1800574" y="1143364"/>
                </a:lnTo>
                <a:lnTo>
                  <a:pt x="0" y="11433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100000">
            <a:off x="2900487" y="6716817"/>
            <a:ext cx="1800574" cy="1143364"/>
          </a:xfrm>
          <a:custGeom>
            <a:avLst/>
            <a:gdLst/>
            <a:ahLst/>
            <a:cxnLst/>
            <a:rect l="l" t="t" r="r" b="b"/>
            <a:pathLst>
              <a:path w="1800574" h="1143364">
                <a:moveTo>
                  <a:pt x="0" y="0"/>
                </a:moveTo>
                <a:lnTo>
                  <a:pt x="1800573" y="0"/>
                </a:lnTo>
                <a:lnTo>
                  <a:pt x="1800573" y="1143365"/>
                </a:lnTo>
                <a:lnTo>
                  <a:pt x="0" y="1143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4043118" y="6083846"/>
            <a:ext cx="9855988" cy="620507"/>
          </a:xfrm>
          <a:prstGeom prst="rect">
            <a:avLst/>
          </a:prstGeom>
        </p:spPr>
        <p:txBody>
          <a:bodyPr lIns="0" tIns="0" rIns="0" bIns="0" rtlCol="0" anchor="t">
            <a:spAutoFit/>
          </a:bodyPr>
          <a:lstStyle/>
          <a:p>
            <a:pPr algn="ctr">
              <a:lnSpc>
                <a:spcPts val="4750"/>
              </a:lnSpc>
            </a:pPr>
            <a:r>
              <a:rPr lang="en-US" sz="4611" dirty="0">
                <a:solidFill>
                  <a:srgbClr val="000000"/>
                </a:solidFill>
                <a:latin typeface="Quicksand Bold"/>
              </a:rPr>
              <a:t>Lesson 6: Skills 2</a:t>
            </a:r>
          </a:p>
        </p:txBody>
      </p:sp>
      <p:sp>
        <p:nvSpPr>
          <p:cNvPr id="10" name="TextBox 9">
            <a:extLst>
              <a:ext uri="{FF2B5EF4-FFF2-40B4-BE49-F238E27FC236}">
                <a16:creationId xmlns:a16="http://schemas.microsoft.com/office/drawing/2014/main" id="{3C9D4578-71AA-D7F7-FECE-A7C384C11D39}"/>
              </a:ext>
            </a:extLst>
          </p:cNvPr>
          <p:cNvSpPr txBox="1"/>
          <p:nvPr/>
        </p:nvSpPr>
        <p:spPr>
          <a:xfrm>
            <a:off x="4043118" y="8208433"/>
            <a:ext cx="9855988" cy="620507"/>
          </a:xfrm>
          <a:prstGeom prst="rect">
            <a:avLst/>
          </a:prstGeom>
        </p:spPr>
        <p:txBody>
          <a:bodyPr lIns="0" tIns="0" rIns="0" bIns="0" rtlCol="0" anchor="t">
            <a:spAutoFit/>
          </a:bodyPr>
          <a:lstStyle/>
          <a:p>
            <a:pPr algn="ctr">
              <a:lnSpc>
                <a:spcPts val="4750"/>
              </a:lnSpc>
            </a:pPr>
            <a:r>
              <a:rPr lang="en-US" sz="4611" dirty="0">
                <a:solidFill>
                  <a:srgbClr val="000000"/>
                </a:solidFill>
                <a:latin typeface="Quicksand Bold"/>
              </a:rPr>
              <a:t>(page 56,57)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40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15985254" y="7200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848369" y="5657518"/>
            <a:ext cx="1741367" cy="2183532"/>
          </a:xfrm>
          <a:custGeom>
            <a:avLst/>
            <a:gdLst/>
            <a:ahLst/>
            <a:cxnLst/>
            <a:rect l="l" t="t" r="r" b="b"/>
            <a:pathLst>
              <a:path w="1741367" h="2183532">
                <a:moveTo>
                  <a:pt x="0" y="0"/>
                </a:moveTo>
                <a:lnTo>
                  <a:pt x="1741367" y="0"/>
                </a:lnTo>
                <a:lnTo>
                  <a:pt x="1741367" y="2183532"/>
                </a:lnTo>
                <a:lnTo>
                  <a:pt x="0" y="2183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974145" y="1872252"/>
            <a:ext cx="4022218" cy="3056886"/>
          </a:xfrm>
          <a:custGeom>
            <a:avLst/>
            <a:gdLst/>
            <a:ahLst/>
            <a:cxnLst/>
            <a:rect l="l" t="t" r="r" b="b"/>
            <a:pathLst>
              <a:path w="6631089" h="5039628">
                <a:moveTo>
                  <a:pt x="0" y="0"/>
                </a:moveTo>
                <a:lnTo>
                  <a:pt x="6631090" y="0"/>
                </a:lnTo>
                <a:lnTo>
                  <a:pt x="6631090" y="5039628"/>
                </a:lnTo>
                <a:lnTo>
                  <a:pt x="0" y="50396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453569" y="1968148"/>
            <a:ext cx="11696535" cy="1022972"/>
          </a:xfrm>
          <a:prstGeom prst="rect">
            <a:avLst/>
          </a:prstGeom>
        </p:spPr>
        <p:txBody>
          <a:bodyPr wrap="square" lIns="0" tIns="0" rIns="0" bIns="0" rtlCol="0" anchor="t">
            <a:spAutoFit/>
          </a:bodyPr>
          <a:lstStyle/>
          <a:p>
            <a:pPr marL="0" marR="0" lvl="0" indent="0" algn="l" defTabSz="914400" rtl="0" eaLnBrk="1" fontAlgn="auto" latinLnBrk="0" hangingPunct="1">
              <a:lnSpc>
                <a:spcPts val="9103"/>
              </a:lnSpc>
              <a:spcBef>
                <a:spcPts val="0"/>
              </a:spcBef>
              <a:spcAft>
                <a:spcPts val="0"/>
              </a:spcAft>
              <a:buClrTx/>
              <a:buSzTx/>
              <a:buFontTx/>
              <a:buNone/>
              <a:tabLst/>
              <a:defRPr/>
            </a:pPr>
            <a:r>
              <a:rPr lang="en-US" sz="4800" spc="245" dirty="0">
                <a:solidFill>
                  <a:srgbClr val="000000"/>
                </a:solidFill>
                <a:latin typeface="Bryndan Write"/>
              </a:rPr>
              <a:t>After this lesson, Ss will be able to:</a:t>
            </a:r>
            <a:endParaRPr kumimoji="0" lang="en-US" sz="4800" b="0" i="0" u="none" strike="noStrike" kern="1200" cap="none" spc="245" normalizeH="0" baseline="0" noProof="0" dirty="0">
              <a:ln>
                <a:noFill/>
              </a:ln>
              <a:solidFill>
                <a:srgbClr val="000000"/>
              </a:solidFill>
              <a:effectLst/>
              <a:uLnTx/>
              <a:uFillTx/>
              <a:latin typeface="Bryndan Write"/>
              <a:ea typeface="+mn-ea"/>
              <a:cs typeface="+mn-cs"/>
            </a:endParaRPr>
          </a:p>
        </p:txBody>
      </p:sp>
      <p:sp>
        <p:nvSpPr>
          <p:cNvPr id="13" name="TextBox 9">
            <a:extLst>
              <a:ext uri="{FF2B5EF4-FFF2-40B4-BE49-F238E27FC236}">
                <a16:creationId xmlns:a16="http://schemas.microsoft.com/office/drawing/2014/main" id="{671866F7-BDD0-320B-3D04-F6691C82660D}"/>
              </a:ext>
            </a:extLst>
          </p:cNvPr>
          <p:cNvSpPr txBox="1"/>
          <p:nvPr/>
        </p:nvSpPr>
        <p:spPr>
          <a:xfrm>
            <a:off x="1437528" y="5143500"/>
            <a:ext cx="5965106" cy="400110"/>
          </a:xfrm>
          <a:prstGeom prst="rect">
            <a:avLst/>
          </a:prstGeom>
        </p:spPr>
        <p:txBody>
          <a:bodyPr wrap="square" lIns="0" tIns="0" rIns="0" bIns="0" rtlCol="0" anchor="t">
            <a:spAutoFit/>
          </a:bodyPr>
          <a:lstStyle/>
          <a:p>
            <a:pPr>
              <a:spcBef>
                <a:spcPct val="0"/>
              </a:spcBef>
            </a:pPr>
            <a:endParaRPr lang="en-US" sz="2600" dirty="0">
              <a:solidFill>
                <a:srgbClr val="000000"/>
              </a:solidFill>
              <a:latin typeface="Montserrat Medium"/>
            </a:endParaRPr>
          </a:p>
        </p:txBody>
      </p:sp>
      <p:grpSp>
        <p:nvGrpSpPr>
          <p:cNvPr id="15" name="Group 5">
            <a:extLst>
              <a:ext uri="{FF2B5EF4-FFF2-40B4-BE49-F238E27FC236}">
                <a16:creationId xmlns:a16="http://schemas.microsoft.com/office/drawing/2014/main" id="{B7D3C897-0F08-36EC-46E5-9E57B3E118D8}"/>
              </a:ext>
            </a:extLst>
          </p:cNvPr>
          <p:cNvGrpSpPr/>
          <p:nvPr/>
        </p:nvGrpSpPr>
        <p:grpSpPr>
          <a:xfrm>
            <a:off x="8673954" y="3890247"/>
            <a:ext cx="3367571" cy="1068968"/>
            <a:chOff x="0" y="0"/>
            <a:chExt cx="611499" cy="258007"/>
          </a:xfrm>
        </p:grpSpPr>
        <p:sp>
          <p:nvSpPr>
            <p:cNvPr id="16" name="Freeform 6">
              <a:extLst>
                <a:ext uri="{FF2B5EF4-FFF2-40B4-BE49-F238E27FC236}">
                  <a16:creationId xmlns:a16="http://schemas.microsoft.com/office/drawing/2014/main" id="{5C166835-8643-1ABB-E295-D3F37E8643B3}"/>
                </a:ext>
              </a:extLst>
            </p:cNvPr>
            <p:cNvSpPr/>
            <p:nvPr/>
          </p:nvSpPr>
          <p:spPr>
            <a:xfrm>
              <a:off x="0" y="0"/>
              <a:ext cx="611499" cy="258007"/>
            </a:xfrm>
            <a:custGeom>
              <a:avLst/>
              <a:gdLst/>
              <a:ahLst/>
              <a:cxnLst/>
              <a:rect l="l" t="t" r="r" b="b"/>
              <a:pathLst>
                <a:path w="611499" h="258007">
                  <a:moveTo>
                    <a:pt x="73338" y="0"/>
                  </a:moveTo>
                  <a:lnTo>
                    <a:pt x="538160" y="0"/>
                  </a:lnTo>
                  <a:cubicBezTo>
                    <a:pt x="557611" y="0"/>
                    <a:pt x="576265" y="7727"/>
                    <a:pt x="590018" y="21480"/>
                  </a:cubicBezTo>
                  <a:cubicBezTo>
                    <a:pt x="603772" y="35234"/>
                    <a:pt x="611499" y="53888"/>
                    <a:pt x="611499" y="73338"/>
                  </a:cubicBezTo>
                  <a:lnTo>
                    <a:pt x="611499" y="184669"/>
                  </a:lnTo>
                  <a:cubicBezTo>
                    <a:pt x="611499" y="225172"/>
                    <a:pt x="578664" y="258007"/>
                    <a:pt x="538160" y="258007"/>
                  </a:cubicBezTo>
                  <a:lnTo>
                    <a:pt x="73338" y="258007"/>
                  </a:lnTo>
                  <a:cubicBezTo>
                    <a:pt x="53888" y="258007"/>
                    <a:pt x="35234" y="250280"/>
                    <a:pt x="21480" y="236527"/>
                  </a:cubicBezTo>
                  <a:cubicBezTo>
                    <a:pt x="7727" y="222773"/>
                    <a:pt x="0" y="204119"/>
                    <a:pt x="0" y="184669"/>
                  </a:cubicBezTo>
                  <a:lnTo>
                    <a:pt x="0" y="73338"/>
                  </a:lnTo>
                  <a:cubicBezTo>
                    <a:pt x="0" y="32835"/>
                    <a:pt x="32835" y="0"/>
                    <a:pt x="73338" y="0"/>
                  </a:cubicBezTo>
                  <a:close/>
                </a:path>
              </a:pathLst>
            </a:custGeom>
            <a:solidFill>
              <a:srgbClr val="FFD961"/>
            </a:solidFill>
            <a:ln w="19050">
              <a:solidFill>
                <a:srgbClr val="000000"/>
              </a:solidFill>
            </a:ln>
          </p:spPr>
        </p:sp>
        <p:sp>
          <p:nvSpPr>
            <p:cNvPr id="17" name="TextBox 7">
              <a:extLst>
                <a:ext uri="{FF2B5EF4-FFF2-40B4-BE49-F238E27FC236}">
                  <a16:creationId xmlns:a16="http://schemas.microsoft.com/office/drawing/2014/main" id="{1FEEE377-E726-994A-988D-4C6D192C3CAE}"/>
                </a:ext>
              </a:extLst>
            </p:cNvPr>
            <p:cNvSpPr txBox="1"/>
            <p:nvPr/>
          </p:nvSpPr>
          <p:spPr>
            <a:xfrm>
              <a:off x="0" y="19050"/>
              <a:ext cx="812800" cy="793750"/>
            </a:xfrm>
            <a:prstGeom prst="rect">
              <a:avLst/>
            </a:prstGeom>
          </p:spPr>
          <p:txBody>
            <a:bodyPr lIns="50800" tIns="50800" rIns="50800" bIns="50800" rtlCol="0" anchor="ctr"/>
            <a:lstStyle/>
            <a:p>
              <a:pPr algn="ctr">
                <a:lnSpc>
                  <a:spcPts val="2266"/>
                </a:lnSpc>
              </a:pPr>
              <a:endParaRPr/>
            </a:p>
          </p:txBody>
        </p:sp>
      </p:grpSp>
      <p:sp>
        <p:nvSpPr>
          <p:cNvPr id="18" name="TextBox 9">
            <a:extLst>
              <a:ext uri="{FF2B5EF4-FFF2-40B4-BE49-F238E27FC236}">
                <a16:creationId xmlns:a16="http://schemas.microsoft.com/office/drawing/2014/main" id="{A7849080-2606-B904-3B37-5D969FCE5F8D}"/>
              </a:ext>
            </a:extLst>
          </p:cNvPr>
          <p:cNvSpPr txBox="1"/>
          <p:nvPr/>
        </p:nvSpPr>
        <p:spPr>
          <a:xfrm>
            <a:off x="8673954" y="5564097"/>
            <a:ext cx="5965106" cy="1846659"/>
          </a:xfrm>
          <a:prstGeom prst="rect">
            <a:avLst/>
          </a:prstGeom>
        </p:spPr>
        <p:txBody>
          <a:bodyPr wrap="square" lIns="0" tIns="0" rIns="0" bIns="0" rtlCol="0" anchor="t">
            <a:spAutoFit/>
          </a:bodyPr>
          <a:lstStyle/>
          <a:p>
            <a:pPr>
              <a:spcBef>
                <a:spcPct val="0"/>
              </a:spcBef>
            </a:pPr>
            <a:r>
              <a:rPr lang="en-US" sz="4000" dirty="0">
                <a:solidFill>
                  <a:srgbClr val="000000"/>
                </a:solidFill>
                <a:latin typeface="Montserrat Medium"/>
              </a:rPr>
              <a:t>Write an email to give advice on taking part in a festival</a:t>
            </a:r>
          </a:p>
        </p:txBody>
      </p:sp>
      <p:sp>
        <p:nvSpPr>
          <p:cNvPr id="19" name="TextBox 8">
            <a:extLst>
              <a:ext uri="{FF2B5EF4-FFF2-40B4-BE49-F238E27FC236}">
                <a16:creationId xmlns:a16="http://schemas.microsoft.com/office/drawing/2014/main" id="{27DAC294-E3CE-B5C0-B726-32189F02559D}"/>
              </a:ext>
            </a:extLst>
          </p:cNvPr>
          <p:cNvSpPr txBox="1"/>
          <p:nvPr/>
        </p:nvSpPr>
        <p:spPr>
          <a:xfrm>
            <a:off x="8842066" y="4114423"/>
            <a:ext cx="3006711" cy="730969"/>
          </a:xfrm>
          <a:prstGeom prst="rect">
            <a:avLst/>
          </a:prstGeom>
        </p:spPr>
        <p:txBody>
          <a:bodyPr wrap="square" lIns="0" tIns="0" rIns="0" bIns="0" rtlCol="0" anchor="t">
            <a:spAutoFit/>
          </a:bodyPr>
          <a:lstStyle/>
          <a:p>
            <a:pPr algn="ctr">
              <a:lnSpc>
                <a:spcPts val="5665"/>
              </a:lnSpc>
            </a:pPr>
            <a:r>
              <a:rPr lang="en-US" sz="5500" dirty="0">
                <a:solidFill>
                  <a:srgbClr val="000000"/>
                </a:solidFill>
                <a:latin typeface="Bryndan Write"/>
              </a:rPr>
              <a:t>Writing</a:t>
            </a:r>
          </a:p>
        </p:txBody>
      </p:sp>
      <p:grpSp>
        <p:nvGrpSpPr>
          <p:cNvPr id="20" name="Group 5">
            <a:extLst>
              <a:ext uri="{FF2B5EF4-FFF2-40B4-BE49-F238E27FC236}">
                <a16:creationId xmlns:a16="http://schemas.microsoft.com/office/drawing/2014/main" id="{42E8853E-24F7-14D3-7278-DA4F7A94C727}"/>
              </a:ext>
            </a:extLst>
          </p:cNvPr>
          <p:cNvGrpSpPr/>
          <p:nvPr/>
        </p:nvGrpSpPr>
        <p:grpSpPr>
          <a:xfrm>
            <a:off x="1456578" y="3870840"/>
            <a:ext cx="3367571" cy="1068968"/>
            <a:chOff x="0" y="0"/>
            <a:chExt cx="611499" cy="258007"/>
          </a:xfrm>
        </p:grpSpPr>
        <p:sp>
          <p:nvSpPr>
            <p:cNvPr id="21" name="Freeform 6">
              <a:extLst>
                <a:ext uri="{FF2B5EF4-FFF2-40B4-BE49-F238E27FC236}">
                  <a16:creationId xmlns:a16="http://schemas.microsoft.com/office/drawing/2014/main" id="{24E3DC50-B3B7-AB32-9DE6-2271838A91C7}"/>
                </a:ext>
              </a:extLst>
            </p:cNvPr>
            <p:cNvSpPr/>
            <p:nvPr/>
          </p:nvSpPr>
          <p:spPr>
            <a:xfrm>
              <a:off x="0" y="0"/>
              <a:ext cx="611499" cy="258007"/>
            </a:xfrm>
            <a:custGeom>
              <a:avLst/>
              <a:gdLst/>
              <a:ahLst/>
              <a:cxnLst/>
              <a:rect l="l" t="t" r="r" b="b"/>
              <a:pathLst>
                <a:path w="611499" h="258007">
                  <a:moveTo>
                    <a:pt x="73338" y="0"/>
                  </a:moveTo>
                  <a:lnTo>
                    <a:pt x="538160" y="0"/>
                  </a:lnTo>
                  <a:cubicBezTo>
                    <a:pt x="557611" y="0"/>
                    <a:pt x="576265" y="7727"/>
                    <a:pt x="590018" y="21480"/>
                  </a:cubicBezTo>
                  <a:cubicBezTo>
                    <a:pt x="603772" y="35234"/>
                    <a:pt x="611499" y="53888"/>
                    <a:pt x="611499" y="73338"/>
                  </a:cubicBezTo>
                  <a:lnTo>
                    <a:pt x="611499" y="184669"/>
                  </a:lnTo>
                  <a:cubicBezTo>
                    <a:pt x="611499" y="225172"/>
                    <a:pt x="578664" y="258007"/>
                    <a:pt x="538160" y="258007"/>
                  </a:cubicBezTo>
                  <a:lnTo>
                    <a:pt x="73338" y="258007"/>
                  </a:lnTo>
                  <a:cubicBezTo>
                    <a:pt x="53888" y="258007"/>
                    <a:pt x="35234" y="250280"/>
                    <a:pt x="21480" y="236527"/>
                  </a:cubicBezTo>
                  <a:cubicBezTo>
                    <a:pt x="7727" y="222773"/>
                    <a:pt x="0" y="204119"/>
                    <a:pt x="0" y="184669"/>
                  </a:cubicBezTo>
                  <a:lnTo>
                    <a:pt x="0" y="73338"/>
                  </a:lnTo>
                  <a:cubicBezTo>
                    <a:pt x="0" y="32835"/>
                    <a:pt x="32835" y="0"/>
                    <a:pt x="73338" y="0"/>
                  </a:cubicBezTo>
                  <a:close/>
                </a:path>
              </a:pathLst>
            </a:custGeom>
            <a:solidFill>
              <a:srgbClr val="FFD961"/>
            </a:solidFill>
            <a:ln w="19050">
              <a:solidFill>
                <a:srgbClr val="000000"/>
              </a:solidFill>
            </a:ln>
          </p:spPr>
        </p:sp>
        <p:sp>
          <p:nvSpPr>
            <p:cNvPr id="22" name="TextBox 7">
              <a:extLst>
                <a:ext uri="{FF2B5EF4-FFF2-40B4-BE49-F238E27FC236}">
                  <a16:creationId xmlns:a16="http://schemas.microsoft.com/office/drawing/2014/main" id="{C4665855-59B7-B2C0-D989-DEC46FB036D1}"/>
                </a:ext>
              </a:extLst>
            </p:cNvPr>
            <p:cNvSpPr txBox="1"/>
            <p:nvPr/>
          </p:nvSpPr>
          <p:spPr>
            <a:xfrm>
              <a:off x="0" y="19050"/>
              <a:ext cx="812800" cy="793750"/>
            </a:xfrm>
            <a:prstGeom prst="rect">
              <a:avLst/>
            </a:prstGeom>
          </p:spPr>
          <p:txBody>
            <a:bodyPr lIns="50800" tIns="50800" rIns="50800" bIns="50800" rtlCol="0" anchor="ctr"/>
            <a:lstStyle/>
            <a:p>
              <a:pPr algn="ctr">
                <a:lnSpc>
                  <a:spcPts val="2266"/>
                </a:lnSpc>
              </a:pPr>
              <a:endParaRPr/>
            </a:p>
          </p:txBody>
        </p:sp>
      </p:grpSp>
      <p:sp>
        <p:nvSpPr>
          <p:cNvPr id="23" name="TextBox 8">
            <a:extLst>
              <a:ext uri="{FF2B5EF4-FFF2-40B4-BE49-F238E27FC236}">
                <a16:creationId xmlns:a16="http://schemas.microsoft.com/office/drawing/2014/main" id="{7C4B8345-8813-6DFF-FCC4-171B4E8E7D8E}"/>
              </a:ext>
            </a:extLst>
          </p:cNvPr>
          <p:cNvSpPr txBox="1"/>
          <p:nvPr/>
        </p:nvSpPr>
        <p:spPr>
          <a:xfrm>
            <a:off x="1624690" y="4095016"/>
            <a:ext cx="3006711" cy="730969"/>
          </a:xfrm>
          <a:prstGeom prst="rect">
            <a:avLst/>
          </a:prstGeom>
        </p:spPr>
        <p:txBody>
          <a:bodyPr wrap="square" lIns="0" tIns="0" rIns="0" bIns="0" rtlCol="0" anchor="t">
            <a:spAutoFit/>
          </a:bodyPr>
          <a:lstStyle/>
          <a:p>
            <a:pPr algn="ctr">
              <a:lnSpc>
                <a:spcPts val="5665"/>
              </a:lnSpc>
            </a:pPr>
            <a:r>
              <a:rPr lang="en-US" sz="5500" dirty="0">
                <a:solidFill>
                  <a:srgbClr val="000000"/>
                </a:solidFill>
                <a:latin typeface="Bryndan Write"/>
              </a:rPr>
              <a:t>Listening</a:t>
            </a:r>
          </a:p>
        </p:txBody>
      </p:sp>
      <p:sp>
        <p:nvSpPr>
          <p:cNvPr id="26" name="TextBox 9">
            <a:extLst>
              <a:ext uri="{FF2B5EF4-FFF2-40B4-BE49-F238E27FC236}">
                <a16:creationId xmlns:a16="http://schemas.microsoft.com/office/drawing/2014/main" id="{3319C3F2-9CD7-0DA2-14B5-55851980D03A}"/>
              </a:ext>
            </a:extLst>
          </p:cNvPr>
          <p:cNvSpPr txBox="1"/>
          <p:nvPr/>
        </p:nvSpPr>
        <p:spPr>
          <a:xfrm>
            <a:off x="1545789" y="5564097"/>
            <a:ext cx="5965106" cy="1846659"/>
          </a:xfrm>
          <a:prstGeom prst="rect">
            <a:avLst/>
          </a:prstGeom>
        </p:spPr>
        <p:txBody>
          <a:bodyPr wrap="square" lIns="0" tIns="0" rIns="0" bIns="0" rtlCol="0" anchor="t">
            <a:spAutoFit/>
          </a:bodyPr>
          <a:lstStyle/>
          <a:p>
            <a:pPr>
              <a:spcBef>
                <a:spcPct val="0"/>
              </a:spcBef>
            </a:pPr>
            <a:r>
              <a:rPr lang="en-US" sz="4000" dirty="0">
                <a:solidFill>
                  <a:srgbClr val="000000"/>
                </a:solidFill>
                <a:latin typeface="Montserrat Medium"/>
              </a:rPr>
              <a:t>Listen for specific information about </a:t>
            </a:r>
          </a:p>
          <a:p>
            <a:pPr>
              <a:spcBef>
                <a:spcPct val="0"/>
              </a:spcBef>
            </a:pPr>
            <a:r>
              <a:rPr lang="en-US" sz="4000" dirty="0">
                <a:solidFill>
                  <a:srgbClr val="000000"/>
                </a:solidFill>
                <a:latin typeface="Montserrat Medium"/>
              </a:rPr>
              <a:t>a festival</a:t>
            </a:r>
          </a:p>
        </p:txBody>
      </p:sp>
    </p:spTree>
    <p:extLst>
      <p:ext uri="{BB962C8B-B14F-4D97-AF65-F5344CB8AC3E}">
        <p14:creationId xmlns:p14="http://schemas.microsoft.com/office/powerpoint/2010/main" val="3103035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3" name="Freeform 3"/>
          <p:cNvSpPr/>
          <p:nvPr/>
        </p:nvSpPr>
        <p:spPr>
          <a:xfrm>
            <a:off x="-1239524" y="-3558974"/>
            <a:ext cx="20767048" cy="5390780"/>
          </a:xfrm>
          <a:custGeom>
            <a:avLst/>
            <a:gdLst/>
            <a:ahLst/>
            <a:cxnLst/>
            <a:rect l="l" t="t" r="r" b="b"/>
            <a:pathLst>
              <a:path w="20767048" h="5390780">
                <a:moveTo>
                  <a:pt x="0" y="0"/>
                </a:moveTo>
                <a:lnTo>
                  <a:pt x="20767048" y="0"/>
                </a:lnTo>
                <a:lnTo>
                  <a:pt x="20767048" y="5390779"/>
                </a:lnTo>
                <a:lnTo>
                  <a:pt x="0" y="5390779"/>
                </a:lnTo>
                <a:lnTo>
                  <a:pt x="0" y="0"/>
                </a:lnTo>
                <a:close/>
              </a:path>
            </a:pathLst>
          </a:custGeom>
          <a:blipFill>
            <a:blip r:embed="rId3"/>
            <a:stretch>
              <a:fillRect/>
            </a:stretch>
          </a:blipFill>
        </p:spPr>
      </p:sp>
      <p:sp>
        <p:nvSpPr>
          <p:cNvPr id="4" name="Freeform 4"/>
          <p:cNvSpPr/>
          <p:nvPr/>
        </p:nvSpPr>
        <p:spPr>
          <a:xfrm rot="-10800000">
            <a:off x="-1629548" y="8455523"/>
            <a:ext cx="20767048" cy="5390780"/>
          </a:xfrm>
          <a:custGeom>
            <a:avLst/>
            <a:gdLst/>
            <a:ahLst/>
            <a:cxnLst/>
            <a:rect l="l" t="t" r="r" b="b"/>
            <a:pathLst>
              <a:path w="20767048" h="5390780">
                <a:moveTo>
                  <a:pt x="0" y="0"/>
                </a:moveTo>
                <a:lnTo>
                  <a:pt x="20767048" y="0"/>
                </a:lnTo>
                <a:lnTo>
                  <a:pt x="20767048" y="5390780"/>
                </a:lnTo>
                <a:lnTo>
                  <a:pt x="0" y="5390780"/>
                </a:lnTo>
                <a:lnTo>
                  <a:pt x="0" y="0"/>
                </a:lnTo>
                <a:close/>
              </a:path>
            </a:pathLst>
          </a:custGeom>
          <a:blipFill>
            <a:blip r:embed="rId3"/>
            <a:stretch>
              <a:fillRect/>
            </a:stretch>
          </a:blipFill>
        </p:spPr>
      </p:sp>
      <p:sp>
        <p:nvSpPr>
          <p:cNvPr id="5" name="Freeform 5"/>
          <p:cNvSpPr/>
          <p:nvPr/>
        </p:nvSpPr>
        <p:spPr>
          <a:xfrm>
            <a:off x="9144000" y="2645556"/>
            <a:ext cx="7941440" cy="4995888"/>
          </a:xfrm>
          <a:custGeom>
            <a:avLst/>
            <a:gdLst/>
            <a:ahLst/>
            <a:cxnLst/>
            <a:rect l="l" t="t" r="r" b="b"/>
            <a:pathLst>
              <a:path w="7941440" h="4995888">
                <a:moveTo>
                  <a:pt x="0" y="0"/>
                </a:moveTo>
                <a:lnTo>
                  <a:pt x="7941440" y="0"/>
                </a:lnTo>
                <a:lnTo>
                  <a:pt x="7941440" y="4995888"/>
                </a:lnTo>
                <a:lnTo>
                  <a:pt x="0" y="49958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7183339" y="1306262"/>
            <a:ext cx="2229447" cy="1967487"/>
          </a:xfrm>
          <a:custGeom>
            <a:avLst/>
            <a:gdLst/>
            <a:ahLst/>
            <a:cxnLst/>
            <a:rect l="l" t="t" r="r" b="b"/>
            <a:pathLst>
              <a:path w="2229447" h="1967487">
                <a:moveTo>
                  <a:pt x="0" y="0"/>
                </a:moveTo>
                <a:lnTo>
                  <a:pt x="2229447" y="0"/>
                </a:lnTo>
                <a:lnTo>
                  <a:pt x="2229447" y="1967487"/>
                </a:lnTo>
                <a:lnTo>
                  <a:pt x="0" y="1967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1676400" y="5143500"/>
            <a:ext cx="9118793" cy="1336904"/>
          </a:xfrm>
          <a:prstGeom prst="rect">
            <a:avLst/>
          </a:prstGeom>
        </p:spPr>
        <p:txBody>
          <a:bodyPr wrap="square" lIns="0" tIns="0" rIns="0" bIns="0" rtlCol="0" anchor="t">
            <a:spAutoFit/>
          </a:bodyPr>
          <a:lstStyle/>
          <a:p>
            <a:pPr marL="0" marR="0" lvl="0" indent="0" algn="l" defTabSz="914400" rtl="0" eaLnBrk="1" fontAlgn="auto" latinLnBrk="0" hangingPunct="1">
              <a:lnSpc>
                <a:spcPts val="9103"/>
              </a:lnSpc>
              <a:spcBef>
                <a:spcPts val="0"/>
              </a:spcBef>
              <a:spcAft>
                <a:spcPts val="0"/>
              </a:spcAft>
              <a:buClrTx/>
              <a:buSzTx/>
              <a:buFontTx/>
              <a:buNone/>
              <a:tabLst/>
              <a:defRPr/>
            </a:pPr>
            <a:r>
              <a:rPr kumimoji="0" lang="en-US" sz="15000" b="0" i="0" u="none" strike="noStrike" kern="1200" cap="none" spc="245" normalizeH="0" baseline="0" noProof="0" dirty="0">
                <a:ln>
                  <a:noFill/>
                </a:ln>
                <a:solidFill>
                  <a:srgbClr val="000000"/>
                </a:solidFill>
                <a:effectLst/>
                <a:uLnTx/>
                <a:uFillTx/>
                <a:latin typeface="Bryndan Write"/>
                <a:ea typeface="+mn-ea"/>
                <a:cs typeface="+mn-cs"/>
              </a:rPr>
              <a:t>Listening</a:t>
            </a:r>
          </a:p>
        </p:txBody>
      </p:sp>
    </p:spTree>
    <p:extLst>
      <p:ext uri="{BB962C8B-B14F-4D97-AF65-F5344CB8AC3E}">
        <p14:creationId xmlns:p14="http://schemas.microsoft.com/office/powerpoint/2010/main" val="36591743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18328" b="-18328"/>
            </a:stretch>
          </a:blipFill>
        </p:spPr>
      </p:sp>
      <p:sp>
        <p:nvSpPr>
          <p:cNvPr id="4" name="TextBox 4"/>
          <p:cNvSpPr txBox="1"/>
          <p:nvPr/>
        </p:nvSpPr>
        <p:spPr>
          <a:xfrm>
            <a:off x="10064012" y="1055927"/>
            <a:ext cx="6937946" cy="738664"/>
          </a:xfrm>
          <a:prstGeom prst="rect">
            <a:avLst/>
          </a:prstGeom>
        </p:spPr>
        <p:txBody>
          <a:bodyPr wrap="square" lIns="0" tIns="0" rIns="0" bIns="0" rtlCol="0" anchor="ctr">
            <a:spAutoFit/>
          </a:bodyPr>
          <a:lstStyle/>
          <a:p>
            <a:pPr marL="0" marR="0" lvl="1" indent="0" algn="ctr" defTabSz="914400" rtl="0" eaLnBrk="1" fontAlgn="auto" latinLnBrk="0" hangingPunct="1">
              <a:spcBef>
                <a:spcPct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Quicksand Bold"/>
                <a:ea typeface="+mn-ea"/>
                <a:cs typeface="+mn-cs"/>
              </a:rPr>
              <a:t>Om Ok Bok festival</a:t>
            </a:r>
          </a:p>
        </p:txBody>
      </p:sp>
      <p:sp>
        <p:nvSpPr>
          <p:cNvPr id="5" name="Freeform 5"/>
          <p:cNvSpPr/>
          <p:nvPr/>
        </p:nvSpPr>
        <p:spPr>
          <a:xfrm rot="135782">
            <a:off x="16493556" y="249399"/>
            <a:ext cx="1041615" cy="1155745"/>
          </a:xfrm>
          <a:custGeom>
            <a:avLst/>
            <a:gdLst/>
            <a:ahLst/>
            <a:cxnLst/>
            <a:rect l="l" t="t" r="r" b="b"/>
            <a:pathLst>
              <a:path w="1307816" h="1451114">
                <a:moveTo>
                  <a:pt x="0" y="0"/>
                </a:moveTo>
                <a:lnTo>
                  <a:pt x="1307817" y="0"/>
                </a:lnTo>
                <a:lnTo>
                  <a:pt x="1307817" y="1451114"/>
                </a:lnTo>
                <a:lnTo>
                  <a:pt x="0" y="1451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076158" y="7199748"/>
            <a:ext cx="15925800" cy="2031325"/>
          </a:xfrm>
          <a:prstGeom prst="rect">
            <a:avLst/>
          </a:prstGeom>
        </p:spPr>
        <p:txBody>
          <a:bodyPr wrap="square" lIns="0" tIns="0" rIns="0" bIns="0" rtlCol="0" anchor="ctr">
            <a:spAutoFit/>
          </a:bodyPr>
          <a:lstStyle/>
          <a:p>
            <a:r>
              <a:rPr kumimoji="0" lang="en-US" sz="4400" b="1" i="0" u="none" strike="noStrike" kern="1200" cap="none" spc="0" normalizeH="0" baseline="0" noProof="0" dirty="0">
                <a:ln>
                  <a:noFill/>
                </a:ln>
                <a:solidFill>
                  <a:srgbClr val="000000"/>
                </a:solidFill>
                <a:effectLst/>
                <a:uLnTx/>
                <a:uFillTx/>
                <a:latin typeface="Montserrat Medium"/>
                <a:ea typeface="+mn-ea"/>
                <a:cs typeface="+mn-cs"/>
              </a:rPr>
              <a:t>1. </a:t>
            </a:r>
            <a:r>
              <a:rPr kumimoji="0" lang="en-US" sz="4400" b="0" i="0" u="none" strike="noStrike" kern="1200" cap="none" spc="0" normalizeH="0" baseline="0" noProof="0" dirty="0">
                <a:ln>
                  <a:noFill/>
                </a:ln>
                <a:solidFill>
                  <a:srgbClr val="000000"/>
                </a:solidFill>
                <a:effectLst/>
                <a:uLnTx/>
                <a:uFillTx/>
                <a:latin typeface="Montserrat Medium"/>
                <a:ea typeface="+mn-ea"/>
                <a:cs typeface="+mn-cs"/>
              </a:rPr>
              <a:t>What can you see in the photos? </a:t>
            </a:r>
          </a:p>
          <a:p>
            <a:endParaRPr kumimoji="0" lang="en-US" sz="4400" b="0" i="0" u="none" strike="noStrike" kern="1200" cap="none" spc="0" normalizeH="0" baseline="0" noProof="0" dirty="0">
              <a:ln>
                <a:noFill/>
              </a:ln>
              <a:solidFill>
                <a:srgbClr val="000000"/>
              </a:solidFill>
              <a:effectLst/>
              <a:uLnTx/>
              <a:uFillTx/>
              <a:latin typeface="Montserrat Medium"/>
              <a:ea typeface="+mn-ea"/>
              <a:cs typeface="+mn-cs"/>
            </a:endParaRPr>
          </a:p>
          <a:p>
            <a:r>
              <a:rPr kumimoji="0" lang="en-US" sz="4400" b="1" i="0" u="none" strike="noStrike" kern="1200" cap="none" spc="0" normalizeH="0" baseline="0" noProof="0" dirty="0">
                <a:ln>
                  <a:noFill/>
                </a:ln>
                <a:solidFill>
                  <a:srgbClr val="000000"/>
                </a:solidFill>
                <a:effectLst/>
                <a:uLnTx/>
                <a:uFillTx/>
                <a:latin typeface="Montserrat Medium"/>
                <a:ea typeface="+mn-ea"/>
                <a:cs typeface="+mn-cs"/>
              </a:rPr>
              <a:t>2. </a:t>
            </a:r>
            <a:r>
              <a:rPr kumimoji="0" lang="en-US" sz="4400" b="0" i="0" u="none" strike="noStrike" kern="1200" cap="none" spc="0" normalizeH="0" baseline="0" noProof="0" dirty="0">
                <a:ln>
                  <a:noFill/>
                </a:ln>
                <a:solidFill>
                  <a:srgbClr val="000000"/>
                </a:solidFill>
                <a:effectLst/>
                <a:uLnTx/>
                <a:uFillTx/>
                <a:latin typeface="Montserrat Medium"/>
                <a:ea typeface="+mn-ea"/>
                <a:cs typeface="+mn-cs"/>
              </a:rPr>
              <a:t>In which part of Viet Nam might the festival occur?</a:t>
            </a:r>
          </a:p>
        </p:txBody>
      </p:sp>
      <p:pic>
        <p:nvPicPr>
          <p:cNvPr id="9" name="Picture 8">
            <a:extLst>
              <a:ext uri="{FF2B5EF4-FFF2-40B4-BE49-F238E27FC236}">
                <a16:creationId xmlns:a16="http://schemas.microsoft.com/office/drawing/2014/main" id="{74349E00-EC50-98DD-3ABA-7E0CE86DD4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78" b="92000" l="4139" r="95188">
                        <a14:foregroundMark x1="7988" y1="21778" x2="7988" y2="60667"/>
                        <a14:foregroundMark x1="4139" y1="22667" x2="4139" y2="22667"/>
                        <a14:foregroundMark x1="65159" y1="17778" x2="83253" y2="49333"/>
                        <a14:foregroundMark x1="49759" y1="31778" x2="74110" y2="43556"/>
                        <a14:foregroundMark x1="50529" y1="52000" x2="70837" y2="52444"/>
                        <a14:foregroundMark x1="54860" y1="59778" x2="74687" y2="60222"/>
                        <a14:foregroundMark x1="49374" y1="70444" x2="71992" y2="70889"/>
                        <a14:foregroundMark x1="52647" y1="11556" x2="52647" y2="11556"/>
                        <a14:foregroundMark x1="46487" y1="11556" x2="46487" y2="11556"/>
                        <a14:foregroundMark x1="56593" y1="13778" x2="56400" y2="27778"/>
                        <a14:foregroundMark x1="73147" y1="17778" x2="73147" y2="17778"/>
                        <a14:foregroundMark x1="82676" y1="25111" x2="82676" y2="25111"/>
                        <a14:foregroundMark x1="85082" y1="35778" x2="85082" y2="76444"/>
                        <a14:foregroundMark x1="87199" y1="35333" x2="90087" y2="53333"/>
                        <a14:foregroundMark x1="91338" y1="24222" x2="91530" y2="48000"/>
                        <a14:foregroundMark x1="69490" y1="76444" x2="82676" y2="76889"/>
                        <a14:foregroundMark x1="95188" y1="36222" x2="95188" y2="36222"/>
                        <a14:foregroundMark x1="95188" y1="52444" x2="95188" y2="52444"/>
                        <a14:foregroundMark x1="49182" y1="35778" x2="49182" y2="57778"/>
                        <a14:foregroundMark x1="48989" y1="45333" x2="48989" y2="45333"/>
                        <a14:foregroundMark x1="49567" y1="36667" x2="49567" y2="36667"/>
                        <a14:foregroundMark x1="49759" y1="35778" x2="49374" y2="49778"/>
                        <a14:foregroundMark x1="48219" y1="73556" x2="48219" y2="73556"/>
                        <a14:foregroundMark x1="48412" y1="62444" x2="48412" y2="72222"/>
                        <a14:foregroundMark x1="48412" y1="72222" x2="48027" y2="74889"/>
                        <a14:foregroundMark x1="55053" y1="79556" x2="55053" y2="79556"/>
                        <a14:foregroundMark x1="55630" y1="79111" x2="56593" y2="77778"/>
                        <a14:foregroundMark x1="69875" y1="83111" x2="69875" y2="83111"/>
                        <a14:foregroundMark x1="69297" y1="83556" x2="72185" y2="79111"/>
                        <a14:foregroundMark x1="71992" y1="82222" x2="71992" y2="82222"/>
                        <a14:foregroundMark x1="29066" y1="85778" x2="29066" y2="85778"/>
                        <a14:foregroundMark x1="28874" y1="83556" x2="31184" y2="86667"/>
                        <a14:foregroundMark x1="29836" y1="80444" x2="30606" y2="84889"/>
                        <a14:foregroundMark x1="31473" y1="81778" x2="31473" y2="81778"/>
                        <a14:foregroundMark x1="31473" y1="84000" x2="31473" y2="84000"/>
                        <a14:foregroundMark x1="30221" y1="91111" x2="30221" y2="91111"/>
                        <a14:foregroundMark x1="31665" y1="86667" x2="28489" y2="88000"/>
                        <a14:foregroundMark x1="30029" y1="92444" x2="30029" y2="92444"/>
                        <a14:foregroundMark x1="30799" y1="90667" x2="30799" y2="90667"/>
                        <a14:foregroundMark x1="32435" y1="88444" x2="32435" y2="88444"/>
                        <a14:foregroundMark x1="52454" y1="8667" x2="52454" y2="8667"/>
                        <a14:foregroundMark x1="53609" y1="7778" x2="53609" y2="7778"/>
                        <a14:foregroundMark x1="53802" y1="7778" x2="57267" y2="8000"/>
                      </a14:backgroundRemoval>
                    </a14:imgEffect>
                  </a14:imgLayer>
                </a14:imgProps>
              </a:ext>
            </a:extLst>
          </a:blip>
          <a:srcRect t="3533"/>
          <a:stretch/>
        </p:blipFill>
        <p:spPr>
          <a:xfrm>
            <a:off x="-304800" y="1377912"/>
            <a:ext cx="13263842" cy="5541697"/>
          </a:xfrm>
          <a:prstGeom prst="rect">
            <a:avLst/>
          </a:prstGeom>
        </p:spPr>
      </p:pic>
      <p:sp>
        <p:nvSpPr>
          <p:cNvPr id="10" name="Freeform 6">
            <a:extLst>
              <a:ext uri="{FF2B5EF4-FFF2-40B4-BE49-F238E27FC236}">
                <a16:creationId xmlns:a16="http://schemas.microsoft.com/office/drawing/2014/main" id="{9D5589C4-5959-B8EE-8350-F31DD2EF67F3}"/>
              </a:ext>
            </a:extLst>
          </p:cNvPr>
          <p:cNvSpPr/>
          <p:nvPr/>
        </p:nvSpPr>
        <p:spPr>
          <a:xfrm rot="-10324902">
            <a:off x="456235" y="595478"/>
            <a:ext cx="2177125" cy="1242940"/>
          </a:xfrm>
          <a:custGeom>
            <a:avLst/>
            <a:gdLst/>
            <a:ahLst/>
            <a:cxnLst/>
            <a:rect l="l" t="t" r="r" b="b"/>
            <a:pathLst>
              <a:path w="2743691" h="1566398">
                <a:moveTo>
                  <a:pt x="0" y="0"/>
                </a:moveTo>
                <a:lnTo>
                  <a:pt x="2743691" y="0"/>
                </a:lnTo>
                <a:lnTo>
                  <a:pt x="2743691" y="1566398"/>
                </a:lnTo>
                <a:lnTo>
                  <a:pt x="0" y="1566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562384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1563</TotalTime>
  <Words>3195</Words>
  <Application>Microsoft Macintosh PowerPoint</Application>
  <PresentationFormat>Custom</PresentationFormat>
  <Paragraphs>254</Paragraphs>
  <Slides>29</Slides>
  <Notes>8</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Montserrat Medium</vt:lpstr>
      <vt:lpstr>Bryndan Write Bold</vt:lpstr>
      <vt:lpstr>Agrandir Medium</vt:lpstr>
      <vt:lpstr>Century Schoolbook</vt:lpstr>
      <vt:lpstr>Cabin</vt:lpstr>
      <vt:lpstr>Arial</vt:lpstr>
      <vt:lpstr>Bryndan Write</vt:lpstr>
      <vt:lpstr>Quicksand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Hanh Nguyen</cp:lastModifiedBy>
  <cp:revision>20</cp:revision>
  <cp:lastPrinted>2023-08-08T06:19:39Z</cp:lastPrinted>
  <dcterms:created xsi:type="dcterms:W3CDTF">2006-08-16T00:00:00Z</dcterms:created>
  <dcterms:modified xsi:type="dcterms:W3CDTF">2023-08-08T06:59:10Z</dcterms:modified>
  <dc:identifier>DAFq1HKhKGg</dc:identifier>
</cp:coreProperties>
</file>