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1"/>
  </p:notesMasterIdLst>
  <p:sldIdLst>
    <p:sldId id="256" r:id="rId3"/>
    <p:sldId id="258" r:id="rId4"/>
    <p:sldId id="282" r:id="rId5"/>
    <p:sldId id="285" r:id="rId6"/>
    <p:sldId id="259" r:id="rId7"/>
    <p:sldId id="287" r:id="rId8"/>
    <p:sldId id="290" r:id="rId9"/>
    <p:sldId id="292" r:id="rId10"/>
    <p:sldId id="294" r:id="rId11"/>
    <p:sldId id="303" r:id="rId12"/>
    <p:sldId id="305" r:id="rId13"/>
    <p:sldId id="296" r:id="rId14"/>
    <p:sldId id="298" r:id="rId15"/>
    <p:sldId id="264" r:id="rId16"/>
    <p:sldId id="265" r:id="rId17"/>
    <p:sldId id="300" r:id="rId18"/>
    <p:sldId id="302" r:id="rId19"/>
    <p:sldId id="276" r:id="rId20"/>
  </p:sldIdLst>
  <p:sldSz cx="12192000" cy="6858000"/>
  <p:notesSz cx="6858000" cy="9144000"/>
  <p:embeddedFontLst>
    <p:embeddedFont>
      <p:font typeface="等线" panose="02010600030101010101" pitchFamily="2" charset="-122"/>
      <p:regular r:id="rId22"/>
      <p:bold r:id="rId23"/>
    </p:embeddedFon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17</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12</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13</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9543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ahyp="http://schemas.microsoft.com/office/drawing/2018/hyperlinkcolor"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30.emf"/><Relationship Id="rId21" Type="http://schemas.openxmlformats.org/officeDocument/2006/relationships/image" Target="../media/image42.jpeg"/><Relationship Id="rId7" Type="http://schemas.openxmlformats.org/officeDocument/2006/relationships/image" Target="../media/image17.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38.emf"/><Relationship Id="rId20" Type="http://schemas.openxmlformats.org/officeDocument/2006/relationships/image" Target="../media/image41.jpeg"/><Relationship Id="rId1" Type="http://schemas.openxmlformats.org/officeDocument/2006/relationships/slideLayout" Target="../slideLayouts/slideLayout17.xml"/><Relationship Id="rId6" Type="http://schemas.openxmlformats.org/officeDocument/2006/relationships/image" Target="../media/image16.emf"/><Relationship Id="rId11" Type="http://schemas.openxmlformats.org/officeDocument/2006/relationships/image" Target="../media/image20.emf"/><Relationship Id="rId24" Type="http://schemas.openxmlformats.org/officeDocument/2006/relationships/image" Target="../media/image45.jpeg"/><Relationship Id="rId5" Type="http://schemas.openxmlformats.org/officeDocument/2006/relationships/image" Target="../media/image32.emf"/><Relationship Id="rId15" Type="http://schemas.openxmlformats.org/officeDocument/2006/relationships/image" Target="../media/image37.emf"/><Relationship Id="rId23" Type="http://schemas.openxmlformats.org/officeDocument/2006/relationships/image" Target="../media/image44.png"/><Relationship Id="rId10" Type="http://schemas.openxmlformats.org/officeDocument/2006/relationships/image" Target="../media/image19.emf"/><Relationship Id="rId19" Type="http://schemas.openxmlformats.org/officeDocument/2006/relationships/image" Target="../media/image22.png"/><Relationship Id="rId4" Type="http://schemas.openxmlformats.org/officeDocument/2006/relationships/image" Target="../media/image31.emf"/><Relationship Id="rId9" Type="http://schemas.openxmlformats.org/officeDocument/2006/relationships/image" Target="../media/image18.emf"/><Relationship Id="rId14" Type="http://schemas.openxmlformats.org/officeDocument/2006/relationships/image" Target="../media/image36.emf"/><Relationship Id="rId22"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85743"/>
            <a:ext cx="3797558" cy="2741743"/>
          </a:xfrm>
          <a:prstGeom prst="rect">
            <a:avLst/>
          </a:prstGeom>
        </p:spPr>
      </p:pic>
      <p:sp>
        <p:nvSpPr>
          <p:cNvPr id="22" name="TextBox 21">
            <a:extLst>
              <a:ext uri="{FF2B5EF4-FFF2-40B4-BE49-F238E27FC236}">
                <a16:creationId xmlns:a16="http://schemas.microsoft.com/office/drawing/2014/main" id="{3EA08CCD-C016-439D-8E15-9919C188D335}"/>
              </a:ext>
            </a:extLst>
          </p:cNvPr>
          <p:cNvSpPr txBox="1"/>
          <p:nvPr/>
        </p:nvSpPr>
        <p:spPr>
          <a:xfrm>
            <a:off x="322717" y="720921"/>
            <a:ext cx="5773283" cy="461665"/>
          </a:xfrm>
          <a:prstGeom prst="rect">
            <a:avLst/>
          </a:prstGeom>
          <a:noFill/>
        </p:spPr>
        <p:txBody>
          <a:bodyPr wrap="square">
            <a:spAutoFit/>
          </a:bodyPr>
          <a:lstStyle/>
          <a:p>
            <a:r>
              <a:rPr lang="en-US" sz="2400" b="1" i="1" dirty="0">
                <a:solidFill>
                  <a:schemeClr val="accent6">
                    <a:lumMod val="75000"/>
                  </a:schemeClr>
                </a:solidFill>
              </a:rPr>
              <a:t>2</a:t>
            </a:r>
            <a:r>
              <a:rPr lang="vi-VN" sz="2400" b="1" i="1" dirty="0">
                <a:solidFill>
                  <a:schemeClr val="accent6">
                    <a:lumMod val="75000"/>
                  </a:schemeClr>
                </a:solidFill>
              </a:rPr>
              <a:t>. Hình ảnh “người mẹ vườn cau”</a:t>
            </a:r>
            <a:endParaRPr lang="en-US" sz="2400" b="1" dirty="0">
              <a:solidFill>
                <a:schemeClr val="accent6">
                  <a:lumMod val="75000"/>
                </a:schemeClr>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616227" y="1639958"/>
            <a:ext cx="11000386" cy="400546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2400" dirty="0"/>
              <a:t>- Là một bà mẹ anh hùng.</a:t>
            </a:r>
            <a:endParaRPr lang="en-US" sz="2400" dirty="0"/>
          </a:p>
          <a:p>
            <a:r>
              <a:rPr lang="vi-VN" sz="2400" dirty="0"/>
              <a:t>- Làm nghề bán ve chai, đưa thư, mang thức ăn, tin tức,…</a:t>
            </a:r>
            <a:endParaRPr lang="en-US" sz="2400" dirty="0"/>
          </a:p>
          <a:p>
            <a:r>
              <a:rPr lang="vi-VN" sz="2400" dirty="0"/>
              <a:t>- Dáng còm cõi, nụ cười phúc hậu, đôi mắt già nua.</a:t>
            </a:r>
            <a:endParaRPr lang="en-US" sz="2400" dirty="0"/>
          </a:p>
          <a:p>
            <a:r>
              <a:rPr lang="vi-VN" sz="2400" dirty="0"/>
              <a:t>- Mái tóc trắng phau phau.</a:t>
            </a:r>
            <a:endParaRPr lang="en-US" sz="2400" dirty="0"/>
          </a:p>
          <a:p>
            <a:r>
              <a:rPr lang="vi-VN" sz="2400" dirty="0"/>
              <a:t>- Nội gầy gò, cười phô cả lợi nhưng vẫn luôn lo lắng cho các con các cháu.</a:t>
            </a:r>
            <a:endParaRPr lang="en-US" sz="2400" dirty="0"/>
          </a:p>
          <a:p>
            <a:r>
              <a:rPr lang="vi-VN" sz="2400" b="1" i="1" dirty="0"/>
              <a:t>→ Sự hi sinh thầm lặng của người mẹ già, cả một đời vất vả, lam lũ, nhưng vẫn luôn là hậu phương vững chắc cho những đứa con của mình đi chiến đấu bảo vệ Tổ quốc.</a:t>
            </a:r>
            <a:endParaRPr lang="en-US" sz="24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528685"/>
            <a:ext cx="3846744" cy="3103267"/>
          </a:xfrm>
          <a:prstGeom prst="rect">
            <a:avLst/>
          </a:prstGeom>
        </p:spPr>
      </p:pic>
    </p:spTree>
    <p:extLst>
      <p:ext uri="{BB962C8B-B14F-4D97-AF65-F5344CB8AC3E}">
        <p14:creationId xmlns:p14="http://schemas.microsoft.com/office/powerpoint/2010/main" val="429423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1000"/>
                                        <p:tgtEl>
                                          <p:spTgt spid="24">
                                            <p:txEl>
                                              <p:pRg st="0" end="0"/>
                                            </p:txEl>
                                          </p:spTgt>
                                        </p:tgtEl>
                                      </p:cBhvr>
                                    </p:animEffect>
                                    <p:anim calcmode="lin" valueType="num">
                                      <p:cBhvr>
                                        <p:cTn id="2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1000"/>
                                        <p:tgtEl>
                                          <p:spTgt spid="24">
                                            <p:txEl>
                                              <p:pRg st="1" end="1"/>
                                            </p:txEl>
                                          </p:spTgt>
                                        </p:tgtEl>
                                      </p:cBhvr>
                                    </p:animEffect>
                                    <p:anim calcmode="lin" valueType="num">
                                      <p:cBhvr>
                                        <p:cTn id="2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4">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1000"/>
                                        <p:tgtEl>
                                          <p:spTgt spid="24">
                                            <p:txEl>
                                              <p:pRg st="2" end="2"/>
                                            </p:txEl>
                                          </p:spTgt>
                                        </p:tgtEl>
                                      </p:cBhvr>
                                    </p:animEffect>
                                    <p:anim calcmode="lin" valueType="num">
                                      <p:cBhvr>
                                        <p:cTn id="30"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1000"/>
                                        <p:tgtEl>
                                          <p:spTgt spid="24">
                                            <p:txEl>
                                              <p:pRg st="3" end="3"/>
                                            </p:txEl>
                                          </p:spTgt>
                                        </p:tgtEl>
                                      </p:cBhvr>
                                    </p:animEffect>
                                    <p:anim calcmode="lin" valueType="num">
                                      <p:cBhvr>
                                        <p:cTn id="3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1000"/>
                                        <p:tgtEl>
                                          <p:spTgt spid="24">
                                            <p:txEl>
                                              <p:pRg st="4" end="4"/>
                                            </p:txEl>
                                          </p:spTgt>
                                        </p:tgtEl>
                                      </p:cBhvr>
                                    </p:animEffect>
                                    <p:anim calcmode="lin" valueType="num">
                                      <p:cBhvr>
                                        <p:cTn id="40"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4">
                                            <p:txEl>
                                              <p:pRg st="5" end="5"/>
                                            </p:txEl>
                                          </p:spTgt>
                                        </p:tgtEl>
                                        <p:attrNameLst>
                                          <p:attrName>style.visibility</p:attrName>
                                        </p:attrNameLst>
                                      </p:cBhvr>
                                      <p:to>
                                        <p:strVal val="visible"/>
                                      </p:to>
                                    </p:set>
                                    <p:animEffect transition="in" filter="barn(inVertical)">
                                      <p:cBhvr>
                                        <p:cTn id="46"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25" name="Rectangle: Rounded Corners 20">
            <a:extLst>
              <a:ext uri="{FF2B5EF4-FFF2-40B4-BE49-F238E27FC236}">
                <a16:creationId xmlns:a16="http://schemas.microsoft.com/office/drawing/2014/main" id="{E1AD4788-DF15-475D-AC9A-CD49E6D66327}"/>
              </a:ext>
            </a:extLst>
          </p:cNvPr>
          <p:cNvSpPr/>
          <p:nvPr/>
        </p:nvSpPr>
        <p:spPr>
          <a:xfrm>
            <a:off x="586409" y="1762269"/>
            <a:ext cx="10326755" cy="3204237"/>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2400" dirty="0"/>
              <a:t>- Bữa cơm giỗ chỉ vài ba bát canh chua cá rô đồng, mắm kho bông súng. → đơn giản nhưng ngon và chứa đựng sự ấm áp.</a:t>
            </a:r>
            <a:endParaRPr lang="en-US" sz="2400" dirty="0"/>
          </a:p>
          <a:p>
            <a:r>
              <a:rPr lang="vi-VN" sz="2400" dirty="0"/>
              <a:t>- Khi trời mưa tanh, mọi người ào ào kéo đến làm nhân vật “tôi” thắc mắc rằng tại sao bà lại có nhiều con như thế.</a:t>
            </a:r>
            <a:endParaRPr lang="en-US" sz="2400" dirty="0"/>
          </a:p>
          <a:p>
            <a:r>
              <a:rPr lang="vi-VN" sz="2400" dirty="0"/>
              <a:t>- Các chú cùng bố nhậu một bữa nhưng vẫn phải xin phép bà, mọi người vui vẻ nói chuyện ngày xưa.</a:t>
            </a:r>
            <a:endParaRPr lang="en-US" sz="2400" dirty="0"/>
          </a:p>
          <a:p>
            <a:r>
              <a:rPr lang="vi-VN" sz="2400" b="1" i="1" dirty="0"/>
              <a:t>→ Khung cảnh gia đình ấm áp, hạnh phúc.</a:t>
            </a:r>
            <a:endParaRPr lang="en-US" sz="24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
        <p:nvSpPr>
          <p:cNvPr id="2" name="TextBox 1">
            <a:extLst>
              <a:ext uri="{FF2B5EF4-FFF2-40B4-BE49-F238E27FC236}">
                <a16:creationId xmlns:a16="http://schemas.microsoft.com/office/drawing/2014/main" id="{17D43A7A-A46D-E754-6803-52172F73BB11}"/>
              </a:ext>
            </a:extLst>
          </p:cNvPr>
          <p:cNvSpPr txBox="1"/>
          <p:nvPr/>
        </p:nvSpPr>
        <p:spPr>
          <a:xfrm>
            <a:off x="1914036" y="623351"/>
            <a:ext cx="5927938" cy="523220"/>
          </a:xfrm>
          <a:prstGeom prst="rect">
            <a:avLst/>
          </a:prstGeom>
          <a:noFill/>
        </p:spPr>
        <p:txBody>
          <a:bodyPr wrap="square">
            <a:spAutoFit/>
          </a:bodyPr>
          <a:lstStyle/>
          <a:p>
            <a:pPr algn="just"/>
            <a:r>
              <a:rPr lang="en-US" sz="2800" b="1" i="1" dirty="0">
                <a:solidFill>
                  <a:schemeClr val="accent6">
                    <a:lumMod val="75000"/>
                  </a:schemeClr>
                </a:solidFill>
                <a:latin typeface="Cambria" panose="02040503050406030204" pitchFamily="18" charset="0"/>
                <a:ea typeface="Cambria" panose="02040503050406030204" pitchFamily="18" charset="0"/>
              </a:rPr>
              <a:t>3. </a:t>
            </a:r>
            <a:r>
              <a:rPr lang="vi-VN" sz="2800" b="1" i="1" dirty="0">
                <a:solidFill>
                  <a:schemeClr val="accent6">
                    <a:lumMod val="75000"/>
                  </a:schemeClr>
                </a:solidFill>
              </a:rPr>
              <a:t>Những kỉ niệm thời ấu thơ</a:t>
            </a:r>
            <a:r>
              <a:rPr lang="en-US" sz="2800" b="1" i="1" dirty="0">
                <a:solidFill>
                  <a:schemeClr val="accent6">
                    <a:lumMod val="75000"/>
                  </a:schemeClr>
                </a:solidFill>
              </a:rPr>
              <a:t> </a:t>
            </a:r>
            <a:r>
              <a:rPr lang="en-US" sz="2800" b="1" i="1" dirty="0" err="1">
                <a:solidFill>
                  <a:schemeClr val="accent6">
                    <a:lumMod val="75000"/>
                  </a:schemeClr>
                </a:solidFill>
              </a:rPr>
              <a:t>ấu</a:t>
            </a:r>
            <a:endParaRPr lang="en-US" sz="2800" b="1" dirty="0">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52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fade">
                                      <p:cBhvr>
                                        <p:cTn id="20" dur="1000"/>
                                        <p:tgtEl>
                                          <p:spTgt spid="25">
                                            <p:txEl>
                                              <p:pRg st="0" end="0"/>
                                            </p:txEl>
                                          </p:spTgt>
                                        </p:tgtEl>
                                      </p:cBhvr>
                                    </p:animEffect>
                                    <p:anim calcmode="lin" valueType="num">
                                      <p:cBhvr>
                                        <p:cTn id="21"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animEffect transition="in" filter="fade">
                                      <p:cBhvr>
                                        <p:cTn id="25" dur="1000"/>
                                        <p:tgtEl>
                                          <p:spTgt spid="25">
                                            <p:txEl>
                                              <p:pRg st="1" end="1"/>
                                            </p:txEl>
                                          </p:spTgt>
                                        </p:tgtEl>
                                      </p:cBhvr>
                                    </p:animEffect>
                                    <p:anim calcmode="lin" valueType="num">
                                      <p:cBhvr>
                                        <p:cTn id="26"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
                                            <p:txEl>
                                              <p:pRg st="2" end="2"/>
                                            </p:txEl>
                                          </p:spTgt>
                                        </p:tgtEl>
                                        <p:attrNameLst>
                                          <p:attrName>style.visibility</p:attrName>
                                        </p:attrNameLst>
                                      </p:cBhvr>
                                      <p:to>
                                        <p:strVal val="visible"/>
                                      </p:to>
                                    </p:set>
                                    <p:animEffect transition="in" filter="fade">
                                      <p:cBhvr>
                                        <p:cTn id="30" dur="1000"/>
                                        <p:tgtEl>
                                          <p:spTgt spid="25">
                                            <p:txEl>
                                              <p:pRg st="2" end="2"/>
                                            </p:txEl>
                                          </p:spTgt>
                                        </p:tgtEl>
                                      </p:cBhvr>
                                    </p:animEffect>
                                    <p:anim calcmode="lin" valueType="num">
                                      <p:cBhvr>
                                        <p:cTn id="31"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1000"/>
                                        <p:tgtEl>
                                          <p:spTgt spid="25">
                                            <p:txEl>
                                              <p:pRg st="3" end="3"/>
                                            </p:txEl>
                                          </p:spTgt>
                                        </p:tgtEl>
                                      </p:cBhvr>
                                    </p:animEffect>
                                    <p:anim calcmode="lin" valueType="num">
                                      <p:cBhvr>
                                        <p:cTn id="38"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Hình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ảnh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mẹ</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vườn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đối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quê</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chuyện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gửi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ta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210"/>
                                        </p:tgtEl>
                                        <p:attrNameLst>
                                          <p:attrName>style.visibility</p:attrName>
                                        </p:attrNameLst>
                                      </p:cBhvr>
                                      <p:to>
                                        <p:strVal val="visible"/>
                                      </p:to>
                                    </p:set>
                                    <p:animEffect transition="in" filter="barn(inVertical)">
                                      <p:cBhvr>
                                        <p:cTn id="66" dur="500"/>
                                        <p:tgtEl>
                                          <p:spTgt spid="821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arn(inVertical)">
                                      <p:cBhvr>
                                        <p:cTn id="69" dur="500"/>
                                        <p:tgtEl>
                                          <p:spTgt spid="82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8215"/>
                                        </p:tgtEl>
                                        <p:attrNameLst>
                                          <p:attrName>style.visibility</p:attrName>
                                        </p:attrNameLst>
                                      </p:cBhvr>
                                      <p:to>
                                        <p:strVal val="visible"/>
                                      </p:to>
                                    </p:set>
                                    <p:animEffect transition="in" filter="barn(inVertical)">
                                      <p:cBhvr>
                                        <p:cTn id="75"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000" dirty="0" err="1">
                <a:latin typeface="Times New Roman" panose="02020603050405020304" pitchFamily="18" charset="0"/>
                <a:cs typeface="Times New Roman" panose="02020603050405020304" pitchFamily="18" charset="0"/>
              </a:rPr>
              <a:t>Hình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vườn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13014" y="2521951"/>
            <a:ext cx="34706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i="1" dirty="0" err="1">
                <a:solidFill>
                  <a:srgbClr val="7030A0"/>
                </a:solidFill>
              </a:rPr>
              <a:t>Nhớ</a:t>
            </a:r>
            <a:r>
              <a:rPr lang="en-US" altLang="en-US" sz="2400" i="1" dirty="0">
                <a:solidFill>
                  <a:srgbClr val="7030A0"/>
                </a:solidFill>
              </a:rPr>
              <a:t> </a:t>
            </a:r>
            <a:r>
              <a:rPr lang="en-US" altLang="en-US" sz="2400" i="1" dirty="0" err="1">
                <a:solidFill>
                  <a:srgbClr val="7030A0"/>
                </a:solidFill>
              </a:rPr>
              <a:t>thương</a:t>
            </a:r>
            <a:r>
              <a:rPr lang="en-US" altLang="en-US" sz="2400" i="1" dirty="0">
                <a:solidFill>
                  <a:srgbClr val="7030A0"/>
                </a:solidFill>
              </a:rPr>
              <a:t>, </a:t>
            </a:r>
            <a:r>
              <a:rPr lang="en-US" altLang="en-US" sz="2400" i="1" dirty="0" err="1">
                <a:solidFill>
                  <a:srgbClr val="7030A0"/>
                </a:solidFill>
              </a:rPr>
              <a:t>mong</a:t>
            </a:r>
            <a:r>
              <a:rPr lang="en-US" altLang="en-US" sz="2400" i="1" dirty="0">
                <a:solidFill>
                  <a:srgbClr val="7030A0"/>
                </a:solidFill>
              </a:rPr>
              <a:t> </a:t>
            </a:r>
            <a:r>
              <a:rPr lang="en-US" altLang="en-US" sz="2400" i="1" dirty="0" err="1">
                <a:solidFill>
                  <a:srgbClr val="7030A0"/>
                </a:solidFill>
              </a:rPr>
              <a:t>được</a:t>
            </a:r>
            <a:r>
              <a:rPr lang="en-US" altLang="en-US" sz="2400" i="1" dirty="0">
                <a:solidFill>
                  <a:srgbClr val="7030A0"/>
                </a:solidFill>
              </a:rPr>
              <a:t> </a:t>
            </a:r>
            <a:r>
              <a:rPr lang="en-US" altLang="en-US" sz="2400" i="1" dirty="0" err="1">
                <a:solidFill>
                  <a:srgbClr val="7030A0"/>
                </a:solidFill>
              </a:rPr>
              <a:t>trở</a:t>
            </a:r>
            <a:r>
              <a:rPr lang="en-US" altLang="en-US" sz="2400" i="1" dirty="0">
                <a:solidFill>
                  <a:srgbClr val="7030A0"/>
                </a:solidFill>
              </a:rPr>
              <a:t> </a:t>
            </a:r>
            <a:r>
              <a:rPr lang="en-US" altLang="en-US" sz="2400" i="1" dirty="0" err="1">
                <a:solidFill>
                  <a:srgbClr val="7030A0"/>
                </a:solidFill>
              </a:rPr>
              <a:t>về</a:t>
            </a:r>
            <a:r>
              <a:rPr lang="en-US" altLang="en-US" sz="2400" i="1" dirty="0">
                <a:solidFill>
                  <a:srgbClr val="7030A0"/>
                </a:solidFill>
              </a:rPr>
              <a:t> </a:t>
            </a:r>
            <a:r>
              <a:rPr lang="en-US" altLang="en-US" sz="2400" i="1" dirty="0" err="1">
                <a:solidFill>
                  <a:srgbClr val="7030A0"/>
                </a:solidFill>
              </a:rPr>
              <a:t>gặp</a:t>
            </a:r>
            <a:r>
              <a:rPr lang="en-US" altLang="en-US" sz="2400" i="1" dirty="0">
                <a:solidFill>
                  <a:srgbClr val="7030A0"/>
                </a:solidFill>
              </a:rPr>
              <a:t> </a:t>
            </a:r>
            <a:r>
              <a:rPr lang="en-US" altLang="en-US" sz="2400" i="1" dirty="0" err="1">
                <a:solidFill>
                  <a:srgbClr val="7030A0"/>
                </a:solidFill>
              </a:rPr>
              <a:t>người</a:t>
            </a:r>
            <a:r>
              <a:rPr lang="en-US" altLang="en-US" sz="2400" i="1" dirty="0">
                <a:solidFill>
                  <a:srgbClr val="7030A0"/>
                </a:solidFill>
              </a:rPr>
              <a:t> </a:t>
            </a:r>
            <a:r>
              <a:rPr lang="en-US" altLang="en-US" sz="2400" i="1" dirty="0" err="1">
                <a:solidFill>
                  <a:srgbClr val="7030A0"/>
                </a:solidFill>
              </a:rPr>
              <a:t>thân</a:t>
            </a:r>
            <a:r>
              <a:rPr lang="en-US" altLang="en-US" sz="2400" i="1" dirty="0">
                <a:solidFill>
                  <a:srgbClr val="7030A0"/>
                </a:solidFill>
              </a:rPr>
              <a:t>…..</a:t>
            </a:r>
          </a:p>
          <a:p>
            <a:endParaRPr lang="en-US" altLang="en-US" sz="1800" dirty="0"/>
          </a:p>
        </p:txBody>
      </p:sp>
      <p:sp>
        <p:nvSpPr>
          <p:cNvPr id="15" name="Flowchart: Stored Data 14"/>
          <p:cNvSpPr/>
          <p:nvPr/>
        </p:nvSpPr>
        <p:spPr>
          <a:xfrm>
            <a:off x="42630" y="3955549"/>
            <a:ext cx="6048608" cy="20112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dirty="0"/>
          </a:p>
        </p:txBody>
      </p:sp>
      <p:sp>
        <p:nvSpPr>
          <p:cNvPr id="8213" name="TextBox 58"/>
          <p:cNvSpPr txBox="1">
            <a:spLocks noChangeArrowheads="1"/>
          </p:cNvSpPr>
          <p:nvPr/>
        </p:nvSpPr>
        <p:spPr bwMode="auto">
          <a:xfrm>
            <a:off x="425004" y="4018270"/>
            <a:ext cx="45077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2400" i="1" dirty="0">
                <a:solidFill>
                  <a:srgbClr val="7030A0"/>
                </a:solidFill>
              </a:rPr>
              <a:t>B</a:t>
            </a:r>
            <a:r>
              <a:rPr lang="vi-VN" sz="2400" i="1" dirty="0">
                <a:solidFill>
                  <a:srgbClr val="7030A0"/>
                </a:solidFill>
              </a:rPr>
              <a:t>iết ơn và kính trọng những người đã hi sinh vì lí tưởng cách mạng, vì nền hòa bình độc lập và những người mẹ anh hùng.</a:t>
            </a:r>
            <a:endParaRPr lang="en-US" sz="2400" i="1" dirty="0">
              <a:solidFill>
                <a:srgbClr val="7030A0"/>
              </a:solidFill>
            </a:endParaRPr>
          </a:p>
          <a:p>
            <a:r>
              <a:rPr lang="vi-VN" sz="2400" dirty="0"/>
              <a:t> </a:t>
            </a:r>
            <a:endParaRPr lang="en-US" sz="240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điệp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gửi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gì</a:t>
            </a:r>
            <a:r>
              <a:rPr lang="en-US" altLang="en-US" sz="20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8210">
                                            <p:txEl>
                                              <p:pRg st="0" end="0"/>
                                            </p:txEl>
                                          </p:spTgt>
                                        </p:tgtEl>
                                        <p:attrNameLst>
                                          <p:attrName>style.visibility</p:attrName>
                                        </p:attrNameLst>
                                      </p:cBhvr>
                                      <p:to>
                                        <p:strVal val="visible"/>
                                      </p:to>
                                    </p:set>
                                    <p:animEffect transition="in" filter="barn(inVertical)">
                                      <p:cBhvr>
                                        <p:cTn id="63" dur="500"/>
                                        <p:tgtEl>
                                          <p:spTgt spid="821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8211">
                                            <p:txEl>
                                              <p:pRg st="0" end="0"/>
                                            </p:txEl>
                                          </p:spTgt>
                                        </p:tgtEl>
                                        <p:attrNameLst>
                                          <p:attrName>style.visibility</p:attrName>
                                        </p:attrNameLst>
                                      </p:cBhvr>
                                      <p:to>
                                        <p:strVal val="visible"/>
                                      </p:to>
                                    </p:set>
                                    <p:animEffect transition="in" filter="barn(inVertical)">
                                      <p:cBhvr>
                                        <p:cTn id="68" dur="500"/>
                                        <p:tgtEl>
                                          <p:spTgt spid="821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8215">
                                            <p:txEl>
                                              <p:pRg st="0" end="0"/>
                                            </p:txEl>
                                          </p:spTgt>
                                        </p:tgtEl>
                                        <p:attrNameLst>
                                          <p:attrName>style.visibility</p:attrName>
                                        </p:attrNameLst>
                                      </p:cBhvr>
                                      <p:to>
                                        <p:strVal val="visible"/>
                                      </p:to>
                                    </p:set>
                                    <p:animEffect transition="in" filter="wipe(down)">
                                      <p:cBhvr>
                                        <p:cTn id="73" dur="500"/>
                                        <p:tgtEl>
                                          <p:spTgt spid="821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213"/>
                                        </p:tgtEl>
                                        <p:attrNameLst>
                                          <p:attrName>style.visibility</p:attrName>
                                        </p:attrNameLst>
                                      </p:cBhvr>
                                      <p:to>
                                        <p:strVal val="visible"/>
                                      </p:to>
                                    </p:set>
                                    <p:animEffect transition="in" filter="fade">
                                      <p:cBhvr>
                                        <p:cTn id="78" dur="1000"/>
                                        <p:tgtEl>
                                          <p:spTgt spid="8213"/>
                                        </p:tgtEl>
                                      </p:cBhvr>
                                    </p:animEffect>
                                    <p:anim calcmode="lin" valueType="num">
                                      <p:cBhvr>
                                        <p:cTn id="79" dur="1000" fill="hold"/>
                                        <p:tgtEl>
                                          <p:spTgt spid="8213"/>
                                        </p:tgtEl>
                                        <p:attrNameLst>
                                          <p:attrName>ppt_x</p:attrName>
                                        </p:attrNameLst>
                                      </p:cBhvr>
                                      <p:tavLst>
                                        <p:tav tm="0">
                                          <p:val>
                                            <p:strVal val="#ppt_x"/>
                                          </p:val>
                                        </p:tav>
                                        <p:tav tm="100000">
                                          <p:val>
                                            <p:strVal val="#ppt_x"/>
                                          </p:val>
                                        </p:tav>
                                      </p:tavLst>
                                    </p:anim>
                                    <p:anim calcmode="lin" valueType="num">
                                      <p:cBhvr>
                                        <p:cTn id="80" dur="1000" fill="hold"/>
                                        <p:tgtEl>
                                          <p:spTgt spid="8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a:solidFill>
                  <a:srgbClr val="3F3F3F"/>
                </a:solidFill>
              </a:rPr>
              <a:t>Đọc</a:t>
            </a:r>
            <a:r>
              <a:rPr lang="en-US" sz="2400" b="1" dirty="0">
                <a:solidFill>
                  <a:srgbClr val="3F3F3F"/>
                </a:solidFill>
              </a:rPr>
              <a:t> </a:t>
            </a:r>
            <a:r>
              <a:rPr lang="en-US" sz="2400" b="1" dirty="0" err="1">
                <a:solidFill>
                  <a:srgbClr val="3F3F3F"/>
                </a:solidFill>
              </a:rPr>
              <a:t>kĩ</a:t>
            </a:r>
            <a:r>
              <a:rPr lang="en-US" sz="2400" b="1" dirty="0">
                <a:solidFill>
                  <a:srgbClr val="3F3F3F"/>
                </a:solidFill>
              </a:rPr>
              <a:t> </a:t>
            </a:r>
            <a:r>
              <a:rPr lang="en-US" sz="2400" b="1" dirty="0" err="1">
                <a:solidFill>
                  <a:srgbClr val="3F3F3F"/>
                </a:solidFill>
              </a:rPr>
              <a:t>truyện</a:t>
            </a:r>
            <a:r>
              <a:rPr lang="en-US" sz="2400" b="1" dirty="0">
                <a:solidFill>
                  <a:srgbClr val="3F3F3F"/>
                </a:solidFill>
              </a:rPr>
              <a:t>, </a:t>
            </a:r>
            <a:r>
              <a:rPr lang="en-US" sz="2400" b="1" dirty="0" err="1">
                <a:solidFill>
                  <a:srgbClr val="3F3F3F"/>
                </a:solidFill>
              </a:rPr>
              <a:t>tóm</a:t>
            </a:r>
            <a:r>
              <a:rPr lang="en-US" sz="2400" b="1" dirty="0">
                <a:solidFill>
                  <a:srgbClr val="3F3F3F"/>
                </a:solidFill>
              </a:rPr>
              <a:t> </a:t>
            </a:r>
            <a:r>
              <a:rPr lang="en-US" sz="2400" b="1" dirty="0" err="1">
                <a:solidFill>
                  <a:srgbClr val="3F3F3F"/>
                </a:solidFill>
              </a:rPr>
              <a:t>tắt</a:t>
            </a:r>
            <a:r>
              <a:rPr lang="en-US" sz="2400" b="1" dirty="0">
                <a:solidFill>
                  <a:srgbClr val="3F3F3F"/>
                </a:solidFill>
              </a:rPr>
              <a:t> </a:t>
            </a:r>
            <a:r>
              <a:rPr lang="en-US" sz="2400" b="1" dirty="0" err="1">
                <a:solidFill>
                  <a:srgbClr val="3F3F3F"/>
                </a:solidFill>
              </a:rPr>
              <a:t>được</a:t>
            </a:r>
            <a:r>
              <a:rPr lang="en-US" sz="2400" b="1" dirty="0">
                <a:solidFill>
                  <a:srgbClr val="3F3F3F"/>
                </a:solidFill>
              </a:rPr>
              <a:t> </a:t>
            </a:r>
            <a:r>
              <a:rPr lang="en-US" sz="2400" b="1" dirty="0" err="1">
                <a:solidFill>
                  <a:srgbClr val="3F3F3F"/>
                </a:solidFill>
              </a:rPr>
              <a:t>nội</a:t>
            </a:r>
            <a:r>
              <a:rPr lang="en-US" sz="2400" b="1" dirty="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Xác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định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nhân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vật</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chính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là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ai,Thể</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hiện</a:t>
            </a:r>
            <a:r>
              <a:rPr lang="en-US" sz="2400" b="1" i="0" u="none" strike="noStrike" cap="none" dirty="0">
                <a:solidFill>
                  <a:srgbClr val="3F3F3F"/>
                </a:solidFill>
                <a:latin typeface="Arial"/>
                <a:ea typeface="Arial"/>
                <a:cs typeface="Arial"/>
                <a:sym typeface="Arial"/>
              </a:rPr>
              <a:t> qua </a:t>
            </a:r>
            <a:r>
              <a:rPr lang="en-US" sz="2400" b="1" i="0" u="none" strike="noStrike" cap="none" dirty="0" err="1">
                <a:solidFill>
                  <a:srgbClr val="3F3F3F"/>
                </a:solidFill>
                <a:latin typeface="Arial"/>
                <a:ea typeface="Arial"/>
                <a:cs typeface="Arial"/>
                <a:sym typeface="Arial"/>
              </a:rPr>
              <a:t>những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phương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diện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Đề</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tài</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chủ</a:t>
            </a:r>
            <a:r>
              <a:rPr lang="en-US" sz="2400" b="1" i="0" u="none" strike="noStrike" cap="none" dirty="0">
                <a:solidFill>
                  <a:srgbClr val="3F3F3F"/>
                </a:solidFill>
                <a:latin typeface="Arial"/>
                <a:ea typeface="Arial"/>
                <a:cs typeface="Arial"/>
                <a:sym typeface="Arial"/>
              </a:rPr>
              <a:t> </a:t>
            </a:r>
            <a:r>
              <a:rPr lang="en-US" sz="2400" b="1" i="0" u="none" strike="noStrike" cap="none">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Truyện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giúp</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hiểu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điều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gì</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động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đến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tình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cảm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của</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như</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thế</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a:solidFill>
                  <a:srgbClr val="3F3F3F"/>
                </a:solidFill>
                <a:latin typeface="Arial"/>
                <a:ea typeface="Arial"/>
                <a:cs typeface="Arial"/>
                <a:sym typeface="Arial"/>
              </a:rPr>
              <a:t>Chiến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thuật</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đọc</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hiểu</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truyện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Cách</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đọc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hiểu</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truyện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106981"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lang="en-US" sz="2800" b="1" dirty="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xúc</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a:t>- Văn 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a:t>Quan</a:t>
            </a:r>
            <a:r>
              <a:rPr lang="en-US" sz="2400" dirty="0"/>
              <a:t> </a:t>
            </a:r>
            <a:r>
              <a:rPr lang="en-US" sz="2400" dirty="0" err="1"/>
              <a:t>sát</a:t>
            </a:r>
            <a:r>
              <a:rPr lang="en-US" sz="2400" dirty="0"/>
              <a:t> </a:t>
            </a:r>
            <a:r>
              <a:rPr lang="en-US" sz="2400" dirty="0" err="1"/>
              <a:t>tranh</a:t>
            </a:r>
            <a:r>
              <a:rPr lang="en-US" sz="2400" dirty="0"/>
              <a:t> </a:t>
            </a:r>
            <a:r>
              <a:rPr lang="en-US" sz="2400" dirty="0" err="1"/>
              <a:t>và</a:t>
            </a:r>
            <a:r>
              <a:rPr lang="en-US" sz="2400" dirty="0"/>
              <a:t> </a:t>
            </a:r>
            <a:r>
              <a:rPr lang="en-US" sz="2400" dirty="0" err="1"/>
              <a:t>đoán</a:t>
            </a:r>
            <a:r>
              <a:rPr lang="en-US" sz="2400" dirty="0"/>
              <a:t> </a:t>
            </a:r>
            <a:r>
              <a:rPr lang="en-US" sz="2400" dirty="0" err="1"/>
              <a:t>tên</a:t>
            </a:r>
            <a:r>
              <a:rPr lang="en-US" sz="2400" dirty="0"/>
              <a:t> </a:t>
            </a:r>
            <a:r>
              <a:rPr lang="en-US" sz="2400" dirty="0" err="1"/>
              <a:t>tác</a:t>
            </a:r>
            <a:r>
              <a:rPr lang="en-US" sz="2400" dirty="0"/>
              <a:t> </a:t>
            </a:r>
            <a:r>
              <a:rPr lang="en-US" sz="2400" dirty="0" err="1"/>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a:t>Quan</a:t>
            </a:r>
            <a:r>
              <a:rPr lang="en-US" sz="2000" b="1" dirty="0"/>
              <a:t> </a:t>
            </a:r>
            <a:r>
              <a:rPr lang="en-US" sz="2000" b="1" dirty="0" err="1"/>
              <a:t>sát</a:t>
            </a:r>
            <a:r>
              <a:rPr lang="en-US" sz="2000" b="1" dirty="0"/>
              <a:t> </a:t>
            </a:r>
            <a:r>
              <a:rPr lang="en-US" sz="2000" b="1" dirty="0" err="1"/>
              <a:t>tranh</a:t>
            </a:r>
            <a:r>
              <a:rPr lang="en-US" sz="2000" b="1" dirty="0"/>
              <a:t> </a:t>
            </a:r>
            <a:r>
              <a:rPr lang="en-US" sz="2000" b="1" dirty="0" err="1"/>
              <a:t>và</a:t>
            </a:r>
            <a:r>
              <a:rPr lang="en-US" sz="2000" b="1" dirty="0"/>
              <a:t> </a:t>
            </a:r>
            <a:r>
              <a:rPr lang="en-US" sz="2000" b="1" dirty="0" err="1"/>
              <a:t>đoán</a:t>
            </a:r>
            <a:r>
              <a:rPr lang="en-US" sz="2000" b="1" dirty="0"/>
              <a:t> </a:t>
            </a:r>
            <a:r>
              <a:rPr lang="en-US" sz="2000" b="1" dirty="0" err="1"/>
              <a:t>tên</a:t>
            </a:r>
            <a:r>
              <a:rPr lang="en-US" sz="2000" b="1" dirty="0"/>
              <a:t> </a:t>
            </a:r>
            <a:r>
              <a:rPr lang="en-US" sz="2000" b="1" dirty="0" err="1"/>
              <a:t>tác</a:t>
            </a:r>
            <a:r>
              <a:rPr lang="en-US" sz="2000" b="1" dirty="0"/>
              <a:t> </a:t>
            </a:r>
            <a:r>
              <a:rPr lang="en-US" sz="2000" b="1" dirty="0" err="1"/>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a:t>À </a:t>
            </a:r>
            <a:r>
              <a:rPr lang="en-US" sz="1600" b="1" dirty="0" err="1"/>
              <a:t>ơi</a:t>
            </a:r>
            <a:r>
              <a:rPr lang="en-US" sz="1600" b="1" dirty="0"/>
              <a:t> </a:t>
            </a:r>
            <a:r>
              <a:rPr lang="en-US" sz="1600" b="1" dirty="0" err="1"/>
              <a:t>tay</a:t>
            </a:r>
            <a:r>
              <a:rPr lang="en-US" sz="1600" b="1" dirty="0"/>
              <a:t> </a:t>
            </a:r>
            <a:r>
              <a:rPr lang="en-US" sz="1600" b="1" dirty="0" err="1"/>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a:t>Về</a:t>
            </a:r>
            <a:r>
              <a:rPr lang="en-US" sz="1600" b="1" dirty="0"/>
              <a:t> </a:t>
            </a:r>
            <a:r>
              <a:rPr lang="en-US" sz="1600" b="1" dirty="0" err="1"/>
              <a:t>thăm</a:t>
            </a:r>
            <a:r>
              <a:rPr lang="en-US" sz="1600" b="1" dirty="0"/>
              <a:t> </a:t>
            </a:r>
            <a:r>
              <a:rPr lang="en-US" sz="1600" b="1" dirty="0" err="1"/>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a:t>Mẹ</a:t>
            </a:r>
            <a:r>
              <a:rPr lang="en-US" b="1" dirty="0"/>
              <a:t> </a:t>
            </a:r>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a:t>Mẹ</a:t>
            </a:r>
            <a:r>
              <a:rPr lang="en-US" b="1" dirty="0"/>
              <a:t> </a:t>
            </a:r>
            <a:r>
              <a:rPr lang="en-US" b="1" dirty="0" err="1"/>
              <a:t>và</a:t>
            </a:r>
            <a:r>
              <a:rPr lang="en-US" b="1" dirty="0"/>
              <a:t> </a:t>
            </a:r>
            <a:r>
              <a:rPr lang="en-US" b="1" dirty="0" err="1"/>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a:solidFill>
                  <a:srgbClr val="7030A0"/>
                </a:solidFill>
                <a:latin typeface="+mn-lt"/>
              </a:rPr>
              <a:t>Thực</a:t>
            </a:r>
            <a:r>
              <a:rPr lang="en-US" sz="2800" b="1" dirty="0">
                <a:solidFill>
                  <a:srgbClr val="7030A0"/>
                </a:solidFill>
                <a:latin typeface="+mn-lt"/>
              </a:rPr>
              <a:t> </a:t>
            </a:r>
            <a:r>
              <a:rPr lang="en-US" sz="2800" b="1" dirty="0" err="1">
                <a:solidFill>
                  <a:srgbClr val="7030A0"/>
                </a:solidFill>
                <a:latin typeface="+mn-lt"/>
              </a:rPr>
              <a:t>hành</a:t>
            </a:r>
            <a:r>
              <a:rPr lang="en-US" sz="2800" b="1" dirty="0">
                <a:solidFill>
                  <a:srgbClr val="7030A0"/>
                </a:solidFill>
                <a:latin typeface="+mn-lt"/>
              </a:rPr>
              <a:t> </a:t>
            </a:r>
            <a:r>
              <a:rPr lang="en-US" sz="2800" b="1" dirty="0" err="1">
                <a:solidFill>
                  <a:srgbClr val="7030A0"/>
                </a:solidFill>
                <a:latin typeface="+mn-lt"/>
              </a:rPr>
              <a:t>đọc</a:t>
            </a:r>
            <a:r>
              <a:rPr lang="en-US" sz="2800" b="1" dirty="0">
                <a:solidFill>
                  <a:srgbClr val="7030A0"/>
                </a:solidFill>
                <a:latin typeface="+mn-lt"/>
              </a:rPr>
              <a:t> </a:t>
            </a:r>
            <a:r>
              <a:rPr lang="en-US" sz="2800" b="1" dirty="0" err="1">
                <a:solidFill>
                  <a:srgbClr val="7030A0"/>
                </a:solidFill>
                <a:latin typeface="+mn-lt"/>
              </a:rPr>
              <a:t>hiểu</a:t>
            </a:r>
            <a:r>
              <a:rPr lang="en-US" sz="2800" b="1" dirty="0">
                <a:solidFill>
                  <a:srgbClr val="7030A0"/>
                </a:solidFill>
                <a:latin typeface="+mn-lt"/>
              </a:rPr>
              <a:t> : </a:t>
            </a:r>
            <a:r>
              <a:rPr lang="en-US" sz="2800" b="1" dirty="0" err="1">
                <a:solidFill>
                  <a:srgbClr val="7030A0"/>
                </a:solidFill>
                <a:latin typeface="+mn-lt"/>
              </a:rPr>
              <a:t>Người</a:t>
            </a:r>
            <a:r>
              <a:rPr lang="en-US" sz="2800" b="1" dirty="0">
                <a:solidFill>
                  <a:srgbClr val="7030A0"/>
                </a:solidFill>
                <a:latin typeface="+mn-lt"/>
              </a:rPr>
              <a:t> </a:t>
            </a:r>
            <a:r>
              <a:rPr lang="en-US" sz="2800" b="1" dirty="0" err="1">
                <a:solidFill>
                  <a:srgbClr val="7030A0"/>
                </a:solidFill>
                <a:latin typeface="+mn-lt"/>
              </a:rPr>
              <a:t>mẹ</a:t>
            </a:r>
            <a:r>
              <a:rPr lang="en-US" sz="2800" b="1" dirty="0">
                <a:solidFill>
                  <a:srgbClr val="7030A0"/>
                </a:solidFill>
                <a:latin typeface="+mn-lt"/>
              </a:rPr>
              <a:t> </a:t>
            </a:r>
            <a:r>
              <a:rPr lang="en-US" sz="2800" b="1" dirty="0" err="1">
                <a:solidFill>
                  <a:srgbClr val="7030A0"/>
                </a:solidFill>
                <a:latin typeface="+mn-lt"/>
              </a:rPr>
              <a:t>vườn</a:t>
            </a:r>
            <a:r>
              <a:rPr lang="en-US" sz="2800" b="1" dirty="0">
                <a:solidFill>
                  <a:srgbClr val="7030A0"/>
                </a:solidFill>
                <a:latin typeface="+mn-lt"/>
              </a:rPr>
              <a:t> </a:t>
            </a:r>
            <a:r>
              <a:rPr lang="en-US" sz="2800" b="1" dirty="0" err="1">
                <a:solidFill>
                  <a:srgbClr val="7030A0"/>
                </a:solidFill>
                <a:latin typeface="+mn-lt"/>
              </a:rPr>
              <a:t>cau</a:t>
            </a:r>
            <a:endParaRPr lang="en-US" sz="2800" b="1" dirty="0">
              <a:solidFill>
                <a:srgbClr val="7030A0"/>
              </a:solidFill>
              <a:latin typeface="+mn-lt"/>
            </a:endParaRPr>
          </a:p>
          <a:p>
            <a:r>
              <a:rPr lang="en-US" sz="2800" b="1" dirty="0">
                <a:solidFill>
                  <a:srgbClr val="7030A0"/>
                </a:solidFill>
                <a:latin typeface="+mn-lt"/>
              </a:rPr>
              <a:t>                                                              </a:t>
            </a:r>
            <a:r>
              <a:rPr lang="en-US" sz="2400" dirty="0">
                <a:solidFill>
                  <a:srgbClr val="7030A0"/>
                </a:solidFill>
                <a:latin typeface="+mn-lt"/>
              </a:rPr>
              <a:t>( </a:t>
            </a:r>
            <a:r>
              <a:rPr lang="en-US" sz="2400" dirty="0" err="1">
                <a:solidFill>
                  <a:srgbClr val="7030A0"/>
                </a:solidFill>
                <a:latin typeface="+mn-lt"/>
              </a:rPr>
              <a:t>Nguyễn</a:t>
            </a:r>
            <a:r>
              <a:rPr lang="en-US" sz="2400" dirty="0">
                <a:solidFill>
                  <a:srgbClr val="7030A0"/>
                </a:solidFill>
                <a:latin typeface="+mn-lt"/>
              </a:rPr>
              <a:t> </a:t>
            </a:r>
            <a:r>
              <a:rPr lang="en-US" sz="2400" dirty="0" err="1">
                <a:solidFill>
                  <a:srgbClr val="7030A0"/>
                </a:solidFill>
                <a:latin typeface="+mn-lt"/>
              </a:rPr>
              <a:t>Ngọc</a:t>
            </a:r>
            <a:r>
              <a:rPr lang="en-US" sz="2400" dirty="0">
                <a:solidFill>
                  <a:srgbClr val="7030A0"/>
                </a:solidFill>
                <a:latin typeface="+mn-lt"/>
              </a:rPr>
              <a:t> </a:t>
            </a:r>
            <a:r>
              <a:rPr lang="en-US" sz="2400" dirty="0" err="1">
                <a:solidFill>
                  <a:srgbClr val="7030A0"/>
                </a:solidFill>
                <a:latin typeface="+mn-lt"/>
              </a:rPr>
              <a:t>Tư</a:t>
            </a:r>
            <a:r>
              <a:rPr lang="en-US" sz="2400" dirty="0">
                <a:solidFill>
                  <a:srgbClr val="7030A0"/>
                </a:solidFill>
                <a:latin typeface="+mn-lt"/>
              </a:rPr>
              <a:t>)</a:t>
            </a: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954556" y="2322444"/>
            <a:ext cx="5771346" cy="2862282"/>
          </a:xfrm>
          <a:prstGeom prst="rect">
            <a:avLst/>
          </a:prstGeom>
          <a:noFill/>
          <a:ln>
            <a:noFill/>
          </a:ln>
        </p:spPr>
        <p:txBody>
          <a:bodyPr spcFirstLastPara="1" wrap="square" lIns="91425" tIns="45700" rIns="91425" bIns="45700" anchor="t" anchorCtr="0">
            <a:spAutoFit/>
          </a:bodyPr>
          <a:lstStyle/>
          <a:p>
            <a:r>
              <a:rPr lang="vi-VN" sz="2000" dirty="0"/>
              <a:t>- Quê quán: xã Tân Duyệt, huyện Đầm Dơi, tỉnh Cà Mau.</a:t>
            </a:r>
            <a:endParaRPr lang="en-US" sz="2000" dirty="0"/>
          </a:p>
          <a:p>
            <a:r>
              <a:rPr lang="vi-VN" sz="2000" dirty="0"/>
              <a:t>- Phong cách sáng tác: gần gũi, bình dị nhất và dễ cảm, giọng văn đậm chất Nam Bộ, mềm mại nhưng vô cùng sâu cay về số phận và cuộc đời éo le chìm nổi.</a:t>
            </a:r>
            <a:endParaRPr lang="en-US" sz="2000" dirty="0"/>
          </a:p>
          <a:p>
            <a:r>
              <a:rPr lang="vi-VN" sz="2000" dirty="0"/>
              <a:t>- Tác phẩm nổi bật: </a:t>
            </a:r>
            <a:r>
              <a:rPr lang="vi-VN" sz="2000" i="1" dirty="0"/>
              <a:t>Ngọn đèn không tắt, Nước chảy mây trôi, Giao thừa, Cánh đồng bất tận,…</a:t>
            </a:r>
            <a:endParaRPr lang="en-US" sz="2000" dirty="0"/>
          </a:p>
          <a:p>
            <a:r>
              <a:rPr lang="vi-VN" sz="2000" dirty="0"/>
              <a:t>.</a:t>
            </a:r>
            <a:endParaRPr lang="en-US" sz="2000" dirty="0"/>
          </a:p>
        </p:txBody>
      </p:sp>
      <p:sp>
        <p:nvSpPr>
          <p:cNvPr id="145" name="Google Shape;145;p4"/>
          <p:cNvSpPr txBox="1"/>
          <p:nvPr/>
        </p:nvSpPr>
        <p:spPr>
          <a:xfrm>
            <a:off x="5947916" y="1922334"/>
            <a:ext cx="26735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1. </a:t>
            </a:r>
            <a:r>
              <a:rPr lang="en-US" sz="2000" b="1" dirty="0" err="1">
                <a:solidFill>
                  <a:srgbClr val="3F3F3F"/>
                </a:solidFill>
                <a:latin typeface="Arial"/>
                <a:ea typeface="Arial"/>
                <a:cs typeface="Arial"/>
                <a:sym typeface="Arial"/>
              </a:rPr>
              <a:t>Tác</a:t>
            </a:r>
            <a:r>
              <a:rPr lang="en-US" sz="2000" b="1" dirty="0">
                <a:solidFill>
                  <a:srgbClr val="3F3F3F"/>
                </a:solidFill>
                <a:latin typeface="Arial"/>
                <a:ea typeface="Arial"/>
                <a:cs typeface="Arial"/>
                <a:sym typeface="Arial"/>
              </a:rPr>
              <a:t> </a:t>
            </a:r>
            <a:r>
              <a:rPr lang="en-US" sz="2000" b="1" dirty="0" err="1">
                <a:solidFill>
                  <a:srgbClr val="3F3F3F"/>
                </a:solidFill>
                <a:latin typeface="Arial"/>
                <a:ea typeface="Arial"/>
                <a:cs typeface="Arial"/>
                <a:sym typeface="Arial"/>
              </a:rPr>
              <a:t>giả</a:t>
            </a:r>
            <a:r>
              <a:rPr lang="en-US" sz="2000" b="1" dirty="0">
                <a:solidFill>
                  <a:srgbClr val="3F3F3F"/>
                </a:solidFill>
                <a:latin typeface="Arial"/>
                <a:ea typeface="Arial"/>
                <a:cs typeface="Arial"/>
                <a:sym typeface="Arial"/>
              </a:rPr>
              <a:t>: 1969</a:t>
            </a:r>
            <a:endParaRPr sz="2000" b="1" dirty="0">
              <a:solidFill>
                <a:srgbClr val="3F3F3F"/>
              </a:solidFill>
              <a:latin typeface="Arial"/>
              <a:ea typeface="Arial"/>
              <a:cs typeface="Arial"/>
              <a:sym typeface="Arial"/>
            </a:endParaRPr>
          </a:p>
        </p:txBody>
      </p:sp>
      <p:sp>
        <p:nvSpPr>
          <p:cNvPr id="147" name="Google Shape;147;p4"/>
          <p:cNvSpPr/>
          <p:nvPr/>
        </p:nvSpPr>
        <p:spPr>
          <a:xfrm>
            <a:off x="1752752" y="1808633"/>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I</a:t>
            </a:r>
            <a:r>
              <a:rPr lang="en-US" sz="4000" dirty="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rPr>
              <a:t>Đọc</a:t>
            </a:r>
            <a:r>
              <a:rPr lang="en-US" sz="2800" dirty="0">
                <a:solidFill>
                  <a:schemeClr val="dk1"/>
                </a:solidFill>
              </a:rPr>
              <a:t> </a:t>
            </a:r>
            <a:r>
              <a:rPr lang="en-US" sz="2800" dirty="0" err="1">
                <a:solidFill>
                  <a:schemeClr val="dk1"/>
                </a:solidFill>
              </a:rPr>
              <a:t>và</a:t>
            </a:r>
            <a:r>
              <a:rPr lang="en-US" sz="2800" dirty="0">
                <a:solidFill>
                  <a:schemeClr val="dk1"/>
                </a:solidFill>
              </a:rPr>
              <a:t> </a:t>
            </a:r>
            <a:r>
              <a:rPr lang="en-US" sz="2800" dirty="0" err="1">
                <a:solidFill>
                  <a:schemeClr val="dk1"/>
                </a:solidFill>
              </a:rPr>
              <a:t>tìm</a:t>
            </a:r>
            <a:r>
              <a:rPr lang="en-US" sz="2800" dirty="0">
                <a:solidFill>
                  <a:schemeClr val="dk1"/>
                </a:solidFill>
              </a:rPr>
              <a:t> </a:t>
            </a:r>
            <a:r>
              <a:rPr lang="en-US" sz="2800" dirty="0" err="1">
                <a:solidFill>
                  <a:schemeClr val="dk1"/>
                </a:solidFill>
              </a:rPr>
              <a:t>hiểu</a:t>
            </a:r>
            <a:r>
              <a:rPr lang="en-US" sz="2800" dirty="0">
                <a:solidFill>
                  <a:schemeClr val="dk1"/>
                </a:solidFill>
              </a:rPr>
              <a:t> </a:t>
            </a:r>
            <a:r>
              <a:rPr lang="en-US" sz="2800" dirty="0" err="1">
                <a:solidFill>
                  <a:schemeClr val="dk1"/>
                </a:solidFill>
              </a:rPr>
              <a:t>chung</a:t>
            </a:r>
            <a:endParaRPr sz="2800" dirty="0">
              <a:solidFill>
                <a:schemeClr val="dk1"/>
              </a:solidFill>
              <a:sym typeface="Arial"/>
            </a:endParaRPr>
          </a:p>
        </p:txBody>
      </p:sp>
      <p:pic>
        <p:nvPicPr>
          <p:cNvPr id="2" name="Picture 1"/>
          <p:cNvPicPr>
            <a:picLocks noChangeAspect="1"/>
          </p:cNvPicPr>
          <p:nvPr/>
        </p:nvPicPr>
        <p:blipFill>
          <a:blip r:embed="rId4"/>
          <a:stretch>
            <a:fillRect/>
          </a:stretch>
        </p:blipFill>
        <p:spPr>
          <a:xfrm>
            <a:off x="1520891" y="1808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a16="http://schemas.microsoft.com/office/drawing/2014/main" val="2896816264"/>
                    </a:ext>
                  </a:extLst>
                </a:gridCol>
                <a:gridCol w="6035869">
                  <a:extLst>
                    <a:ext uri="{9D8B030D-6E8A-4147-A177-3AD203B41FA5}">
                      <a16:colId xmlns:a16="http://schemas.microsoft.com/office/drawing/2014/main" val="298186313"/>
                    </a:ext>
                  </a:extLst>
                </a:gridCol>
              </a:tblGrid>
              <a:tr h="1201147">
                <a:tc>
                  <a:txBody>
                    <a:bodyPr/>
                    <a:lstStyle/>
                    <a:p>
                      <a:pPr algn="ctr"/>
                      <a:r>
                        <a:rPr lang="en-US" sz="2000" b="1" dirty="0" err="1">
                          <a:solidFill>
                            <a:srgbClr val="7030A0"/>
                          </a:solidFill>
                        </a:rPr>
                        <a:t>Nội</a:t>
                      </a:r>
                      <a:r>
                        <a:rPr lang="en-US" sz="2000" b="1" dirty="0">
                          <a:solidFill>
                            <a:srgbClr val="7030A0"/>
                          </a:solidFill>
                        </a:rPr>
                        <a:t> dung </a:t>
                      </a:r>
                      <a:r>
                        <a:rPr lang="en-US" sz="2000" b="1" dirty="0" err="1">
                          <a:solidFill>
                            <a:srgbClr val="7030A0"/>
                          </a:solidFill>
                        </a:rPr>
                        <a:t>tìm</a:t>
                      </a:r>
                      <a:r>
                        <a:rPr lang="en-US" sz="2000" b="1" baseline="0" dirty="0">
                          <a:solidFill>
                            <a:srgbClr val="7030A0"/>
                          </a:solidFill>
                        </a:rPr>
                        <a:t> </a:t>
                      </a:r>
                      <a:r>
                        <a:rPr lang="en-US" sz="2000" b="1" baseline="0" dirty="0" err="1">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a:solidFill>
                            <a:srgbClr val="7030A0"/>
                          </a:solidFill>
                        </a:rPr>
                        <a:t>Câu</a:t>
                      </a:r>
                      <a:r>
                        <a:rPr lang="en-US" sz="2000" b="1" baseline="0" dirty="0">
                          <a:solidFill>
                            <a:srgbClr val="7030A0"/>
                          </a:solidFill>
                        </a:rPr>
                        <a:t> </a:t>
                      </a:r>
                      <a:r>
                        <a:rPr lang="en-US" sz="2000" b="1" baseline="0" dirty="0" err="1">
                          <a:solidFill>
                            <a:srgbClr val="7030A0"/>
                          </a:solidFill>
                        </a:rPr>
                        <a:t>trả</a:t>
                      </a:r>
                      <a:r>
                        <a:rPr lang="en-US" sz="2000" b="1" baseline="0" dirty="0">
                          <a:solidFill>
                            <a:srgbClr val="7030A0"/>
                          </a:solidFill>
                        </a:rPr>
                        <a:t> </a:t>
                      </a:r>
                      <a:r>
                        <a:rPr lang="en-US" sz="2000" b="1" baseline="0" dirty="0" err="1">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70158">
                <a:tc>
                  <a:txBody>
                    <a:bodyPr/>
                    <a:lstStyle/>
                    <a:p>
                      <a:r>
                        <a:rPr lang="en-US" sz="1800" dirty="0"/>
                        <a:t>1. </a:t>
                      </a:r>
                      <a:r>
                        <a:rPr lang="en-US" sz="1800" dirty="0" err="1"/>
                        <a:t>Thể</a:t>
                      </a:r>
                      <a:r>
                        <a:rPr lang="en-US" sz="1800" baseline="0" dirty="0"/>
                        <a:t> </a:t>
                      </a:r>
                      <a:r>
                        <a:rPr lang="en-US" sz="1800" baseline="0" dirty="0" err="1"/>
                        <a:t>loại</a:t>
                      </a:r>
                      <a:endParaRPr lang="en-US" sz="1800" dirty="0"/>
                    </a:p>
                  </a:txBody>
                  <a:tcPr/>
                </a:tc>
                <a:tc>
                  <a:txBody>
                    <a:bodyPr/>
                    <a:lstStyle/>
                    <a:p>
                      <a:endParaRPr lang="en-US" dirty="0"/>
                    </a:p>
                  </a:txBody>
                  <a:tcPr/>
                </a:tc>
                <a:extLst>
                  <a:ext uri="{0D108BD9-81ED-4DB2-BD59-A6C34878D82A}">
                    <a16:rowId xmlns:a16="http://schemas.microsoft.com/office/drawing/2014/main" val="337840101"/>
                  </a:ext>
                </a:extLst>
              </a:tr>
              <a:tr h="670158">
                <a:tc>
                  <a:txBody>
                    <a:bodyPr/>
                    <a:lstStyle/>
                    <a:p>
                      <a:r>
                        <a:rPr lang="en-US" sz="1800" dirty="0"/>
                        <a:t>2. </a:t>
                      </a:r>
                      <a:r>
                        <a:rPr lang="en-US" sz="1800" dirty="0" err="1"/>
                        <a:t>Nhân</a:t>
                      </a:r>
                      <a:r>
                        <a:rPr lang="en-US" sz="1800" baseline="0" dirty="0"/>
                        <a:t> </a:t>
                      </a:r>
                      <a:r>
                        <a:rPr lang="en-US" sz="1800" baseline="0" dirty="0" err="1"/>
                        <a:t>vật</a:t>
                      </a:r>
                      <a:r>
                        <a:rPr lang="en-US" sz="1800" baseline="0" dirty="0"/>
                        <a:t> </a:t>
                      </a:r>
                      <a:r>
                        <a:rPr lang="en-US" sz="1800" baseline="0" dirty="0" err="1"/>
                        <a:t>chính</a:t>
                      </a:r>
                      <a:endParaRPr lang="en-US" sz="1800" dirty="0"/>
                    </a:p>
                  </a:txBody>
                  <a:tcPr/>
                </a:tc>
                <a:tc>
                  <a:txBody>
                    <a:bodyPr/>
                    <a:lstStyle/>
                    <a:p>
                      <a:endParaRPr lang="en-US" dirty="0"/>
                    </a:p>
                  </a:txBody>
                  <a:tcPr/>
                </a:tc>
                <a:extLst>
                  <a:ext uri="{0D108BD9-81ED-4DB2-BD59-A6C34878D82A}">
                    <a16:rowId xmlns:a16="http://schemas.microsoft.com/office/drawing/2014/main" val="1397771161"/>
                  </a:ext>
                </a:extLst>
              </a:tr>
              <a:tr h="670158">
                <a:tc>
                  <a:txBody>
                    <a:bodyPr/>
                    <a:lstStyle/>
                    <a:p>
                      <a:r>
                        <a:rPr lang="en-US" sz="1800" dirty="0"/>
                        <a:t>3. </a:t>
                      </a:r>
                      <a:r>
                        <a:rPr lang="en-US" sz="1800" dirty="0" err="1"/>
                        <a:t>Ngôi</a:t>
                      </a:r>
                      <a:r>
                        <a:rPr lang="en-US" sz="1800" baseline="0" dirty="0"/>
                        <a:t> </a:t>
                      </a:r>
                      <a:r>
                        <a:rPr lang="en-US" sz="1800" baseline="0" dirty="0" err="1"/>
                        <a:t>kể</a:t>
                      </a:r>
                      <a:r>
                        <a:rPr lang="en-US" sz="1800" baseline="0" dirty="0"/>
                        <a:t> </a:t>
                      </a:r>
                      <a:endParaRPr lang="en-US" sz="1800" dirty="0"/>
                    </a:p>
                  </a:txBody>
                  <a:tcPr/>
                </a:tc>
                <a:tc>
                  <a:txBody>
                    <a:bodyPr/>
                    <a:lstStyle/>
                    <a:p>
                      <a:endParaRPr lang="en-US" dirty="0"/>
                    </a:p>
                  </a:txBody>
                  <a:tcPr/>
                </a:tc>
                <a:extLst>
                  <a:ext uri="{0D108BD9-81ED-4DB2-BD59-A6C34878D82A}">
                    <a16:rowId xmlns:a16="http://schemas.microsoft.com/office/drawing/2014/main" val="596780931"/>
                  </a:ext>
                </a:extLst>
              </a:tr>
              <a:tr h="670158">
                <a:tc>
                  <a:txBody>
                    <a:bodyPr/>
                    <a:lstStyle/>
                    <a:p>
                      <a:r>
                        <a:rPr lang="en-US" sz="1800" dirty="0"/>
                        <a:t>4.</a:t>
                      </a:r>
                      <a:r>
                        <a:rPr lang="en-US" sz="1800" baseline="0" dirty="0"/>
                        <a:t> </a:t>
                      </a:r>
                      <a:r>
                        <a:rPr lang="en-US" sz="1800" baseline="0" dirty="0" err="1"/>
                        <a:t>Nhan</a:t>
                      </a:r>
                      <a:r>
                        <a:rPr lang="en-US" sz="1800" baseline="0" dirty="0"/>
                        <a:t> </a:t>
                      </a:r>
                      <a:r>
                        <a:rPr lang="en-US" sz="1800" baseline="0" dirty="0" err="1"/>
                        <a:t>đề</a:t>
                      </a:r>
                      <a:endParaRPr lang="en-US" sz="1800" dirty="0"/>
                    </a:p>
                  </a:txBody>
                  <a:tcPr/>
                </a:tc>
                <a:tc>
                  <a:txBody>
                    <a:bodyPr/>
                    <a:lstStyle/>
                    <a:p>
                      <a:endParaRPr lang="en-US" dirty="0"/>
                    </a:p>
                  </a:txBody>
                  <a:tcPr/>
                </a:tc>
                <a:extLst>
                  <a:ext uri="{0D108BD9-81ED-4DB2-BD59-A6C34878D82A}">
                    <a16:rowId xmlns:a16="http://schemas.microsoft.com/office/drawing/2014/main" val="3005228259"/>
                  </a:ext>
                </a:extLst>
              </a:tr>
              <a:tr h="670158">
                <a:tc>
                  <a:txBody>
                    <a:bodyPr/>
                    <a:lstStyle/>
                    <a:p>
                      <a:r>
                        <a:rPr lang="en-US" sz="1800" dirty="0"/>
                        <a:t>5. </a:t>
                      </a:r>
                      <a:r>
                        <a:rPr lang="en-US" sz="1800" dirty="0" err="1"/>
                        <a:t>Bố</a:t>
                      </a:r>
                      <a:r>
                        <a:rPr lang="en-US" sz="1800" baseline="0" dirty="0"/>
                        <a:t> </a:t>
                      </a:r>
                      <a:r>
                        <a:rPr lang="en-US" sz="1800" baseline="0" dirty="0" err="1"/>
                        <a:t>cục</a:t>
                      </a:r>
                      <a:endParaRPr lang="en-US" sz="1800" dirty="0"/>
                    </a:p>
                  </a:txBody>
                  <a:tcPr/>
                </a:tc>
                <a:tc>
                  <a:txBody>
                    <a:bodyPr/>
                    <a:lstStyle/>
                    <a:p>
                      <a:endParaRPr lang="en-US" dirty="0"/>
                    </a:p>
                  </a:txBody>
                  <a:tcPr/>
                </a:tc>
                <a:extLst>
                  <a:ext uri="{0D108BD9-81ED-4DB2-BD59-A6C34878D82A}">
                    <a16:rowId xmlns:a16="http://schemas.microsoft.com/office/drawing/2014/main" val="4072173647"/>
                  </a:ext>
                </a:extLst>
              </a:tr>
            </a:tbl>
          </a:graphicData>
        </a:graphic>
      </p:graphicFrame>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294223197"/>
              </p:ext>
            </p:extLst>
          </p:nvPr>
        </p:nvGraphicFramePr>
        <p:xfrm>
          <a:off x="1884783" y="1233043"/>
          <a:ext cx="9470572" cy="4880408"/>
        </p:xfrm>
        <a:graphic>
          <a:graphicData uri="http://schemas.openxmlformats.org/drawingml/2006/table">
            <a:tbl>
              <a:tblPr firstRow="1" bandRow="1">
                <a:tableStyleId>{5C22544A-7EE6-4342-B048-85BDC9FD1C3A}</a:tableStyleId>
              </a:tblPr>
              <a:tblGrid>
                <a:gridCol w="2388973">
                  <a:extLst>
                    <a:ext uri="{9D8B030D-6E8A-4147-A177-3AD203B41FA5}">
                      <a16:colId xmlns:a16="http://schemas.microsoft.com/office/drawing/2014/main" val="2896816264"/>
                    </a:ext>
                  </a:extLst>
                </a:gridCol>
                <a:gridCol w="7081599">
                  <a:extLst>
                    <a:ext uri="{9D8B030D-6E8A-4147-A177-3AD203B41FA5}">
                      <a16:colId xmlns:a16="http://schemas.microsoft.com/office/drawing/2014/main" val="298186313"/>
                    </a:ext>
                  </a:extLst>
                </a:gridCol>
              </a:tblGrid>
              <a:tr h="932148">
                <a:tc>
                  <a:txBody>
                    <a:bodyPr/>
                    <a:lstStyle/>
                    <a:p>
                      <a:pPr algn="ctr"/>
                      <a:r>
                        <a:rPr lang="en-US" sz="2000" b="1" dirty="0" err="1">
                          <a:solidFill>
                            <a:srgbClr val="7030A0"/>
                          </a:solidFill>
                        </a:rPr>
                        <a:t>Nội</a:t>
                      </a:r>
                      <a:r>
                        <a:rPr lang="en-US" sz="2000" b="1" dirty="0">
                          <a:solidFill>
                            <a:srgbClr val="7030A0"/>
                          </a:solidFill>
                        </a:rPr>
                        <a:t> dung </a:t>
                      </a:r>
                      <a:r>
                        <a:rPr lang="en-US" sz="2000" b="1" dirty="0" err="1">
                          <a:solidFill>
                            <a:srgbClr val="7030A0"/>
                          </a:solidFill>
                        </a:rPr>
                        <a:t>tìm</a:t>
                      </a:r>
                      <a:r>
                        <a:rPr lang="en-US" sz="2000" b="1" baseline="0" dirty="0">
                          <a:solidFill>
                            <a:srgbClr val="7030A0"/>
                          </a:solidFill>
                        </a:rPr>
                        <a:t> </a:t>
                      </a:r>
                      <a:r>
                        <a:rPr lang="en-US" sz="2000" b="1" baseline="0" dirty="0" err="1">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a:solidFill>
                            <a:srgbClr val="7030A0"/>
                          </a:solidFill>
                        </a:rPr>
                        <a:t>Câu</a:t>
                      </a:r>
                      <a:r>
                        <a:rPr lang="en-US" sz="2000" b="1" baseline="0" dirty="0">
                          <a:solidFill>
                            <a:srgbClr val="7030A0"/>
                          </a:solidFill>
                        </a:rPr>
                        <a:t> </a:t>
                      </a:r>
                      <a:r>
                        <a:rPr lang="en-US" sz="2000" b="1" baseline="0" dirty="0" err="1">
                          <a:solidFill>
                            <a:srgbClr val="7030A0"/>
                          </a:solidFill>
                        </a:rPr>
                        <a:t>trả</a:t>
                      </a:r>
                      <a:r>
                        <a:rPr lang="en-US" sz="2000" b="1" baseline="0" dirty="0">
                          <a:solidFill>
                            <a:srgbClr val="7030A0"/>
                          </a:solidFill>
                        </a:rPr>
                        <a:t> </a:t>
                      </a:r>
                      <a:r>
                        <a:rPr lang="en-US" sz="2000" b="1" baseline="0" dirty="0" err="1">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89976">
                <a:tc>
                  <a:txBody>
                    <a:bodyPr/>
                    <a:lstStyle/>
                    <a:p>
                      <a:r>
                        <a:rPr lang="en-US" sz="1800" dirty="0"/>
                        <a:t>1. </a:t>
                      </a:r>
                      <a:r>
                        <a:rPr lang="en-US" sz="1800" dirty="0" err="1"/>
                        <a:t>Thể</a:t>
                      </a:r>
                      <a:r>
                        <a:rPr lang="en-US" sz="1800" baseline="0" dirty="0"/>
                        <a:t> </a:t>
                      </a:r>
                      <a:r>
                        <a:rPr lang="en-US" sz="1800" baseline="0" dirty="0" err="1"/>
                        <a:t>loại</a:t>
                      </a:r>
                      <a:endParaRPr lang="en-US" sz="1800" dirty="0"/>
                    </a:p>
                  </a:txBody>
                  <a:tcPr/>
                </a:tc>
                <a:tc>
                  <a:txBody>
                    <a:bodyPr/>
                    <a:lstStyle/>
                    <a:p>
                      <a:endParaRPr lang="en-US" sz="1800" dirty="0"/>
                    </a:p>
                  </a:txBody>
                  <a:tcPr/>
                </a:tc>
                <a:extLst>
                  <a:ext uri="{0D108BD9-81ED-4DB2-BD59-A6C34878D82A}">
                    <a16:rowId xmlns:a16="http://schemas.microsoft.com/office/drawing/2014/main" val="337840101"/>
                  </a:ext>
                </a:extLst>
              </a:tr>
              <a:tr h="566030">
                <a:tc>
                  <a:txBody>
                    <a:bodyPr/>
                    <a:lstStyle/>
                    <a:p>
                      <a:r>
                        <a:rPr lang="en-US" sz="1800" dirty="0"/>
                        <a:t>2. </a:t>
                      </a:r>
                      <a:r>
                        <a:rPr lang="en-US" sz="1800" dirty="0" err="1"/>
                        <a:t>Nhân</a:t>
                      </a:r>
                      <a:r>
                        <a:rPr lang="en-US" sz="1800" baseline="0" dirty="0"/>
                        <a:t> </a:t>
                      </a:r>
                      <a:r>
                        <a:rPr lang="en-US" sz="1800" baseline="0" dirty="0" err="1"/>
                        <a:t>vật</a:t>
                      </a:r>
                      <a:r>
                        <a:rPr lang="en-US" sz="1800" baseline="0" dirty="0"/>
                        <a:t> </a:t>
                      </a:r>
                      <a:r>
                        <a:rPr lang="en-US" sz="1800" baseline="0" dirty="0" err="1"/>
                        <a:t>chính</a:t>
                      </a:r>
                      <a:endParaRPr lang="en-US" sz="1800" dirty="0"/>
                    </a:p>
                  </a:txBody>
                  <a:tcPr/>
                </a:tc>
                <a:tc>
                  <a:txBody>
                    <a:bodyPr/>
                    <a:lstStyle/>
                    <a:p>
                      <a:endParaRPr lang="en-US" sz="1800" dirty="0"/>
                    </a:p>
                  </a:txBody>
                  <a:tcPr/>
                </a:tc>
                <a:extLst>
                  <a:ext uri="{0D108BD9-81ED-4DB2-BD59-A6C34878D82A}">
                    <a16:rowId xmlns:a16="http://schemas.microsoft.com/office/drawing/2014/main" val="1397771161"/>
                  </a:ext>
                </a:extLst>
              </a:tr>
              <a:tr h="518833">
                <a:tc>
                  <a:txBody>
                    <a:bodyPr/>
                    <a:lstStyle/>
                    <a:p>
                      <a:r>
                        <a:rPr lang="en-US" sz="1800" dirty="0"/>
                        <a:t>3. </a:t>
                      </a:r>
                      <a:r>
                        <a:rPr lang="en-US" sz="1800" dirty="0" err="1"/>
                        <a:t>Ngôi</a:t>
                      </a:r>
                      <a:r>
                        <a:rPr lang="en-US" sz="1800" baseline="0" dirty="0"/>
                        <a:t> </a:t>
                      </a:r>
                      <a:r>
                        <a:rPr lang="en-US" sz="1800" baseline="0" dirty="0" err="1"/>
                        <a:t>kể</a:t>
                      </a:r>
                      <a:r>
                        <a:rPr lang="en-US" sz="1800" baseline="0" dirty="0"/>
                        <a:t> </a:t>
                      </a:r>
                      <a:endParaRPr lang="en-US" sz="1800" dirty="0"/>
                    </a:p>
                  </a:txBody>
                  <a:tcPr/>
                </a:tc>
                <a:tc>
                  <a:txBody>
                    <a:bodyPr/>
                    <a:lstStyle/>
                    <a:p>
                      <a:endParaRPr lang="en-US" sz="1800" dirty="0"/>
                    </a:p>
                  </a:txBody>
                  <a:tcPr/>
                </a:tc>
                <a:extLst>
                  <a:ext uri="{0D108BD9-81ED-4DB2-BD59-A6C34878D82A}">
                    <a16:rowId xmlns:a16="http://schemas.microsoft.com/office/drawing/2014/main" val="596780931"/>
                  </a:ext>
                </a:extLst>
              </a:tr>
              <a:tr h="501582">
                <a:tc>
                  <a:txBody>
                    <a:bodyPr/>
                    <a:lstStyle/>
                    <a:p>
                      <a:r>
                        <a:rPr lang="en-US" sz="1800" dirty="0"/>
                        <a:t>4.</a:t>
                      </a:r>
                      <a:r>
                        <a:rPr lang="en-US" sz="1800" baseline="0" dirty="0"/>
                        <a:t> </a:t>
                      </a:r>
                      <a:r>
                        <a:rPr lang="en-US" sz="1800" baseline="0" dirty="0" err="1"/>
                        <a:t>Nhan</a:t>
                      </a:r>
                      <a:r>
                        <a:rPr lang="en-US" sz="1800" baseline="0" dirty="0"/>
                        <a:t> </a:t>
                      </a:r>
                      <a:r>
                        <a:rPr lang="en-US" sz="1800" baseline="0" dirty="0" err="1"/>
                        <a:t>đề</a:t>
                      </a:r>
                      <a:endParaRPr lang="en-US" sz="1800" dirty="0"/>
                    </a:p>
                  </a:txBody>
                  <a:tcPr/>
                </a:tc>
                <a:tc>
                  <a:txBody>
                    <a:bodyPr/>
                    <a:lstStyle/>
                    <a:p>
                      <a:endParaRPr lang="en-US" sz="1800" dirty="0"/>
                    </a:p>
                  </a:txBody>
                  <a:tcPr/>
                </a:tc>
                <a:extLst>
                  <a:ext uri="{0D108BD9-81ED-4DB2-BD59-A6C34878D82A}">
                    <a16:rowId xmlns:a16="http://schemas.microsoft.com/office/drawing/2014/main" val="3005228259"/>
                  </a:ext>
                </a:extLst>
              </a:tr>
              <a:tr h="1671839">
                <a:tc>
                  <a:txBody>
                    <a:bodyPr/>
                    <a:lstStyle/>
                    <a:p>
                      <a:r>
                        <a:rPr lang="en-US" sz="1800" dirty="0"/>
                        <a:t>5. </a:t>
                      </a:r>
                      <a:r>
                        <a:rPr lang="en-US" sz="1800" dirty="0" err="1"/>
                        <a:t>Bố</a:t>
                      </a:r>
                      <a:r>
                        <a:rPr lang="en-US" sz="1800" baseline="0" dirty="0"/>
                        <a:t> </a:t>
                      </a:r>
                      <a:r>
                        <a:rPr lang="en-US" sz="1800" baseline="0" dirty="0" err="1"/>
                        <a:t>cục</a:t>
                      </a:r>
                      <a:endParaRPr lang="en-US" sz="1800" dirty="0"/>
                    </a:p>
                  </a:txBody>
                  <a:tcPr/>
                </a:tc>
                <a:tc>
                  <a:txBody>
                    <a:bodyPr/>
                    <a:lstStyle/>
                    <a:p>
                      <a:endParaRPr lang="en-US" sz="1800" dirty="0"/>
                    </a:p>
                  </a:txBody>
                  <a:tcPr/>
                </a:tc>
                <a:extLst>
                  <a:ext uri="{0D108BD9-81ED-4DB2-BD59-A6C34878D82A}">
                    <a16:rowId xmlns:a16="http://schemas.microsoft.com/office/drawing/2014/main" val="4072173647"/>
                  </a:ext>
                </a:extLst>
              </a:tr>
            </a:tbl>
          </a:graphicData>
        </a:graphic>
      </p:graphicFrame>
      <p:sp>
        <p:nvSpPr>
          <p:cNvPr id="3" name="TextBox 2"/>
          <p:cNvSpPr txBox="1"/>
          <p:nvPr/>
        </p:nvSpPr>
        <p:spPr>
          <a:xfrm>
            <a:off x="4879910" y="2342785"/>
            <a:ext cx="2332652" cy="369332"/>
          </a:xfrm>
          <a:prstGeom prst="rect">
            <a:avLst/>
          </a:prstGeom>
          <a:noFill/>
        </p:spPr>
        <p:txBody>
          <a:bodyPr wrap="square" rtlCol="0">
            <a:spAutoFit/>
          </a:bodyPr>
          <a:lstStyle/>
          <a:p>
            <a:r>
              <a:rPr lang="en-US" sz="1800" dirty="0" err="1"/>
              <a:t>Truyện</a:t>
            </a:r>
            <a:r>
              <a:rPr lang="en-US" sz="1800" dirty="0"/>
              <a:t> </a:t>
            </a:r>
            <a:r>
              <a:rPr lang="en-US" sz="1800" dirty="0" err="1"/>
              <a:t>ngắn</a:t>
            </a:r>
            <a:endParaRPr lang="en-US" sz="1800" dirty="0"/>
          </a:p>
        </p:txBody>
      </p:sp>
      <p:sp>
        <p:nvSpPr>
          <p:cNvPr id="6" name="TextBox 5"/>
          <p:cNvSpPr txBox="1"/>
          <p:nvPr/>
        </p:nvSpPr>
        <p:spPr>
          <a:xfrm>
            <a:off x="4879910" y="2957804"/>
            <a:ext cx="3153747" cy="369332"/>
          </a:xfrm>
          <a:prstGeom prst="rect">
            <a:avLst/>
          </a:prstGeom>
          <a:noFill/>
        </p:spPr>
        <p:txBody>
          <a:bodyPr wrap="square" rtlCol="0">
            <a:spAutoFit/>
          </a:bodyPr>
          <a:lstStyle/>
          <a:p>
            <a:r>
              <a:rPr lang="en-US" sz="1800" dirty="0" err="1"/>
              <a:t>Người</a:t>
            </a:r>
            <a:r>
              <a:rPr lang="en-US" sz="1800" dirty="0"/>
              <a:t> </a:t>
            </a:r>
            <a:r>
              <a:rPr lang="en-US" sz="1800" dirty="0" err="1"/>
              <a:t>mẹ</a:t>
            </a:r>
            <a:r>
              <a:rPr lang="en-US" sz="1800" dirty="0"/>
              <a:t> </a:t>
            </a:r>
            <a:r>
              <a:rPr lang="en-US" sz="1800" dirty="0" err="1"/>
              <a:t>vườn</a:t>
            </a:r>
            <a:r>
              <a:rPr lang="en-US" sz="1800" dirty="0"/>
              <a:t> </a:t>
            </a:r>
            <a:r>
              <a:rPr lang="en-US" sz="1800" dirty="0" err="1"/>
              <a:t>cau</a:t>
            </a:r>
            <a:endParaRPr lang="en-US" sz="1800" dirty="0"/>
          </a:p>
        </p:txBody>
      </p:sp>
      <p:sp>
        <p:nvSpPr>
          <p:cNvPr id="8" name="TextBox 7"/>
          <p:cNvSpPr txBox="1"/>
          <p:nvPr/>
        </p:nvSpPr>
        <p:spPr>
          <a:xfrm>
            <a:off x="4879910" y="3415005"/>
            <a:ext cx="2239345" cy="369332"/>
          </a:xfrm>
          <a:prstGeom prst="rect">
            <a:avLst/>
          </a:prstGeom>
          <a:noFill/>
        </p:spPr>
        <p:txBody>
          <a:bodyPr wrap="square" rtlCol="0">
            <a:spAutoFit/>
          </a:bodyPr>
          <a:lstStyle/>
          <a:p>
            <a:r>
              <a:rPr lang="en-US" sz="1800" dirty="0" err="1"/>
              <a:t>Ngôi</a:t>
            </a:r>
            <a:r>
              <a:rPr lang="en-US" sz="1800" dirty="0"/>
              <a:t> </a:t>
            </a:r>
            <a:r>
              <a:rPr lang="en-US" sz="1800" dirty="0" err="1"/>
              <a:t>thứ</a:t>
            </a:r>
            <a:r>
              <a:rPr lang="en-US" sz="1800" dirty="0"/>
              <a:t> 1</a:t>
            </a:r>
          </a:p>
        </p:txBody>
      </p:sp>
      <p:sp>
        <p:nvSpPr>
          <p:cNvPr id="9" name="TextBox 8"/>
          <p:cNvSpPr txBox="1"/>
          <p:nvPr/>
        </p:nvSpPr>
        <p:spPr>
          <a:xfrm>
            <a:off x="4627984" y="3974841"/>
            <a:ext cx="6283906" cy="584775"/>
          </a:xfrm>
          <a:prstGeom prst="rect">
            <a:avLst/>
          </a:prstGeom>
          <a:noFill/>
        </p:spPr>
        <p:txBody>
          <a:bodyPr wrap="square" rtlCol="0">
            <a:spAutoFit/>
          </a:bodyPr>
          <a:lstStyle/>
          <a:p>
            <a:r>
              <a:rPr lang="en-US" sz="1600" dirty="0"/>
              <a:t>N</a:t>
            </a:r>
            <a:r>
              <a:rPr lang="vi-VN" sz="1600" dirty="0"/>
              <a:t>gười mẹ ấy không có tên gọi cụ thể mà chỉ gọi theo đặc điểm nơi ở</a:t>
            </a:r>
            <a:r>
              <a:rPr lang="vi-VN" dirty="0"/>
              <a:t>.</a:t>
            </a:r>
            <a:endParaRPr lang="en-US" dirty="0"/>
          </a:p>
        </p:txBody>
      </p:sp>
      <p:sp>
        <p:nvSpPr>
          <p:cNvPr id="10" name="TextBox 9"/>
          <p:cNvSpPr txBox="1"/>
          <p:nvPr/>
        </p:nvSpPr>
        <p:spPr>
          <a:xfrm>
            <a:off x="4473767" y="4534677"/>
            <a:ext cx="6685645" cy="1969770"/>
          </a:xfrm>
          <a:prstGeom prst="rect">
            <a:avLst/>
          </a:prstGeom>
          <a:noFill/>
        </p:spPr>
        <p:txBody>
          <a:bodyPr wrap="square" rtlCol="0">
            <a:spAutoFit/>
          </a:bodyPr>
          <a:lstStyle/>
          <a:p>
            <a:r>
              <a:rPr lang="vi-VN" sz="1600" dirty="0"/>
              <a:t>+ Phần 1 (từ đầu đến…ngủ với bà nghe ba): Hoàn cảnh của người mẹ vườn cau.</a:t>
            </a:r>
            <a:endParaRPr lang="en-US" sz="1600" dirty="0"/>
          </a:p>
          <a:p>
            <a:r>
              <a:rPr lang="vi-VN" sz="1600" dirty="0"/>
              <a:t>+ Phần 2 (tiếp theo đến…ba tôi chuyển công tác lên tỉnh): tình cảm của người mẹ vườn cau.</a:t>
            </a:r>
            <a:endParaRPr lang="en-US" sz="1600" dirty="0"/>
          </a:p>
          <a:p>
            <a:r>
              <a:rPr lang="vi-VN" sz="1600" dirty="0"/>
              <a:t>+ Phần 3 (phần còn lại): Ý nghĩa, giá trị công lao của người mẹ.</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3705738" y="412370"/>
            <a:ext cx="1657176" cy="646331"/>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sd="1595900795">
                  <a:custGeom>
                    <a:avLst/>
                    <a:gdLst>
                      <a:gd name="connsiteX0" fmla="*/ 0 w 1657176"/>
                      <a:gd name="connsiteY0" fmla="*/ 0 h 646331"/>
                      <a:gd name="connsiteX1" fmla="*/ 568964 w 1657176"/>
                      <a:gd name="connsiteY1" fmla="*/ 0 h 646331"/>
                      <a:gd name="connsiteX2" fmla="*/ 1104784 w 1657176"/>
                      <a:gd name="connsiteY2" fmla="*/ 0 h 646331"/>
                      <a:gd name="connsiteX3" fmla="*/ 1657176 w 1657176"/>
                      <a:gd name="connsiteY3" fmla="*/ 0 h 646331"/>
                      <a:gd name="connsiteX4" fmla="*/ 1657176 w 1657176"/>
                      <a:gd name="connsiteY4" fmla="*/ 323166 h 646331"/>
                      <a:gd name="connsiteX5" fmla="*/ 1657176 w 1657176"/>
                      <a:gd name="connsiteY5" fmla="*/ 646331 h 646331"/>
                      <a:gd name="connsiteX6" fmla="*/ 1088212 w 1657176"/>
                      <a:gd name="connsiteY6" fmla="*/ 646331 h 646331"/>
                      <a:gd name="connsiteX7" fmla="*/ 568964 w 1657176"/>
                      <a:gd name="connsiteY7" fmla="*/ 646331 h 646331"/>
                      <a:gd name="connsiteX8" fmla="*/ 0 w 1657176"/>
                      <a:gd name="connsiteY8" fmla="*/ 646331 h 646331"/>
                      <a:gd name="connsiteX9" fmla="*/ 0 w 1657176"/>
                      <a:gd name="connsiteY9" fmla="*/ 323166 h 646331"/>
                      <a:gd name="connsiteX10" fmla="*/ 0 w 1657176"/>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176" h="646331" fill="none" extrusionOk="0">
                        <a:moveTo>
                          <a:pt x="0" y="0"/>
                        </a:moveTo>
                        <a:cubicBezTo>
                          <a:pt x="248806" y="-4045"/>
                          <a:pt x="377797" y="4580"/>
                          <a:pt x="568964" y="0"/>
                        </a:cubicBezTo>
                        <a:cubicBezTo>
                          <a:pt x="760131" y="-4580"/>
                          <a:pt x="949853" y="50115"/>
                          <a:pt x="1104784" y="0"/>
                        </a:cubicBezTo>
                        <a:cubicBezTo>
                          <a:pt x="1259715" y="-50115"/>
                          <a:pt x="1538554" y="47561"/>
                          <a:pt x="1657176" y="0"/>
                        </a:cubicBezTo>
                        <a:cubicBezTo>
                          <a:pt x="1668602" y="121668"/>
                          <a:pt x="1656193" y="167386"/>
                          <a:pt x="1657176" y="323166"/>
                        </a:cubicBezTo>
                        <a:cubicBezTo>
                          <a:pt x="1658159" y="478946"/>
                          <a:pt x="1655992" y="503430"/>
                          <a:pt x="1657176" y="646331"/>
                        </a:cubicBezTo>
                        <a:cubicBezTo>
                          <a:pt x="1417760" y="685196"/>
                          <a:pt x="1219483" y="590146"/>
                          <a:pt x="1088212" y="646331"/>
                        </a:cubicBezTo>
                        <a:cubicBezTo>
                          <a:pt x="956941" y="702516"/>
                          <a:pt x="764018" y="592916"/>
                          <a:pt x="568964" y="646331"/>
                        </a:cubicBezTo>
                        <a:cubicBezTo>
                          <a:pt x="373910" y="699746"/>
                          <a:pt x="164289" y="634087"/>
                          <a:pt x="0" y="646331"/>
                        </a:cubicBezTo>
                        <a:cubicBezTo>
                          <a:pt x="-35824" y="501097"/>
                          <a:pt x="28846" y="441925"/>
                          <a:pt x="0" y="323166"/>
                        </a:cubicBezTo>
                        <a:cubicBezTo>
                          <a:pt x="-28846" y="204408"/>
                          <a:pt x="19623" y="121268"/>
                          <a:pt x="0" y="0"/>
                        </a:cubicBezTo>
                        <a:close/>
                      </a:path>
                      <a:path w="1657176" h="646331"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685941" y="135227"/>
                          <a:pt x="1633697" y="201862"/>
                          <a:pt x="1657176" y="310239"/>
                        </a:cubicBezTo>
                        <a:cubicBezTo>
                          <a:pt x="1680655" y="418616"/>
                          <a:pt x="1637407" y="478462"/>
                          <a:pt x="1657176" y="646331"/>
                        </a:cubicBezTo>
                        <a:cubicBezTo>
                          <a:pt x="1500971" y="690336"/>
                          <a:pt x="1373171" y="605139"/>
                          <a:pt x="1121356" y="646331"/>
                        </a:cubicBezTo>
                        <a:cubicBezTo>
                          <a:pt x="869541" y="687523"/>
                          <a:pt x="767630" y="630132"/>
                          <a:pt x="585536" y="646331"/>
                        </a:cubicBezTo>
                        <a:cubicBezTo>
                          <a:pt x="403442" y="662530"/>
                          <a:pt x="254035" y="582394"/>
                          <a:pt x="0" y="646331"/>
                        </a:cubicBezTo>
                        <a:cubicBezTo>
                          <a:pt x="-29493" y="496542"/>
                          <a:pt x="14950" y="420635"/>
                          <a:pt x="0" y="310239"/>
                        </a:cubicBezTo>
                        <a:cubicBezTo>
                          <a:pt x="-14950" y="199843"/>
                          <a:pt x="31979" y="105073"/>
                          <a:pt x="0" y="0"/>
                        </a:cubicBezTo>
                        <a:close/>
                      </a:path>
                    </a:pathLst>
                  </a:cu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2000" b="1" dirty="0">
                <a:solidFill>
                  <a:srgbClr val="FF0000"/>
                </a:solidFill>
                <a:latin typeface="Ageone" panose="020B0506030404030204" pitchFamily="34" charset="0"/>
                <a:ea typeface="+mj-ea"/>
                <a:cs typeface="Ageone" panose="020B0506030404030204" pitchFamily="34" charset="0"/>
              </a:rPr>
              <a:t>PHIẾU HỌC TẬP SỐ 3</a:t>
            </a:r>
            <a:endParaRPr lang="en-US" sz="2000"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6178312" y="4236098"/>
            <a:ext cx="2280900" cy="707886"/>
          </a:xfrm>
          <a:prstGeom prst="rect">
            <a:avLst/>
          </a:prstGeom>
          <a:noFill/>
        </p:spPr>
        <p:txBody>
          <a:bodyPr wrap="square">
            <a:spAutoFit/>
          </a:bodyPr>
          <a:lstStyle/>
          <a:p>
            <a:pPr algn="just"/>
            <a:r>
              <a:rPr lang="en-US" sz="2000" b="1" i="1" dirty="0">
                <a:solidFill>
                  <a:schemeClr val="accent6">
                    <a:lumMod val="75000"/>
                  </a:schemeClr>
                </a:solidFill>
                <a:latin typeface="Cambria" panose="02040503050406030204" pitchFamily="18" charset="0"/>
                <a:ea typeface="Cambria" panose="02040503050406030204" pitchFamily="18" charset="0"/>
              </a:rPr>
              <a:t>3. </a:t>
            </a:r>
            <a:r>
              <a:rPr lang="vi-VN" sz="2000" b="1" i="1" dirty="0"/>
              <a:t>Những kỉ niệm thời ấu thơ</a:t>
            </a:r>
            <a:r>
              <a:rPr lang="en-US" sz="2000" b="1" i="1" dirty="0"/>
              <a:t> </a:t>
            </a:r>
            <a:r>
              <a:rPr lang="en-US" sz="2000" b="1" i="1" dirty="0" err="1"/>
              <a:t>ấu</a:t>
            </a:r>
            <a:endParaRPr lang="en-US" sz="2000"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6090897" y="1679066"/>
            <a:ext cx="2111068" cy="416140"/>
          </a:xfrm>
          <a:prstGeom prst="rect">
            <a:avLst/>
          </a:prstGeom>
          <a:noFill/>
        </p:spPr>
        <p:txBody>
          <a:bodyPr wrap="square">
            <a:spAutoFit/>
          </a:bodyPr>
          <a:lstStyle/>
          <a:p>
            <a:pPr algn="just">
              <a:lnSpc>
                <a:spcPct val="115000"/>
              </a:lnSpc>
              <a:spcAft>
                <a:spcPts val="688"/>
              </a:spcAft>
            </a:pPr>
            <a:r>
              <a:rPr lang="en-US" sz="20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20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20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0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20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3816220" y="2978392"/>
            <a:ext cx="2274678" cy="1015663"/>
          </a:xfrm>
          <a:prstGeom prst="rect">
            <a:avLst/>
          </a:prstGeom>
          <a:noFill/>
        </p:spPr>
        <p:txBody>
          <a:bodyPr wrap="square">
            <a:spAutoFit/>
          </a:bodyPr>
          <a:lstStyle/>
          <a:p>
            <a:r>
              <a:rPr lang="en-US" sz="2000" b="1" i="1" dirty="0"/>
              <a:t>2</a:t>
            </a:r>
            <a:r>
              <a:rPr lang="vi-VN" sz="2000" b="1" i="1" dirty="0"/>
              <a:t>. Hình ảnh “người mẹ vườn cau”</a:t>
            </a:r>
            <a:endParaRPr lang="en-US" sz="2000" dirty="0"/>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3275045" y="1359690"/>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2000">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6333782" y="2594884"/>
            <a:ext cx="2754233"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2000">
              <a:solidFill>
                <a:srgbClr val="0000FF"/>
              </a:solidFill>
            </a:endParaRPr>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4076659" y="4064229"/>
            <a:ext cx="18296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2000">
              <a:solidFill>
                <a:srgbClr val="0000FF"/>
              </a:solidFill>
            </a:endParaRPr>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13" y="4870035"/>
            <a:ext cx="5037374" cy="1987965"/>
          </a:xfrm>
          <a:prstGeom prst="rect">
            <a:avLst/>
          </a:prstGeom>
        </p:spPr>
      </p:pic>
      <p:sp>
        <p:nvSpPr>
          <p:cNvPr id="2" name="TextBox 1"/>
          <p:cNvSpPr txBox="1"/>
          <p:nvPr/>
        </p:nvSpPr>
        <p:spPr>
          <a:xfrm>
            <a:off x="251927" y="344712"/>
            <a:ext cx="2547257" cy="400110"/>
          </a:xfrm>
          <a:prstGeom prst="rect">
            <a:avLst/>
          </a:prstGeom>
          <a:noFill/>
        </p:spPr>
        <p:txBody>
          <a:bodyPr wrap="square" rtlCol="0">
            <a:spAutoFit/>
          </a:bodyPr>
          <a:lstStyle/>
          <a:p>
            <a:r>
              <a:rPr lang="en-US" sz="2000" b="1" dirty="0"/>
              <a:t>II. </a:t>
            </a:r>
            <a:r>
              <a:rPr lang="en-US" sz="2000" b="1" dirty="0" err="1"/>
              <a:t>Tìm</a:t>
            </a:r>
            <a:r>
              <a:rPr lang="en-US" sz="2000" b="1" dirty="0"/>
              <a:t> </a:t>
            </a:r>
            <a:r>
              <a:rPr lang="en-US" sz="2000" b="1" dirty="0" err="1"/>
              <a:t>hiểu</a:t>
            </a:r>
            <a:r>
              <a:rPr lang="en-US" sz="2000" b="1" dirty="0"/>
              <a:t> chi </a:t>
            </a:r>
            <a:r>
              <a:rPr lang="en-US" sz="2000" b="1" dirty="0" err="1"/>
              <a:t>tiết</a:t>
            </a:r>
            <a:r>
              <a:rPr lang="en-US" sz="2000" b="1" dirty="0"/>
              <a:t> </a:t>
            </a:r>
          </a:p>
        </p:txBody>
      </p: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60239" y="129063"/>
            <a:ext cx="4727290" cy="2513850"/>
          </a:xfrm>
          <a:prstGeom prst="rect">
            <a:avLst/>
          </a:prstGeom>
        </p:spPr>
      </p:pic>
      <p:sp>
        <p:nvSpPr>
          <p:cNvPr id="20" name="TextBox 19">
            <a:extLst>
              <a:ext uri="{FF2B5EF4-FFF2-40B4-BE49-F238E27FC236}">
                <a16:creationId xmlns:a16="http://schemas.microsoft.com/office/drawing/2014/main" id="{385220DC-6807-4B01-8981-24FA48195156}"/>
              </a:ext>
            </a:extLst>
          </p:cNvPr>
          <p:cNvSpPr txBox="1"/>
          <p:nvPr/>
        </p:nvSpPr>
        <p:spPr>
          <a:xfrm>
            <a:off x="3084241" y="575987"/>
            <a:ext cx="3159715" cy="545599"/>
          </a:xfrm>
          <a:prstGeom prst="rect">
            <a:avLst/>
          </a:prstGeom>
          <a:noFill/>
        </p:spPr>
        <p:txBody>
          <a:bodyPr wrap="square">
            <a:spAutoFit/>
          </a:bodyPr>
          <a:lstStyle/>
          <a:p>
            <a:pPr algn="just">
              <a:lnSpc>
                <a:spcPct val="115000"/>
              </a:lnSpc>
              <a:spcAft>
                <a:spcPts val="688"/>
              </a:spcAft>
            </a:pPr>
            <a:r>
              <a:rPr lang="en-US" sz="28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28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28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28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630017" y="1650390"/>
            <a:ext cx="7673009" cy="237495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2800" dirty="0"/>
              <a:t>- Con đường đến nhà bà là con đường đát, những khi trời mưa đường bùn ướt nhẹp.</a:t>
            </a:r>
            <a:endParaRPr lang="en-US" sz="2800" dirty="0"/>
          </a:p>
          <a:p>
            <a:r>
              <a:rPr lang="vi-VN" sz="2800" dirty="0"/>
              <a:t>- Nhà bà là nhà mái lá nhỏ xíu.</a:t>
            </a:r>
            <a:endParaRPr lang="en-US" sz="2800" dirty="0"/>
          </a:p>
          <a:p>
            <a:r>
              <a:rPr lang="vi-VN" sz="2800" b="1" i="1" dirty="0"/>
              <a:t>→ Cuộc sống giản dị, đơn sơ.</a:t>
            </a:r>
            <a:endParaRPr lang="en-US" sz="28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239" y="4012675"/>
            <a:ext cx="4788518" cy="2845325"/>
          </a:xfrm>
          <a:prstGeom prst="rect">
            <a:avLst/>
          </a:prstGeom>
        </p:spPr>
      </p:pic>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0"/>
                                        <p:tgtEl>
                                          <p:spTgt spid="20">
                                            <p:txEl>
                                              <p:pRg st="0" end="0"/>
                                            </p:txEl>
                                          </p:spTgt>
                                        </p:tgtEl>
                                      </p:cBhvr>
                                    </p:animEffect>
                                    <p:anim calcmode="lin" valueType="num">
                                      <p:cBhvr>
                                        <p:cTn id="1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1000"/>
                                        <p:tgtEl>
                                          <p:spTgt spid="23">
                                            <p:txEl>
                                              <p:pRg st="0" end="0"/>
                                            </p:txEl>
                                          </p:spTgt>
                                        </p:tgtEl>
                                      </p:cBhvr>
                                    </p:animEffect>
                                    <p:anim calcmode="lin" valueType="num">
                                      <p:cBhvr>
                                        <p:cTn id="2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fade">
                                      <p:cBhvr>
                                        <p:cTn id="27" dur="1000"/>
                                        <p:tgtEl>
                                          <p:spTgt spid="23">
                                            <p:txEl>
                                              <p:pRg st="1" end="1"/>
                                            </p:txEl>
                                          </p:spTgt>
                                        </p:tgtEl>
                                      </p:cBhvr>
                                    </p:animEffect>
                                    <p:anim calcmode="lin" valueType="num">
                                      <p:cBhvr>
                                        <p:cTn id="2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xEl>
                                              <p:pRg st="2" end="2"/>
                                            </p:txEl>
                                          </p:spTgt>
                                        </p:tgtEl>
                                        <p:attrNameLst>
                                          <p:attrName>style.visibility</p:attrName>
                                        </p:attrNameLst>
                                      </p:cBhvr>
                                      <p:to>
                                        <p:strVal val="visible"/>
                                      </p:to>
                                    </p:set>
                                    <p:animEffect transition="in" filter="fade">
                                      <p:cBhvr>
                                        <p:cTn id="34" dur="1000"/>
                                        <p:tgtEl>
                                          <p:spTgt spid="23">
                                            <p:txEl>
                                              <p:pRg st="2" end="2"/>
                                            </p:txEl>
                                          </p:spTgt>
                                        </p:tgtEl>
                                      </p:cBhvr>
                                    </p:animEffect>
                                    <p:anim calcmode="lin" valueType="num">
                                      <p:cBhvr>
                                        <p:cTn id="3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1019</Words>
  <Application>Microsoft Office PowerPoint</Application>
  <PresentationFormat>Widescreen</PresentationFormat>
  <Paragraphs>119</Paragraphs>
  <Slides>18</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Cambria</vt:lpstr>
      <vt:lpstr>Times New Roman</vt:lpstr>
      <vt:lpstr>等线</vt:lpstr>
      <vt:lpstr>方正少儿简体</vt:lpstr>
      <vt:lpstr>Ageone</vt:lpstr>
      <vt:lpstr>Calibri</vt:lpstr>
      <vt:lpstr>Courier New</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Giang Quốc Hào</cp:lastModifiedBy>
  <cp:revision>2</cp:revision>
  <dcterms:created xsi:type="dcterms:W3CDTF">2018-06-17T04:53:00Z</dcterms:created>
  <dcterms:modified xsi:type="dcterms:W3CDTF">2023-09-03T14:10:02Z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