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1"/>
  </p:notesMasterIdLst>
  <p:sldIdLst>
    <p:sldId id="346" r:id="rId2"/>
    <p:sldId id="257" r:id="rId3"/>
    <p:sldId id="302" r:id="rId4"/>
    <p:sldId id="303" r:id="rId5"/>
    <p:sldId id="343" r:id="rId6"/>
    <p:sldId id="328" r:id="rId7"/>
    <p:sldId id="348" r:id="rId8"/>
    <p:sldId id="331" r:id="rId9"/>
    <p:sldId id="329" r:id="rId10"/>
    <p:sldId id="333" r:id="rId11"/>
    <p:sldId id="347" r:id="rId12"/>
    <p:sldId id="342" r:id="rId13"/>
    <p:sldId id="334" r:id="rId14"/>
    <p:sldId id="335" r:id="rId15"/>
    <p:sldId id="336" r:id="rId16"/>
    <p:sldId id="338" r:id="rId17"/>
    <p:sldId id="339" r:id="rId18"/>
    <p:sldId id="345" r:id="rId19"/>
    <p:sldId id="263" r:id="rId20"/>
  </p:sldIdLst>
  <p:sldSz cx="9144000" cy="5143500" type="screen16x9"/>
  <p:notesSz cx="6858000" cy="9144000"/>
  <p:embeddedFontLst>
    <p:embeddedFont>
      <p:font typeface="#9Slide03 Arima Madurai Bold" panose="020B0604020202020204" charset="0"/>
      <p:bold r:id="rId22"/>
    </p:embeddedFont>
    <p:embeddedFont>
      <p:font typeface="#9Slide03 Arima Madurai Medium" panose="020B0604020202020204" charset="0"/>
      <p:regular r:id="rId23"/>
    </p:embeddedFont>
    <p:embeddedFont>
      <p:font typeface="Calibri" panose="020F0502020204030204" pitchFamily="34" charset="0"/>
      <p:regular r:id="rId24"/>
      <p:bold r:id="rId25"/>
      <p:italic r:id="rId26"/>
      <p:boldItalic r:id="rId27"/>
    </p:embeddedFont>
    <p:embeddedFont>
      <p:font typeface="Nanum Pen Script" panose="020B0604020202020204" charset="-127"/>
      <p:regular r:id="rId28"/>
    </p:embeddedFont>
    <p:embeddedFont>
      <p:font typeface="Microsoft Sans Serif" panose="020B0604020202020204" pitchFamily="34" charset="0"/>
      <p:regular r:id="rId29"/>
    </p:embeddedFont>
    <p:embeddedFont>
      <p:font typeface="Bebas Neue" panose="020B0604020202020204" charset="0"/>
      <p:regular r:id="rId30"/>
    </p:embeddedFont>
    <p:embeddedFont>
      <p:font typeface="Baloo Tammudu 2"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9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331401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97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ea7e9bfa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ea7e9bfa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grpSp>
        <p:nvGrpSpPr>
          <p:cNvPr id="143" name="Google Shape;143;p4"/>
          <p:cNvGrpSpPr/>
          <p:nvPr/>
        </p:nvGrpSpPr>
        <p:grpSpPr>
          <a:xfrm>
            <a:off x="-9" y="-31"/>
            <a:ext cx="9143740" cy="5141097"/>
            <a:chOff x="238125" y="845075"/>
            <a:chExt cx="7140200" cy="4014600"/>
          </a:xfrm>
        </p:grpSpPr>
        <p:sp>
          <p:nvSpPr>
            <p:cNvPr id="144" name="Google Shape;144;p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grpSp>
        <p:nvGrpSpPr>
          <p:cNvPr id="183" name="Google Shape;183;p4"/>
          <p:cNvGrpSpPr/>
          <p:nvPr/>
        </p:nvGrpSpPr>
        <p:grpSpPr>
          <a:xfrm>
            <a:off x="615560" y="324252"/>
            <a:ext cx="8363190" cy="4443748"/>
            <a:chOff x="615560" y="324252"/>
            <a:chExt cx="8363190" cy="4443748"/>
          </a:xfrm>
        </p:grpSpPr>
        <p:grpSp>
          <p:nvGrpSpPr>
            <p:cNvPr id="184" name="Google Shape;184;p4"/>
            <p:cNvGrpSpPr/>
            <p:nvPr/>
          </p:nvGrpSpPr>
          <p:grpSpPr>
            <a:xfrm>
              <a:off x="8874850" y="3912550"/>
              <a:ext cx="103900" cy="115875"/>
              <a:chOff x="1385075" y="3682325"/>
              <a:chExt cx="103900" cy="115875"/>
            </a:xfrm>
          </p:grpSpPr>
          <p:sp>
            <p:nvSpPr>
              <p:cNvPr id="185" name="Google Shape;185;p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4"/>
            <p:cNvSpPr/>
            <p:nvPr/>
          </p:nvSpPr>
          <p:spPr>
            <a:xfrm>
              <a:off x="8533013" y="46321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8366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4"/>
            <p:cNvGrpSpPr/>
            <p:nvPr/>
          </p:nvGrpSpPr>
          <p:grpSpPr>
            <a:xfrm>
              <a:off x="615560" y="324252"/>
              <a:ext cx="195076" cy="215146"/>
              <a:chOff x="3080000" y="3727500"/>
              <a:chExt cx="99625" cy="109875"/>
            </a:xfrm>
          </p:grpSpPr>
          <p:sp>
            <p:nvSpPr>
              <p:cNvPr id="190" name="Google Shape;190;p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0"/>
        <p:cNvGrpSpPr/>
        <p:nvPr/>
      </p:nvGrpSpPr>
      <p:grpSpPr>
        <a:xfrm>
          <a:off x="0" y="0"/>
          <a:ext cx="0" cy="0"/>
          <a:chOff x="0" y="0"/>
          <a:chExt cx="0" cy="0"/>
        </a:xfrm>
      </p:grpSpPr>
      <p:grpSp>
        <p:nvGrpSpPr>
          <p:cNvPr id="581" name="Google Shape;581;p13"/>
          <p:cNvGrpSpPr/>
          <p:nvPr/>
        </p:nvGrpSpPr>
        <p:grpSpPr>
          <a:xfrm>
            <a:off x="-9" y="-31"/>
            <a:ext cx="9143740" cy="5141097"/>
            <a:chOff x="238125" y="845075"/>
            <a:chExt cx="7140200" cy="4014600"/>
          </a:xfrm>
        </p:grpSpPr>
        <p:sp>
          <p:nvSpPr>
            <p:cNvPr id="582" name="Google Shape;582;p1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3"/>
          <p:cNvGrpSpPr/>
          <p:nvPr/>
        </p:nvGrpSpPr>
        <p:grpSpPr>
          <a:xfrm>
            <a:off x="712838" y="134977"/>
            <a:ext cx="9068864" cy="3967511"/>
            <a:chOff x="712838" y="134977"/>
            <a:chExt cx="9068864" cy="3967511"/>
          </a:xfrm>
        </p:grpSpPr>
        <p:grpSp>
          <p:nvGrpSpPr>
            <p:cNvPr id="620" name="Google Shape;620;p13"/>
            <p:cNvGrpSpPr/>
            <p:nvPr/>
          </p:nvGrpSpPr>
          <p:grpSpPr>
            <a:xfrm rot="2403300" flipH="1">
              <a:off x="7703843" y="1026829"/>
              <a:ext cx="2081052" cy="748649"/>
              <a:chOff x="-370250" y="165063"/>
              <a:chExt cx="2081125" cy="748675"/>
            </a:xfrm>
          </p:grpSpPr>
          <p:grpSp>
            <p:nvGrpSpPr>
              <p:cNvPr id="621" name="Google Shape;621;p13"/>
              <p:cNvGrpSpPr/>
              <p:nvPr/>
            </p:nvGrpSpPr>
            <p:grpSpPr>
              <a:xfrm>
                <a:off x="1359350" y="210138"/>
                <a:ext cx="351525" cy="226000"/>
                <a:chOff x="2671300" y="2198700"/>
                <a:chExt cx="351525" cy="226000"/>
              </a:xfrm>
            </p:grpSpPr>
            <p:sp>
              <p:nvSpPr>
                <p:cNvPr id="622" name="Google Shape;622;p1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3"/>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13"/>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3"/>
            <p:cNvGrpSpPr/>
            <p:nvPr/>
          </p:nvGrpSpPr>
          <p:grpSpPr>
            <a:xfrm>
              <a:off x="1080050" y="3986613"/>
              <a:ext cx="103900" cy="115875"/>
              <a:chOff x="1385075" y="3682325"/>
              <a:chExt cx="103900" cy="115875"/>
            </a:xfrm>
          </p:grpSpPr>
          <p:sp>
            <p:nvSpPr>
              <p:cNvPr id="628" name="Google Shape;628;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8692400" y="2904700"/>
              <a:ext cx="103900" cy="115875"/>
              <a:chOff x="1385075" y="3682325"/>
              <a:chExt cx="103900" cy="115875"/>
            </a:xfrm>
          </p:grpSpPr>
          <p:sp>
            <p:nvSpPr>
              <p:cNvPr id="631" name="Google Shape;631;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13"/>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039872" y="134977"/>
              <a:ext cx="195076" cy="215146"/>
              <a:chOff x="3080000" y="3727500"/>
              <a:chExt cx="99625" cy="109875"/>
            </a:xfrm>
          </p:grpSpPr>
          <p:sp>
            <p:nvSpPr>
              <p:cNvPr id="635" name="Google Shape;635;p1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3"/>
          <p:cNvSpPr txBox="1">
            <a:spLocks noGrp="1"/>
          </p:cNvSpPr>
          <p:nvPr>
            <p:ph type="title"/>
          </p:nvPr>
        </p:nvSpPr>
        <p:spPr>
          <a:xfrm>
            <a:off x="21430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0" name="Google Shape;640;p13"/>
          <p:cNvSpPr txBox="1">
            <a:spLocks noGrp="1"/>
          </p:cNvSpPr>
          <p:nvPr>
            <p:ph type="title" idx="2" hasCustomPrompt="1"/>
          </p:nvPr>
        </p:nvSpPr>
        <p:spPr>
          <a:xfrm>
            <a:off x="2941350" y="1385250"/>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1" name="Google Shape;641;p13"/>
          <p:cNvSpPr txBox="1">
            <a:spLocks noGrp="1"/>
          </p:cNvSpPr>
          <p:nvPr>
            <p:ph type="subTitle" idx="1"/>
          </p:nvPr>
        </p:nvSpPr>
        <p:spPr>
          <a:xfrm>
            <a:off x="21430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2" name="Google Shape;642;p13"/>
          <p:cNvSpPr txBox="1">
            <a:spLocks noGrp="1"/>
          </p:cNvSpPr>
          <p:nvPr>
            <p:ph type="title" idx="3"/>
          </p:nvPr>
        </p:nvSpPr>
        <p:spPr>
          <a:xfrm>
            <a:off x="48268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3" name="Google Shape;643;p13"/>
          <p:cNvSpPr txBox="1">
            <a:spLocks noGrp="1"/>
          </p:cNvSpPr>
          <p:nvPr>
            <p:ph type="title" idx="4" hasCustomPrompt="1"/>
          </p:nvPr>
        </p:nvSpPr>
        <p:spPr>
          <a:xfrm>
            <a:off x="5625300" y="1385250"/>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5"/>
          </p:nvPr>
        </p:nvSpPr>
        <p:spPr>
          <a:xfrm>
            <a:off x="48268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5" name="Google Shape;645;p13"/>
          <p:cNvSpPr txBox="1">
            <a:spLocks noGrp="1"/>
          </p:cNvSpPr>
          <p:nvPr>
            <p:ph type="title" idx="6"/>
          </p:nvPr>
        </p:nvSpPr>
        <p:spPr>
          <a:xfrm>
            <a:off x="21430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6" name="Google Shape;646;p13"/>
          <p:cNvSpPr txBox="1">
            <a:spLocks noGrp="1"/>
          </p:cNvSpPr>
          <p:nvPr>
            <p:ph type="title" idx="7" hasCustomPrompt="1"/>
          </p:nvPr>
        </p:nvSpPr>
        <p:spPr>
          <a:xfrm>
            <a:off x="2941350" y="3125975"/>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47" name="Google Shape;647;p13"/>
          <p:cNvSpPr txBox="1">
            <a:spLocks noGrp="1"/>
          </p:cNvSpPr>
          <p:nvPr>
            <p:ph type="subTitle" idx="8"/>
          </p:nvPr>
        </p:nvSpPr>
        <p:spPr>
          <a:xfrm>
            <a:off x="21430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8" name="Google Shape;648;p13"/>
          <p:cNvSpPr txBox="1">
            <a:spLocks noGrp="1"/>
          </p:cNvSpPr>
          <p:nvPr>
            <p:ph type="title" idx="9"/>
          </p:nvPr>
        </p:nvSpPr>
        <p:spPr>
          <a:xfrm>
            <a:off x="48268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9" name="Google Shape;649;p13"/>
          <p:cNvSpPr txBox="1">
            <a:spLocks noGrp="1"/>
          </p:cNvSpPr>
          <p:nvPr>
            <p:ph type="title" idx="13" hasCustomPrompt="1"/>
          </p:nvPr>
        </p:nvSpPr>
        <p:spPr>
          <a:xfrm>
            <a:off x="5625300" y="3125976"/>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50" name="Google Shape;650;p13"/>
          <p:cNvSpPr txBox="1">
            <a:spLocks noGrp="1"/>
          </p:cNvSpPr>
          <p:nvPr>
            <p:ph type="subTitle" idx="14"/>
          </p:nvPr>
        </p:nvSpPr>
        <p:spPr>
          <a:xfrm>
            <a:off x="48268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1" name="Google Shape;65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652"/>
        <p:cNvGrpSpPr/>
        <p:nvPr/>
      </p:nvGrpSpPr>
      <p:grpSpPr>
        <a:xfrm>
          <a:off x="0" y="0"/>
          <a:ext cx="0" cy="0"/>
          <a:chOff x="0" y="0"/>
          <a:chExt cx="0" cy="0"/>
        </a:xfrm>
      </p:grpSpPr>
      <p:grpSp>
        <p:nvGrpSpPr>
          <p:cNvPr id="653" name="Google Shape;653;p14"/>
          <p:cNvGrpSpPr/>
          <p:nvPr/>
        </p:nvGrpSpPr>
        <p:grpSpPr>
          <a:xfrm>
            <a:off x="-9" y="-31"/>
            <a:ext cx="9143740" cy="5141097"/>
            <a:chOff x="238125" y="845075"/>
            <a:chExt cx="7140200" cy="4014600"/>
          </a:xfrm>
        </p:grpSpPr>
        <p:sp>
          <p:nvSpPr>
            <p:cNvPr id="654" name="Google Shape;654;p1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4"/>
          <p:cNvGrpSpPr/>
          <p:nvPr/>
        </p:nvGrpSpPr>
        <p:grpSpPr>
          <a:xfrm>
            <a:off x="1010850" y="514523"/>
            <a:ext cx="7122300" cy="4114455"/>
            <a:chOff x="1010575" y="509220"/>
            <a:chExt cx="7122300" cy="4114455"/>
          </a:xfrm>
        </p:grpSpPr>
        <p:sp>
          <p:nvSpPr>
            <p:cNvPr id="683" name="Google Shape;683;p14"/>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4"/>
            <p:cNvGrpSpPr/>
            <p:nvPr/>
          </p:nvGrpSpPr>
          <p:grpSpPr>
            <a:xfrm rot="-175133">
              <a:off x="1102231" y="692838"/>
              <a:ext cx="6939298" cy="3756591"/>
              <a:chOff x="209375" y="211350"/>
              <a:chExt cx="8725035" cy="4723300"/>
            </a:xfrm>
          </p:grpSpPr>
          <p:sp>
            <p:nvSpPr>
              <p:cNvPr id="685" name="Google Shape;685;p1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14"/>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687" name="Google Shape;687;p14"/>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688" name="Google Shape;688;p14"/>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4" name="Google Shape;694;p14"/>
          <p:cNvGrpSpPr/>
          <p:nvPr/>
        </p:nvGrpSpPr>
        <p:grpSpPr>
          <a:xfrm>
            <a:off x="-526246" y="128839"/>
            <a:ext cx="9322534" cy="4931311"/>
            <a:chOff x="-526246" y="128839"/>
            <a:chExt cx="9322534" cy="4931311"/>
          </a:xfrm>
        </p:grpSpPr>
        <p:grpSp>
          <p:nvGrpSpPr>
            <p:cNvPr id="695" name="Google Shape;695;p14"/>
            <p:cNvGrpSpPr/>
            <p:nvPr/>
          </p:nvGrpSpPr>
          <p:grpSpPr>
            <a:xfrm>
              <a:off x="-526246" y="128858"/>
              <a:ext cx="1940335" cy="1644971"/>
              <a:chOff x="-526246" y="128858"/>
              <a:chExt cx="1940335" cy="1644971"/>
            </a:xfrm>
          </p:grpSpPr>
          <p:grpSp>
            <p:nvGrpSpPr>
              <p:cNvPr id="696" name="Google Shape;696;p14"/>
              <p:cNvGrpSpPr/>
              <p:nvPr/>
            </p:nvGrpSpPr>
            <p:grpSpPr>
              <a:xfrm rot="-1788659">
                <a:off x="1029677" y="201277"/>
                <a:ext cx="351497" cy="225982"/>
                <a:chOff x="2671300" y="2198700"/>
                <a:chExt cx="351525" cy="226000"/>
              </a:xfrm>
            </p:grpSpPr>
            <p:sp>
              <p:nvSpPr>
                <p:cNvPr id="697" name="Google Shape;697;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14"/>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4"/>
            <p:cNvSpPr/>
            <p:nvPr/>
          </p:nvSpPr>
          <p:spPr>
            <a:xfrm>
              <a:off x="1981363" y="49243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14"/>
            <p:cNvGrpSpPr/>
            <p:nvPr/>
          </p:nvGrpSpPr>
          <p:grpSpPr>
            <a:xfrm>
              <a:off x="6525500" y="4704313"/>
              <a:ext cx="103900" cy="115875"/>
              <a:chOff x="1385075" y="3682325"/>
              <a:chExt cx="103900" cy="115875"/>
            </a:xfrm>
          </p:grpSpPr>
          <p:sp>
            <p:nvSpPr>
              <p:cNvPr id="703" name="Google Shape;70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14"/>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4"/>
            <p:cNvGrpSpPr/>
            <p:nvPr/>
          </p:nvGrpSpPr>
          <p:grpSpPr>
            <a:xfrm>
              <a:off x="5053060" y="128839"/>
              <a:ext cx="195076" cy="215146"/>
              <a:chOff x="3080000" y="3727500"/>
              <a:chExt cx="99625" cy="109875"/>
            </a:xfrm>
          </p:grpSpPr>
          <p:sp>
            <p:nvSpPr>
              <p:cNvPr id="707" name="Google Shape;707;p1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4"/>
            <p:cNvSpPr/>
            <p:nvPr/>
          </p:nvSpPr>
          <p:spPr>
            <a:xfrm>
              <a:off x="8601213" y="250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14"/>
            <p:cNvGrpSpPr/>
            <p:nvPr/>
          </p:nvGrpSpPr>
          <p:grpSpPr>
            <a:xfrm>
              <a:off x="3383800" y="422913"/>
              <a:ext cx="103900" cy="115875"/>
              <a:chOff x="1385075" y="3682325"/>
              <a:chExt cx="103900" cy="115875"/>
            </a:xfrm>
          </p:grpSpPr>
          <p:sp>
            <p:nvSpPr>
              <p:cNvPr id="713" name="Google Shape;71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4"/>
            <p:cNvGrpSpPr/>
            <p:nvPr/>
          </p:nvGrpSpPr>
          <p:grpSpPr>
            <a:xfrm rot="3544474" flipH="1">
              <a:off x="4794348" y="4734470"/>
              <a:ext cx="351510" cy="225990"/>
              <a:chOff x="2671300" y="2198700"/>
              <a:chExt cx="351525" cy="226000"/>
            </a:xfrm>
          </p:grpSpPr>
          <p:sp>
            <p:nvSpPr>
              <p:cNvPr id="716" name="Google Shape;716;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4"/>
            <p:cNvGrpSpPr/>
            <p:nvPr/>
          </p:nvGrpSpPr>
          <p:grpSpPr>
            <a:xfrm>
              <a:off x="134350" y="3932988"/>
              <a:ext cx="103900" cy="115875"/>
              <a:chOff x="1385075" y="3682325"/>
              <a:chExt cx="103900" cy="115875"/>
            </a:xfrm>
          </p:grpSpPr>
          <p:sp>
            <p:nvSpPr>
              <p:cNvPr id="720" name="Google Shape;720;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4"/>
            <p:cNvSpPr/>
            <p:nvPr/>
          </p:nvSpPr>
          <p:spPr>
            <a:xfrm>
              <a:off x="564488" y="2032325"/>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4"/>
          <p:cNvSpPr txBox="1">
            <a:spLocks noGrp="1"/>
          </p:cNvSpPr>
          <p:nvPr>
            <p:ph type="title"/>
          </p:nvPr>
        </p:nvSpPr>
        <p:spPr>
          <a:xfrm rot="-265577">
            <a:off x="1534444" y="2987394"/>
            <a:ext cx="5593683" cy="64270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4" name="Google Shape;724;p14"/>
          <p:cNvSpPr txBox="1">
            <a:spLocks noGrp="1"/>
          </p:cNvSpPr>
          <p:nvPr>
            <p:ph type="subTitle" idx="1"/>
          </p:nvPr>
        </p:nvSpPr>
        <p:spPr>
          <a:xfrm rot="-265577">
            <a:off x="1452623" y="1512151"/>
            <a:ext cx="5593683" cy="147830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0" r:id="rId5"/>
    <p:sldLayoutId id="2147483670" r:id="rId6"/>
    <p:sldLayoutId id="214748367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0"/>
          <p:cNvSpPr txBox="1">
            <a:spLocks noGrp="1"/>
          </p:cNvSpPr>
          <p:nvPr>
            <p:ph type="title"/>
          </p:nvPr>
        </p:nvSpPr>
        <p:spPr>
          <a:xfrm>
            <a:off x="197428" y="235897"/>
            <a:ext cx="3626428" cy="2006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atin typeface="Times New Roman" pitchFamily="18" charset="0"/>
                <a:cs typeface="Times New Roman" pitchFamily="18" charset="0"/>
              </a:rPr>
              <a:t>Nhân vật – Hình ảnh</a:t>
            </a:r>
            <a:endParaRPr sz="5400" dirty="0">
              <a:latin typeface="Times New Roman" pitchFamily="18" charset="0"/>
              <a:cs typeface="Times New Roman" pitchFamily="18" charset="0"/>
            </a:endParaRPr>
          </a:p>
        </p:txBody>
      </p:sp>
      <p:sp>
        <p:nvSpPr>
          <p:cNvPr id="2" name="Text Placeholder 1"/>
          <p:cNvSpPr>
            <a:spLocks noGrp="1"/>
          </p:cNvSpPr>
          <p:nvPr>
            <p:ph type="body" idx="1"/>
          </p:nvPr>
        </p:nvSpPr>
        <p:spPr>
          <a:xfrm>
            <a:off x="4516582" y="375168"/>
            <a:ext cx="3920837" cy="637310"/>
          </a:xfrm>
        </p:spPr>
        <p:txBody>
          <a:bodyPr/>
          <a:lstStyle/>
          <a:p>
            <a:pPr marL="152400" indent="0" algn="ctr">
              <a:buNone/>
            </a:pPr>
            <a:r>
              <a:rPr lang="en-US" sz="2400" dirty="0" err="1">
                <a:solidFill>
                  <a:schemeClr val="accent3">
                    <a:lumMod val="75000"/>
                  </a:schemeClr>
                </a:solidFill>
                <a:latin typeface="Times New Roman" pitchFamily="18" charset="0"/>
                <a:cs typeface="Times New Roman" pitchFamily="18" charset="0"/>
              </a:rPr>
              <a:t>Luật</a:t>
            </a:r>
            <a:r>
              <a:rPr lang="en-US" sz="2400" dirty="0">
                <a:solidFill>
                  <a:schemeClr val="accent3">
                    <a:lumMod val="75000"/>
                  </a:schemeClr>
                </a:solidFill>
                <a:latin typeface="Times New Roman" pitchFamily="18" charset="0"/>
                <a:cs typeface="Times New Roman" pitchFamily="18" charset="0"/>
              </a:rPr>
              <a:t> </a:t>
            </a:r>
            <a:r>
              <a:rPr lang="en-US" sz="2400" dirty="0" err="1">
                <a:solidFill>
                  <a:schemeClr val="accent3">
                    <a:lumMod val="75000"/>
                  </a:schemeClr>
                </a:solidFill>
                <a:latin typeface="Times New Roman" pitchFamily="18" charset="0"/>
                <a:cs typeface="Times New Roman" pitchFamily="18" charset="0"/>
              </a:rPr>
              <a:t>chơi</a:t>
            </a:r>
            <a:endParaRPr lang="en-US" sz="2400" dirty="0">
              <a:solidFill>
                <a:schemeClr val="accent3">
                  <a:lumMod val="75000"/>
                </a:schemeClr>
              </a:solidFill>
              <a:latin typeface="Times New Roman" pitchFamily="18" charset="0"/>
              <a:cs typeface="Times New Roman" pitchFamily="18" charset="0"/>
            </a:endParaRPr>
          </a:p>
        </p:txBody>
      </p:sp>
      <p:grpSp>
        <p:nvGrpSpPr>
          <p:cNvPr id="11" name="Google Shape;3995;p47"/>
          <p:cNvGrpSpPr/>
          <p:nvPr/>
        </p:nvGrpSpPr>
        <p:grpSpPr>
          <a:xfrm>
            <a:off x="496159" y="157089"/>
            <a:ext cx="3247908" cy="2195969"/>
            <a:chOff x="1292375" y="1831375"/>
            <a:chExt cx="2930275" cy="2076525"/>
          </a:xfrm>
        </p:grpSpPr>
        <p:sp>
          <p:nvSpPr>
            <p:cNvPr id="12" name="Google Shape;3996;p47"/>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 name="Google Shape;3997;p47"/>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4" name="Google Shape;3998;p47"/>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5" name="Google Shape;3999;p47"/>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6" name="Google Shape;2565;p44"/>
          <p:cNvGrpSpPr/>
          <p:nvPr/>
        </p:nvGrpSpPr>
        <p:grpSpPr>
          <a:xfrm>
            <a:off x="895322" y="2078181"/>
            <a:ext cx="1709333" cy="3173075"/>
            <a:chOff x="6388650" y="1331624"/>
            <a:chExt cx="1718581" cy="3263132"/>
          </a:xfrm>
        </p:grpSpPr>
        <p:sp>
          <p:nvSpPr>
            <p:cNvPr id="17"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6"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7"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0"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31"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2"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3"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4"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5"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6"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7"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8"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39"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0"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1"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2"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3"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4"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5"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6"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7"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8"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9"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0"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1"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52"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3"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4"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5"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6"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7"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8"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9"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0"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1"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2"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3"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4"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5"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6"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7"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8"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9"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0"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1"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2"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3"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4"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5"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6"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7"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8"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9"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0"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1"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2"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3"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4"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5"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6"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latin typeface="Times New Roman" pitchFamily="18" charset="0"/>
                <a:cs typeface="Times New Roman" pitchFamily="18" charset="0"/>
              </a:endParaRPr>
            </a:p>
          </p:txBody>
        </p:sp>
        <p:sp>
          <p:nvSpPr>
            <p:cNvPr id="87"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8"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9"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0"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1"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2"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3"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4"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5"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6"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7"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8"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9"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0"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1"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2"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3"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4"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5"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6"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3" name="Rectangle 2"/>
          <p:cNvSpPr/>
          <p:nvPr/>
        </p:nvSpPr>
        <p:spPr>
          <a:xfrm>
            <a:off x="4054121" y="1370742"/>
            <a:ext cx="4890019" cy="2640723"/>
          </a:xfrm>
          <a:prstGeom prst="rect">
            <a:avLst/>
          </a:prstGeom>
        </p:spPr>
        <p:txBody>
          <a:bodyPr wrap="square">
            <a:spAutoFit/>
          </a:bodyPr>
          <a:lstStyle/>
          <a:p>
            <a:pPr algn="just">
              <a:lnSpc>
                <a:spcPct val="115000"/>
              </a:lnSpc>
            </a:pPr>
            <a:r>
              <a:rPr lang="en-US" sz="2400" dirty="0">
                <a:latin typeface="Times New Roman" pitchFamily="18" charset="0"/>
                <a:ea typeface="Calibri" panose="020F0502020204030204" pitchFamily="34" charset="0"/>
                <a:cs typeface="Times New Roman" pitchFamily="18" charset="0"/>
              </a:rPr>
              <a:t>GV </a:t>
            </a:r>
            <a:r>
              <a:rPr lang="en-US" sz="2400" dirty="0" err="1">
                <a:latin typeface="Times New Roman" pitchFamily="18" charset="0"/>
                <a:ea typeface="Calibri" panose="020F0502020204030204" pitchFamily="34" charset="0"/>
                <a:cs typeface="Times New Roman" pitchFamily="18" charset="0"/>
              </a:rPr>
              <a:t>đưa</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ra</a:t>
            </a:r>
            <a:r>
              <a:rPr lang="en-US" sz="2400" dirty="0">
                <a:latin typeface="Times New Roman" pitchFamily="18" charset="0"/>
                <a:ea typeface="Calibri" panose="020F0502020204030204" pitchFamily="34" charset="0"/>
                <a:cs typeface="Times New Roman" pitchFamily="18" charset="0"/>
              </a:rPr>
              <a:t> 1 </a:t>
            </a:r>
            <a:r>
              <a:rPr lang="en-US" sz="2400" dirty="0" err="1">
                <a:latin typeface="Times New Roman" pitchFamily="18" charset="0"/>
                <a:ea typeface="Calibri" panose="020F0502020204030204" pitchFamily="34" charset="0"/>
                <a:cs typeface="Times New Roman" pitchFamily="18" charset="0"/>
              </a:rPr>
              <a:t>dữ</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kiện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có</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liên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quan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đến</a:t>
            </a:r>
            <a:r>
              <a:rPr lang="en-US" sz="2400" dirty="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tác</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giả</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hoặc</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hình</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ảnh</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bài</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thơ</a:t>
            </a:r>
            <a:r>
              <a:rPr lang="en-US" sz="2400" dirty="0" smtClean="0">
                <a:latin typeface="Times New Roman" pitchFamily="18" charset="0"/>
                <a:ea typeface="Calibri" panose="020F0502020204030204" pitchFamily="34" charset="0"/>
                <a:cs typeface="Times New Roman" pitchFamily="18" charset="0"/>
              </a:rPr>
              <a:t>. </a:t>
            </a:r>
            <a:r>
              <a:rPr lang="en-US" sz="2400" dirty="0">
                <a:latin typeface="Times New Roman" pitchFamily="18" charset="0"/>
                <a:ea typeface="Calibri" panose="020F0502020204030204" pitchFamily="34" charset="0"/>
                <a:cs typeface="Times New Roman" pitchFamily="18" charset="0"/>
              </a:rPr>
              <a:t>HS </a:t>
            </a:r>
            <a:r>
              <a:rPr lang="en-US" sz="2400" dirty="0" err="1" smtClean="0">
                <a:latin typeface="Times New Roman" pitchFamily="18" charset="0"/>
                <a:ea typeface="Calibri" panose="020F0502020204030204" pitchFamily="34" charset="0"/>
                <a:cs typeface="Times New Roman" pitchFamily="18" charset="0"/>
              </a:rPr>
              <a:t>giơ</a:t>
            </a:r>
            <a:r>
              <a:rPr lang="en-US" sz="2400" dirty="0" smtClean="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tay</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nhanh</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nhất</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sẽ</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được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quyền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nếu</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đúng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sẽ</a:t>
            </a:r>
            <a:r>
              <a:rPr lang="en-US" sz="2400" dirty="0">
                <a:latin typeface="Times New Roman" pitchFamily="18" charset="0"/>
                <a:ea typeface="Calibri" panose="020F0502020204030204" pitchFamily="34" charset="0"/>
                <a:cs typeface="Times New Roman" pitchFamily="18" charset="0"/>
              </a:rPr>
              <a:t> </a:t>
            </a:r>
            <a:r>
              <a:rPr lang="en-US" sz="2400" err="1">
                <a:latin typeface="Times New Roman" pitchFamily="18" charset="0"/>
                <a:ea typeface="Calibri" panose="020F0502020204030204" pitchFamily="34" charset="0"/>
                <a:cs typeface="Times New Roman" pitchFamily="18" charset="0"/>
              </a:rPr>
              <a:t>được</a:t>
            </a:r>
            <a:r>
              <a:rPr lang="en-US" sz="2400">
                <a:latin typeface="Times New Roman" pitchFamily="18" charset="0"/>
                <a:ea typeface="Calibri" panose="020F0502020204030204" pitchFamily="34" charset="0"/>
                <a:cs typeface="Times New Roman" pitchFamily="18" charset="0"/>
              </a:rPr>
              <a:t> </a:t>
            </a:r>
            <a:r>
              <a:rPr lang="en-US" sz="2400" smtClean="0">
                <a:latin typeface="Times New Roman" pitchFamily="18" charset="0"/>
                <a:ea typeface="Calibri" panose="020F0502020204030204" pitchFamily="34" charset="0"/>
                <a:cs typeface="Times New Roman" pitchFamily="18" charset="0"/>
              </a:rPr>
              <a:t>cộng điểm </a:t>
            </a:r>
            <a:r>
              <a:rPr lang="en-US" sz="2400" dirty="0" err="1">
                <a:latin typeface="Times New Roman" pitchFamily="18" charset="0"/>
                <a:ea typeface="Calibri" panose="020F0502020204030204" pitchFamily="34" charset="0"/>
                <a:cs typeface="Times New Roman" pitchFamily="18" charset="0"/>
              </a:rPr>
              <a:t>từ</a:t>
            </a:r>
            <a:r>
              <a:rPr lang="en-US" sz="2400" dirty="0">
                <a:latin typeface="Times New Roman" pitchFamily="18" charset="0"/>
                <a:ea typeface="Calibri" panose="020F0502020204030204" pitchFamily="34" charset="0"/>
                <a:cs typeface="Times New Roman" pitchFamily="18" charset="0"/>
              </a:rPr>
              <a:t> GV, </a:t>
            </a:r>
            <a:r>
              <a:rPr lang="en-US" sz="2400" dirty="0" err="1">
                <a:latin typeface="Times New Roman" pitchFamily="18" charset="0"/>
                <a:ea typeface="Calibri" panose="020F0502020204030204" pitchFamily="34" charset="0"/>
                <a:cs typeface="Times New Roman" pitchFamily="18" charset="0"/>
              </a:rPr>
              <a:t>nếu</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sai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nhường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quyền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cho</a:t>
            </a:r>
            <a:r>
              <a:rPr lang="en-US" sz="2400" dirty="0">
                <a:latin typeface="Times New Roman" pitchFamily="18" charset="0"/>
                <a:ea typeface="Calibri" panose="020F0502020204030204" pitchFamily="34" charset="0"/>
                <a:cs typeface="Times New Roman" pitchFamily="18" charset="0"/>
              </a:rPr>
              <a:t> HS </a:t>
            </a:r>
            <a:r>
              <a:rPr lang="en-US" sz="2400" dirty="0" err="1">
                <a:latin typeface="Times New Roman" pitchFamily="18" charset="0"/>
                <a:ea typeface="Calibri" panose="020F0502020204030204" pitchFamily="34" charset="0"/>
                <a:cs typeface="Times New Roman" pitchFamily="18" charset="0"/>
              </a:rPr>
              <a:t>khác</a:t>
            </a:r>
            <a:r>
              <a:rPr lang="en-US" sz="2400" dirty="0">
                <a:latin typeface="Times New Roman" pitchFamily="18" charset="0"/>
                <a:ea typeface="Calibri" panose="020F0502020204030204" pitchFamily="34" charset="0"/>
                <a:cs typeface="Times New Roman"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42076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69"/>
                                        </p:tgtEl>
                                        <p:attrNameLst>
                                          <p:attrName>style.visibility</p:attrName>
                                        </p:attrNameLst>
                                      </p:cBhvr>
                                      <p:to>
                                        <p:strVal val="visible"/>
                                      </p:to>
                                    </p:set>
                                    <p:animEffect transition="in" filter="barn(inVertical)">
                                      <p:cBhvr>
                                        <p:cTn id="7" dur="500"/>
                                        <p:tgtEl>
                                          <p:spTgt spid="2169"/>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barn(inVertical)">
                                      <p:cBhvr>
                                        <p:cTn id="18" dur="500"/>
                                        <p:tgtEl>
                                          <p:spTgt spid="2">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 grpId="0"/>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774981" y="257989"/>
            <a:ext cx="7704000" cy="572700"/>
          </a:xfrm>
        </p:spPr>
        <p:txBody>
          <a:bodyPr/>
          <a:lstStyle/>
          <a:p>
            <a:r>
              <a:rPr lang="vi-VN" sz="2400" dirty="0">
                <a:solidFill>
                  <a:srgbClr val="FF0000"/>
                </a:solidFill>
                <a:latin typeface="Times New Roman" pitchFamily="18" charset="0"/>
                <a:cs typeface="Times New Roman" pitchFamily="18" charset="0"/>
              </a:rPr>
              <a:t>VIẾT</a:t>
            </a:r>
            <a:r>
              <a:rPr lang="en-US" sz="2400" dirty="0">
                <a:solidFill>
                  <a:srgbClr val="FF0000"/>
                </a:solidFill>
                <a:latin typeface="Times New Roman" pitchFamily="18" charset="0"/>
                <a:cs typeface="Times New Roman" pitchFamily="18" charset="0"/>
              </a:rPr>
              <a:t> ĐOẠN VĂN GHI LẠI CẢM NGHĨ SAU KHI ĐỌC MỘT BÀI THƠ SÁU CHỮ, BẢY CHỮ</a:t>
            </a:r>
            <a:r>
              <a:rPr lang="en-US" sz="2400" dirty="0">
                <a:solidFill>
                  <a:schemeClr val="accent5">
                    <a:lumMod val="75000"/>
                  </a:schemeClr>
                </a:solidFill>
                <a:latin typeface="Times New Roman" pitchFamily="18" charset="0"/>
                <a:cs typeface="Times New Roman" pitchFamily="18" charset="0"/>
              </a:rPr>
              <a:t/>
            </a:r>
            <a:br>
              <a:rPr lang="en-US" sz="2400" dirty="0">
                <a:solidFill>
                  <a:schemeClr val="accent5">
                    <a:lumMod val="75000"/>
                  </a:schemeClr>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7" name="Rounded Rectangle 6"/>
          <p:cNvSpPr/>
          <p:nvPr/>
        </p:nvSpPr>
        <p:spPr>
          <a:xfrm>
            <a:off x="3824521" y="2804869"/>
            <a:ext cx="2222988" cy="216138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sz="1700" b="1" dirty="0">
              <a:solidFill>
                <a:schemeClr val="tx1"/>
              </a:solidFill>
              <a:latin typeface="Times New Roman" pitchFamily="18" charset="0"/>
              <a:cs typeface="Times New Roman" pitchFamily="18" charset="0"/>
            </a:endParaRPr>
          </a:p>
          <a:p>
            <a:r>
              <a:rPr lang="en-US" sz="1700" b="1" dirty="0" err="1">
                <a:solidFill>
                  <a:schemeClr val="tx1"/>
                </a:solidFill>
                <a:latin typeface="Times New Roman" pitchFamily="18" charset="0"/>
                <a:cs typeface="Times New Roman" pitchFamily="18" charset="0"/>
              </a:rPr>
              <a:t>Nêu</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rõ</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các</a:t>
            </a:r>
            <a:r>
              <a:rPr lang="en-US" sz="1700" b="1" dirty="0">
                <a:solidFill>
                  <a:schemeClr val="tx1"/>
                </a:solidFill>
                <a:latin typeface="Times New Roman" pitchFamily="18" charset="0"/>
                <a:cs typeface="Times New Roman" pitchFamily="18" charset="0"/>
              </a:rPr>
              <a:t> ý: </a:t>
            </a:r>
            <a:r>
              <a:rPr lang="en-US" sz="1700" b="1" dirty="0" err="1">
                <a:solidFill>
                  <a:schemeClr val="tx1"/>
                </a:solidFill>
                <a:latin typeface="Times New Roman" pitchFamily="18" charset="0"/>
                <a:cs typeface="Times New Roman" pitchFamily="18" charset="0"/>
              </a:rPr>
              <a:t>Em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có</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xúc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suy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nghĩ</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về</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điều</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gì</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trong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bài</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thơ</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Đó</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là</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xúc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suy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gì</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Vì</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sao</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em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lại</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có</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xúc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suy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nghĩ</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đó</a:t>
            </a:r>
            <a:r>
              <a:rPr lang="en-US" sz="1700" b="1" dirty="0">
                <a:solidFill>
                  <a:schemeClr val="tx1"/>
                </a:solidFill>
                <a:latin typeface="Times New Roman" pitchFamily="18" charset="0"/>
                <a:cs typeface="Times New Roman" pitchFamily="18" charset="0"/>
              </a:rPr>
              <a:t>?</a:t>
            </a:r>
          </a:p>
          <a:p>
            <a:endParaRPr lang="en-US" sz="1700" b="1" dirty="0">
              <a:solidFill>
                <a:schemeClr val="tx1"/>
              </a:solidFill>
              <a:latin typeface="Times New Roman" pitchFamily="18" charset="0"/>
              <a:cs typeface="Times New Roman" pitchFamily="18" charset="0"/>
            </a:endParaRPr>
          </a:p>
        </p:txBody>
      </p:sp>
      <p:sp>
        <p:nvSpPr>
          <p:cNvPr id="9" name="Rounded Rectangle 8"/>
          <p:cNvSpPr/>
          <p:nvPr/>
        </p:nvSpPr>
        <p:spPr>
          <a:xfrm>
            <a:off x="6365382" y="2804869"/>
            <a:ext cx="2113599" cy="216138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700" b="1" dirty="0" err="1">
                <a:solidFill>
                  <a:schemeClr val="tx1"/>
                </a:solidFill>
                <a:latin typeface="Times New Roman" pitchFamily="18" charset="0"/>
                <a:cs typeface="Times New Roman" pitchFamily="18" charset="0"/>
              </a:rPr>
              <a:t>Lựa</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chọn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đưa</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vào</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đoạn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văn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một</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số</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dòng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thơ</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mà</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em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ấn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tượng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để</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làm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rõ</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nghĩ</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của</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bản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thân</a:t>
            </a:r>
            <a:r>
              <a:rPr lang="en-US" sz="1700" b="1" dirty="0">
                <a:solidFill>
                  <a:schemeClr val="tx1"/>
                </a:solidFill>
                <a:latin typeface="Times New Roman" pitchFamily="18" charset="0"/>
                <a:cs typeface="Times New Roman" pitchFamily="18" charset="0"/>
              </a:rPr>
              <a:t>.</a:t>
            </a:r>
          </a:p>
          <a:p>
            <a:endParaRPr lang="en-US" sz="1700" b="1" dirty="0">
              <a:solidFill>
                <a:schemeClr val="tx1"/>
              </a:solidFill>
              <a:latin typeface="Times New Roman" pitchFamily="18" charset="0"/>
              <a:cs typeface="Times New Roman" pitchFamily="18" charset="0"/>
            </a:endParaRPr>
          </a:p>
        </p:txBody>
      </p:sp>
      <p:cxnSp>
        <p:nvCxnSpPr>
          <p:cNvPr id="10" name="Straight Arrow Connector 9"/>
          <p:cNvCxnSpPr/>
          <p:nvPr/>
        </p:nvCxnSpPr>
        <p:spPr>
          <a:xfrm flipH="1">
            <a:off x="2331720" y="1994905"/>
            <a:ext cx="2202749" cy="809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34468" y="1994905"/>
            <a:ext cx="37532" cy="809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0"/>
          </p:cNvCxnSpPr>
          <p:nvPr/>
        </p:nvCxnSpPr>
        <p:spPr>
          <a:xfrm>
            <a:off x="4534468" y="1994905"/>
            <a:ext cx="2887714" cy="809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718320" y="1287549"/>
            <a:ext cx="5632298" cy="707356"/>
          </a:xfrm>
          <a:prstGeom prst="roundRect">
            <a:avLst/>
          </a:prstGeom>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r>
              <a:rPr lang="en-US" sz="1800" b="1" dirty="0">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Yêu</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cầu</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đối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với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đoạn</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văn</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ghi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lại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cảm</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nghĩ</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sau</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khi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đọc</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một</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bài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thơ</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sáu</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chữ</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bảy</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chữ</a:t>
            </a:r>
            <a:endParaRPr lang="en-US" sz="1800" dirty="0">
              <a:solidFill>
                <a:schemeClr val="bg2"/>
              </a:solidFill>
              <a:latin typeface="Times New Roman" pitchFamily="18" charset="0"/>
              <a:cs typeface="Times New Roman" pitchFamily="18" charset="0"/>
            </a:endParaRPr>
          </a:p>
        </p:txBody>
      </p:sp>
      <p:sp>
        <p:nvSpPr>
          <p:cNvPr id="14" name="Rounded Rectangle 13"/>
          <p:cNvSpPr/>
          <p:nvPr/>
        </p:nvSpPr>
        <p:spPr>
          <a:xfrm>
            <a:off x="1439937" y="2804869"/>
            <a:ext cx="2092971" cy="2161386"/>
          </a:xfrm>
          <a:prstGeom prst="roundRect">
            <a:avLst/>
          </a:prstGeom>
          <a:ln/>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r>
              <a:rPr lang="en-US" sz="1700" b="1" dirty="0" err="1">
                <a:solidFill>
                  <a:schemeClr val="tx1"/>
                </a:solidFill>
                <a:latin typeface="Times New Roman" pitchFamily="18" charset="0"/>
                <a:cs typeface="Times New Roman" pitchFamily="18" charset="0"/>
              </a:rPr>
              <a:t>Xác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định</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được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các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yếu</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tố</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nội</a:t>
            </a:r>
            <a:r>
              <a:rPr lang="en-US" sz="1700" b="1" dirty="0">
                <a:solidFill>
                  <a:schemeClr val="tx1"/>
                </a:solidFill>
                <a:latin typeface="Times New Roman" pitchFamily="18" charset="0"/>
                <a:cs typeface="Times New Roman" pitchFamily="18" charset="0"/>
              </a:rPr>
              <a:t> dung, </a:t>
            </a:r>
            <a:r>
              <a:rPr lang="en-US" sz="1700" b="1" dirty="0" err="1">
                <a:solidFill>
                  <a:schemeClr val="tx1"/>
                </a:solidFill>
                <a:latin typeface="Times New Roman" pitchFamily="18" charset="0"/>
                <a:cs typeface="Times New Roman" pitchFamily="18" charset="0"/>
              </a:rPr>
              <a:t>nghệ</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thuật</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đặc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sắc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trong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bài</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thơ</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gây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ấn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tượng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và</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gợi</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xúc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suy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nghĩ</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cho</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em</a:t>
            </a:r>
            <a:r>
              <a:rPr lang="en-US" sz="1700" b="1" dirty="0">
                <a:solidFill>
                  <a:schemeClr val="tx1"/>
                </a:solidFill>
                <a:latin typeface="Times New Roman" pitchFamily="18" charset="0"/>
                <a:cs typeface="Times New Roman" pitchFamily="18" charset="0"/>
              </a:rPr>
              <a:t>.</a:t>
            </a:r>
          </a:p>
          <a:p>
            <a:endParaRPr lang="en-US" sz="1700" b="1" dirty="0">
              <a:solidFill>
                <a:schemeClr val="tx1"/>
              </a:solidFill>
              <a:latin typeface="Times New Roman" pitchFamily="18" charset="0"/>
              <a:cs typeface="Times New Roman" pitchFamily="18" charset="0"/>
            </a:endParaRPr>
          </a:p>
        </p:txBody>
      </p:sp>
      <p:pic>
        <p:nvPicPr>
          <p:cNvPr id="15"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782" y="3490346"/>
            <a:ext cx="1666884" cy="1475909"/>
          </a:xfrm>
          <a:prstGeom prst="rect">
            <a:avLst/>
          </a:prstGeom>
        </p:spPr>
      </p:pic>
    </p:spTree>
    <p:extLst>
      <p:ext uri="{BB962C8B-B14F-4D97-AF65-F5344CB8AC3E}">
        <p14:creationId xmlns:p14="http://schemas.microsoft.com/office/powerpoint/2010/main" val="3217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5303" y="322868"/>
            <a:ext cx="7704000" cy="3416400"/>
          </a:xfrm>
        </p:spPr>
        <p:txBody>
          <a:bodyPr/>
          <a:lstStyle/>
          <a:p>
            <a:pPr marL="152400" indent="0">
              <a:lnSpc>
                <a:spcPct val="150000"/>
              </a:lnSpc>
              <a:buNone/>
            </a:pPr>
            <a:r>
              <a:rPr lang="en-US" sz="2400">
                <a:solidFill>
                  <a:schemeClr val="tx2">
                    <a:lumMod val="75000"/>
                  </a:schemeClr>
                </a:solidFill>
                <a:latin typeface="Times New Roman" panose="02020603050405020304" pitchFamily="18" charset="0"/>
                <a:cs typeface="Times New Roman" panose="02020603050405020304" pitchFamily="18" charset="0"/>
              </a:rPr>
              <a:t>Chọn từ thích hợp điền vào chỗ trống:</a:t>
            </a:r>
          </a:p>
          <a:p>
            <a:pPr marL="152400" indent="0">
              <a:lnSpc>
                <a:spcPct val="150000"/>
              </a:lnSpc>
              <a:buNone/>
            </a:pPr>
            <a:r>
              <a:rPr lang="en-US" sz="2400" b="1" i="1">
                <a:solidFill>
                  <a:schemeClr val="tx2">
                    <a:lumMod val="75000"/>
                  </a:schemeClr>
                </a:solidFill>
                <a:latin typeface="Times New Roman" panose="02020603050405020304" pitchFamily="18" charset="0"/>
                <a:cs typeface="Times New Roman" panose="02020603050405020304" pitchFamily="18" charset="0"/>
              </a:rPr>
              <a:t>Trực tiếp; Hai cách; gián tiếp</a:t>
            </a:r>
            <a:endParaRPr lang="en-US" sz="2400">
              <a:solidFill>
                <a:schemeClr val="tx2">
                  <a:lumMod val="75000"/>
                </a:schemeClr>
              </a:solidFill>
              <a:latin typeface="Times New Roman" panose="02020603050405020304" pitchFamily="18" charset="0"/>
              <a:cs typeface="Times New Roman" panose="02020603050405020304" pitchFamily="18" charset="0"/>
            </a:endParaRPr>
          </a:p>
          <a:p>
            <a:pPr>
              <a:lnSpc>
                <a:spcPct val="150000"/>
              </a:lnSpc>
            </a:pPr>
            <a:r>
              <a:rPr lang="en-US" sz="2000" b="1">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Có </a:t>
            </a:r>
            <a:r>
              <a:rPr lang="en-US" sz="2000" smtClean="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bộc lộ cảm nghĩ về bài thơ</a:t>
            </a:r>
          </a:p>
          <a:p>
            <a:pPr>
              <a:lnSpc>
                <a:spcPct val="150000"/>
              </a:lnSpc>
            </a:pPr>
            <a:r>
              <a:rPr lang="en-US" sz="2000">
                <a:latin typeface="Times New Roman" panose="02020603050405020304" pitchFamily="18" charset="0"/>
                <a:cs typeface="Times New Roman" panose="02020603050405020304" pitchFamily="18" charset="0"/>
              </a:rPr>
              <a:t>-Bộc </a:t>
            </a:r>
            <a:r>
              <a:rPr lang="en-US" sz="2000" smtClean="0">
                <a:latin typeface="Times New Roman" panose="02020603050405020304" pitchFamily="18" charset="0"/>
                <a:cs typeface="Times New Roman" panose="02020603050405020304" pitchFamily="18" charset="0"/>
              </a:rPr>
              <a:t>lộ… </a:t>
            </a:r>
            <a:r>
              <a:rPr lang="en-US" sz="2000">
                <a:latin typeface="Times New Roman" panose="02020603050405020304" pitchFamily="18" charset="0"/>
                <a:cs typeface="Times New Roman" panose="02020603050405020304" pitchFamily="18" charset="0"/>
              </a:rPr>
              <a:t>………. cảm nghĩ về bài thơ qua việc lựa chọn sử dụng các từ ngữ biểu cảm, câu văn cảm thán, câu hỏi tu từ,…</a:t>
            </a:r>
          </a:p>
          <a:p>
            <a:pPr>
              <a:lnSpc>
                <a:spcPct val="150000"/>
              </a:lnSpc>
            </a:pPr>
            <a:r>
              <a:rPr lang="en-US" sz="2000">
                <a:latin typeface="Times New Roman" panose="02020603050405020304" pitchFamily="18" charset="0"/>
                <a:cs typeface="Times New Roman" panose="02020603050405020304" pitchFamily="18" charset="0"/>
              </a:rPr>
              <a:t>- Bộc lộ </a:t>
            </a:r>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cảm nghĩ về bài thơ bằng cách tưởng tượng, hình dung ra bức tranh thiên nhiên, con người trong tác phẩm; liên tưởng các chi tiết, hình ảnh,.. trong bài thơ với những tác phẩm văn học khác hoặc với cuộc sống, kỉ niệm của bản thân</a:t>
            </a:r>
          </a:p>
        </p:txBody>
      </p:sp>
      <p:sp>
        <p:nvSpPr>
          <p:cNvPr id="4" name="Rectangle 3"/>
          <p:cNvSpPr/>
          <p:nvPr/>
        </p:nvSpPr>
        <p:spPr>
          <a:xfrm>
            <a:off x="1916203" y="954823"/>
            <a:ext cx="1144865" cy="400110"/>
          </a:xfrm>
          <a:prstGeom prst="rect">
            <a:avLst/>
          </a:prstGeom>
        </p:spPr>
        <p:txBody>
          <a:bodyPr wrap="none">
            <a:spAutoFit/>
          </a:bodyPr>
          <a:lstStyle/>
          <a:p>
            <a:r>
              <a:rPr lang="en-US" sz="2000" b="1" i="1">
                <a:solidFill>
                  <a:schemeClr val="tx2">
                    <a:lumMod val="75000"/>
                  </a:schemeClr>
                </a:solidFill>
                <a:latin typeface="Times New Roman" panose="02020603050405020304" pitchFamily="18" charset="0"/>
                <a:cs typeface="Times New Roman" panose="02020603050405020304" pitchFamily="18" charset="0"/>
              </a:rPr>
              <a:t>Hai cách</a:t>
            </a:r>
            <a:endParaRPr lang="en-US" sz="2000"/>
          </a:p>
        </p:txBody>
      </p:sp>
      <p:sp>
        <p:nvSpPr>
          <p:cNvPr id="5" name="Rectangle 4"/>
          <p:cNvSpPr/>
          <p:nvPr/>
        </p:nvSpPr>
        <p:spPr>
          <a:xfrm>
            <a:off x="2130579" y="1449675"/>
            <a:ext cx="1156086" cy="400110"/>
          </a:xfrm>
          <a:prstGeom prst="rect">
            <a:avLst/>
          </a:prstGeom>
        </p:spPr>
        <p:txBody>
          <a:bodyPr wrap="none">
            <a:spAutoFit/>
          </a:bodyPr>
          <a:lstStyle/>
          <a:p>
            <a:r>
              <a:rPr lang="en-US" sz="2000" b="1" i="1">
                <a:solidFill>
                  <a:schemeClr val="tx2">
                    <a:lumMod val="75000"/>
                  </a:schemeClr>
                </a:solidFill>
                <a:latin typeface="Times New Roman" panose="02020603050405020304" pitchFamily="18" charset="0"/>
                <a:cs typeface="Times New Roman" panose="02020603050405020304" pitchFamily="18" charset="0"/>
              </a:rPr>
              <a:t>Trực tiếp</a:t>
            </a:r>
            <a:endParaRPr lang="en-US" sz="2000"/>
          </a:p>
        </p:txBody>
      </p:sp>
      <p:sp>
        <p:nvSpPr>
          <p:cNvPr id="6" name="Rectangle 5"/>
          <p:cNvSpPr/>
          <p:nvPr/>
        </p:nvSpPr>
        <p:spPr>
          <a:xfrm>
            <a:off x="1988713" y="2148195"/>
            <a:ext cx="1439818" cy="646331"/>
          </a:xfrm>
          <a:prstGeom prst="rect">
            <a:avLst/>
          </a:prstGeom>
        </p:spPr>
        <p:txBody>
          <a:bodyPr wrap="none">
            <a:spAutoFit/>
          </a:bodyPr>
          <a:lstStyle/>
          <a:p>
            <a:pPr marL="152400" indent="0">
              <a:lnSpc>
                <a:spcPct val="150000"/>
              </a:lnSpc>
              <a:buNone/>
            </a:pPr>
            <a:r>
              <a:rPr lang="en-US" sz="2400" b="1" i="1">
                <a:solidFill>
                  <a:schemeClr val="tx2">
                    <a:lumMod val="75000"/>
                  </a:schemeClr>
                </a:solidFill>
                <a:latin typeface="Times New Roman" panose="02020603050405020304" pitchFamily="18" charset="0"/>
                <a:cs typeface="Times New Roman" panose="02020603050405020304" pitchFamily="18" charset="0"/>
              </a:rPr>
              <a:t>gián tiếp</a:t>
            </a:r>
            <a:endParaRPr lang="en-US" sz="240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880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anim calcmode="lin" valueType="num">
                                      <p:cBhvr>
                                        <p:cTn id="3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771954" y="160338"/>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7" name="TextBox 6"/>
          <p:cNvSpPr txBox="1"/>
          <p:nvPr/>
        </p:nvSpPr>
        <p:spPr>
          <a:xfrm>
            <a:off x="307975" y="507061"/>
            <a:ext cx="8836025" cy="1177245"/>
          </a:xfrm>
          <a:prstGeom prst="rect">
            <a:avLst/>
          </a:prstGeom>
          <a:noFill/>
        </p:spPr>
        <p:txBody>
          <a:bodyPr wrap="square" lIns="68580" tIns="34290" rIns="68580" bIns="34290" rtlCol="0">
            <a:spAutoFit/>
          </a:bodyPr>
          <a:lstStyle/>
          <a:p>
            <a:r>
              <a:rPr lang="en-US" sz="1800" b="1" smtClean="0">
                <a:solidFill>
                  <a:srgbClr val="FF0000"/>
                </a:solidFill>
                <a:latin typeface="Times New Roman" pitchFamily="18" charset="0"/>
                <a:cs typeface="Times New Roman" pitchFamily="18" charset="0"/>
              </a:rPr>
              <a:t>Bài </a:t>
            </a:r>
            <a:r>
              <a:rPr lang="en-US" sz="1800" b="1" dirty="0" err="1" smtClean="0">
                <a:solidFill>
                  <a:srgbClr val="FF0000"/>
                </a:solidFill>
                <a:latin typeface="Times New Roman" pitchFamily="18" charset="0"/>
                <a:cs typeface="Times New Roman" pitchFamily="18" charset="0"/>
              </a:rPr>
              <a:t>tập</a:t>
            </a:r>
            <a:r>
              <a:rPr lang="en-US" sz="1800" b="1" dirty="0" smtClean="0">
                <a:solidFill>
                  <a:srgbClr val="FF0000"/>
                </a:solidFill>
                <a:latin typeface="Times New Roman" pitchFamily="18" charset="0"/>
                <a:cs typeface="Times New Roman" pitchFamily="18" charset="0"/>
              </a:rPr>
              <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endParaRPr lang="en-US" sz="1800" dirty="0">
              <a:solidFill>
                <a:srgbClr val="FF0000"/>
              </a:solidFill>
              <a:latin typeface="Times New Roman" pitchFamily="18" charset="0"/>
              <a:cs typeface="Times New Roman" pitchFamily="18" charset="0"/>
            </a:endParaRPr>
          </a:p>
          <a:p>
            <a:endParaRPr lang="en-US" sz="1800" b="1" dirty="0">
              <a:solidFill>
                <a:srgbClr val="FF0000"/>
              </a:solidFill>
              <a:latin typeface="Times New Roman" pitchFamily="18" charset="0"/>
              <a:cs typeface="Times New Roman" pitchFamily="18" charset="0"/>
            </a:endParaRPr>
          </a:p>
        </p:txBody>
      </p:sp>
      <p:grpSp>
        <p:nvGrpSpPr>
          <p:cNvPr id="27" name="Google Shape;2599;p34"/>
          <p:cNvGrpSpPr/>
          <p:nvPr/>
        </p:nvGrpSpPr>
        <p:grpSpPr>
          <a:xfrm>
            <a:off x="497559" y="2212327"/>
            <a:ext cx="3679586" cy="2837654"/>
            <a:chOff x="1292375" y="1831375"/>
            <a:chExt cx="2930275" cy="2076525"/>
          </a:xfrm>
        </p:grpSpPr>
        <p:sp>
          <p:nvSpPr>
            <p:cNvPr id="28"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9"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30"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31"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32" name="Google Shape;2612;p34"/>
          <p:cNvSpPr txBox="1">
            <a:spLocks/>
          </p:cNvSpPr>
          <p:nvPr/>
        </p:nvSpPr>
        <p:spPr>
          <a:xfrm>
            <a:off x="481143" y="3228411"/>
            <a:ext cx="3387593" cy="60933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5000"/>
              </a:lnSpc>
            </a:pPr>
            <a:r>
              <a:rPr lang="en-US" sz="1600" dirty="0" err="1">
                <a:latin typeface="Times New Roman" pitchFamily="18" charset="0"/>
                <a:cs typeface="Times New Roman" pitchFamily="18" charset="0"/>
              </a:rPr>
              <a:t>Năm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xuân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trở</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còn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tắn,náo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sướng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vui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 reo”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hóa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tâm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 reo </a:t>
            </a:r>
            <a:r>
              <a:rPr lang="en-US" sz="1600" dirty="0" err="1">
                <a:latin typeface="Times New Roman" pitchFamily="18" charset="0"/>
                <a:cs typeface="Times New Roman" pitchFamily="18" charset="0"/>
              </a:rPr>
              <a:t>vui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hát,nhảy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múa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đồng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nội</a:t>
            </a:r>
            <a:r>
              <a:rPr lang="en-US" sz="1600" dirty="0">
                <a:latin typeface="Times New Roman" pitchFamily="18" charset="0"/>
                <a:cs typeface="Times New Roman" pitchFamily="18" charset="0"/>
              </a:rPr>
              <a:t>.</a:t>
            </a:r>
          </a:p>
          <a:p>
            <a:pPr algn="just">
              <a:lnSpc>
                <a:spcPct val="115000"/>
              </a:lnSpc>
            </a:pPr>
            <a:endParaRPr lang="en-US" sz="1600" dirty="0">
              <a:latin typeface="Times New Roman" pitchFamily="18" charset="0"/>
              <a:ea typeface="Calibri" panose="020F0502020204030204" pitchFamily="34" charset="0"/>
              <a:cs typeface="Times New Roman" pitchFamily="18" charset="0"/>
            </a:endParaRPr>
          </a:p>
        </p:txBody>
      </p:sp>
      <p:grpSp>
        <p:nvGrpSpPr>
          <p:cNvPr id="33" name="Google Shape;2898;p36"/>
          <p:cNvGrpSpPr/>
          <p:nvPr/>
        </p:nvGrpSpPr>
        <p:grpSpPr>
          <a:xfrm rot="-7008787">
            <a:off x="3756809" y="1786839"/>
            <a:ext cx="1069070" cy="870226"/>
            <a:chOff x="7573474" y="3466512"/>
            <a:chExt cx="1617164" cy="1316285"/>
          </a:xfrm>
        </p:grpSpPr>
        <p:sp>
          <p:nvSpPr>
            <p:cNvPr id="3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83" name="Google Shape;2599;p34"/>
          <p:cNvGrpSpPr/>
          <p:nvPr/>
        </p:nvGrpSpPr>
        <p:grpSpPr>
          <a:xfrm>
            <a:off x="4567331" y="2240602"/>
            <a:ext cx="4379242" cy="2809379"/>
            <a:chOff x="1292375" y="1831375"/>
            <a:chExt cx="2930275" cy="2076525"/>
          </a:xfrm>
        </p:grpSpPr>
        <p:sp>
          <p:nvSpPr>
            <p:cNvPr id="84"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85"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86"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87"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88" name="Google Shape;2878;p36"/>
          <p:cNvGrpSpPr/>
          <p:nvPr/>
        </p:nvGrpSpPr>
        <p:grpSpPr>
          <a:xfrm rot="-2370016">
            <a:off x="8396839" y="1812126"/>
            <a:ext cx="507304" cy="595543"/>
            <a:chOff x="780782" y="766491"/>
            <a:chExt cx="713278" cy="837344"/>
          </a:xfrm>
        </p:grpSpPr>
        <p:sp>
          <p:nvSpPr>
            <p:cNvPr id="89"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0"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1"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2"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3"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4"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5"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6"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7"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8"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9"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0"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1"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2"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3"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4"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5"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6"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7"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2" name="Rectangle 1"/>
          <p:cNvSpPr/>
          <p:nvPr/>
        </p:nvSpPr>
        <p:spPr>
          <a:xfrm>
            <a:off x="4600073" y="2304204"/>
            <a:ext cx="4307530" cy="2554545"/>
          </a:xfrm>
          <a:prstGeom prst="rect">
            <a:avLst/>
          </a:prstGeom>
        </p:spPr>
        <p:txBody>
          <a:bodyPr wrap="square">
            <a:spAutoFit/>
          </a:bodyPr>
          <a:lstStyle/>
          <a:p>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cuốn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phim</a:t>
            </a:r>
            <a:r>
              <a:rPr lang="en-US" sz="1600" dirty="0">
                <a:latin typeface="Times New Roman" pitchFamily="18" charset="0"/>
                <a:cs typeface="Times New Roman" pitchFamily="18" charset="0"/>
              </a:rPr>
              <a:t> quay </a:t>
            </a:r>
            <a:r>
              <a:rPr lang="en-US" sz="1600" dirty="0" err="1">
                <a:latin typeface="Times New Roman" pitchFamily="18" charset="0"/>
                <a:cs typeface="Times New Roman" pitchFamily="18" charset="0"/>
              </a:rPr>
              <a:t>chậm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ảnh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tấm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giậu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Nét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đen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tỏa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chứa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đậm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kỉ</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niệm</a:t>
            </a:r>
            <a:r>
              <a:rPr lang="en-US" sz="1600" dirty="0">
                <a:latin typeface="Times New Roman" pitchFamily="18" charset="0"/>
                <a:cs typeface="Times New Roman" pitchFamily="18" charset="0"/>
              </a:rPr>
              <a:t> than </a:t>
            </a:r>
            <a:r>
              <a:rPr lang="en-US" sz="1600" dirty="0" err="1">
                <a:latin typeface="Times New Roman" pitchFamily="18" charset="0"/>
                <a:cs typeface="Times New Roman" pitchFamily="18" charset="0"/>
              </a:rPr>
              <a:t>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ta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mình</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39006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anim calcmode="lin" valueType="num">
                                      <p:cBhvr>
                                        <p:cTn id="11" dur="1000" fill="hold"/>
                                        <p:tgtEl>
                                          <p:spTgt spid="33"/>
                                        </p:tgtEl>
                                        <p:attrNameLst>
                                          <p:attrName>ppt_x</p:attrName>
                                        </p:attrNameLst>
                                      </p:cBhvr>
                                      <p:tavLst>
                                        <p:tav tm="0">
                                          <p:val>
                                            <p:strVal val="#ppt_x"/>
                                          </p:val>
                                        </p:tav>
                                        <p:tav tm="100000">
                                          <p:val>
                                            <p:strVal val="#ppt_x"/>
                                          </p:val>
                                        </p:tav>
                                      </p:tavLst>
                                    </p:anim>
                                    <p:anim calcmode="lin" valueType="num">
                                      <p:cBhvr>
                                        <p:cTn id="1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barn(inVertical)">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31446" y="160338"/>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cxnSp>
        <p:nvCxnSpPr>
          <p:cNvPr id="9" name="Straight Connector 8"/>
          <p:cNvCxnSpPr/>
          <p:nvPr/>
        </p:nvCxnSpPr>
        <p:spPr>
          <a:xfrm>
            <a:off x="4572000" y="1114425"/>
            <a:ext cx="0" cy="384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035040" y="1114425"/>
            <a:ext cx="1851660" cy="49720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CÁC BƯỚC</a:t>
            </a:r>
          </a:p>
        </p:txBody>
      </p:sp>
      <p:sp>
        <p:nvSpPr>
          <p:cNvPr id="11" name="Rounded Rectangle 10"/>
          <p:cNvSpPr/>
          <p:nvPr/>
        </p:nvSpPr>
        <p:spPr>
          <a:xfrm>
            <a:off x="4683446" y="2204874"/>
            <a:ext cx="974405" cy="149844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FFFF00"/>
                </a:solidFill>
                <a:latin typeface="Times New Roman" pitchFamily="18" charset="0"/>
                <a:cs typeface="Times New Roman" pitchFamily="18" charset="0"/>
              </a:rPr>
              <a:t>BƯỚC 1</a:t>
            </a:r>
          </a:p>
          <a:p>
            <a:pPr algn="ctr"/>
            <a:r>
              <a:rPr lang="en-US" sz="1500" b="1" dirty="0">
                <a:latin typeface="Times New Roman" pitchFamily="18" charset="0"/>
                <a:cs typeface="Times New Roman" pitchFamily="18" charset="0"/>
              </a:rPr>
              <a:t>CHUẨN BỊ</a:t>
            </a:r>
          </a:p>
        </p:txBody>
      </p:sp>
      <p:sp>
        <p:nvSpPr>
          <p:cNvPr id="12" name="Rounded Rectangle 11"/>
          <p:cNvSpPr/>
          <p:nvPr/>
        </p:nvSpPr>
        <p:spPr>
          <a:xfrm>
            <a:off x="5797867" y="2245995"/>
            <a:ext cx="942974" cy="145732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FFFF00"/>
                </a:solidFill>
                <a:latin typeface="Times New Roman" pitchFamily="18" charset="0"/>
                <a:cs typeface="Times New Roman" pitchFamily="18" charset="0"/>
              </a:rPr>
              <a:t>BƯỚC 2</a:t>
            </a:r>
          </a:p>
          <a:p>
            <a:pPr algn="ctr"/>
            <a:r>
              <a:rPr lang="en-US" sz="1500" b="1" dirty="0">
                <a:latin typeface="Times New Roman" pitchFamily="18" charset="0"/>
                <a:cs typeface="Times New Roman" pitchFamily="18" charset="0"/>
              </a:rPr>
              <a:t>TÌM Ý VÀ LẬP DÀN Ý</a:t>
            </a:r>
          </a:p>
        </p:txBody>
      </p:sp>
      <p:sp>
        <p:nvSpPr>
          <p:cNvPr id="13" name="Rounded Rectangle 12"/>
          <p:cNvSpPr/>
          <p:nvPr/>
        </p:nvSpPr>
        <p:spPr>
          <a:xfrm>
            <a:off x="6849426" y="2287116"/>
            <a:ext cx="1037275" cy="141620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FFFF00"/>
                </a:solidFill>
                <a:latin typeface="Times New Roman" pitchFamily="18" charset="0"/>
                <a:cs typeface="Times New Roman" pitchFamily="18" charset="0"/>
              </a:rPr>
              <a:t>BƯỚC 3</a:t>
            </a:r>
          </a:p>
          <a:p>
            <a:pPr algn="ctr"/>
            <a:r>
              <a:rPr lang="en-US" sz="1500" b="1" dirty="0">
                <a:latin typeface="Times New Roman" pitchFamily="18" charset="0"/>
                <a:cs typeface="Times New Roman" pitchFamily="18" charset="0"/>
              </a:rPr>
              <a:t>VIẾT BÀI VĂN</a:t>
            </a:r>
          </a:p>
        </p:txBody>
      </p:sp>
      <p:sp>
        <p:nvSpPr>
          <p:cNvPr id="14" name="Rounded Rectangle 13"/>
          <p:cNvSpPr/>
          <p:nvPr/>
        </p:nvSpPr>
        <p:spPr>
          <a:xfrm>
            <a:off x="7952419" y="2259657"/>
            <a:ext cx="1031561" cy="14436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FFFF00"/>
                </a:solidFill>
                <a:latin typeface="Times New Roman" pitchFamily="18" charset="0"/>
                <a:cs typeface="Times New Roman" pitchFamily="18" charset="0"/>
              </a:rPr>
              <a:t>BƯỚC 4</a:t>
            </a:r>
          </a:p>
          <a:p>
            <a:pPr algn="ctr"/>
            <a:r>
              <a:rPr lang="en-US" sz="1500" b="1" dirty="0">
                <a:latin typeface="Times New Roman" pitchFamily="18" charset="0"/>
                <a:cs typeface="Times New Roman" pitchFamily="18" charset="0"/>
              </a:rPr>
              <a:t>ĐỌC LẠI BÀI VÀ SỬA CHỮA</a:t>
            </a:r>
          </a:p>
        </p:txBody>
      </p:sp>
      <p:cxnSp>
        <p:nvCxnSpPr>
          <p:cNvPr id="15" name="Straight Arrow Connector 14"/>
          <p:cNvCxnSpPr>
            <a:endCxn id="11" idx="0"/>
          </p:cNvCxnSpPr>
          <p:nvPr/>
        </p:nvCxnSpPr>
        <p:spPr>
          <a:xfrm flipH="1">
            <a:off x="5170649" y="1611630"/>
            <a:ext cx="1790223" cy="593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12" idx="0"/>
          </p:cNvCxnSpPr>
          <p:nvPr/>
        </p:nvCxnSpPr>
        <p:spPr>
          <a:xfrm flipH="1">
            <a:off x="6253638" y="1611630"/>
            <a:ext cx="707232" cy="634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13" idx="0"/>
          </p:cNvCxnSpPr>
          <p:nvPr/>
        </p:nvCxnSpPr>
        <p:spPr>
          <a:xfrm>
            <a:off x="6960871" y="1611630"/>
            <a:ext cx="344327" cy="675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14" idx="0"/>
          </p:cNvCxnSpPr>
          <p:nvPr/>
        </p:nvCxnSpPr>
        <p:spPr>
          <a:xfrm>
            <a:off x="6960870" y="1611630"/>
            <a:ext cx="1447322" cy="648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0756" y="1222854"/>
            <a:ext cx="4148385" cy="1731243"/>
          </a:xfrm>
          <a:prstGeom prst="rect">
            <a:avLst/>
          </a:prstGeom>
        </p:spPr>
        <p:txBody>
          <a:bodyPr wrap="square" lIns="68580" tIns="34290" rIns="68580" bIns="34290">
            <a:spAutoFit/>
          </a:bodyPr>
          <a:lstStyle/>
          <a:p>
            <a:pPr>
              <a:lnSpc>
                <a:spcPct val="150000"/>
              </a:lnSpc>
            </a:pPr>
            <a:r>
              <a:rPr lang="en-US" sz="1800" b="1" dirty="0">
                <a:solidFill>
                  <a:srgbClr val="FF0000"/>
                </a:solidFill>
                <a:latin typeface="Times New Roman" pitchFamily="18" charset="0"/>
                <a:cs typeface="Times New Roman" pitchFamily="18" charset="0"/>
              </a:rPr>
              <a:t>ĐỀ BÀI: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pPr>
              <a:lnSpc>
                <a:spcPct val="150000"/>
              </a:lnSpc>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93136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45729" y="160338"/>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cxnSp>
        <p:nvCxnSpPr>
          <p:cNvPr id="9" name="Straight Connector 8"/>
          <p:cNvCxnSpPr/>
          <p:nvPr/>
        </p:nvCxnSpPr>
        <p:spPr>
          <a:xfrm>
            <a:off x="4572000" y="1114425"/>
            <a:ext cx="0" cy="384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2932" y="1114424"/>
            <a:ext cx="4148385" cy="1731243"/>
          </a:xfrm>
          <a:prstGeom prst="rect">
            <a:avLst/>
          </a:prstGeom>
        </p:spPr>
        <p:txBody>
          <a:bodyPr wrap="square" lIns="68580" tIns="34290" rIns="68580" bIns="34290">
            <a:spAutoFit/>
          </a:bodyPr>
          <a:lstStyle/>
          <a:p>
            <a:pPr>
              <a:lnSpc>
                <a:spcPct val="150000"/>
              </a:lnSpc>
            </a:pPr>
            <a:r>
              <a:rPr lang="en-US" sz="1800" b="1" dirty="0">
                <a:solidFill>
                  <a:srgbClr val="FF0000"/>
                </a:solidFill>
                <a:latin typeface="Times New Roman" pitchFamily="18" charset="0"/>
                <a:cs typeface="Times New Roman" pitchFamily="18" charset="0"/>
              </a:rPr>
              <a:t>ĐỀ BÀI: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pPr>
              <a:lnSpc>
                <a:spcPct val="150000"/>
              </a:lnSpc>
            </a:pPr>
            <a:endParaRPr lang="en-US" sz="1800" dirty="0">
              <a:latin typeface="Times New Roman" pitchFamily="18" charset="0"/>
              <a:cs typeface="Times New Roman" pitchFamily="18" charset="0"/>
            </a:endParaRPr>
          </a:p>
        </p:txBody>
      </p:sp>
      <p:sp>
        <p:nvSpPr>
          <p:cNvPr id="21" name="Rounded Rectangle 20"/>
          <p:cNvSpPr/>
          <p:nvPr/>
        </p:nvSpPr>
        <p:spPr>
          <a:xfrm>
            <a:off x="5518091" y="733038"/>
            <a:ext cx="2414587" cy="47198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1: CHUẨN BỊ</a:t>
            </a:r>
          </a:p>
        </p:txBody>
      </p:sp>
      <p:sp>
        <p:nvSpPr>
          <p:cNvPr id="22" name="Rounded Rectangle 21"/>
          <p:cNvSpPr/>
          <p:nvPr/>
        </p:nvSpPr>
        <p:spPr>
          <a:xfrm>
            <a:off x="4697729" y="2161309"/>
            <a:ext cx="2222616" cy="2793596"/>
          </a:xfrm>
          <a:prstGeom prst="roundRect">
            <a:avLst/>
          </a:prstGeom>
          <a:solidFill>
            <a:schemeClr val="bg1"/>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just"/>
            <a:r>
              <a:rPr lang="en-US" sz="1800">
                <a:latin typeface="Times New Roman" panose="02020603050405020304" pitchFamily="18" charset="0"/>
              </a:rPr>
              <a:t>thể hiện thành công nỗi nhớ và tình yêu tha thiết dành cho người mẹ, vẻ đẹp của mẹ, một người phụ nữ Việt Nam truyền thống dịu dàng, chu đáo và luôn yêu thương, chăm sóc gia đình.</a:t>
            </a:r>
            <a:endParaRPr lang="en-US" sz="1800"/>
          </a:p>
        </p:txBody>
      </p:sp>
      <p:sp>
        <p:nvSpPr>
          <p:cNvPr id="23" name="Rounded Rectangle 22"/>
          <p:cNvSpPr/>
          <p:nvPr/>
        </p:nvSpPr>
        <p:spPr>
          <a:xfrm>
            <a:off x="7159336" y="2161309"/>
            <a:ext cx="1984663" cy="279359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2000">
                <a:solidFill>
                  <a:schemeClr val="bg1">
                    <a:lumMod val="10000"/>
                  </a:schemeClr>
                </a:solidFill>
                <a:latin typeface="Times New Roman" panose="02020603050405020304" pitchFamily="18" charset="0"/>
                <a:cs typeface="Times New Roman" panose="02020603050405020304" pitchFamily="18" charset="0"/>
              </a:rPr>
              <a:t>ngôn từ giản dị, mộc mạc, giàu sức gợi hình, gợi cảm cùng giọng điệu nhẹ nhàng, tha thiết, tâm tình</a:t>
            </a:r>
            <a:endParaRPr lang="en-US" sz="2000" dirty="0">
              <a:solidFill>
                <a:schemeClr val="bg1">
                  <a:lumMod val="10000"/>
                </a:schemeClr>
              </a:solidFill>
              <a:latin typeface="Times New Roman" pitchFamily="18" charset="0"/>
              <a:cs typeface="Times New Roman" pitchFamily="18" charset="0"/>
            </a:endParaRPr>
          </a:p>
        </p:txBody>
      </p:sp>
      <p:cxnSp>
        <p:nvCxnSpPr>
          <p:cNvPr id="24" name="Straight Arrow Connector 23"/>
          <p:cNvCxnSpPr/>
          <p:nvPr/>
        </p:nvCxnSpPr>
        <p:spPr>
          <a:xfrm flipH="1">
            <a:off x="5340668" y="1205018"/>
            <a:ext cx="1477328" cy="78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17996" y="1207793"/>
            <a:ext cx="1443052" cy="78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44767" y="1921065"/>
            <a:ext cx="886781" cy="307777"/>
          </a:xfrm>
          <a:prstGeom prst="rect">
            <a:avLst/>
          </a:prstGeom>
        </p:spPr>
        <p:txBody>
          <a:bodyPr wrap="none">
            <a:spAutoFit/>
          </a:bodyPr>
          <a:lstStyle/>
          <a:p>
            <a:r>
              <a:rPr lang="en-US" b="1">
                <a:latin typeface="Times New Roman" panose="02020603050405020304" pitchFamily="18" charset="0"/>
              </a:rPr>
              <a:t>Nội dung</a:t>
            </a:r>
            <a:endParaRPr lang="en-US"/>
          </a:p>
        </p:txBody>
      </p:sp>
      <p:sp>
        <p:nvSpPr>
          <p:cNvPr id="15" name="Rectangle 14"/>
          <p:cNvSpPr/>
          <p:nvPr/>
        </p:nvSpPr>
        <p:spPr>
          <a:xfrm>
            <a:off x="7708276" y="1921065"/>
            <a:ext cx="1035861" cy="307777"/>
          </a:xfrm>
          <a:prstGeom prst="rect">
            <a:avLst/>
          </a:prstGeom>
        </p:spPr>
        <p:txBody>
          <a:bodyPr wrap="none">
            <a:spAutoFit/>
          </a:bodyPr>
          <a:lstStyle/>
          <a:p>
            <a:r>
              <a:rPr lang="en-US" b="1" smtClean="0">
                <a:latin typeface="Times New Roman" panose="02020603050405020304" pitchFamily="18" charset="0"/>
              </a:rPr>
              <a:t>Nghệ thuật</a:t>
            </a:r>
            <a:endParaRPr lang="en-US"/>
          </a:p>
        </p:txBody>
      </p:sp>
    </p:spTree>
    <p:extLst>
      <p:ext uri="{BB962C8B-B14F-4D97-AF65-F5344CB8AC3E}">
        <p14:creationId xmlns:p14="http://schemas.microsoft.com/office/powerpoint/2010/main" val="35147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09204" y="301696"/>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cxnSp>
        <p:nvCxnSpPr>
          <p:cNvPr id="9" name="Straight Connector 8"/>
          <p:cNvCxnSpPr/>
          <p:nvPr/>
        </p:nvCxnSpPr>
        <p:spPr>
          <a:xfrm>
            <a:off x="4572000" y="1114425"/>
            <a:ext cx="0" cy="384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370672" y="874396"/>
            <a:ext cx="2650346" cy="74120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2: </a:t>
            </a:r>
          </a:p>
          <a:p>
            <a:pPr algn="ctr"/>
            <a:r>
              <a:rPr lang="en-US" sz="1800" b="1" dirty="0">
                <a:solidFill>
                  <a:srgbClr val="FFFF00"/>
                </a:solidFill>
                <a:latin typeface="Times New Roman" pitchFamily="18" charset="0"/>
                <a:cs typeface="Times New Roman" pitchFamily="18" charset="0"/>
              </a:rPr>
              <a:t>TÌM Ý VÀ LẬP DÀN Ý</a:t>
            </a:r>
          </a:p>
        </p:txBody>
      </p:sp>
      <p:sp>
        <p:nvSpPr>
          <p:cNvPr id="14" name="Rounded Rectangle 13"/>
          <p:cNvSpPr/>
          <p:nvPr/>
        </p:nvSpPr>
        <p:spPr>
          <a:xfrm>
            <a:off x="5220653" y="2399184"/>
            <a:ext cx="1285876" cy="757008"/>
          </a:xfrm>
          <a:prstGeom prst="roundRect">
            <a:avLst>
              <a:gd name="adj" fmla="val 2119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solidFill>
                  <a:schemeClr val="bg1"/>
                </a:solidFill>
                <a:latin typeface="Times New Roman" pitchFamily="18" charset="0"/>
                <a:cs typeface="Times New Roman" pitchFamily="18" charset="0"/>
              </a:rPr>
              <a:t>TÌM Ý</a:t>
            </a:r>
          </a:p>
        </p:txBody>
      </p:sp>
      <p:sp>
        <p:nvSpPr>
          <p:cNvPr id="15" name="Rounded Rectangle 14"/>
          <p:cNvSpPr/>
          <p:nvPr/>
        </p:nvSpPr>
        <p:spPr>
          <a:xfrm>
            <a:off x="6742273" y="2399184"/>
            <a:ext cx="1460189" cy="75700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solidFill>
                  <a:schemeClr val="tx1"/>
                </a:solidFill>
                <a:latin typeface="Times New Roman" pitchFamily="18" charset="0"/>
                <a:cs typeface="Times New Roman" pitchFamily="18" charset="0"/>
              </a:rPr>
              <a:t>LẬP DÀN Ý</a:t>
            </a:r>
          </a:p>
        </p:txBody>
      </p:sp>
      <p:sp>
        <p:nvSpPr>
          <p:cNvPr id="16" name="Rounded Rectangle 15"/>
          <p:cNvSpPr/>
          <p:nvPr/>
        </p:nvSpPr>
        <p:spPr>
          <a:xfrm>
            <a:off x="6043614" y="3599011"/>
            <a:ext cx="841526" cy="114831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smtClean="0">
                <a:solidFill>
                  <a:srgbClr val="FF0000"/>
                </a:solidFill>
                <a:latin typeface="Times New Roman" pitchFamily="18" charset="0"/>
                <a:cs typeface="Times New Roman" pitchFamily="18" charset="0"/>
              </a:rPr>
              <a:t>Mở đoạn</a:t>
            </a:r>
            <a:endParaRPr lang="en-US" sz="1800" dirty="0">
              <a:solidFill>
                <a:srgbClr val="FF0000"/>
              </a:solidFill>
              <a:latin typeface="Times New Roman" pitchFamily="18" charset="0"/>
              <a:cs typeface="Times New Roman" pitchFamily="18" charset="0"/>
            </a:endParaRPr>
          </a:p>
        </p:txBody>
      </p:sp>
      <p:sp>
        <p:nvSpPr>
          <p:cNvPr id="17" name="Rounded Rectangle 16"/>
          <p:cNvSpPr/>
          <p:nvPr/>
        </p:nvSpPr>
        <p:spPr>
          <a:xfrm>
            <a:off x="7057312" y="3599011"/>
            <a:ext cx="920822" cy="114831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smtClean="0">
                <a:solidFill>
                  <a:srgbClr val="FF0000"/>
                </a:solidFill>
                <a:latin typeface="Times New Roman" pitchFamily="18" charset="0"/>
                <a:cs typeface="Times New Roman" pitchFamily="18" charset="0"/>
              </a:rPr>
              <a:t>Thân đoạn</a:t>
            </a:r>
            <a:endParaRPr lang="en-US" sz="1800" dirty="0">
              <a:solidFill>
                <a:srgbClr val="FF0000"/>
              </a:solidFill>
              <a:latin typeface="Times New Roman" pitchFamily="18" charset="0"/>
              <a:cs typeface="Times New Roman" pitchFamily="18" charset="0"/>
            </a:endParaRPr>
          </a:p>
        </p:txBody>
      </p:sp>
      <p:sp>
        <p:nvSpPr>
          <p:cNvPr id="18" name="Rounded Rectangle 17"/>
          <p:cNvSpPr/>
          <p:nvPr/>
        </p:nvSpPr>
        <p:spPr>
          <a:xfrm>
            <a:off x="8092440" y="3599011"/>
            <a:ext cx="843741" cy="114831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smtClean="0">
                <a:solidFill>
                  <a:srgbClr val="FF0000"/>
                </a:solidFill>
                <a:latin typeface="Times New Roman" pitchFamily="18" charset="0"/>
                <a:cs typeface="Times New Roman" pitchFamily="18" charset="0"/>
              </a:rPr>
              <a:t>Kết đoạn</a:t>
            </a:r>
            <a:endParaRPr lang="en-US" sz="1800" dirty="0">
              <a:solidFill>
                <a:srgbClr val="FF0000"/>
              </a:solidFill>
              <a:latin typeface="Times New Roman" pitchFamily="18" charset="0"/>
              <a:cs typeface="Times New Roman" pitchFamily="18" charset="0"/>
            </a:endParaRPr>
          </a:p>
        </p:txBody>
      </p:sp>
      <p:cxnSp>
        <p:nvCxnSpPr>
          <p:cNvPr id="26" name="Straight Arrow Connector 25"/>
          <p:cNvCxnSpPr/>
          <p:nvPr/>
        </p:nvCxnSpPr>
        <p:spPr>
          <a:xfrm flipH="1">
            <a:off x="5863591" y="1615605"/>
            <a:ext cx="832254" cy="78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95845" y="1615605"/>
            <a:ext cx="776522" cy="78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678700" y="3156192"/>
            <a:ext cx="793667" cy="44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472367" y="3156192"/>
            <a:ext cx="45356" cy="44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72367" y="3156192"/>
            <a:ext cx="844402" cy="44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586482626"/>
              </p:ext>
            </p:extLst>
          </p:nvPr>
        </p:nvGraphicFramePr>
        <p:xfrm>
          <a:off x="453246" y="1114426"/>
          <a:ext cx="4061601" cy="3551954"/>
        </p:xfrm>
        <a:graphic>
          <a:graphicData uri="http://schemas.openxmlformats.org/drawingml/2006/table">
            <a:tbl>
              <a:tblPr firstRow="1" firstCol="1" bandRow="1"/>
              <a:tblGrid>
                <a:gridCol w="2175654">
                  <a:extLst>
                    <a:ext uri="{9D8B030D-6E8A-4147-A177-3AD203B41FA5}">
                      <a16:colId xmlns:a16="http://schemas.microsoft.com/office/drawing/2014/main" val="2647191872"/>
                    </a:ext>
                  </a:extLst>
                </a:gridCol>
                <a:gridCol w="1885947">
                  <a:extLst>
                    <a:ext uri="{9D8B030D-6E8A-4147-A177-3AD203B41FA5}">
                      <a16:colId xmlns:a16="http://schemas.microsoft.com/office/drawing/2014/main" val="893053488"/>
                    </a:ext>
                  </a:extLst>
                </a:gridCol>
              </a:tblGrid>
              <a:tr h="945781">
                <a:tc>
                  <a:txBody>
                    <a:bodyPr/>
                    <a:lstStyle/>
                    <a:p>
                      <a:pPr algn="just">
                        <a:lnSpc>
                          <a:spcPts val="1800"/>
                        </a:lnSpc>
                        <a:spcAft>
                          <a:spcPts val="0"/>
                        </a:spcAft>
                      </a:pPr>
                      <a:r>
                        <a:rPr lang="en-US" sz="1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 thích nhất dòng, khổ, đoạn thơ nào hay cả bài thơ?</a:t>
                      </a:r>
                      <a:endParaRPr lang="en-US" sz="18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4344122"/>
                  </a:ext>
                </a:extLst>
              </a:tr>
              <a:tr h="1182227">
                <a:tc>
                  <a:txBody>
                    <a:bodyPr/>
                    <a:lstStyle/>
                    <a:p>
                      <a:pPr algn="just">
                        <a:lnSpc>
                          <a:spcPts val="1800"/>
                        </a:lnSpc>
                        <a:spcAft>
                          <a:spcPts val="0"/>
                        </a:spcAft>
                      </a:pPr>
                      <a:r>
                        <a:rPr lang="en-US" sz="1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Dòng, khổ, đoạn thơ hay bài thơ đó có gì đặc sắc về nội dung (hoặc nghệ thuật)?</a:t>
                      </a:r>
                      <a:endParaRPr lang="en-US" sz="18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9826292"/>
                  </a:ext>
                </a:extLst>
              </a:tr>
              <a:tr h="1423946">
                <a:tc>
                  <a:txBody>
                    <a:bodyPr/>
                    <a:lstStyle/>
                    <a:p>
                      <a:pPr algn="just">
                        <a:lnSpc>
                          <a:spcPts val="1800"/>
                        </a:lnSpc>
                        <a:spcAft>
                          <a:spcPts val="0"/>
                        </a:spcAft>
                      </a:pPr>
                      <a:r>
                        <a:rPr lang="en-US" sz="1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Yếu tố nội dung (hoặc nghệ thuật) ấy gợi cho em những cảm xúc, suy nghĩ, liên tưởng, suy nghĩ gì?</a:t>
                      </a:r>
                      <a:endParaRPr lang="en-US" sz="18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8749140"/>
                  </a:ext>
                </a:extLst>
              </a:tr>
            </a:tbl>
          </a:graphicData>
        </a:graphic>
      </p:graphicFrame>
    </p:spTree>
    <p:extLst>
      <p:ext uri="{BB962C8B-B14F-4D97-AF65-F5344CB8AC3E}">
        <p14:creationId xmlns:p14="http://schemas.microsoft.com/office/powerpoint/2010/main" val="12436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20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2000"/>
                                        <p:tgtEl>
                                          <p:spTgt spid="28"/>
                                        </p:tgtEl>
                                      </p:cBhvr>
                                    </p:animEffect>
                                  </p:childTnLst>
                                </p:cTn>
                              </p:par>
                              <p:par>
                                <p:cTn id="35" presetID="6"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par>
                                <p:cTn id="38" presetID="6" presetClass="entr" presetSubtype="16"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in)">
                                      <p:cBhvr>
                                        <p:cTn id="40" dur="2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13518" y="434634"/>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9" name="Line Callout 2 8"/>
          <p:cNvSpPr/>
          <p:nvPr/>
        </p:nvSpPr>
        <p:spPr>
          <a:xfrm>
            <a:off x="2074545" y="1665960"/>
            <a:ext cx="1371599" cy="405379"/>
          </a:xfrm>
          <a:prstGeom prst="borderCallout2">
            <a:avLst>
              <a:gd name="adj1" fmla="val 42037"/>
              <a:gd name="adj2" fmla="val -641"/>
              <a:gd name="adj3" fmla="val 42465"/>
              <a:gd name="adj4" fmla="val -25118"/>
              <a:gd name="adj5" fmla="val 173064"/>
              <a:gd name="adj6" fmla="val -5144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MỞ </a:t>
            </a:r>
            <a:r>
              <a:rPr lang="en-US" sz="1800" dirty="0" smtClean="0">
                <a:solidFill>
                  <a:srgbClr val="FF0000"/>
                </a:solidFill>
                <a:latin typeface="Times New Roman" pitchFamily="18" charset="0"/>
                <a:cs typeface="Times New Roman" pitchFamily="18" charset="0"/>
              </a:rPr>
              <a:t>ĐOẠN</a:t>
            </a:r>
            <a:endParaRPr lang="en-US" sz="1800" dirty="0">
              <a:solidFill>
                <a:srgbClr val="FF0000"/>
              </a:solidFill>
              <a:latin typeface="Times New Roman" pitchFamily="18" charset="0"/>
              <a:cs typeface="Times New Roman" pitchFamily="18" charset="0"/>
            </a:endParaRPr>
          </a:p>
        </p:txBody>
      </p:sp>
      <p:sp>
        <p:nvSpPr>
          <p:cNvPr id="10" name="Line Callout 2 9"/>
          <p:cNvSpPr/>
          <p:nvPr/>
        </p:nvSpPr>
        <p:spPr>
          <a:xfrm>
            <a:off x="2074545" y="2431473"/>
            <a:ext cx="1371600" cy="588289"/>
          </a:xfrm>
          <a:prstGeom prst="borderCallout2">
            <a:avLst>
              <a:gd name="adj1" fmla="val 42037"/>
              <a:gd name="adj2" fmla="val -641"/>
              <a:gd name="adj3" fmla="val 42465"/>
              <a:gd name="adj4" fmla="val -25118"/>
              <a:gd name="adj5" fmla="val -341"/>
              <a:gd name="adj6" fmla="val -5159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THÂN </a:t>
            </a:r>
            <a:r>
              <a:rPr lang="en-US" sz="1800" dirty="0" smtClean="0">
                <a:solidFill>
                  <a:srgbClr val="FF0000"/>
                </a:solidFill>
                <a:latin typeface="Times New Roman" pitchFamily="18" charset="0"/>
                <a:cs typeface="Times New Roman" pitchFamily="18" charset="0"/>
              </a:rPr>
              <a:t>ĐOẠN</a:t>
            </a:r>
            <a:endParaRPr lang="en-US" sz="1800" dirty="0">
              <a:solidFill>
                <a:srgbClr val="FF0000"/>
              </a:solidFill>
              <a:latin typeface="Times New Roman" pitchFamily="18" charset="0"/>
              <a:cs typeface="Times New Roman" pitchFamily="18" charset="0"/>
            </a:endParaRPr>
          </a:p>
        </p:txBody>
      </p:sp>
      <p:sp>
        <p:nvSpPr>
          <p:cNvPr id="11" name="Line Callout 2 10"/>
          <p:cNvSpPr/>
          <p:nvPr/>
        </p:nvSpPr>
        <p:spPr>
          <a:xfrm>
            <a:off x="2074545" y="4503420"/>
            <a:ext cx="1371601" cy="421803"/>
          </a:xfrm>
          <a:prstGeom prst="borderCallout2">
            <a:avLst>
              <a:gd name="adj1" fmla="val 42037"/>
              <a:gd name="adj2" fmla="val -641"/>
              <a:gd name="adj3" fmla="val 22142"/>
              <a:gd name="adj4" fmla="val -18868"/>
              <a:gd name="adj5" fmla="val -442344"/>
              <a:gd name="adj6" fmla="val -5019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KẾT </a:t>
            </a:r>
            <a:r>
              <a:rPr lang="en-US" sz="1800" dirty="0" smtClean="0">
                <a:solidFill>
                  <a:srgbClr val="FF0000"/>
                </a:solidFill>
                <a:latin typeface="Times New Roman" pitchFamily="18" charset="0"/>
                <a:cs typeface="Times New Roman" pitchFamily="18" charset="0"/>
              </a:rPr>
              <a:t>ĐOẠN</a:t>
            </a:r>
            <a:endParaRPr lang="en-US" sz="1800" dirty="0">
              <a:solidFill>
                <a:srgbClr val="FF0000"/>
              </a:solidFill>
              <a:latin typeface="Times New Roman" pitchFamily="18" charset="0"/>
              <a:cs typeface="Times New Roman" pitchFamily="18" charset="0"/>
            </a:endParaRPr>
          </a:p>
        </p:txBody>
      </p:sp>
      <p:sp>
        <p:nvSpPr>
          <p:cNvPr id="12" name="Line Callout 1 11"/>
          <p:cNvSpPr/>
          <p:nvPr/>
        </p:nvSpPr>
        <p:spPr>
          <a:xfrm>
            <a:off x="4011930" y="1481933"/>
            <a:ext cx="4954905" cy="773432"/>
          </a:xfrm>
          <a:prstGeom prst="borderCallout1">
            <a:avLst>
              <a:gd name="adj1" fmla="val 52654"/>
              <a:gd name="adj2" fmla="val -724"/>
              <a:gd name="adj3" fmla="val 53168"/>
              <a:gd name="adj4" fmla="val -1124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vi-VN" sz="1600" dirty="0">
                <a:solidFill>
                  <a:schemeClr val="bg2"/>
                </a:solidFill>
                <a:latin typeface="+mj-lt"/>
                <a:cs typeface="#9Slide03 Arima Madurai Bold" charset="0"/>
              </a:rPr>
              <a:t>Giới thiệu tác giả, tác phẩm và ấn tượng chung về </a:t>
            </a:r>
            <a:r>
              <a:rPr lang="en-US" sz="1600" dirty="0" err="1">
                <a:solidFill>
                  <a:schemeClr val="bg2"/>
                </a:solidFill>
                <a:latin typeface="Times New Roman" pitchFamily="18" charset="0"/>
                <a:cs typeface="Times New Roman" pitchFamily="18" charset="0"/>
              </a:rPr>
              <a:t>đoạn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thơ</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hoặc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bài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thơ</a:t>
            </a:r>
            <a:r>
              <a:rPr lang="en-US" sz="1600" dirty="0">
                <a:solidFill>
                  <a:schemeClr val="bg2"/>
                </a:solidFill>
                <a:latin typeface="Times New Roman" pitchFamily="18" charset="0"/>
                <a:cs typeface="Times New Roman" pitchFamily="18" charset="0"/>
              </a:rPr>
              <a:t>.</a:t>
            </a:r>
          </a:p>
          <a:p>
            <a:endParaRPr lang="en-US" sz="1500" dirty="0">
              <a:solidFill>
                <a:schemeClr val="bg2"/>
              </a:solidFill>
              <a:latin typeface="+mj-lt"/>
              <a:cs typeface="Times New Roman" pitchFamily="18" charset="0"/>
            </a:endParaRPr>
          </a:p>
        </p:txBody>
      </p:sp>
      <p:sp>
        <p:nvSpPr>
          <p:cNvPr id="13" name="Line Callout 1 12"/>
          <p:cNvSpPr/>
          <p:nvPr/>
        </p:nvSpPr>
        <p:spPr>
          <a:xfrm>
            <a:off x="4011930" y="2356526"/>
            <a:ext cx="4954905" cy="404554"/>
          </a:xfrm>
          <a:prstGeom prst="borderCallout1">
            <a:avLst>
              <a:gd name="adj1" fmla="val 52654"/>
              <a:gd name="adj2" fmla="val -724"/>
              <a:gd name="adj3" fmla="val 108262"/>
              <a:gd name="adj4" fmla="val -1159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600" dirty="0" err="1">
                <a:solidFill>
                  <a:schemeClr val="bg2"/>
                </a:solidFill>
                <a:latin typeface="Times New Roman" pitchFamily="18" charset="0"/>
                <a:cs typeface="Times New Roman" pitchFamily="18" charset="0"/>
              </a:rPr>
              <a:t>Nêu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ấn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tượng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nghệ</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thuật</a:t>
            </a:r>
            <a:endParaRPr lang="en-US" sz="1500" dirty="0">
              <a:solidFill>
                <a:schemeClr val="bg2"/>
              </a:solidFill>
              <a:latin typeface="Times New Roman" pitchFamily="18" charset="0"/>
              <a:cs typeface="Times New Roman" pitchFamily="18" charset="0"/>
            </a:endParaRPr>
          </a:p>
        </p:txBody>
      </p:sp>
      <p:sp>
        <p:nvSpPr>
          <p:cNvPr id="14" name="Line Callout 1 13"/>
          <p:cNvSpPr/>
          <p:nvPr/>
        </p:nvSpPr>
        <p:spPr>
          <a:xfrm>
            <a:off x="4011930" y="2880903"/>
            <a:ext cx="4954905" cy="718109"/>
          </a:xfrm>
          <a:prstGeom prst="borderCallout1">
            <a:avLst>
              <a:gd name="adj1" fmla="val 52654"/>
              <a:gd name="adj2" fmla="val -724"/>
              <a:gd name="adj3" fmla="val -11716"/>
              <a:gd name="adj4" fmla="val -11245"/>
            </a:avLst>
          </a:prstGeom>
        </p:spPr>
        <p:style>
          <a:lnRef idx="2">
            <a:schemeClr val="accent4"/>
          </a:lnRef>
          <a:fillRef idx="1">
            <a:schemeClr val="lt1"/>
          </a:fillRef>
          <a:effectRef idx="0">
            <a:schemeClr val="accent4"/>
          </a:effectRef>
          <a:fontRef idx="minor">
            <a:schemeClr val="dk1"/>
          </a:fontRef>
        </p:style>
        <p:txBody>
          <a:bodyPr lIns="68580" tIns="34290" rIns="68580" bIns="34290" rtlCol="0" anchor="ctr"/>
          <a:lstStyle/>
          <a:p>
            <a:r>
              <a:rPr lang="en-US" sz="1600" dirty="0" err="1">
                <a:solidFill>
                  <a:schemeClr val="bg2"/>
                </a:solidFill>
                <a:latin typeface="Times New Roman" pitchFamily="18" charset="0"/>
                <a:cs typeface="Times New Roman" pitchFamily="18" charset="0"/>
              </a:rPr>
              <a:t>Nêu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ấn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tượng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nội</a:t>
            </a:r>
            <a:r>
              <a:rPr lang="en-US" sz="1600" dirty="0" smtClean="0">
                <a:solidFill>
                  <a:schemeClr val="bg2"/>
                </a:solidFill>
                <a:latin typeface="Times New Roman" pitchFamily="18" charset="0"/>
                <a:cs typeface="Times New Roman" pitchFamily="18" charset="0"/>
              </a:rPr>
              <a:t> dung.</a:t>
            </a:r>
            <a:endParaRPr lang="en-US" sz="1600" dirty="0">
              <a:solidFill>
                <a:schemeClr val="bg2"/>
              </a:solidFill>
              <a:latin typeface="Times New Roman" pitchFamily="18" charset="0"/>
              <a:cs typeface="Times New Roman" pitchFamily="18" charset="0"/>
            </a:endParaRPr>
          </a:p>
        </p:txBody>
      </p:sp>
      <p:sp>
        <p:nvSpPr>
          <p:cNvPr id="15" name="Line Callout 1 14"/>
          <p:cNvSpPr/>
          <p:nvPr/>
        </p:nvSpPr>
        <p:spPr>
          <a:xfrm>
            <a:off x="4011930" y="3648817"/>
            <a:ext cx="4954905" cy="614574"/>
          </a:xfrm>
          <a:prstGeom prst="borderCallout1">
            <a:avLst>
              <a:gd name="adj1" fmla="val 52654"/>
              <a:gd name="adj2" fmla="val -724"/>
              <a:gd name="adj3" fmla="val -138682"/>
              <a:gd name="adj4" fmla="val -1159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600" dirty="0" err="1">
                <a:solidFill>
                  <a:schemeClr val="bg2"/>
                </a:solidFill>
                <a:latin typeface="Times New Roman" pitchFamily="18" charset="0"/>
                <a:cs typeface="Times New Roman" pitchFamily="18" charset="0"/>
              </a:rPr>
              <a:t>Nêu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cảm</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nghĩ</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của</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em</a:t>
            </a:r>
            <a:r>
              <a:rPr lang="en-US" sz="1600" dirty="0">
                <a:solidFill>
                  <a:schemeClr val="bg2"/>
                </a:solidFill>
                <a:latin typeface="Times New Roman" pitchFamily="18" charset="0"/>
                <a:cs typeface="Times New Roman" pitchFamily="18" charset="0"/>
              </a:rPr>
              <a:t> qua </a:t>
            </a:r>
            <a:r>
              <a:rPr lang="en-US" sz="1600" dirty="0" err="1">
                <a:solidFill>
                  <a:schemeClr val="bg2"/>
                </a:solidFill>
                <a:latin typeface="Times New Roman" pitchFamily="18" charset="0"/>
                <a:cs typeface="Times New Roman" pitchFamily="18" charset="0"/>
              </a:rPr>
              <a:t>bài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thơ</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trên</a:t>
            </a:r>
            <a:r>
              <a:rPr lang="en-US" sz="1600" dirty="0">
                <a:solidFill>
                  <a:schemeClr val="bg2"/>
                </a:solidFill>
                <a:latin typeface="Times New Roman" pitchFamily="18" charset="0"/>
                <a:cs typeface="Times New Roman" pitchFamily="18" charset="0"/>
              </a:rPr>
              <a:t>.</a:t>
            </a:r>
          </a:p>
          <a:p>
            <a:endParaRPr lang="en-US" sz="1500" dirty="0">
              <a:solidFill>
                <a:schemeClr val="bg2"/>
              </a:solidFill>
              <a:latin typeface="Times New Roman" pitchFamily="18" charset="0"/>
              <a:cs typeface="Times New Roman" pitchFamily="18" charset="0"/>
            </a:endParaRPr>
          </a:p>
        </p:txBody>
      </p:sp>
      <p:sp>
        <p:nvSpPr>
          <p:cNvPr id="16" name="Line Callout 1 15"/>
          <p:cNvSpPr/>
          <p:nvPr/>
        </p:nvSpPr>
        <p:spPr>
          <a:xfrm>
            <a:off x="4011930" y="4374573"/>
            <a:ext cx="4954905" cy="533401"/>
          </a:xfrm>
          <a:prstGeom prst="borderCallout1">
            <a:avLst>
              <a:gd name="adj1" fmla="val 52654"/>
              <a:gd name="adj2" fmla="val -724"/>
              <a:gd name="adj3" fmla="val 48930"/>
              <a:gd name="adj4" fmla="val -119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sz="1600" dirty="0" smtClean="0">
              <a:solidFill>
                <a:schemeClr val="bg2"/>
              </a:solidFill>
              <a:latin typeface="Times New Roman" pitchFamily="18" charset="0"/>
              <a:cs typeface="Times New Roman" pitchFamily="18" charset="0"/>
            </a:endParaRPr>
          </a:p>
          <a:p>
            <a:r>
              <a:rPr lang="en-US" sz="1600" dirty="0" err="1" smtClean="0">
                <a:solidFill>
                  <a:schemeClr val="bg2"/>
                </a:solidFill>
                <a:latin typeface="Times New Roman" pitchFamily="18" charset="0"/>
                <a:cs typeface="Times New Roman" pitchFamily="18" charset="0"/>
              </a:rPr>
              <a:t>Khái</a:t>
            </a:r>
            <a:r>
              <a:rPr lang="en-US" sz="1600" dirty="0" smtClean="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quát</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lại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cảm</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xúc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suy</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nghĩ</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của</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bản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thân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nội</a:t>
            </a:r>
            <a:r>
              <a:rPr lang="en-US" sz="1600" dirty="0">
                <a:solidFill>
                  <a:schemeClr val="bg2"/>
                </a:solidFill>
                <a:latin typeface="Times New Roman" pitchFamily="18" charset="0"/>
                <a:cs typeface="Times New Roman" pitchFamily="18" charset="0"/>
              </a:rPr>
              <a:t> dung </a:t>
            </a:r>
            <a:r>
              <a:rPr lang="en-US" sz="1600" dirty="0" err="1">
                <a:solidFill>
                  <a:schemeClr val="bg2"/>
                </a:solidFill>
                <a:latin typeface="Times New Roman" pitchFamily="18" charset="0"/>
                <a:cs typeface="Times New Roman" pitchFamily="18" charset="0"/>
              </a:rPr>
              <a:t>hoặc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nghệ</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thuật</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đặc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sắc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đã</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trình</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bày</a:t>
            </a:r>
            <a:r>
              <a:rPr lang="en-US" sz="1600" dirty="0">
                <a:solidFill>
                  <a:schemeClr val="bg2"/>
                </a:solidFill>
                <a:latin typeface="Times New Roman" pitchFamily="18" charset="0"/>
                <a:cs typeface="Times New Roman" pitchFamily="18" charset="0"/>
              </a:rPr>
              <a:t>.</a:t>
            </a:r>
          </a:p>
          <a:p>
            <a:endParaRPr lang="en-US" sz="1500" dirty="0">
              <a:solidFill>
                <a:schemeClr val="bg2"/>
              </a:solidFill>
              <a:latin typeface="Times New Roman" pitchFamily="18" charset="0"/>
              <a:cs typeface="Times New Roman" pitchFamily="18" charset="0"/>
            </a:endParaRPr>
          </a:p>
        </p:txBody>
      </p:sp>
      <p:sp>
        <p:nvSpPr>
          <p:cNvPr id="17" name="Rounded Rectangle 16"/>
          <p:cNvSpPr/>
          <p:nvPr/>
        </p:nvSpPr>
        <p:spPr>
          <a:xfrm>
            <a:off x="291466" y="2262754"/>
            <a:ext cx="1080135" cy="75700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solidFill>
                  <a:schemeClr val="tx1"/>
                </a:solidFill>
                <a:latin typeface="Times New Roman" pitchFamily="18" charset="0"/>
                <a:cs typeface="Times New Roman" pitchFamily="18" charset="0"/>
              </a:rPr>
              <a:t>LẬP DÀN Ý</a:t>
            </a:r>
          </a:p>
        </p:txBody>
      </p:sp>
    </p:spTree>
    <p:extLst>
      <p:ext uri="{BB962C8B-B14F-4D97-AF65-F5344CB8AC3E}">
        <p14:creationId xmlns:p14="http://schemas.microsoft.com/office/powerpoint/2010/main" val="38586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13518" y="434634"/>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10" name="Rounded Rectangle 9"/>
          <p:cNvSpPr/>
          <p:nvPr/>
        </p:nvSpPr>
        <p:spPr>
          <a:xfrm>
            <a:off x="4265794" y="1307407"/>
            <a:ext cx="1335167" cy="74120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3: </a:t>
            </a:r>
            <a:r>
              <a:rPr lang="en-US" sz="1800" b="1" dirty="0">
                <a:solidFill>
                  <a:srgbClr val="FFFF00"/>
                </a:solidFill>
                <a:latin typeface="Times New Roman" pitchFamily="18" charset="0"/>
                <a:cs typeface="Times New Roman" pitchFamily="18" charset="0"/>
              </a:rPr>
              <a:t>VIẾT BÀI</a:t>
            </a:r>
          </a:p>
        </p:txBody>
      </p:sp>
      <p:sp>
        <p:nvSpPr>
          <p:cNvPr id="11" name="Rounded Rectangle 10"/>
          <p:cNvSpPr/>
          <p:nvPr/>
        </p:nvSpPr>
        <p:spPr>
          <a:xfrm>
            <a:off x="4265794" y="3034665"/>
            <a:ext cx="1335167" cy="140589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4: </a:t>
            </a:r>
            <a:r>
              <a:rPr lang="en-US" sz="1800" b="1" dirty="0">
                <a:solidFill>
                  <a:srgbClr val="FFFF00"/>
                </a:solidFill>
                <a:latin typeface="Times New Roman" pitchFamily="18" charset="0"/>
                <a:cs typeface="Times New Roman" pitchFamily="18" charset="0"/>
              </a:rPr>
              <a:t>ĐỌC LẠI BÀI VÀ SỬA CHŨA</a:t>
            </a:r>
          </a:p>
        </p:txBody>
      </p:sp>
      <p:sp>
        <p:nvSpPr>
          <p:cNvPr id="12" name="Line Callout 1 11"/>
          <p:cNvSpPr/>
          <p:nvPr/>
        </p:nvSpPr>
        <p:spPr>
          <a:xfrm>
            <a:off x="6151939" y="936531"/>
            <a:ext cx="2992061" cy="1823583"/>
          </a:xfrm>
          <a:prstGeom prst="borderCallout1">
            <a:avLst>
              <a:gd name="adj1" fmla="val 49702"/>
              <a:gd name="adj2" fmla="val 574"/>
              <a:gd name="adj3" fmla="val 49449"/>
              <a:gd name="adj4" fmla="val -198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800" dirty="0" smtClean="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Viết</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đoạn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văn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theo</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dàn</a:t>
            </a:r>
            <a:r>
              <a:rPr lang="en-US" sz="1800" dirty="0">
                <a:solidFill>
                  <a:schemeClr val="bg2"/>
                </a:solidFill>
                <a:latin typeface="Times New Roman" pitchFamily="18" charset="0"/>
                <a:cs typeface="Times New Roman" pitchFamily="18" charset="0"/>
              </a:rPr>
              <a:t> ý </a:t>
            </a:r>
            <a:r>
              <a:rPr lang="en-US" sz="1800" dirty="0" err="1">
                <a:solidFill>
                  <a:schemeClr val="bg2"/>
                </a:solidFill>
                <a:latin typeface="Times New Roman" pitchFamily="18" charset="0"/>
                <a:cs typeface="Times New Roman" pitchFamily="18" charset="0"/>
              </a:rPr>
              <a:t>đã</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lập</a:t>
            </a:r>
            <a:r>
              <a:rPr lang="en-US" sz="1800" dirty="0">
                <a:solidFill>
                  <a:schemeClr val="bg2"/>
                </a:solidFill>
                <a:latin typeface="Times New Roman" pitchFamily="18" charset="0"/>
                <a:cs typeface="Times New Roman" pitchFamily="18" charset="0"/>
              </a:rPr>
              <a:t>. </a:t>
            </a:r>
            <a:endParaRPr lang="en-US" sz="1800" dirty="0" smtClean="0">
              <a:solidFill>
                <a:schemeClr val="bg2"/>
              </a:solidFill>
              <a:latin typeface="Times New Roman" pitchFamily="18" charset="0"/>
              <a:cs typeface="Times New Roman" pitchFamily="18" charset="0"/>
            </a:endParaRPr>
          </a:p>
          <a:p>
            <a:r>
              <a:rPr lang="en-US" sz="1800" dirty="0" smtClean="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Đảm</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bảo</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yếu</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tố</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về</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hình</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thức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của</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một</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đoạn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văn</a:t>
            </a:r>
            <a:r>
              <a:rPr lang="en-US" sz="1800" dirty="0">
                <a:solidFill>
                  <a:schemeClr val="bg2"/>
                </a:solidFill>
                <a:latin typeface="Times New Roman" pitchFamily="18" charset="0"/>
                <a:cs typeface="Times New Roman" pitchFamily="18" charset="0"/>
              </a:rPr>
              <a:t>.</a:t>
            </a:r>
          </a:p>
          <a:p>
            <a:pPr algn="just"/>
            <a:endParaRPr lang="en-US" sz="1800" dirty="0">
              <a:solidFill>
                <a:schemeClr val="bg2"/>
              </a:solidFill>
              <a:latin typeface="Times New Roman" pitchFamily="18" charset="0"/>
              <a:cs typeface="Times New Roman" pitchFamily="18" charset="0"/>
            </a:endParaRPr>
          </a:p>
        </p:txBody>
      </p:sp>
      <p:sp>
        <p:nvSpPr>
          <p:cNvPr id="13" name="Line Callout 1 12"/>
          <p:cNvSpPr/>
          <p:nvPr/>
        </p:nvSpPr>
        <p:spPr>
          <a:xfrm>
            <a:off x="6151939" y="3041891"/>
            <a:ext cx="2992061" cy="1841836"/>
          </a:xfrm>
          <a:prstGeom prst="borderCallout1">
            <a:avLst>
              <a:gd name="adj1" fmla="val 49702"/>
              <a:gd name="adj2" fmla="val 574"/>
              <a:gd name="adj3" fmla="val 48885"/>
              <a:gd name="adj4" fmla="val -220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Đọc</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lại</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bài</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viết</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kiểm</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tra</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các</a:t>
            </a:r>
            <a:r>
              <a:rPr lang="en-US" sz="1800" dirty="0" smtClean="0">
                <a:solidFill>
                  <a:schemeClr val="bg2"/>
                </a:solidFill>
                <a:latin typeface="Times New Roman" pitchFamily="18" charset="0"/>
                <a:cs typeface="Times New Roman" pitchFamily="18" charset="0"/>
              </a:rPr>
              <a:t> ý </a:t>
            </a:r>
            <a:r>
              <a:rPr lang="en-US" sz="1800" dirty="0" err="1" smtClean="0">
                <a:solidFill>
                  <a:schemeClr val="bg2"/>
                </a:solidFill>
                <a:latin typeface="Times New Roman" pitchFamily="18" charset="0"/>
                <a:cs typeface="Times New Roman" pitchFamily="18" charset="0"/>
              </a:rPr>
              <a:t>đã</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đầy</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đủ</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đúng</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trình</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tự</a:t>
            </a:r>
            <a:r>
              <a:rPr lang="en-US" sz="1800" dirty="0" smtClean="0">
                <a:solidFill>
                  <a:schemeClr val="bg2"/>
                </a:solidFill>
                <a:latin typeface="Times New Roman" pitchFamily="18" charset="0"/>
                <a:cs typeface="Times New Roman" pitchFamily="18" charset="0"/>
              </a:rPr>
              <a:t> ở </a:t>
            </a:r>
            <a:r>
              <a:rPr lang="en-US" sz="1800" dirty="0" err="1" smtClean="0">
                <a:solidFill>
                  <a:schemeClr val="bg2"/>
                </a:solidFill>
                <a:latin typeface="Times New Roman" pitchFamily="18" charset="0"/>
                <a:cs typeface="Times New Roman" pitchFamily="18" charset="0"/>
              </a:rPr>
              <a:t>dàn</a:t>
            </a:r>
            <a:r>
              <a:rPr lang="en-US" sz="1800" dirty="0" smtClean="0">
                <a:solidFill>
                  <a:schemeClr val="bg2"/>
                </a:solidFill>
                <a:latin typeface="Times New Roman" pitchFamily="18" charset="0"/>
                <a:cs typeface="Times New Roman" pitchFamily="18" charset="0"/>
              </a:rPr>
              <a:t> ý hay </a:t>
            </a:r>
            <a:r>
              <a:rPr lang="en-US" sz="1800" dirty="0" err="1" smtClean="0">
                <a:solidFill>
                  <a:schemeClr val="bg2"/>
                </a:solidFill>
                <a:latin typeface="Times New Roman" pitchFamily="18" charset="0"/>
                <a:cs typeface="Times New Roman" pitchFamily="18" charset="0"/>
              </a:rPr>
              <a:t>chưa</a:t>
            </a:r>
            <a:r>
              <a:rPr lang="en-US" sz="1800" dirty="0" smtClean="0">
                <a:solidFill>
                  <a:schemeClr val="bg2"/>
                </a:solidFill>
                <a:latin typeface="Times New Roman" pitchFamily="18" charset="0"/>
                <a:cs typeface="Times New Roman" pitchFamily="18" charset="0"/>
              </a:rPr>
              <a:t>.</a:t>
            </a:r>
          </a:p>
          <a:p>
            <a:pPr algn="just"/>
            <a:r>
              <a:rPr lang="en-US" sz="1800" dirty="0" smtClean="0">
                <a:solidFill>
                  <a:schemeClr val="bg2"/>
                </a:solidFill>
                <a:latin typeface="Times New Roman" pitchFamily="18" charset="0"/>
                <a:cs typeface="Times New Roman" pitchFamily="18" charset="0"/>
              </a:rPr>
              <a:t>- </a:t>
            </a:r>
            <a:r>
              <a:rPr lang="vi-VN" sz="1800" dirty="0" smtClean="0">
                <a:solidFill>
                  <a:schemeClr val="bg2"/>
                </a:solidFill>
                <a:latin typeface="Times New Roman" pitchFamily="18" charset="0"/>
                <a:cs typeface="Times New Roman" pitchFamily="18" charset="0"/>
              </a:rPr>
              <a:t>Đọc và</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phát</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hiện</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các</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lỗi</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và</a:t>
            </a:r>
            <a:r>
              <a:rPr lang="en-US" sz="1800" dirty="0" smtClean="0">
                <a:solidFill>
                  <a:schemeClr val="bg2"/>
                </a:solidFill>
                <a:latin typeface="Times New Roman" pitchFamily="18" charset="0"/>
                <a:cs typeface="Times New Roman" pitchFamily="18" charset="0"/>
              </a:rPr>
              <a:t> </a:t>
            </a:r>
            <a:r>
              <a:rPr lang="vi-VN" sz="1800" dirty="0" smtClean="0">
                <a:solidFill>
                  <a:schemeClr val="bg2"/>
                </a:solidFill>
                <a:latin typeface="Times New Roman" pitchFamily="18" charset="0"/>
                <a:cs typeface="Times New Roman" pitchFamily="18" charset="0"/>
              </a:rPr>
              <a:t>sửa lại bài viết. </a:t>
            </a:r>
            <a:endParaRPr lang="en-US" sz="1800" dirty="0">
              <a:solidFill>
                <a:schemeClr val="bg2"/>
              </a:solidFill>
              <a:latin typeface="Times New Roman" pitchFamily="18" charset="0"/>
              <a:cs typeface="Times New Roman" pitchFamily="18" charset="0"/>
            </a:endParaRPr>
          </a:p>
        </p:txBody>
      </p:sp>
      <p:sp>
        <p:nvSpPr>
          <p:cNvPr id="15" name="Rectangle 14"/>
          <p:cNvSpPr/>
          <p:nvPr/>
        </p:nvSpPr>
        <p:spPr>
          <a:xfrm>
            <a:off x="307975" y="936531"/>
            <a:ext cx="4148385" cy="1731243"/>
          </a:xfrm>
          <a:prstGeom prst="rect">
            <a:avLst/>
          </a:prstGeom>
        </p:spPr>
        <p:txBody>
          <a:bodyPr wrap="square" lIns="68580" tIns="34290" rIns="68580" bIns="34290">
            <a:spAutoFit/>
          </a:bodyPr>
          <a:lstStyle/>
          <a:p>
            <a:pPr>
              <a:lnSpc>
                <a:spcPct val="150000"/>
              </a:lnSpc>
            </a:pPr>
            <a:r>
              <a:rPr lang="en-US" sz="1800" b="1" dirty="0">
                <a:solidFill>
                  <a:srgbClr val="FF0000"/>
                </a:solidFill>
                <a:latin typeface="Times New Roman" pitchFamily="18" charset="0"/>
                <a:cs typeface="Times New Roman" pitchFamily="18" charset="0"/>
              </a:rPr>
              <a:t>ĐỀ BÀI: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pPr>
              <a:lnSpc>
                <a:spcPct val="150000"/>
              </a:lnSpc>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2454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Rounded Rectangle 3"/>
          <p:cNvSpPr/>
          <p:nvPr/>
        </p:nvSpPr>
        <p:spPr>
          <a:xfrm>
            <a:off x="1560195" y="34290"/>
            <a:ext cx="5897880" cy="462915"/>
          </a:xfrm>
          <a:prstGeom prst="roundRect">
            <a:avLst/>
          </a:prstGeom>
          <a:solidFill>
            <a:schemeClr val="accent2">
              <a:lumMod val="20000"/>
              <a:lumOff val="80000"/>
              <a:alpha val="50000"/>
            </a:schemeClr>
          </a:solidFill>
          <a:ln>
            <a:solidFill>
              <a:schemeClr val="accent2">
                <a:lumMod val="60000"/>
                <a:lumOff val="40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600" dirty="0" smtClean="0">
              <a:solidFill>
                <a:schemeClr val="bg2"/>
              </a:solidFill>
              <a:latin typeface="Times New Roman" pitchFamily="18" charset="0"/>
              <a:cs typeface="Times New Roman" pitchFamily="18" charset="0"/>
            </a:endParaRPr>
          </a:p>
          <a:p>
            <a:pPr algn="ctr"/>
            <a:r>
              <a:rPr lang="en-US" sz="1600" dirty="0" err="1" smtClean="0">
                <a:solidFill>
                  <a:schemeClr val="bg2"/>
                </a:solidFill>
                <a:latin typeface="Times New Roman" pitchFamily="18" charset="0"/>
                <a:cs typeface="Times New Roman" pitchFamily="18" charset="0"/>
              </a:rPr>
              <a:t>Đoạn</a:t>
            </a:r>
            <a:r>
              <a:rPr lang="en-US" sz="1600" dirty="0" smtClean="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văn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bộc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lộ</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cảm</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nghĩ</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của</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em</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sau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khi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đọc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bài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thơ</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Nắng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mới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của</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Lưu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Trọng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Lư</a:t>
            </a:r>
            <a:r>
              <a:rPr lang="en-US" sz="1600" dirty="0">
                <a:solidFill>
                  <a:schemeClr val="bg2"/>
                </a:solidFill>
                <a:latin typeface="Times New Roman" pitchFamily="18" charset="0"/>
                <a:cs typeface="Times New Roman" pitchFamily="18" charset="0"/>
              </a:rPr>
              <a:t>.</a:t>
            </a:r>
          </a:p>
          <a:p>
            <a:pPr algn="ctr"/>
            <a:endParaRPr lang="en-US" sz="1600" dirty="0">
              <a:solidFill>
                <a:schemeClr val="bg2"/>
              </a:solidFill>
              <a:latin typeface="Times New Roman" pitchFamily="18" charset="0"/>
              <a:cs typeface="Times New Roman" pitchFamily="18" charset="0"/>
            </a:endParaRPr>
          </a:p>
        </p:txBody>
      </p:sp>
      <p:sp>
        <p:nvSpPr>
          <p:cNvPr id="5" name="Heart 4"/>
          <p:cNvSpPr/>
          <p:nvPr/>
        </p:nvSpPr>
        <p:spPr>
          <a:xfrm>
            <a:off x="-124690" y="1765934"/>
            <a:ext cx="1496290" cy="142303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b="1" dirty="0" smtClean="0">
                <a:solidFill>
                  <a:schemeClr val="bg1"/>
                </a:solidFill>
                <a:latin typeface="Times New Roman" pitchFamily="18" charset="0"/>
                <a:cs typeface="Times New Roman" pitchFamily="18" charset="0"/>
              </a:rPr>
              <a:t>“NẮNG MƠI”</a:t>
            </a:r>
          </a:p>
          <a:p>
            <a:pPr algn="ctr"/>
            <a:r>
              <a:rPr lang="en-US" sz="1600" b="1" dirty="0" smtClean="0">
                <a:solidFill>
                  <a:schemeClr val="bg1"/>
                </a:solidFill>
                <a:latin typeface="Times New Roman" pitchFamily="18" charset="0"/>
                <a:cs typeface="Times New Roman" pitchFamily="18" charset="0"/>
              </a:rPr>
              <a:t>LƯU TRỌNG LƯ</a:t>
            </a:r>
            <a:endParaRPr lang="en-US" sz="1600" b="1" dirty="0">
              <a:solidFill>
                <a:schemeClr val="bg1"/>
              </a:solidFill>
              <a:latin typeface="Times New Roman" pitchFamily="18" charset="0"/>
              <a:cs typeface="Times New Roman" pitchFamily="18" charset="0"/>
            </a:endParaRPr>
          </a:p>
        </p:txBody>
      </p:sp>
      <p:sp>
        <p:nvSpPr>
          <p:cNvPr id="6" name="Line Callout 2 5"/>
          <p:cNvSpPr/>
          <p:nvPr/>
        </p:nvSpPr>
        <p:spPr>
          <a:xfrm>
            <a:off x="1447974" y="642935"/>
            <a:ext cx="1303020" cy="977266"/>
          </a:xfrm>
          <a:prstGeom prst="borderCallout2">
            <a:avLst>
              <a:gd name="adj1" fmla="val 45065"/>
              <a:gd name="adj2" fmla="val -232"/>
              <a:gd name="adj3" fmla="val 45912"/>
              <a:gd name="adj4" fmla="val -29028"/>
              <a:gd name="adj5" fmla="val 142567"/>
              <a:gd name="adj6" fmla="val -540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b="1" dirty="0">
                <a:solidFill>
                  <a:srgbClr val="FF0000"/>
                </a:solidFill>
                <a:latin typeface="Times New Roman" pitchFamily="18" charset="0"/>
                <a:cs typeface="Times New Roman" pitchFamily="18" charset="0"/>
              </a:rPr>
              <a:t>MỞ  </a:t>
            </a:r>
            <a:r>
              <a:rPr lang="en-US" sz="1600" b="1" dirty="0" smtClean="0">
                <a:solidFill>
                  <a:srgbClr val="FF0000"/>
                </a:solidFill>
                <a:latin typeface="Times New Roman" pitchFamily="18" charset="0"/>
                <a:cs typeface="Times New Roman" pitchFamily="18" charset="0"/>
              </a:rPr>
              <a:t>ĐOẠN</a:t>
            </a:r>
            <a:endParaRPr lang="en-US" sz="1600" b="1" dirty="0">
              <a:solidFill>
                <a:srgbClr val="FF0000"/>
              </a:solidFill>
              <a:latin typeface="Times New Roman" pitchFamily="18" charset="0"/>
              <a:cs typeface="Times New Roman" pitchFamily="18" charset="0"/>
            </a:endParaRPr>
          </a:p>
        </p:txBody>
      </p:sp>
      <p:sp>
        <p:nvSpPr>
          <p:cNvPr id="7" name="Line Callout 1 6"/>
          <p:cNvSpPr/>
          <p:nvPr/>
        </p:nvSpPr>
        <p:spPr>
          <a:xfrm>
            <a:off x="2955953" y="634363"/>
            <a:ext cx="6028805" cy="994411"/>
          </a:xfrm>
          <a:prstGeom prst="borderCallout1">
            <a:avLst>
              <a:gd name="adj1" fmla="val 47783"/>
              <a:gd name="adj2" fmla="val -280"/>
              <a:gd name="adj3" fmla="val 47983"/>
              <a:gd name="adj4" fmla="val -3594"/>
            </a:avLst>
          </a:prstGeom>
          <a:ln/>
        </p:spPr>
        <p:style>
          <a:lnRef idx="2">
            <a:schemeClr val="accent4"/>
          </a:lnRef>
          <a:fillRef idx="1">
            <a:schemeClr val="lt1"/>
          </a:fillRef>
          <a:effectRef idx="0">
            <a:schemeClr val="accent4"/>
          </a:effectRef>
          <a:fontRef idx="minor">
            <a:schemeClr val="dk1"/>
          </a:fontRef>
        </p:style>
        <p:txBody>
          <a:bodyPr lIns="68580" tIns="34290" rIns="68580" bIns="34290" rtlCol="0" anchor="ctr"/>
          <a:lstStyle/>
          <a:p>
            <a:pPr algn="just"/>
            <a:r>
              <a:rPr lang="vi-VN" sz="1600" dirty="0">
                <a:latin typeface="Times New Roman" pitchFamily="18" charset="0"/>
                <a:cs typeface="Times New Roman" pitchFamily="18" charset="0"/>
              </a:rPr>
              <a:t>Trong vô số những tác phẩm viết về mẹ, về tình mẫu tử, không thể không nhắc đến bài thơ Nắng mới của nhà thơ Lưu Trọng Lư, trích từ tập “Tiếng thu”</a:t>
            </a:r>
            <a:endParaRPr lang="en-US" sz="1600" dirty="0">
              <a:solidFill>
                <a:schemeClr val="bg1"/>
              </a:solidFill>
              <a:latin typeface="Times New Roman" pitchFamily="18" charset="0"/>
              <a:cs typeface="Times New Roman" pitchFamily="18" charset="0"/>
            </a:endParaRPr>
          </a:p>
        </p:txBody>
      </p:sp>
      <p:sp>
        <p:nvSpPr>
          <p:cNvPr id="8" name="Line Callout 2 7"/>
          <p:cNvSpPr/>
          <p:nvPr/>
        </p:nvSpPr>
        <p:spPr>
          <a:xfrm>
            <a:off x="1447974" y="1988819"/>
            <a:ext cx="1303020" cy="977266"/>
          </a:xfrm>
          <a:prstGeom prst="borderCallout2">
            <a:avLst>
              <a:gd name="adj1" fmla="val 45065"/>
              <a:gd name="adj2" fmla="val -232"/>
              <a:gd name="adj3" fmla="val 44158"/>
              <a:gd name="adj4" fmla="val -18502"/>
              <a:gd name="adj5" fmla="val 44322"/>
              <a:gd name="adj6" fmla="val -369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b="1" dirty="0">
                <a:solidFill>
                  <a:srgbClr val="FF0000"/>
                </a:solidFill>
                <a:latin typeface="Times New Roman" pitchFamily="18" charset="0"/>
                <a:cs typeface="Times New Roman" pitchFamily="18" charset="0"/>
              </a:rPr>
              <a:t>THÂN </a:t>
            </a:r>
            <a:r>
              <a:rPr lang="en-US" sz="1600" b="1" dirty="0" smtClean="0">
                <a:solidFill>
                  <a:srgbClr val="FF0000"/>
                </a:solidFill>
                <a:latin typeface="Times New Roman" pitchFamily="18" charset="0"/>
                <a:cs typeface="Times New Roman" pitchFamily="18" charset="0"/>
              </a:rPr>
              <a:t>ĐOẠN</a:t>
            </a:r>
            <a:endParaRPr lang="en-US" sz="1600" b="1" dirty="0">
              <a:solidFill>
                <a:srgbClr val="FF0000"/>
              </a:solidFill>
              <a:latin typeface="Times New Roman" pitchFamily="18" charset="0"/>
              <a:cs typeface="Times New Roman" pitchFamily="18" charset="0"/>
            </a:endParaRPr>
          </a:p>
        </p:txBody>
      </p:sp>
      <p:sp>
        <p:nvSpPr>
          <p:cNvPr id="9" name="Line Callout 2 8"/>
          <p:cNvSpPr/>
          <p:nvPr/>
        </p:nvSpPr>
        <p:spPr>
          <a:xfrm>
            <a:off x="1447974" y="4070249"/>
            <a:ext cx="1303020" cy="977266"/>
          </a:xfrm>
          <a:prstGeom prst="borderCallout2">
            <a:avLst>
              <a:gd name="adj1" fmla="val 45065"/>
              <a:gd name="adj2" fmla="val -232"/>
              <a:gd name="adj3" fmla="val 45912"/>
              <a:gd name="adj4" fmla="val -29028"/>
              <a:gd name="adj5" fmla="val -96029"/>
              <a:gd name="adj6" fmla="val -632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b="1" dirty="0">
                <a:solidFill>
                  <a:srgbClr val="FF0000"/>
                </a:solidFill>
                <a:latin typeface="Times New Roman" pitchFamily="18" charset="0"/>
                <a:cs typeface="Times New Roman" pitchFamily="18" charset="0"/>
              </a:rPr>
              <a:t>KẾT </a:t>
            </a:r>
            <a:r>
              <a:rPr lang="en-US" sz="1600" b="1" dirty="0" smtClean="0">
                <a:solidFill>
                  <a:srgbClr val="FF0000"/>
                </a:solidFill>
                <a:latin typeface="Times New Roman" pitchFamily="18" charset="0"/>
                <a:cs typeface="Times New Roman" pitchFamily="18" charset="0"/>
              </a:rPr>
              <a:t>ĐOẠN</a:t>
            </a:r>
            <a:endParaRPr lang="en-US" sz="1600" b="1" dirty="0">
              <a:solidFill>
                <a:srgbClr val="FF0000"/>
              </a:solidFill>
              <a:latin typeface="Times New Roman" pitchFamily="18" charset="0"/>
              <a:cs typeface="Times New Roman" pitchFamily="18" charset="0"/>
            </a:endParaRPr>
          </a:p>
        </p:txBody>
      </p:sp>
      <p:sp>
        <p:nvSpPr>
          <p:cNvPr id="10" name="Line Callout 2 9"/>
          <p:cNvSpPr/>
          <p:nvPr/>
        </p:nvSpPr>
        <p:spPr>
          <a:xfrm>
            <a:off x="2955953" y="1733462"/>
            <a:ext cx="2177415" cy="912972"/>
          </a:xfrm>
          <a:prstGeom prst="borderCallout2">
            <a:avLst>
              <a:gd name="adj1" fmla="val 48296"/>
              <a:gd name="adj2" fmla="val -7015"/>
              <a:gd name="adj3" fmla="val 53014"/>
              <a:gd name="adj4" fmla="val -660"/>
              <a:gd name="adj5" fmla="val 71415"/>
              <a:gd name="adj6" fmla="val -900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a:solidFill>
                  <a:schemeClr val="bg2"/>
                </a:solidFill>
                <a:latin typeface="Times New Roman" pitchFamily="18" charset="0"/>
                <a:cs typeface="Times New Roman" pitchFamily="18" charset="0"/>
              </a:rPr>
              <a:t>Nêu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ấn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tượng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nghệ</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thuật</a:t>
            </a:r>
            <a:endParaRPr lang="en-US" sz="1600" dirty="0">
              <a:solidFill>
                <a:schemeClr val="bg2"/>
              </a:solidFill>
              <a:latin typeface="Times New Roman" pitchFamily="18" charset="0"/>
              <a:cs typeface="Times New Roman" pitchFamily="18" charset="0"/>
            </a:endParaRPr>
          </a:p>
          <a:p>
            <a:pPr algn="ctr"/>
            <a:endParaRPr lang="en-US" sz="1600" dirty="0">
              <a:solidFill>
                <a:schemeClr val="tx1"/>
              </a:solidFill>
              <a:latin typeface="Times New Roman" pitchFamily="18" charset="0"/>
              <a:cs typeface="Times New Roman" pitchFamily="18" charset="0"/>
            </a:endParaRPr>
          </a:p>
        </p:txBody>
      </p:sp>
      <p:sp>
        <p:nvSpPr>
          <p:cNvPr id="11" name="Line Callout 1 10"/>
          <p:cNvSpPr/>
          <p:nvPr/>
        </p:nvSpPr>
        <p:spPr>
          <a:xfrm>
            <a:off x="5432366" y="1659950"/>
            <a:ext cx="3711633" cy="1171056"/>
          </a:xfrm>
          <a:prstGeom prst="borderCallout1">
            <a:avLst>
              <a:gd name="adj1" fmla="val 50846"/>
              <a:gd name="adj2" fmla="val -8823"/>
              <a:gd name="adj3" fmla="val 50837"/>
              <a:gd name="adj4" fmla="val -280"/>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600" dirty="0">
                <a:solidFill>
                  <a:schemeClr val="bg2"/>
                </a:solidFill>
                <a:latin typeface="Times New Roman" pitchFamily="18" charset="0"/>
                <a:cs typeface="Times New Roman" pitchFamily="18" charset="0"/>
              </a:rPr>
              <a:t>Bằng ngôn từ giản dị, mộc mạc, giàu sức gợi hình, gợi cảm cùng giọng điệu nhẹ nhàng, tha thiết, tâm tình, nhà thơ Lưu Trọng Lư muốn bày tỏ tình yêu thương mãnh liệt của mình đối với mẹ. </a:t>
            </a:r>
            <a:endParaRPr lang="en-US" sz="1600" dirty="0">
              <a:solidFill>
                <a:schemeClr val="bg2"/>
              </a:solidFill>
              <a:latin typeface="Times New Roman" pitchFamily="18" charset="0"/>
              <a:cs typeface="Times New Roman" pitchFamily="18" charset="0"/>
            </a:endParaRPr>
          </a:p>
        </p:txBody>
      </p:sp>
      <p:sp>
        <p:nvSpPr>
          <p:cNvPr id="12" name="Line Callout 2 11"/>
          <p:cNvSpPr/>
          <p:nvPr/>
        </p:nvSpPr>
        <p:spPr>
          <a:xfrm>
            <a:off x="2955953" y="2688581"/>
            <a:ext cx="2177415" cy="709245"/>
          </a:xfrm>
          <a:prstGeom prst="borderCallout2">
            <a:avLst>
              <a:gd name="adj1" fmla="val 48296"/>
              <a:gd name="adj2" fmla="val 143"/>
              <a:gd name="adj3" fmla="val 46185"/>
              <a:gd name="adj4" fmla="val -7341"/>
              <a:gd name="adj5" fmla="val -35001"/>
              <a:gd name="adj6" fmla="val -869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600" dirty="0" smtClean="0">
              <a:solidFill>
                <a:schemeClr val="bg2"/>
              </a:solidFill>
              <a:latin typeface="Times New Roman" pitchFamily="18" charset="0"/>
              <a:cs typeface="Times New Roman" pitchFamily="18" charset="0"/>
            </a:endParaRPr>
          </a:p>
          <a:p>
            <a:pPr algn="ctr"/>
            <a:r>
              <a:rPr lang="en-US" sz="1600" dirty="0" err="1" smtClean="0">
                <a:solidFill>
                  <a:schemeClr val="bg2"/>
                </a:solidFill>
                <a:latin typeface="Times New Roman" pitchFamily="18" charset="0"/>
                <a:cs typeface="Times New Roman" pitchFamily="18" charset="0"/>
              </a:rPr>
              <a:t>Nêu</a:t>
            </a:r>
            <a:r>
              <a:rPr lang="en-US" sz="1600" dirty="0" smtClean="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ấn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tượng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nội</a:t>
            </a:r>
            <a:r>
              <a:rPr lang="en-US" sz="1600" dirty="0">
                <a:solidFill>
                  <a:schemeClr val="bg2"/>
                </a:solidFill>
                <a:latin typeface="Times New Roman" pitchFamily="18" charset="0"/>
                <a:cs typeface="Times New Roman" pitchFamily="18" charset="0"/>
              </a:rPr>
              <a:t> dung.</a:t>
            </a:r>
          </a:p>
          <a:p>
            <a:pPr algn="ctr"/>
            <a:endParaRPr lang="en-US" sz="1600" dirty="0">
              <a:solidFill>
                <a:schemeClr val="tx1"/>
              </a:solidFill>
              <a:latin typeface="Times New Roman" pitchFamily="18" charset="0"/>
              <a:cs typeface="Times New Roman" pitchFamily="18" charset="0"/>
            </a:endParaRPr>
          </a:p>
        </p:txBody>
      </p:sp>
      <p:sp>
        <p:nvSpPr>
          <p:cNvPr id="13" name="Line Callout 1 12"/>
          <p:cNvSpPr/>
          <p:nvPr/>
        </p:nvSpPr>
        <p:spPr>
          <a:xfrm>
            <a:off x="5459121" y="2861552"/>
            <a:ext cx="3684879" cy="1441608"/>
          </a:xfrm>
          <a:prstGeom prst="borderCallout1">
            <a:avLst>
              <a:gd name="adj1" fmla="val 9262"/>
              <a:gd name="adj2" fmla="val -9326"/>
              <a:gd name="adj3" fmla="val 49062"/>
              <a:gd name="adj4" fmla="val -280"/>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600" dirty="0">
                <a:solidFill>
                  <a:schemeClr val="bg2"/>
                </a:solidFill>
                <a:latin typeface="Times New Roman" pitchFamily="18" charset="0"/>
                <a:cs typeface="Times New Roman" pitchFamily="18" charset="0"/>
              </a:rPr>
              <a:t>Tác phẩm của ông là lời ca chan chứa về tình mẫu tử thiêng liêng. Qua đó, thể hiện giá trị đạo đức cao đẹp của người Việt Nam, đó là tình cảm gia đình thiêng liêng, sâu sắc. </a:t>
            </a:r>
            <a:endParaRPr lang="en-US" sz="1600" dirty="0">
              <a:solidFill>
                <a:schemeClr val="bg2"/>
              </a:solidFill>
              <a:latin typeface="Times New Roman" pitchFamily="18" charset="0"/>
              <a:cs typeface="Times New Roman" pitchFamily="18" charset="0"/>
            </a:endParaRPr>
          </a:p>
        </p:txBody>
      </p:sp>
      <p:sp>
        <p:nvSpPr>
          <p:cNvPr id="14" name="Line Callout 2 13"/>
          <p:cNvSpPr/>
          <p:nvPr/>
        </p:nvSpPr>
        <p:spPr>
          <a:xfrm>
            <a:off x="2955953" y="3582356"/>
            <a:ext cx="2177415" cy="633367"/>
          </a:xfrm>
          <a:prstGeom prst="borderCallout2">
            <a:avLst>
              <a:gd name="adj1" fmla="val 48296"/>
              <a:gd name="adj2" fmla="val 143"/>
              <a:gd name="adj3" fmla="val 46185"/>
              <a:gd name="adj4" fmla="val -7341"/>
              <a:gd name="adj5" fmla="val -107842"/>
              <a:gd name="adj6" fmla="val -821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smtClean="0">
                <a:solidFill>
                  <a:schemeClr val="bg2"/>
                </a:solidFill>
                <a:latin typeface="Times New Roman" pitchFamily="18" charset="0"/>
                <a:cs typeface="Times New Roman" pitchFamily="18" charset="0"/>
              </a:rPr>
              <a:t>Nêu</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cảm</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nghĩ</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của</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em</a:t>
            </a:r>
            <a:r>
              <a:rPr lang="en-US" sz="1600" dirty="0" smtClean="0">
                <a:solidFill>
                  <a:schemeClr val="bg2"/>
                </a:solidFill>
                <a:latin typeface="Times New Roman" pitchFamily="18" charset="0"/>
                <a:cs typeface="Times New Roman" pitchFamily="18" charset="0"/>
              </a:rPr>
              <a:t>.</a:t>
            </a:r>
            <a:endParaRPr lang="en-US" sz="1600" dirty="0">
              <a:solidFill>
                <a:schemeClr val="bg2"/>
              </a:solidFill>
              <a:latin typeface="Times New Roman" pitchFamily="18" charset="0"/>
              <a:cs typeface="Times New Roman" pitchFamily="18" charset="0"/>
            </a:endParaRPr>
          </a:p>
          <a:p>
            <a:pPr algn="ctr"/>
            <a:endParaRPr lang="en-US" sz="1600" dirty="0">
              <a:solidFill>
                <a:schemeClr val="tx1"/>
              </a:solidFill>
              <a:latin typeface="Times New Roman" pitchFamily="18" charset="0"/>
              <a:cs typeface="Times New Roman" pitchFamily="18" charset="0"/>
            </a:endParaRPr>
          </a:p>
        </p:txBody>
      </p:sp>
      <p:sp>
        <p:nvSpPr>
          <p:cNvPr id="15" name="Line Callout 1 14"/>
          <p:cNvSpPr/>
          <p:nvPr/>
        </p:nvSpPr>
        <p:spPr>
          <a:xfrm>
            <a:off x="2955953" y="4330064"/>
            <a:ext cx="5738382" cy="813436"/>
          </a:xfrm>
          <a:prstGeom prst="borderCallout1">
            <a:avLst>
              <a:gd name="adj1" fmla="val 47783"/>
              <a:gd name="adj2" fmla="val -280"/>
              <a:gd name="adj3" fmla="val 47983"/>
              <a:gd name="adj4" fmla="val -4861"/>
            </a:avLst>
          </a:prstGeom>
          <a:ln/>
        </p:spPr>
        <p:style>
          <a:lnRef idx="2">
            <a:schemeClr val="accent4"/>
          </a:lnRef>
          <a:fillRef idx="1">
            <a:schemeClr val="lt1"/>
          </a:fillRef>
          <a:effectRef idx="0">
            <a:schemeClr val="accent4"/>
          </a:effectRef>
          <a:fontRef idx="minor">
            <a:schemeClr val="dk1"/>
          </a:fontRef>
        </p:style>
        <p:txBody>
          <a:bodyPr lIns="68580" tIns="34290" rIns="68580" bIns="34290" rtlCol="0" anchor="ctr"/>
          <a:lstStyle/>
          <a:p>
            <a:pPr algn="just"/>
            <a:r>
              <a:rPr lang="vi-VN" sz="1600" dirty="0">
                <a:latin typeface="Times New Roman" pitchFamily="18" charset="0"/>
                <a:cs typeface="Times New Roman" pitchFamily="18" charset="0"/>
              </a:rPr>
              <a:t>Bài thơ như gửi gắm tới mỗi người một thông điệp ý nghĩa, đó là “Ai còn mẹ xin đừng làm mẹ khóc, đừng để buồn lên mắt mẹ nghe không?”</a:t>
            </a:r>
            <a:endParaRPr 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199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2788" name="Google Shape;2788;p36"/>
          <p:cNvSpPr txBox="1">
            <a:spLocks noGrp="1"/>
          </p:cNvSpPr>
          <p:nvPr>
            <p:ph type="title"/>
          </p:nvPr>
        </p:nvSpPr>
        <p:spPr>
          <a:xfrm rot="-265577">
            <a:off x="1984162" y="2065626"/>
            <a:ext cx="5593683" cy="2033363"/>
          </a:xfrm>
          <a:prstGeom prst="rect">
            <a:avLst/>
          </a:prstGeom>
        </p:spPr>
        <p:txBody>
          <a:bodyPr spcFirstLastPara="1" wrap="square" lIns="91425" tIns="91425" rIns="91425" bIns="91425" anchor="ctr" anchorCtr="0">
            <a:noAutofit/>
          </a:bodyPr>
          <a:lstStyle/>
          <a:p>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Chiêm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Mai </a:t>
            </a:r>
            <a:r>
              <a:rPr lang="en-US" sz="3200" dirty="0" err="1" smtClean="0">
                <a:latin typeface="Times New Roman" pitchFamily="18" charset="0"/>
                <a:cs typeface="Times New Roman" pitchFamily="18" charset="0"/>
              </a:rPr>
              <a:t>Liễu</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dirty="0">
              <a:solidFill>
                <a:schemeClr val="bg2"/>
              </a:solidFill>
              <a:latin typeface="Times New Roman" pitchFamily="18" charset="0"/>
              <a:cs typeface="Times New Roman" pitchFamily="18" charset="0"/>
            </a:endParaRPr>
          </a:p>
        </p:txBody>
      </p:sp>
      <p:sp>
        <p:nvSpPr>
          <p:cNvPr id="2789" name="Google Shape;2789;p36"/>
          <p:cNvSpPr txBox="1">
            <a:spLocks noGrp="1"/>
          </p:cNvSpPr>
          <p:nvPr>
            <p:ph type="subTitle" idx="1"/>
          </p:nvPr>
        </p:nvSpPr>
        <p:spPr>
          <a:xfrm rot="-265577">
            <a:off x="1878340" y="1092958"/>
            <a:ext cx="5536426" cy="36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n>
                  <a:solidFill>
                    <a:schemeClr val="bg2"/>
                  </a:solidFill>
                </a:ln>
                <a:solidFill>
                  <a:srgbClr val="FFC000"/>
                </a:solidFill>
                <a:latin typeface="Times New Roman" pitchFamily="18" charset="0"/>
                <a:cs typeface="Times New Roman" pitchFamily="18" charset="0"/>
              </a:rPr>
              <a:t>Bài tập về nhà</a:t>
            </a:r>
            <a:endParaRPr sz="5400" dirty="0">
              <a:ln>
                <a:solidFill>
                  <a:schemeClr val="bg2"/>
                </a:solidFill>
              </a:ln>
              <a:solidFill>
                <a:srgbClr val="FFC000"/>
              </a:solidFill>
              <a:latin typeface="Times New Roman" pitchFamily="18" charset="0"/>
              <a:cs typeface="Times New Roman" pitchFamily="18" charset="0"/>
            </a:endParaRPr>
          </a:p>
        </p:txBody>
      </p:sp>
      <p:grpSp>
        <p:nvGrpSpPr>
          <p:cNvPr id="2878" name="Google Shape;2878;p36"/>
          <p:cNvGrpSpPr/>
          <p:nvPr/>
        </p:nvGrpSpPr>
        <p:grpSpPr>
          <a:xfrm rot="-2370016">
            <a:off x="7106635" y="183092"/>
            <a:ext cx="507304" cy="595543"/>
            <a:chOff x="780782" y="766491"/>
            <a:chExt cx="713278" cy="837344"/>
          </a:xfrm>
        </p:grpSpPr>
        <p:sp>
          <p:nvSpPr>
            <p:cNvPr id="2879"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0"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1"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2"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3"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4"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5"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6"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7"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8"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9"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0"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1"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2"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3"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4"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5"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6"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7"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2898" name="Google Shape;2898;p36"/>
          <p:cNvGrpSpPr/>
          <p:nvPr/>
        </p:nvGrpSpPr>
        <p:grpSpPr>
          <a:xfrm rot="-7008787">
            <a:off x="1465130" y="584711"/>
            <a:ext cx="1069070" cy="870226"/>
            <a:chOff x="7573474" y="3466512"/>
            <a:chExt cx="1617164" cy="1316285"/>
          </a:xfrm>
        </p:grpSpPr>
        <p:sp>
          <p:nvSpPr>
            <p:cNvPr id="2899"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0"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1"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2"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3"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4"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5"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6"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7"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8"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9"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0"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1"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2"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3"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4"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5"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6"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7"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8"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9"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0"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1"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2"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3"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4"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5"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6"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7"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8"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9"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0"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1"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2"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3"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4"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5"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6"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7"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8"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9"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0"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1"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2"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3"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4"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5"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6"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7"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2948" name="Google Shape;2948;p36"/>
          <p:cNvGrpSpPr/>
          <p:nvPr/>
        </p:nvGrpSpPr>
        <p:grpSpPr>
          <a:xfrm rot="-1298509">
            <a:off x="2575578" y="4144036"/>
            <a:ext cx="877243" cy="769044"/>
            <a:chOff x="3656813" y="4101238"/>
            <a:chExt cx="877250" cy="769050"/>
          </a:xfrm>
        </p:grpSpPr>
        <p:sp>
          <p:nvSpPr>
            <p:cNvPr id="2949"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0"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1"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2"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3"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4"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5"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6"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7"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8"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9"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0"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1"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2"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3"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4"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5"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6"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7"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8"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9"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0"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1"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2"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3"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4"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5"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6"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7"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8"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193" name="Google Shape;4150;p50"/>
          <p:cNvGrpSpPr/>
          <p:nvPr/>
        </p:nvGrpSpPr>
        <p:grpSpPr>
          <a:xfrm rot="10800000" flipH="1">
            <a:off x="7242211" y="2831123"/>
            <a:ext cx="1617164" cy="1316285"/>
            <a:chOff x="7573474" y="3466512"/>
            <a:chExt cx="1617164" cy="1316285"/>
          </a:xfrm>
        </p:grpSpPr>
        <p:sp>
          <p:nvSpPr>
            <p:cNvPr id="194" name="Google Shape;4151;p50"/>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5" name="Google Shape;4152;p50"/>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6" name="Google Shape;4153;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7" name="Google Shape;415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8" name="Google Shape;415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9" name="Google Shape;415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0" name="Google Shape;415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1" name="Google Shape;415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2" name="Google Shape;4159;p50"/>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3" name="Google Shape;4160;p50"/>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4" name="Google Shape;4161;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5" name="Google Shape;4162;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6" name="Google Shape;4163;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7" name="Google Shape;4164;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8" name="Google Shape;4165;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9" name="Google Shape;4166;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0" name="Google Shape;4167;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1" name="Google Shape;4168;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2" name="Google Shape;4169;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3" name="Google Shape;4170;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4" name="Google Shape;4171;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5" name="Google Shape;4172;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6" name="Google Shape;4173;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7" name="Google Shape;4174;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8" name="Google Shape;4175;p50"/>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 name="Google Shape;4176;p50"/>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 name="Google Shape;4177;p50"/>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 name="Google Shape;4178;p50"/>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 name="Google Shape;4179;p50"/>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 name="Google Shape;4180;p50"/>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 name="Google Shape;4181;p50"/>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 name="Google Shape;4182;p50"/>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6" name="Google Shape;4183;p50"/>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7" name="Google Shape;4184;p50"/>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8" name="Google Shape;4185;p50"/>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9" name="Google Shape;4186;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0" name="Google Shape;4187;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1" name="Google Shape;4188;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2" name="Google Shape;4189;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3" name="Google Shape;4190;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4" name="Google Shape;4191;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5" name="Google Shape;4192;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6" name="Google Shape;4193;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7" name="Google Shape;419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8" name="Google Shape;419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9" name="Google Shape;419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0" name="Google Shape;419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1" name="Google Shape;419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2" name="Google Shape;4199;p50"/>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89">
                                            <p:txEl>
                                              <p:pRg st="0" end="0"/>
                                            </p:txEl>
                                          </p:spTgt>
                                        </p:tgtEl>
                                        <p:attrNameLst>
                                          <p:attrName>style.visibility</p:attrName>
                                        </p:attrNameLst>
                                      </p:cBhvr>
                                      <p:to>
                                        <p:strVal val="visible"/>
                                      </p:to>
                                    </p:set>
                                    <p:animEffect transition="in" filter="barn(inVertical)">
                                      <p:cBhvr>
                                        <p:cTn id="7" dur="500"/>
                                        <p:tgtEl>
                                          <p:spTgt spid="2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88"/>
                                        </p:tgtEl>
                                        <p:attrNameLst>
                                          <p:attrName>style.visibility</p:attrName>
                                        </p:attrNameLst>
                                      </p:cBhvr>
                                      <p:to>
                                        <p:strVal val="visible"/>
                                      </p:to>
                                    </p:set>
                                    <p:animEffect transition="in" filter="fade">
                                      <p:cBhvr>
                                        <p:cTn id="12" dur="1000"/>
                                        <p:tgtEl>
                                          <p:spTgt spid="2788"/>
                                        </p:tgtEl>
                                      </p:cBhvr>
                                    </p:animEffect>
                                    <p:anim calcmode="lin" valueType="num">
                                      <p:cBhvr>
                                        <p:cTn id="13" dur="1000" fill="hold"/>
                                        <p:tgtEl>
                                          <p:spTgt spid="2788"/>
                                        </p:tgtEl>
                                        <p:attrNameLst>
                                          <p:attrName>ppt_x</p:attrName>
                                        </p:attrNameLst>
                                      </p:cBhvr>
                                      <p:tavLst>
                                        <p:tav tm="0">
                                          <p:val>
                                            <p:strVal val="#ppt_x"/>
                                          </p:val>
                                        </p:tav>
                                        <p:tav tm="100000">
                                          <p:val>
                                            <p:strVal val="#ppt_x"/>
                                          </p:val>
                                        </p:tav>
                                      </p:tavLst>
                                    </p:anim>
                                    <p:anim calcmode="lin" valueType="num">
                                      <p:cBhvr>
                                        <p:cTn id="14" dur="1000" fill="hold"/>
                                        <p:tgtEl>
                                          <p:spTgt spid="27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8" grpId="0"/>
      <p:bldP spid="278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0"/>
          <p:cNvSpPr txBox="1">
            <a:spLocks noGrp="1"/>
          </p:cNvSpPr>
          <p:nvPr>
            <p:ph type="title"/>
          </p:nvPr>
        </p:nvSpPr>
        <p:spPr>
          <a:xfrm>
            <a:off x="197428" y="235897"/>
            <a:ext cx="3626428" cy="2006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atin typeface="Times New Roman" pitchFamily="18" charset="0"/>
                <a:cs typeface="Times New Roman" pitchFamily="18" charset="0"/>
              </a:rPr>
              <a:t>Nhân vật – Hình ảnh</a:t>
            </a:r>
            <a:endParaRPr sz="5400" dirty="0">
              <a:latin typeface="Times New Roman" pitchFamily="18" charset="0"/>
              <a:cs typeface="Times New Roman" pitchFamily="18" charset="0"/>
            </a:endParaRPr>
          </a:p>
        </p:txBody>
      </p:sp>
      <p:sp>
        <p:nvSpPr>
          <p:cNvPr id="2" name="Text Placeholder 1"/>
          <p:cNvSpPr>
            <a:spLocks noGrp="1"/>
          </p:cNvSpPr>
          <p:nvPr>
            <p:ph type="body" idx="1"/>
          </p:nvPr>
        </p:nvSpPr>
        <p:spPr>
          <a:xfrm>
            <a:off x="4516582" y="375168"/>
            <a:ext cx="3920837" cy="637310"/>
          </a:xfrm>
        </p:spPr>
        <p:txBody>
          <a:bodyPr/>
          <a:lstStyle/>
          <a:p>
            <a:pPr marL="152400" indent="0" algn="ctr">
              <a:buNone/>
            </a:pPr>
            <a:r>
              <a:rPr lang="en-US" sz="2400" dirty="0" err="1">
                <a:solidFill>
                  <a:schemeClr val="accent3">
                    <a:lumMod val="75000"/>
                  </a:schemeClr>
                </a:solidFill>
                <a:latin typeface="Times New Roman" pitchFamily="18" charset="0"/>
                <a:cs typeface="Times New Roman" pitchFamily="18" charset="0"/>
              </a:rPr>
              <a:t>Luật</a:t>
            </a:r>
            <a:r>
              <a:rPr lang="en-US" sz="2400" dirty="0">
                <a:solidFill>
                  <a:schemeClr val="accent3">
                    <a:lumMod val="75000"/>
                  </a:schemeClr>
                </a:solidFill>
                <a:latin typeface="Times New Roman" pitchFamily="18" charset="0"/>
                <a:cs typeface="Times New Roman" pitchFamily="18" charset="0"/>
              </a:rPr>
              <a:t> </a:t>
            </a:r>
            <a:r>
              <a:rPr lang="en-US" sz="2400" dirty="0" err="1">
                <a:solidFill>
                  <a:schemeClr val="accent3">
                    <a:lumMod val="75000"/>
                  </a:schemeClr>
                </a:solidFill>
                <a:latin typeface="Times New Roman" pitchFamily="18" charset="0"/>
                <a:cs typeface="Times New Roman" pitchFamily="18" charset="0"/>
              </a:rPr>
              <a:t>chơi</a:t>
            </a:r>
            <a:endParaRPr lang="en-US" sz="2400" dirty="0">
              <a:solidFill>
                <a:schemeClr val="accent3">
                  <a:lumMod val="75000"/>
                </a:schemeClr>
              </a:solidFill>
              <a:latin typeface="Times New Roman" pitchFamily="18" charset="0"/>
              <a:cs typeface="Times New Roman" pitchFamily="18" charset="0"/>
            </a:endParaRPr>
          </a:p>
        </p:txBody>
      </p:sp>
      <p:grpSp>
        <p:nvGrpSpPr>
          <p:cNvPr id="11" name="Google Shape;3995;p47"/>
          <p:cNvGrpSpPr/>
          <p:nvPr/>
        </p:nvGrpSpPr>
        <p:grpSpPr>
          <a:xfrm>
            <a:off x="496159" y="157089"/>
            <a:ext cx="3247908" cy="2195969"/>
            <a:chOff x="1292375" y="1831375"/>
            <a:chExt cx="2930275" cy="2076525"/>
          </a:xfrm>
        </p:grpSpPr>
        <p:sp>
          <p:nvSpPr>
            <p:cNvPr id="12" name="Google Shape;3996;p47"/>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 name="Google Shape;3997;p47"/>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4" name="Google Shape;3998;p47"/>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5" name="Google Shape;3999;p47"/>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6" name="Google Shape;2565;p44"/>
          <p:cNvGrpSpPr/>
          <p:nvPr/>
        </p:nvGrpSpPr>
        <p:grpSpPr>
          <a:xfrm>
            <a:off x="895322" y="2078181"/>
            <a:ext cx="1709333" cy="3173075"/>
            <a:chOff x="6388650" y="1331624"/>
            <a:chExt cx="1718581" cy="3263132"/>
          </a:xfrm>
        </p:grpSpPr>
        <p:sp>
          <p:nvSpPr>
            <p:cNvPr id="17"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6"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7"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0"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31"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2"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3"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4"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5"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6"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7"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8"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39"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0"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1"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2"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3"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4"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5"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6"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7"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8"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9"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0"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1"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52"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3"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4"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5"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6"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7"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8"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9"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0"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1"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2"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3"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4"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5"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6"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7"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8"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9"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0"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1"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2"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3"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4"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5"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6"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7"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8"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9"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0"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1"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2"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3"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4"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5"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6"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latin typeface="Times New Roman" pitchFamily="18" charset="0"/>
                <a:cs typeface="Times New Roman" pitchFamily="18" charset="0"/>
              </a:endParaRPr>
            </a:p>
          </p:txBody>
        </p:sp>
        <p:sp>
          <p:nvSpPr>
            <p:cNvPr id="87"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8"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9"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0"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1"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2"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3"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4"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5"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6"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7"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8"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9"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0"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1"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2"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3"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4"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5"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6"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3" name="Rectangle 2"/>
          <p:cNvSpPr/>
          <p:nvPr/>
        </p:nvSpPr>
        <p:spPr>
          <a:xfrm>
            <a:off x="4054121" y="1370742"/>
            <a:ext cx="4890019" cy="2640723"/>
          </a:xfrm>
          <a:prstGeom prst="rect">
            <a:avLst/>
          </a:prstGeom>
        </p:spPr>
        <p:txBody>
          <a:bodyPr wrap="square">
            <a:spAutoFit/>
          </a:bodyPr>
          <a:lstStyle/>
          <a:p>
            <a:pPr algn="just">
              <a:lnSpc>
                <a:spcPct val="115000"/>
              </a:lnSpc>
            </a:pPr>
            <a:r>
              <a:rPr lang="en-US" sz="2400" dirty="0">
                <a:latin typeface="Times New Roman" pitchFamily="18" charset="0"/>
                <a:ea typeface="Calibri" panose="020F0502020204030204" pitchFamily="34" charset="0"/>
                <a:cs typeface="Times New Roman" pitchFamily="18" charset="0"/>
              </a:rPr>
              <a:t>GV </a:t>
            </a:r>
            <a:r>
              <a:rPr lang="en-US" sz="2400" dirty="0" err="1">
                <a:latin typeface="Times New Roman" pitchFamily="18" charset="0"/>
                <a:ea typeface="Calibri" panose="020F0502020204030204" pitchFamily="34" charset="0"/>
                <a:cs typeface="Times New Roman" pitchFamily="18" charset="0"/>
              </a:rPr>
              <a:t>đưa</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ra</a:t>
            </a:r>
            <a:r>
              <a:rPr lang="en-US" sz="2400" dirty="0">
                <a:latin typeface="Times New Roman" pitchFamily="18" charset="0"/>
                <a:ea typeface="Calibri" panose="020F0502020204030204" pitchFamily="34" charset="0"/>
                <a:cs typeface="Times New Roman" pitchFamily="18" charset="0"/>
              </a:rPr>
              <a:t> 1 </a:t>
            </a:r>
            <a:r>
              <a:rPr lang="en-US" sz="2400" dirty="0" err="1">
                <a:latin typeface="Times New Roman" pitchFamily="18" charset="0"/>
                <a:ea typeface="Calibri" panose="020F0502020204030204" pitchFamily="34" charset="0"/>
                <a:cs typeface="Times New Roman" pitchFamily="18" charset="0"/>
              </a:rPr>
              <a:t>dữ</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kiện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có</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liên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quan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đến</a:t>
            </a:r>
            <a:r>
              <a:rPr lang="en-US" sz="2400" dirty="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tác</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giả</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hoặc</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hình</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ảnh</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bài</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thơ</a:t>
            </a:r>
            <a:r>
              <a:rPr lang="en-US" sz="2400" dirty="0" smtClean="0">
                <a:latin typeface="Times New Roman" pitchFamily="18" charset="0"/>
                <a:ea typeface="Calibri" panose="020F0502020204030204" pitchFamily="34" charset="0"/>
                <a:cs typeface="Times New Roman" pitchFamily="18" charset="0"/>
              </a:rPr>
              <a:t>. </a:t>
            </a:r>
            <a:r>
              <a:rPr lang="en-US" sz="2400" dirty="0">
                <a:latin typeface="Times New Roman" pitchFamily="18" charset="0"/>
                <a:ea typeface="Calibri" panose="020F0502020204030204" pitchFamily="34" charset="0"/>
                <a:cs typeface="Times New Roman" pitchFamily="18" charset="0"/>
              </a:rPr>
              <a:t>HS </a:t>
            </a:r>
            <a:r>
              <a:rPr lang="en-US" sz="2400" dirty="0" err="1" smtClean="0">
                <a:latin typeface="Times New Roman" pitchFamily="18" charset="0"/>
                <a:ea typeface="Calibri" panose="020F0502020204030204" pitchFamily="34" charset="0"/>
                <a:cs typeface="Times New Roman" pitchFamily="18" charset="0"/>
              </a:rPr>
              <a:t>giơ</a:t>
            </a:r>
            <a:r>
              <a:rPr lang="en-US" sz="2400" dirty="0" smtClean="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tay</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nhanh</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nhất</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sẽ</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được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quyền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nếu</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đúng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sẽ</a:t>
            </a:r>
            <a:r>
              <a:rPr lang="en-US" sz="2400" dirty="0">
                <a:latin typeface="Times New Roman" pitchFamily="18" charset="0"/>
                <a:ea typeface="Calibri" panose="020F0502020204030204" pitchFamily="34" charset="0"/>
                <a:cs typeface="Times New Roman" pitchFamily="18" charset="0"/>
              </a:rPr>
              <a:t> </a:t>
            </a:r>
            <a:r>
              <a:rPr lang="en-US" sz="2400" err="1">
                <a:latin typeface="Times New Roman" pitchFamily="18" charset="0"/>
                <a:ea typeface="Calibri" panose="020F0502020204030204" pitchFamily="34" charset="0"/>
                <a:cs typeface="Times New Roman" pitchFamily="18" charset="0"/>
              </a:rPr>
              <a:t>được</a:t>
            </a:r>
            <a:r>
              <a:rPr lang="en-US" sz="2400">
                <a:latin typeface="Times New Roman" pitchFamily="18" charset="0"/>
                <a:ea typeface="Calibri" panose="020F0502020204030204" pitchFamily="34" charset="0"/>
                <a:cs typeface="Times New Roman" pitchFamily="18" charset="0"/>
              </a:rPr>
              <a:t> </a:t>
            </a:r>
            <a:r>
              <a:rPr lang="en-US" sz="2400" smtClean="0">
                <a:latin typeface="Times New Roman" pitchFamily="18" charset="0"/>
                <a:ea typeface="Calibri" panose="020F0502020204030204" pitchFamily="34" charset="0"/>
                <a:cs typeface="Times New Roman" pitchFamily="18" charset="0"/>
              </a:rPr>
              <a:t>cộng điểm, </a:t>
            </a:r>
            <a:r>
              <a:rPr lang="en-US" sz="2400" dirty="0" err="1">
                <a:latin typeface="Times New Roman" pitchFamily="18" charset="0"/>
                <a:ea typeface="Calibri" panose="020F0502020204030204" pitchFamily="34" charset="0"/>
                <a:cs typeface="Times New Roman" pitchFamily="18" charset="0"/>
              </a:rPr>
              <a:t>nếu</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sai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nhường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quyền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cho</a:t>
            </a:r>
            <a:r>
              <a:rPr lang="en-US" sz="2400" dirty="0">
                <a:latin typeface="Times New Roman" pitchFamily="18" charset="0"/>
                <a:ea typeface="Calibri" panose="020F0502020204030204" pitchFamily="34" charset="0"/>
                <a:cs typeface="Times New Roman" pitchFamily="18" charset="0"/>
              </a:rPr>
              <a:t> HS </a:t>
            </a:r>
            <a:r>
              <a:rPr lang="en-US" sz="2400" dirty="0" err="1">
                <a:latin typeface="Times New Roman" pitchFamily="18" charset="0"/>
                <a:ea typeface="Calibri" panose="020F0502020204030204" pitchFamily="34" charset="0"/>
                <a:cs typeface="Times New Roman" pitchFamily="18" charset="0"/>
              </a:rPr>
              <a:t>khác</a:t>
            </a:r>
            <a:r>
              <a:rPr lang="en-US" sz="2400" dirty="0">
                <a:latin typeface="Times New Roman" pitchFamily="18" charset="0"/>
                <a:ea typeface="Calibri" panose="020F0502020204030204" pitchFamily="34" charset="0"/>
                <a:cs typeface="Times New Roman"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9"/>
                                        </p:tgtEl>
                                        <p:attrNameLst>
                                          <p:attrName>style.visibility</p:attrName>
                                        </p:attrNameLst>
                                      </p:cBhvr>
                                      <p:to>
                                        <p:strVal val="visible"/>
                                      </p:to>
                                    </p:set>
                                    <p:anim calcmode="lin" valueType="num">
                                      <p:cBhvr additive="base">
                                        <p:cTn id="7" dur="500" fill="hold"/>
                                        <p:tgtEl>
                                          <p:spTgt spid="2169"/>
                                        </p:tgtEl>
                                        <p:attrNameLst>
                                          <p:attrName>ppt_x</p:attrName>
                                        </p:attrNameLst>
                                      </p:cBhvr>
                                      <p:tavLst>
                                        <p:tav tm="0">
                                          <p:val>
                                            <p:strVal val="#ppt_x"/>
                                          </p:val>
                                        </p:tav>
                                        <p:tav tm="100000">
                                          <p:val>
                                            <p:strVal val="#ppt_x"/>
                                          </p:val>
                                        </p:tav>
                                      </p:tavLst>
                                    </p:anim>
                                    <p:anim calcmode="lin" valueType="num">
                                      <p:cBhvr additive="base">
                                        <p:cTn id="8" dur="500" fill="hold"/>
                                        <p:tgtEl>
                                          <p:spTgt spid="2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 grpId="0"/>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318" y="415637"/>
            <a:ext cx="4741718" cy="1669473"/>
          </a:xfrm>
        </p:spPr>
        <p:txBody>
          <a:bodyPr/>
          <a:lstStyle/>
          <a:p>
            <a:pPr algn="just"/>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Ai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itle 1"/>
          <p:cNvSpPr txBox="1">
            <a:spLocks/>
          </p:cNvSpPr>
          <p:nvPr/>
        </p:nvSpPr>
        <p:spPr>
          <a:xfrm>
            <a:off x="4440383" y="2933114"/>
            <a:ext cx="4620490"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Nắng</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mới</a:t>
            </a:r>
            <a:endParaRPr lang="en-US" sz="2800" dirty="0" smtClean="0">
              <a:solidFill>
                <a:schemeClr val="tx2"/>
              </a:solidFill>
              <a:latin typeface="Times New Roman" pitchFamily="18" charset="0"/>
              <a:ea typeface="Microsoft Sans Serif" panose="020B0604020202020204" pitchFamily="34" charset="0"/>
              <a:cs typeface="Times New Roman" pitchFamily="18" charset="0"/>
            </a:endParaRPr>
          </a:p>
          <a:p>
            <a:pPr algn="just"/>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Tác</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giả</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Lưu</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Trọng</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Lư</a:t>
            </a:r>
            <a:endParaRPr lang="en-US" sz="2800" dirty="0">
              <a:solidFill>
                <a:schemeClr val="tx2"/>
              </a:solidFill>
              <a:latin typeface="Times New Roman" pitchFamily="18" charset="0"/>
              <a:ea typeface="Microsoft Sans Serif" panose="020B0604020202020204"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68" y="131186"/>
            <a:ext cx="2619375" cy="205090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68" y="2265065"/>
            <a:ext cx="2422381" cy="27146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0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325583"/>
            <a:ext cx="4066310" cy="1669473"/>
          </a:xfrm>
        </p:spPr>
        <p:txBody>
          <a:bodyPr/>
          <a:lstStyle/>
          <a:p>
            <a:pPr algn="just"/>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này</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em nhớ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Ai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a:t>
            </a:r>
          </a:p>
        </p:txBody>
      </p:sp>
      <p:sp>
        <p:nvSpPr>
          <p:cNvPr id="5" name="Title 1"/>
          <p:cNvSpPr txBox="1">
            <a:spLocks/>
          </p:cNvSpPr>
          <p:nvPr/>
        </p:nvSpPr>
        <p:spPr>
          <a:xfrm>
            <a:off x="1212273" y="2946968"/>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Nếu</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mai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em</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về</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Chiêm</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Hóa</a:t>
            </a:r>
            <a:endParaRPr lang="en-US" dirty="0" smtClean="0">
              <a:solidFill>
                <a:schemeClr val="tx2"/>
              </a:solidFill>
              <a:latin typeface="Times New Roman" pitchFamily="18" charset="0"/>
              <a:cs typeface="Times New Roman" pitchFamily="18" charset="0"/>
            </a:endParaRPr>
          </a:p>
          <a:p>
            <a:pPr algn="just"/>
            <a:r>
              <a:rPr lang="en-US" dirty="0">
                <a:solidFill>
                  <a:schemeClr val="tx2"/>
                </a:solidFill>
                <a:latin typeface="Times New Roman" pitchFamily="18" charset="0"/>
                <a:cs typeface="Times New Roman" pitchFamily="18" charset="0"/>
              </a:rPr>
              <a:t>-</a:t>
            </a:r>
            <a:r>
              <a:rPr lang="en-US" dirty="0" smtClean="0">
                <a:solidFill>
                  <a:schemeClr val="tx2"/>
                </a:solidFill>
                <a:latin typeface="Times New Roman" pitchFamily="18" charset="0"/>
                <a:cs typeface="Times New Roman" pitchFamily="18" charset="0"/>
              </a:rPr>
              <a:t> Mai </a:t>
            </a:r>
            <a:r>
              <a:rPr lang="en-US" dirty="0" err="1" smtClean="0">
                <a:solidFill>
                  <a:schemeClr val="tx2"/>
                </a:solidFill>
                <a:latin typeface="Times New Roman" pitchFamily="18" charset="0"/>
                <a:cs typeface="Times New Roman" pitchFamily="18" charset="0"/>
              </a:rPr>
              <a:t>Liễu</a:t>
            </a:r>
            <a:endParaRPr lang="en-US" sz="2800" dirty="0">
              <a:solidFill>
                <a:schemeClr val="tx2"/>
              </a:solidFill>
              <a:latin typeface="Times New Roman" pitchFamily="18" charset="0"/>
              <a:ea typeface="Microsoft Sans Serif" panose="020B0604020202020204" pitchFamily="34" charset="0"/>
              <a:cs typeface="Times New Roman" pitchFamily="18" charset="0"/>
            </a:endParaRPr>
          </a:p>
        </p:txBody>
      </p:sp>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882" y="160338"/>
            <a:ext cx="3657600" cy="278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3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88" y="345498"/>
            <a:ext cx="2952750" cy="20340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4" y="2379518"/>
            <a:ext cx="2727613" cy="23241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body" idx="1"/>
          </p:nvPr>
        </p:nvSpPr>
        <p:spPr>
          <a:xfrm>
            <a:off x="3460172" y="125169"/>
            <a:ext cx="4859919" cy="1662068"/>
          </a:xfrm>
        </p:spPr>
        <p:txBody>
          <a:bodyPr/>
          <a:lstStyle/>
          <a:p>
            <a:pPr algn="just"/>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Ai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7" name="Title 1"/>
          <p:cNvSpPr txBox="1">
            <a:spLocks/>
          </p:cNvSpPr>
          <p:nvPr/>
        </p:nvSpPr>
        <p:spPr>
          <a:xfrm>
            <a:off x="3144982" y="2108181"/>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Đường</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về</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quê</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mẹ</a:t>
            </a:r>
            <a:endParaRPr lang="en-US" dirty="0" smtClean="0">
              <a:solidFill>
                <a:schemeClr val="tx2"/>
              </a:solidFill>
              <a:latin typeface="Times New Roman" pitchFamily="18" charset="0"/>
              <a:cs typeface="Times New Roman" pitchFamily="18" charset="0"/>
            </a:endParaRPr>
          </a:p>
          <a:p>
            <a:pPr algn="just"/>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Đoàn</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Văn</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Cừ</a:t>
            </a:r>
            <a:endParaRPr lang="en-US" sz="2800" dirty="0">
              <a:solidFill>
                <a:schemeClr val="tx2"/>
              </a:solidFill>
              <a:latin typeface="Times New Roman" pitchFamily="18" charset="0"/>
              <a:ea typeface="Microsoft Sans Serif" panose="020B0604020202020204" pitchFamily="34" charset="0"/>
              <a:cs typeface="Times New Roman" pitchFamily="18" charset="0"/>
            </a:endParaRPr>
          </a:p>
        </p:txBody>
      </p:sp>
    </p:spTree>
    <p:extLst>
      <p:ext uri="{BB962C8B-B14F-4D97-AF65-F5344CB8AC3E}">
        <p14:creationId xmlns:p14="http://schemas.microsoft.com/office/powerpoint/2010/main" val="42715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4" name="Google Shape;1894;p29"/>
          <p:cNvGrpSpPr/>
          <p:nvPr/>
        </p:nvGrpSpPr>
        <p:grpSpPr>
          <a:xfrm>
            <a:off x="7965739" y="1567719"/>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955" name="Google Shape;1955;p29"/>
          <p:cNvGrpSpPr/>
          <p:nvPr/>
        </p:nvGrpSpPr>
        <p:grpSpPr>
          <a:xfrm>
            <a:off x="1102900" y="509220"/>
            <a:ext cx="7122300" cy="4114455"/>
            <a:chOff x="1010575" y="509220"/>
            <a:chExt cx="7122300" cy="411445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957" name="Google Shape;1957;p29"/>
            <p:cNvGrpSpPr/>
            <p:nvPr/>
          </p:nvGrpSpPr>
          <p:grpSpPr>
            <a:xfrm rot="-175133">
              <a:off x="1102231" y="692838"/>
              <a:ext cx="6939298" cy="3756591"/>
              <a:chOff x="209375" y="211350"/>
              <a:chExt cx="8725035" cy="4723300"/>
            </a:xfrm>
          </p:grpSpPr>
          <p:sp>
            <p:nvSpPr>
              <p:cNvPr id="1958" name="Google Shape;1958;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1967" name="Google Shape;1967;p29"/>
          <p:cNvSpPr txBox="1">
            <a:spLocks noGrp="1"/>
          </p:cNvSpPr>
          <p:nvPr>
            <p:ph type="ctrTitle"/>
          </p:nvPr>
        </p:nvSpPr>
        <p:spPr>
          <a:xfrm rot="-190517">
            <a:off x="1659316" y="1528751"/>
            <a:ext cx="6311873" cy="2321670"/>
          </a:xfrm>
          <a:prstGeom prst="rect">
            <a:avLst/>
          </a:prstGeom>
        </p:spPr>
        <p:txBody>
          <a:bodyPr spcFirstLastPara="1" wrap="square" lIns="91425" tIns="91425" rIns="91425" bIns="91425" anchor="ctr" anchorCtr="0">
            <a:noAutofit/>
          </a:bodyPr>
          <a:lstStyle/>
          <a:p>
            <a:r>
              <a:rPr lang="vi-VN" sz="4400" dirty="0">
                <a:solidFill>
                  <a:srgbClr val="FF0000"/>
                </a:solidFill>
                <a:latin typeface="+mj-lt"/>
                <a:cs typeface="#9Slide03 Arima Madurai Medium" charset="0"/>
              </a:rPr>
              <a:t>VIẾT</a:t>
            </a:r>
            <a:r>
              <a:rPr lang="en-US" sz="4400" dirty="0">
                <a:solidFill>
                  <a:srgbClr val="FF0000"/>
                </a:solidFill>
                <a:latin typeface="+mj-lt"/>
                <a:cs typeface="#9Slide03 Arima Madurai Medium" charset="0"/>
              </a:rPr>
              <a:t> </a:t>
            </a:r>
            <a:r>
              <a:rPr lang="en-US" sz="4400" dirty="0">
                <a:solidFill>
                  <a:srgbClr val="FF0000"/>
                </a:solidFill>
                <a:latin typeface="Times New Roman" pitchFamily="18" charset="0"/>
                <a:cs typeface="Times New Roman" pitchFamily="18" charset="0"/>
              </a:rPr>
              <a:t>ĐOẠN VĂN GHI LẠI CẢM NGHĨ SAU KHI ĐỌC MỘT BÀI THƠ SÁU CHỮ, BẢY CHỮ</a:t>
            </a:r>
            <a:r>
              <a:rPr lang="en-US" sz="4400" dirty="0">
                <a:solidFill>
                  <a:schemeClr val="accent5">
                    <a:lumMod val="75000"/>
                  </a:schemeClr>
                </a:solidFill>
                <a:latin typeface="Times New Roman" pitchFamily="18" charset="0"/>
                <a:cs typeface="Times New Roman" pitchFamily="18" charset="0"/>
              </a:rPr>
              <a:t/>
            </a:r>
            <a:br>
              <a:rPr lang="en-US" sz="4400" dirty="0">
                <a:solidFill>
                  <a:schemeClr val="accent5">
                    <a:lumMod val="75000"/>
                  </a:schemeClr>
                </a:solidFill>
                <a:latin typeface="Times New Roman" pitchFamily="18" charset="0"/>
                <a:cs typeface="Times New Roman" pitchFamily="18" charset="0"/>
              </a:rPr>
            </a:br>
            <a:endParaRPr sz="4400" dirty="0">
              <a:solidFill>
                <a:srgbClr val="FA4843"/>
              </a:solidFill>
              <a:latin typeface="Times New Roman" pitchFamily="18" charset="0"/>
              <a:cs typeface="Times New Roman" pitchFamily="18" charset="0"/>
              <a:sym typeface="Nanum Pen Script"/>
            </a:endParaRPr>
          </a:p>
        </p:txBody>
      </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24438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72"/>
                                        </p:tgtEl>
                                        <p:attrNameLst>
                                          <p:attrName>style.visibility</p:attrName>
                                        </p:attrNameLst>
                                      </p:cBhvr>
                                      <p:to>
                                        <p:strVal val="visible"/>
                                      </p:to>
                                    </p:set>
                                    <p:anim calcmode="lin" valueType="num">
                                      <p:cBhvr>
                                        <p:cTn id="7" dur="500" fill="hold"/>
                                        <p:tgtEl>
                                          <p:spTgt spid="1972"/>
                                        </p:tgtEl>
                                        <p:attrNameLst>
                                          <p:attrName>ppt_w</p:attrName>
                                        </p:attrNameLst>
                                      </p:cBhvr>
                                      <p:tavLst>
                                        <p:tav tm="0">
                                          <p:val>
                                            <p:fltVal val="0"/>
                                          </p:val>
                                        </p:tav>
                                        <p:tav tm="100000">
                                          <p:val>
                                            <p:strVal val="#ppt_w"/>
                                          </p:val>
                                        </p:tav>
                                      </p:tavLst>
                                    </p:anim>
                                    <p:anim calcmode="lin" valueType="num">
                                      <p:cBhvr>
                                        <p:cTn id="8" dur="500" fill="hold"/>
                                        <p:tgtEl>
                                          <p:spTgt spid="1972"/>
                                        </p:tgtEl>
                                        <p:attrNameLst>
                                          <p:attrName>ppt_h</p:attrName>
                                        </p:attrNameLst>
                                      </p:cBhvr>
                                      <p:tavLst>
                                        <p:tav tm="0">
                                          <p:val>
                                            <p:fltVal val="0"/>
                                          </p:val>
                                        </p:tav>
                                        <p:tav tm="100000">
                                          <p:val>
                                            <p:strVal val="#ppt_h"/>
                                          </p:val>
                                        </p:tav>
                                      </p:tavLst>
                                    </p:anim>
                                    <p:animEffect transition="in" filter="fade">
                                      <p:cBhvr>
                                        <p:cTn id="9" dur="500"/>
                                        <p:tgtEl>
                                          <p:spTgt spid="1972"/>
                                        </p:tgtEl>
                                      </p:cBhvr>
                                    </p:animEffect>
                                  </p:childTnLst>
                                </p:cTn>
                              </p:par>
                              <p:par>
                                <p:cTn id="10" presetID="53" presetClass="entr" presetSubtype="16" fill="hold" nodeType="withEffect">
                                  <p:stCondLst>
                                    <p:cond delay="0"/>
                                  </p:stCondLst>
                                  <p:childTnLst>
                                    <p:set>
                                      <p:cBhvr>
                                        <p:cTn id="11" dur="1" fill="hold">
                                          <p:stCondLst>
                                            <p:cond delay="0"/>
                                          </p:stCondLst>
                                        </p:cTn>
                                        <p:tgtEl>
                                          <p:spTgt spid="1894"/>
                                        </p:tgtEl>
                                        <p:attrNameLst>
                                          <p:attrName>style.visibility</p:attrName>
                                        </p:attrNameLst>
                                      </p:cBhvr>
                                      <p:to>
                                        <p:strVal val="visible"/>
                                      </p:to>
                                    </p:set>
                                    <p:anim calcmode="lin" valueType="num">
                                      <p:cBhvr>
                                        <p:cTn id="12" dur="500" fill="hold"/>
                                        <p:tgtEl>
                                          <p:spTgt spid="1894"/>
                                        </p:tgtEl>
                                        <p:attrNameLst>
                                          <p:attrName>ppt_w</p:attrName>
                                        </p:attrNameLst>
                                      </p:cBhvr>
                                      <p:tavLst>
                                        <p:tav tm="0">
                                          <p:val>
                                            <p:fltVal val="0"/>
                                          </p:val>
                                        </p:tav>
                                        <p:tav tm="100000">
                                          <p:val>
                                            <p:strVal val="#ppt_w"/>
                                          </p:val>
                                        </p:tav>
                                      </p:tavLst>
                                    </p:anim>
                                    <p:anim calcmode="lin" valueType="num">
                                      <p:cBhvr>
                                        <p:cTn id="13" dur="500" fill="hold"/>
                                        <p:tgtEl>
                                          <p:spTgt spid="1894"/>
                                        </p:tgtEl>
                                        <p:attrNameLst>
                                          <p:attrName>ppt_h</p:attrName>
                                        </p:attrNameLst>
                                      </p:cBhvr>
                                      <p:tavLst>
                                        <p:tav tm="0">
                                          <p:val>
                                            <p:fltVal val="0"/>
                                          </p:val>
                                        </p:tav>
                                        <p:tav tm="100000">
                                          <p:val>
                                            <p:strVal val="#ppt_h"/>
                                          </p:val>
                                        </p:tav>
                                      </p:tavLst>
                                    </p:anim>
                                    <p:animEffect transition="in" filter="fade">
                                      <p:cBhvr>
                                        <p:cTn id="14" dur="500"/>
                                        <p:tgtEl>
                                          <p:spTgt spid="18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p:cTn id="19" dur="500" fill="hold"/>
                                        <p:tgtEl>
                                          <p:spTgt spid="2064"/>
                                        </p:tgtEl>
                                        <p:attrNameLst>
                                          <p:attrName>ppt_w</p:attrName>
                                        </p:attrNameLst>
                                      </p:cBhvr>
                                      <p:tavLst>
                                        <p:tav tm="0">
                                          <p:val>
                                            <p:fltVal val="0"/>
                                          </p:val>
                                        </p:tav>
                                        <p:tav tm="100000">
                                          <p:val>
                                            <p:strVal val="#ppt_w"/>
                                          </p:val>
                                        </p:tav>
                                      </p:tavLst>
                                    </p:anim>
                                    <p:anim calcmode="lin" valueType="num">
                                      <p:cBhvr>
                                        <p:cTn id="20" dur="500" fill="hold"/>
                                        <p:tgtEl>
                                          <p:spTgt spid="2064"/>
                                        </p:tgtEl>
                                        <p:attrNameLst>
                                          <p:attrName>ppt_h</p:attrName>
                                        </p:attrNameLst>
                                      </p:cBhvr>
                                      <p:tavLst>
                                        <p:tav tm="0">
                                          <p:val>
                                            <p:fltVal val="0"/>
                                          </p:val>
                                        </p:tav>
                                        <p:tav tm="100000">
                                          <p:val>
                                            <p:strVal val="#ppt_h"/>
                                          </p:val>
                                        </p:tav>
                                      </p:tavLst>
                                    </p:anim>
                                    <p:animEffect transition="in" filter="fade">
                                      <p:cBhvr>
                                        <p:cTn id="21" dur="500"/>
                                        <p:tgtEl>
                                          <p:spTgt spid="2064"/>
                                        </p:tgtEl>
                                      </p:cBhvr>
                                    </p:animEffect>
                                  </p:childTnLst>
                                </p:cTn>
                              </p:par>
                              <p:par>
                                <p:cTn id="22" presetID="53" presetClass="entr" presetSubtype="16" fill="hold" nodeType="withEffect">
                                  <p:stCondLst>
                                    <p:cond delay="0"/>
                                  </p:stCondLst>
                                  <p:childTnLst>
                                    <p:set>
                                      <p:cBhvr>
                                        <p:cTn id="23" dur="1" fill="hold">
                                          <p:stCondLst>
                                            <p:cond delay="0"/>
                                          </p:stCondLst>
                                        </p:cTn>
                                        <p:tgtEl>
                                          <p:spTgt spid="2145"/>
                                        </p:tgtEl>
                                        <p:attrNameLst>
                                          <p:attrName>style.visibility</p:attrName>
                                        </p:attrNameLst>
                                      </p:cBhvr>
                                      <p:to>
                                        <p:strVal val="visible"/>
                                      </p:to>
                                    </p:set>
                                    <p:anim calcmode="lin" valueType="num">
                                      <p:cBhvr>
                                        <p:cTn id="24" dur="500" fill="hold"/>
                                        <p:tgtEl>
                                          <p:spTgt spid="2145"/>
                                        </p:tgtEl>
                                        <p:attrNameLst>
                                          <p:attrName>ppt_w</p:attrName>
                                        </p:attrNameLst>
                                      </p:cBhvr>
                                      <p:tavLst>
                                        <p:tav tm="0">
                                          <p:val>
                                            <p:fltVal val="0"/>
                                          </p:val>
                                        </p:tav>
                                        <p:tav tm="100000">
                                          <p:val>
                                            <p:strVal val="#ppt_w"/>
                                          </p:val>
                                        </p:tav>
                                      </p:tavLst>
                                    </p:anim>
                                    <p:anim calcmode="lin" valueType="num">
                                      <p:cBhvr>
                                        <p:cTn id="25" dur="500" fill="hold"/>
                                        <p:tgtEl>
                                          <p:spTgt spid="2145"/>
                                        </p:tgtEl>
                                        <p:attrNameLst>
                                          <p:attrName>ppt_h</p:attrName>
                                        </p:attrNameLst>
                                      </p:cBhvr>
                                      <p:tavLst>
                                        <p:tav tm="0">
                                          <p:val>
                                            <p:fltVal val="0"/>
                                          </p:val>
                                        </p:tav>
                                        <p:tav tm="100000">
                                          <p:val>
                                            <p:strVal val="#ppt_h"/>
                                          </p:val>
                                        </p:tav>
                                      </p:tavLst>
                                    </p:anim>
                                    <p:animEffect transition="in" filter="fade">
                                      <p:cBhvr>
                                        <p:cTn id="26" dur="500"/>
                                        <p:tgtEl>
                                          <p:spTgt spid="2145"/>
                                        </p:tgtEl>
                                      </p:cBhvr>
                                    </p:animEffect>
                                  </p:childTnLst>
                                </p:cTn>
                              </p:par>
                              <p:par>
                                <p:cTn id="27" presetID="53" presetClass="entr" presetSubtype="16" fill="hold" nodeType="withEffect">
                                  <p:stCondLst>
                                    <p:cond delay="0"/>
                                  </p:stCondLst>
                                  <p:childTnLst>
                                    <p:set>
                                      <p:cBhvr>
                                        <p:cTn id="28" dur="1" fill="hold">
                                          <p:stCondLst>
                                            <p:cond delay="0"/>
                                          </p:stCondLst>
                                        </p:cTn>
                                        <p:tgtEl>
                                          <p:spTgt spid="2114"/>
                                        </p:tgtEl>
                                        <p:attrNameLst>
                                          <p:attrName>style.visibility</p:attrName>
                                        </p:attrNameLst>
                                      </p:cBhvr>
                                      <p:to>
                                        <p:strVal val="visible"/>
                                      </p:to>
                                    </p:set>
                                    <p:anim calcmode="lin" valueType="num">
                                      <p:cBhvr>
                                        <p:cTn id="29" dur="500" fill="hold"/>
                                        <p:tgtEl>
                                          <p:spTgt spid="2114"/>
                                        </p:tgtEl>
                                        <p:attrNameLst>
                                          <p:attrName>ppt_w</p:attrName>
                                        </p:attrNameLst>
                                      </p:cBhvr>
                                      <p:tavLst>
                                        <p:tav tm="0">
                                          <p:val>
                                            <p:fltVal val="0"/>
                                          </p:val>
                                        </p:tav>
                                        <p:tav tm="100000">
                                          <p:val>
                                            <p:strVal val="#ppt_w"/>
                                          </p:val>
                                        </p:tav>
                                      </p:tavLst>
                                    </p:anim>
                                    <p:anim calcmode="lin" valueType="num">
                                      <p:cBhvr>
                                        <p:cTn id="30" dur="500" fill="hold"/>
                                        <p:tgtEl>
                                          <p:spTgt spid="2114"/>
                                        </p:tgtEl>
                                        <p:attrNameLst>
                                          <p:attrName>ppt_h</p:attrName>
                                        </p:attrNameLst>
                                      </p:cBhvr>
                                      <p:tavLst>
                                        <p:tav tm="0">
                                          <p:val>
                                            <p:fltVal val="0"/>
                                          </p:val>
                                        </p:tav>
                                        <p:tav tm="100000">
                                          <p:val>
                                            <p:strVal val="#ppt_h"/>
                                          </p:val>
                                        </p:tav>
                                      </p:tavLst>
                                    </p:anim>
                                    <p:animEffect transition="in" filter="fade">
                                      <p:cBhvr>
                                        <p:cTn id="31" dur="500"/>
                                        <p:tgtEl>
                                          <p:spTgt spid="2114"/>
                                        </p:tgtEl>
                                      </p:cBhvr>
                                    </p:animEffect>
                                  </p:childTnLst>
                                </p:cTn>
                              </p:par>
                              <p:par>
                                <p:cTn id="32" presetID="53" presetClass="entr" presetSubtype="16" fill="hold" nodeType="withEffect">
                                  <p:stCondLst>
                                    <p:cond delay="0"/>
                                  </p:stCondLst>
                                  <p:childTnLst>
                                    <p:set>
                                      <p:cBhvr>
                                        <p:cTn id="33" dur="1" fill="hold">
                                          <p:stCondLst>
                                            <p:cond delay="0"/>
                                          </p:stCondLst>
                                        </p:cTn>
                                        <p:tgtEl>
                                          <p:spTgt spid="1955"/>
                                        </p:tgtEl>
                                        <p:attrNameLst>
                                          <p:attrName>style.visibility</p:attrName>
                                        </p:attrNameLst>
                                      </p:cBhvr>
                                      <p:to>
                                        <p:strVal val="visible"/>
                                      </p:to>
                                    </p:set>
                                    <p:anim calcmode="lin" valueType="num">
                                      <p:cBhvr>
                                        <p:cTn id="34" dur="500" fill="hold"/>
                                        <p:tgtEl>
                                          <p:spTgt spid="1955"/>
                                        </p:tgtEl>
                                        <p:attrNameLst>
                                          <p:attrName>ppt_w</p:attrName>
                                        </p:attrNameLst>
                                      </p:cBhvr>
                                      <p:tavLst>
                                        <p:tav tm="0">
                                          <p:val>
                                            <p:fltVal val="0"/>
                                          </p:val>
                                        </p:tav>
                                        <p:tav tm="100000">
                                          <p:val>
                                            <p:strVal val="#ppt_w"/>
                                          </p:val>
                                        </p:tav>
                                      </p:tavLst>
                                    </p:anim>
                                    <p:anim calcmode="lin" valueType="num">
                                      <p:cBhvr>
                                        <p:cTn id="35" dur="500" fill="hold"/>
                                        <p:tgtEl>
                                          <p:spTgt spid="1955"/>
                                        </p:tgtEl>
                                        <p:attrNameLst>
                                          <p:attrName>ppt_h</p:attrName>
                                        </p:attrNameLst>
                                      </p:cBhvr>
                                      <p:tavLst>
                                        <p:tav tm="0">
                                          <p:val>
                                            <p:fltVal val="0"/>
                                          </p:val>
                                        </p:tav>
                                        <p:tav tm="100000">
                                          <p:val>
                                            <p:strVal val="#ppt_h"/>
                                          </p:val>
                                        </p:tav>
                                      </p:tavLst>
                                    </p:anim>
                                    <p:animEffect transition="in" filter="fade">
                                      <p:cBhvr>
                                        <p:cTn id="36" dur="500"/>
                                        <p:tgtEl>
                                          <p:spTgt spid="1955"/>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67"/>
                                        </p:tgtEl>
                                        <p:attrNameLst>
                                          <p:attrName>style.visibility</p:attrName>
                                        </p:attrNameLst>
                                      </p:cBhvr>
                                      <p:to>
                                        <p:strVal val="visible"/>
                                      </p:to>
                                    </p:set>
                                    <p:anim calcmode="lin" valueType="num">
                                      <p:cBhvr>
                                        <p:cTn id="41" dur="500" fill="hold"/>
                                        <p:tgtEl>
                                          <p:spTgt spid="1967"/>
                                        </p:tgtEl>
                                        <p:attrNameLst>
                                          <p:attrName>ppt_w</p:attrName>
                                        </p:attrNameLst>
                                      </p:cBhvr>
                                      <p:tavLst>
                                        <p:tav tm="0">
                                          <p:val>
                                            <p:fltVal val="0"/>
                                          </p:val>
                                        </p:tav>
                                        <p:tav tm="100000">
                                          <p:val>
                                            <p:strVal val="#ppt_w"/>
                                          </p:val>
                                        </p:tav>
                                      </p:tavLst>
                                    </p:anim>
                                    <p:anim calcmode="lin" valueType="num">
                                      <p:cBhvr>
                                        <p:cTn id="42" dur="500" fill="hold"/>
                                        <p:tgtEl>
                                          <p:spTgt spid="19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endParaRPr lang="en-US"/>
          </a:p>
        </p:txBody>
      </p:sp>
      <p:sp>
        <p:nvSpPr>
          <p:cNvPr id="3" name="Text Placeholder 2"/>
          <p:cNvSpPr>
            <a:spLocks noGrp="1"/>
          </p:cNvSpPr>
          <p:nvPr>
            <p:ph type="body" idx="1"/>
          </p:nvPr>
        </p:nvSpPr>
        <p:spPr/>
        <p:txBody>
          <a:bodyPr/>
          <a:lstStyle/>
          <a:p>
            <a:pPr marL="152400" indent="0">
              <a:lnSpc>
                <a:spcPct val="150000"/>
              </a:lnSpc>
              <a:buNone/>
            </a:pPr>
            <a:r>
              <a:rPr lang="en-US" sz="3600" b="1" i="1" smtClean="0">
                <a:solidFill>
                  <a:srgbClr val="FF0000"/>
                </a:solidFill>
                <a:latin typeface="Times New Roman" panose="02020603050405020304" pitchFamily="18" charset="0"/>
                <a:cs typeface="Times New Roman" panose="02020603050405020304" pitchFamily="18" charset="0"/>
              </a:rPr>
              <a:t>?Theo em thế nào là đoạn văn biểu cảm về một bài thơ?</a:t>
            </a:r>
          </a:p>
          <a:p>
            <a:pPr marL="152400" indent="0">
              <a:lnSpc>
                <a:spcPct val="150000"/>
              </a:lnSpc>
              <a:buNone/>
            </a:pPr>
            <a:r>
              <a:rPr lang="en-US" sz="3600" b="1" i="1" smtClean="0">
                <a:solidFill>
                  <a:srgbClr val="FF0000"/>
                </a:solidFill>
                <a:latin typeface="Times New Roman" panose="02020603050405020304" pitchFamily="18" charset="0"/>
                <a:cs typeface="Times New Roman" panose="02020603050405020304" pitchFamily="18" charset="0"/>
              </a:rPr>
              <a:t>- Suy nghĩ, cảm nhận của mình về bài thơ</a:t>
            </a:r>
            <a:endParaRPr lang="en-US" sz="3600" b="1" i="1">
              <a:solidFill>
                <a:srgbClr val="FF0000"/>
              </a:solidFill>
              <a:latin typeface="Times New Roman" panose="02020603050405020304" pitchFamily="18" charset="0"/>
              <a:cs typeface="Times New Roman" panose="02020603050405020304" pitchFamily="18" charset="0"/>
            </a:endParaRPr>
          </a:p>
        </p:txBody>
      </p:sp>
      <p:sp>
        <p:nvSpPr>
          <p:cNvPr id="4" name="Title 3"/>
          <p:cNvSpPr txBox="1">
            <a:spLocks/>
          </p:cNvSpPr>
          <p:nvPr/>
        </p:nvSpPr>
        <p:spPr>
          <a:xfrm>
            <a:off x="813518" y="445025"/>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pPr>
            <a:r>
              <a:rPr lang="vi-VN" sz="2400" smtClean="0">
                <a:solidFill>
                  <a:srgbClr val="FF0000"/>
                </a:solidFill>
                <a:latin typeface="Times New Roman" pitchFamily="18" charset="0"/>
                <a:cs typeface="Times New Roman" pitchFamily="18" charset="0"/>
              </a:rPr>
              <a:t>VIẾT</a:t>
            </a:r>
            <a:r>
              <a:rPr lang="en-US" sz="2400" smtClean="0">
                <a:solidFill>
                  <a:srgbClr val="FF0000"/>
                </a:solidFill>
                <a:latin typeface="Times New Roman" pitchFamily="18" charset="0"/>
                <a:cs typeface="Times New Roman" pitchFamily="18" charset="0"/>
              </a:rPr>
              <a:t> ĐOẠN VĂN GHI LẠI CẢM NGHĨ SAU KHI ĐỌC MỘT BÀI THƠ SÁU CHỮ, BẢY CHỮ</a:t>
            </a:r>
            <a:r>
              <a:rPr lang="en-US" sz="2400" smtClean="0">
                <a:solidFill>
                  <a:schemeClr val="accent5">
                    <a:lumMod val="75000"/>
                  </a:schemeClr>
                </a:solidFill>
                <a:latin typeface="Times New Roman" pitchFamily="18" charset="0"/>
                <a:cs typeface="Times New Roman" pitchFamily="18" charset="0"/>
              </a:rPr>
              <a:t/>
            </a:r>
            <a:br>
              <a:rPr lang="en-US" sz="2400" smtClean="0">
                <a:solidFill>
                  <a:schemeClr val="accent5">
                    <a:lumMod val="75000"/>
                  </a:schemeClr>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7575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latin typeface="Times New Roman" pitchFamily="18" charset="0"/>
              <a:cs typeface="Times New Roman" pitchFamily="18" charset="0"/>
            </a:endParaRPr>
          </a:p>
        </p:txBody>
      </p:sp>
      <p:sp>
        <p:nvSpPr>
          <p:cNvPr id="4" name="Title 3"/>
          <p:cNvSpPr>
            <a:spLocks noGrp="1"/>
          </p:cNvSpPr>
          <p:nvPr>
            <p:ph type="title"/>
          </p:nvPr>
        </p:nvSpPr>
        <p:spPr>
          <a:xfrm>
            <a:off x="813518" y="434634"/>
            <a:ext cx="7704000" cy="572700"/>
          </a:xfrm>
        </p:spPr>
        <p:txBody>
          <a:bodyPr/>
          <a:lstStyle/>
          <a:p>
            <a:r>
              <a:rPr lang="vi-VN" sz="2400" dirty="0">
                <a:solidFill>
                  <a:srgbClr val="FF0000"/>
                </a:solidFill>
                <a:latin typeface="Times New Roman" pitchFamily="18" charset="0"/>
                <a:cs typeface="Times New Roman" pitchFamily="18" charset="0"/>
              </a:rPr>
              <a:t>VIẾT</a:t>
            </a:r>
            <a:r>
              <a:rPr lang="en-US" sz="2400" dirty="0">
                <a:solidFill>
                  <a:srgbClr val="FF0000"/>
                </a:solidFill>
                <a:latin typeface="Times New Roman" pitchFamily="18" charset="0"/>
                <a:cs typeface="Times New Roman" pitchFamily="18" charset="0"/>
              </a:rPr>
              <a:t> ĐOẠN VĂN GHI LẠI CẢM NGHĨ SAU KHI ĐỌC MỘT BÀI THƠ SÁU CHỮ, BẢY CHỮ</a:t>
            </a:r>
            <a:r>
              <a:rPr lang="en-US" sz="2400" dirty="0">
                <a:solidFill>
                  <a:schemeClr val="accent5">
                    <a:lumMod val="75000"/>
                  </a:schemeClr>
                </a:solidFill>
                <a:latin typeface="Times New Roman" pitchFamily="18" charset="0"/>
                <a:cs typeface="Times New Roman" pitchFamily="18" charset="0"/>
              </a:rPr>
              <a:t/>
            </a:r>
            <a:br>
              <a:rPr lang="en-US" sz="2400" dirty="0">
                <a:solidFill>
                  <a:schemeClr val="accent5">
                    <a:lumMod val="75000"/>
                  </a:schemeClr>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2" name="Rounded Rectangle 1"/>
          <p:cNvSpPr/>
          <p:nvPr/>
        </p:nvSpPr>
        <p:spPr>
          <a:xfrm>
            <a:off x="1267691" y="1235934"/>
            <a:ext cx="7249827" cy="37309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i="1">
                <a:solidFill>
                  <a:srgbClr val="FF0000"/>
                </a:solidFill>
                <a:latin typeface="Times New Roman" panose="02020603050405020304" pitchFamily="18" charset="0"/>
                <a:cs typeface="Times New Roman" panose="02020603050405020304" pitchFamily="18" charset="0"/>
              </a:rPr>
              <a:t>Câu 1: Em nhận xét gì về hình thức thể hiện của văn bản?</a:t>
            </a:r>
            <a:endParaRPr lang="en-US" sz="200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000" b="1" i="1">
                <a:solidFill>
                  <a:srgbClr val="FF0000"/>
                </a:solidFill>
                <a:latin typeface="Times New Roman" panose="02020603050405020304" pitchFamily="18" charset="0"/>
                <a:cs typeface="Times New Roman" panose="02020603050405020304" pitchFamily="18" charset="0"/>
              </a:rPr>
              <a:t>Câu 2: Nhà văn Nguyên Hồng yêu thích bài thơ nào?</a:t>
            </a:r>
            <a:endParaRPr lang="en-US" sz="200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000" b="1" i="1">
                <a:solidFill>
                  <a:srgbClr val="FF0000"/>
                </a:solidFill>
                <a:latin typeface="Times New Roman" panose="02020603050405020304" pitchFamily="18" charset="0"/>
                <a:cs typeface="Times New Roman" panose="02020603050405020304" pitchFamily="18" charset="0"/>
              </a:rPr>
              <a:t>Câu 3: Tìm những từ ngữ thể hiện cảm nghĩ chung của tác giả về bài thơ.</a:t>
            </a:r>
            <a:endParaRPr lang="en-US" sz="200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000" b="1" i="1">
                <a:solidFill>
                  <a:srgbClr val="FF0000"/>
                </a:solidFill>
                <a:latin typeface="Times New Roman" panose="02020603050405020304" pitchFamily="18" charset="0"/>
                <a:cs typeface="Times New Roman" panose="02020603050405020304" pitchFamily="18" charset="0"/>
              </a:rPr>
              <a:t>Câu 4: Nhà văn ấn tượng với hình ảnh, chi tiết nào trong bài thơ đó?</a:t>
            </a:r>
            <a:endParaRPr lang="en-US" sz="200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000" b="1" i="1">
                <a:solidFill>
                  <a:srgbClr val="FF0000"/>
                </a:solidFill>
                <a:latin typeface="Times New Roman" panose="02020603050405020304" pitchFamily="18" charset="0"/>
                <a:cs typeface="Times New Roman" panose="02020603050405020304" pitchFamily="18" charset="0"/>
              </a:rPr>
              <a:t>Câu 5. Xác định câu văn thể hiện sự hình dung tưởng tượng; câu văn thể hiện sư liên tưởng của tác giả.</a:t>
            </a:r>
            <a:endParaRPr lang="en-US"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9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grpSp>
        <p:nvGrpSpPr>
          <p:cNvPr id="2186" name="Google Shape;2186;p31"/>
          <p:cNvGrpSpPr/>
          <p:nvPr/>
        </p:nvGrpSpPr>
        <p:grpSpPr>
          <a:xfrm>
            <a:off x="8357060" y="0"/>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91" name="Google Shape;2320;p32"/>
          <p:cNvGrpSpPr/>
          <p:nvPr/>
        </p:nvGrpSpPr>
        <p:grpSpPr>
          <a:xfrm>
            <a:off x="-286170" y="25361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184" name="Rectangle 183"/>
          <p:cNvSpPr/>
          <p:nvPr/>
        </p:nvSpPr>
        <p:spPr>
          <a:xfrm>
            <a:off x="3261790" y="1664261"/>
            <a:ext cx="2413226" cy="1201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Cảm nghĩ về bài thơ sáu chữ, bảy chữ</a:t>
            </a:r>
            <a:endParaRPr lang="en-US" sz="2000" b="1">
              <a:solidFill>
                <a:schemeClr val="bg1"/>
              </a:solidFill>
              <a:effectLst/>
              <a:ea typeface="Calibri" panose="020F0502020204030204" pitchFamily="34" charset="0"/>
              <a:cs typeface="Times New Roman" panose="02020603050405020304" pitchFamily="18" charset="0"/>
            </a:endParaRPr>
          </a:p>
        </p:txBody>
      </p:sp>
      <p:sp>
        <p:nvSpPr>
          <p:cNvPr id="185" name="Rectangle 184"/>
          <p:cNvSpPr/>
          <p:nvPr/>
        </p:nvSpPr>
        <p:spPr>
          <a:xfrm>
            <a:off x="1982760" y="84123"/>
            <a:ext cx="2721178" cy="1004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Thức thể hiện</a:t>
            </a: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b="1">
              <a:solidFill>
                <a:schemeClr val="tx1"/>
              </a:solidFill>
              <a:effectLst/>
              <a:ea typeface="Calibri" panose="020F0502020204030204" pitchFamily="34" charset="0"/>
              <a:cs typeface="Times New Roman" panose="02020603050405020304" pitchFamily="18" charset="0"/>
            </a:endParaRPr>
          </a:p>
        </p:txBody>
      </p:sp>
      <p:sp>
        <p:nvSpPr>
          <p:cNvPr id="186" name="Rectangle 185"/>
          <p:cNvSpPr/>
          <p:nvPr/>
        </p:nvSpPr>
        <p:spPr>
          <a:xfrm>
            <a:off x="5366712" y="47432"/>
            <a:ext cx="3040772" cy="1209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thơ Nguyễn Hồng yêu thích</a:t>
            </a: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endParaRPr lang="en-US" sz="20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US" sz="2000" b="1">
              <a:solidFill>
                <a:schemeClr val="tx1"/>
              </a:solidFill>
              <a:effectLst/>
              <a:ea typeface="Calibri" panose="020F0502020204030204" pitchFamily="34" charset="0"/>
              <a:cs typeface="Times New Roman" panose="02020603050405020304" pitchFamily="18" charset="0"/>
            </a:endParaRPr>
          </a:p>
        </p:txBody>
      </p:sp>
      <p:sp>
        <p:nvSpPr>
          <p:cNvPr id="187" name="Rectangle 186"/>
          <p:cNvSpPr/>
          <p:nvPr/>
        </p:nvSpPr>
        <p:spPr>
          <a:xfrm>
            <a:off x="6293822" y="1743429"/>
            <a:ext cx="2712812" cy="1117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Cảm nghĩ chung về bài thơ</a:t>
            </a: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1000"/>
              </a:spcAft>
            </a:pPr>
            <a:endParaRPr lang="en-US" sz="2000" b="1">
              <a:solidFill>
                <a:schemeClr val="tx1"/>
              </a:solidFill>
              <a:effectLst/>
              <a:ea typeface="Calibri" panose="020F0502020204030204" pitchFamily="34" charset="0"/>
              <a:cs typeface="Times New Roman" panose="02020603050405020304" pitchFamily="18" charset="0"/>
            </a:endParaRPr>
          </a:p>
        </p:txBody>
      </p:sp>
      <p:sp>
        <p:nvSpPr>
          <p:cNvPr id="188" name="Rectangle 187"/>
          <p:cNvSpPr/>
          <p:nvPr/>
        </p:nvSpPr>
        <p:spPr>
          <a:xfrm>
            <a:off x="2657725" y="3746940"/>
            <a:ext cx="6379109" cy="11573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ảnh, chi tiết trong bài thơ gợi cảm xúc cho tác </a:t>
            </a: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a:t>
            </a:r>
          </a:p>
          <a:p>
            <a:pPr>
              <a:lnSpc>
                <a:spcPct val="115000"/>
              </a:lnSpc>
              <a:spcAft>
                <a:spcPts val="1000"/>
              </a:spcAft>
            </a:pPr>
            <a:endParaRPr lang="en-US" sz="20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US" sz="2000" b="1">
              <a:solidFill>
                <a:schemeClr val="tx1"/>
              </a:solidFill>
              <a:effectLst/>
              <a:ea typeface="Calibri" panose="020F0502020204030204" pitchFamily="34" charset="0"/>
              <a:cs typeface="Times New Roman" panose="02020603050405020304" pitchFamily="18" charset="0"/>
            </a:endParaRPr>
          </a:p>
        </p:txBody>
      </p:sp>
      <p:sp>
        <p:nvSpPr>
          <p:cNvPr id="189" name="Rectangle 188"/>
          <p:cNvSpPr/>
          <p:nvPr/>
        </p:nvSpPr>
        <p:spPr>
          <a:xfrm>
            <a:off x="-20768" y="3219621"/>
            <a:ext cx="2369449" cy="13964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endPar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a:t>
            </a:r>
            <a:r>
              <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a:t>
            </a:r>
            <a:r>
              <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dung, tưởng tượng </a:t>
            </a: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1000"/>
              </a:spcAft>
            </a:pPr>
            <a:endParaRPr lang="en-US" sz="20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2000" b="1">
              <a:solidFill>
                <a:schemeClr val="tx1"/>
              </a:solidFill>
              <a:effectLst/>
              <a:ea typeface="Calibri" panose="020F0502020204030204" pitchFamily="34" charset="0"/>
              <a:cs typeface="Times New Roman" panose="02020603050405020304" pitchFamily="18" charset="0"/>
            </a:endParaRPr>
          </a:p>
        </p:txBody>
      </p:sp>
      <p:sp>
        <p:nvSpPr>
          <p:cNvPr id="8" name="Rectangle 7"/>
          <p:cNvSpPr/>
          <p:nvPr/>
        </p:nvSpPr>
        <p:spPr>
          <a:xfrm>
            <a:off x="3099387" y="719384"/>
            <a:ext cx="1160895" cy="400110"/>
          </a:xfrm>
          <a:prstGeom prst="rect">
            <a:avLst/>
          </a:prstGeom>
        </p:spPr>
        <p:txBody>
          <a:bodyPr wrap="none">
            <a:spAutoFit/>
          </a:bodyPr>
          <a:lstStyle/>
          <a:p>
            <a:r>
              <a:rPr lang="en-US" sz="2000" b="1" i="1">
                <a:latin typeface="Times New Roman" panose="02020603050405020304" pitchFamily="18" charset="0"/>
                <a:ea typeface="Times New Roman" panose="02020603050405020304" pitchFamily="18" charset="0"/>
              </a:rPr>
              <a:t>đoạn văn</a:t>
            </a:r>
            <a:endParaRPr lang="en-US" sz="2000" b="1"/>
          </a:p>
        </p:txBody>
      </p:sp>
      <p:sp>
        <p:nvSpPr>
          <p:cNvPr id="9" name="Rectangle 8"/>
          <p:cNvSpPr/>
          <p:nvPr/>
        </p:nvSpPr>
        <p:spPr>
          <a:xfrm>
            <a:off x="6895288" y="2056450"/>
            <a:ext cx="2208607" cy="707886"/>
          </a:xfrm>
          <a:prstGeom prst="rect">
            <a:avLst/>
          </a:prstGeom>
        </p:spPr>
        <p:txBody>
          <a:bodyPr wrap="square">
            <a:spAutoFit/>
          </a:bodyPr>
          <a:lstStyle/>
          <a:p>
            <a:r>
              <a:rPr lang="en-US" sz="2000" i="1">
                <a:latin typeface="Times New Roman" panose="02020603050405020304" pitchFamily="18" charset="0"/>
                <a:ea typeface="Times New Roman" panose="02020603050405020304" pitchFamily="18" charset="0"/>
              </a:rPr>
              <a:t>thuộc lòng, xúc động, nhớ mãi</a:t>
            </a:r>
            <a:endParaRPr lang="en-US" sz="2000"/>
          </a:p>
        </p:txBody>
      </p:sp>
      <p:sp>
        <p:nvSpPr>
          <p:cNvPr id="10" name="Rectangle 9"/>
          <p:cNvSpPr/>
          <p:nvPr/>
        </p:nvSpPr>
        <p:spPr>
          <a:xfrm>
            <a:off x="2587883" y="4006804"/>
            <a:ext cx="6473882" cy="682238"/>
          </a:xfrm>
          <a:prstGeom prst="rect">
            <a:avLst/>
          </a:prstGeom>
        </p:spPr>
        <p:txBody>
          <a:bodyPr wrap="square">
            <a:spAutoFit/>
          </a:bodyPr>
          <a:lstStyle/>
          <a:p>
            <a:pPr algn="just">
              <a:lnSpc>
                <a:spcPts val="1800"/>
              </a:lnSpc>
              <a:spcAft>
                <a:spcPts val="1000"/>
              </a:spcAft>
            </a:pPr>
            <a:r>
              <a:rPr lang="en-US" sz="1800">
                <a:latin typeface="Times New Roman" panose="02020603050405020304" pitchFamily="18" charset="0"/>
                <a:ea typeface="Times New Roman" panose="02020603050405020304" pitchFamily="18" charset="0"/>
                <a:cs typeface="Times New Roman" panose="02020603050405020304" pitchFamily="18" charset="0"/>
              </a:rPr>
              <a:t>+ Đèo Ngang vào buổi chiều </a:t>
            </a:r>
            <a:r>
              <a:rPr lang="en-US" sz="1800" smtClean="0">
                <a:latin typeface="Times New Roman" panose="02020603050405020304" pitchFamily="18" charset="0"/>
                <a:ea typeface="Times New Roman" panose="02020603050405020304" pitchFamily="18" charset="0"/>
                <a:cs typeface="Times New Roman" panose="02020603050405020304" pitchFamily="18" charset="0"/>
              </a:rPr>
              <a:t>tà.</a:t>
            </a:r>
            <a:r>
              <a:rPr lang="en-US" sz="1800" smtClean="0">
                <a:latin typeface="Calibri" panose="020F0502020204030204" pitchFamily="34" charset="0"/>
                <a:ea typeface="Times New Roman" panose="02020603050405020304" pitchFamily="18" charset="0"/>
                <a:cs typeface="Times New Roman" panose="02020603050405020304" pitchFamily="18" charset="0"/>
              </a:rPr>
              <a:t>/ </a:t>
            </a:r>
            <a:r>
              <a:rPr lang="en-US" sz="1800" smtClean="0">
                <a:latin typeface="Times New Roman" panose="02020603050405020304" pitchFamily="18" charset="0"/>
                <a:ea typeface="Times New Roman" panose="02020603050405020304" pitchFamily="18" charset="0"/>
                <a:cs typeface="Times New Roman" panose="02020603050405020304" pitchFamily="18" charset="0"/>
              </a:rPr>
              <a:t>cỏ </a:t>
            </a:r>
            <a:r>
              <a:rPr lang="en-US" sz="1800">
                <a:latin typeface="Times New Roman" panose="02020603050405020304" pitchFamily="18" charset="0"/>
                <a:ea typeface="Times New Roman" panose="02020603050405020304" pitchFamily="18" charset="0"/>
                <a:cs typeface="Times New Roman" panose="02020603050405020304" pitchFamily="18" charset="0"/>
              </a:rPr>
              <a:t>cây chen lá, đá chen hoa.</a:t>
            </a:r>
            <a:endParaRPr lang="en-US" sz="180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1000"/>
              </a:spcAft>
            </a:pPr>
            <a:r>
              <a:rPr lang="en-US" sz="1800">
                <a:latin typeface="Times New Roman" panose="02020603050405020304" pitchFamily="18" charset="0"/>
                <a:ea typeface="Times New Roman" panose="02020603050405020304" pitchFamily="18" charset="0"/>
                <a:cs typeface="Times New Roman" panose="02020603050405020304" pitchFamily="18" charset="0"/>
              </a:rPr>
              <a:t>+ </a:t>
            </a:r>
            <a:r>
              <a:rPr lang="en-US" sz="1800" smtClean="0">
                <a:latin typeface="Times New Roman" panose="02020603050405020304" pitchFamily="18" charset="0"/>
                <a:ea typeface="Times New Roman" panose="02020603050405020304" pitchFamily="18" charset="0"/>
                <a:cs typeface="Times New Roman" panose="02020603050405020304" pitchFamily="18" charset="0"/>
              </a:rPr>
              <a:t>tiếng </a:t>
            </a:r>
            <a:r>
              <a:rPr lang="en-US" sz="1800">
                <a:latin typeface="Times New Roman" panose="02020603050405020304" pitchFamily="18" charset="0"/>
                <a:ea typeface="Times New Roman" panose="02020603050405020304" pitchFamily="18" charset="0"/>
                <a:cs typeface="Times New Roman" panose="02020603050405020304" pitchFamily="18" charset="0"/>
              </a:rPr>
              <a:t>đanh đanh khắc khoải “cuốc cuốc” vang lên,…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81436" y="3959551"/>
            <a:ext cx="2410133" cy="553998"/>
          </a:xfrm>
          <a:prstGeom prst="rect">
            <a:avLst/>
          </a:prstGeom>
        </p:spPr>
        <p:txBody>
          <a:bodyPr wrap="square">
            <a:spAutoFit/>
          </a:bodyPr>
          <a:lstStyle/>
          <a:p>
            <a:pPr algn="just">
              <a:lnSpc>
                <a:spcPts val="1800"/>
              </a:lnSpc>
              <a:spcAft>
                <a:spcPts val="1000"/>
              </a:spcAft>
            </a:pPr>
            <a:r>
              <a:rPr lang="en-US" sz="1800" i="1">
                <a:latin typeface="Times New Roman" panose="02020603050405020304" pitchFamily="18" charset="0"/>
                <a:ea typeface="Times New Roman" panose="02020603050405020304" pitchFamily="18" charset="0"/>
                <a:cs typeface="Times New Roman" panose="02020603050405020304" pitchFamily="18" charset="0"/>
              </a:rPr>
              <a:t>Trong trí tưởng tượng, </a:t>
            </a:r>
            <a:r>
              <a:rPr lang="en-US" sz="1800" i="1"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a:latin typeface="Times New Roman" panose="02020603050405020304" pitchFamily="18" charset="0"/>
                <a:ea typeface="Times New Roman" panose="02020603050405020304" pitchFamily="18" charset="0"/>
                <a:cs typeface="Times New Roman" panose="02020603050405020304" pitchFamily="18" charset="0"/>
              </a:rPr>
              <a:t>Lá chen hoa”</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1" name="Rectangle 190"/>
          <p:cNvSpPr/>
          <p:nvPr/>
        </p:nvSpPr>
        <p:spPr>
          <a:xfrm>
            <a:off x="269957" y="1475641"/>
            <a:ext cx="2440154" cy="10912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endPar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a:t>
            </a:r>
            <a:r>
              <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liên tưởng</a:t>
            </a:r>
          </a:p>
          <a:p>
            <a:pPr algn="just">
              <a:lnSpc>
                <a:spcPct val="115000"/>
              </a:lnSpc>
              <a:spcAft>
                <a:spcPts val="1000"/>
              </a:spcAft>
            </a:pPr>
            <a:endParaRPr lang="en-US" sz="2000" b="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20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2000" b="1">
              <a:solidFill>
                <a:schemeClr val="tx1"/>
              </a:solidFill>
              <a:effectLst/>
              <a:ea typeface="Calibri" panose="020F0502020204030204" pitchFamily="34" charset="0"/>
              <a:cs typeface="Times New Roman" panose="02020603050405020304" pitchFamily="18" charset="0"/>
            </a:endParaRPr>
          </a:p>
        </p:txBody>
      </p:sp>
      <p:sp>
        <p:nvSpPr>
          <p:cNvPr id="12" name="Rectangle 11"/>
          <p:cNvSpPr/>
          <p:nvPr/>
        </p:nvSpPr>
        <p:spPr>
          <a:xfrm>
            <a:off x="389284" y="1838567"/>
            <a:ext cx="2369053" cy="784830"/>
          </a:xfrm>
          <a:prstGeom prst="rect">
            <a:avLst/>
          </a:prstGeom>
        </p:spPr>
        <p:txBody>
          <a:bodyPr wrap="square">
            <a:spAutoFit/>
          </a:bodyPr>
          <a:lstStyle/>
          <a:p>
            <a:pPr algn="just">
              <a:lnSpc>
                <a:spcPts val="1800"/>
              </a:lnSpc>
              <a:spcAft>
                <a:spcPts val="1000"/>
              </a:spcAft>
            </a:pPr>
            <a:r>
              <a:rPr lang="en-US" sz="1800" i="1">
                <a:latin typeface="Times New Roman" panose="02020603050405020304" pitchFamily="18" charset="0"/>
                <a:ea typeface="Times New Roman" panose="02020603050405020304" pitchFamily="18" charset="0"/>
                <a:cs typeface="Times New Roman" panose="02020603050405020304" pitchFamily="18" charset="0"/>
              </a:rPr>
              <a:t>Ngoài sân gác thượng…..những câu thơ trên kia”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ight Arrow 21"/>
          <p:cNvSpPr/>
          <p:nvPr/>
        </p:nvSpPr>
        <p:spPr>
          <a:xfrm>
            <a:off x="4823774" y="665367"/>
            <a:ext cx="454808" cy="124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7128164" y="1350818"/>
            <a:ext cx="124691" cy="392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7356764" y="2886675"/>
            <a:ext cx="124691" cy="665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5714644">
            <a:off x="2413899" y="4091588"/>
            <a:ext cx="132095" cy="255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1031522" y="2734994"/>
            <a:ext cx="582242" cy="264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3823855" y="1119494"/>
            <a:ext cx="166254" cy="461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793893">
            <a:off x="5747219" y="1254353"/>
            <a:ext cx="200120" cy="414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5400000">
            <a:off x="5901981" y="2059774"/>
            <a:ext cx="216145" cy="475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6200000">
            <a:off x="4754352" y="3199285"/>
            <a:ext cx="740240" cy="211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9671841">
            <a:off x="2416810" y="3158199"/>
            <a:ext cx="844980" cy="188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2758337" y="2056450"/>
            <a:ext cx="488914" cy="13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31435" y="393220"/>
            <a:ext cx="2650300" cy="729430"/>
          </a:xfrm>
          <a:prstGeom prst="rect">
            <a:avLst/>
          </a:prstGeom>
        </p:spPr>
        <p:txBody>
          <a:bodyPr wrap="square">
            <a:spAutoFit/>
          </a:bodyPr>
          <a:lstStyle/>
          <a:p>
            <a:pPr lvl="0">
              <a:lnSpc>
                <a:spcPct val="115000"/>
              </a:lnSpc>
              <a:spcAft>
                <a:spcPts val="1000"/>
              </a:spcAft>
            </a:pPr>
            <a:r>
              <a:rPr lang="en-US" sz="1800" b="1">
                <a:solidFill>
                  <a:srgbClr val="191919"/>
                </a:solidFill>
                <a:latin typeface="Times New Roman" panose="02020603050405020304" pitchFamily="18" charset="0"/>
                <a:ea typeface="+mn-ea"/>
                <a:cs typeface="Times New Roman" panose="02020603050405020304" pitchFamily="18" charset="0"/>
              </a:rPr>
              <a:t>Qua đèo ngang, của bà Huyện Thanh Quan.</a:t>
            </a:r>
          </a:p>
        </p:txBody>
      </p:sp>
    </p:spTree>
    <p:extLst>
      <p:ext uri="{BB962C8B-B14F-4D97-AF65-F5344CB8AC3E}">
        <p14:creationId xmlns:p14="http://schemas.microsoft.com/office/powerpoint/2010/main" val="159001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anim calcmode="lin" valueType="num">
                                      <p:cBhvr>
                                        <p:cTn id="8" dur="1000" fill="hold"/>
                                        <p:tgtEl>
                                          <p:spTgt spid="185"/>
                                        </p:tgtEl>
                                        <p:attrNameLst>
                                          <p:attrName>ppt_x</p:attrName>
                                        </p:attrNameLst>
                                      </p:cBhvr>
                                      <p:tavLst>
                                        <p:tav tm="0">
                                          <p:val>
                                            <p:strVal val="#ppt_x"/>
                                          </p:val>
                                        </p:tav>
                                        <p:tav tm="100000">
                                          <p:val>
                                            <p:strVal val="#ppt_x"/>
                                          </p:val>
                                        </p:tav>
                                      </p:tavLst>
                                    </p:anim>
                                    <p:anim calcmode="lin" valueType="num">
                                      <p:cBhvr>
                                        <p:cTn id="9" dur="1000" fill="hold"/>
                                        <p:tgtEl>
                                          <p:spTgt spid="18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00"/>
                                        <p:tgtEl>
                                          <p:spTgt spid="186"/>
                                        </p:tgtEl>
                                      </p:cBhvr>
                                    </p:animEffect>
                                    <p:anim calcmode="lin" valueType="num">
                                      <p:cBhvr>
                                        <p:cTn id="13" dur="1000" fill="hold"/>
                                        <p:tgtEl>
                                          <p:spTgt spid="186"/>
                                        </p:tgtEl>
                                        <p:attrNameLst>
                                          <p:attrName>ppt_x</p:attrName>
                                        </p:attrNameLst>
                                      </p:cBhvr>
                                      <p:tavLst>
                                        <p:tav tm="0">
                                          <p:val>
                                            <p:strVal val="#ppt_x"/>
                                          </p:val>
                                        </p:tav>
                                        <p:tav tm="100000">
                                          <p:val>
                                            <p:strVal val="#ppt_x"/>
                                          </p:val>
                                        </p:tav>
                                      </p:tavLst>
                                    </p:anim>
                                    <p:anim calcmode="lin" valueType="num">
                                      <p:cBhvr>
                                        <p:cTn id="14" dur="1000" fill="hold"/>
                                        <p:tgtEl>
                                          <p:spTgt spid="1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1000"/>
                                        <p:tgtEl>
                                          <p:spTgt spid="187"/>
                                        </p:tgtEl>
                                      </p:cBhvr>
                                    </p:animEffect>
                                    <p:anim calcmode="lin" valueType="num">
                                      <p:cBhvr>
                                        <p:cTn id="18" dur="1000" fill="hold"/>
                                        <p:tgtEl>
                                          <p:spTgt spid="187"/>
                                        </p:tgtEl>
                                        <p:attrNameLst>
                                          <p:attrName>ppt_x</p:attrName>
                                        </p:attrNameLst>
                                      </p:cBhvr>
                                      <p:tavLst>
                                        <p:tav tm="0">
                                          <p:val>
                                            <p:strVal val="#ppt_x"/>
                                          </p:val>
                                        </p:tav>
                                        <p:tav tm="100000">
                                          <p:val>
                                            <p:strVal val="#ppt_x"/>
                                          </p:val>
                                        </p:tav>
                                      </p:tavLst>
                                    </p:anim>
                                    <p:anim calcmode="lin" valueType="num">
                                      <p:cBhvr>
                                        <p:cTn id="19" dur="1000" fill="hold"/>
                                        <p:tgtEl>
                                          <p:spTgt spid="18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1000"/>
                                        <p:tgtEl>
                                          <p:spTgt spid="188"/>
                                        </p:tgtEl>
                                      </p:cBhvr>
                                    </p:animEffect>
                                    <p:anim calcmode="lin" valueType="num">
                                      <p:cBhvr>
                                        <p:cTn id="23" dur="1000" fill="hold"/>
                                        <p:tgtEl>
                                          <p:spTgt spid="188"/>
                                        </p:tgtEl>
                                        <p:attrNameLst>
                                          <p:attrName>ppt_x</p:attrName>
                                        </p:attrNameLst>
                                      </p:cBhvr>
                                      <p:tavLst>
                                        <p:tav tm="0">
                                          <p:val>
                                            <p:strVal val="#ppt_x"/>
                                          </p:val>
                                        </p:tav>
                                        <p:tav tm="100000">
                                          <p:val>
                                            <p:strVal val="#ppt_x"/>
                                          </p:val>
                                        </p:tav>
                                      </p:tavLst>
                                    </p:anim>
                                    <p:anim calcmode="lin" valueType="num">
                                      <p:cBhvr>
                                        <p:cTn id="24" dur="1000" fill="hold"/>
                                        <p:tgtEl>
                                          <p:spTgt spid="18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1000"/>
                                        <p:tgtEl>
                                          <p:spTgt spid="191"/>
                                        </p:tgtEl>
                                      </p:cBhvr>
                                    </p:animEffect>
                                    <p:anim calcmode="lin" valueType="num">
                                      <p:cBhvr>
                                        <p:cTn id="28" dur="1000" fill="hold"/>
                                        <p:tgtEl>
                                          <p:spTgt spid="191"/>
                                        </p:tgtEl>
                                        <p:attrNameLst>
                                          <p:attrName>ppt_x</p:attrName>
                                        </p:attrNameLst>
                                      </p:cBhvr>
                                      <p:tavLst>
                                        <p:tav tm="0">
                                          <p:val>
                                            <p:strVal val="#ppt_x"/>
                                          </p:val>
                                        </p:tav>
                                        <p:tav tm="100000">
                                          <p:val>
                                            <p:strVal val="#ppt_x"/>
                                          </p:val>
                                        </p:tav>
                                      </p:tavLst>
                                    </p:anim>
                                    <p:anim calcmode="lin" valueType="num">
                                      <p:cBhvr>
                                        <p:cTn id="29" dur="1000" fill="hold"/>
                                        <p:tgtEl>
                                          <p:spTgt spid="19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1000"/>
                                        <p:tgtEl>
                                          <p:spTgt spid="189"/>
                                        </p:tgtEl>
                                      </p:cBhvr>
                                    </p:animEffect>
                                    <p:anim calcmode="lin" valueType="num">
                                      <p:cBhvr>
                                        <p:cTn id="33" dur="1000" fill="hold"/>
                                        <p:tgtEl>
                                          <p:spTgt spid="189"/>
                                        </p:tgtEl>
                                        <p:attrNameLst>
                                          <p:attrName>ppt_x</p:attrName>
                                        </p:attrNameLst>
                                      </p:cBhvr>
                                      <p:tavLst>
                                        <p:tav tm="0">
                                          <p:val>
                                            <p:strVal val="#ppt_x"/>
                                          </p:val>
                                        </p:tav>
                                        <p:tav tm="100000">
                                          <p:val>
                                            <p:strVal val="#ppt_x"/>
                                          </p:val>
                                        </p:tav>
                                      </p:tavLst>
                                    </p:anim>
                                    <p:anim calcmode="lin" valueType="num">
                                      <p:cBhvr>
                                        <p:cTn id="34"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ircle(in)">
                                      <p:cBhvr>
                                        <p:cTn id="44" dur="2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fade">
                                      <p:cBhvr>
                                        <p:cTn id="59" dur="1000"/>
                                        <p:tgtEl>
                                          <p:spTgt spid="11">
                                            <p:txEl>
                                              <p:pRg st="0" end="0"/>
                                            </p:txEl>
                                          </p:spTgt>
                                        </p:tgtEl>
                                      </p:cBhvr>
                                    </p:animEffect>
                                    <p:anim calcmode="lin" valueType="num">
                                      <p:cBhvr>
                                        <p:cTn id="6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fade">
                                      <p:cBhvr>
                                        <p:cTn id="66" dur="1000"/>
                                        <p:tgtEl>
                                          <p:spTgt spid="12">
                                            <p:txEl>
                                              <p:pRg st="0" end="0"/>
                                            </p:txEl>
                                          </p:spTgt>
                                        </p:tgtEl>
                                      </p:cBhvr>
                                    </p:animEffect>
                                    <p:anim calcmode="lin" valueType="num">
                                      <p:cBhvr>
                                        <p:cTn id="6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arn(inVertical)">
                                      <p:cBhvr>
                                        <p:cTn id="73" dur="500"/>
                                        <p:tgtEl>
                                          <p:spTgt spid="22"/>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arn(inVertical)">
                                      <p:cBhvr>
                                        <p:cTn id="76" dur="500"/>
                                        <p:tgtEl>
                                          <p:spTgt spid="2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500"/>
                                        <p:tgtEl>
                                          <p:spTgt spid="2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inVertical)">
                                      <p:cBhvr>
                                        <p:cTn id="82" dur="500"/>
                                        <p:tgtEl>
                                          <p:spTgt spid="25"/>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inVertical)">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arn(inVertical)">
                                      <p:cBhvr>
                                        <p:cTn id="90" dur="500"/>
                                        <p:tgtEl>
                                          <p:spTgt spid="28"/>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arn(inVertical)">
                                      <p:cBhvr>
                                        <p:cTn id="93" dur="500"/>
                                        <p:tgtEl>
                                          <p:spTgt spid="29"/>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arn(inVertical)">
                                      <p:cBhvr>
                                        <p:cTn id="96" dur="500"/>
                                        <p:tgtEl>
                                          <p:spTgt spid="32"/>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arn(inVertical)">
                                      <p:cBhvr>
                                        <p:cTn id="102" dur="500"/>
                                        <p:tgtEl>
                                          <p:spTgt spid="34"/>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barn(inVertical)">
                                      <p:cBhvr>
                                        <p:cTn id="10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6" grpId="0" animBg="1"/>
      <p:bldP spid="187" grpId="0" animBg="1"/>
      <p:bldP spid="188" grpId="0" animBg="1"/>
      <p:bldP spid="189" grpId="0" animBg="1"/>
      <p:bldP spid="8" grpId="0"/>
      <p:bldP spid="9" grpId="0"/>
      <p:bldP spid="10" grpId="0"/>
      <p:bldP spid="191" grpId="0" animBg="1"/>
      <p:bldP spid="22" grpId="0" animBg="1"/>
      <p:bldP spid="23" grpId="0" animBg="1"/>
      <p:bldP spid="24" grpId="0" animBg="1"/>
      <p:bldP spid="25" grpId="0" animBg="1"/>
      <p:bldP spid="26" grpId="0" animBg="1"/>
      <p:bldP spid="28" grpId="0" animBg="1"/>
      <p:bldP spid="29" grpId="0" animBg="1"/>
      <p:bldP spid="32" grpId="0" animBg="1"/>
      <p:bldP spid="33" grpId="0" animBg="1"/>
      <p:bldP spid="34" grpId="0" animBg="1"/>
      <p:bldP spid="37" grpId="0" animBg="1"/>
      <p:bldP spid="38" grpId="0"/>
    </p:bldLst>
  </p:timing>
</p:sld>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6673</TotalTime>
  <Words>1737</Words>
  <Application>Microsoft Office PowerPoint</Application>
  <PresentationFormat>On-screen Show (16:9)</PresentationFormat>
  <Paragraphs>133</Paragraphs>
  <Slides>19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#9Slide03 Arima Madurai Bold</vt:lpstr>
      <vt:lpstr>#9Slide03 Arima Madurai Medium</vt:lpstr>
      <vt:lpstr>Calibri</vt:lpstr>
      <vt:lpstr>Nanum Pen Script</vt:lpstr>
      <vt:lpstr>Roboto Condensed Light</vt:lpstr>
      <vt:lpstr>Microsoft Sans Serif</vt:lpstr>
      <vt:lpstr>Bebas Neue</vt:lpstr>
      <vt:lpstr>Baloo Tammudu 2</vt:lpstr>
      <vt:lpstr>Times New Roman</vt:lpstr>
      <vt:lpstr>Arial</vt:lpstr>
      <vt:lpstr>Writing Asian Characters Workshop by Slidesgo</vt:lpstr>
      <vt:lpstr>Nhân vật – Hình ảnh</vt:lpstr>
      <vt:lpstr>Nhân vật – Hình ảnh</vt:lpstr>
      <vt:lpstr>Hình ảnh này nhắc đến bài thơ nào? Ai là người sáng tác bài thơ đó?</vt:lpstr>
      <vt:lpstr>Hình ảnh này em nhớ đến bài thơ nào? Ai là người sáng tác bài thơ đó?</vt:lpstr>
      <vt:lpstr>PowerPoint Presentation</vt:lpstr>
      <vt:lpstr>VIẾT ĐOẠN VĂN GHI LẠI CẢM NGHĨ SAU KHI ĐỌC MỘT BÀI THƠ SÁU CHỮ, BẢY CHỮ </vt:lpstr>
      <vt:lpstr>PowerPoint Presentation</vt:lpstr>
      <vt:lpstr>VIẾT ĐOẠN VĂN GHI LẠI CẢM NGHĨ SAU KHI ĐỌC MỘT BÀI THƠ SÁU CHỮ, BẢY CHỮ </vt:lpstr>
      <vt:lpstr>PowerPoint Presentation</vt:lpstr>
      <vt:lpstr>VIẾT ĐOẠN VĂN GHI LẠI CẢM NGHĨ SAU KHI ĐỌC MỘT BÀI THƠ SÁU CHỮ, BẢY CHỮ </vt:lpstr>
      <vt:lpstr>PowerPoint Presentation</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PowerPoint Presentation</vt:lpstr>
      <vt:lpstr>Hãy viết đoạn văn bộc lộ cảm nghĩ của em sau khi đọc bài thơ “Nếu mai em về Chiêm Hóa” của Mai Liễu.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dc:creator>User</dc:creator>
  <cp:lastModifiedBy>Windows 10</cp:lastModifiedBy>
  <cp:revision>73</cp:revision>
  <dcterms:modified xsi:type="dcterms:W3CDTF">2023-10-18T01:11:32Z</dcterms:modified>
</cp:coreProperties>
</file>