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307" r:id="rId4"/>
    <p:sldId id="308" r:id="rId5"/>
    <p:sldId id="309" r:id="rId6"/>
    <p:sldId id="310" r:id="rId7"/>
    <p:sldId id="306" r:id="rId8"/>
    <p:sldId id="258" r:id="rId9"/>
    <p:sldId id="259" r:id="rId10"/>
    <p:sldId id="260" r:id="rId11"/>
    <p:sldId id="261" r:id="rId12"/>
    <p:sldId id="262" r:id="rId13"/>
    <p:sldId id="263" r:id="rId14"/>
    <p:sldId id="264" r:id="rId15"/>
    <p:sldId id="265" r:id="rId16"/>
    <p:sldId id="266" r:id="rId17"/>
    <p:sldId id="267" r:id="rId18"/>
    <p:sldId id="268"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Lst>
  <p:sldSz cx="18288000" cy="10287000"/>
  <p:notesSz cx="6858000" cy="9144000"/>
  <p:embeddedFontLst>
    <p:embeddedFont>
      <p:font typeface="#9Slide05 Aphrodite Pro" panose="020B0604020202020204" charset="0"/>
      <p:regular r:id="rId52"/>
    </p:embeddedFont>
    <p:embeddedFont>
      <p:font typeface="#9Slide05 VL Fadilla" panose="020B0604020202020204" charset="0"/>
      <p:regular r:id="rId53"/>
    </p:embeddedFont>
    <p:embeddedFont>
      <p:font typeface="#9Slide07 SVNUT Triumph Press" panose="020B0604020202020204" charset="0"/>
      <p:regular r:id="rId54"/>
    </p:embeddedFont>
    <p:embeddedFont>
      <p:font typeface="Calibri" panose="020F0502020204030204" pitchFamily="34" charset="0"/>
      <p:regular r:id="rId55"/>
      <p:bold r:id="rId56"/>
      <p:italic r:id="rId57"/>
      <p:boldItalic r:id="rId58"/>
    </p:embeddedFont>
    <p:embeddedFont>
      <p:font typeface="Fraunces Bold" panose="020B0604020202020204" charset="0"/>
      <p:regular r:id="rId59"/>
    </p:embeddedFont>
    <p:embeddedFont>
      <p:font typeface="Fraunces Heavy" panose="020B0604020202020204" charset="0"/>
      <p:regular r:id="rId60"/>
    </p:embeddedFont>
    <p:embeddedFont>
      <p:font typeface="Fraunces Semi-Bold" panose="020B0604020202020204" charset="0"/>
      <p:regular r:id="rId61"/>
    </p:embeddedFont>
    <p:embeddedFont>
      <p:font typeface="Roboto Condensed" panose="02000000000000000000" pitchFamily="2" charset="0"/>
      <p:regular r:id="rId62"/>
      <p:bold r:id="rId63"/>
      <p:italic r:id="rId64"/>
      <p:boldItalic r:id="rId65"/>
    </p:embeddedFont>
    <p:embeddedFont>
      <p:font typeface="Roboto Condensed Bold" panose="02000000000000000000" charset="0"/>
      <p:regular r:id="rId66"/>
    </p:embeddedFont>
    <p:embeddedFont>
      <p:font typeface="Roboto Condensed Bold Italics" panose="020B0604020202020204" charset="0"/>
      <p:regular r:id="rId67"/>
    </p:embeddedFont>
    <p:embeddedFont>
      <p:font typeface="Roboto Condensed Italics" panose="020B0604020202020204" charset="0"/>
      <p:regular r:id="rId68"/>
    </p:embeddedFont>
    <p:embeddedFont>
      <p:font typeface="SVN-HC" panose="020B0604020202020204" charset="0"/>
      <p:regular r:id="rId6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9" d="100"/>
          <a:sy n="39" d="100"/>
        </p:scale>
        <p:origin x="384"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2.fntdata"/><Relationship Id="rId68" Type="http://schemas.openxmlformats.org/officeDocument/2006/relationships/font" Target="fonts/font1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font" Target="fonts/font10.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font" Target="fonts/font18.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6.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4.fntdata"/><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15.sv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28.sv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26.svg"/><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39.png"/><Relationship Id="rId4" Type="http://schemas.openxmlformats.org/officeDocument/2006/relationships/image" Target="../media/image38.svg"/></Relationships>
</file>

<file path=ppt/slides/_rels/slide16.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sv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2.svg"/><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50.sv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4.svg"/><Relationship Id="rId7" Type="http://schemas.openxmlformats.org/officeDocument/2006/relationships/image" Target="../media/image5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26.svg"/><Relationship Id="rId4" Type="http://schemas.openxmlformats.org/officeDocument/2006/relationships/image" Target="../media/image25.png"/><Relationship Id="rId9" Type="http://schemas.openxmlformats.org/officeDocument/2006/relationships/image" Target="../media/image58.svg"/></Relationships>
</file>

<file path=ppt/slides/_rels/slide25.xml.rels><?xml version="1.0" encoding="UTF-8" standalone="yes"?>
<Relationships xmlns="http://schemas.openxmlformats.org/package/2006/relationships"><Relationship Id="rId3" Type="http://schemas.openxmlformats.org/officeDocument/2006/relationships/image" Target="../media/image60.sv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2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 Id="rId5" Type="http://schemas.openxmlformats.org/officeDocument/2006/relationships/image" Target="../media/image63.svg"/><Relationship Id="rId4" Type="http://schemas.openxmlformats.org/officeDocument/2006/relationships/image" Target="../media/image6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26.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54.sv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38.svg"/><Relationship Id="rId7" Type="http://schemas.openxmlformats.org/officeDocument/2006/relationships/image" Target="../media/image60.svg"/><Relationship Id="rId2" Type="http://schemas.openxmlformats.org/officeDocument/2006/relationships/image" Target="../media/image37.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6.sv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7.svg"/><Relationship Id="rId7" Type="http://schemas.openxmlformats.org/officeDocument/2006/relationships/image" Target="../media/image6.svg"/><Relationship Id="rId2" Type="http://schemas.openxmlformats.org/officeDocument/2006/relationships/image" Target="../media/image66.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69.sv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72.svg"/><Relationship Id="rId4" Type="http://schemas.openxmlformats.org/officeDocument/2006/relationships/image" Target="../media/image71.png"/></Relationships>
</file>

<file path=ppt/slides/_rels/slide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0.png"/></Relationships>
</file>

<file path=ppt/slides/_rels/slide3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5.png"/><Relationship Id="rId5" Type="http://schemas.openxmlformats.org/officeDocument/2006/relationships/image" Target="../media/image74.svg"/><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60.svg"/><Relationship Id="rId2" Type="http://schemas.openxmlformats.org/officeDocument/2006/relationships/image" Target="../media/image80.png"/><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3.svg"/><Relationship Id="rId4" Type="http://schemas.openxmlformats.org/officeDocument/2006/relationships/image" Target="../media/image82.png"/></Relationships>
</file>

<file path=ppt/slides/_rels/slide43.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5.svg"/><Relationship Id="rId7" Type="http://schemas.openxmlformats.org/officeDocument/2006/relationships/image" Target="../media/image87.sv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54.sv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svg"/><Relationship Id="rId7" Type="http://schemas.openxmlformats.org/officeDocument/2006/relationships/image" Target="../media/image26.sv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90.svg"/><Relationship Id="rId4" Type="http://schemas.openxmlformats.org/officeDocument/2006/relationships/image" Target="../media/image8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54.sv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26.sv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2.sv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svg"/><Relationship Id="rId4" Type="http://schemas.openxmlformats.org/officeDocument/2006/relationships/image" Target="../media/image93.png"/></Relationships>
</file>

<file path=ppt/slides/_rels/slide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16.gif"/><Relationship Id="rId4" Type="http://schemas.openxmlformats.org/officeDocument/2006/relationships/image" Target="../media/image15.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6883064" y="1558516"/>
            <a:ext cx="10376236" cy="3540891"/>
          </a:xfrm>
          <a:custGeom>
            <a:avLst/>
            <a:gdLst/>
            <a:ahLst/>
            <a:cxnLst/>
            <a:rect l="l" t="t" r="r" b="b"/>
            <a:pathLst>
              <a:path w="10376236" h="3540891">
                <a:moveTo>
                  <a:pt x="0" y="0"/>
                </a:moveTo>
                <a:lnTo>
                  <a:pt x="10376236" y="0"/>
                </a:lnTo>
                <a:lnTo>
                  <a:pt x="10376236" y="3540891"/>
                </a:lnTo>
                <a:lnTo>
                  <a:pt x="0" y="354089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0" y="205743"/>
            <a:ext cx="10242174" cy="1450968"/>
          </a:xfrm>
          <a:prstGeom prst="rect">
            <a:avLst/>
          </a:prstGeom>
        </p:spPr>
        <p:txBody>
          <a:bodyPr lIns="0" tIns="0" rIns="0" bIns="0" rtlCol="0" anchor="t">
            <a:spAutoFit/>
          </a:bodyPr>
          <a:lstStyle/>
          <a:p>
            <a:pPr algn="ctr">
              <a:lnSpc>
                <a:spcPts val="11900"/>
              </a:lnSpc>
            </a:pPr>
            <a:r>
              <a:rPr lang="en-US" sz="8500">
                <a:solidFill>
                  <a:srgbClr val="FFFFFF"/>
                </a:solidFill>
                <a:latin typeface="Fraunces Bold"/>
              </a:rPr>
              <a:t>1. KHỞI ĐỘNG</a:t>
            </a:r>
          </a:p>
        </p:txBody>
      </p:sp>
      <p:sp>
        <p:nvSpPr>
          <p:cNvPr id="4" name="TextBox 4"/>
          <p:cNvSpPr txBox="1"/>
          <p:nvPr/>
        </p:nvSpPr>
        <p:spPr>
          <a:xfrm>
            <a:off x="1384925" y="5314950"/>
            <a:ext cx="15874375" cy="3475310"/>
          </a:xfrm>
          <a:prstGeom prst="rect">
            <a:avLst/>
          </a:prstGeom>
        </p:spPr>
        <p:txBody>
          <a:bodyPr lIns="0" tIns="0" rIns="0" bIns="0" rtlCol="0" anchor="t">
            <a:spAutoFit/>
          </a:bodyPr>
          <a:lstStyle/>
          <a:p>
            <a:pPr marL="1057906" lvl="1" indent="-528953" algn="just">
              <a:lnSpc>
                <a:spcPts val="6859"/>
              </a:lnSpc>
              <a:buFont typeface="Arial"/>
              <a:buChar char="•"/>
            </a:pPr>
            <a:r>
              <a:rPr lang="en-US" sz="4899" dirty="0" err="1">
                <a:solidFill>
                  <a:srgbClr val="F7E1CB"/>
                </a:solidFill>
                <a:latin typeface="Roboto Condensed"/>
              </a:rPr>
              <a:t>Có</a:t>
            </a:r>
            <a:r>
              <a:rPr lang="en-US" sz="4899" dirty="0">
                <a:solidFill>
                  <a:srgbClr val="F7E1CB"/>
                </a:solidFill>
                <a:latin typeface="Roboto Condensed"/>
              </a:rPr>
              <a:t> </a:t>
            </a:r>
            <a:r>
              <a:rPr lang="vi-VN" sz="4899" dirty="0">
                <a:solidFill>
                  <a:srgbClr val="F7E1CB"/>
                </a:solidFill>
                <a:latin typeface="Roboto Condensed"/>
              </a:rPr>
              <a:t>sáu </a:t>
            </a:r>
            <a:r>
              <a:rPr lang="en-US" sz="4899" dirty="0" err="1">
                <a:solidFill>
                  <a:srgbClr val="F7E1CB"/>
                </a:solidFill>
                <a:latin typeface="Roboto Condensed"/>
              </a:rPr>
              <a:t>từ</a:t>
            </a:r>
            <a:r>
              <a:rPr lang="en-US" sz="4899" dirty="0">
                <a:solidFill>
                  <a:srgbClr val="F7E1CB"/>
                </a:solidFill>
                <a:latin typeface="Roboto Condensed"/>
              </a:rPr>
              <a:t> </a:t>
            </a:r>
            <a:r>
              <a:rPr lang="en-US" sz="4899" dirty="0" err="1">
                <a:solidFill>
                  <a:srgbClr val="F7E1CB"/>
                </a:solidFill>
                <a:latin typeface="Roboto Condensed"/>
              </a:rPr>
              <a:t>khoá</a:t>
            </a:r>
            <a:r>
              <a:rPr lang="en-US" sz="4899" dirty="0">
                <a:solidFill>
                  <a:srgbClr val="F7E1CB"/>
                </a:solidFill>
                <a:latin typeface="Roboto Condensed"/>
              </a:rPr>
              <a:t> </a:t>
            </a:r>
            <a:r>
              <a:rPr lang="vi-VN" sz="4899" dirty="0">
                <a:solidFill>
                  <a:srgbClr val="F7E1CB"/>
                </a:solidFill>
                <a:latin typeface="Roboto Condensed"/>
              </a:rPr>
              <a:t>sắp xếp lộn xộn</a:t>
            </a:r>
            <a:r>
              <a:rPr lang="en-US" sz="4899" dirty="0">
                <a:solidFill>
                  <a:srgbClr val="F7E1CB"/>
                </a:solidFill>
                <a:latin typeface="Roboto Condensed"/>
              </a:rPr>
              <a:t>.</a:t>
            </a:r>
          </a:p>
          <a:p>
            <a:pPr marL="1057906" lvl="1" indent="-528953" algn="just">
              <a:lnSpc>
                <a:spcPts val="6859"/>
              </a:lnSpc>
              <a:buFont typeface="Arial"/>
              <a:buChar char="•"/>
            </a:pPr>
            <a:r>
              <a:rPr lang="en-US" sz="4899" dirty="0">
                <a:solidFill>
                  <a:srgbClr val="F7E1CB"/>
                </a:solidFill>
                <a:latin typeface="Roboto Condensed"/>
              </a:rPr>
              <a:t>HS </a:t>
            </a:r>
            <a:r>
              <a:rPr lang="en-US" sz="4899" dirty="0" err="1">
                <a:solidFill>
                  <a:srgbClr val="F7E1CB"/>
                </a:solidFill>
                <a:latin typeface="Roboto Condensed"/>
              </a:rPr>
              <a:t>giơ</a:t>
            </a:r>
            <a:r>
              <a:rPr lang="en-US" sz="4899" dirty="0">
                <a:solidFill>
                  <a:srgbClr val="F7E1CB"/>
                </a:solidFill>
                <a:latin typeface="Roboto Condensed"/>
              </a:rPr>
              <a:t> </a:t>
            </a:r>
            <a:r>
              <a:rPr lang="en-US" sz="4899" dirty="0" err="1">
                <a:solidFill>
                  <a:srgbClr val="F7E1CB"/>
                </a:solidFill>
                <a:latin typeface="Roboto Condensed"/>
              </a:rPr>
              <a:t>tay</a:t>
            </a:r>
            <a:r>
              <a:rPr lang="en-US" sz="4899" dirty="0">
                <a:solidFill>
                  <a:srgbClr val="F7E1CB"/>
                </a:solidFill>
                <a:latin typeface="Roboto Condensed"/>
              </a:rPr>
              <a:t> </a:t>
            </a:r>
            <a:r>
              <a:rPr lang="en-US" sz="4899" dirty="0" err="1">
                <a:solidFill>
                  <a:srgbClr val="F7E1CB"/>
                </a:solidFill>
                <a:latin typeface="Roboto Condensed"/>
              </a:rPr>
              <a:t>để</a:t>
            </a:r>
            <a:r>
              <a:rPr lang="en-US" sz="4899" dirty="0">
                <a:solidFill>
                  <a:srgbClr val="F7E1CB"/>
                </a:solidFill>
                <a:latin typeface="Roboto Condensed"/>
              </a:rPr>
              <a:t> </a:t>
            </a:r>
            <a:r>
              <a:rPr lang="en-US" sz="4899" dirty="0" err="1">
                <a:solidFill>
                  <a:srgbClr val="F7E1CB"/>
                </a:solidFill>
                <a:latin typeface="Roboto Condensed"/>
              </a:rPr>
              <a:t>trả</a:t>
            </a:r>
            <a:r>
              <a:rPr lang="en-US" sz="4899" dirty="0">
                <a:solidFill>
                  <a:srgbClr val="F7E1CB"/>
                </a:solidFill>
                <a:latin typeface="Roboto Condensed"/>
              </a:rPr>
              <a:t> </a:t>
            </a:r>
            <a:r>
              <a:rPr lang="en-US" sz="4899" dirty="0" err="1">
                <a:solidFill>
                  <a:srgbClr val="F7E1CB"/>
                </a:solidFill>
                <a:latin typeface="Roboto Condensed"/>
              </a:rPr>
              <a:t>lời</a:t>
            </a:r>
            <a:r>
              <a:rPr lang="en-US" sz="4899" dirty="0">
                <a:solidFill>
                  <a:srgbClr val="F7E1CB"/>
                </a:solidFill>
                <a:latin typeface="Roboto Condensed"/>
              </a:rPr>
              <a:t>. </a:t>
            </a:r>
            <a:r>
              <a:rPr lang="en-US" sz="4899" dirty="0" err="1">
                <a:solidFill>
                  <a:srgbClr val="F7E1CB"/>
                </a:solidFill>
                <a:latin typeface="Roboto Condensed"/>
              </a:rPr>
              <a:t>Mỗi</a:t>
            </a:r>
            <a:r>
              <a:rPr lang="en-US" sz="4899" dirty="0">
                <a:solidFill>
                  <a:srgbClr val="F7E1CB"/>
                </a:solidFill>
                <a:latin typeface="Roboto Condensed"/>
              </a:rPr>
              <a:t> HS </a:t>
            </a:r>
            <a:r>
              <a:rPr lang="en-US" sz="4899" dirty="0" err="1">
                <a:solidFill>
                  <a:srgbClr val="F7E1CB"/>
                </a:solidFill>
                <a:latin typeface="Roboto Condensed"/>
              </a:rPr>
              <a:t>được</a:t>
            </a:r>
            <a:r>
              <a:rPr lang="en-US" sz="4899" dirty="0">
                <a:solidFill>
                  <a:srgbClr val="F7E1CB"/>
                </a:solidFill>
                <a:latin typeface="Roboto Condensed"/>
              </a:rPr>
              <a:t> </a:t>
            </a:r>
            <a:r>
              <a:rPr lang="en-US" sz="4899" dirty="0" err="1">
                <a:solidFill>
                  <a:srgbClr val="F7E1CB"/>
                </a:solidFill>
                <a:latin typeface="Roboto Condensed"/>
              </a:rPr>
              <a:t>trả</a:t>
            </a:r>
            <a:r>
              <a:rPr lang="en-US" sz="4899" dirty="0">
                <a:solidFill>
                  <a:srgbClr val="F7E1CB"/>
                </a:solidFill>
                <a:latin typeface="Roboto Condensed"/>
              </a:rPr>
              <a:t> </a:t>
            </a:r>
            <a:r>
              <a:rPr lang="en-US" sz="4899" dirty="0" err="1">
                <a:solidFill>
                  <a:srgbClr val="F7E1CB"/>
                </a:solidFill>
                <a:latin typeface="Roboto Condensed"/>
              </a:rPr>
              <a:t>lời</a:t>
            </a:r>
            <a:r>
              <a:rPr lang="en-US" sz="4899" dirty="0">
                <a:solidFill>
                  <a:srgbClr val="F7E1CB"/>
                </a:solidFill>
                <a:latin typeface="Roboto Condensed"/>
              </a:rPr>
              <a:t> </a:t>
            </a:r>
            <a:r>
              <a:rPr lang="en-US" sz="4899" dirty="0" err="1">
                <a:solidFill>
                  <a:srgbClr val="F7E1CB"/>
                </a:solidFill>
                <a:latin typeface="Roboto Condensed"/>
              </a:rPr>
              <a:t>một</a:t>
            </a:r>
            <a:r>
              <a:rPr lang="en-US" sz="4899" dirty="0">
                <a:solidFill>
                  <a:srgbClr val="F7E1CB"/>
                </a:solidFill>
                <a:latin typeface="Roboto Condensed"/>
              </a:rPr>
              <a:t> </a:t>
            </a:r>
            <a:r>
              <a:rPr lang="en-US" sz="4899" dirty="0" err="1">
                <a:solidFill>
                  <a:srgbClr val="F7E1CB"/>
                </a:solidFill>
                <a:latin typeface="Roboto Condensed"/>
              </a:rPr>
              <a:t>lần</a:t>
            </a:r>
            <a:r>
              <a:rPr lang="vi-VN" sz="4899" dirty="0">
                <a:solidFill>
                  <a:srgbClr val="F7E1CB"/>
                </a:solidFill>
                <a:latin typeface="Roboto Condensed"/>
              </a:rPr>
              <a:t>, t</a:t>
            </a:r>
            <a:r>
              <a:rPr lang="en-US" sz="4899" dirty="0" err="1">
                <a:solidFill>
                  <a:srgbClr val="F7E1CB"/>
                </a:solidFill>
                <a:latin typeface="Roboto Condensed"/>
              </a:rPr>
              <a:t>hời</a:t>
            </a:r>
            <a:r>
              <a:rPr lang="en-US" sz="4899" dirty="0">
                <a:solidFill>
                  <a:srgbClr val="F7E1CB"/>
                </a:solidFill>
                <a:latin typeface="Roboto Condensed"/>
              </a:rPr>
              <a:t> </a:t>
            </a:r>
            <a:r>
              <a:rPr lang="en-US" sz="4899" dirty="0" err="1">
                <a:solidFill>
                  <a:srgbClr val="F7E1CB"/>
                </a:solidFill>
                <a:latin typeface="Roboto Condensed"/>
              </a:rPr>
              <a:t>gian</a:t>
            </a:r>
            <a:r>
              <a:rPr lang="en-US" sz="4899" dirty="0">
                <a:solidFill>
                  <a:srgbClr val="F7E1CB"/>
                </a:solidFill>
                <a:latin typeface="Roboto Condensed"/>
              </a:rPr>
              <a:t> </a:t>
            </a:r>
            <a:r>
              <a:rPr lang="en-US" sz="4899" dirty="0" err="1">
                <a:solidFill>
                  <a:srgbClr val="F7E1CB"/>
                </a:solidFill>
                <a:latin typeface="Roboto Condensed"/>
              </a:rPr>
              <a:t>để</a:t>
            </a:r>
            <a:r>
              <a:rPr lang="en-US" sz="4899" dirty="0">
                <a:solidFill>
                  <a:srgbClr val="F7E1CB"/>
                </a:solidFill>
                <a:latin typeface="Roboto Condensed"/>
              </a:rPr>
              <a:t> </a:t>
            </a:r>
            <a:r>
              <a:rPr lang="en-US" sz="4899" dirty="0" err="1">
                <a:solidFill>
                  <a:srgbClr val="F7E1CB"/>
                </a:solidFill>
                <a:latin typeface="Roboto Condensed"/>
              </a:rPr>
              <a:t>trả</a:t>
            </a:r>
            <a:r>
              <a:rPr lang="en-US" sz="4899" dirty="0">
                <a:solidFill>
                  <a:srgbClr val="F7E1CB"/>
                </a:solidFill>
                <a:latin typeface="Roboto Condensed"/>
              </a:rPr>
              <a:t> </a:t>
            </a:r>
            <a:r>
              <a:rPr lang="en-US" sz="4899" dirty="0" err="1">
                <a:solidFill>
                  <a:srgbClr val="F7E1CB"/>
                </a:solidFill>
                <a:latin typeface="Roboto Condensed"/>
              </a:rPr>
              <a:t>lời</a:t>
            </a:r>
            <a:r>
              <a:rPr lang="en-US" sz="4899" dirty="0">
                <a:solidFill>
                  <a:srgbClr val="F7E1CB"/>
                </a:solidFill>
                <a:latin typeface="Roboto Condensed"/>
              </a:rPr>
              <a:t> </a:t>
            </a:r>
            <a:r>
              <a:rPr lang="en-US" sz="4899" dirty="0" err="1">
                <a:solidFill>
                  <a:srgbClr val="F7E1CB"/>
                </a:solidFill>
                <a:latin typeface="Roboto Condensed"/>
              </a:rPr>
              <a:t>cho</a:t>
            </a:r>
            <a:r>
              <a:rPr lang="vi-VN" sz="4899" dirty="0">
                <a:solidFill>
                  <a:srgbClr val="F7E1CB"/>
                </a:solidFill>
                <a:latin typeface="Roboto Condensed"/>
              </a:rPr>
              <a:t> mỗi từ khóa tối đa 30s</a:t>
            </a:r>
            <a:r>
              <a:rPr lang="en-US" sz="4899" dirty="0">
                <a:solidFill>
                  <a:srgbClr val="F7E1CB"/>
                </a:solidFill>
                <a:latin typeface="Roboto Condensed"/>
              </a:rPr>
              <a:t>.</a:t>
            </a:r>
          </a:p>
          <a:p>
            <a:pPr marL="1057906" lvl="1" indent="-528953" algn="just">
              <a:lnSpc>
                <a:spcPts val="6859"/>
              </a:lnSpc>
              <a:buFont typeface="Arial"/>
              <a:buChar char="•"/>
            </a:pPr>
            <a:r>
              <a:rPr lang="en-US" sz="4899" dirty="0">
                <a:solidFill>
                  <a:srgbClr val="F7E1CB"/>
                </a:solidFill>
                <a:latin typeface="Roboto Condensed"/>
              </a:rPr>
              <a:t> HS </a:t>
            </a:r>
            <a:r>
              <a:rPr lang="en-US" sz="4899" dirty="0" err="1">
                <a:solidFill>
                  <a:srgbClr val="F7E1CB"/>
                </a:solidFill>
                <a:latin typeface="Roboto Condensed"/>
              </a:rPr>
              <a:t>giải</a:t>
            </a:r>
            <a:r>
              <a:rPr lang="en-US" sz="4899" dirty="0">
                <a:solidFill>
                  <a:srgbClr val="F7E1CB"/>
                </a:solidFill>
                <a:latin typeface="Roboto Condensed"/>
              </a:rPr>
              <a:t> </a:t>
            </a:r>
            <a:r>
              <a:rPr lang="en-US" sz="4899" dirty="0" err="1">
                <a:solidFill>
                  <a:srgbClr val="F7E1CB"/>
                </a:solidFill>
                <a:latin typeface="Roboto Condensed"/>
              </a:rPr>
              <a:t>mã</a:t>
            </a:r>
            <a:r>
              <a:rPr lang="en-US" sz="4899" dirty="0">
                <a:solidFill>
                  <a:srgbClr val="F7E1CB"/>
                </a:solidFill>
                <a:latin typeface="Roboto Condensed"/>
              </a:rPr>
              <a:t> </a:t>
            </a:r>
            <a:r>
              <a:rPr lang="en-US" sz="4899" dirty="0" err="1">
                <a:solidFill>
                  <a:srgbClr val="F7E1CB"/>
                </a:solidFill>
                <a:latin typeface="Roboto Condensed"/>
              </a:rPr>
              <a:t>đúng</a:t>
            </a:r>
            <a:r>
              <a:rPr lang="en-US" sz="4899" dirty="0">
                <a:solidFill>
                  <a:srgbClr val="F7E1CB"/>
                </a:solidFill>
                <a:latin typeface="Roboto Condensed"/>
              </a:rPr>
              <a:t> </a:t>
            </a:r>
            <a:r>
              <a:rPr lang="en-US" sz="4899" dirty="0" err="1">
                <a:solidFill>
                  <a:srgbClr val="F7E1CB"/>
                </a:solidFill>
                <a:latin typeface="Roboto Condensed"/>
              </a:rPr>
              <a:t>từ</a:t>
            </a:r>
            <a:r>
              <a:rPr lang="en-US" sz="4899" dirty="0">
                <a:solidFill>
                  <a:srgbClr val="F7E1CB"/>
                </a:solidFill>
                <a:latin typeface="Roboto Condensed"/>
              </a:rPr>
              <a:t> </a:t>
            </a:r>
            <a:r>
              <a:rPr lang="en-US" sz="4899" dirty="0" err="1">
                <a:solidFill>
                  <a:srgbClr val="F7E1CB"/>
                </a:solidFill>
                <a:latin typeface="Roboto Condensed"/>
              </a:rPr>
              <a:t>khoá</a:t>
            </a:r>
            <a:r>
              <a:rPr lang="vi-VN" sz="4899" dirty="0">
                <a:solidFill>
                  <a:srgbClr val="F7E1CB"/>
                </a:solidFill>
                <a:latin typeface="Roboto Condensed"/>
              </a:rPr>
              <a:t> sẽ được nhận điểm thưởng từ GV.</a:t>
            </a:r>
            <a:endParaRPr lang="en-US" sz="4899" dirty="0">
              <a:solidFill>
                <a:srgbClr val="F7E1CB"/>
              </a:solidFill>
              <a:latin typeface="Roboto Condensed"/>
            </a:endParaRPr>
          </a:p>
        </p:txBody>
      </p:sp>
      <p:sp>
        <p:nvSpPr>
          <p:cNvPr id="5" name="TextBox 5"/>
          <p:cNvSpPr txBox="1"/>
          <p:nvPr/>
        </p:nvSpPr>
        <p:spPr>
          <a:xfrm>
            <a:off x="5595718" y="2474885"/>
            <a:ext cx="12692282" cy="1526059"/>
          </a:xfrm>
          <a:prstGeom prst="rect">
            <a:avLst/>
          </a:prstGeom>
        </p:spPr>
        <p:txBody>
          <a:bodyPr lIns="0" tIns="0" rIns="0" bIns="0" rtlCol="0" anchor="t">
            <a:spAutoFit/>
          </a:bodyPr>
          <a:lstStyle/>
          <a:p>
            <a:pPr algn="ctr">
              <a:lnSpc>
                <a:spcPts val="11899"/>
              </a:lnSpc>
            </a:pPr>
            <a:r>
              <a:rPr lang="vi-VN" sz="8499" dirty="0">
                <a:solidFill>
                  <a:srgbClr val="5F1A1F"/>
                </a:solidFill>
                <a:latin typeface="#9Slide05 Aphrodite Pro"/>
              </a:rPr>
              <a:t>Từ khóa diệu kì</a:t>
            </a:r>
            <a:endParaRPr lang="en-US" sz="8499" dirty="0">
              <a:solidFill>
                <a:srgbClr val="5F1A1F"/>
              </a:solidFill>
              <a:latin typeface="#9Slide05 Aphrodite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31371" y="0"/>
            <a:ext cx="9175371" cy="5143500"/>
            <a:chOff x="0" y="0"/>
            <a:chExt cx="3103767" cy="1739900"/>
          </a:xfrm>
        </p:grpSpPr>
        <p:sp>
          <p:nvSpPr>
            <p:cNvPr id="3" name="Freeform 3"/>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4" name="Group 4"/>
          <p:cNvGrpSpPr/>
          <p:nvPr/>
        </p:nvGrpSpPr>
        <p:grpSpPr>
          <a:xfrm>
            <a:off x="9144000" y="5143500"/>
            <a:ext cx="9175371" cy="5143500"/>
            <a:chOff x="0" y="0"/>
            <a:chExt cx="3103767" cy="1739900"/>
          </a:xfrm>
        </p:grpSpPr>
        <p:sp>
          <p:nvSpPr>
            <p:cNvPr id="5" name="Freeform 5"/>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6" name="Group 6"/>
          <p:cNvGrpSpPr/>
          <p:nvPr/>
        </p:nvGrpSpPr>
        <p:grpSpPr>
          <a:xfrm>
            <a:off x="6998368" y="3114891"/>
            <a:ext cx="4291264" cy="42912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AF0"/>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398503" y="398503"/>
            <a:ext cx="1260393" cy="1260393"/>
          </a:xfrm>
          <a:custGeom>
            <a:avLst/>
            <a:gdLst/>
            <a:ahLst/>
            <a:cxnLst/>
            <a:rect l="l" t="t" r="r" b="b"/>
            <a:pathLst>
              <a:path w="1260393" h="1260393">
                <a:moveTo>
                  <a:pt x="0" y="0"/>
                </a:moveTo>
                <a:lnTo>
                  <a:pt x="1260394" y="0"/>
                </a:lnTo>
                <a:lnTo>
                  <a:pt x="1260394" y="1260394"/>
                </a:lnTo>
                <a:lnTo>
                  <a:pt x="0" y="1260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962" y="5260523"/>
            <a:ext cx="1336268" cy="1336268"/>
          </a:xfrm>
          <a:custGeom>
            <a:avLst/>
            <a:gdLst/>
            <a:ahLst/>
            <a:cxnLst/>
            <a:rect l="l" t="t" r="r" b="b"/>
            <a:pathLst>
              <a:path w="1336268" h="1336268">
                <a:moveTo>
                  <a:pt x="0" y="0"/>
                </a:moveTo>
                <a:lnTo>
                  <a:pt x="1336268" y="0"/>
                </a:lnTo>
                <a:lnTo>
                  <a:pt x="1336268" y="1336268"/>
                </a:lnTo>
                <a:lnTo>
                  <a:pt x="0" y="13362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650547" y="132721"/>
            <a:ext cx="1467789" cy="1467789"/>
          </a:xfrm>
          <a:custGeom>
            <a:avLst/>
            <a:gdLst/>
            <a:ahLst/>
            <a:cxnLst/>
            <a:rect l="l" t="t" r="r" b="b"/>
            <a:pathLst>
              <a:path w="1467789" h="1467789">
                <a:moveTo>
                  <a:pt x="0" y="0"/>
                </a:moveTo>
                <a:lnTo>
                  <a:pt x="1467789" y="0"/>
                </a:lnTo>
                <a:lnTo>
                  <a:pt x="1467789" y="1467788"/>
                </a:lnTo>
                <a:lnTo>
                  <a:pt x="0" y="1467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6650547" y="5478324"/>
            <a:ext cx="1432706" cy="1432706"/>
          </a:xfrm>
          <a:custGeom>
            <a:avLst/>
            <a:gdLst/>
            <a:ahLst/>
            <a:cxnLst/>
            <a:rect l="l" t="t" r="r" b="b"/>
            <a:pathLst>
              <a:path w="1432706" h="1432706">
                <a:moveTo>
                  <a:pt x="0" y="0"/>
                </a:moveTo>
                <a:lnTo>
                  <a:pt x="1432706" y="0"/>
                </a:lnTo>
                <a:lnTo>
                  <a:pt x="1432706" y="1432706"/>
                </a:lnTo>
                <a:lnTo>
                  <a:pt x="0" y="14327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3199553" y="3835887"/>
            <a:ext cx="11888895" cy="3143250"/>
          </a:xfrm>
          <a:prstGeom prst="rect">
            <a:avLst/>
          </a:prstGeom>
        </p:spPr>
        <p:txBody>
          <a:bodyPr lIns="0" tIns="0" rIns="0" bIns="0" rtlCol="0" anchor="t">
            <a:spAutoFit/>
          </a:bodyPr>
          <a:lstStyle/>
          <a:p>
            <a:pPr algn="ctr">
              <a:lnSpc>
                <a:spcPts val="6299"/>
              </a:lnSpc>
            </a:pPr>
            <a:r>
              <a:rPr lang="en-US" sz="4499">
                <a:solidFill>
                  <a:srgbClr val="1F222B"/>
                </a:solidFill>
                <a:latin typeface="Roboto Condensed Bold"/>
              </a:rPr>
              <a:t>b. Một số</a:t>
            </a:r>
          </a:p>
          <a:p>
            <a:pPr algn="ctr">
              <a:lnSpc>
                <a:spcPts val="6299"/>
              </a:lnSpc>
            </a:pPr>
            <a:r>
              <a:rPr lang="en-US" sz="4499">
                <a:solidFill>
                  <a:srgbClr val="1F222B"/>
                </a:solidFill>
                <a:latin typeface="Roboto Condensed Bold"/>
              </a:rPr>
              <a:t> đặc trưng của </a:t>
            </a:r>
          </a:p>
          <a:p>
            <a:pPr algn="ctr">
              <a:lnSpc>
                <a:spcPts val="6299"/>
              </a:lnSpc>
            </a:pPr>
            <a:r>
              <a:rPr lang="en-US" sz="4499">
                <a:solidFill>
                  <a:srgbClr val="1F222B"/>
                </a:solidFill>
                <a:latin typeface="Roboto Condensed Bold"/>
              </a:rPr>
              <a:t>thể loại </a:t>
            </a:r>
          </a:p>
          <a:p>
            <a:pPr algn="ctr">
              <a:lnSpc>
                <a:spcPts val="6299"/>
              </a:lnSpc>
            </a:pPr>
            <a:r>
              <a:rPr lang="en-US" sz="4499">
                <a:solidFill>
                  <a:srgbClr val="1F222B"/>
                </a:solidFill>
                <a:latin typeface="Roboto Condensed Bold"/>
              </a:rPr>
              <a:t>hài kịch </a:t>
            </a:r>
          </a:p>
        </p:txBody>
      </p:sp>
      <p:sp>
        <p:nvSpPr>
          <p:cNvPr id="14" name="TextBox 14"/>
          <p:cNvSpPr txBox="1"/>
          <p:nvPr/>
        </p:nvSpPr>
        <p:spPr>
          <a:xfrm>
            <a:off x="228962" y="1161255"/>
            <a:ext cx="7678988" cy="2892425"/>
          </a:xfrm>
          <a:prstGeom prst="rect">
            <a:avLst/>
          </a:prstGeom>
        </p:spPr>
        <p:txBody>
          <a:bodyPr lIns="0" tIns="0" rIns="0" bIns="0" rtlCol="0" anchor="t">
            <a:spAutoFit/>
          </a:bodyPr>
          <a:lstStyle/>
          <a:p>
            <a:pPr algn="ctr">
              <a:lnSpc>
                <a:spcPts val="6299"/>
              </a:lnSpc>
            </a:pPr>
            <a:r>
              <a:rPr lang="en-US" sz="4499">
                <a:solidFill>
                  <a:srgbClr val="F7E1CB"/>
                </a:solidFill>
                <a:latin typeface="Roboto Condensed Bold"/>
              </a:rPr>
              <a:t>Xung đột </a:t>
            </a:r>
          </a:p>
          <a:p>
            <a:pPr algn="ctr">
              <a:lnSpc>
                <a:spcPts val="5599"/>
              </a:lnSpc>
            </a:pPr>
            <a:r>
              <a:rPr lang="en-US" sz="3999">
                <a:solidFill>
                  <a:srgbClr val="F7E1CB"/>
                </a:solidFill>
                <a:latin typeface="Roboto Condensed"/>
              </a:rPr>
              <a:t>trong hài kịch thường là mâu thuẫn giữa cái xấu (cái thấp hèn) với cái tốt (cái đẹp, cái cao cả).</a:t>
            </a:r>
          </a:p>
        </p:txBody>
      </p:sp>
      <p:sp>
        <p:nvSpPr>
          <p:cNvPr id="15" name="TextBox 15"/>
          <p:cNvSpPr txBox="1"/>
          <p:nvPr/>
        </p:nvSpPr>
        <p:spPr>
          <a:xfrm>
            <a:off x="228962" y="6405104"/>
            <a:ext cx="8654705" cy="3597275"/>
          </a:xfrm>
          <a:prstGeom prst="rect">
            <a:avLst/>
          </a:prstGeom>
        </p:spPr>
        <p:txBody>
          <a:bodyPr lIns="0" tIns="0" rIns="0" bIns="0" rtlCol="0" anchor="t">
            <a:spAutoFit/>
          </a:bodyPr>
          <a:lstStyle/>
          <a:p>
            <a:pPr algn="ctr">
              <a:lnSpc>
                <a:spcPts val="6299"/>
              </a:lnSpc>
            </a:pPr>
            <a:r>
              <a:rPr lang="en-US" sz="4499" dirty="0" err="1">
                <a:solidFill>
                  <a:srgbClr val="F7E1CB"/>
                </a:solidFill>
                <a:latin typeface="Roboto Condensed Bold"/>
              </a:rPr>
              <a:t>Nhân</a:t>
            </a:r>
            <a:r>
              <a:rPr lang="en-US" sz="4499" dirty="0">
                <a:solidFill>
                  <a:srgbClr val="F7E1CB"/>
                </a:solidFill>
                <a:latin typeface="Roboto Condensed Bold"/>
              </a:rPr>
              <a:t> </a:t>
            </a:r>
            <a:r>
              <a:rPr lang="en-US" sz="4499" dirty="0" err="1">
                <a:solidFill>
                  <a:srgbClr val="F7E1CB"/>
                </a:solidFill>
                <a:latin typeface="Roboto Condensed Bold"/>
              </a:rPr>
              <a:t>vật</a:t>
            </a:r>
            <a:r>
              <a:rPr lang="en-US" sz="4499" dirty="0">
                <a:solidFill>
                  <a:srgbClr val="F7E1CB"/>
                </a:solidFill>
                <a:latin typeface="Roboto Condensed Bold"/>
              </a:rPr>
              <a:t> </a:t>
            </a:r>
          </a:p>
          <a:p>
            <a:pPr algn="ctr">
              <a:lnSpc>
                <a:spcPts val="5599"/>
              </a:lnSpc>
            </a:pPr>
            <a:r>
              <a:rPr lang="en-US" sz="3999" dirty="0" err="1">
                <a:solidFill>
                  <a:srgbClr val="F7E1CB"/>
                </a:solidFill>
                <a:latin typeface="Roboto Condensed"/>
              </a:rPr>
              <a:t>trong</a:t>
            </a:r>
            <a:r>
              <a:rPr lang="en-US" sz="3999" dirty="0">
                <a:solidFill>
                  <a:srgbClr val="F7E1CB"/>
                </a:solidFill>
                <a:latin typeface="Roboto Condensed"/>
              </a:rPr>
              <a:t> </a:t>
            </a:r>
            <a:r>
              <a:rPr lang="en-US" sz="3999" dirty="0" err="1">
                <a:solidFill>
                  <a:srgbClr val="F7E1CB"/>
                </a:solidFill>
                <a:latin typeface="Roboto Condensed"/>
              </a:rPr>
              <a:t>hài</a:t>
            </a:r>
            <a:r>
              <a:rPr lang="en-US" sz="3999" dirty="0">
                <a:solidFill>
                  <a:srgbClr val="F7E1CB"/>
                </a:solidFill>
                <a:latin typeface="Roboto Condensed"/>
              </a:rPr>
              <a:t> </a:t>
            </a:r>
            <a:r>
              <a:rPr lang="en-US" sz="3999" dirty="0" err="1">
                <a:solidFill>
                  <a:srgbClr val="F7E1CB"/>
                </a:solidFill>
                <a:latin typeface="Roboto Condensed"/>
              </a:rPr>
              <a:t>kich</a:t>
            </a:r>
            <a:r>
              <a:rPr lang="en-US" sz="3999" dirty="0">
                <a:solidFill>
                  <a:srgbClr val="F7E1CB"/>
                </a:solidFill>
                <a:latin typeface="Roboto Condensed"/>
              </a:rPr>
              <a:t> </a:t>
            </a:r>
            <a:r>
              <a:rPr lang="en-US" sz="3999" dirty="0" err="1">
                <a:solidFill>
                  <a:srgbClr val="F7E1CB"/>
                </a:solidFill>
                <a:latin typeface="Roboto Condensed"/>
              </a:rPr>
              <a:t>là</a:t>
            </a:r>
            <a:r>
              <a:rPr lang="en-US" sz="3999" dirty="0">
                <a:solidFill>
                  <a:srgbClr val="F7E1CB"/>
                </a:solidFill>
                <a:latin typeface="Roboto Condensed"/>
              </a:rPr>
              <a:t> </a:t>
            </a:r>
            <a:r>
              <a:rPr lang="en-US" sz="3999" dirty="0" err="1">
                <a:solidFill>
                  <a:srgbClr val="F7E1CB"/>
                </a:solidFill>
                <a:latin typeface="Roboto Condensed"/>
              </a:rPr>
              <a:t>đối</a:t>
            </a:r>
            <a:r>
              <a:rPr lang="en-US" sz="3999" dirty="0">
                <a:solidFill>
                  <a:srgbClr val="F7E1CB"/>
                </a:solidFill>
                <a:latin typeface="Roboto Condensed"/>
              </a:rPr>
              <a:t> </a:t>
            </a:r>
            <a:r>
              <a:rPr lang="en-US" sz="3999" dirty="0" err="1">
                <a:solidFill>
                  <a:srgbClr val="F7E1CB"/>
                </a:solidFill>
                <a:latin typeface="Roboto Condensed"/>
              </a:rPr>
              <a:t>tượng</a:t>
            </a:r>
            <a:r>
              <a:rPr lang="en-US" sz="3999" dirty="0">
                <a:solidFill>
                  <a:srgbClr val="F7E1CB"/>
                </a:solidFill>
                <a:latin typeface="Roboto Condensed"/>
              </a:rPr>
              <a:t> </a:t>
            </a:r>
            <a:r>
              <a:rPr lang="en-US" sz="3999" dirty="0" err="1">
                <a:solidFill>
                  <a:srgbClr val="F7E1CB"/>
                </a:solidFill>
                <a:latin typeface="Roboto Condensed"/>
              </a:rPr>
              <a:t>gây</a:t>
            </a:r>
            <a:r>
              <a:rPr lang="en-US" sz="3999" dirty="0">
                <a:solidFill>
                  <a:srgbClr val="F7E1CB"/>
                </a:solidFill>
                <a:latin typeface="Roboto Condensed"/>
              </a:rPr>
              <a:t> </a:t>
            </a:r>
            <a:r>
              <a:rPr lang="en-US" sz="3999" dirty="0" err="1">
                <a:solidFill>
                  <a:srgbClr val="F7E1CB"/>
                </a:solidFill>
                <a:latin typeface="Roboto Condensed"/>
              </a:rPr>
              <a:t>tiếng</a:t>
            </a:r>
            <a:r>
              <a:rPr lang="en-US" sz="3999" dirty="0">
                <a:solidFill>
                  <a:srgbClr val="F7E1CB"/>
                </a:solidFill>
                <a:latin typeface="Roboto Condensed"/>
              </a:rPr>
              <a:t> </a:t>
            </a:r>
            <a:r>
              <a:rPr lang="en-US" sz="3999" dirty="0" err="1">
                <a:solidFill>
                  <a:srgbClr val="F7E1CB"/>
                </a:solidFill>
                <a:latin typeface="Roboto Condensed"/>
              </a:rPr>
              <a:t>cười</a:t>
            </a:r>
            <a:r>
              <a:rPr lang="en-US" sz="3999" dirty="0">
                <a:solidFill>
                  <a:srgbClr val="F7E1CB"/>
                </a:solidFill>
                <a:latin typeface="Roboto Condensed"/>
              </a:rPr>
              <a:t>, </a:t>
            </a:r>
            <a:r>
              <a:rPr lang="en-US" sz="3999" dirty="0" err="1">
                <a:solidFill>
                  <a:srgbClr val="F7E1CB"/>
                </a:solidFill>
                <a:latin typeface="Roboto Condensed"/>
              </a:rPr>
              <a:t>gồm</a:t>
            </a:r>
            <a:r>
              <a:rPr lang="en-US" sz="3999" dirty="0">
                <a:solidFill>
                  <a:srgbClr val="F7E1CB"/>
                </a:solidFill>
                <a:latin typeface="Roboto Condensed"/>
              </a:rPr>
              <a:t> </a:t>
            </a:r>
            <a:r>
              <a:rPr lang="en-US" sz="3999" dirty="0" err="1">
                <a:solidFill>
                  <a:srgbClr val="F7E1CB"/>
                </a:solidFill>
                <a:latin typeface="Roboto Condensed"/>
              </a:rPr>
              <a:t>những</a:t>
            </a:r>
            <a:r>
              <a:rPr lang="en-US" sz="3999" dirty="0">
                <a:solidFill>
                  <a:srgbClr val="F7E1CB"/>
                </a:solidFill>
                <a:latin typeface="Roboto Condensed"/>
              </a:rPr>
              <a:t> </a:t>
            </a:r>
            <a:r>
              <a:rPr lang="en-US" sz="3999" dirty="0" err="1">
                <a:solidFill>
                  <a:srgbClr val="F7E1CB"/>
                </a:solidFill>
                <a:latin typeface="Roboto Condensed"/>
              </a:rPr>
              <a:t>hạng</a:t>
            </a:r>
            <a:r>
              <a:rPr lang="en-US" sz="3999" dirty="0">
                <a:solidFill>
                  <a:srgbClr val="F7E1CB"/>
                </a:solidFill>
                <a:latin typeface="Roboto Condensed"/>
              </a:rPr>
              <a:t> </a:t>
            </a:r>
            <a:r>
              <a:rPr lang="en-US" sz="3999" dirty="0" err="1">
                <a:solidFill>
                  <a:srgbClr val="F7E1CB"/>
                </a:solidFill>
                <a:latin typeface="Roboto Condensed"/>
              </a:rPr>
              <a:t>người</a:t>
            </a:r>
            <a:r>
              <a:rPr lang="en-US" sz="3999" dirty="0">
                <a:solidFill>
                  <a:srgbClr val="F7E1CB"/>
                </a:solidFill>
                <a:latin typeface="Roboto Condensed"/>
              </a:rPr>
              <a:t> </a:t>
            </a:r>
            <a:r>
              <a:rPr lang="en-US" sz="3999" dirty="0" err="1">
                <a:solidFill>
                  <a:srgbClr val="F7E1CB"/>
                </a:solidFill>
                <a:latin typeface="Roboto Condensed"/>
              </a:rPr>
              <a:t>hiện</a:t>
            </a:r>
            <a:r>
              <a:rPr lang="en-US" sz="3999" dirty="0">
                <a:solidFill>
                  <a:srgbClr val="F7E1CB"/>
                </a:solidFill>
                <a:latin typeface="Roboto Condensed"/>
              </a:rPr>
              <a:t> </a:t>
            </a:r>
            <a:r>
              <a:rPr lang="en-US" sz="3999" dirty="0" err="1">
                <a:solidFill>
                  <a:srgbClr val="F7E1CB"/>
                </a:solidFill>
                <a:latin typeface="Roboto Condensed"/>
              </a:rPr>
              <a:t>thân</a:t>
            </a:r>
            <a:r>
              <a:rPr lang="en-US" sz="3999" dirty="0">
                <a:solidFill>
                  <a:srgbClr val="F7E1CB"/>
                </a:solidFill>
                <a:latin typeface="Roboto Condensed"/>
              </a:rPr>
              <a:t> </a:t>
            </a:r>
            <a:r>
              <a:rPr lang="en-US" sz="3999" dirty="0" err="1">
                <a:solidFill>
                  <a:srgbClr val="F7E1CB"/>
                </a:solidFill>
                <a:latin typeface="Roboto Condensed"/>
              </a:rPr>
              <a:t>cho</a:t>
            </a:r>
            <a:r>
              <a:rPr lang="en-US" sz="3999" dirty="0">
                <a:solidFill>
                  <a:srgbClr val="F7E1CB"/>
                </a:solidFill>
                <a:latin typeface="Roboto Condensed"/>
              </a:rPr>
              <a:t> </a:t>
            </a:r>
            <a:r>
              <a:rPr lang="en-US" sz="3999" dirty="0" err="1">
                <a:solidFill>
                  <a:srgbClr val="F7E1CB"/>
                </a:solidFill>
                <a:latin typeface="Roboto Condensed"/>
              </a:rPr>
              <a:t>các</a:t>
            </a:r>
            <a:r>
              <a:rPr lang="en-US" sz="3999" dirty="0">
                <a:solidFill>
                  <a:srgbClr val="F7E1CB"/>
                </a:solidFill>
                <a:latin typeface="Roboto Condensed"/>
              </a:rPr>
              <a:t> </a:t>
            </a:r>
            <a:r>
              <a:rPr lang="en-US" sz="3999" dirty="0" err="1">
                <a:solidFill>
                  <a:srgbClr val="F7E1CB"/>
                </a:solidFill>
                <a:latin typeface="Roboto Condensed"/>
              </a:rPr>
              <a:t>thói</a:t>
            </a:r>
            <a:r>
              <a:rPr lang="en-US" sz="3999" dirty="0">
                <a:solidFill>
                  <a:srgbClr val="F7E1CB"/>
                </a:solidFill>
                <a:latin typeface="Roboto Condensed"/>
              </a:rPr>
              <a:t> </a:t>
            </a:r>
            <a:r>
              <a:rPr lang="en-US" sz="3999" dirty="0" err="1">
                <a:solidFill>
                  <a:srgbClr val="F7E1CB"/>
                </a:solidFill>
                <a:latin typeface="Roboto Condensed"/>
              </a:rPr>
              <a:t>hư</a:t>
            </a:r>
            <a:r>
              <a:rPr lang="en-US" sz="3999" dirty="0">
                <a:solidFill>
                  <a:srgbClr val="F7E1CB"/>
                </a:solidFill>
                <a:latin typeface="Roboto Condensed"/>
              </a:rPr>
              <a:t> </a:t>
            </a:r>
            <a:r>
              <a:rPr lang="en-US" sz="3999" dirty="0" err="1">
                <a:solidFill>
                  <a:srgbClr val="F7E1CB"/>
                </a:solidFill>
                <a:latin typeface="Roboto Condensed"/>
              </a:rPr>
              <a:t>tật</a:t>
            </a:r>
            <a:r>
              <a:rPr lang="en-US" sz="3999" dirty="0">
                <a:solidFill>
                  <a:srgbClr val="F7E1CB"/>
                </a:solidFill>
                <a:latin typeface="Roboto Condensed"/>
              </a:rPr>
              <a:t> </a:t>
            </a:r>
            <a:r>
              <a:rPr lang="en-US" sz="3999" dirty="0" err="1">
                <a:solidFill>
                  <a:srgbClr val="F7E1CB"/>
                </a:solidFill>
                <a:latin typeface="Roboto Condensed"/>
              </a:rPr>
              <a:t>xấu</a:t>
            </a:r>
            <a:r>
              <a:rPr lang="en-US" sz="3999" dirty="0">
                <a:solidFill>
                  <a:srgbClr val="F7E1CB"/>
                </a:solidFill>
                <a:latin typeface="Roboto Condensed"/>
              </a:rPr>
              <a:t> hay </a:t>
            </a:r>
            <a:r>
              <a:rPr lang="en-US" sz="3999" dirty="0" err="1">
                <a:solidFill>
                  <a:srgbClr val="F7E1CB"/>
                </a:solidFill>
                <a:latin typeface="Roboto Condensed"/>
              </a:rPr>
              <a:t>những</a:t>
            </a:r>
            <a:r>
              <a:rPr lang="en-US" sz="3999" dirty="0">
                <a:solidFill>
                  <a:srgbClr val="F7E1CB"/>
                </a:solidFill>
                <a:latin typeface="Roboto Condensed"/>
              </a:rPr>
              <a:t> </a:t>
            </a:r>
            <a:r>
              <a:rPr lang="en-US" sz="3999" dirty="0" err="1">
                <a:solidFill>
                  <a:srgbClr val="F7E1CB"/>
                </a:solidFill>
                <a:latin typeface="Roboto Condensed"/>
              </a:rPr>
              <a:t>gì</a:t>
            </a:r>
            <a:r>
              <a:rPr lang="en-US" sz="3999" dirty="0">
                <a:solidFill>
                  <a:srgbClr val="F7E1CB"/>
                </a:solidFill>
                <a:latin typeface="Roboto Condensed"/>
              </a:rPr>
              <a:t> </a:t>
            </a:r>
            <a:r>
              <a:rPr lang="en-US" sz="3999" dirty="0" err="1">
                <a:solidFill>
                  <a:srgbClr val="F7E1CB"/>
                </a:solidFill>
                <a:latin typeface="Roboto Condensed"/>
              </a:rPr>
              <a:t>thấp</a:t>
            </a:r>
            <a:r>
              <a:rPr lang="en-US" sz="3999" dirty="0">
                <a:solidFill>
                  <a:srgbClr val="F7E1CB"/>
                </a:solidFill>
                <a:latin typeface="Roboto Condensed"/>
              </a:rPr>
              <a:t> </a:t>
            </a:r>
            <a:r>
              <a:rPr lang="en-US" sz="3999" dirty="0" err="1">
                <a:solidFill>
                  <a:srgbClr val="F7E1CB"/>
                </a:solidFill>
                <a:latin typeface="Roboto Condensed"/>
              </a:rPr>
              <a:t>kém</a:t>
            </a:r>
            <a:r>
              <a:rPr lang="en-US" sz="3999" dirty="0">
                <a:solidFill>
                  <a:srgbClr val="F7E1CB"/>
                </a:solidFill>
                <a:latin typeface="Roboto Condensed"/>
              </a:rPr>
              <a:t> </a:t>
            </a:r>
            <a:r>
              <a:rPr lang="en-US" sz="3999" dirty="0" err="1">
                <a:solidFill>
                  <a:srgbClr val="F7E1CB"/>
                </a:solidFill>
                <a:latin typeface="Roboto Condensed"/>
              </a:rPr>
              <a:t>trong</a:t>
            </a:r>
            <a:r>
              <a:rPr lang="en-US" sz="3999" dirty="0">
                <a:solidFill>
                  <a:srgbClr val="F7E1CB"/>
                </a:solidFill>
                <a:latin typeface="Roboto Condensed"/>
              </a:rPr>
              <a:t> </a:t>
            </a:r>
            <a:r>
              <a:rPr lang="en-US" sz="3999" dirty="0" err="1">
                <a:solidFill>
                  <a:srgbClr val="F7E1CB"/>
                </a:solidFill>
                <a:latin typeface="Roboto Condensed"/>
              </a:rPr>
              <a:t>xã</a:t>
            </a:r>
            <a:r>
              <a:rPr lang="en-US" sz="3999" dirty="0">
                <a:solidFill>
                  <a:srgbClr val="F7E1CB"/>
                </a:solidFill>
                <a:latin typeface="Roboto Condensed"/>
              </a:rPr>
              <a:t> </a:t>
            </a:r>
            <a:r>
              <a:rPr lang="en-US" sz="3999" dirty="0" err="1">
                <a:solidFill>
                  <a:srgbClr val="F7E1CB"/>
                </a:solidFill>
                <a:latin typeface="Roboto Condensed"/>
              </a:rPr>
              <a:t>hội</a:t>
            </a:r>
            <a:r>
              <a:rPr lang="en-US" sz="3999" dirty="0">
                <a:solidFill>
                  <a:srgbClr val="F7E1CB"/>
                </a:solidFill>
                <a:latin typeface="Roboto Condensed"/>
              </a:rPr>
              <a:t>. </a:t>
            </a:r>
            <a:r>
              <a:rPr lang="en-US" sz="3999" dirty="0" err="1">
                <a:solidFill>
                  <a:srgbClr val="F7E1CB"/>
                </a:solidFill>
                <a:latin typeface="Roboto Condensed"/>
              </a:rPr>
              <a:t>thể</a:t>
            </a:r>
            <a:r>
              <a:rPr lang="en-US" sz="3999" dirty="0">
                <a:solidFill>
                  <a:srgbClr val="F7E1CB"/>
                </a:solidFill>
                <a:latin typeface="Roboto Condensed"/>
              </a:rPr>
              <a:t> </a:t>
            </a:r>
            <a:r>
              <a:rPr lang="en-US" sz="3999" dirty="0" err="1">
                <a:solidFill>
                  <a:srgbClr val="F7E1CB"/>
                </a:solidFill>
                <a:latin typeface="Roboto Condensed"/>
              </a:rPr>
              <a:t>hiện</a:t>
            </a:r>
            <a:r>
              <a:rPr lang="en-US" sz="3999" dirty="0">
                <a:solidFill>
                  <a:srgbClr val="F7E1CB"/>
                </a:solidFill>
                <a:latin typeface="Roboto Condensed"/>
              </a:rPr>
              <a:t> qua </a:t>
            </a:r>
            <a:r>
              <a:rPr lang="en-US" sz="3999" dirty="0" err="1">
                <a:solidFill>
                  <a:srgbClr val="F7E1CB"/>
                </a:solidFill>
                <a:latin typeface="Roboto Condensed"/>
              </a:rPr>
              <a:t>những</a:t>
            </a:r>
            <a:r>
              <a:rPr lang="en-US" sz="3999" dirty="0">
                <a:solidFill>
                  <a:srgbClr val="F7E1CB"/>
                </a:solidFill>
                <a:latin typeface="Roboto Condensed"/>
              </a:rPr>
              <a:t> </a:t>
            </a:r>
            <a:r>
              <a:rPr lang="en-US" sz="3999" dirty="0" err="1">
                <a:solidFill>
                  <a:srgbClr val="F7E1CB"/>
                </a:solidFill>
                <a:latin typeface="Roboto Condensed"/>
              </a:rPr>
              <a:t>biến</a:t>
            </a:r>
            <a:r>
              <a:rPr lang="en-US" sz="3999" dirty="0">
                <a:solidFill>
                  <a:srgbClr val="F7E1CB"/>
                </a:solidFill>
                <a:latin typeface="Roboto Condensed"/>
              </a:rPr>
              <a:t> </a:t>
            </a:r>
            <a:r>
              <a:rPr lang="en-US" sz="3999" dirty="0" err="1">
                <a:solidFill>
                  <a:srgbClr val="F7E1CB"/>
                </a:solidFill>
                <a:latin typeface="Roboto Condensed"/>
              </a:rPr>
              <a:t>cố</a:t>
            </a:r>
            <a:r>
              <a:rPr lang="en-US" sz="3999" dirty="0">
                <a:solidFill>
                  <a:srgbClr val="F7E1CB"/>
                </a:solidFill>
                <a:latin typeface="Roboto Condensed"/>
              </a:rPr>
              <a:t>. </a:t>
            </a:r>
          </a:p>
        </p:txBody>
      </p:sp>
      <p:sp>
        <p:nvSpPr>
          <p:cNvPr id="16" name="TextBox 16"/>
          <p:cNvSpPr txBox="1"/>
          <p:nvPr/>
        </p:nvSpPr>
        <p:spPr>
          <a:xfrm>
            <a:off x="10743369" y="771365"/>
            <a:ext cx="7339884" cy="3672205"/>
          </a:xfrm>
          <a:prstGeom prst="rect">
            <a:avLst/>
          </a:prstGeom>
        </p:spPr>
        <p:txBody>
          <a:bodyPr lIns="0" tIns="0" rIns="0" bIns="0" rtlCol="0" anchor="t">
            <a:spAutoFit/>
          </a:bodyPr>
          <a:lstStyle/>
          <a:p>
            <a:pPr algn="ctr">
              <a:lnSpc>
                <a:spcPts val="6299"/>
              </a:lnSpc>
              <a:spcBef>
                <a:spcPct val="0"/>
              </a:spcBef>
            </a:pPr>
            <a:r>
              <a:rPr lang="en-US" sz="4499" dirty="0" err="1">
                <a:solidFill>
                  <a:srgbClr val="F7E1CB"/>
                </a:solidFill>
                <a:latin typeface="Roboto Condensed Bold"/>
              </a:rPr>
              <a:t>Hành</a:t>
            </a:r>
            <a:r>
              <a:rPr lang="en-US" sz="4499" dirty="0">
                <a:solidFill>
                  <a:srgbClr val="F7E1CB"/>
                </a:solidFill>
                <a:latin typeface="Roboto Condensed Bold"/>
              </a:rPr>
              <a:t> </a:t>
            </a:r>
            <a:r>
              <a:rPr lang="en-US" sz="4499" dirty="0" err="1">
                <a:solidFill>
                  <a:srgbClr val="F7E1CB"/>
                </a:solidFill>
                <a:latin typeface="Roboto Condensed Bold"/>
              </a:rPr>
              <a:t>động</a:t>
            </a:r>
            <a:endParaRPr lang="en-US" sz="4499" dirty="0">
              <a:solidFill>
                <a:srgbClr val="F7E1CB"/>
              </a:solidFill>
              <a:latin typeface="Roboto Condensed Bold"/>
            </a:endParaRPr>
          </a:p>
          <a:p>
            <a:pPr algn="ctr">
              <a:lnSpc>
                <a:spcPts val="5739"/>
              </a:lnSpc>
              <a:spcBef>
                <a:spcPct val="0"/>
              </a:spcBef>
            </a:pPr>
            <a:r>
              <a:rPr lang="en-US" sz="4099" dirty="0" err="1">
                <a:solidFill>
                  <a:srgbClr val="F7E1CB"/>
                </a:solidFill>
                <a:latin typeface="Roboto Condensed"/>
              </a:rPr>
              <a:t>là</a:t>
            </a:r>
            <a:r>
              <a:rPr lang="en-US" sz="4099" dirty="0">
                <a:solidFill>
                  <a:srgbClr val="F7E1CB"/>
                </a:solidFill>
                <a:latin typeface="Roboto Condensed"/>
              </a:rPr>
              <a:t> </a:t>
            </a:r>
            <a:r>
              <a:rPr lang="en-US" sz="4099" dirty="0" err="1">
                <a:solidFill>
                  <a:srgbClr val="F7E1CB"/>
                </a:solidFill>
                <a:latin typeface="Roboto Condensed"/>
              </a:rPr>
              <a:t>toàn</a:t>
            </a:r>
            <a:r>
              <a:rPr lang="en-US" sz="4099" dirty="0">
                <a:solidFill>
                  <a:srgbClr val="F7E1CB"/>
                </a:solidFill>
                <a:latin typeface="Roboto Condensed"/>
              </a:rPr>
              <a:t> </a:t>
            </a:r>
            <a:r>
              <a:rPr lang="en-US" sz="4099" dirty="0" err="1">
                <a:solidFill>
                  <a:srgbClr val="F7E1CB"/>
                </a:solidFill>
                <a:latin typeface="Roboto Condensed"/>
              </a:rPr>
              <a:t>bộ</a:t>
            </a:r>
            <a:r>
              <a:rPr lang="en-US" sz="4099" dirty="0">
                <a:solidFill>
                  <a:srgbClr val="F7E1CB"/>
                </a:solidFill>
                <a:latin typeface="Roboto Condensed"/>
              </a:rPr>
              <a:t> </a:t>
            </a:r>
            <a:r>
              <a:rPr lang="en-US" sz="4099" dirty="0" err="1">
                <a:solidFill>
                  <a:srgbClr val="F7E1CB"/>
                </a:solidFill>
                <a:latin typeface="Roboto Condensed"/>
              </a:rPr>
              <a:t>hoạt</a:t>
            </a:r>
            <a:r>
              <a:rPr lang="en-US" sz="4099" dirty="0">
                <a:solidFill>
                  <a:srgbClr val="F7E1CB"/>
                </a:solidFill>
                <a:latin typeface="Roboto Condensed"/>
              </a:rPr>
              <a:t> </a:t>
            </a:r>
            <a:r>
              <a:rPr lang="en-US" sz="4099" dirty="0" err="1">
                <a:solidFill>
                  <a:srgbClr val="F7E1CB"/>
                </a:solidFill>
                <a:latin typeface="Roboto Condensed"/>
              </a:rPr>
              <a:t>động</a:t>
            </a:r>
            <a:r>
              <a:rPr lang="en-US" sz="4099" dirty="0">
                <a:solidFill>
                  <a:srgbClr val="F7E1CB"/>
                </a:solidFill>
                <a:latin typeface="Roboto Condensed"/>
              </a:rPr>
              <a:t> </a:t>
            </a:r>
            <a:r>
              <a:rPr lang="en-US" sz="4099" dirty="0" err="1">
                <a:solidFill>
                  <a:srgbClr val="F7E1CB"/>
                </a:solidFill>
                <a:latin typeface="Roboto Condensed"/>
              </a:rPr>
              <a:t>của</a:t>
            </a:r>
            <a:r>
              <a:rPr lang="en-US" sz="4099" dirty="0">
                <a:solidFill>
                  <a:srgbClr val="F7E1CB"/>
                </a:solidFill>
                <a:latin typeface="Roboto Condensed"/>
              </a:rPr>
              <a:t> </a:t>
            </a:r>
            <a:r>
              <a:rPr lang="en-US" sz="4099" dirty="0" err="1">
                <a:solidFill>
                  <a:srgbClr val="F7E1CB"/>
                </a:solidFill>
                <a:latin typeface="Roboto Condensed"/>
              </a:rPr>
              <a:t>các</a:t>
            </a:r>
            <a:r>
              <a:rPr lang="en-US" sz="4099" dirty="0">
                <a:solidFill>
                  <a:srgbClr val="F7E1CB"/>
                </a:solidFill>
                <a:latin typeface="Roboto Condensed"/>
              </a:rPr>
              <a:t> </a:t>
            </a:r>
            <a:r>
              <a:rPr lang="en-US" sz="4099" dirty="0" err="1">
                <a:solidFill>
                  <a:srgbClr val="F7E1CB"/>
                </a:solidFill>
                <a:latin typeface="Roboto Condensed"/>
              </a:rPr>
              <a:t>nhân</a:t>
            </a:r>
            <a:r>
              <a:rPr lang="en-US" sz="4099" dirty="0">
                <a:solidFill>
                  <a:srgbClr val="F7E1CB"/>
                </a:solidFill>
                <a:latin typeface="Roboto Condensed"/>
              </a:rPr>
              <a:t> </a:t>
            </a:r>
            <a:r>
              <a:rPr lang="en-US" sz="4099" dirty="0" err="1">
                <a:solidFill>
                  <a:srgbClr val="F7E1CB"/>
                </a:solidFill>
                <a:latin typeface="Roboto Condensed"/>
              </a:rPr>
              <a:t>vật</a:t>
            </a:r>
            <a:r>
              <a:rPr lang="en-US" sz="4099" dirty="0">
                <a:solidFill>
                  <a:srgbClr val="F7E1CB"/>
                </a:solidFill>
                <a:latin typeface="Roboto Condensed"/>
              </a:rPr>
              <a:t> (</a:t>
            </a:r>
            <a:r>
              <a:rPr lang="en-US" sz="4099" dirty="0" err="1">
                <a:solidFill>
                  <a:srgbClr val="F7E1CB"/>
                </a:solidFill>
                <a:latin typeface="Roboto Condensed"/>
              </a:rPr>
              <a:t>lời</a:t>
            </a:r>
            <a:r>
              <a:rPr lang="en-US" sz="4099" dirty="0">
                <a:solidFill>
                  <a:srgbClr val="F7E1CB"/>
                </a:solidFill>
                <a:latin typeface="Roboto Condensed"/>
              </a:rPr>
              <a:t> </a:t>
            </a:r>
            <a:r>
              <a:rPr lang="en-US" sz="4099" dirty="0" err="1">
                <a:solidFill>
                  <a:srgbClr val="F7E1CB"/>
                </a:solidFill>
                <a:latin typeface="Roboto Condensed"/>
              </a:rPr>
              <a:t>thoại</a:t>
            </a:r>
            <a:r>
              <a:rPr lang="en-US" sz="4099" dirty="0">
                <a:solidFill>
                  <a:srgbClr val="F7E1CB"/>
                </a:solidFill>
                <a:latin typeface="Roboto Condensed"/>
              </a:rPr>
              <a:t>, </a:t>
            </a:r>
            <a:r>
              <a:rPr lang="en-US" sz="4099" dirty="0" err="1">
                <a:solidFill>
                  <a:srgbClr val="F7E1CB"/>
                </a:solidFill>
                <a:latin typeface="Roboto Condensed"/>
              </a:rPr>
              <a:t>điệu</a:t>
            </a:r>
            <a:r>
              <a:rPr lang="en-US" sz="4099" dirty="0">
                <a:solidFill>
                  <a:srgbClr val="F7E1CB"/>
                </a:solidFill>
                <a:latin typeface="Roboto Condensed"/>
              </a:rPr>
              <a:t> </a:t>
            </a:r>
            <a:r>
              <a:rPr lang="en-US" sz="4099" dirty="0" err="1">
                <a:solidFill>
                  <a:srgbClr val="F7E1CB"/>
                </a:solidFill>
                <a:latin typeface="Roboto Condensed"/>
              </a:rPr>
              <a:t>bộ</a:t>
            </a:r>
            <a:r>
              <a:rPr lang="en-US" sz="4099" dirty="0">
                <a:solidFill>
                  <a:srgbClr val="F7E1CB"/>
                </a:solidFill>
                <a:latin typeface="Roboto Condensed"/>
              </a:rPr>
              <a:t>, </a:t>
            </a:r>
            <a:r>
              <a:rPr lang="en-US" sz="4099" dirty="0" err="1">
                <a:solidFill>
                  <a:srgbClr val="F7E1CB"/>
                </a:solidFill>
                <a:latin typeface="Roboto Condensed"/>
              </a:rPr>
              <a:t>cử</a:t>
            </a:r>
            <a:r>
              <a:rPr lang="en-US" sz="4099" dirty="0">
                <a:solidFill>
                  <a:srgbClr val="F7E1CB"/>
                </a:solidFill>
                <a:latin typeface="Roboto Condensed"/>
              </a:rPr>
              <a:t> </a:t>
            </a:r>
            <a:r>
              <a:rPr lang="en-US" sz="4099" dirty="0" err="1">
                <a:solidFill>
                  <a:srgbClr val="F7E1CB"/>
                </a:solidFill>
                <a:latin typeface="Roboto Condensed"/>
              </a:rPr>
              <a:t>chỉ</a:t>
            </a:r>
            <a:r>
              <a:rPr lang="en-US" sz="4099" dirty="0">
                <a:solidFill>
                  <a:srgbClr val="F7E1CB"/>
                </a:solidFill>
                <a:latin typeface="Roboto Condensed"/>
              </a:rPr>
              <a:t>). </a:t>
            </a:r>
            <a:r>
              <a:rPr lang="en-US" sz="4099" dirty="0" err="1">
                <a:solidFill>
                  <a:srgbClr val="F7E1CB"/>
                </a:solidFill>
                <a:latin typeface="Roboto Condensed"/>
              </a:rPr>
              <a:t>Mọi</a:t>
            </a:r>
            <a:r>
              <a:rPr lang="en-US" sz="4099" dirty="0">
                <a:solidFill>
                  <a:srgbClr val="F7E1CB"/>
                </a:solidFill>
                <a:latin typeface="Roboto Condensed"/>
              </a:rPr>
              <a:t> </a:t>
            </a:r>
            <a:r>
              <a:rPr lang="en-US" sz="4099" dirty="0" err="1">
                <a:solidFill>
                  <a:srgbClr val="F7E1CB"/>
                </a:solidFill>
                <a:latin typeface="Roboto Condensed"/>
              </a:rPr>
              <a:t>hành</a:t>
            </a:r>
            <a:r>
              <a:rPr lang="en-US" sz="4099" dirty="0">
                <a:solidFill>
                  <a:srgbClr val="F7E1CB"/>
                </a:solidFill>
                <a:latin typeface="Roboto Condensed"/>
              </a:rPr>
              <a:t> </a:t>
            </a:r>
            <a:r>
              <a:rPr lang="en-US" sz="4099" dirty="0" err="1">
                <a:solidFill>
                  <a:srgbClr val="F7E1CB"/>
                </a:solidFill>
                <a:latin typeface="Roboto Condensed"/>
              </a:rPr>
              <a:t>động</a:t>
            </a:r>
            <a:r>
              <a:rPr lang="en-US" sz="4099" dirty="0">
                <a:solidFill>
                  <a:srgbClr val="F7E1CB"/>
                </a:solidFill>
                <a:latin typeface="Roboto Condensed"/>
              </a:rPr>
              <a:t> </a:t>
            </a:r>
            <a:r>
              <a:rPr lang="en-US" sz="4099" dirty="0" err="1">
                <a:solidFill>
                  <a:srgbClr val="F7E1CB"/>
                </a:solidFill>
                <a:latin typeface="Roboto Condensed"/>
              </a:rPr>
              <a:t>kịch</a:t>
            </a:r>
            <a:r>
              <a:rPr lang="en-US" sz="4099" dirty="0">
                <a:solidFill>
                  <a:srgbClr val="F7E1CB"/>
                </a:solidFill>
                <a:latin typeface="Roboto Condensed"/>
              </a:rPr>
              <a:t> </a:t>
            </a:r>
            <a:r>
              <a:rPr lang="en-US" sz="4099" dirty="0" err="1">
                <a:solidFill>
                  <a:srgbClr val="F7E1CB"/>
                </a:solidFill>
                <a:latin typeface="Roboto Condensed"/>
              </a:rPr>
              <a:t>đều</a:t>
            </a:r>
            <a:r>
              <a:rPr lang="en-US" sz="4099" dirty="0">
                <a:solidFill>
                  <a:srgbClr val="F7E1CB"/>
                </a:solidFill>
                <a:latin typeface="Roboto Condensed"/>
              </a:rPr>
              <a:t> </a:t>
            </a:r>
            <a:r>
              <a:rPr lang="en-US" sz="4099" dirty="0" err="1">
                <a:solidFill>
                  <a:srgbClr val="F7E1CB"/>
                </a:solidFill>
                <a:latin typeface="Roboto Condensed"/>
              </a:rPr>
              <a:t>dẫn</a:t>
            </a:r>
            <a:r>
              <a:rPr lang="en-US" sz="4099" dirty="0">
                <a:solidFill>
                  <a:srgbClr val="F7E1CB"/>
                </a:solidFill>
                <a:latin typeface="Roboto Condensed"/>
              </a:rPr>
              <a:t> </a:t>
            </a:r>
            <a:r>
              <a:rPr lang="en-US" sz="4099" dirty="0" err="1">
                <a:solidFill>
                  <a:srgbClr val="F7E1CB"/>
                </a:solidFill>
                <a:latin typeface="Roboto Condensed"/>
              </a:rPr>
              <a:t>tới</a:t>
            </a:r>
            <a:r>
              <a:rPr lang="en-US" sz="4099" dirty="0">
                <a:solidFill>
                  <a:srgbClr val="F7E1CB"/>
                </a:solidFill>
                <a:latin typeface="Roboto Condensed"/>
              </a:rPr>
              <a:t> </a:t>
            </a:r>
            <a:r>
              <a:rPr lang="en-US" sz="4099" dirty="0" err="1">
                <a:solidFill>
                  <a:srgbClr val="F7E1CB"/>
                </a:solidFill>
                <a:latin typeface="Roboto Condensed"/>
              </a:rPr>
              <a:t>xung</a:t>
            </a:r>
            <a:r>
              <a:rPr lang="en-US" sz="4099" dirty="0">
                <a:solidFill>
                  <a:srgbClr val="F7E1CB"/>
                </a:solidFill>
                <a:latin typeface="Roboto Condensed"/>
              </a:rPr>
              <a:t> </a:t>
            </a:r>
            <a:r>
              <a:rPr lang="en-US" sz="4099" dirty="0" err="1">
                <a:solidFill>
                  <a:srgbClr val="F7E1CB"/>
                </a:solidFill>
                <a:latin typeface="Roboto Condensed"/>
              </a:rPr>
              <a:t>đột</a:t>
            </a:r>
            <a:r>
              <a:rPr lang="en-US" sz="4099" dirty="0">
                <a:solidFill>
                  <a:srgbClr val="F7E1CB"/>
                </a:solidFill>
                <a:latin typeface="Roboto Condensed"/>
              </a:rPr>
              <a:t> </a:t>
            </a:r>
            <a:r>
              <a:rPr lang="en-US" sz="4099" dirty="0" err="1">
                <a:solidFill>
                  <a:srgbClr val="F7E1CB"/>
                </a:solidFill>
                <a:latin typeface="Roboto Condensed"/>
              </a:rPr>
              <a:t>và</a:t>
            </a:r>
            <a:r>
              <a:rPr lang="en-US" sz="4099" dirty="0">
                <a:solidFill>
                  <a:srgbClr val="F7E1CB"/>
                </a:solidFill>
                <a:latin typeface="Roboto Condensed"/>
              </a:rPr>
              <a:t> </a:t>
            </a:r>
            <a:r>
              <a:rPr lang="en-US" sz="4099" dirty="0" err="1">
                <a:solidFill>
                  <a:srgbClr val="F7E1CB"/>
                </a:solidFill>
                <a:latin typeface="Roboto Condensed"/>
              </a:rPr>
              <a:t>giải</a:t>
            </a:r>
            <a:r>
              <a:rPr lang="en-US" sz="4099" dirty="0">
                <a:solidFill>
                  <a:srgbClr val="F7E1CB"/>
                </a:solidFill>
                <a:latin typeface="Roboto Condensed"/>
              </a:rPr>
              <a:t> </a:t>
            </a:r>
            <a:r>
              <a:rPr lang="en-US" sz="4099" dirty="0" err="1">
                <a:solidFill>
                  <a:srgbClr val="F7E1CB"/>
                </a:solidFill>
                <a:latin typeface="Roboto Condensed"/>
              </a:rPr>
              <a:t>quyết</a:t>
            </a:r>
            <a:r>
              <a:rPr lang="en-US" sz="4099" dirty="0">
                <a:solidFill>
                  <a:srgbClr val="F7E1CB"/>
                </a:solidFill>
                <a:latin typeface="Roboto Condensed"/>
              </a:rPr>
              <a:t> </a:t>
            </a:r>
            <a:r>
              <a:rPr lang="en-US" sz="4099" dirty="0" err="1">
                <a:solidFill>
                  <a:srgbClr val="F7E1CB"/>
                </a:solidFill>
                <a:latin typeface="Roboto Condensed"/>
              </a:rPr>
              <a:t>xung</a:t>
            </a:r>
            <a:r>
              <a:rPr lang="en-US" sz="4099" dirty="0">
                <a:solidFill>
                  <a:srgbClr val="F7E1CB"/>
                </a:solidFill>
                <a:latin typeface="Roboto Condensed"/>
              </a:rPr>
              <a:t> </a:t>
            </a:r>
            <a:r>
              <a:rPr lang="en-US" sz="4099" dirty="0" err="1">
                <a:solidFill>
                  <a:srgbClr val="F7E1CB"/>
                </a:solidFill>
                <a:latin typeface="Roboto Condensed"/>
              </a:rPr>
              <a:t>đột</a:t>
            </a:r>
            <a:r>
              <a:rPr lang="en-US" sz="4099" dirty="0">
                <a:solidFill>
                  <a:srgbClr val="F7E1CB"/>
                </a:solidFill>
                <a:latin typeface="Roboto Condensed"/>
              </a:rPr>
              <a:t>.</a:t>
            </a:r>
          </a:p>
        </p:txBody>
      </p:sp>
      <p:sp>
        <p:nvSpPr>
          <p:cNvPr id="17" name="TextBox 17"/>
          <p:cNvSpPr txBox="1"/>
          <p:nvPr/>
        </p:nvSpPr>
        <p:spPr>
          <a:xfrm>
            <a:off x="10061743" y="6405104"/>
            <a:ext cx="7339884" cy="2948305"/>
          </a:xfrm>
          <a:prstGeom prst="rect">
            <a:avLst/>
          </a:prstGeom>
        </p:spPr>
        <p:txBody>
          <a:bodyPr lIns="0" tIns="0" rIns="0" bIns="0" rtlCol="0" anchor="t">
            <a:spAutoFit/>
          </a:bodyPr>
          <a:lstStyle/>
          <a:p>
            <a:pPr algn="ctr">
              <a:lnSpc>
                <a:spcPts val="6299"/>
              </a:lnSpc>
            </a:pPr>
            <a:r>
              <a:rPr lang="en-US" sz="4499">
                <a:solidFill>
                  <a:srgbClr val="F7E1CB"/>
                </a:solidFill>
                <a:latin typeface="Roboto Condensed Bold"/>
              </a:rPr>
              <a:t>Thủ pháp trào phúng </a:t>
            </a:r>
          </a:p>
          <a:p>
            <a:pPr algn="ctr">
              <a:lnSpc>
                <a:spcPts val="5739"/>
              </a:lnSpc>
              <a:spcBef>
                <a:spcPct val="0"/>
              </a:spcBef>
            </a:pPr>
            <a:r>
              <a:rPr lang="en-US" sz="4099">
                <a:solidFill>
                  <a:srgbClr val="F7E1CB"/>
                </a:solidFill>
                <a:latin typeface="Roboto Condensed"/>
              </a:rPr>
              <a:t>(biện pháp tạo ra tiếng cười) trong hài kịch chủ yếu là nghệ thuật phóng đại (nói quá, cường điệu).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arn(inVertical)">
                                      <p:cBhvr>
                                        <p:cTn id="29" dur="500"/>
                                        <p:tgtEl>
                                          <p:spTgt spid="1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barn(inVertical)">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barn(inVertical)">
                                      <p:cBhvr>
                                        <p:cTn id="37" dur="500"/>
                                        <p:tgtEl>
                                          <p:spTgt spid="12"/>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barn(inVertical)">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P spid="15"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3971940" y="2247774"/>
            <a:ext cx="4316060" cy="8039226"/>
          </a:xfrm>
          <a:custGeom>
            <a:avLst/>
            <a:gdLst/>
            <a:ahLst/>
            <a:cxnLst/>
            <a:rect l="l" t="t" r="r" b="b"/>
            <a:pathLst>
              <a:path w="4316060" h="8039226">
                <a:moveTo>
                  <a:pt x="0" y="0"/>
                </a:moveTo>
                <a:lnTo>
                  <a:pt x="4316060" y="0"/>
                </a:lnTo>
                <a:lnTo>
                  <a:pt x="4316060" y="8039226"/>
                </a:lnTo>
                <a:lnTo>
                  <a:pt x="0" y="8039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998716" y="229426"/>
            <a:ext cx="11984013" cy="1368424"/>
          </a:xfrm>
          <a:prstGeom prst="rect">
            <a:avLst/>
          </a:prstGeom>
        </p:spPr>
        <p:txBody>
          <a:bodyPr lIns="0" tIns="0" rIns="0" bIns="0" rtlCol="0" anchor="t">
            <a:spAutoFit/>
          </a:bodyPr>
          <a:lstStyle/>
          <a:p>
            <a:pPr algn="ctr">
              <a:lnSpc>
                <a:spcPts val="11200"/>
              </a:lnSpc>
            </a:pPr>
            <a:r>
              <a:rPr lang="en-US" sz="8000">
                <a:solidFill>
                  <a:srgbClr val="FDFAF0"/>
                </a:solidFill>
                <a:latin typeface="Fraunces Semi-Bold"/>
              </a:rPr>
              <a:t>TRI THỨC NGỮ VĂN</a:t>
            </a:r>
          </a:p>
        </p:txBody>
      </p:sp>
      <p:sp>
        <p:nvSpPr>
          <p:cNvPr id="5" name="TextBox 5"/>
          <p:cNvSpPr txBox="1"/>
          <p:nvPr/>
        </p:nvSpPr>
        <p:spPr>
          <a:xfrm>
            <a:off x="2509266" y="1655001"/>
            <a:ext cx="5796534" cy="1061721"/>
          </a:xfrm>
          <a:prstGeom prst="rect">
            <a:avLst/>
          </a:prstGeom>
        </p:spPr>
        <p:txBody>
          <a:bodyPr wrap="square" lIns="0" tIns="0" rIns="0" bIns="0" rtlCol="0" anchor="t">
            <a:spAutoFit/>
          </a:bodyPr>
          <a:lstStyle/>
          <a:p>
            <a:pPr algn="ctr">
              <a:lnSpc>
                <a:spcPts val="8679"/>
              </a:lnSpc>
            </a:pPr>
            <a:r>
              <a:rPr lang="en-US" sz="6199" dirty="0">
                <a:solidFill>
                  <a:srgbClr val="FDFAF0"/>
                </a:solidFill>
                <a:latin typeface="#9Slide07 SVNUT Triumph Press"/>
              </a:rPr>
              <a:t>2. </a:t>
            </a:r>
            <a:r>
              <a:rPr lang="en-US" sz="6199" dirty="0" err="1">
                <a:solidFill>
                  <a:srgbClr val="FDFAF0"/>
                </a:solidFill>
                <a:latin typeface="#9Slide07 SVNUT Triumph Press"/>
              </a:rPr>
              <a:t>Truyện</a:t>
            </a:r>
            <a:r>
              <a:rPr lang="en-US" sz="6199" dirty="0">
                <a:solidFill>
                  <a:srgbClr val="FDFAF0"/>
                </a:solidFill>
                <a:latin typeface="#9Slide07 SVNUT Triumph Press"/>
              </a:rPr>
              <a:t> </a:t>
            </a:r>
            <a:r>
              <a:rPr lang="en-US" sz="6199" dirty="0" err="1">
                <a:solidFill>
                  <a:srgbClr val="FDFAF0"/>
                </a:solidFill>
                <a:latin typeface="#9Slide07 SVNUT Triumph Press"/>
              </a:rPr>
              <a:t>cười</a:t>
            </a:r>
            <a:endParaRPr lang="en-US" sz="6199" dirty="0">
              <a:solidFill>
                <a:srgbClr val="FDFAF0"/>
              </a:solidFill>
              <a:latin typeface="#9Slide07 SVNUT Triumph Press"/>
            </a:endParaRPr>
          </a:p>
        </p:txBody>
      </p:sp>
      <p:sp>
        <p:nvSpPr>
          <p:cNvPr id="6" name="TextBox 6"/>
          <p:cNvSpPr txBox="1"/>
          <p:nvPr/>
        </p:nvSpPr>
        <p:spPr>
          <a:xfrm>
            <a:off x="2833612" y="2806825"/>
            <a:ext cx="3719588" cy="804546"/>
          </a:xfrm>
          <a:prstGeom prst="rect">
            <a:avLst/>
          </a:prstGeom>
        </p:spPr>
        <p:txBody>
          <a:bodyPr wrap="square" lIns="0" tIns="0" rIns="0" bIns="0" rtlCol="0" anchor="t">
            <a:spAutoFit/>
          </a:bodyPr>
          <a:lstStyle/>
          <a:p>
            <a:pPr algn="ctr">
              <a:lnSpc>
                <a:spcPts val="6579"/>
              </a:lnSpc>
            </a:pPr>
            <a:r>
              <a:rPr lang="en-US" sz="4699" dirty="0">
                <a:solidFill>
                  <a:srgbClr val="FFFFFF"/>
                </a:solidFill>
                <a:latin typeface="Roboto Condensed Bold"/>
              </a:rPr>
              <a:t>a. </a:t>
            </a:r>
            <a:r>
              <a:rPr lang="en-US" sz="4699" dirty="0" err="1">
                <a:solidFill>
                  <a:srgbClr val="FFFFFF"/>
                </a:solidFill>
                <a:latin typeface="Roboto Condensed Bold"/>
              </a:rPr>
              <a:t>Khái</a:t>
            </a:r>
            <a:r>
              <a:rPr lang="en-US" sz="4699" dirty="0">
                <a:solidFill>
                  <a:srgbClr val="FFFFFF"/>
                </a:solidFill>
                <a:latin typeface="Roboto Condensed Bold"/>
              </a:rPr>
              <a:t> </a:t>
            </a:r>
            <a:r>
              <a:rPr lang="en-US" sz="4699" dirty="0" err="1">
                <a:solidFill>
                  <a:srgbClr val="FFFFFF"/>
                </a:solidFill>
                <a:latin typeface="Roboto Condensed Bold"/>
              </a:rPr>
              <a:t>niệm</a:t>
            </a:r>
            <a:endParaRPr lang="en-US" sz="4699" dirty="0">
              <a:solidFill>
                <a:srgbClr val="FFFFFF"/>
              </a:solidFill>
              <a:latin typeface="Roboto Condensed Bold"/>
            </a:endParaRPr>
          </a:p>
        </p:txBody>
      </p:sp>
      <p:sp>
        <p:nvSpPr>
          <p:cNvPr id="7" name="Freeform 7"/>
          <p:cNvSpPr/>
          <p:nvPr/>
        </p:nvSpPr>
        <p:spPr>
          <a:xfrm>
            <a:off x="856396" y="3796723"/>
            <a:ext cx="12114716" cy="5951354"/>
          </a:xfrm>
          <a:custGeom>
            <a:avLst/>
            <a:gdLst/>
            <a:ahLst/>
            <a:cxnLst/>
            <a:rect l="l" t="t" r="r" b="b"/>
            <a:pathLst>
              <a:path w="12114716" h="5951354">
                <a:moveTo>
                  <a:pt x="0" y="0"/>
                </a:moveTo>
                <a:lnTo>
                  <a:pt x="12114717" y="0"/>
                </a:lnTo>
                <a:lnTo>
                  <a:pt x="12114717" y="5951355"/>
                </a:lnTo>
                <a:lnTo>
                  <a:pt x="0" y="595135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951528" y="5048250"/>
            <a:ext cx="9924453" cy="3933825"/>
          </a:xfrm>
          <a:prstGeom prst="rect">
            <a:avLst/>
          </a:prstGeom>
        </p:spPr>
        <p:txBody>
          <a:bodyPr lIns="0" tIns="0" rIns="0" bIns="0" rtlCol="0" anchor="t">
            <a:spAutoFit/>
          </a:bodyPr>
          <a:lstStyle/>
          <a:p>
            <a:pPr algn="ctr">
              <a:lnSpc>
                <a:spcPts val="6299"/>
              </a:lnSpc>
              <a:spcBef>
                <a:spcPct val="0"/>
              </a:spcBef>
            </a:pPr>
            <a:r>
              <a:rPr lang="en-US" sz="4499" dirty="0" err="1">
                <a:solidFill>
                  <a:srgbClr val="000000"/>
                </a:solidFill>
                <a:latin typeface="Roboto Condensed"/>
              </a:rPr>
              <a:t>Truyện</a:t>
            </a:r>
            <a:r>
              <a:rPr lang="en-US" sz="4499" dirty="0">
                <a:solidFill>
                  <a:srgbClr val="000000"/>
                </a:solidFill>
                <a:latin typeface="Roboto Condensed"/>
              </a:rPr>
              <a:t> </a:t>
            </a:r>
            <a:r>
              <a:rPr lang="en-US" sz="4499" dirty="0" err="1">
                <a:solidFill>
                  <a:srgbClr val="000000"/>
                </a:solidFill>
                <a:latin typeface="Roboto Condensed"/>
              </a:rPr>
              <a:t>cười</a:t>
            </a:r>
            <a:r>
              <a:rPr lang="en-US" sz="4499" dirty="0">
                <a:solidFill>
                  <a:srgbClr val="000000"/>
                </a:solidFill>
                <a:latin typeface="Roboto Condensed"/>
              </a:rPr>
              <a:t> </a:t>
            </a:r>
            <a:r>
              <a:rPr lang="en-US" sz="4499" dirty="0" err="1">
                <a:solidFill>
                  <a:srgbClr val="000000"/>
                </a:solidFill>
                <a:latin typeface="Roboto Condensed"/>
              </a:rPr>
              <a:t>là</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thể</a:t>
            </a:r>
            <a:r>
              <a:rPr lang="en-US" sz="4499" dirty="0">
                <a:solidFill>
                  <a:srgbClr val="000000"/>
                </a:solidFill>
                <a:latin typeface="Roboto Condensed"/>
              </a:rPr>
              <a:t> </a:t>
            </a:r>
            <a:r>
              <a:rPr lang="en-US" sz="4499" dirty="0" err="1">
                <a:solidFill>
                  <a:srgbClr val="000000"/>
                </a:solidFill>
                <a:latin typeface="Roboto Condensed"/>
              </a:rPr>
              <a:t>loại</a:t>
            </a:r>
            <a:r>
              <a:rPr lang="en-US" sz="4499" dirty="0">
                <a:solidFill>
                  <a:srgbClr val="000000"/>
                </a:solidFill>
                <a:latin typeface="Roboto Condensed"/>
              </a:rPr>
              <a:t> </a:t>
            </a:r>
            <a:r>
              <a:rPr lang="en-US" sz="4499" dirty="0" err="1">
                <a:solidFill>
                  <a:srgbClr val="000000"/>
                </a:solidFill>
                <a:latin typeface="Roboto Condensed"/>
              </a:rPr>
              <a:t>chứa</a:t>
            </a:r>
            <a:r>
              <a:rPr lang="en-US" sz="4499" dirty="0">
                <a:solidFill>
                  <a:srgbClr val="000000"/>
                </a:solidFill>
                <a:latin typeface="Roboto Condensed"/>
              </a:rPr>
              <a:t> </a:t>
            </a:r>
            <a:r>
              <a:rPr lang="en-US" sz="4499" dirty="0" err="1">
                <a:solidFill>
                  <a:srgbClr val="000000"/>
                </a:solidFill>
                <a:latin typeface="Roboto Condensed"/>
              </a:rPr>
              <a:t>đựng</a:t>
            </a:r>
            <a:r>
              <a:rPr lang="en-US" sz="4499" dirty="0">
                <a:solidFill>
                  <a:srgbClr val="000000"/>
                </a:solidFill>
                <a:latin typeface="Roboto Condensed Bold"/>
              </a:rPr>
              <a:t> </a:t>
            </a:r>
            <a:r>
              <a:rPr lang="en-US" sz="4499" dirty="0" err="1">
                <a:solidFill>
                  <a:srgbClr val="000000"/>
                </a:solidFill>
                <a:latin typeface="Roboto Condensed Bold"/>
              </a:rPr>
              <a:t>cái</a:t>
            </a:r>
            <a:r>
              <a:rPr lang="en-US" sz="4499" dirty="0">
                <a:solidFill>
                  <a:srgbClr val="000000"/>
                </a:solidFill>
                <a:latin typeface="Roboto Condensed Bold"/>
              </a:rPr>
              <a:t> </a:t>
            </a:r>
            <a:r>
              <a:rPr lang="en-US" sz="4499" dirty="0" err="1">
                <a:solidFill>
                  <a:srgbClr val="000000"/>
                </a:solidFill>
                <a:latin typeface="Roboto Condensed Bold"/>
              </a:rPr>
              <a:t>hài</a:t>
            </a:r>
            <a:r>
              <a:rPr lang="en-US" sz="4499" dirty="0">
                <a:solidFill>
                  <a:srgbClr val="000000"/>
                </a:solidFill>
                <a:latin typeface="Roboto Condensed Bold"/>
              </a:rPr>
              <a:t>, </a:t>
            </a:r>
            <a:r>
              <a:rPr lang="en-US" sz="4499" dirty="0" err="1">
                <a:solidFill>
                  <a:srgbClr val="000000"/>
                </a:solidFill>
                <a:latin typeface="Roboto Condensed Bold"/>
              </a:rPr>
              <a:t>dùng</a:t>
            </a:r>
            <a:r>
              <a:rPr lang="en-US" sz="4499" dirty="0">
                <a:solidFill>
                  <a:srgbClr val="000000"/>
                </a:solidFill>
                <a:latin typeface="Roboto Condensed Bold"/>
              </a:rPr>
              <a:t> </a:t>
            </a:r>
            <a:r>
              <a:rPr lang="en-US" sz="4499" dirty="0" err="1">
                <a:solidFill>
                  <a:srgbClr val="000000"/>
                </a:solidFill>
                <a:latin typeface="Roboto Condensed Bold"/>
              </a:rPr>
              <a:t>tiếng</a:t>
            </a:r>
            <a:r>
              <a:rPr lang="en-US" sz="4499" dirty="0">
                <a:solidFill>
                  <a:srgbClr val="000000"/>
                </a:solidFill>
                <a:latin typeface="Roboto Condensed Bold"/>
              </a:rPr>
              <a:t> </a:t>
            </a:r>
            <a:r>
              <a:rPr lang="en-US" sz="4499" dirty="0" err="1">
                <a:solidFill>
                  <a:srgbClr val="000000"/>
                </a:solidFill>
                <a:latin typeface="Roboto Condensed Bold"/>
              </a:rPr>
              <a:t>cười</a:t>
            </a:r>
            <a:r>
              <a:rPr lang="en-US" sz="4499" dirty="0">
                <a:solidFill>
                  <a:srgbClr val="000000"/>
                </a:solidFill>
                <a:latin typeface="Roboto Condensed"/>
              </a:rPr>
              <a:t> </a:t>
            </a:r>
            <a:r>
              <a:rPr lang="en-US" sz="4499" dirty="0" err="1">
                <a:solidFill>
                  <a:srgbClr val="000000"/>
                </a:solidFill>
                <a:latin typeface="Roboto Condensed"/>
              </a:rPr>
              <a:t>làm</a:t>
            </a:r>
            <a:r>
              <a:rPr lang="en-US" sz="4499" dirty="0">
                <a:solidFill>
                  <a:srgbClr val="000000"/>
                </a:solidFill>
                <a:latin typeface="Roboto Condensed"/>
              </a:rPr>
              <a:t> </a:t>
            </a:r>
            <a:r>
              <a:rPr lang="en-US" sz="4499" dirty="0" err="1">
                <a:solidFill>
                  <a:srgbClr val="000000"/>
                </a:solidFill>
                <a:latin typeface="Roboto Condensed"/>
              </a:rPr>
              <a:t>phương</a:t>
            </a:r>
            <a:r>
              <a:rPr lang="en-US" sz="4499" dirty="0">
                <a:solidFill>
                  <a:srgbClr val="000000"/>
                </a:solidFill>
                <a:latin typeface="Roboto Condensed"/>
              </a:rPr>
              <a:t> </a:t>
            </a:r>
            <a:r>
              <a:rPr lang="en-US" sz="4499" dirty="0" err="1">
                <a:solidFill>
                  <a:srgbClr val="000000"/>
                </a:solidFill>
                <a:latin typeface="Roboto Condensed"/>
              </a:rPr>
              <a:t>tiện</a:t>
            </a:r>
            <a:r>
              <a:rPr lang="en-US" sz="4499" dirty="0">
                <a:solidFill>
                  <a:srgbClr val="000000"/>
                </a:solidFill>
                <a:latin typeface="Roboto Condensed"/>
              </a:rPr>
              <a:t> </a:t>
            </a:r>
            <a:r>
              <a:rPr lang="en-US" sz="4499" dirty="0" err="1">
                <a:solidFill>
                  <a:srgbClr val="000000"/>
                </a:solidFill>
                <a:latin typeface="Roboto Condensed"/>
              </a:rPr>
              <a:t>chủ</a:t>
            </a:r>
            <a:r>
              <a:rPr lang="en-US" sz="4499" dirty="0">
                <a:solidFill>
                  <a:srgbClr val="000000"/>
                </a:solidFill>
                <a:latin typeface="Roboto Condensed"/>
              </a:rPr>
              <a:t> </a:t>
            </a:r>
            <a:r>
              <a:rPr lang="en-US" sz="4499" dirty="0" err="1">
                <a:solidFill>
                  <a:srgbClr val="000000"/>
                </a:solidFill>
                <a:latin typeface="Roboto Condensed"/>
              </a:rPr>
              <a:t>yếu</a:t>
            </a:r>
            <a:r>
              <a:rPr lang="en-US" sz="4499" dirty="0">
                <a:solidFill>
                  <a:srgbClr val="000000"/>
                </a:solidFill>
                <a:latin typeface="Roboto Condensed"/>
              </a:rPr>
              <a:t> </a:t>
            </a:r>
            <a:r>
              <a:rPr lang="en-US" sz="4499" dirty="0" err="1">
                <a:solidFill>
                  <a:srgbClr val="000000"/>
                </a:solidFill>
                <a:latin typeface="Roboto Condensed"/>
              </a:rPr>
              <a:t>để</a:t>
            </a:r>
            <a:r>
              <a:rPr lang="en-US" sz="4499" dirty="0">
                <a:solidFill>
                  <a:srgbClr val="000000"/>
                </a:solidFill>
                <a:latin typeface="Roboto Condensed"/>
              </a:rPr>
              <a:t> </a:t>
            </a:r>
            <a:r>
              <a:rPr lang="en-US" sz="4499" dirty="0" err="1">
                <a:solidFill>
                  <a:srgbClr val="000000"/>
                </a:solidFill>
                <a:latin typeface="Roboto Condensed Bold"/>
              </a:rPr>
              <a:t>giải</a:t>
            </a:r>
            <a:r>
              <a:rPr lang="en-US" sz="4499" dirty="0">
                <a:solidFill>
                  <a:srgbClr val="000000"/>
                </a:solidFill>
                <a:latin typeface="Roboto Condensed Bold"/>
              </a:rPr>
              <a:t> </a:t>
            </a:r>
            <a:r>
              <a:rPr lang="en-US" sz="4499" dirty="0" err="1">
                <a:solidFill>
                  <a:srgbClr val="000000"/>
                </a:solidFill>
                <a:latin typeface="Roboto Condensed Bold"/>
              </a:rPr>
              <a:t>trí</a:t>
            </a:r>
            <a:r>
              <a:rPr lang="en-US" sz="4499" dirty="0">
                <a:solidFill>
                  <a:srgbClr val="000000"/>
                </a:solidFill>
                <a:latin typeface="Roboto Condensed"/>
              </a:rPr>
              <a:t> </a:t>
            </a:r>
            <a:r>
              <a:rPr lang="en-US" sz="4499" dirty="0" err="1">
                <a:solidFill>
                  <a:srgbClr val="000000"/>
                </a:solidFill>
                <a:latin typeface="Roboto Condensed"/>
              </a:rPr>
              <a:t>hoặc</a:t>
            </a:r>
            <a:r>
              <a:rPr lang="en-US" sz="4499" dirty="0">
                <a:solidFill>
                  <a:srgbClr val="000000"/>
                </a:solidFill>
                <a:latin typeface="Roboto Condensed"/>
              </a:rPr>
              <a:t> </a:t>
            </a:r>
            <a:r>
              <a:rPr lang="en-US" sz="4499" dirty="0" err="1">
                <a:solidFill>
                  <a:srgbClr val="000000"/>
                </a:solidFill>
                <a:latin typeface="Roboto Condensed Bold"/>
              </a:rPr>
              <a:t>châm</a:t>
            </a:r>
            <a:r>
              <a:rPr lang="en-US" sz="4499" dirty="0">
                <a:solidFill>
                  <a:srgbClr val="000000"/>
                </a:solidFill>
                <a:latin typeface="Roboto Condensed Bold"/>
              </a:rPr>
              <a:t> </a:t>
            </a:r>
            <a:r>
              <a:rPr lang="en-US" sz="4499" dirty="0" err="1">
                <a:solidFill>
                  <a:srgbClr val="000000"/>
                </a:solidFill>
                <a:latin typeface="Roboto Condensed Bold"/>
              </a:rPr>
              <a:t>biếm</a:t>
            </a:r>
            <a:r>
              <a:rPr lang="en-US" sz="4499" dirty="0">
                <a:solidFill>
                  <a:srgbClr val="000000"/>
                </a:solidFill>
                <a:latin typeface="Roboto Condensed Bold"/>
              </a:rPr>
              <a:t>, </a:t>
            </a:r>
            <a:r>
              <a:rPr lang="en-US" sz="4499" dirty="0" err="1">
                <a:solidFill>
                  <a:srgbClr val="000000"/>
                </a:solidFill>
                <a:latin typeface="Roboto Condensed Bold"/>
              </a:rPr>
              <a:t>phê</a:t>
            </a:r>
            <a:r>
              <a:rPr lang="en-US" sz="4499" dirty="0">
                <a:solidFill>
                  <a:srgbClr val="000000"/>
                </a:solidFill>
                <a:latin typeface="Roboto Condensed Bold"/>
              </a:rPr>
              <a:t> </a:t>
            </a:r>
            <a:r>
              <a:rPr lang="en-US" sz="4499" dirty="0" err="1">
                <a:solidFill>
                  <a:srgbClr val="000000"/>
                </a:solidFill>
                <a:latin typeface="Roboto Condensed Bold"/>
              </a:rPr>
              <a:t>phán</a:t>
            </a:r>
            <a:r>
              <a:rPr lang="en-US" sz="4499" dirty="0">
                <a:solidFill>
                  <a:srgbClr val="000000"/>
                </a:solidFill>
                <a:latin typeface="Roboto Condensed"/>
              </a:rPr>
              <a:t> </a:t>
            </a:r>
            <a:r>
              <a:rPr lang="en-US" sz="4499" dirty="0" err="1">
                <a:solidFill>
                  <a:srgbClr val="000000"/>
                </a:solidFill>
                <a:latin typeface="Roboto Condensed"/>
              </a:rPr>
              <a:t>những</a:t>
            </a:r>
            <a:r>
              <a:rPr lang="en-US" sz="4499" dirty="0">
                <a:solidFill>
                  <a:srgbClr val="000000"/>
                </a:solidFill>
                <a:latin typeface="Roboto Condensed"/>
              </a:rPr>
              <a:t> </a:t>
            </a:r>
            <a:r>
              <a:rPr lang="en-US" sz="4499" dirty="0" err="1">
                <a:solidFill>
                  <a:srgbClr val="000000"/>
                </a:solidFill>
                <a:latin typeface="Roboto Condensed"/>
              </a:rPr>
              <a:t>thói</a:t>
            </a:r>
            <a:r>
              <a:rPr lang="en-US" sz="4499" dirty="0">
                <a:solidFill>
                  <a:srgbClr val="000000"/>
                </a:solidFill>
                <a:latin typeface="Roboto Condensed"/>
              </a:rPr>
              <a:t> </a:t>
            </a:r>
            <a:r>
              <a:rPr lang="en-US" sz="4499" dirty="0" err="1">
                <a:solidFill>
                  <a:srgbClr val="000000"/>
                </a:solidFill>
                <a:latin typeface="Roboto Condensed"/>
              </a:rPr>
              <a:t>hư</a:t>
            </a:r>
            <a:r>
              <a:rPr lang="en-US" sz="4499" dirty="0">
                <a:solidFill>
                  <a:srgbClr val="000000"/>
                </a:solidFill>
                <a:latin typeface="Roboto Condensed"/>
              </a:rPr>
              <a:t> </a:t>
            </a:r>
            <a:r>
              <a:rPr lang="en-US" sz="4499" dirty="0" err="1">
                <a:solidFill>
                  <a:srgbClr val="000000"/>
                </a:solidFill>
                <a:latin typeface="Roboto Condensed"/>
              </a:rPr>
              <a:t>tật</a:t>
            </a:r>
            <a:r>
              <a:rPr lang="en-US" sz="4499" dirty="0">
                <a:solidFill>
                  <a:srgbClr val="000000"/>
                </a:solidFill>
                <a:latin typeface="Roboto Condensed"/>
              </a:rPr>
              <a:t> </a:t>
            </a:r>
            <a:r>
              <a:rPr lang="en-US" sz="4499" dirty="0" err="1">
                <a:solidFill>
                  <a:srgbClr val="000000"/>
                </a:solidFill>
                <a:latin typeface="Roboto Condensed"/>
              </a:rPr>
              <a:t>xấu</a:t>
            </a:r>
            <a:r>
              <a:rPr lang="en-US" sz="4499" dirty="0">
                <a:solidFill>
                  <a:srgbClr val="000000"/>
                </a:solidFill>
                <a:latin typeface="Roboto Condensed"/>
              </a:rPr>
              <a:t> </a:t>
            </a:r>
            <a:r>
              <a:rPr lang="en-US" sz="4499" dirty="0" err="1">
                <a:solidFill>
                  <a:srgbClr val="000000"/>
                </a:solidFill>
                <a:latin typeface="Roboto Condensed"/>
              </a:rPr>
              <a:t>trong</a:t>
            </a:r>
            <a:r>
              <a:rPr lang="en-US" sz="4499" dirty="0">
                <a:solidFill>
                  <a:srgbClr val="000000"/>
                </a:solidFill>
                <a:latin typeface="Roboto Condensed"/>
              </a:rPr>
              <a:t> </a:t>
            </a:r>
            <a:r>
              <a:rPr lang="en-US" sz="4499" dirty="0" err="1">
                <a:solidFill>
                  <a:srgbClr val="000000"/>
                </a:solidFill>
                <a:latin typeface="Roboto Condensed"/>
              </a:rPr>
              <a:t>xã</a:t>
            </a:r>
            <a:r>
              <a:rPr lang="en-US" sz="4499" dirty="0">
                <a:solidFill>
                  <a:srgbClr val="000000"/>
                </a:solidFill>
                <a:latin typeface="Roboto Condensed"/>
              </a:rPr>
              <a:t> </a:t>
            </a:r>
            <a:r>
              <a:rPr lang="en-US" sz="4499" dirty="0" err="1">
                <a:solidFill>
                  <a:srgbClr val="000000"/>
                </a:solidFill>
                <a:latin typeface="Roboto Condensed"/>
              </a:rPr>
              <a:t>hội</a:t>
            </a:r>
            <a:r>
              <a:rPr lang="en-US" sz="4499" dirty="0">
                <a:solidFill>
                  <a:srgbClr val="000000"/>
                </a:solidFill>
                <a:latin typeface="Roboto Condensed"/>
              </a:rPr>
              <a:t>. </a:t>
            </a:r>
            <a:r>
              <a:rPr lang="en-US" sz="4499" dirty="0" err="1">
                <a:solidFill>
                  <a:srgbClr val="000000"/>
                </a:solidFill>
                <a:latin typeface="Roboto Condensed"/>
              </a:rPr>
              <a:t>Có</a:t>
            </a:r>
            <a:r>
              <a:rPr lang="en-US" sz="4499" dirty="0">
                <a:solidFill>
                  <a:srgbClr val="000000"/>
                </a:solidFill>
                <a:latin typeface="Roboto Condensed"/>
              </a:rPr>
              <a:t> </a:t>
            </a:r>
            <a:r>
              <a:rPr lang="en-US" sz="4499" dirty="0" err="1">
                <a:solidFill>
                  <a:srgbClr val="000000"/>
                </a:solidFill>
                <a:latin typeface="Roboto Condensed"/>
              </a:rPr>
              <a:t>truyện</a:t>
            </a:r>
            <a:r>
              <a:rPr lang="en-US" sz="4499" dirty="0">
                <a:solidFill>
                  <a:srgbClr val="000000"/>
                </a:solidFill>
                <a:latin typeface="Roboto Condensed"/>
              </a:rPr>
              <a:t> </a:t>
            </a:r>
            <a:r>
              <a:rPr lang="en-US" sz="4499" dirty="0" err="1">
                <a:solidFill>
                  <a:srgbClr val="000000"/>
                </a:solidFill>
                <a:latin typeface="Roboto Condensed"/>
              </a:rPr>
              <a:t>cười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gian</a:t>
            </a:r>
            <a:r>
              <a:rPr lang="en-US" sz="4499" dirty="0">
                <a:solidFill>
                  <a:srgbClr val="000000"/>
                </a:solidFill>
                <a:latin typeface="Roboto Condensed"/>
              </a:rPr>
              <a:t> </a:t>
            </a:r>
            <a:r>
              <a:rPr lang="en-US" sz="4499" dirty="0" err="1">
                <a:solidFill>
                  <a:srgbClr val="000000"/>
                </a:solidFill>
                <a:latin typeface="Roboto Condensed"/>
              </a:rPr>
              <a:t>và</a:t>
            </a:r>
            <a:r>
              <a:rPr lang="en-US" sz="4499" dirty="0">
                <a:solidFill>
                  <a:srgbClr val="000000"/>
                </a:solidFill>
                <a:latin typeface="Roboto Condensed"/>
              </a:rPr>
              <a:t> </a:t>
            </a:r>
            <a:r>
              <a:rPr lang="en-US" sz="4499" dirty="0" err="1">
                <a:solidFill>
                  <a:srgbClr val="000000"/>
                </a:solidFill>
                <a:latin typeface="Roboto Condensed"/>
              </a:rPr>
              <a:t>truyện</a:t>
            </a:r>
            <a:r>
              <a:rPr lang="en-US" sz="4499" dirty="0">
                <a:solidFill>
                  <a:srgbClr val="000000"/>
                </a:solidFill>
                <a:latin typeface="Roboto Condensed"/>
              </a:rPr>
              <a:t> </a:t>
            </a:r>
            <a:r>
              <a:rPr lang="en-US" sz="4499" dirty="0" err="1">
                <a:solidFill>
                  <a:srgbClr val="000000"/>
                </a:solidFill>
                <a:latin typeface="Roboto Condensed"/>
              </a:rPr>
              <a:t>cười</a:t>
            </a:r>
            <a:r>
              <a:rPr lang="en-US" sz="4499" dirty="0">
                <a:solidFill>
                  <a:srgbClr val="000000"/>
                </a:solidFill>
                <a:latin typeface="Roboto Condensed"/>
              </a:rPr>
              <a:t> </a:t>
            </a:r>
            <a:r>
              <a:rPr lang="en-US" sz="4499" dirty="0" err="1">
                <a:solidFill>
                  <a:srgbClr val="000000"/>
                </a:solidFill>
                <a:latin typeface="Roboto Condensed"/>
              </a:rPr>
              <a:t>hiện</a:t>
            </a:r>
            <a:r>
              <a:rPr lang="en-US" sz="4499" dirty="0">
                <a:solidFill>
                  <a:srgbClr val="000000"/>
                </a:solidFill>
                <a:latin typeface="Roboto Condensed"/>
              </a:rPr>
              <a:t> </a:t>
            </a:r>
            <a:r>
              <a:rPr lang="en-US" sz="4499" dirty="0" err="1">
                <a:solidFill>
                  <a:srgbClr val="000000"/>
                </a:solidFill>
                <a:latin typeface="Roboto Condensed"/>
              </a:rPr>
              <a:t>đại</a:t>
            </a:r>
            <a:endParaRPr lang="en-US" sz="4499" dirty="0">
              <a:solidFill>
                <a:srgbClr val="000000"/>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31371" y="0"/>
            <a:ext cx="9175371" cy="5143500"/>
            <a:chOff x="0" y="0"/>
            <a:chExt cx="3103767" cy="1739900"/>
          </a:xfrm>
        </p:grpSpPr>
        <p:sp>
          <p:nvSpPr>
            <p:cNvPr id="3" name="Freeform 3"/>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4" name="Group 4"/>
          <p:cNvGrpSpPr/>
          <p:nvPr/>
        </p:nvGrpSpPr>
        <p:grpSpPr>
          <a:xfrm>
            <a:off x="9144000" y="5143500"/>
            <a:ext cx="9175371" cy="5143500"/>
            <a:chOff x="0" y="0"/>
            <a:chExt cx="3103767" cy="1739900"/>
          </a:xfrm>
        </p:grpSpPr>
        <p:sp>
          <p:nvSpPr>
            <p:cNvPr id="5" name="Freeform 5"/>
            <p:cNvSpPr/>
            <p:nvPr/>
          </p:nvSpPr>
          <p:spPr>
            <a:xfrm>
              <a:off x="0" y="0"/>
              <a:ext cx="3103767" cy="1739900"/>
            </a:xfrm>
            <a:custGeom>
              <a:avLst/>
              <a:gdLst/>
              <a:ahLst/>
              <a:cxnLst/>
              <a:rect l="l" t="t" r="r" b="b"/>
              <a:pathLst>
                <a:path w="3103767" h="1739900">
                  <a:moveTo>
                    <a:pt x="0" y="0"/>
                  </a:moveTo>
                  <a:lnTo>
                    <a:pt x="3103767" y="0"/>
                  </a:lnTo>
                  <a:lnTo>
                    <a:pt x="3103767" y="1739900"/>
                  </a:lnTo>
                  <a:lnTo>
                    <a:pt x="0" y="1739900"/>
                  </a:lnTo>
                  <a:close/>
                </a:path>
              </a:pathLst>
            </a:custGeom>
            <a:solidFill>
              <a:srgbClr val="1F222B"/>
            </a:solidFill>
          </p:spPr>
          <p:txBody>
            <a:bodyPr/>
            <a:lstStyle/>
            <a:p>
              <a:endParaRPr lang="en-US"/>
            </a:p>
          </p:txBody>
        </p:sp>
      </p:grpSp>
      <p:grpSp>
        <p:nvGrpSpPr>
          <p:cNvPr id="6" name="Group 6"/>
          <p:cNvGrpSpPr/>
          <p:nvPr/>
        </p:nvGrpSpPr>
        <p:grpSpPr>
          <a:xfrm>
            <a:off x="6998368" y="3423986"/>
            <a:ext cx="4291264" cy="4291264"/>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DFAF0"/>
            </a:solidFill>
          </p:spPr>
          <p:txBody>
            <a:bodyPr/>
            <a:lstStyle/>
            <a:p>
              <a:endParaRPr lang="en-US"/>
            </a:p>
          </p:txBody>
        </p:sp>
        <p:sp>
          <p:nvSpPr>
            <p:cNvPr id="8" name="TextBox 8"/>
            <p:cNvSpPr txBox="1"/>
            <p:nvPr/>
          </p:nvSpPr>
          <p:spPr>
            <a:xfrm>
              <a:off x="76200" y="28575"/>
              <a:ext cx="660400" cy="708025"/>
            </a:xfrm>
            <a:prstGeom prst="rect">
              <a:avLst/>
            </a:prstGeom>
          </p:spPr>
          <p:txBody>
            <a:bodyPr lIns="50800" tIns="50800" rIns="50800" bIns="50800" rtlCol="0" anchor="ctr"/>
            <a:lstStyle/>
            <a:p>
              <a:pPr algn="ctr">
                <a:lnSpc>
                  <a:spcPts val="2659"/>
                </a:lnSpc>
              </a:pPr>
              <a:endParaRPr/>
            </a:p>
          </p:txBody>
        </p:sp>
      </p:grpSp>
      <p:sp>
        <p:nvSpPr>
          <p:cNvPr id="9" name="Freeform 9"/>
          <p:cNvSpPr/>
          <p:nvPr/>
        </p:nvSpPr>
        <p:spPr>
          <a:xfrm>
            <a:off x="266899" y="236418"/>
            <a:ext cx="1260393" cy="1260393"/>
          </a:xfrm>
          <a:custGeom>
            <a:avLst/>
            <a:gdLst/>
            <a:ahLst/>
            <a:cxnLst/>
            <a:rect l="l" t="t" r="r" b="b"/>
            <a:pathLst>
              <a:path w="1260393" h="1260393">
                <a:moveTo>
                  <a:pt x="0" y="0"/>
                </a:moveTo>
                <a:lnTo>
                  <a:pt x="1260394" y="0"/>
                </a:lnTo>
                <a:lnTo>
                  <a:pt x="1260394" y="1260394"/>
                </a:lnTo>
                <a:lnTo>
                  <a:pt x="0" y="126039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228962" y="5260523"/>
            <a:ext cx="1336268" cy="1336268"/>
          </a:xfrm>
          <a:custGeom>
            <a:avLst/>
            <a:gdLst/>
            <a:ahLst/>
            <a:cxnLst/>
            <a:rect l="l" t="t" r="r" b="b"/>
            <a:pathLst>
              <a:path w="1336268" h="1336268">
                <a:moveTo>
                  <a:pt x="0" y="0"/>
                </a:moveTo>
                <a:lnTo>
                  <a:pt x="1336268" y="0"/>
                </a:lnTo>
                <a:lnTo>
                  <a:pt x="1336268" y="1336268"/>
                </a:lnTo>
                <a:lnTo>
                  <a:pt x="0" y="13362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6650547" y="132721"/>
            <a:ext cx="1467789" cy="1467789"/>
          </a:xfrm>
          <a:custGeom>
            <a:avLst/>
            <a:gdLst/>
            <a:ahLst/>
            <a:cxnLst/>
            <a:rect l="l" t="t" r="r" b="b"/>
            <a:pathLst>
              <a:path w="1467789" h="1467789">
                <a:moveTo>
                  <a:pt x="0" y="0"/>
                </a:moveTo>
                <a:lnTo>
                  <a:pt x="1467789" y="0"/>
                </a:lnTo>
                <a:lnTo>
                  <a:pt x="1467789" y="1467788"/>
                </a:lnTo>
                <a:lnTo>
                  <a:pt x="0" y="14677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6650547" y="5478324"/>
            <a:ext cx="1432706" cy="1432706"/>
          </a:xfrm>
          <a:custGeom>
            <a:avLst/>
            <a:gdLst/>
            <a:ahLst/>
            <a:cxnLst/>
            <a:rect l="l" t="t" r="r" b="b"/>
            <a:pathLst>
              <a:path w="1432706" h="1432706">
                <a:moveTo>
                  <a:pt x="0" y="0"/>
                </a:moveTo>
                <a:lnTo>
                  <a:pt x="1432706" y="0"/>
                </a:lnTo>
                <a:lnTo>
                  <a:pt x="1432706" y="1432706"/>
                </a:lnTo>
                <a:lnTo>
                  <a:pt x="0" y="14327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3199553" y="3950368"/>
            <a:ext cx="11888895" cy="3107690"/>
          </a:xfrm>
          <a:prstGeom prst="rect">
            <a:avLst/>
          </a:prstGeom>
        </p:spPr>
        <p:txBody>
          <a:bodyPr lIns="0" tIns="0" rIns="0" bIns="0" rtlCol="0" anchor="t">
            <a:spAutoFit/>
          </a:bodyPr>
          <a:lstStyle/>
          <a:p>
            <a:pPr algn="ctr">
              <a:lnSpc>
                <a:spcPts val="6159"/>
              </a:lnSpc>
            </a:pPr>
            <a:r>
              <a:rPr lang="en-US" sz="4399">
                <a:solidFill>
                  <a:srgbClr val="1F222B"/>
                </a:solidFill>
                <a:latin typeface="Roboto Condensed Bold"/>
              </a:rPr>
              <a:t>b. Một số</a:t>
            </a:r>
          </a:p>
          <a:p>
            <a:pPr algn="ctr">
              <a:lnSpc>
                <a:spcPts val="6159"/>
              </a:lnSpc>
            </a:pPr>
            <a:r>
              <a:rPr lang="en-US" sz="4399">
                <a:solidFill>
                  <a:srgbClr val="1F222B"/>
                </a:solidFill>
                <a:latin typeface="Roboto Condensed Bold"/>
              </a:rPr>
              <a:t> đặc trưng của </a:t>
            </a:r>
          </a:p>
          <a:p>
            <a:pPr algn="ctr">
              <a:lnSpc>
                <a:spcPts val="6159"/>
              </a:lnSpc>
            </a:pPr>
            <a:r>
              <a:rPr lang="en-US" sz="4399">
                <a:solidFill>
                  <a:srgbClr val="1F222B"/>
                </a:solidFill>
                <a:latin typeface="Roboto Condensed Bold"/>
              </a:rPr>
              <a:t>thể loại </a:t>
            </a:r>
          </a:p>
          <a:p>
            <a:pPr algn="ctr">
              <a:lnSpc>
                <a:spcPts val="6159"/>
              </a:lnSpc>
            </a:pPr>
            <a:r>
              <a:rPr lang="en-US" sz="4399">
                <a:solidFill>
                  <a:srgbClr val="1F222B"/>
                </a:solidFill>
                <a:latin typeface="Roboto Condensed Bold"/>
              </a:rPr>
              <a:t>truyện cười </a:t>
            </a:r>
          </a:p>
        </p:txBody>
      </p:sp>
      <p:sp>
        <p:nvSpPr>
          <p:cNvPr id="14" name="TextBox 14"/>
          <p:cNvSpPr txBox="1"/>
          <p:nvPr/>
        </p:nvSpPr>
        <p:spPr>
          <a:xfrm>
            <a:off x="490323" y="557212"/>
            <a:ext cx="7510960" cy="4558030"/>
          </a:xfrm>
          <a:prstGeom prst="rect">
            <a:avLst/>
          </a:prstGeom>
        </p:spPr>
        <p:txBody>
          <a:bodyPr lIns="0" tIns="0" rIns="0" bIns="0" rtlCol="0" anchor="t">
            <a:spAutoFit/>
          </a:bodyPr>
          <a:lstStyle/>
          <a:p>
            <a:pPr algn="ctr">
              <a:lnSpc>
                <a:spcPts val="6019"/>
              </a:lnSpc>
            </a:pPr>
            <a:r>
              <a:rPr lang="en-US" sz="4299" dirty="0" err="1">
                <a:solidFill>
                  <a:srgbClr val="F7E1CB"/>
                </a:solidFill>
                <a:latin typeface="Roboto Condensed Bold"/>
              </a:rPr>
              <a:t>Kết</a:t>
            </a:r>
            <a:r>
              <a:rPr lang="en-US" sz="4299" dirty="0">
                <a:solidFill>
                  <a:srgbClr val="F7E1CB"/>
                </a:solidFill>
                <a:latin typeface="Roboto Condensed Bold"/>
              </a:rPr>
              <a:t> </a:t>
            </a:r>
            <a:r>
              <a:rPr lang="en-US" sz="4299" dirty="0" err="1">
                <a:solidFill>
                  <a:srgbClr val="F7E1CB"/>
                </a:solidFill>
                <a:latin typeface="Roboto Condensed Bold"/>
              </a:rPr>
              <a:t>cấu</a:t>
            </a:r>
            <a:endParaRPr lang="en-US" sz="4299" dirty="0">
              <a:solidFill>
                <a:srgbClr val="F7E1CB"/>
              </a:solidFill>
              <a:latin typeface="Roboto Condensed Bold"/>
            </a:endParaRPr>
          </a:p>
          <a:p>
            <a:pPr algn="ctr">
              <a:lnSpc>
                <a:spcPts val="6019"/>
              </a:lnSpc>
            </a:pPr>
            <a:r>
              <a:rPr lang="en-US" sz="4299" dirty="0">
                <a:solidFill>
                  <a:srgbClr val="F7E1CB"/>
                </a:solidFill>
                <a:latin typeface="Roboto Condensed"/>
              </a:rPr>
              <a:t> </a:t>
            </a:r>
            <a:r>
              <a:rPr lang="en-US" sz="4299" dirty="0" err="1">
                <a:solidFill>
                  <a:srgbClr val="F7E1CB"/>
                </a:solidFill>
                <a:latin typeface="Roboto Condensed"/>
              </a:rPr>
              <a:t>Truyện</a:t>
            </a:r>
            <a:r>
              <a:rPr lang="en-US" sz="4299" dirty="0">
                <a:solidFill>
                  <a:srgbClr val="F7E1CB"/>
                </a:solidFill>
                <a:latin typeface="Roboto Condensed"/>
              </a:rPr>
              <a:t> </a:t>
            </a:r>
            <a:r>
              <a:rPr lang="en-US" sz="4299" dirty="0" err="1">
                <a:solidFill>
                  <a:srgbClr val="F7E1CB"/>
                </a:solidFill>
                <a:latin typeface="Roboto Condensed"/>
              </a:rPr>
              <a:t>cười</a:t>
            </a:r>
            <a:r>
              <a:rPr lang="en-US" sz="4299" dirty="0">
                <a:solidFill>
                  <a:srgbClr val="F7E1CB"/>
                </a:solidFill>
                <a:latin typeface="Roboto Condensed"/>
              </a:rPr>
              <a:t> </a:t>
            </a:r>
            <a:r>
              <a:rPr lang="en-US" sz="4299" dirty="0" err="1">
                <a:solidFill>
                  <a:srgbClr val="F7E1CB"/>
                </a:solidFill>
                <a:latin typeface="Roboto Condensed"/>
              </a:rPr>
              <a:t>thường</a:t>
            </a:r>
            <a:r>
              <a:rPr lang="en-US" sz="4299" dirty="0">
                <a:solidFill>
                  <a:srgbClr val="F7E1CB"/>
                </a:solidFill>
                <a:latin typeface="Roboto Condensed"/>
              </a:rPr>
              <a:t> </a:t>
            </a:r>
            <a:r>
              <a:rPr lang="en-US" sz="4299" dirty="0" err="1">
                <a:solidFill>
                  <a:srgbClr val="F7E1CB"/>
                </a:solidFill>
                <a:latin typeface="Roboto Condensed"/>
              </a:rPr>
              <a:t>ngắn</a:t>
            </a:r>
            <a:r>
              <a:rPr lang="en-US" sz="4299" dirty="0">
                <a:solidFill>
                  <a:srgbClr val="F7E1CB"/>
                </a:solidFill>
                <a:latin typeface="Roboto Condensed"/>
              </a:rPr>
              <a:t> </a:t>
            </a:r>
            <a:r>
              <a:rPr lang="en-US" sz="4299" dirty="0" err="1">
                <a:solidFill>
                  <a:srgbClr val="F7E1CB"/>
                </a:solidFill>
                <a:latin typeface="Roboto Condensed"/>
              </a:rPr>
              <a:t>gọn</a:t>
            </a:r>
            <a:r>
              <a:rPr lang="en-US" sz="4299" dirty="0">
                <a:solidFill>
                  <a:srgbClr val="F7E1CB"/>
                </a:solidFill>
                <a:latin typeface="Roboto Condensed"/>
              </a:rPr>
              <a:t>, </a:t>
            </a:r>
            <a:r>
              <a:rPr lang="en-US" sz="4299" dirty="0" err="1">
                <a:solidFill>
                  <a:srgbClr val="F7E1CB"/>
                </a:solidFill>
                <a:latin typeface="Roboto Condensed"/>
              </a:rPr>
              <a:t>cốt</a:t>
            </a:r>
            <a:r>
              <a:rPr lang="en-US" sz="4299" dirty="0">
                <a:solidFill>
                  <a:srgbClr val="F7E1CB"/>
                </a:solidFill>
                <a:latin typeface="Roboto Condensed"/>
              </a:rPr>
              <a:t> </a:t>
            </a:r>
            <a:r>
              <a:rPr lang="en-US" sz="4299" dirty="0" err="1">
                <a:solidFill>
                  <a:srgbClr val="F7E1CB"/>
                </a:solidFill>
                <a:latin typeface="Roboto Condensed"/>
              </a:rPr>
              <a:t>truyện</a:t>
            </a:r>
            <a:r>
              <a:rPr lang="en-US" sz="4299" dirty="0">
                <a:solidFill>
                  <a:srgbClr val="F7E1CB"/>
                </a:solidFill>
                <a:latin typeface="Roboto Condensed"/>
              </a:rPr>
              <a:t> </a:t>
            </a:r>
            <a:r>
              <a:rPr lang="en-US" sz="4299" dirty="0" err="1">
                <a:solidFill>
                  <a:srgbClr val="F7E1CB"/>
                </a:solidFill>
                <a:latin typeface="Roboto Condensed"/>
              </a:rPr>
              <a:t>đơn</a:t>
            </a:r>
            <a:r>
              <a:rPr lang="en-US" sz="4299" dirty="0">
                <a:solidFill>
                  <a:srgbClr val="F7E1CB"/>
                </a:solidFill>
                <a:latin typeface="Roboto Condensed"/>
              </a:rPr>
              <a:t> </a:t>
            </a:r>
            <a:r>
              <a:rPr lang="en-US" sz="4299" dirty="0" err="1">
                <a:solidFill>
                  <a:srgbClr val="F7E1CB"/>
                </a:solidFill>
                <a:latin typeface="Roboto Condensed"/>
              </a:rPr>
              <a:t>giản</a:t>
            </a:r>
            <a:r>
              <a:rPr lang="en-US" sz="4299" dirty="0">
                <a:solidFill>
                  <a:srgbClr val="F7E1CB"/>
                </a:solidFill>
                <a:latin typeface="Roboto Condensed"/>
              </a:rPr>
              <a:t>, </a:t>
            </a:r>
            <a:r>
              <a:rPr lang="en-US" sz="4299" dirty="0" err="1">
                <a:solidFill>
                  <a:srgbClr val="F7E1CB"/>
                </a:solidFill>
                <a:latin typeface="Roboto Condensed"/>
              </a:rPr>
              <a:t>đẩy</a:t>
            </a:r>
            <a:r>
              <a:rPr lang="en-US" sz="4299" dirty="0">
                <a:solidFill>
                  <a:srgbClr val="F7E1CB"/>
                </a:solidFill>
                <a:latin typeface="Roboto Condensed"/>
              </a:rPr>
              <a:t> </a:t>
            </a:r>
            <a:r>
              <a:rPr lang="en-US" sz="4299" dirty="0" err="1">
                <a:solidFill>
                  <a:srgbClr val="F7E1CB"/>
                </a:solidFill>
                <a:latin typeface="Roboto Condensed"/>
              </a:rPr>
              <a:t>mâu</a:t>
            </a:r>
            <a:r>
              <a:rPr lang="en-US" sz="4299" dirty="0">
                <a:solidFill>
                  <a:srgbClr val="F7E1CB"/>
                </a:solidFill>
                <a:latin typeface="Roboto Condensed"/>
              </a:rPr>
              <a:t> </a:t>
            </a:r>
            <a:r>
              <a:rPr lang="en-US" sz="4299" dirty="0" err="1">
                <a:solidFill>
                  <a:srgbClr val="F7E1CB"/>
                </a:solidFill>
                <a:latin typeface="Roboto Condensed"/>
              </a:rPr>
              <a:t>thuẫn</a:t>
            </a:r>
            <a:r>
              <a:rPr lang="en-US" sz="4299" dirty="0">
                <a:solidFill>
                  <a:srgbClr val="F7E1CB"/>
                </a:solidFill>
                <a:latin typeface="Roboto Condensed"/>
              </a:rPr>
              <a:t> </a:t>
            </a:r>
            <a:r>
              <a:rPr lang="en-US" sz="4299" dirty="0" err="1">
                <a:solidFill>
                  <a:srgbClr val="F7E1CB"/>
                </a:solidFill>
                <a:latin typeface="Roboto Condensed"/>
              </a:rPr>
              <a:t>phát</a:t>
            </a:r>
            <a:r>
              <a:rPr lang="en-US" sz="4299" dirty="0">
                <a:solidFill>
                  <a:srgbClr val="F7E1CB"/>
                </a:solidFill>
                <a:latin typeface="Roboto Condensed"/>
              </a:rPr>
              <a:t> </a:t>
            </a:r>
            <a:r>
              <a:rPr lang="en-US" sz="4299" dirty="0" err="1">
                <a:solidFill>
                  <a:srgbClr val="F7E1CB"/>
                </a:solidFill>
                <a:latin typeface="Roboto Condensed"/>
              </a:rPr>
              <a:t>triển</a:t>
            </a:r>
            <a:r>
              <a:rPr lang="en-US" sz="4299" dirty="0">
                <a:solidFill>
                  <a:srgbClr val="F7E1CB"/>
                </a:solidFill>
                <a:latin typeface="Roboto Condensed"/>
              </a:rPr>
              <a:t> </a:t>
            </a:r>
            <a:r>
              <a:rPr lang="en-US" sz="4299" dirty="0" err="1">
                <a:solidFill>
                  <a:srgbClr val="F7E1CB"/>
                </a:solidFill>
                <a:latin typeface="Roboto Condensed"/>
              </a:rPr>
              <a:t>nhanh</a:t>
            </a:r>
            <a:r>
              <a:rPr lang="en-US" sz="4299" dirty="0">
                <a:solidFill>
                  <a:srgbClr val="F7E1CB"/>
                </a:solidFill>
                <a:latin typeface="Roboto Condensed"/>
              </a:rPr>
              <a:t> </a:t>
            </a:r>
            <a:r>
              <a:rPr lang="en-US" sz="4299" dirty="0" err="1">
                <a:solidFill>
                  <a:srgbClr val="F7E1CB"/>
                </a:solidFill>
                <a:latin typeface="Roboto Condensed"/>
              </a:rPr>
              <a:t>và</a:t>
            </a:r>
            <a:r>
              <a:rPr lang="en-US" sz="4299" dirty="0">
                <a:solidFill>
                  <a:srgbClr val="F7E1CB"/>
                </a:solidFill>
                <a:latin typeface="Roboto Condensed"/>
              </a:rPr>
              <a:t> </a:t>
            </a:r>
            <a:r>
              <a:rPr lang="en-US" sz="4299" dirty="0" err="1">
                <a:solidFill>
                  <a:srgbClr val="F7E1CB"/>
                </a:solidFill>
                <a:latin typeface="Roboto Condensed"/>
              </a:rPr>
              <a:t>kết</a:t>
            </a:r>
            <a:r>
              <a:rPr lang="en-US" sz="4299" dirty="0">
                <a:solidFill>
                  <a:srgbClr val="F7E1CB"/>
                </a:solidFill>
                <a:latin typeface="Roboto Condensed"/>
              </a:rPr>
              <a:t> </a:t>
            </a:r>
            <a:r>
              <a:rPr lang="en-US" sz="4299" dirty="0" err="1">
                <a:solidFill>
                  <a:srgbClr val="F7E1CB"/>
                </a:solidFill>
                <a:latin typeface="Roboto Condensed"/>
              </a:rPr>
              <a:t>thúc</a:t>
            </a:r>
            <a:r>
              <a:rPr lang="en-US" sz="4299" dirty="0">
                <a:solidFill>
                  <a:srgbClr val="F7E1CB"/>
                </a:solidFill>
                <a:latin typeface="Roboto Condensed"/>
              </a:rPr>
              <a:t> </a:t>
            </a:r>
            <a:r>
              <a:rPr lang="en-US" sz="4299" dirty="0" err="1">
                <a:solidFill>
                  <a:srgbClr val="F7E1CB"/>
                </a:solidFill>
                <a:latin typeface="Roboto Condensed"/>
              </a:rPr>
              <a:t>bất</a:t>
            </a:r>
            <a:r>
              <a:rPr lang="en-US" sz="4299" dirty="0">
                <a:solidFill>
                  <a:srgbClr val="F7E1CB"/>
                </a:solidFill>
                <a:latin typeface="Roboto Condensed"/>
              </a:rPr>
              <a:t> </a:t>
            </a:r>
            <a:r>
              <a:rPr lang="en-US" sz="4299" dirty="0" err="1">
                <a:solidFill>
                  <a:srgbClr val="F7E1CB"/>
                </a:solidFill>
                <a:latin typeface="Roboto Condensed"/>
              </a:rPr>
              <a:t>ngờ</a:t>
            </a:r>
            <a:r>
              <a:rPr lang="en-US" sz="4299" dirty="0">
                <a:solidFill>
                  <a:srgbClr val="F7E1CB"/>
                </a:solidFill>
                <a:latin typeface="Roboto Condensed"/>
              </a:rPr>
              <a:t>, </a:t>
            </a:r>
            <a:r>
              <a:rPr lang="en-US" sz="4299" dirty="0" err="1">
                <a:solidFill>
                  <a:srgbClr val="F7E1CB"/>
                </a:solidFill>
                <a:latin typeface="Roboto Condensed"/>
              </a:rPr>
              <a:t>lật</a:t>
            </a:r>
            <a:r>
              <a:rPr lang="en-US" sz="4299" dirty="0">
                <a:solidFill>
                  <a:srgbClr val="F7E1CB"/>
                </a:solidFill>
                <a:latin typeface="Roboto Condensed"/>
              </a:rPr>
              <a:t> </a:t>
            </a:r>
            <a:r>
              <a:rPr lang="en-US" sz="4299" dirty="0" err="1">
                <a:solidFill>
                  <a:srgbClr val="F7E1CB"/>
                </a:solidFill>
                <a:latin typeface="Roboto Condensed"/>
              </a:rPr>
              <a:t>tẩy</a:t>
            </a:r>
            <a:r>
              <a:rPr lang="en-US" sz="4299" dirty="0">
                <a:solidFill>
                  <a:srgbClr val="F7E1CB"/>
                </a:solidFill>
                <a:latin typeface="Roboto Condensed"/>
              </a:rPr>
              <a:t> </a:t>
            </a:r>
            <a:r>
              <a:rPr lang="en-US" sz="4299" dirty="0" err="1">
                <a:solidFill>
                  <a:srgbClr val="F7E1CB"/>
                </a:solidFill>
                <a:latin typeface="Roboto Condensed"/>
              </a:rPr>
              <a:t>sự</a:t>
            </a:r>
            <a:r>
              <a:rPr lang="en-US" sz="4299" dirty="0">
                <a:solidFill>
                  <a:srgbClr val="F7E1CB"/>
                </a:solidFill>
                <a:latin typeface="Roboto Condensed"/>
              </a:rPr>
              <a:t> </a:t>
            </a:r>
            <a:r>
              <a:rPr lang="en-US" sz="4299" dirty="0" err="1">
                <a:solidFill>
                  <a:srgbClr val="F7E1CB"/>
                </a:solidFill>
                <a:latin typeface="Roboto Condensed"/>
              </a:rPr>
              <a:t>thật</a:t>
            </a:r>
            <a:r>
              <a:rPr lang="en-US" sz="4299" dirty="0">
                <a:solidFill>
                  <a:srgbClr val="F7E1CB"/>
                </a:solidFill>
                <a:latin typeface="Roboto Condensed"/>
              </a:rPr>
              <a:t> </a:t>
            </a:r>
            <a:r>
              <a:rPr lang="en-US" sz="4299" dirty="0" err="1">
                <a:solidFill>
                  <a:srgbClr val="F7E1CB"/>
                </a:solidFill>
                <a:latin typeface="Roboto Condensed"/>
              </a:rPr>
              <a:t>làm</a:t>
            </a:r>
            <a:r>
              <a:rPr lang="en-US" sz="4299" dirty="0">
                <a:solidFill>
                  <a:srgbClr val="F7E1CB"/>
                </a:solidFill>
                <a:latin typeface="Roboto Condensed"/>
              </a:rPr>
              <a:t> </a:t>
            </a:r>
            <a:r>
              <a:rPr lang="en-US" sz="4299" dirty="0" err="1">
                <a:solidFill>
                  <a:srgbClr val="F7E1CB"/>
                </a:solidFill>
                <a:latin typeface="Roboto Condensed"/>
              </a:rPr>
              <a:t>bật</a:t>
            </a:r>
            <a:r>
              <a:rPr lang="en-US" sz="4299" dirty="0">
                <a:solidFill>
                  <a:srgbClr val="F7E1CB"/>
                </a:solidFill>
                <a:latin typeface="Roboto Condensed"/>
              </a:rPr>
              <a:t> </a:t>
            </a:r>
            <a:r>
              <a:rPr lang="en-US" sz="4299" dirty="0" err="1">
                <a:solidFill>
                  <a:srgbClr val="F7E1CB"/>
                </a:solidFill>
                <a:latin typeface="Roboto Condensed"/>
              </a:rPr>
              <a:t>lên</a:t>
            </a:r>
            <a:r>
              <a:rPr lang="en-US" sz="4299" dirty="0">
                <a:solidFill>
                  <a:srgbClr val="F7E1CB"/>
                </a:solidFill>
                <a:latin typeface="Roboto Condensed"/>
              </a:rPr>
              <a:t> </a:t>
            </a:r>
            <a:r>
              <a:rPr lang="en-US" sz="4299" dirty="0" err="1">
                <a:solidFill>
                  <a:srgbClr val="F7E1CB"/>
                </a:solidFill>
                <a:latin typeface="Roboto Condensed"/>
              </a:rPr>
              <a:t>tiếng</a:t>
            </a:r>
            <a:r>
              <a:rPr lang="en-US" sz="4299" dirty="0">
                <a:solidFill>
                  <a:srgbClr val="F7E1CB"/>
                </a:solidFill>
                <a:latin typeface="Roboto Condensed"/>
              </a:rPr>
              <a:t> </a:t>
            </a:r>
            <a:r>
              <a:rPr lang="en-US" sz="4299" dirty="0" err="1">
                <a:solidFill>
                  <a:srgbClr val="F7E1CB"/>
                </a:solidFill>
                <a:latin typeface="Roboto Condensed"/>
              </a:rPr>
              <a:t>cười</a:t>
            </a:r>
            <a:r>
              <a:rPr lang="en-US" sz="4299" dirty="0">
                <a:solidFill>
                  <a:srgbClr val="F7E1CB"/>
                </a:solidFill>
                <a:latin typeface="Roboto Condensed"/>
              </a:rPr>
              <a:t>.</a:t>
            </a:r>
          </a:p>
        </p:txBody>
      </p:sp>
      <p:sp>
        <p:nvSpPr>
          <p:cNvPr id="15" name="TextBox 15"/>
          <p:cNvSpPr txBox="1"/>
          <p:nvPr/>
        </p:nvSpPr>
        <p:spPr>
          <a:xfrm>
            <a:off x="10569128" y="557212"/>
            <a:ext cx="7514125" cy="3796030"/>
          </a:xfrm>
          <a:prstGeom prst="rect">
            <a:avLst/>
          </a:prstGeom>
        </p:spPr>
        <p:txBody>
          <a:bodyPr lIns="0" tIns="0" rIns="0" bIns="0" rtlCol="0" anchor="t">
            <a:spAutoFit/>
          </a:bodyPr>
          <a:lstStyle/>
          <a:p>
            <a:pPr algn="ctr">
              <a:lnSpc>
                <a:spcPts val="6019"/>
              </a:lnSpc>
            </a:pPr>
            <a:r>
              <a:rPr lang="en-US" sz="4299" dirty="0" err="1">
                <a:solidFill>
                  <a:srgbClr val="F7E1CB"/>
                </a:solidFill>
                <a:latin typeface="Roboto Condensed Bold"/>
              </a:rPr>
              <a:t>Tình</a:t>
            </a:r>
            <a:r>
              <a:rPr lang="en-US" sz="4299" dirty="0">
                <a:solidFill>
                  <a:srgbClr val="F7E1CB"/>
                </a:solidFill>
                <a:latin typeface="Roboto Condensed Bold"/>
              </a:rPr>
              <a:t> </a:t>
            </a:r>
            <a:r>
              <a:rPr lang="en-US" sz="4299" dirty="0" err="1">
                <a:solidFill>
                  <a:srgbClr val="F7E1CB"/>
                </a:solidFill>
                <a:latin typeface="Roboto Condensed Bold"/>
              </a:rPr>
              <a:t>huống</a:t>
            </a:r>
            <a:endParaRPr lang="en-US" sz="4299" dirty="0">
              <a:solidFill>
                <a:srgbClr val="F7E1CB"/>
              </a:solidFill>
              <a:latin typeface="Roboto Condensed Bold"/>
            </a:endParaRPr>
          </a:p>
          <a:p>
            <a:pPr algn="ctr">
              <a:lnSpc>
                <a:spcPts val="6019"/>
              </a:lnSpc>
              <a:spcBef>
                <a:spcPct val="0"/>
              </a:spcBef>
            </a:pPr>
            <a:r>
              <a:rPr lang="en-US" sz="4299" dirty="0" err="1">
                <a:solidFill>
                  <a:srgbClr val="F7E1CB"/>
                </a:solidFill>
                <a:latin typeface="Roboto Condensed"/>
              </a:rPr>
              <a:t>tô</a:t>
            </a:r>
            <a:r>
              <a:rPr lang="en-US" sz="4299" dirty="0">
                <a:solidFill>
                  <a:srgbClr val="F7E1CB"/>
                </a:solidFill>
                <a:latin typeface="Roboto Condensed"/>
              </a:rPr>
              <a:t> </a:t>
            </a:r>
            <a:r>
              <a:rPr lang="en-US" sz="4299" dirty="0" err="1">
                <a:solidFill>
                  <a:srgbClr val="F7E1CB"/>
                </a:solidFill>
                <a:latin typeface="Roboto Condensed"/>
              </a:rPr>
              <a:t>đậm</a:t>
            </a:r>
            <a:r>
              <a:rPr lang="en-US" sz="4299" dirty="0">
                <a:solidFill>
                  <a:srgbClr val="F7E1CB"/>
                </a:solidFill>
                <a:latin typeface="Roboto Condensed"/>
              </a:rPr>
              <a:t> </a:t>
            </a:r>
            <a:r>
              <a:rPr lang="en-US" sz="4299" dirty="0" err="1">
                <a:solidFill>
                  <a:srgbClr val="F7E1CB"/>
                </a:solidFill>
                <a:latin typeface="Roboto Condensed"/>
              </a:rPr>
              <a:t>mâu</a:t>
            </a:r>
            <a:r>
              <a:rPr lang="en-US" sz="4299" dirty="0">
                <a:solidFill>
                  <a:srgbClr val="F7E1CB"/>
                </a:solidFill>
                <a:latin typeface="Roboto Condensed"/>
              </a:rPr>
              <a:t> </a:t>
            </a:r>
            <a:r>
              <a:rPr lang="en-US" sz="4299" dirty="0" err="1">
                <a:solidFill>
                  <a:srgbClr val="F7E1CB"/>
                </a:solidFill>
                <a:latin typeface="Roboto Condensed"/>
              </a:rPr>
              <a:t>thuẫn</a:t>
            </a:r>
            <a:r>
              <a:rPr lang="en-US" sz="4299" dirty="0">
                <a:solidFill>
                  <a:srgbClr val="F7E1CB"/>
                </a:solidFill>
                <a:latin typeface="Roboto Condensed"/>
              </a:rPr>
              <a:t> </a:t>
            </a:r>
            <a:r>
              <a:rPr lang="en-US" sz="4299" dirty="0" err="1">
                <a:solidFill>
                  <a:srgbClr val="F7E1CB"/>
                </a:solidFill>
                <a:latin typeface="Roboto Condensed"/>
              </a:rPr>
              <a:t>bên</a:t>
            </a:r>
            <a:r>
              <a:rPr lang="en-US" sz="4299" dirty="0">
                <a:solidFill>
                  <a:srgbClr val="F7E1CB"/>
                </a:solidFill>
                <a:latin typeface="Roboto Condensed"/>
              </a:rPr>
              <a:t> </a:t>
            </a:r>
            <a:r>
              <a:rPr lang="en-US" sz="4299" dirty="0" err="1">
                <a:solidFill>
                  <a:srgbClr val="F7E1CB"/>
                </a:solidFill>
                <a:latin typeface="Roboto Condensed"/>
              </a:rPr>
              <a:t>trong</a:t>
            </a:r>
            <a:r>
              <a:rPr lang="en-US" sz="4299" dirty="0">
                <a:solidFill>
                  <a:srgbClr val="F7E1CB"/>
                </a:solidFill>
                <a:latin typeface="Roboto Condensed"/>
              </a:rPr>
              <a:t> – </a:t>
            </a:r>
            <a:r>
              <a:rPr lang="en-US" sz="4299" dirty="0" err="1">
                <a:solidFill>
                  <a:srgbClr val="F7E1CB"/>
                </a:solidFill>
                <a:latin typeface="Roboto Condensed"/>
              </a:rPr>
              <a:t>ngoài</a:t>
            </a:r>
            <a:r>
              <a:rPr lang="en-US" sz="4299" dirty="0">
                <a:solidFill>
                  <a:srgbClr val="F7E1CB"/>
                </a:solidFill>
                <a:latin typeface="Roboto Condensed"/>
              </a:rPr>
              <a:t>, </a:t>
            </a:r>
            <a:r>
              <a:rPr lang="en-US" sz="4299" dirty="0" err="1">
                <a:solidFill>
                  <a:srgbClr val="F7E1CB"/>
                </a:solidFill>
                <a:latin typeface="Roboto Condensed"/>
              </a:rPr>
              <a:t>giữa</a:t>
            </a:r>
            <a:r>
              <a:rPr lang="en-US" sz="4299" dirty="0">
                <a:solidFill>
                  <a:srgbClr val="F7E1CB"/>
                </a:solidFill>
                <a:latin typeface="Roboto Condensed"/>
              </a:rPr>
              <a:t> </a:t>
            </a:r>
            <a:r>
              <a:rPr lang="en-US" sz="4299" dirty="0" err="1">
                <a:solidFill>
                  <a:srgbClr val="F7E1CB"/>
                </a:solidFill>
                <a:latin typeface="Roboto Condensed"/>
              </a:rPr>
              <a:t>thật</a:t>
            </a:r>
            <a:r>
              <a:rPr lang="en-US" sz="4299" dirty="0">
                <a:solidFill>
                  <a:srgbClr val="F7E1CB"/>
                </a:solidFill>
                <a:latin typeface="Roboto Condensed"/>
              </a:rPr>
              <a:t> – </a:t>
            </a:r>
            <a:r>
              <a:rPr lang="en-US" sz="4299" dirty="0" err="1">
                <a:solidFill>
                  <a:srgbClr val="F7E1CB"/>
                </a:solidFill>
                <a:latin typeface="Roboto Condensed"/>
              </a:rPr>
              <a:t>giả</a:t>
            </a:r>
            <a:r>
              <a:rPr lang="en-US" sz="4299" dirty="0">
                <a:solidFill>
                  <a:srgbClr val="F7E1CB"/>
                </a:solidFill>
                <a:latin typeface="Roboto Condensed"/>
              </a:rPr>
              <a:t>, </a:t>
            </a:r>
            <a:r>
              <a:rPr lang="en-US" sz="4299" dirty="0" err="1">
                <a:solidFill>
                  <a:srgbClr val="F7E1CB"/>
                </a:solidFill>
                <a:latin typeface="Roboto Condensed"/>
              </a:rPr>
              <a:t>giữa</a:t>
            </a:r>
            <a:r>
              <a:rPr lang="en-US" sz="4299" dirty="0">
                <a:solidFill>
                  <a:srgbClr val="F7E1CB"/>
                </a:solidFill>
                <a:latin typeface="Roboto Condensed"/>
              </a:rPr>
              <a:t> </a:t>
            </a:r>
            <a:r>
              <a:rPr lang="en-US" sz="4299" dirty="0" err="1">
                <a:solidFill>
                  <a:srgbClr val="F7E1CB"/>
                </a:solidFill>
                <a:latin typeface="Roboto Condensed"/>
              </a:rPr>
              <a:t>lời</a:t>
            </a:r>
            <a:r>
              <a:rPr lang="en-US" sz="4299" dirty="0">
                <a:solidFill>
                  <a:srgbClr val="F7E1CB"/>
                </a:solidFill>
                <a:latin typeface="Roboto Condensed"/>
              </a:rPr>
              <a:t> </a:t>
            </a:r>
            <a:r>
              <a:rPr lang="en-US" sz="4299" dirty="0" err="1">
                <a:solidFill>
                  <a:srgbClr val="F7E1CB"/>
                </a:solidFill>
                <a:latin typeface="Roboto Condensed"/>
              </a:rPr>
              <a:t>nói</a:t>
            </a:r>
            <a:r>
              <a:rPr lang="en-US" sz="4299" dirty="0">
                <a:solidFill>
                  <a:srgbClr val="F7E1CB"/>
                </a:solidFill>
                <a:latin typeface="Roboto Condensed"/>
              </a:rPr>
              <a:t> </a:t>
            </a:r>
            <a:r>
              <a:rPr lang="en-US" sz="4299" dirty="0" err="1">
                <a:solidFill>
                  <a:srgbClr val="F7E1CB"/>
                </a:solidFill>
                <a:latin typeface="Roboto Condensed"/>
              </a:rPr>
              <a:t>và</a:t>
            </a:r>
            <a:r>
              <a:rPr lang="en-US" sz="4299" dirty="0">
                <a:solidFill>
                  <a:srgbClr val="F7E1CB"/>
                </a:solidFill>
                <a:latin typeface="Roboto Condensed"/>
              </a:rPr>
              <a:t> </a:t>
            </a:r>
            <a:r>
              <a:rPr lang="en-US" sz="4299" dirty="0" err="1">
                <a:solidFill>
                  <a:srgbClr val="F7E1CB"/>
                </a:solidFill>
                <a:latin typeface="Roboto Condensed"/>
              </a:rPr>
              <a:t>hành</a:t>
            </a:r>
            <a:r>
              <a:rPr lang="en-US" sz="4299" dirty="0">
                <a:solidFill>
                  <a:srgbClr val="F7E1CB"/>
                </a:solidFill>
                <a:latin typeface="Roboto Condensed"/>
              </a:rPr>
              <a:t> </a:t>
            </a:r>
            <a:r>
              <a:rPr lang="en-US" sz="4299" dirty="0" err="1">
                <a:solidFill>
                  <a:srgbClr val="F7E1CB"/>
                </a:solidFill>
                <a:latin typeface="Roboto Condensed"/>
              </a:rPr>
              <a:t>động</a:t>
            </a:r>
            <a:r>
              <a:rPr lang="en-US" sz="4299" dirty="0">
                <a:solidFill>
                  <a:srgbClr val="F7E1CB"/>
                </a:solidFill>
                <a:latin typeface="Roboto Condensed"/>
              </a:rPr>
              <a:t>; </a:t>
            </a:r>
            <a:r>
              <a:rPr lang="en-US" sz="4299" dirty="0" err="1">
                <a:solidFill>
                  <a:srgbClr val="F7E1CB"/>
                </a:solidFill>
                <a:latin typeface="Roboto Condensed"/>
              </a:rPr>
              <a:t>mâu</a:t>
            </a:r>
            <a:r>
              <a:rPr lang="en-US" sz="4299" dirty="0">
                <a:solidFill>
                  <a:srgbClr val="F7E1CB"/>
                </a:solidFill>
                <a:latin typeface="Roboto Condensed"/>
              </a:rPr>
              <a:t> </a:t>
            </a:r>
            <a:r>
              <a:rPr lang="en-US" sz="4299" dirty="0" err="1">
                <a:solidFill>
                  <a:srgbClr val="F7E1CB"/>
                </a:solidFill>
                <a:latin typeface="Roboto Condensed"/>
              </a:rPr>
              <a:t>thuẫn</a:t>
            </a:r>
            <a:r>
              <a:rPr lang="en-US" sz="4299" dirty="0">
                <a:solidFill>
                  <a:srgbClr val="F7E1CB"/>
                </a:solidFill>
                <a:latin typeface="Roboto Condensed"/>
              </a:rPr>
              <a:t> </a:t>
            </a:r>
            <a:r>
              <a:rPr lang="en-US" sz="4299" dirty="0" err="1">
                <a:solidFill>
                  <a:srgbClr val="F7E1CB"/>
                </a:solidFill>
                <a:latin typeface="Roboto Condensed"/>
              </a:rPr>
              <a:t>trái</a:t>
            </a:r>
            <a:r>
              <a:rPr lang="en-US" sz="4299" dirty="0">
                <a:solidFill>
                  <a:srgbClr val="F7E1CB"/>
                </a:solidFill>
                <a:latin typeface="Roboto Condensed"/>
              </a:rPr>
              <a:t> </a:t>
            </a:r>
            <a:r>
              <a:rPr lang="en-US" sz="4299" dirty="0" err="1">
                <a:solidFill>
                  <a:srgbClr val="F7E1CB"/>
                </a:solidFill>
                <a:latin typeface="Roboto Condensed"/>
              </a:rPr>
              <a:t>tự</a:t>
            </a:r>
            <a:r>
              <a:rPr lang="en-US" sz="4299" dirty="0">
                <a:solidFill>
                  <a:srgbClr val="F7E1CB"/>
                </a:solidFill>
                <a:latin typeface="Roboto Condensed"/>
              </a:rPr>
              <a:t> </a:t>
            </a:r>
            <a:r>
              <a:rPr lang="en-US" sz="4299" dirty="0" err="1">
                <a:solidFill>
                  <a:srgbClr val="F7E1CB"/>
                </a:solidFill>
                <a:latin typeface="Roboto Condensed"/>
              </a:rPr>
              <a:t>nhiên</a:t>
            </a:r>
            <a:r>
              <a:rPr lang="en-US" sz="4299" dirty="0">
                <a:solidFill>
                  <a:srgbClr val="F7E1CB"/>
                </a:solidFill>
                <a:latin typeface="Roboto Condensed"/>
              </a:rPr>
              <a:t> </a:t>
            </a:r>
            <a:r>
              <a:rPr lang="en-US" sz="4299" dirty="0" err="1">
                <a:solidFill>
                  <a:srgbClr val="F7E1CB"/>
                </a:solidFill>
                <a:latin typeface="Roboto Condensed"/>
              </a:rPr>
              <a:t>chứa</a:t>
            </a:r>
            <a:r>
              <a:rPr lang="en-US" sz="4299" dirty="0">
                <a:solidFill>
                  <a:srgbClr val="F7E1CB"/>
                </a:solidFill>
                <a:latin typeface="Roboto Condensed"/>
              </a:rPr>
              <a:t> </a:t>
            </a:r>
            <a:r>
              <a:rPr lang="en-US" sz="4299" dirty="0" err="1">
                <a:solidFill>
                  <a:srgbClr val="F7E1CB"/>
                </a:solidFill>
                <a:latin typeface="Roboto Condensed"/>
              </a:rPr>
              <a:t>nghịch</a:t>
            </a:r>
            <a:r>
              <a:rPr lang="en-US" sz="4299" dirty="0">
                <a:solidFill>
                  <a:srgbClr val="F7E1CB"/>
                </a:solidFill>
                <a:latin typeface="Roboto Condensed"/>
              </a:rPr>
              <a:t> </a:t>
            </a:r>
            <a:r>
              <a:rPr lang="en-US" sz="4299" dirty="0" err="1">
                <a:solidFill>
                  <a:srgbClr val="F7E1CB"/>
                </a:solidFill>
                <a:latin typeface="Roboto Condensed"/>
              </a:rPr>
              <a:t>lý</a:t>
            </a:r>
            <a:r>
              <a:rPr lang="en-US" sz="4299" dirty="0">
                <a:solidFill>
                  <a:srgbClr val="F7E1CB"/>
                </a:solidFill>
                <a:latin typeface="Roboto Condensed"/>
              </a:rPr>
              <a:t>, </a:t>
            </a:r>
            <a:r>
              <a:rPr lang="en-US" sz="4299" dirty="0" err="1">
                <a:solidFill>
                  <a:srgbClr val="F7E1CB"/>
                </a:solidFill>
                <a:latin typeface="Roboto Condensed"/>
              </a:rPr>
              <a:t>trớ</a:t>
            </a:r>
            <a:r>
              <a:rPr lang="en-US" sz="4299" dirty="0">
                <a:solidFill>
                  <a:srgbClr val="F7E1CB"/>
                </a:solidFill>
                <a:latin typeface="Roboto Condensed"/>
              </a:rPr>
              <a:t> </a:t>
            </a:r>
            <a:r>
              <a:rPr lang="en-US" sz="4299" dirty="0" err="1">
                <a:solidFill>
                  <a:srgbClr val="F7E1CB"/>
                </a:solidFill>
                <a:latin typeface="Roboto Condensed"/>
              </a:rPr>
              <a:t>trêu</a:t>
            </a:r>
            <a:r>
              <a:rPr lang="en-US" sz="4299" dirty="0">
                <a:solidFill>
                  <a:srgbClr val="F7E1CB"/>
                </a:solidFill>
                <a:latin typeface="Roboto Condensed"/>
              </a:rPr>
              <a:t>.</a:t>
            </a:r>
          </a:p>
        </p:txBody>
      </p:sp>
      <p:sp>
        <p:nvSpPr>
          <p:cNvPr id="16" name="TextBox 16"/>
          <p:cNvSpPr txBox="1"/>
          <p:nvPr/>
        </p:nvSpPr>
        <p:spPr>
          <a:xfrm>
            <a:off x="9753600" y="6501541"/>
            <a:ext cx="8099472" cy="3034030"/>
          </a:xfrm>
          <a:prstGeom prst="rect">
            <a:avLst/>
          </a:prstGeom>
        </p:spPr>
        <p:txBody>
          <a:bodyPr wrap="square" lIns="0" tIns="0" rIns="0" bIns="0" rtlCol="0" anchor="t">
            <a:spAutoFit/>
          </a:bodyPr>
          <a:lstStyle/>
          <a:p>
            <a:pPr algn="ctr">
              <a:lnSpc>
                <a:spcPts val="6019"/>
              </a:lnSpc>
            </a:pPr>
            <a:r>
              <a:rPr lang="en-US" sz="4299" dirty="0" err="1">
                <a:solidFill>
                  <a:srgbClr val="F7E1CB"/>
                </a:solidFill>
                <a:latin typeface="Roboto Condensed Bold"/>
              </a:rPr>
              <a:t>Ngôn</a:t>
            </a:r>
            <a:r>
              <a:rPr lang="en-US" sz="4299" dirty="0">
                <a:solidFill>
                  <a:srgbClr val="F7E1CB"/>
                </a:solidFill>
                <a:latin typeface="Roboto Condensed Bold"/>
              </a:rPr>
              <a:t> </a:t>
            </a:r>
            <a:r>
              <a:rPr lang="en-US" sz="4299" dirty="0" err="1">
                <a:solidFill>
                  <a:srgbClr val="F7E1CB"/>
                </a:solidFill>
                <a:latin typeface="Roboto Condensed Bold"/>
              </a:rPr>
              <a:t>ngữ</a:t>
            </a:r>
            <a:endParaRPr lang="en-US" sz="4299" dirty="0">
              <a:solidFill>
                <a:srgbClr val="F7E1CB"/>
              </a:solidFill>
              <a:latin typeface="Roboto Condensed Bold"/>
            </a:endParaRPr>
          </a:p>
          <a:p>
            <a:pPr algn="ctr">
              <a:lnSpc>
                <a:spcPts val="6019"/>
              </a:lnSpc>
              <a:spcBef>
                <a:spcPct val="0"/>
              </a:spcBef>
            </a:pPr>
            <a:r>
              <a:rPr lang="en-US" sz="4299" dirty="0">
                <a:solidFill>
                  <a:srgbClr val="F7E1CB"/>
                </a:solidFill>
                <a:latin typeface="Roboto Condensed"/>
              </a:rPr>
              <a:t> </a:t>
            </a:r>
            <a:r>
              <a:rPr lang="en-US" sz="4299" dirty="0" err="1">
                <a:solidFill>
                  <a:srgbClr val="F7E1CB"/>
                </a:solidFill>
                <a:latin typeface="Roboto Condensed"/>
              </a:rPr>
              <a:t>tạo</a:t>
            </a:r>
            <a:r>
              <a:rPr lang="en-US" sz="4299" dirty="0">
                <a:solidFill>
                  <a:srgbClr val="F7E1CB"/>
                </a:solidFill>
                <a:latin typeface="Roboto Condensed"/>
              </a:rPr>
              <a:t> </a:t>
            </a:r>
            <a:r>
              <a:rPr lang="en-US" sz="4299" dirty="0" err="1">
                <a:solidFill>
                  <a:srgbClr val="F7E1CB"/>
                </a:solidFill>
                <a:latin typeface="Roboto Condensed"/>
              </a:rPr>
              <a:t>liên</a:t>
            </a:r>
            <a:r>
              <a:rPr lang="en-US" sz="4299" dirty="0">
                <a:solidFill>
                  <a:srgbClr val="F7E1CB"/>
                </a:solidFill>
                <a:latin typeface="Roboto Condensed"/>
              </a:rPr>
              <a:t> </a:t>
            </a:r>
            <a:r>
              <a:rPr lang="en-US" sz="4299" dirty="0" err="1">
                <a:solidFill>
                  <a:srgbClr val="F7E1CB"/>
                </a:solidFill>
                <a:latin typeface="Roboto Condensed"/>
              </a:rPr>
              <a:t>tưởng</a:t>
            </a:r>
            <a:r>
              <a:rPr lang="en-US" sz="4299" dirty="0">
                <a:solidFill>
                  <a:srgbClr val="F7E1CB"/>
                </a:solidFill>
                <a:latin typeface="Roboto Condensed"/>
              </a:rPr>
              <a:t>, </a:t>
            </a:r>
            <a:r>
              <a:rPr lang="en-US" sz="4299" dirty="0" err="1">
                <a:solidFill>
                  <a:srgbClr val="F7E1CB"/>
                </a:solidFill>
                <a:latin typeface="Roboto Condensed"/>
              </a:rPr>
              <a:t>đối</a:t>
            </a:r>
            <a:r>
              <a:rPr lang="en-US" sz="4299" dirty="0">
                <a:solidFill>
                  <a:srgbClr val="F7E1CB"/>
                </a:solidFill>
                <a:latin typeface="Roboto Condensed"/>
              </a:rPr>
              <a:t> </a:t>
            </a:r>
            <a:r>
              <a:rPr lang="en-US" sz="4299" dirty="0" err="1">
                <a:solidFill>
                  <a:srgbClr val="F7E1CB"/>
                </a:solidFill>
                <a:latin typeface="Roboto Condensed"/>
              </a:rPr>
              <a:t>sánh</a:t>
            </a:r>
            <a:r>
              <a:rPr lang="en-US" sz="4299" dirty="0">
                <a:solidFill>
                  <a:srgbClr val="F7E1CB"/>
                </a:solidFill>
                <a:latin typeface="Roboto Condensed"/>
              </a:rPr>
              <a:t> </a:t>
            </a:r>
            <a:r>
              <a:rPr lang="en-US" sz="4299" dirty="0" err="1">
                <a:solidFill>
                  <a:srgbClr val="F7E1CB"/>
                </a:solidFill>
                <a:latin typeface="Roboto Condensed"/>
              </a:rPr>
              <a:t>bất</a:t>
            </a:r>
            <a:r>
              <a:rPr lang="en-US" sz="4299" dirty="0">
                <a:solidFill>
                  <a:srgbClr val="F7E1CB"/>
                </a:solidFill>
                <a:latin typeface="Roboto Condensed"/>
              </a:rPr>
              <a:t> </a:t>
            </a:r>
            <a:r>
              <a:rPr lang="en-US" sz="4299" dirty="0" err="1">
                <a:solidFill>
                  <a:srgbClr val="F7E1CB"/>
                </a:solidFill>
                <a:latin typeface="Roboto Condensed"/>
              </a:rPr>
              <a:t>ngờ</a:t>
            </a:r>
            <a:r>
              <a:rPr lang="en-US" sz="4299" dirty="0">
                <a:solidFill>
                  <a:srgbClr val="F7E1CB"/>
                </a:solidFill>
                <a:latin typeface="Roboto Condensed"/>
              </a:rPr>
              <a:t>; </a:t>
            </a:r>
            <a:r>
              <a:rPr lang="en-US" sz="4299" dirty="0" err="1">
                <a:solidFill>
                  <a:srgbClr val="F7E1CB"/>
                </a:solidFill>
                <a:latin typeface="Roboto Condensed"/>
              </a:rPr>
              <a:t>các</a:t>
            </a:r>
            <a:r>
              <a:rPr lang="en-US" sz="4299" dirty="0">
                <a:solidFill>
                  <a:srgbClr val="F7E1CB"/>
                </a:solidFill>
                <a:latin typeface="Roboto Condensed"/>
              </a:rPr>
              <a:t> </a:t>
            </a:r>
            <a:r>
              <a:rPr lang="en-US" sz="4299" dirty="0" err="1">
                <a:solidFill>
                  <a:srgbClr val="F7E1CB"/>
                </a:solidFill>
                <a:latin typeface="Roboto Condensed"/>
              </a:rPr>
              <a:t>biện</a:t>
            </a:r>
            <a:r>
              <a:rPr lang="en-US" sz="4299" dirty="0">
                <a:solidFill>
                  <a:srgbClr val="F7E1CB"/>
                </a:solidFill>
                <a:latin typeface="Roboto Condensed"/>
              </a:rPr>
              <a:t> </a:t>
            </a:r>
            <a:r>
              <a:rPr lang="en-US" sz="4299" dirty="0" err="1">
                <a:solidFill>
                  <a:srgbClr val="F7E1CB"/>
                </a:solidFill>
                <a:latin typeface="Roboto Condensed"/>
              </a:rPr>
              <a:t>pháp</a:t>
            </a:r>
            <a:r>
              <a:rPr lang="en-US" sz="4299" dirty="0">
                <a:solidFill>
                  <a:srgbClr val="F7E1CB"/>
                </a:solidFill>
                <a:latin typeface="Roboto Condensed"/>
              </a:rPr>
              <a:t> </a:t>
            </a:r>
            <a:r>
              <a:rPr lang="en-US" sz="4299" dirty="0" err="1">
                <a:solidFill>
                  <a:srgbClr val="F7E1CB"/>
                </a:solidFill>
                <a:latin typeface="Roboto Condensed"/>
              </a:rPr>
              <a:t>tu</a:t>
            </a:r>
            <a:r>
              <a:rPr lang="en-US" sz="4299" dirty="0">
                <a:solidFill>
                  <a:srgbClr val="F7E1CB"/>
                </a:solidFill>
                <a:latin typeface="Roboto Condensed"/>
              </a:rPr>
              <a:t> </a:t>
            </a:r>
            <a:r>
              <a:rPr lang="en-US" sz="4299" dirty="0" err="1">
                <a:solidFill>
                  <a:srgbClr val="F7E1CB"/>
                </a:solidFill>
                <a:latin typeface="Roboto Condensed"/>
              </a:rPr>
              <a:t>từ</a:t>
            </a:r>
            <a:r>
              <a:rPr lang="en-US" sz="4299" dirty="0">
                <a:solidFill>
                  <a:srgbClr val="F7E1CB"/>
                </a:solidFill>
                <a:latin typeface="Roboto Condensed"/>
              </a:rPr>
              <a:t> </a:t>
            </a:r>
            <a:r>
              <a:rPr lang="en-US" sz="4299" dirty="0" err="1">
                <a:solidFill>
                  <a:srgbClr val="F7E1CB"/>
                </a:solidFill>
                <a:latin typeface="Roboto Condensed"/>
              </a:rPr>
              <a:t>giàu</a:t>
            </a:r>
            <a:r>
              <a:rPr lang="en-US" sz="4299" dirty="0">
                <a:solidFill>
                  <a:srgbClr val="F7E1CB"/>
                </a:solidFill>
                <a:latin typeface="Roboto Condensed"/>
              </a:rPr>
              <a:t> </a:t>
            </a:r>
            <a:r>
              <a:rPr lang="en-US" sz="4299" dirty="0" err="1">
                <a:solidFill>
                  <a:srgbClr val="F7E1CB"/>
                </a:solidFill>
                <a:latin typeface="Roboto Condensed"/>
              </a:rPr>
              <a:t>tính</a:t>
            </a:r>
            <a:r>
              <a:rPr lang="en-US" sz="4299" dirty="0">
                <a:solidFill>
                  <a:srgbClr val="F7E1CB"/>
                </a:solidFill>
                <a:latin typeface="Roboto Condensed"/>
              </a:rPr>
              <a:t> </a:t>
            </a:r>
            <a:r>
              <a:rPr lang="en-US" sz="4299" dirty="0" err="1">
                <a:solidFill>
                  <a:srgbClr val="F7E1CB"/>
                </a:solidFill>
                <a:latin typeface="Roboto Condensed"/>
              </a:rPr>
              <a:t>trào</a:t>
            </a:r>
            <a:r>
              <a:rPr lang="en-US" sz="4299" dirty="0">
                <a:solidFill>
                  <a:srgbClr val="F7E1CB"/>
                </a:solidFill>
                <a:latin typeface="Roboto Condensed"/>
              </a:rPr>
              <a:t> </a:t>
            </a:r>
            <a:r>
              <a:rPr lang="en-US" sz="4299" dirty="0" err="1">
                <a:solidFill>
                  <a:srgbClr val="F7E1CB"/>
                </a:solidFill>
                <a:latin typeface="Roboto Condensed"/>
              </a:rPr>
              <a:t>phúng</a:t>
            </a:r>
            <a:r>
              <a:rPr lang="en-US" sz="4299" dirty="0">
                <a:solidFill>
                  <a:srgbClr val="F7E1CB"/>
                </a:solidFill>
                <a:latin typeface="Roboto Condensed"/>
              </a:rPr>
              <a:t>, </a:t>
            </a:r>
            <a:r>
              <a:rPr lang="en-US" sz="4299" dirty="0" err="1">
                <a:solidFill>
                  <a:srgbClr val="F7E1CB"/>
                </a:solidFill>
                <a:latin typeface="Roboto Condensed"/>
              </a:rPr>
              <a:t>lối</a:t>
            </a:r>
            <a:r>
              <a:rPr lang="en-US" sz="4299" dirty="0">
                <a:solidFill>
                  <a:srgbClr val="F7E1CB"/>
                </a:solidFill>
                <a:latin typeface="Roboto Condensed"/>
              </a:rPr>
              <a:t> </a:t>
            </a:r>
            <a:r>
              <a:rPr lang="en-US" sz="4299" dirty="0" err="1">
                <a:solidFill>
                  <a:srgbClr val="F7E1CB"/>
                </a:solidFill>
                <a:latin typeface="Roboto Condensed"/>
              </a:rPr>
              <a:t>nói</a:t>
            </a:r>
            <a:r>
              <a:rPr lang="en-US" sz="4299" dirty="0">
                <a:solidFill>
                  <a:srgbClr val="F7E1CB"/>
                </a:solidFill>
                <a:latin typeface="Roboto Condensed"/>
              </a:rPr>
              <a:t> khoa </a:t>
            </a:r>
            <a:r>
              <a:rPr lang="en-US" sz="4299" dirty="0" err="1">
                <a:solidFill>
                  <a:srgbClr val="F7E1CB"/>
                </a:solidFill>
                <a:latin typeface="Roboto Condensed"/>
              </a:rPr>
              <a:t>trương</a:t>
            </a:r>
            <a:r>
              <a:rPr lang="en-US" sz="4299" dirty="0">
                <a:solidFill>
                  <a:srgbClr val="F7E1CB"/>
                </a:solidFill>
                <a:latin typeface="Roboto Condensed"/>
              </a:rPr>
              <a:t>, </a:t>
            </a:r>
            <a:r>
              <a:rPr lang="en-US" sz="4299" dirty="0" err="1">
                <a:solidFill>
                  <a:srgbClr val="F7E1CB"/>
                </a:solidFill>
                <a:latin typeface="Roboto Condensed"/>
              </a:rPr>
              <a:t>phóng</a:t>
            </a:r>
            <a:r>
              <a:rPr lang="en-US" sz="4299" dirty="0">
                <a:solidFill>
                  <a:srgbClr val="F7E1CB"/>
                </a:solidFill>
                <a:latin typeface="Roboto Condensed"/>
              </a:rPr>
              <a:t> </a:t>
            </a:r>
            <a:r>
              <a:rPr lang="en-US" sz="4299" dirty="0" err="1">
                <a:solidFill>
                  <a:srgbClr val="F7E1CB"/>
                </a:solidFill>
                <a:latin typeface="Roboto Condensed"/>
              </a:rPr>
              <a:t>đại</a:t>
            </a:r>
            <a:r>
              <a:rPr lang="en-US" sz="4299" dirty="0">
                <a:solidFill>
                  <a:srgbClr val="F7E1CB"/>
                </a:solidFill>
                <a:latin typeface="Roboto Condensed"/>
              </a:rPr>
              <a:t>,…</a:t>
            </a:r>
          </a:p>
        </p:txBody>
      </p:sp>
      <p:sp>
        <p:nvSpPr>
          <p:cNvPr id="17" name="TextBox 17"/>
          <p:cNvSpPr txBox="1"/>
          <p:nvPr/>
        </p:nvSpPr>
        <p:spPr>
          <a:xfrm>
            <a:off x="490323" y="6962808"/>
            <a:ext cx="8131983" cy="3034030"/>
          </a:xfrm>
          <a:prstGeom prst="rect">
            <a:avLst/>
          </a:prstGeom>
        </p:spPr>
        <p:txBody>
          <a:bodyPr lIns="0" tIns="0" rIns="0" bIns="0" rtlCol="0" anchor="t">
            <a:spAutoFit/>
          </a:bodyPr>
          <a:lstStyle/>
          <a:p>
            <a:pPr algn="ctr">
              <a:lnSpc>
                <a:spcPts val="6019"/>
              </a:lnSpc>
            </a:pPr>
            <a:r>
              <a:rPr lang="en-US" sz="4299">
                <a:solidFill>
                  <a:srgbClr val="F7E1CB"/>
                </a:solidFill>
                <a:latin typeface="Roboto Condensed Bold"/>
              </a:rPr>
              <a:t>Nhân vật </a:t>
            </a:r>
          </a:p>
          <a:p>
            <a:pPr algn="ctr">
              <a:lnSpc>
                <a:spcPts val="6019"/>
              </a:lnSpc>
            </a:pPr>
            <a:r>
              <a:rPr lang="en-US" sz="4299">
                <a:solidFill>
                  <a:srgbClr val="F7E1CB"/>
                </a:solidFill>
                <a:latin typeface="Roboto Condensed"/>
              </a:rPr>
              <a:t>gây cười dựa vào hành vi ứng xử của nhân vật trong hoàn cảnh cụ thể.</a:t>
            </a:r>
          </a:p>
          <a:p>
            <a:pPr algn="ctr">
              <a:lnSpc>
                <a:spcPts val="6019"/>
              </a:lnSpc>
            </a:pPr>
            <a:r>
              <a:rPr lang="en-US" sz="4299">
                <a:solidFill>
                  <a:srgbClr val="F7E1CB"/>
                </a:solidFill>
                <a:latin typeface="Roboto Condense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down)">
                                      <p:cBhvr>
                                        <p:cTn id="31" dur="500"/>
                                        <p:tgtEl>
                                          <p:spTgt spid="11"/>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down)">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barn(inVertical)">
                                      <p:cBhvr>
                                        <p:cTn id="39" dur="500"/>
                                        <p:tgtEl>
                                          <p:spTgt spid="1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4" grpId="0"/>
      <p:bldP spid="15"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15720794" y="2440164"/>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76033" y="2405858"/>
            <a:ext cx="7060406" cy="7422240"/>
          </a:xfrm>
          <a:custGeom>
            <a:avLst/>
            <a:gdLst/>
            <a:ahLst/>
            <a:cxnLst/>
            <a:rect l="l" t="t" r="r" b="b"/>
            <a:pathLst>
              <a:path w="7060406" h="7422240">
                <a:moveTo>
                  <a:pt x="0" y="0"/>
                </a:moveTo>
                <a:lnTo>
                  <a:pt x="7060406" y="0"/>
                </a:lnTo>
                <a:lnTo>
                  <a:pt x="7060406" y="7422241"/>
                </a:lnTo>
                <a:lnTo>
                  <a:pt x="0" y="74222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2215762" y="904875"/>
            <a:ext cx="7881795" cy="1111342"/>
          </a:xfrm>
          <a:prstGeom prst="rect">
            <a:avLst/>
          </a:prstGeom>
        </p:spPr>
        <p:txBody>
          <a:bodyPr lIns="0" tIns="0" rIns="0" bIns="0" rtlCol="0" anchor="t">
            <a:spAutoFit/>
          </a:bodyPr>
          <a:lstStyle/>
          <a:p>
            <a:pPr algn="ctr">
              <a:lnSpc>
                <a:spcPts val="9099"/>
              </a:lnSpc>
            </a:pPr>
            <a:r>
              <a:rPr lang="en-US" sz="6500">
                <a:solidFill>
                  <a:srgbClr val="FFFFFF"/>
                </a:solidFill>
                <a:latin typeface="Fraunces Heavy"/>
              </a:rPr>
              <a:t>1. KHỞI ĐỘNG</a:t>
            </a:r>
          </a:p>
        </p:txBody>
      </p:sp>
      <p:sp>
        <p:nvSpPr>
          <p:cNvPr id="6" name="Freeform 6"/>
          <p:cNvSpPr/>
          <p:nvPr/>
        </p:nvSpPr>
        <p:spPr>
          <a:xfrm>
            <a:off x="9329107" y="980919"/>
            <a:ext cx="6849856" cy="7200900"/>
          </a:xfrm>
          <a:custGeom>
            <a:avLst/>
            <a:gdLst/>
            <a:ahLst/>
            <a:cxnLst/>
            <a:rect l="l" t="t" r="r" b="b"/>
            <a:pathLst>
              <a:path w="6849856" h="7200900">
                <a:moveTo>
                  <a:pt x="0" y="0"/>
                </a:moveTo>
                <a:lnTo>
                  <a:pt x="6849856" y="0"/>
                </a:lnTo>
                <a:lnTo>
                  <a:pt x="6849856" y="7200900"/>
                </a:lnTo>
                <a:lnTo>
                  <a:pt x="0" y="72009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435609" y="4686300"/>
            <a:ext cx="5141255" cy="4436745"/>
          </a:xfrm>
          <a:prstGeom prst="rect">
            <a:avLst/>
          </a:prstGeom>
        </p:spPr>
        <p:txBody>
          <a:bodyPr lIns="0" tIns="0" rIns="0" bIns="0" rtlCol="0" anchor="t">
            <a:spAutoFit/>
          </a:bodyPr>
          <a:lstStyle/>
          <a:p>
            <a:pPr algn="ctr">
              <a:lnSpc>
                <a:spcPts val="5879"/>
              </a:lnSpc>
              <a:spcBef>
                <a:spcPct val="0"/>
              </a:spcBef>
            </a:pPr>
            <a:r>
              <a:rPr lang="en-US" sz="4199">
                <a:solidFill>
                  <a:srgbClr val="000000"/>
                </a:solidFill>
                <a:latin typeface="Roboto Condensed"/>
              </a:rPr>
              <a:t>(2-3 phút) Kĩ thuật free writing – Quan sát 3 bức tranh và ghi vào vở (giấy note) tất cả những suy nghĩ, cảm nhận của em về bức ảnh.</a:t>
            </a:r>
          </a:p>
        </p:txBody>
      </p:sp>
      <p:sp>
        <p:nvSpPr>
          <p:cNvPr id="8" name="TextBox 8"/>
          <p:cNvSpPr txBox="1"/>
          <p:nvPr/>
        </p:nvSpPr>
        <p:spPr>
          <a:xfrm>
            <a:off x="10497968" y="3253740"/>
            <a:ext cx="4512134" cy="3693795"/>
          </a:xfrm>
          <a:prstGeom prst="rect">
            <a:avLst/>
          </a:prstGeom>
        </p:spPr>
        <p:txBody>
          <a:bodyPr lIns="0" tIns="0" rIns="0" bIns="0" rtlCol="0" anchor="t">
            <a:spAutoFit/>
          </a:bodyPr>
          <a:lstStyle/>
          <a:p>
            <a:pPr algn="just">
              <a:lnSpc>
                <a:spcPts val="5879"/>
              </a:lnSpc>
              <a:spcBef>
                <a:spcPct val="0"/>
              </a:spcBef>
            </a:pPr>
            <a:r>
              <a:rPr lang="en-US" sz="4199">
                <a:solidFill>
                  <a:srgbClr val="000000"/>
                </a:solidFill>
                <a:latin typeface="Roboto Condensed"/>
              </a:rPr>
              <a:t> (1 phút) Chia sẻ theo cặp những suy nghĩ và cảm nhận về lối sống mà bức tranh mang đến cho em.</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9402693" y="0"/>
            <a:ext cx="8885307" cy="10287000"/>
            <a:chOff x="0" y="0"/>
            <a:chExt cx="4749800" cy="5499100"/>
          </a:xfrm>
        </p:grpSpPr>
        <p:sp>
          <p:nvSpPr>
            <p:cNvPr id="3" name="Freeform 3"/>
            <p:cNvSpPr/>
            <p:nvPr/>
          </p:nvSpPr>
          <p:spPr>
            <a:xfrm>
              <a:off x="0" y="0"/>
              <a:ext cx="4749800" cy="1905000"/>
            </a:xfrm>
            <a:custGeom>
              <a:avLst/>
              <a:gdLst/>
              <a:ahLst/>
              <a:cxnLst/>
              <a:rect l="l" t="t" r="r" b="b"/>
              <a:pathLst>
                <a:path w="4749800" h="1905000">
                  <a:moveTo>
                    <a:pt x="0" y="0"/>
                  </a:moveTo>
                  <a:lnTo>
                    <a:pt x="4749800" y="0"/>
                  </a:lnTo>
                  <a:lnTo>
                    <a:pt x="4749800" y="1905000"/>
                  </a:lnTo>
                  <a:lnTo>
                    <a:pt x="0" y="1905000"/>
                  </a:lnTo>
                  <a:close/>
                </a:path>
              </a:pathLst>
            </a:custGeom>
            <a:blipFill>
              <a:blip r:embed="rId2"/>
              <a:stretch>
                <a:fillRect t="-21981" b="-21981"/>
              </a:stretch>
            </a:blipFill>
          </p:spPr>
          <p:txBody>
            <a:bodyPr/>
            <a:lstStyle/>
            <a:p>
              <a:endParaRPr lang="en-US"/>
            </a:p>
          </p:txBody>
        </p:sp>
        <p:sp>
          <p:nvSpPr>
            <p:cNvPr id="4" name="Freeform 4"/>
            <p:cNvSpPr/>
            <p:nvPr/>
          </p:nvSpPr>
          <p:spPr>
            <a:xfrm>
              <a:off x="0" y="1854200"/>
              <a:ext cx="4749800" cy="2425700"/>
            </a:xfrm>
            <a:custGeom>
              <a:avLst/>
              <a:gdLst/>
              <a:ahLst/>
              <a:cxnLst/>
              <a:rect l="l" t="t" r="r" b="b"/>
              <a:pathLst>
                <a:path w="4749800" h="2425700">
                  <a:moveTo>
                    <a:pt x="0" y="0"/>
                  </a:moveTo>
                  <a:lnTo>
                    <a:pt x="4749800" y="0"/>
                  </a:lnTo>
                  <a:lnTo>
                    <a:pt x="4749800" y="2425700"/>
                  </a:lnTo>
                  <a:lnTo>
                    <a:pt x="0" y="2425700"/>
                  </a:lnTo>
                  <a:close/>
                </a:path>
              </a:pathLst>
            </a:custGeom>
            <a:blipFill>
              <a:blip r:embed="rId3"/>
              <a:stretch>
                <a:fillRect t="-1400" b="-1400"/>
              </a:stretch>
            </a:blipFill>
          </p:spPr>
          <p:txBody>
            <a:bodyPr/>
            <a:lstStyle/>
            <a:p>
              <a:endParaRPr lang="en-US"/>
            </a:p>
          </p:txBody>
        </p:sp>
        <p:sp>
          <p:nvSpPr>
            <p:cNvPr id="5" name="Freeform 5"/>
            <p:cNvSpPr/>
            <p:nvPr/>
          </p:nvSpPr>
          <p:spPr>
            <a:xfrm>
              <a:off x="0" y="4006850"/>
              <a:ext cx="4748530" cy="1492250"/>
            </a:xfrm>
            <a:custGeom>
              <a:avLst/>
              <a:gdLst/>
              <a:ahLst/>
              <a:cxnLst/>
              <a:rect l="l" t="t" r="r" b="b"/>
              <a:pathLst>
                <a:path w="4748530" h="1492250">
                  <a:moveTo>
                    <a:pt x="4748530" y="1492250"/>
                  </a:moveTo>
                  <a:lnTo>
                    <a:pt x="0" y="1492250"/>
                  </a:lnTo>
                  <a:lnTo>
                    <a:pt x="0" y="254000"/>
                  </a:lnTo>
                  <a:lnTo>
                    <a:pt x="2620010" y="254000"/>
                  </a:lnTo>
                  <a:lnTo>
                    <a:pt x="2607310" y="0"/>
                  </a:lnTo>
                  <a:lnTo>
                    <a:pt x="4748530" y="0"/>
                  </a:lnTo>
                  <a:close/>
                </a:path>
              </a:pathLst>
            </a:custGeom>
            <a:blipFill>
              <a:blip r:embed="rId4"/>
              <a:stretch>
                <a:fillRect t="-52756" b="-52756"/>
              </a:stretch>
            </a:blipFill>
          </p:spPr>
          <p:txBody>
            <a:bodyPr/>
            <a:lstStyle/>
            <a:p>
              <a:endParaRPr lang="en-US"/>
            </a:p>
          </p:txBody>
        </p:sp>
      </p:grpSp>
      <p:sp>
        <p:nvSpPr>
          <p:cNvPr id="6" name="TextBox 6"/>
          <p:cNvSpPr txBox="1"/>
          <p:nvPr/>
        </p:nvSpPr>
        <p:spPr>
          <a:xfrm>
            <a:off x="3070391" y="1544443"/>
            <a:ext cx="2912467" cy="6381750"/>
          </a:xfrm>
          <a:prstGeom prst="rect">
            <a:avLst/>
          </a:prstGeom>
        </p:spPr>
        <p:txBody>
          <a:bodyPr lIns="0" tIns="0" rIns="0" bIns="0" rtlCol="0" anchor="t">
            <a:spAutoFit/>
          </a:bodyPr>
          <a:lstStyle/>
          <a:p>
            <a:pPr algn="ctr">
              <a:lnSpc>
                <a:spcPts val="16800"/>
              </a:lnSpc>
            </a:pPr>
            <a:r>
              <a:rPr lang="en-US" sz="12000">
                <a:solidFill>
                  <a:srgbClr val="FFFFFF"/>
                </a:solidFill>
                <a:latin typeface="#9Slide05 VL Fadilla"/>
              </a:rPr>
              <a:t>Phút </a:t>
            </a:r>
          </a:p>
          <a:p>
            <a:pPr algn="ctr">
              <a:lnSpc>
                <a:spcPts val="16800"/>
              </a:lnSpc>
            </a:pPr>
            <a:r>
              <a:rPr lang="en-US" sz="12000">
                <a:solidFill>
                  <a:srgbClr val="FFFFFF"/>
                </a:solidFill>
                <a:latin typeface="#9Slide05 VL Fadilla"/>
              </a:rPr>
              <a:t>suy </a:t>
            </a:r>
          </a:p>
          <a:p>
            <a:pPr algn="ctr">
              <a:lnSpc>
                <a:spcPts val="16800"/>
              </a:lnSpc>
            </a:pPr>
            <a:r>
              <a:rPr lang="en-US" sz="12000">
                <a:solidFill>
                  <a:srgbClr val="FFFFFF"/>
                </a:solidFill>
                <a:latin typeface="#9Slide05 VL Fadilla"/>
              </a:rPr>
              <a:t>ngẫm</a:t>
            </a:r>
          </a:p>
        </p:txBody>
      </p:sp>
    </p:spTree>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81364" y="-309881"/>
            <a:ext cx="7060830" cy="7856279"/>
          </a:xfrm>
          <a:custGeom>
            <a:avLst/>
            <a:gdLst/>
            <a:ahLst/>
            <a:cxnLst/>
            <a:rect l="l" t="t" r="r" b="b"/>
            <a:pathLst>
              <a:path w="7060830" h="7856279">
                <a:moveTo>
                  <a:pt x="0" y="0"/>
                </a:moveTo>
                <a:lnTo>
                  <a:pt x="7060831" y="0"/>
                </a:lnTo>
                <a:lnTo>
                  <a:pt x="7060831" y="7856279"/>
                </a:lnTo>
                <a:lnTo>
                  <a:pt x="0" y="7856279"/>
                </a:lnTo>
                <a:lnTo>
                  <a:pt x="0" y="0"/>
                </a:lnTo>
                <a:close/>
              </a:path>
            </a:pathLst>
          </a:custGeom>
          <a:blipFill>
            <a:blip r:embed="rId2"/>
            <a:stretch>
              <a:fillRect/>
            </a:stretch>
          </a:blipFill>
        </p:spPr>
        <p:txBody>
          <a:bodyPr/>
          <a:lstStyle/>
          <a:p>
            <a:endParaRPr lang="en-US"/>
          </a:p>
        </p:txBody>
      </p:sp>
      <p:sp>
        <p:nvSpPr>
          <p:cNvPr id="3" name="Freeform 3"/>
          <p:cNvSpPr/>
          <p:nvPr/>
        </p:nvSpPr>
        <p:spPr>
          <a:xfrm rot="-1743551">
            <a:off x="166601" y="5657552"/>
            <a:ext cx="5983490" cy="4286354"/>
          </a:xfrm>
          <a:custGeom>
            <a:avLst/>
            <a:gdLst/>
            <a:ahLst/>
            <a:cxnLst/>
            <a:rect l="l" t="t" r="r" b="b"/>
            <a:pathLst>
              <a:path w="5983490" h="4286354">
                <a:moveTo>
                  <a:pt x="0" y="0"/>
                </a:moveTo>
                <a:lnTo>
                  <a:pt x="5983490" y="0"/>
                </a:lnTo>
                <a:lnTo>
                  <a:pt x="5983490" y="4286355"/>
                </a:lnTo>
                <a:lnTo>
                  <a:pt x="0" y="42863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5518991" y="7518400"/>
            <a:ext cx="2769009" cy="2447112"/>
          </a:xfrm>
          <a:custGeom>
            <a:avLst/>
            <a:gdLst/>
            <a:ahLst/>
            <a:cxnLst/>
            <a:rect l="l" t="t" r="r" b="b"/>
            <a:pathLst>
              <a:path w="2769009" h="2447112">
                <a:moveTo>
                  <a:pt x="0" y="0"/>
                </a:moveTo>
                <a:lnTo>
                  <a:pt x="2769009" y="0"/>
                </a:lnTo>
                <a:lnTo>
                  <a:pt x="2769009" y="2447112"/>
                </a:lnTo>
                <a:lnTo>
                  <a:pt x="0" y="24471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TextBox 5"/>
          <p:cNvSpPr txBox="1"/>
          <p:nvPr/>
        </p:nvSpPr>
        <p:spPr>
          <a:xfrm>
            <a:off x="763231" y="2135808"/>
            <a:ext cx="17259300" cy="1226820"/>
          </a:xfrm>
          <a:prstGeom prst="rect">
            <a:avLst/>
          </a:prstGeom>
        </p:spPr>
        <p:txBody>
          <a:bodyPr lIns="0" tIns="0" rIns="0" bIns="0" rtlCol="0" anchor="t">
            <a:spAutoFit/>
          </a:bodyPr>
          <a:lstStyle/>
          <a:p>
            <a:pPr algn="ctr">
              <a:lnSpc>
                <a:spcPts val="10080"/>
              </a:lnSpc>
            </a:pPr>
            <a:r>
              <a:rPr lang="en-US" sz="7200">
                <a:solidFill>
                  <a:srgbClr val="FFFFFF"/>
                </a:solidFill>
                <a:latin typeface="Fraunces Bold"/>
              </a:rPr>
              <a:t>BÀI 4: HÀI KỊCH VÀ TRUYỆN CƯỜI</a:t>
            </a:r>
          </a:p>
        </p:txBody>
      </p:sp>
      <p:sp>
        <p:nvSpPr>
          <p:cNvPr id="6" name="TextBox 6"/>
          <p:cNvSpPr txBox="1"/>
          <p:nvPr/>
        </p:nvSpPr>
        <p:spPr>
          <a:xfrm>
            <a:off x="6992094" y="4166069"/>
            <a:ext cx="10267206" cy="1519556"/>
          </a:xfrm>
          <a:prstGeom prst="rect">
            <a:avLst/>
          </a:prstGeom>
        </p:spPr>
        <p:txBody>
          <a:bodyPr lIns="0" tIns="0" rIns="0" bIns="0" rtlCol="0" anchor="t">
            <a:spAutoFit/>
          </a:bodyPr>
          <a:lstStyle/>
          <a:p>
            <a:pPr algn="ctr">
              <a:lnSpc>
                <a:spcPts val="12319"/>
              </a:lnSpc>
            </a:pPr>
            <a:r>
              <a:rPr lang="en-US" sz="8799">
                <a:solidFill>
                  <a:srgbClr val="FFFFFF"/>
                </a:solidFill>
                <a:latin typeface="#9Slide07 SVNUT Triumph Press"/>
              </a:rPr>
              <a:t>ĐỔI TÊN CHO XÃ</a:t>
            </a:r>
          </a:p>
        </p:txBody>
      </p:sp>
      <p:sp>
        <p:nvSpPr>
          <p:cNvPr id="7" name="TextBox 7"/>
          <p:cNvSpPr txBox="1"/>
          <p:nvPr/>
        </p:nvSpPr>
        <p:spPr>
          <a:xfrm>
            <a:off x="6814454" y="6536690"/>
            <a:ext cx="10266859" cy="981710"/>
          </a:xfrm>
          <a:prstGeom prst="rect">
            <a:avLst/>
          </a:prstGeom>
        </p:spPr>
        <p:txBody>
          <a:bodyPr lIns="0" tIns="0" rIns="0" bIns="0" rtlCol="0" anchor="t">
            <a:spAutoFit/>
          </a:bodyPr>
          <a:lstStyle/>
          <a:p>
            <a:pPr algn="r">
              <a:lnSpc>
                <a:spcPts val="7840"/>
              </a:lnSpc>
            </a:pPr>
            <a:r>
              <a:rPr lang="en-US" sz="5600">
                <a:solidFill>
                  <a:srgbClr val="FFFFFF"/>
                </a:solidFill>
                <a:latin typeface="#9Slide05 VL Fadilla"/>
              </a:rPr>
              <a:t>Lưu Quang Vũ</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9144000"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83821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161725" y="1488895"/>
            <a:ext cx="5593972" cy="7769405"/>
          </a:xfrm>
          <a:custGeom>
            <a:avLst/>
            <a:gdLst/>
            <a:ahLst/>
            <a:cxnLst/>
            <a:rect l="l" t="t" r="r" b="b"/>
            <a:pathLst>
              <a:path w="5593972" h="7769405">
                <a:moveTo>
                  <a:pt x="0" y="0"/>
                </a:moveTo>
                <a:lnTo>
                  <a:pt x="5593972" y="0"/>
                </a:lnTo>
                <a:lnTo>
                  <a:pt x="5593972" y="7769405"/>
                </a:lnTo>
                <a:lnTo>
                  <a:pt x="0" y="776940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1534232"/>
            <a:ext cx="7881795" cy="1137368"/>
          </a:xfrm>
          <a:prstGeom prst="rect">
            <a:avLst/>
          </a:prstGeom>
        </p:spPr>
        <p:txBody>
          <a:bodyPr lIns="0" tIns="0" rIns="0" bIns="0" rtlCol="0" anchor="t">
            <a:spAutoFit/>
          </a:bodyPr>
          <a:lstStyle/>
          <a:p>
            <a:pPr algn="ctr">
              <a:lnSpc>
                <a:spcPts val="9239"/>
              </a:lnSpc>
            </a:pPr>
            <a:r>
              <a:rPr lang="en-US" sz="6600">
                <a:solidFill>
                  <a:srgbClr val="FFFFFF"/>
                </a:solidFill>
                <a:latin typeface="Fraunces Heavy"/>
              </a:rPr>
              <a:t>2. ĐỌC VĂN BẢN</a:t>
            </a:r>
          </a:p>
        </p:txBody>
      </p:sp>
      <p:sp>
        <p:nvSpPr>
          <p:cNvPr id="8" name="TextBox 8"/>
          <p:cNvSpPr txBox="1"/>
          <p:nvPr/>
        </p:nvSpPr>
        <p:spPr>
          <a:xfrm>
            <a:off x="1301381" y="3213714"/>
            <a:ext cx="7336433" cy="8705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SVN-HC"/>
              </a:rPr>
              <a:t>TRÍ NHỚ SIÊU PHÀM</a:t>
            </a:r>
          </a:p>
        </p:txBody>
      </p:sp>
      <p:sp>
        <p:nvSpPr>
          <p:cNvPr id="9" name="TextBox 9"/>
          <p:cNvSpPr txBox="1"/>
          <p:nvPr/>
        </p:nvSpPr>
        <p:spPr>
          <a:xfrm>
            <a:off x="1301381" y="4616889"/>
            <a:ext cx="10737575" cy="3373755"/>
          </a:xfrm>
          <a:prstGeom prst="rect">
            <a:avLst/>
          </a:prstGeom>
        </p:spPr>
        <p:txBody>
          <a:bodyPr lIns="0" tIns="0" rIns="0" bIns="0" rtlCol="0" anchor="t">
            <a:spAutoFit/>
          </a:bodyPr>
          <a:lstStyle/>
          <a:p>
            <a:pPr algn="just">
              <a:lnSpc>
                <a:spcPts val="6719"/>
              </a:lnSpc>
            </a:pPr>
            <a:r>
              <a:rPr lang="en-US" sz="4800" dirty="0">
                <a:solidFill>
                  <a:srgbClr val="FFFFFF"/>
                </a:solidFill>
                <a:latin typeface="Roboto Condensed"/>
              </a:rPr>
              <a:t>GV </a:t>
            </a:r>
            <a:r>
              <a:rPr lang="en-US" sz="4800" dirty="0" err="1">
                <a:solidFill>
                  <a:srgbClr val="FFFFFF"/>
                </a:solidFill>
                <a:latin typeface="Roboto Condensed"/>
              </a:rPr>
              <a:t>có</a:t>
            </a:r>
            <a:r>
              <a:rPr lang="en-US" sz="4800" dirty="0">
                <a:solidFill>
                  <a:srgbClr val="FFFFFF"/>
                </a:solidFill>
                <a:latin typeface="Roboto Condensed"/>
              </a:rPr>
              <a:t> </a:t>
            </a:r>
            <a:r>
              <a:rPr lang="vi-VN" sz="4800" dirty="0">
                <a:solidFill>
                  <a:srgbClr val="FFFFFF"/>
                </a:solidFill>
                <a:latin typeface="Roboto Condensed"/>
              </a:rPr>
              <a:t>7</a:t>
            </a:r>
            <a:r>
              <a:rPr lang="en-US" sz="4800" dirty="0">
                <a:solidFill>
                  <a:srgbClr val="FFFFFF"/>
                </a:solidFill>
                <a:latin typeface="Roboto Condensed"/>
              </a:rPr>
              <a:t> </a:t>
            </a:r>
            <a:r>
              <a:rPr lang="en-US" sz="4800" dirty="0" err="1">
                <a:solidFill>
                  <a:srgbClr val="FFFFFF"/>
                </a:solidFill>
                <a:latin typeface="Roboto Condensed"/>
              </a:rPr>
              <a:t>câu</a:t>
            </a:r>
            <a:r>
              <a:rPr lang="en-US" sz="4800" dirty="0">
                <a:solidFill>
                  <a:srgbClr val="FFFFFF"/>
                </a:solidFill>
                <a:latin typeface="Roboto Condensed"/>
              </a:rPr>
              <a:t> </a:t>
            </a:r>
            <a:r>
              <a:rPr lang="en-US" sz="4800" dirty="0" err="1">
                <a:solidFill>
                  <a:srgbClr val="FFFFFF"/>
                </a:solidFill>
                <a:latin typeface="Roboto Condensed"/>
              </a:rPr>
              <a:t>hỏi</a:t>
            </a:r>
            <a:r>
              <a:rPr lang="en-US" sz="4800" dirty="0">
                <a:solidFill>
                  <a:srgbClr val="FFFFFF"/>
                </a:solidFill>
                <a:latin typeface="Roboto Condensed"/>
              </a:rPr>
              <a:t> </a:t>
            </a:r>
            <a:r>
              <a:rPr lang="en-US" sz="4800" dirty="0" err="1">
                <a:solidFill>
                  <a:srgbClr val="FFFFFF"/>
                </a:solidFill>
                <a:latin typeface="Roboto Condensed"/>
              </a:rPr>
              <a:t>trắc</a:t>
            </a:r>
            <a:r>
              <a:rPr lang="en-US" sz="4800" dirty="0">
                <a:solidFill>
                  <a:srgbClr val="FFFFFF"/>
                </a:solidFill>
                <a:latin typeface="Roboto Condensed"/>
              </a:rPr>
              <a:t> </a:t>
            </a:r>
            <a:r>
              <a:rPr lang="en-US" sz="4800" dirty="0" err="1">
                <a:solidFill>
                  <a:srgbClr val="FFFFFF"/>
                </a:solidFill>
                <a:latin typeface="Roboto Condensed"/>
              </a:rPr>
              <a:t>nghiệm</a:t>
            </a:r>
            <a:r>
              <a:rPr lang="en-US" sz="4800" dirty="0">
                <a:solidFill>
                  <a:srgbClr val="FFFFFF"/>
                </a:solidFill>
                <a:latin typeface="Roboto Condensed"/>
              </a:rPr>
              <a:t> </a:t>
            </a:r>
            <a:r>
              <a:rPr lang="en-US" sz="4800" dirty="0" err="1">
                <a:solidFill>
                  <a:srgbClr val="FFFFFF"/>
                </a:solidFill>
                <a:latin typeface="Roboto Condensed"/>
              </a:rPr>
              <a:t>liên</a:t>
            </a:r>
            <a:r>
              <a:rPr lang="en-US" sz="4800" dirty="0">
                <a:solidFill>
                  <a:srgbClr val="FFFFFF"/>
                </a:solidFill>
                <a:latin typeface="Roboto Condensed"/>
              </a:rPr>
              <a:t> </a:t>
            </a:r>
            <a:r>
              <a:rPr lang="en-US" sz="4800" dirty="0" err="1">
                <a:solidFill>
                  <a:srgbClr val="FFFFFF"/>
                </a:solidFill>
                <a:latin typeface="Roboto Condensed"/>
              </a:rPr>
              <a:t>quan</a:t>
            </a:r>
            <a:r>
              <a:rPr lang="en-US" sz="4800" dirty="0">
                <a:solidFill>
                  <a:srgbClr val="FFFFFF"/>
                </a:solidFill>
                <a:latin typeface="Roboto Condensed"/>
              </a:rPr>
              <a:t> </a:t>
            </a:r>
            <a:r>
              <a:rPr lang="en-US" sz="4800" dirty="0" err="1">
                <a:solidFill>
                  <a:srgbClr val="FFFFFF"/>
                </a:solidFill>
                <a:latin typeface="Roboto Condensed"/>
              </a:rPr>
              <a:t>đến</a:t>
            </a:r>
            <a:r>
              <a:rPr lang="en-US" sz="4800" dirty="0">
                <a:solidFill>
                  <a:srgbClr val="FFFFFF"/>
                </a:solidFill>
                <a:latin typeface="Roboto Condensed"/>
              </a:rPr>
              <a:t> </a:t>
            </a:r>
            <a:r>
              <a:rPr lang="en-US" sz="4800" dirty="0" err="1">
                <a:solidFill>
                  <a:srgbClr val="FFFFFF"/>
                </a:solidFill>
                <a:latin typeface="Roboto Condensed"/>
              </a:rPr>
              <a:t>văn</a:t>
            </a:r>
            <a:r>
              <a:rPr lang="en-US" sz="4800" dirty="0">
                <a:solidFill>
                  <a:srgbClr val="FFFFFF"/>
                </a:solidFill>
                <a:latin typeface="Roboto Condensed"/>
              </a:rPr>
              <a:t> </a:t>
            </a:r>
            <a:r>
              <a:rPr lang="en-US" sz="4800" dirty="0" err="1">
                <a:solidFill>
                  <a:srgbClr val="FFFFFF"/>
                </a:solidFill>
                <a:latin typeface="Roboto Condensed"/>
              </a:rPr>
              <a:t>bản</a:t>
            </a:r>
            <a:r>
              <a:rPr lang="en-US" sz="4800" dirty="0">
                <a:solidFill>
                  <a:srgbClr val="FFFFFF"/>
                </a:solidFill>
                <a:latin typeface="Roboto Condensed"/>
              </a:rPr>
              <a:t>, HS </a:t>
            </a:r>
            <a:r>
              <a:rPr lang="en-US" sz="4800" dirty="0" err="1">
                <a:solidFill>
                  <a:srgbClr val="FFFFFF"/>
                </a:solidFill>
                <a:latin typeface="Roboto Condensed"/>
              </a:rPr>
              <a:t>có</a:t>
            </a:r>
            <a:r>
              <a:rPr lang="en-US" sz="4800" dirty="0">
                <a:solidFill>
                  <a:srgbClr val="FFFFFF"/>
                </a:solidFill>
                <a:latin typeface="Roboto Condensed"/>
              </a:rPr>
              <a:t> </a:t>
            </a:r>
            <a:r>
              <a:rPr lang="en-US" sz="4800" dirty="0" err="1">
                <a:solidFill>
                  <a:srgbClr val="FFFFFF"/>
                </a:solidFill>
                <a:latin typeface="Roboto Condensed"/>
              </a:rPr>
              <a:t>thời</a:t>
            </a:r>
            <a:r>
              <a:rPr lang="en-US" sz="4800" dirty="0">
                <a:solidFill>
                  <a:srgbClr val="FFFFFF"/>
                </a:solidFill>
                <a:latin typeface="Roboto Condensed"/>
              </a:rPr>
              <a:t> </a:t>
            </a:r>
            <a:r>
              <a:rPr lang="en-US" sz="4800" dirty="0" err="1">
                <a:solidFill>
                  <a:srgbClr val="FFFFFF"/>
                </a:solidFill>
                <a:latin typeface="Roboto Condensed"/>
              </a:rPr>
              <a:t>gian</a:t>
            </a:r>
            <a:r>
              <a:rPr lang="en-US" sz="4800" dirty="0">
                <a:solidFill>
                  <a:srgbClr val="FFFFFF"/>
                </a:solidFill>
                <a:latin typeface="Roboto Condensed"/>
              </a:rPr>
              <a:t> 30s </a:t>
            </a:r>
            <a:r>
              <a:rPr lang="en-US" sz="4800" dirty="0" err="1">
                <a:solidFill>
                  <a:srgbClr val="FFFFFF"/>
                </a:solidFill>
                <a:latin typeface="Roboto Condensed"/>
              </a:rPr>
              <a:t>để</a:t>
            </a:r>
            <a:r>
              <a:rPr lang="en-US" sz="4800" dirty="0">
                <a:solidFill>
                  <a:srgbClr val="FFFFFF"/>
                </a:solidFill>
                <a:latin typeface="Roboto Condensed"/>
              </a:rPr>
              <a:t> </a:t>
            </a:r>
            <a:r>
              <a:rPr lang="en-US" sz="4800" dirty="0" err="1">
                <a:solidFill>
                  <a:srgbClr val="FFFFFF"/>
                </a:solidFill>
                <a:latin typeface="Roboto Condensed"/>
              </a:rPr>
              <a:t>trả</a:t>
            </a:r>
            <a:r>
              <a:rPr lang="en-US" sz="4800" dirty="0">
                <a:solidFill>
                  <a:srgbClr val="FFFFFF"/>
                </a:solidFill>
                <a:latin typeface="Roboto Condensed"/>
              </a:rPr>
              <a:t> </a:t>
            </a:r>
            <a:r>
              <a:rPr lang="en-US" sz="4800" dirty="0" err="1">
                <a:solidFill>
                  <a:srgbClr val="FFFFFF"/>
                </a:solidFill>
                <a:latin typeface="Roboto Condensed"/>
              </a:rPr>
              <a:t>lời</a:t>
            </a:r>
            <a:r>
              <a:rPr lang="en-US" sz="4800" dirty="0">
                <a:solidFill>
                  <a:srgbClr val="FFFFFF"/>
                </a:solidFill>
                <a:latin typeface="Roboto Condensed"/>
              </a:rPr>
              <a:t>.</a:t>
            </a:r>
          </a:p>
          <a:p>
            <a:pPr algn="just">
              <a:lnSpc>
                <a:spcPts val="6719"/>
              </a:lnSpc>
            </a:pPr>
            <a:r>
              <a:rPr lang="en-US" sz="4800" dirty="0">
                <a:solidFill>
                  <a:srgbClr val="FFFFFF"/>
                </a:solidFill>
                <a:latin typeface="Roboto Condensed"/>
              </a:rPr>
              <a:t>HS </a:t>
            </a:r>
            <a:r>
              <a:rPr lang="en-US" sz="4800" dirty="0" err="1">
                <a:solidFill>
                  <a:srgbClr val="FFFFFF"/>
                </a:solidFill>
                <a:latin typeface="Roboto Condensed"/>
              </a:rPr>
              <a:t>giơ</a:t>
            </a:r>
            <a:r>
              <a:rPr lang="en-US" sz="4800" dirty="0">
                <a:solidFill>
                  <a:srgbClr val="FFFFFF"/>
                </a:solidFill>
                <a:latin typeface="Roboto Condensed"/>
              </a:rPr>
              <a:t> </a:t>
            </a:r>
            <a:r>
              <a:rPr lang="en-US" sz="4800" dirty="0" err="1">
                <a:solidFill>
                  <a:srgbClr val="FFFFFF"/>
                </a:solidFill>
                <a:latin typeface="Roboto Condensed"/>
              </a:rPr>
              <a:t>tay</a:t>
            </a:r>
            <a:r>
              <a:rPr lang="en-US" sz="4800" dirty="0">
                <a:solidFill>
                  <a:srgbClr val="FFFFFF"/>
                </a:solidFill>
                <a:latin typeface="Roboto Condensed"/>
              </a:rPr>
              <a:t> </a:t>
            </a:r>
            <a:r>
              <a:rPr lang="en-US" sz="4800" dirty="0" err="1">
                <a:solidFill>
                  <a:srgbClr val="FFFFFF"/>
                </a:solidFill>
                <a:latin typeface="Roboto Condensed"/>
              </a:rPr>
              <a:t>để</a:t>
            </a:r>
            <a:r>
              <a:rPr lang="en-US" sz="4800" dirty="0">
                <a:solidFill>
                  <a:srgbClr val="FFFFFF"/>
                </a:solidFill>
                <a:latin typeface="Roboto Condensed"/>
              </a:rPr>
              <a:t> </a:t>
            </a:r>
            <a:r>
              <a:rPr lang="en-US" sz="4800" dirty="0" err="1">
                <a:solidFill>
                  <a:srgbClr val="FFFFFF"/>
                </a:solidFill>
                <a:latin typeface="Roboto Condensed"/>
              </a:rPr>
              <a:t>đưa</a:t>
            </a:r>
            <a:r>
              <a:rPr lang="en-US" sz="4800" dirty="0">
                <a:solidFill>
                  <a:srgbClr val="FFFFFF"/>
                </a:solidFill>
                <a:latin typeface="Roboto Condensed"/>
              </a:rPr>
              <a:t> </a:t>
            </a:r>
            <a:r>
              <a:rPr lang="en-US" sz="4800" dirty="0" err="1">
                <a:solidFill>
                  <a:srgbClr val="FFFFFF"/>
                </a:solidFill>
                <a:latin typeface="Roboto Condensed"/>
              </a:rPr>
              <a:t>ra</a:t>
            </a:r>
            <a:r>
              <a:rPr lang="en-US" sz="4800" dirty="0">
                <a:solidFill>
                  <a:srgbClr val="FFFFFF"/>
                </a:solidFill>
                <a:latin typeface="Roboto Condensed"/>
              </a:rPr>
              <a:t> </a:t>
            </a:r>
            <a:r>
              <a:rPr lang="en-US" sz="4800" dirty="0" err="1">
                <a:solidFill>
                  <a:srgbClr val="FFFFFF"/>
                </a:solidFill>
                <a:latin typeface="Roboto Condensed"/>
              </a:rPr>
              <a:t>đáp</a:t>
            </a:r>
            <a:r>
              <a:rPr lang="en-US" sz="4800" dirty="0">
                <a:solidFill>
                  <a:srgbClr val="FFFFFF"/>
                </a:solidFill>
                <a:latin typeface="Roboto Condensed"/>
              </a:rPr>
              <a:t> </a:t>
            </a:r>
            <a:r>
              <a:rPr lang="en-US" sz="4800" dirty="0" err="1">
                <a:solidFill>
                  <a:srgbClr val="FFFFFF"/>
                </a:solidFill>
                <a:latin typeface="Roboto Condensed"/>
              </a:rPr>
              <a:t>án</a:t>
            </a:r>
            <a:r>
              <a:rPr lang="en-US" sz="4800" dirty="0">
                <a:solidFill>
                  <a:srgbClr val="FFFFFF"/>
                </a:solidFill>
                <a:latin typeface="Roboto Condensed"/>
              </a:rPr>
              <a:t>.</a:t>
            </a:r>
          </a:p>
          <a:p>
            <a:pPr algn="just">
              <a:lnSpc>
                <a:spcPts val="6719"/>
              </a:lnSpc>
            </a:pPr>
            <a:endParaRPr lang="en-US" sz="4800" dirty="0">
              <a:solidFill>
                <a:srgbClr val="FFFFFF"/>
              </a:solidFill>
              <a:latin typeface="Roboto Condensed"/>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695441" y="5435028"/>
            <a:ext cx="15124065" cy="4432022"/>
            <a:chOff x="0" y="0"/>
            <a:chExt cx="3983293" cy="1167282"/>
          </a:xfrm>
        </p:grpSpPr>
        <p:sp>
          <p:nvSpPr>
            <p:cNvPr id="3" name="Freeform 3"/>
            <p:cNvSpPr/>
            <p:nvPr/>
          </p:nvSpPr>
          <p:spPr>
            <a:xfrm>
              <a:off x="0" y="0"/>
              <a:ext cx="3983293" cy="1167282"/>
            </a:xfrm>
            <a:custGeom>
              <a:avLst/>
              <a:gdLst/>
              <a:ahLst/>
              <a:cxnLst/>
              <a:rect l="l" t="t" r="r" b="b"/>
              <a:pathLst>
                <a:path w="3983293" h="1167282">
                  <a:moveTo>
                    <a:pt x="26107" y="0"/>
                  </a:moveTo>
                  <a:lnTo>
                    <a:pt x="3957186" y="0"/>
                  </a:lnTo>
                  <a:cubicBezTo>
                    <a:pt x="3971604" y="0"/>
                    <a:pt x="3983293" y="11688"/>
                    <a:pt x="3983293" y="26107"/>
                  </a:cubicBezTo>
                  <a:lnTo>
                    <a:pt x="3983293" y="1141175"/>
                  </a:lnTo>
                  <a:cubicBezTo>
                    <a:pt x="3983293" y="1155593"/>
                    <a:pt x="3971604" y="1167282"/>
                    <a:pt x="3957186" y="1167282"/>
                  </a:cubicBezTo>
                  <a:lnTo>
                    <a:pt x="26107" y="1167282"/>
                  </a:lnTo>
                  <a:cubicBezTo>
                    <a:pt x="11688" y="1167282"/>
                    <a:pt x="0" y="1155593"/>
                    <a:pt x="0" y="1141175"/>
                  </a:cubicBezTo>
                  <a:lnTo>
                    <a:pt x="0" y="26107"/>
                  </a:lnTo>
                  <a:cubicBezTo>
                    <a:pt x="0" y="11688"/>
                    <a:pt x="11688" y="0"/>
                    <a:pt x="26107"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86355" y="-26803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351757" y="7113074"/>
            <a:ext cx="829498" cy="858472"/>
          </a:xfrm>
          <a:custGeom>
            <a:avLst/>
            <a:gdLst/>
            <a:ahLst/>
            <a:cxnLst/>
            <a:rect l="l" t="t" r="r" b="b"/>
            <a:pathLst>
              <a:path w="829498" h="858472">
                <a:moveTo>
                  <a:pt x="0" y="0"/>
                </a:moveTo>
                <a:lnTo>
                  <a:pt x="829498" y="0"/>
                </a:lnTo>
                <a:lnTo>
                  <a:pt x="829498" y="858471"/>
                </a:lnTo>
                <a:lnTo>
                  <a:pt x="0" y="85847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451076" y="5379182"/>
            <a:ext cx="11385848" cy="4221481"/>
          </a:xfrm>
          <a:prstGeom prst="rect">
            <a:avLst/>
          </a:prstGeom>
        </p:spPr>
        <p:txBody>
          <a:bodyPr lIns="0" tIns="0" rIns="0" bIns="0" rtlCol="0" anchor="t">
            <a:spAutoFit/>
          </a:bodyPr>
          <a:lstStyle/>
          <a:p>
            <a:pPr algn="just">
              <a:lnSpc>
                <a:spcPts val="6719"/>
              </a:lnSpc>
              <a:spcBef>
                <a:spcPct val="0"/>
              </a:spcBef>
            </a:pPr>
            <a:r>
              <a:rPr lang="en-US" sz="4799">
                <a:solidFill>
                  <a:srgbClr val="5F1A1F"/>
                </a:solidFill>
                <a:latin typeface="Roboto Condensed Bold"/>
              </a:rPr>
              <a:t>Câu 1. </a:t>
            </a:r>
            <a:r>
              <a:rPr lang="en-US" sz="4799">
                <a:solidFill>
                  <a:srgbClr val="5F1A1F"/>
                </a:solidFill>
                <a:latin typeface="Roboto Condensed"/>
              </a:rPr>
              <a:t>Tác giả của văn bản </a:t>
            </a:r>
            <a:r>
              <a:rPr lang="en-US" sz="4799">
                <a:solidFill>
                  <a:srgbClr val="5F1A1F"/>
                </a:solidFill>
                <a:latin typeface="Roboto Condensed Italics"/>
              </a:rPr>
              <a:t>Đổi tên cho xã </a:t>
            </a:r>
            <a:r>
              <a:rPr lang="en-US" sz="4799">
                <a:solidFill>
                  <a:srgbClr val="5F1A1F"/>
                </a:solidFill>
                <a:latin typeface="Roboto Condensed"/>
              </a:rPr>
              <a:t>là ai?</a:t>
            </a:r>
          </a:p>
          <a:p>
            <a:pPr algn="just">
              <a:lnSpc>
                <a:spcPts val="6719"/>
              </a:lnSpc>
              <a:spcBef>
                <a:spcPct val="0"/>
              </a:spcBef>
            </a:pPr>
            <a:r>
              <a:rPr lang="en-US" sz="4799">
                <a:solidFill>
                  <a:srgbClr val="5F1A1F"/>
                </a:solidFill>
                <a:latin typeface="Roboto Condensed"/>
              </a:rPr>
              <a:t>A. Nguyễn Huy Tưởng</a:t>
            </a:r>
          </a:p>
          <a:p>
            <a:pPr algn="just">
              <a:lnSpc>
                <a:spcPts val="6719"/>
              </a:lnSpc>
              <a:spcBef>
                <a:spcPct val="0"/>
              </a:spcBef>
            </a:pPr>
            <a:r>
              <a:rPr lang="en-US" sz="4799">
                <a:solidFill>
                  <a:srgbClr val="5F1A1F"/>
                </a:solidFill>
                <a:latin typeface="Roboto Condensed"/>
              </a:rPr>
              <a:t>B. Lưu Quang Vũ</a:t>
            </a:r>
          </a:p>
          <a:p>
            <a:pPr algn="just">
              <a:lnSpc>
                <a:spcPts val="6719"/>
              </a:lnSpc>
              <a:spcBef>
                <a:spcPct val="0"/>
              </a:spcBef>
            </a:pPr>
            <a:r>
              <a:rPr lang="en-US" sz="4799">
                <a:solidFill>
                  <a:srgbClr val="5F1A1F"/>
                </a:solidFill>
                <a:latin typeface="Roboto Condensed"/>
              </a:rPr>
              <a:t>C. Học Phi</a:t>
            </a:r>
          </a:p>
          <a:p>
            <a:pPr algn="just">
              <a:lnSpc>
                <a:spcPts val="6719"/>
              </a:lnSpc>
              <a:spcBef>
                <a:spcPct val="0"/>
              </a:spcBef>
            </a:pPr>
            <a:r>
              <a:rPr lang="en-US" sz="4799">
                <a:solidFill>
                  <a:srgbClr val="5F1A1F"/>
                </a:solidFill>
                <a:latin typeface="Roboto Condensed"/>
              </a:rPr>
              <a:t>D. Nguyễn Thái Học</a:t>
            </a:r>
          </a:p>
        </p:txBody>
      </p:sp>
      <p:sp>
        <p:nvSpPr>
          <p:cNvPr id="8" name="TextBox 8"/>
          <p:cNvSpPr txBox="1"/>
          <p:nvPr/>
        </p:nvSpPr>
        <p:spPr>
          <a:xfrm>
            <a:off x="2529673" y="2782956"/>
            <a:ext cx="7881795" cy="1137368"/>
          </a:xfrm>
          <a:prstGeom prst="rect">
            <a:avLst/>
          </a:prstGeom>
        </p:spPr>
        <p:txBody>
          <a:bodyPr lIns="0" tIns="0" rIns="0" bIns="0" rtlCol="0" anchor="t">
            <a:spAutoFit/>
          </a:bodyPr>
          <a:lstStyle/>
          <a:p>
            <a:pPr algn="ctr">
              <a:lnSpc>
                <a:spcPts val="9239"/>
              </a:lnSpc>
            </a:pPr>
            <a:r>
              <a:rPr lang="en-US" sz="6600">
                <a:solidFill>
                  <a:srgbClr val="FFFFFF"/>
                </a:solidFill>
                <a:latin typeface="Fraunces Heavy"/>
              </a:rPr>
              <a:t>2. ĐỌC VĂN BẢN</a:t>
            </a:r>
          </a:p>
        </p:txBody>
      </p:sp>
      <p:sp>
        <p:nvSpPr>
          <p:cNvPr id="9" name="TextBox 9"/>
          <p:cNvSpPr txBox="1"/>
          <p:nvPr/>
        </p:nvSpPr>
        <p:spPr>
          <a:xfrm>
            <a:off x="6389856" y="4181123"/>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861369" y="5320925"/>
            <a:ext cx="16065839" cy="4432022"/>
            <a:chOff x="0" y="0"/>
            <a:chExt cx="4231332" cy="1167282"/>
          </a:xfrm>
        </p:grpSpPr>
        <p:sp>
          <p:nvSpPr>
            <p:cNvPr id="3" name="Freeform 3"/>
            <p:cNvSpPr/>
            <p:nvPr/>
          </p:nvSpPr>
          <p:spPr>
            <a:xfrm>
              <a:off x="0" y="0"/>
              <a:ext cx="4231332" cy="1167282"/>
            </a:xfrm>
            <a:custGeom>
              <a:avLst/>
              <a:gdLst/>
              <a:ahLst/>
              <a:cxnLst/>
              <a:rect l="l" t="t" r="r" b="b"/>
              <a:pathLst>
                <a:path w="4231332" h="1167282">
                  <a:moveTo>
                    <a:pt x="24576" y="0"/>
                  </a:moveTo>
                  <a:lnTo>
                    <a:pt x="4206756" y="0"/>
                  </a:lnTo>
                  <a:cubicBezTo>
                    <a:pt x="4220329" y="0"/>
                    <a:pt x="4231332" y="11003"/>
                    <a:pt x="4231332" y="24576"/>
                  </a:cubicBezTo>
                  <a:lnTo>
                    <a:pt x="4231332" y="1142705"/>
                  </a:lnTo>
                  <a:cubicBezTo>
                    <a:pt x="4231332" y="1149223"/>
                    <a:pt x="4228743" y="1155474"/>
                    <a:pt x="4224134" y="1160083"/>
                  </a:cubicBezTo>
                  <a:cubicBezTo>
                    <a:pt x="4219525" y="1164692"/>
                    <a:pt x="4213274" y="1167282"/>
                    <a:pt x="4206756" y="1167282"/>
                  </a:cubicBezTo>
                  <a:lnTo>
                    <a:pt x="24576" y="1167282"/>
                  </a:lnTo>
                  <a:cubicBezTo>
                    <a:pt x="18058" y="1167282"/>
                    <a:pt x="11807" y="1164692"/>
                    <a:pt x="7198" y="1160083"/>
                  </a:cubicBezTo>
                  <a:cubicBezTo>
                    <a:pt x="2589" y="1155474"/>
                    <a:pt x="0" y="1149223"/>
                    <a:pt x="0" y="1142705"/>
                  </a:cubicBezTo>
                  <a:lnTo>
                    <a:pt x="0" y="24576"/>
                  </a:lnTo>
                  <a:cubicBezTo>
                    <a:pt x="0" y="18058"/>
                    <a:pt x="2589" y="11807"/>
                    <a:pt x="7198" y="7198"/>
                  </a:cubicBezTo>
                  <a:cubicBezTo>
                    <a:pt x="11807" y="2589"/>
                    <a:pt x="18058" y="0"/>
                    <a:pt x="24576"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86355" y="-26803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2114924" y="7107700"/>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197977" y="5431569"/>
            <a:ext cx="14991961" cy="5069206"/>
          </a:xfrm>
          <a:prstGeom prst="rect">
            <a:avLst/>
          </a:prstGeom>
        </p:spPr>
        <p:txBody>
          <a:bodyPr wrap="square" lIns="0" tIns="0" rIns="0" bIns="0" rtlCol="0" anchor="t">
            <a:spAutoFit/>
          </a:bodyPr>
          <a:lstStyle/>
          <a:p>
            <a:pPr algn="just">
              <a:lnSpc>
                <a:spcPts val="6719"/>
              </a:lnSpc>
            </a:pPr>
            <a:r>
              <a:rPr lang="en-US" sz="4799" dirty="0" err="1">
                <a:solidFill>
                  <a:srgbClr val="5F1A1F"/>
                </a:solidFill>
                <a:latin typeface="Roboto Condensed Bold"/>
              </a:rPr>
              <a:t>Câu</a:t>
            </a:r>
            <a:r>
              <a:rPr lang="en-US" sz="4799" dirty="0">
                <a:solidFill>
                  <a:srgbClr val="5F1A1F"/>
                </a:solidFill>
                <a:latin typeface="Roboto Condensed Bold"/>
              </a:rPr>
              <a:t> 2.</a:t>
            </a:r>
            <a:r>
              <a:rPr lang="en-US" sz="4799" dirty="0">
                <a:solidFill>
                  <a:srgbClr val="5F1A1F"/>
                </a:solidFill>
                <a:latin typeface="Roboto Condensed"/>
              </a:rPr>
              <a:t> </a:t>
            </a:r>
            <a:r>
              <a:rPr lang="en-US" sz="4799" dirty="0" err="1">
                <a:solidFill>
                  <a:srgbClr val="5F1A1F"/>
                </a:solidFill>
                <a:latin typeface="Roboto Condensed"/>
              </a:rPr>
              <a:t>Đoạn</a:t>
            </a:r>
            <a:r>
              <a:rPr lang="en-US" sz="4799" dirty="0">
                <a:solidFill>
                  <a:srgbClr val="5F1A1F"/>
                </a:solidFill>
                <a:latin typeface="Roboto Condensed"/>
              </a:rPr>
              <a:t> </a:t>
            </a:r>
            <a:r>
              <a:rPr lang="en-US" sz="4799" dirty="0" err="1">
                <a:solidFill>
                  <a:srgbClr val="5F1A1F"/>
                </a:solidFill>
                <a:latin typeface="Roboto Condensed"/>
              </a:rPr>
              <a:t>chữ</a:t>
            </a:r>
            <a:r>
              <a:rPr lang="en-US" sz="4799" dirty="0">
                <a:solidFill>
                  <a:srgbClr val="5F1A1F"/>
                </a:solidFill>
                <a:latin typeface="Roboto Condensed"/>
              </a:rPr>
              <a:t> in </a:t>
            </a:r>
            <a:r>
              <a:rPr lang="en-US" sz="4799" dirty="0" err="1">
                <a:solidFill>
                  <a:srgbClr val="5F1A1F"/>
                </a:solidFill>
                <a:latin typeface="Roboto Condensed"/>
              </a:rPr>
              <a:t>nghiêng</a:t>
            </a:r>
            <a:r>
              <a:rPr lang="en-US" sz="4799" dirty="0">
                <a:solidFill>
                  <a:srgbClr val="5F1A1F"/>
                </a:solidFill>
                <a:latin typeface="Roboto Condensed"/>
              </a:rPr>
              <a:t> ở </a:t>
            </a:r>
            <a:r>
              <a:rPr lang="en-US" sz="4799" dirty="0" err="1">
                <a:solidFill>
                  <a:srgbClr val="5F1A1F"/>
                </a:solidFill>
                <a:latin typeface="Roboto Condensed"/>
              </a:rPr>
              <a:t>phần</a:t>
            </a:r>
            <a:r>
              <a:rPr lang="en-US" sz="4799" dirty="0">
                <a:solidFill>
                  <a:srgbClr val="5F1A1F"/>
                </a:solidFill>
                <a:latin typeface="Roboto Condensed"/>
              </a:rPr>
              <a:t> </a:t>
            </a:r>
            <a:r>
              <a:rPr lang="en-US" sz="4799" dirty="0" err="1">
                <a:solidFill>
                  <a:srgbClr val="5F1A1F"/>
                </a:solidFill>
                <a:latin typeface="Roboto Condensed"/>
              </a:rPr>
              <a:t>mở</a:t>
            </a:r>
            <a:r>
              <a:rPr lang="en-US" sz="4799" dirty="0">
                <a:solidFill>
                  <a:srgbClr val="5F1A1F"/>
                </a:solidFill>
                <a:latin typeface="Roboto Condensed"/>
              </a:rPr>
              <a:t> </a:t>
            </a:r>
            <a:r>
              <a:rPr lang="en-US" sz="4799" dirty="0" err="1">
                <a:solidFill>
                  <a:srgbClr val="5F1A1F"/>
                </a:solidFill>
                <a:latin typeface="Roboto Condensed"/>
              </a:rPr>
              <a:t>đầu</a:t>
            </a:r>
            <a:r>
              <a:rPr lang="en-US" sz="4799" dirty="0">
                <a:solidFill>
                  <a:srgbClr val="5F1A1F"/>
                </a:solidFill>
                <a:latin typeface="Roboto Condensed"/>
              </a:rPr>
              <a:t> </a:t>
            </a:r>
            <a:r>
              <a:rPr lang="en-US" sz="4799" dirty="0" err="1">
                <a:solidFill>
                  <a:srgbClr val="5F1A1F"/>
                </a:solidFill>
                <a:latin typeface="Roboto Condensed"/>
              </a:rPr>
              <a:t>có</a:t>
            </a:r>
            <a:r>
              <a:rPr lang="en-US" sz="4799" dirty="0">
                <a:solidFill>
                  <a:srgbClr val="5F1A1F"/>
                </a:solidFill>
                <a:latin typeface="Roboto Condensed"/>
              </a:rPr>
              <a:t> </a:t>
            </a:r>
            <a:r>
              <a:rPr lang="en-US" sz="4799" dirty="0" err="1">
                <a:solidFill>
                  <a:srgbClr val="5F1A1F"/>
                </a:solidFill>
                <a:latin typeface="Roboto Condensed"/>
              </a:rPr>
              <a:t>nhiệm</a:t>
            </a:r>
            <a:r>
              <a:rPr lang="en-US" sz="4799" dirty="0">
                <a:solidFill>
                  <a:srgbClr val="5F1A1F"/>
                </a:solidFill>
                <a:latin typeface="Roboto Condensed"/>
              </a:rPr>
              <a:t> </a:t>
            </a:r>
            <a:r>
              <a:rPr lang="en-US" sz="4799" dirty="0" err="1">
                <a:solidFill>
                  <a:srgbClr val="5F1A1F"/>
                </a:solidFill>
                <a:latin typeface="Roboto Condensed"/>
              </a:rPr>
              <a:t>vụ</a:t>
            </a:r>
            <a:r>
              <a:rPr lang="en-US" sz="4799" dirty="0">
                <a:solidFill>
                  <a:srgbClr val="5F1A1F"/>
                </a:solidFill>
                <a:latin typeface="Roboto Condensed"/>
              </a:rPr>
              <a:t> </a:t>
            </a:r>
            <a:r>
              <a:rPr lang="en-US" sz="4799" dirty="0" err="1">
                <a:solidFill>
                  <a:srgbClr val="5F1A1F"/>
                </a:solidFill>
                <a:latin typeface="Roboto Condensed"/>
              </a:rPr>
              <a:t>gì</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A. </a:t>
            </a:r>
            <a:r>
              <a:rPr lang="en-US" sz="4799" dirty="0" err="1">
                <a:solidFill>
                  <a:srgbClr val="5F1A1F"/>
                </a:solidFill>
                <a:latin typeface="Roboto Condensed"/>
              </a:rPr>
              <a:t>Tóm</a:t>
            </a:r>
            <a:r>
              <a:rPr lang="en-US" sz="4799" dirty="0">
                <a:solidFill>
                  <a:srgbClr val="5F1A1F"/>
                </a:solidFill>
                <a:latin typeface="Roboto Condensed"/>
              </a:rPr>
              <a:t> </a:t>
            </a:r>
            <a:r>
              <a:rPr lang="en-US" sz="4799" dirty="0" err="1">
                <a:solidFill>
                  <a:srgbClr val="5F1A1F"/>
                </a:solidFill>
                <a:latin typeface="Roboto Condensed"/>
              </a:rPr>
              <a:t>tắt</a:t>
            </a:r>
            <a:r>
              <a:rPr lang="en-US" sz="4799" dirty="0">
                <a:solidFill>
                  <a:srgbClr val="5F1A1F"/>
                </a:solidFill>
                <a:latin typeface="Roboto Condensed"/>
              </a:rPr>
              <a:t> </a:t>
            </a:r>
            <a:r>
              <a:rPr lang="en-US" sz="4799" dirty="0" err="1">
                <a:solidFill>
                  <a:srgbClr val="5F1A1F"/>
                </a:solidFill>
                <a:latin typeface="Roboto Condensed"/>
              </a:rPr>
              <a:t>nội</a:t>
            </a:r>
            <a:r>
              <a:rPr lang="en-US" sz="4799" dirty="0">
                <a:solidFill>
                  <a:srgbClr val="5F1A1F"/>
                </a:solidFill>
                <a:latin typeface="Roboto Condensed"/>
              </a:rPr>
              <a:t> dung </a:t>
            </a:r>
            <a:r>
              <a:rPr lang="en-US" sz="4799" dirty="0" err="1">
                <a:solidFill>
                  <a:srgbClr val="5F1A1F"/>
                </a:solidFill>
                <a:latin typeface="Roboto Condensed"/>
              </a:rPr>
              <a:t>của</a:t>
            </a:r>
            <a:r>
              <a:rPr lang="en-US" sz="4799" dirty="0">
                <a:solidFill>
                  <a:srgbClr val="5F1A1F"/>
                </a:solidFill>
                <a:latin typeface="Roboto Condensed"/>
              </a:rPr>
              <a:t> </a:t>
            </a:r>
            <a:r>
              <a:rPr lang="en-US" sz="4799" dirty="0" err="1">
                <a:solidFill>
                  <a:srgbClr val="5F1A1F"/>
                </a:solidFill>
                <a:latin typeface="Roboto Condensed"/>
              </a:rPr>
              <a:t>cảnh</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B. </a:t>
            </a:r>
            <a:r>
              <a:rPr lang="en-US" sz="4799" dirty="0" err="1">
                <a:solidFill>
                  <a:srgbClr val="5F1A1F"/>
                </a:solidFill>
                <a:latin typeface="Roboto Condensed"/>
              </a:rPr>
              <a:t>Nêu</a:t>
            </a:r>
            <a:r>
              <a:rPr lang="en-US" sz="4799" dirty="0">
                <a:solidFill>
                  <a:srgbClr val="5F1A1F"/>
                </a:solidFill>
                <a:latin typeface="Roboto Condensed"/>
              </a:rPr>
              <a:t> </a:t>
            </a:r>
            <a:r>
              <a:rPr lang="en-US" sz="4799" dirty="0" err="1">
                <a:solidFill>
                  <a:srgbClr val="5F1A1F"/>
                </a:solidFill>
                <a:latin typeface="Roboto Condensed"/>
              </a:rPr>
              <a:t>bối</a:t>
            </a:r>
            <a:r>
              <a:rPr lang="en-US" sz="4799" dirty="0">
                <a:solidFill>
                  <a:srgbClr val="5F1A1F"/>
                </a:solidFill>
                <a:latin typeface="Roboto Condensed"/>
              </a:rPr>
              <a:t> </a:t>
            </a:r>
            <a:r>
              <a:rPr lang="en-US" sz="4799" dirty="0" err="1">
                <a:solidFill>
                  <a:srgbClr val="5F1A1F"/>
                </a:solidFill>
                <a:latin typeface="Roboto Condensed"/>
              </a:rPr>
              <a:t>cảnh</a:t>
            </a:r>
            <a:r>
              <a:rPr lang="en-US" sz="4799" dirty="0">
                <a:solidFill>
                  <a:srgbClr val="5F1A1F"/>
                </a:solidFill>
                <a:latin typeface="Roboto Condensed"/>
              </a:rPr>
              <a:t>, </a:t>
            </a:r>
            <a:r>
              <a:rPr lang="en-US" sz="4799" dirty="0" err="1">
                <a:solidFill>
                  <a:srgbClr val="5F1A1F"/>
                </a:solidFill>
                <a:latin typeface="Roboto Condensed"/>
              </a:rPr>
              <a:t>nhân</a:t>
            </a:r>
            <a:r>
              <a:rPr lang="en-US" sz="4799" dirty="0">
                <a:solidFill>
                  <a:srgbClr val="5F1A1F"/>
                </a:solidFill>
                <a:latin typeface="Roboto Condensed"/>
              </a:rPr>
              <a:t> </a:t>
            </a:r>
            <a:r>
              <a:rPr lang="en-US" sz="4799" dirty="0" err="1">
                <a:solidFill>
                  <a:srgbClr val="5F1A1F"/>
                </a:solidFill>
                <a:latin typeface="Roboto Condensed"/>
              </a:rPr>
              <a:t>vật</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C. </a:t>
            </a:r>
            <a:r>
              <a:rPr lang="en-US" sz="4799" dirty="0" err="1">
                <a:solidFill>
                  <a:srgbClr val="5F1A1F"/>
                </a:solidFill>
                <a:latin typeface="Roboto Condensed"/>
              </a:rPr>
              <a:t>Nêu</a:t>
            </a:r>
            <a:r>
              <a:rPr lang="en-US" sz="4799" dirty="0">
                <a:solidFill>
                  <a:srgbClr val="5F1A1F"/>
                </a:solidFill>
                <a:latin typeface="Roboto Condensed"/>
              </a:rPr>
              <a:t> </a:t>
            </a:r>
            <a:r>
              <a:rPr lang="en-US" sz="4799" dirty="0" err="1">
                <a:solidFill>
                  <a:srgbClr val="5F1A1F"/>
                </a:solidFill>
                <a:latin typeface="Roboto Condensed"/>
              </a:rPr>
              <a:t>những</a:t>
            </a:r>
            <a:r>
              <a:rPr lang="en-US" sz="4799" dirty="0">
                <a:solidFill>
                  <a:srgbClr val="5F1A1F"/>
                </a:solidFill>
                <a:latin typeface="Roboto Condensed"/>
              </a:rPr>
              <a:t> </a:t>
            </a:r>
            <a:r>
              <a:rPr lang="en-US" sz="4799" dirty="0" err="1">
                <a:solidFill>
                  <a:srgbClr val="5F1A1F"/>
                </a:solidFill>
                <a:latin typeface="Roboto Condensed"/>
              </a:rPr>
              <a:t>yêu</a:t>
            </a:r>
            <a:r>
              <a:rPr lang="en-US" sz="4799" dirty="0">
                <a:solidFill>
                  <a:srgbClr val="5F1A1F"/>
                </a:solidFill>
                <a:latin typeface="Roboto Condensed"/>
              </a:rPr>
              <a:t> </a:t>
            </a:r>
            <a:r>
              <a:rPr lang="en-US" sz="4799" dirty="0" err="1">
                <a:solidFill>
                  <a:srgbClr val="5F1A1F"/>
                </a:solidFill>
                <a:latin typeface="Roboto Condensed"/>
              </a:rPr>
              <a:t>cầu</a:t>
            </a:r>
            <a:r>
              <a:rPr lang="en-US" sz="4799" dirty="0">
                <a:solidFill>
                  <a:srgbClr val="5F1A1F"/>
                </a:solidFill>
                <a:latin typeface="Roboto Condensed"/>
              </a:rPr>
              <a:t> </a:t>
            </a:r>
            <a:r>
              <a:rPr lang="en-US" sz="4799" dirty="0" err="1">
                <a:solidFill>
                  <a:srgbClr val="5F1A1F"/>
                </a:solidFill>
                <a:latin typeface="Roboto Condensed"/>
              </a:rPr>
              <a:t>đối</a:t>
            </a:r>
            <a:r>
              <a:rPr lang="en-US" sz="4799" dirty="0">
                <a:solidFill>
                  <a:srgbClr val="5F1A1F"/>
                </a:solidFill>
                <a:latin typeface="Roboto Condensed"/>
              </a:rPr>
              <a:t> </a:t>
            </a:r>
            <a:r>
              <a:rPr lang="en-US" sz="4799" dirty="0" err="1">
                <a:solidFill>
                  <a:srgbClr val="5F1A1F"/>
                </a:solidFill>
                <a:latin typeface="Roboto Condensed"/>
              </a:rPr>
              <a:t>với</a:t>
            </a:r>
            <a:r>
              <a:rPr lang="en-US" sz="4799" dirty="0">
                <a:solidFill>
                  <a:srgbClr val="5F1A1F"/>
                </a:solidFill>
                <a:latin typeface="Roboto Condensed"/>
              </a:rPr>
              <a:t> </a:t>
            </a:r>
            <a:r>
              <a:rPr lang="en-US" sz="4799" dirty="0" err="1">
                <a:solidFill>
                  <a:srgbClr val="5F1A1F"/>
                </a:solidFill>
                <a:latin typeface="Roboto Condensed"/>
              </a:rPr>
              <a:t>một</a:t>
            </a:r>
            <a:r>
              <a:rPr lang="en-US" sz="4799" dirty="0">
                <a:solidFill>
                  <a:srgbClr val="5F1A1F"/>
                </a:solidFill>
                <a:latin typeface="Roboto Condensed"/>
              </a:rPr>
              <a:t> </a:t>
            </a:r>
            <a:r>
              <a:rPr lang="en-US" sz="4799" dirty="0" err="1">
                <a:solidFill>
                  <a:srgbClr val="5F1A1F"/>
                </a:solidFill>
                <a:latin typeface="Roboto Condensed"/>
              </a:rPr>
              <a:t>vở</a:t>
            </a:r>
            <a:r>
              <a:rPr lang="en-US" sz="4799" dirty="0">
                <a:solidFill>
                  <a:srgbClr val="5F1A1F"/>
                </a:solidFill>
                <a:latin typeface="Roboto Condensed"/>
              </a:rPr>
              <a:t> </a:t>
            </a:r>
            <a:r>
              <a:rPr lang="en-US" sz="4799" dirty="0" err="1">
                <a:solidFill>
                  <a:srgbClr val="5F1A1F"/>
                </a:solidFill>
                <a:latin typeface="Roboto Condensed"/>
              </a:rPr>
              <a:t>kịch</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D. </a:t>
            </a:r>
            <a:r>
              <a:rPr lang="en-US" sz="4799" dirty="0" err="1">
                <a:solidFill>
                  <a:srgbClr val="5F1A1F"/>
                </a:solidFill>
                <a:latin typeface="Roboto Condensed"/>
              </a:rPr>
              <a:t>Tất</a:t>
            </a:r>
            <a:r>
              <a:rPr lang="en-US" sz="4799" dirty="0">
                <a:solidFill>
                  <a:srgbClr val="5F1A1F"/>
                </a:solidFill>
                <a:latin typeface="Roboto Condensed"/>
              </a:rPr>
              <a:t> </a:t>
            </a:r>
            <a:r>
              <a:rPr lang="en-US" sz="4799" dirty="0" err="1">
                <a:solidFill>
                  <a:srgbClr val="5F1A1F"/>
                </a:solidFill>
                <a:latin typeface="Roboto Condensed"/>
              </a:rPr>
              <a:t>cả</a:t>
            </a:r>
            <a:r>
              <a:rPr lang="en-US" sz="4799" dirty="0">
                <a:solidFill>
                  <a:srgbClr val="5F1A1F"/>
                </a:solidFill>
                <a:latin typeface="Roboto Condensed"/>
              </a:rPr>
              <a:t> </a:t>
            </a:r>
            <a:r>
              <a:rPr lang="en-US" sz="4799" dirty="0" err="1">
                <a:solidFill>
                  <a:srgbClr val="5F1A1F"/>
                </a:solidFill>
                <a:latin typeface="Roboto Condensed"/>
              </a:rPr>
              <a:t>các</a:t>
            </a:r>
            <a:r>
              <a:rPr lang="en-US" sz="4799" dirty="0">
                <a:solidFill>
                  <a:srgbClr val="5F1A1F"/>
                </a:solidFill>
                <a:latin typeface="Roboto Condensed"/>
              </a:rPr>
              <a:t> </a:t>
            </a:r>
            <a:r>
              <a:rPr lang="en-US" sz="4799" dirty="0" err="1">
                <a:solidFill>
                  <a:srgbClr val="5F1A1F"/>
                </a:solidFill>
                <a:latin typeface="Roboto Condensed"/>
              </a:rPr>
              <a:t>đáp</a:t>
            </a:r>
            <a:r>
              <a:rPr lang="en-US" sz="4799" dirty="0">
                <a:solidFill>
                  <a:srgbClr val="5F1A1F"/>
                </a:solidFill>
                <a:latin typeface="Roboto Condensed"/>
              </a:rPr>
              <a:t> </a:t>
            </a:r>
            <a:r>
              <a:rPr lang="en-US" sz="4799" dirty="0" err="1">
                <a:solidFill>
                  <a:srgbClr val="5F1A1F"/>
                </a:solidFill>
                <a:latin typeface="Roboto Condensed"/>
              </a:rPr>
              <a:t>án</a:t>
            </a:r>
            <a:r>
              <a:rPr lang="en-US" sz="4799" dirty="0">
                <a:solidFill>
                  <a:srgbClr val="5F1A1F"/>
                </a:solidFill>
                <a:latin typeface="Roboto Condensed"/>
              </a:rPr>
              <a:t> </a:t>
            </a:r>
            <a:r>
              <a:rPr lang="en-US" sz="4799" dirty="0" err="1">
                <a:solidFill>
                  <a:srgbClr val="5F1A1F"/>
                </a:solidFill>
                <a:latin typeface="Roboto Condensed"/>
              </a:rPr>
              <a:t>trên</a:t>
            </a:r>
            <a:r>
              <a:rPr lang="en-US" sz="4799" dirty="0">
                <a:solidFill>
                  <a:srgbClr val="5F1A1F"/>
                </a:solidFill>
                <a:latin typeface="Roboto Condensed"/>
              </a:rPr>
              <a:t>.</a:t>
            </a:r>
          </a:p>
          <a:p>
            <a:pPr algn="just">
              <a:lnSpc>
                <a:spcPts val="6719"/>
              </a:lnSpc>
              <a:spcBef>
                <a:spcPct val="0"/>
              </a:spcBef>
            </a:pPr>
            <a:endParaRPr lang="en-US" sz="4799" dirty="0">
              <a:solidFill>
                <a:srgbClr val="5F1A1F"/>
              </a:solidFill>
              <a:latin typeface="Roboto Condensed"/>
            </a:endParaRPr>
          </a:p>
        </p:txBody>
      </p:sp>
      <p:sp>
        <p:nvSpPr>
          <p:cNvPr id="8" name="TextBox 8"/>
          <p:cNvSpPr txBox="1"/>
          <p:nvPr/>
        </p:nvSpPr>
        <p:spPr>
          <a:xfrm>
            <a:off x="2529673" y="2782956"/>
            <a:ext cx="7881795" cy="1137368"/>
          </a:xfrm>
          <a:prstGeom prst="rect">
            <a:avLst/>
          </a:prstGeom>
        </p:spPr>
        <p:txBody>
          <a:bodyPr lIns="0" tIns="0" rIns="0" bIns="0" rtlCol="0" anchor="t">
            <a:spAutoFit/>
          </a:bodyPr>
          <a:lstStyle/>
          <a:p>
            <a:pPr algn="ctr">
              <a:lnSpc>
                <a:spcPts val="9239"/>
              </a:lnSpc>
            </a:pPr>
            <a:r>
              <a:rPr lang="en-US" sz="6600">
                <a:solidFill>
                  <a:srgbClr val="FFFFFF"/>
                </a:solidFill>
                <a:latin typeface="Fraunces Heavy"/>
              </a:rPr>
              <a:t>2. ĐỌC VĂN BẢN</a:t>
            </a:r>
          </a:p>
        </p:txBody>
      </p:sp>
      <p:sp>
        <p:nvSpPr>
          <p:cNvPr id="9" name="TextBox 9"/>
          <p:cNvSpPr txBox="1"/>
          <p:nvPr/>
        </p:nvSpPr>
        <p:spPr>
          <a:xfrm>
            <a:off x="6389856" y="4181123"/>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697895" y="3690931"/>
            <a:ext cx="16065839" cy="6279348"/>
            <a:chOff x="0" y="0"/>
            <a:chExt cx="4231332" cy="1653820"/>
          </a:xfrm>
        </p:grpSpPr>
        <p:sp>
          <p:nvSpPr>
            <p:cNvPr id="3" name="Freeform 3"/>
            <p:cNvSpPr/>
            <p:nvPr/>
          </p:nvSpPr>
          <p:spPr>
            <a:xfrm>
              <a:off x="0" y="0"/>
              <a:ext cx="4231332" cy="1653820"/>
            </a:xfrm>
            <a:custGeom>
              <a:avLst/>
              <a:gdLst/>
              <a:ahLst/>
              <a:cxnLst/>
              <a:rect l="l" t="t" r="r" b="b"/>
              <a:pathLst>
                <a:path w="4231332" h="1653820">
                  <a:moveTo>
                    <a:pt x="24576" y="0"/>
                  </a:moveTo>
                  <a:lnTo>
                    <a:pt x="4206756" y="0"/>
                  </a:lnTo>
                  <a:cubicBezTo>
                    <a:pt x="4220329" y="0"/>
                    <a:pt x="4231332" y="11003"/>
                    <a:pt x="4231332" y="24576"/>
                  </a:cubicBezTo>
                  <a:lnTo>
                    <a:pt x="4231332" y="1629244"/>
                  </a:lnTo>
                  <a:cubicBezTo>
                    <a:pt x="4231332" y="1635762"/>
                    <a:pt x="4228743" y="1642013"/>
                    <a:pt x="4224134" y="1646622"/>
                  </a:cubicBezTo>
                  <a:cubicBezTo>
                    <a:pt x="4219525" y="1651231"/>
                    <a:pt x="4213274" y="1653820"/>
                    <a:pt x="4206756" y="1653820"/>
                  </a:cubicBezTo>
                  <a:lnTo>
                    <a:pt x="24576" y="1653820"/>
                  </a:lnTo>
                  <a:cubicBezTo>
                    <a:pt x="11003" y="1653820"/>
                    <a:pt x="0" y="1642817"/>
                    <a:pt x="0" y="1629244"/>
                  </a:cubicBezTo>
                  <a:lnTo>
                    <a:pt x="0" y="24576"/>
                  </a:lnTo>
                  <a:cubicBezTo>
                    <a:pt x="0" y="18058"/>
                    <a:pt x="2589" y="11807"/>
                    <a:pt x="7198" y="7198"/>
                  </a:cubicBezTo>
                  <a:cubicBezTo>
                    <a:pt x="11807" y="2589"/>
                    <a:pt x="18058" y="0"/>
                    <a:pt x="24576"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30664" y="-608492"/>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613951" y="7746582"/>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858198" y="4066815"/>
            <a:ext cx="15745232" cy="6764656"/>
          </a:xfrm>
          <a:prstGeom prst="rect">
            <a:avLst/>
          </a:prstGeom>
        </p:spPr>
        <p:txBody>
          <a:bodyPr lIns="0" tIns="0" rIns="0" bIns="0" rtlCol="0" anchor="t">
            <a:spAutoFit/>
          </a:bodyPr>
          <a:lstStyle/>
          <a:p>
            <a:pPr algn="just">
              <a:lnSpc>
                <a:spcPts val="6719"/>
              </a:lnSpc>
            </a:pPr>
            <a:r>
              <a:rPr lang="en-US" sz="4799">
                <a:solidFill>
                  <a:srgbClr val="5F1A1F"/>
                </a:solidFill>
                <a:latin typeface="Roboto Condensed Bold"/>
              </a:rPr>
              <a:t>Câu 3.</a:t>
            </a:r>
            <a:r>
              <a:rPr lang="en-US" sz="4799">
                <a:solidFill>
                  <a:srgbClr val="5F1A1F"/>
                </a:solidFill>
                <a:latin typeface="Roboto Condensed"/>
              </a:rPr>
              <a:t> Mục đích của cuộc họp là gì?</a:t>
            </a:r>
          </a:p>
          <a:p>
            <a:pPr algn="just">
              <a:lnSpc>
                <a:spcPts val="6719"/>
              </a:lnSpc>
            </a:pPr>
            <a:r>
              <a:rPr lang="en-US" sz="4799">
                <a:solidFill>
                  <a:srgbClr val="5F1A1F"/>
                </a:solidFill>
                <a:latin typeface="Roboto Condensed"/>
              </a:rPr>
              <a:t>A. Thảo luận về các chính sách đối ngoại của xã.</a:t>
            </a:r>
          </a:p>
          <a:p>
            <a:pPr algn="just">
              <a:lnSpc>
                <a:spcPts val="6719"/>
              </a:lnSpc>
            </a:pPr>
            <a:r>
              <a:rPr lang="en-US" sz="4799">
                <a:solidFill>
                  <a:srgbClr val="5F1A1F"/>
                </a:solidFill>
                <a:latin typeface="Roboto Condensed"/>
              </a:rPr>
              <a:t>B. Gặp mặt, lấy ý kiến giữa lãnh đạo của xã và nhân dân trong xã nhằm tiến tới một xã phát triển bậc nhất.</a:t>
            </a:r>
          </a:p>
          <a:p>
            <a:pPr algn="just">
              <a:lnSpc>
                <a:spcPts val="6719"/>
              </a:lnSpc>
            </a:pPr>
            <a:r>
              <a:rPr lang="en-US" sz="4799">
                <a:solidFill>
                  <a:srgbClr val="5F1A1F"/>
                </a:solidFill>
                <a:latin typeface="Roboto Condensed"/>
              </a:rPr>
              <a:t>C. Đổi tên, mục tiêu hoạt động của xã và các ban, bộ phận khác nhằm tiến tới một xã phát triển bậc nhất.</a:t>
            </a:r>
          </a:p>
          <a:p>
            <a:pPr algn="just">
              <a:lnSpc>
                <a:spcPts val="6719"/>
              </a:lnSpc>
            </a:pPr>
            <a:r>
              <a:rPr lang="en-US" sz="4799">
                <a:solidFill>
                  <a:srgbClr val="5F1A1F"/>
                </a:solidFill>
                <a:latin typeface="Roboto Condensed"/>
              </a:rPr>
              <a:t>D. Tất cả các đáp án trên.</a:t>
            </a:r>
          </a:p>
          <a:p>
            <a:pPr algn="just">
              <a:lnSpc>
                <a:spcPts val="6719"/>
              </a:lnSpc>
              <a:spcBef>
                <a:spcPct val="0"/>
              </a:spcBef>
            </a:pPr>
            <a:endParaRPr lang="en-US" sz="4799">
              <a:solidFill>
                <a:srgbClr val="5F1A1F"/>
              </a:solidFill>
              <a:latin typeface="Roboto Condensed"/>
            </a:endParaRPr>
          </a:p>
        </p:txBody>
      </p:sp>
      <p:sp>
        <p:nvSpPr>
          <p:cNvPr id="8" name="TextBox 8"/>
          <p:cNvSpPr txBox="1"/>
          <p:nvPr/>
        </p:nvSpPr>
        <p:spPr>
          <a:xfrm>
            <a:off x="4977195" y="2474611"/>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E1EEF19D-B17E-2D28-8B67-B9A8C8B32CE9}"/>
              </a:ext>
            </a:extLst>
          </p:cNvPr>
          <p:cNvSpPr/>
          <p:nvPr/>
        </p:nvSpPr>
        <p:spPr>
          <a:xfrm>
            <a:off x="4836452" y="33909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Đ/X/Ộ/U/G/N/T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1" name="Rectangle: Rounded Corners 10">
            <a:extLst>
              <a:ext uri="{FF2B5EF4-FFF2-40B4-BE49-F238E27FC236}">
                <a16:creationId xmlns:a16="http://schemas.microsoft.com/office/drawing/2014/main" id="{C556AC11-8866-9B22-87AC-69F46CFB6AA6}"/>
              </a:ext>
            </a:extLst>
          </p:cNvPr>
          <p:cNvSpPr/>
          <p:nvPr/>
        </p:nvSpPr>
        <p:spPr>
          <a:xfrm>
            <a:off x="4734549" y="65913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XUNG ĐỘT</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12" name="Freeform 9">
            <a:extLst>
              <a:ext uri="{FF2B5EF4-FFF2-40B4-BE49-F238E27FC236}">
                <a16:creationId xmlns:a16="http://schemas.microsoft.com/office/drawing/2014/main" id="{0C7BF4B4-44BC-8E87-C69C-0E08FCA2AD30}"/>
              </a:ext>
            </a:extLst>
          </p:cNvPr>
          <p:cNvSpPr/>
          <p:nvPr/>
        </p:nvSpPr>
        <p:spPr>
          <a:xfrm rot="-5400000">
            <a:off x="3039463" y="7287971"/>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2053291" y="4038125"/>
            <a:ext cx="15710443" cy="5751044"/>
            <a:chOff x="0" y="0"/>
            <a:chExt cx="4137730" cy="1514678"/>
          </a:xfrm>
        </p:grpSpPr>
        <p:sp>
          <p:nvSpPr>
            <p:cNvPr id="3" name="Freeform 3"/>
            <p:cNvSpPr/>
            <p:nvPr/>
          </p:nvSpPr>
          <p:spPr>
            <a:xfrm>
              <a:off x="0" y="0"/>
              <a:ext cx="4137730" cy="1514678"/>
            </a:xfrm>
            <a:custGeom>
              <a:avLst/>
              <a:gdLst/>
              <a:ahLst/>
              <a:cxnLst/>
              <a:rect l="l" t="t" r="r" b="b"/>
              <a:pathLst>
                <a:path w="4137730" h="1514678">
                  <a:moveTo>
                    <a:pt x="25132" y="0"/>
                  </a:moveTo>
                  <a:lnTo>
                    <a:pt x="4112597" y="0"/>
                  </a:lnTo>
                  <a:cubicBezTo>
                    <a:pt x="4119263" y="0"/>
                    <a:pt x="4125656" y="2648"/>
                    <a:pt x="4130368" y="7361"/>
                  </a:cubicBezTo>
                  <a:cubicBezTo>
                    <a:pt x="4135082" y="12074"/>
                    <a:pt x="4137730" y="18467"/>
                    <a:pt x="4137730" y="25132"/>
                  </a:cubicBezTo>
                  <a:lnTo>
                    <a:pt x="4137730" y="1489546"/>
                  </a:lnTo>
                  <a:cubicBezTo>
                    <a:pt x="4137730" y="1503426"/>
                    <a:pt x="4126478" y="1514678"/>
                    <a:pt x="4112597" y="1514678"/>
                  </a:cubicBezTo>
                  <a:lnTo>
                    <a:pt x="25132" y="1514678"/>
                  </a:lnTo>
                  <a:cubicBezTo>
                    <a:pt x="18467" y="1514678"/>
                    <a:pt x="12074" y="1512030"/>
                    <a:pt x="7361" y="1507317"/>
                  </a:cubicBezTo>
                  <a:cubicBezTo>
                    <a:pt x="2648" y="1502604"/>
                    <a:pt x="0" y="1496212"/>
                    <a:pt x="0" y="1489546"/>
                  </a:cubicBezTo>
                  <a:lnTo>
                    <a:pt x="0" y="25132"/>
                  </a:lnTo>
                  <a:cubicBezTo>
                    <a:pt x="0" y="18467"/>
                    <a:pt x="2648" y="12074"/>
                    <a:pt x="7361" y="7361"/>
                  </a:cubicBezTo>
                  <a:cubicBezTo>
                    <a:pt x="12074" y="2648"/>
                    <a:pt x="18467" y="0"/>
                    <a:pt x="25132"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86355" y="-26803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23793" y="8617785"/>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380920" y="4370069"/>
            <a:ext cx="14118987" cy="5916931"/>
          </a:xfrm>
          <a:prstGeom prst="rect">
            <a:avLst/>
          </a:prstGeom>
        </p:spPr>
        <p:txBody>
          <a:bodyPr lIns="0" tIns="0" rIns="0" bIns="0" rtlCol="0" anchor="t">
            <a:spAutoFit/>
          </a:bodyPr>
          <a:lstStyle/>
          <a:p>
            <a:pPr algn="just">
              <a:lnSpc>
                <a:spcPts val="6719"/>
              </a:lnSpc>
            </a:pPr>
            <a:r>
              <a:rPr lang="en-US" sz="4799">
                <a:solidFill>
                  <a:srgbClr val="5F1A1F"/>
                </a:solidFill>
                <a:latin typeface="Roboto Condensed Bold"/>
              </a:rPr>
              <a:t>Câu 4.</a:t>
            </a:r>
            <a:r>
              <a:rPr lang="en-US" sz="4799">
                <a:solidFill>
                  <a:srgbClr val="5F1A1F"/>
                </a:solidFill>
                <a:latin typeface="Roboto Condensed"/>
              </a:rPr>
              <a:t> Từ ngữ nào sau đây cho thấy sự ảo tưởng của chủ tịch xã?</a:t>
            </a:r>
          </a:p>
          <a:p>
            <a:pPr algn="just">
              <a:lnSpc>
                <a:spcPts val="6719"/>
              </a:lnSpc>
            </a:pPr>
            <a:r>
              <a:rPr lang="en-US" sz="4799">
                <a:solidFill>
                  <a:srgbClr val="5F1A1F"/>
                </a:solidFill>
                <a:latin typeface="Roboto Condensed"/>
              </a:rPr>
              <a:t>A. Lịch sử xã ta mở sang một trang mới.</a:t>
            </a:r>
          </a:p>
          <a:p>
            <a:pPr algn="just">
              <a:lnSpc>
                <a:spcPts val="6719"/>
              </a:lnSpc>
            </a:pPr>
            <a:r>
              <a:rPr lang="en-US" sz="4799">
                <a:solidFill>
                  <a:srgbClr val="5F1A1F"/>
                </a:solidFill>
                <a:latin typeface="Roboto Condensed"/>
              </a:rPr>
              <a:t>B. Thay đổi trời đất, sắp đặt giang sơn,…</a:t>
            </a:r>
          </a:p>
          <a:p>
            <a:pPr algn="just">
              <a:lnSpc>
                <a:spcPts val="6719"/>
              </a:lnSpc>
            </a:pPr>
            <a:r>
              <a:rPr lang="en-US" sz="4799">
                <a:solidFill>
                  <a:srgbClr val="5F1A1F"/>
                </a:solidFill>
                <a:latin typeface="Roboto Condensed"/>
              </a:rPr>
              <a:t>C. Những trang chữ vàng chói lọi.</a:t>
            </a:r>
          </a:p>
          <a:p>
            <a:pPr algn="just">
              <a:lnSpc>
                <a:spcPts val="6719"/>
              </a:lnSpc>
            </a:pPr>
            <a:r>
              <a:rPr lang="en-US" sz="4799">
                <a:solidFill>
                  <a:srgbClr val="5F1A1F"/>
                </a:solidFill>
                <a:latin typeface="Roboto Condensed"/>
              </a:rPr>
              <a:t>D. Tất cả các đáp án trên.</a:t>
            </a:r>
          </a:p>
          <a:p>
            <a:pPr algn="just">
              <a:lnSpc>
                <a:spcPts val="6719"/>
              </a:lnSpc>
              <a:spcBef>
                <a:spcPct val="0"/>
              </a:spcBef>
            </a:pPr>
            <a:endParaRPr lang="en-US" sz="4799">
              <a:solidFill>
                <a:srgbClr val="5F1A1F"/>
              </a:solidFill>
              <a:latin typeface="Roboto Condensed"/>
            </a:endParaRPr>
          </a:p>
        </p:txBody>
      </p:sp>
      <p:sp>
        <p:nvSpPr>
          <p:cNvPr id="8" name="TextBox 8"/>
          <p:cNvSpPr txBox="1"/>
          <p:nvPr/>
        </p:nvSpPr>
        <p:spPr>
          <a:xfrm>
            <a:off x="5918969" y="2764387"/>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613951" y="5798086"/>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1443449" y="2901168"/>
            <a:ext cx="16320285" cy="6888001"/>
            <a:chOff x="0" y="0"/>
            <a:chExt cx="4298347" cy="1814124"/>
          </a:xfrm>
        </p:grpSpPr>
        <p:sp>
          <p:nvSpPr>
            <p:cNvPr id="4" name="Freeform 4"/>
            <p:cNvSpPr/>
            <p:nvPr/>
          </p:nvSpPr>
          <p:spPr>
            <a:xfrm>
              <a:off x="0" y="0"/>
              <a:ext cx="4298347" cy="1814124"/>
            </a:xfrm>
            <a:custGeom>
              <a:avLst/>
              <a:gdLst/>
              <a:ahLst/>
              <a:cxnLst/>
              <a:rect l="l" t="t" r="r" b="b"/>
              <a:pathLst>
                <a:path w="4298347" h="1814124">
                  <a:moveTo>
                    <a:pt x="24193" y="0"/>
                  </a:moveTo>
                  <a:lnTo>
                    <a:pt x="4274153" y="0"/>
                  </a:lnTo>
                  <a:cubicBezTo>
                    <a:pt x="4280570" y="0"/>
                    <a:pt x="4286724" y="2549"/>
                    <a:pt x="4291261" y="7086"/>
                  </a:cubicBezTo>
                  <a:cubicBezTo>
                    <a:pt x="4295797" y="11623"/>
                    <a:pt x="4298347" y="17777"/>
                    <a:pt x="4298347" y="24193"/>
                  </a:cubicBezTo>
                  <a:lnTo>
                    <a:pt x="4298347" y="1789931"/>
                  </a:lnTo>
                  <a:cubicBezTo>
                    <a:pt x="4298347" y="1796347"/>
                    <a:pt x="4295797" y="1802501"/>
                    <a:pt x="4291261" y="1807038"/>
                  </a:cubicBezTo>
                  <a:cubicBezTo>
                    <a:pt x="4286724" y="1811575"/>
                    <a:pt x="4280570" y="1814124"/>
                    <a:pt x="4274153" y="1814124"/>
                  </a:cubicBezTo>
                  <a:lnTo>
                    <a:pt x="24193" y="1814124"/>
                  </a:lnTo>
                  <a:cubicBezTo>
                    <a:pt x="17777" y="1814124"/>
                    <a:pt x="11623" y="1811575"/>
                    <a:pt x="7086" y="1807038"/>
                  </a:cubicBezTo>
                  <a:cubicBezTo>
                    <a:pt x="2549" y="1802501"/>
                    <a:pt x="0" y="1796347"/>
                    <a:pt x="0" y="1789931"/>
                  </a:cubicBezTo>
                  <a:lnTo>
                    <a:pt x="0" y="24193"/>
                  </a:lnTo>
                  <a:cubicBezTo>
                    <a:pt x="0" y="17777"/>
                    <a:pt x="2549" y="11623"/>
                    <a:pt x="7086" y="7086"/>
                  </a:cubicBezTo>
                  <a:cubicBezTo>
                    <a:pt x="11623" y="2549"/>
                    <a:pt x="17777" y="0"/>
                    <a:pt x="24193" y="0"/>
                  </a:cubicBezTo>
                  <a:close/>
                </a:path>
              </a:pathLst>
            </a:custGeom>
            <a:solidFill>
              <a:srgbClr val="FFFFFF">
                <a:alpha val="77647"/>
              </a:srgbClr>
            </a:solidFill>
          </p:spPr>
          <p:txBody>
            <a:bodyPr/>
            <a:lstStyle/>
            <a:p>
              <a:endParaRPr lang="en-US"/>
            </a:p>
          </p:txBody>
        </p:sp>
        <p:sp>
          <p:nvSpPr>
            <p:cNvPr id="5" name="TextBox 5"/>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6" name="TextBox 6"/>
          <p:cNvSpPr txBox="1"/>
          <p:nvPr/>
        </p:nvSpPr>
        <p:spPr>
          <a:xfrm>
            <a:off x="1877538" y="2805918"/>
            <a:ext cx="15381762" cy="7606030"/>
          </a:xfrm>
          <a:prstGeom prst="rect">
            <a:avLst/>
          </a:prstGeom>
        </p:spPr>
        <p:txBody>
          <a:bodyPr lIns="0" tIns="0" rIns="0" bIns="0" rtlCol="0" anchor="t">
            <a:spAutoFit/>
          </a:bodyPr>
          <a:lstStyle/>
          <a:p>
            <a:pPr algn="just">
              <a:lnSpc>
                <a:spcPts val="6019"/>
              </a:lnSpc>
            </a:pPr>
            <a:r>
              <a:rPr lang="en-US" sz="4299" dirty="0" err="1">
                <a:solidFill>
                  <a:srgbClr val="5F1A1F"/>
                </a:solidFill>
                <a:latin typeface="Roboto Condensed Bold"/>
              </a:rPr>
              <a:t>Câu</a:t>
            </a:r>
            <a:r>
              <a:rPr lang="en-US" sz="4299" dirty="0">
                <a:solidFill>
                  <a:srgbClr val="5F1A1F"/>
                </a:solidFill>
                <a:latin typeface="Roboto Condensed Bold"/>
              </a:rPr>
              <a:t> </a:t>
            </a:r>
            <a:r>
              <a:rPr lang="vi-VN" sz="4299" dirty="0">
                <a:solidFill>
                  <a:srgbClr val="5F1A1F"/>
                </a:solidFill>
                <a:latin typeface="Roboto Condensed Bold"/>
              </a:rPr>
              <a:t>5</a:t>
            </a:r>
            <a:r>
              <a:rPr lang="en-US" sz="4299" dirty="0">
                <a:solidFill>
                  <a:srgbClr val="5F1A1F"/>
                </a:solidFill>
                <a:latin typeface="Roboto Condensed Bold"/>
              </a:rPr>
              <a:t>.</a:t>
            </a:r>
            <a:r>
              <a:rPr lang="en-US" sz="4299" dirty="0">
                <a:solidFill>
                  <a:srgbClr val="5F1A1F"/>
                </a:solidFill>
                <a:latin typeface="Roboto Condensed"/>
              </a:rPr>
              <a:t> Qua </a:t>
            </a:r>
            <a:r>
              <a:rPr lang="en-US" sz="4299" dirty="0" err="1">
                <a:solidFill>
                  <a:srgbClr val="5F1A1F"/>
                </a:solidFill>
                <a:latin typeface="Roboto Condensed"/>
              </a:rPr>
              <a:t>văn</a:t>
            </a:r>
            <a:r>
              <a:rPr lang="en-US" sz="4299" dirty="0">
                <a:solidFill>
                  <a:srgbClr val="5F1A1F"/>
                </a:solidFill>
                <a:latin typeface="Roboto Condensed"/>
              </a:rPr>
              <a:t> </a:t>
            </a:r>
            <a:r>
              <a:rPr lang="en-US" sz="4299" dirty="0" err="1">
                <a:solidFill>
                  <a:srgbClr val="5F1A1F"/>
                </a:solidFill>
                <a:latin typeface="Roboto Condensed"/>
              </a:rPr>
              <a:t>bản</a:t>
            </a:r>
            <a:r>
              <a:rPr lang="en-US" sz="4299" dirty="0">
                <a:solidFill>
                  <a:srgbClr val="5F1A1F"/>
                </a:solidFill>
                <a:latin typeface="Roboto Condensed"/>
              </a:rPr>
              <a:t> ta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thể</a:t>
            </a:r>
            <a:r>
              <a:rPr lang="en-US" sz="4299" dirty="0">
                <a:solidFill>
                  <a:srgbClr val="5F1A1F"/>
                </a:solidFill>
                <a:latin typeface="Roboto Condensed"/>
              </a:rPr>
              <a:t> </a:t>
            </a:r>
            <a:r>
              <a:rPr lang="en-US" sz="4299" dirty="0" err="1">
                <a:solidFill>
                  <a:srgbClr val="5F1A1F"/>
                </a:solidFill>
                <a:latin typeface="Roboto Condensed"/>
              </a:rPr>
              <a:t>thấy</a:t>
            </a:r>
            <a:r>
              <a:rPr lang="en-US" sz="4299" dirty="0">
                <a:solidFill>
                  <a:srgbClr val="5F1A1F"/>
                </a:solidFill>
                <a:latin typeface="Roboto Condensed"/>
              </a:rPr>
              <a:t> </a:t>
            </a:r>
            <a:r>
              <a:rPr lang="en-US" sz="4299" dirty="0" err="1">
                <a:solidFill>
                  <a:srgbClr val="5F1A1F"/>
                </a:solidFill>
                <a:latin typeface="Roboto Condensed"/>
              </a:rPr>
              <a:t>gì</a:t>
            </a:r>
            <a:r>
              <a:rPr lang="en-US" sz="4299" dirty="0">
                <a:solidFill>
                  <a:srgbClr val="5F1A1F"/>
                </a:solidFill>
                <a:latin typeface="Roboto Condensed"/>
              </a:rPr>
              <a:t> </a:t>
            </a:r>
            <a:r>
              <a:rPr lang="en-US" sz="4299" dirty="0" err="1">
                <a:solidFill>
                  <a:srgbClr val="5F1A1F"/>
                </a:solidFill>
                <a:latin typeface="Roboto Condensed"/>
              </a:rPr>
              <a:t>về</a:t>
            </a:r>
            <a:r>
              <a:rPr lang="en-US" sz="4299" dirty="0">
                <a:solidFill>
                  <a:srgbClr val="5F1A1F"/>
                </a:solidFill>
                <a:latin typeface="Roboto Condensed"/>
              </a:rPr>
              <a:t> </a:t>
            </a:r>
            <a:r>
              <a:rPr lang="en-US" sz="4299" dirty="0" err="1">
                <a:solidFill>
                  <a:srgbClr val="5F1A1F"/>
                </a:solidFill>
                <a:latin typeface="Roboto Condensed"/>
              </a:rPr>
              <a:t>thư</a:t>
            </a:r>
            <a:r>
              <a:rPr lang="en-US" sz="4299" dirty="0">
                <a:solidFill>
                  <a:srgbClr val="5F1A1F"/>
                </a:solidFill>
                <a:latin typeface="Roboto Condensed"/>
              </a:rPr>
              <a:t> </a:t>
            </a:r>
            <a:r>
              <a:rPr lang="en-US" sz="4299" dirty="0" err="1">
                <a:solidFill>
                  <a:srgbClr val="5F1A1F"/>
                </a:solidFill>
                <a:latin typeface="Roboto Condensed"/>
              </a:rPr>
              <a:t>kí</a:t>
            </a:r>
            <a:r>
              <a:rPr lang="en-US" sz="4299" dirty="0">
                <a:solidFill>
                  <a:srgbClr val="5F1A1F"/>
                </a:solidFill>
                <a:latin typeface="Roboto Condensed"/>
              </a:rPr>
              <a:t> Văn </a:t>
            </a:r>
            <a:r>
              <a:rPr lang="en-US" sz="4299" dirty="0" err="1">
                <a:solidFill>
                  <a:srgbClr val="5F1A1F"/>
                </a:solidFill>
                <a:latin typeface="Roboto Condensed"/>
              </a:rPr>
              <a:t>Sửu</a:t>
            </a:r>
            <a:r>
              <a:rPr lang="en-US" sz="4299" dirty="0">
                <a:solidFill>
                  <a:srgbClr val="5F1A1F"/>
                </a:solidFill>
                <a:latin typeface="Roboto Condensed"/>
              </a:rPr>
              <a:t>?</a:t>
            </a:r>
          </a:p>
          <a:p>
            <a:pPr algn="just">
              <a:lnSpc>
                <a:spcPts val="6019"/>
              </a:lnSpc>
            </a:pPr>
            <a:r>
              <a:rPr lang="en-US" sz="4299" dirty="0">
                <a:solidFill>
                  <a:srgbClr val="5F1A1F"/>
                </a:solidFill>
                <a:latin typeface="Roboto Condensed"/>
              </a:rPr>
              <a:t>A.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người</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học</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hiểu</a:t>
            </a:r>
            <a:r>
              <a:rPr lang="en-US" sz="4299" dirty="0">
                <a:solidFill>
                  <a:srgbClr val="5F1A1F"/>
                </a:solidFill>
                <a:latin typeface="Roboto Condensed"/>
              </a:rPr>
              <a:t> </a:t>
            </a:r>
            <a:r>
              <a:rPr lang="en-US" sz="4299" dirty="0" err="1">
                <a:solidFill>
                  <a:srgbClr val="5F1A1F"/>
                </a:solidFill>
                <a:latin typeface="Roboto Condensed"/>
              </a:rPr>
              <a:t>biết</a:t>
            </a:r>
            <a:r>
              <a:rPr lang="en-US" sz="4299" dirty="0">
                <a:solidFill>
                  <a:srgbClr val="5F1A1F"/>
                </a:solidFill>
                <a:latin typeface="Roboto Condensed"/>
              </a:rPr>
              <a:t>, </a:t>
            </a:r>
            <a:r>
              <a:rPr lang="en-US" sz="4299" dirty="0" err="1">
                <a:solidFill>
                  <a:srgbClr val="5F1A1F"/>
                </a:solidFill>
                <a:latin typeface="Roboto Condensed"/>
              </a:rPr>
              <a:t>thể</a:t>
            </a:r>
            <a:r>
              <a:rPr lang="en-US" sz="4299" dirty="0">
                <a:solidFill>
                  <a:srgbClr val="5F1A1F"/>
                </a:solidFill>
                <a:latin typeface="Roboto Condensed"/>
              </a:rPr>
              <a:t> </a:t>
            </a:r>
            <a:r>
              <a:rPr lang="en-US" sz="4299" dirty="0" err="1">
                <a:solidFill>
                  <a:srgbClr val="5F1A1F"/>
                </a:solidFill>
                <a:latin typeface="Roboto Condensed"/>
              </a:rPr>
              <a:t>hiện</a:t>
            </a:r>
            <a:r>
              <a:rPr lang="en-US" sz="4299" dirty="0">
                <a:solidFill>
                  <a:srgbClr val="5F1A1F"/>
                </a:solidFill>
                <a:latin typeface="Roboto Condensed"/>
              </a:rPr>
              <a:t> qua </a:t>
            </a:r>
            <a:r>
              <a:rPr lang="en-US" sz="4299" dirty="0" err="1">
                <a:solidFill>
                  <a:srgbClr val="5F1A1F"/>
                </a:solidFill>
                <a:latin typeface="Roboto Condensed"/>
              </a:rPr>
              <a:t>việc</a:t>
            </a:r>
            <a:r>
              <a:rPr lang="en-US" sz="4299" dirty="0">
                <a:solidFill>
                  <a:srgbClr val="5F1A1F"/>
                </a:solidFill>
                <a:latin typeface="Roboto Condensed"/>
              </a:rPr>
              <a:t> </a:t>
            </a:r>
            <a:r>
              <a:rPr lang="en-US" sz="4299" dirty="0" err="1">
                <a:solidFill>
                  <a:srgbClr val="5F1A1F"/>
                </a:solidFill>
                <a:latin typeface="Roboto Condensed"/>
              </a:rPr>
              <a:t>đặt</a:t>
            </a:r>
            <a:r>
              <a:rPr lang="en-US" sz="4299" dirty="0">
                <a:solidFill>
                  <a:srgbClr val="5F1A1F"/>
                </a:solidFill>
                <a:latin typeface="Roboto Condensed"/>
              </a:rPr>
              <a:t> </a:t>
            </a:r>
            <a:r>
              <a:rPr lang="en-US" sz="4299" dirty="0" err="1">
                <a:solidFill>
                  <a:srgbClr val="5F1A1F"/>
                </a:solidFill>
                <a:latin typeface="Roboto Condensed"/>
              </a:rPr>
              <a:t>tên</a:t>
            </a:r>
            <a:r>
              <a:rPr lang="en-US" sz="4299" dirty="0">
                <a:solidFill>
                  <a:srgbClr val="5F1A1F"/>
                </a:solidFill>
                <a:latin typeface="Roboto Condensed"/>
              </a:rPr>
              <a:t>, hay </a:t>
            </a:r>
            <a:r>
              <a:rPr lang="en-US" sz="4299" dirty="0" err="1">
                <a:solidFill>
                  <a:srgbClr val="5F1A1F"/>
                </a:solidFill>
                <a:latin typeface="Roboto Condensed"/>
              </a:rPr>
              <a:t>việc</a:t>
            </a:r>
            <a:r>
              <a:rPr lang="en-US" sz="4299" dirty="0">
                <a:solidFill>
                  <a:srgbClr val="5F1A1F"/>
                </a:solidFill>
                <a:latin typeface="Roboto Condensed"/>
              </a:rPr>
              <a:t> </a:t>
            </a:r>
            <a:r>
              <a:rPr lang="en-US" sz="4299" dirty="0" err="1">
                <a:solidFill>
                  <a:srgbClr val="5F1A1F"/>
                </a:solidFill>
                <a:latin typeface="Roboto Condensed"/>
              </a:rPr>
              <a:t>nhắc</a:t>
            </a:r>
            <a:r>
              <a:rPr lang="en-US" sz="4299" dirty="0">
                <a:solidFill>
                  <a:srgbClr val="5F1A1F"/>
                </a:solidFill>
                <a:latin typeface="Roboto Condensed"/>
              </a:rPr>
              <a:t> </a:t>
            </a:r>
            <a:r>
              <a:rPr lang="en-US" sz="4299" dirty="0" err="1">
                <a:solidFill>
                  <a:srgbClr val="5F1A1F"/>
                </a:solidFill>
                <a:latin typeface="Roboto Condensed"/>
              </a:rPr>
              <a:t>cho</a:t>
            </a:r>
            <a:r>
              <a:rPr lang="en-US" sz="4299" dirty="0">
                <a:solidFill>
                  <a:srgbClr val="5F1A1F"/>
                </a:solidFill>
                <a:latin typeface="Roboto Condensed"/>
              </a:rPr>
              <a:t> </a:t>
            </a:r>
            <a:r>
              <a:rPr lang="en-US" sz="4299" dirty="0" err="1">
                <a:solidFill>
                  <a:srgbClr val="5F1A1F"/>
                </a:solidFill>
                <a:latin typeface="Roboto Condensed"/>
              </a:rPr>
              <a:t>ông</a:t>
            </a:r>
            <a:r>
              <a:rPr lang="en-US" sz="4299" dirty="0">
                <a:solidFill>
                  <a:srgbClr val="5F1A1F"/>
                </a:solidFill>
                <a:latin typeface="Roboto Condensed"/>
              </a:rPr>
              <a:t> </a:t>
            </a:r>
            <a:r>
              <a:rPr lang="en-US" sz="4299" dirty="0" err="1">
                <a:solidFill>
                  <a:srgbClr val="5F1A1F"/>
                </a:solidFill>
                <a:latin typeface="Roboto Condensed"/>
              </a:rPr>
              <a:t>Nha</a:t>
            </a:r>
            <a:r>
              <a:rPr lang="en-US" sz="4299" dirty="0">
                <a:solidFill>
                  <a:srgbClr val="5F1A1F"/>
                </a:solidFill>
                <a:latin typeface="Roboto Condensed"/>
              </a:rPr>
              <a:t> </a:t>
            </a:r>
            <a:r>
              <a:rPr lang="en-US" sz="4299" dirty="0" err="1">
                <a:solidFill>
                  <a:srgbClr val="5F1A1F"/>
                </a:solidFill>
                <a:latin typeface="Roboto Condensed"/>
              </a:rPr>
              <a:t>về</a:t>
            </a:r>
            <a:r>
              <a:rPr lang="en-US" sz="4299" dirty="0">
                <a:solidFill>
                  <a:srgbClr val="5F1A1F"/>
                </a:solidFill>
                <a:latin typeface="Roboto Condensed"/>
              </a:rPr>
              <a:t> </a:t>
            </a:r>
            <a:r>
              <a:rPr lang="en-US" sz="4299" dirty="0" err="1">
                <a:solidFill>
                  <a:srgbClr val="5F1A1F"/>
                </a:solidFill>
                <a:latin typeface="Roboto Condensed"/>
              </a:rPr>
              <a:t>Lương</a:t>
            </a:r>
            <a:r>
              <a:rPr lang="en-US" sz="4299" dirty="0">
                <a:solidFill>
                  <a:srgbClr val="5F1A1F"/>
                </a:solidFill>
                <a:latin typeface="Roboto Condensed"/>
              </a:rPr>
              <a:t> </a:t>
            </a:r>
            <a:r>
              <a:rPr lang="en-US" sz="4299" dirty="0" err="1">
                <a:solidFill>
                  <a:srgbClr val="5F1A1F"/>
                </a:solidFill>
                <a:latin typeface="Roboto Condensed"/>
              </a:rPr>
              <a:t>Định</a:t>
            </a:r>
            <a:r>
              <a:rPr lang="en-US" sz="4299" dirty="0">
                <a:solidFill>
                  <a:srgbClr val="5F1A1F"/>
                </a:solidFill>
                <a:latin typeface="Roboto Condensed"/>
              </a:rPr>
              <a:t> </a:t>
            </a:r>
            <a:r>
              <a:rPr lang="en-US" sz="4299" dirty="0" err="1">
                <a:solidFill>
                  <a:srgbClr val="5F1A1F"/>
                </a:solidFill>
                <a:latin typeface="Roboto Condensed"/>
              </a:rPr>
              <a:t>Của</a:t>
            </a:r>
            <a:r>
              <a:rPr lang="en-US" sz="4299" dirty="0">
                <a:solidFill>
                  <a:srgbClr val="5F1A1F"/>
                </a:solidFill>
                <a:latin typeface="Roboto Condensed"/>
              </a:rPr>
              <a:t>,…</a:t>
            </a:r>
          </a:p>
          <a:p>
            <a:pPr algn="just">
              <a:lnSpc>
                <a:spcPts val="6019"/>
              </a:lnSpc>
            </a:pPr>
            <a:r>
              <a:rPr lang="en-US" sz="4299" dirty="0">
                <a:solidFill>
                  <a:srgbClr val="5F1A1F"/>
                </a:solidFill>
                <a:latin typeface="Roboto Condensed"/>
              </a:rPr>
              <a:t>B.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người</a:t>
            </a:r>
            <a:r>
              <a:rPr lang="en-US" sz="4299" dirty="0">
                <a:solidFill>
                  <a:srgbClr val="5F1A1F"/>
                </a:solidFill>
                <a:latin typeface="Roboto Condensed"/>
              </a:rPr>
              <a:t> </a:t>
            </a:r>
            <a:r>
              <a:rPr lang="en-US" sz="4299" dirty="0" err="1">
                <a:solidFill>
                  <a:srgbClr val="5F1A1F"/>
                </a:solidFill>
                <a:latin typeface="Roboto Condensed"/>
              </a:rPr>
              <a:t>thích</a:t>
            </a:r>
            <a:r>
              <a:rPr lang="en-US" sz="4299" dirty="0">
                <a:solidFill>
                  <a:srgbClr val="5F1A1F"/>
                </a:solidFill>
                <a:latin typeface="Roboto Condensed"/>
              </a:rPr>
              <a:t> </a:t>
            </a:r>
            <a:r>
              <a:rPr lang="en-US" sz="4299" dirty="0" err="1">
                <a:solidFill>
                  <a:srgbClr val="5F1A1F"/>
                </a:solidFill>
                <a:latin typeface="Roboto Condensed"/>
              </a:rPr>
              <a:t>nịnh</a:t>
            </a:r>
            <a:r>
              <a:rPr lang="en-US" sz="4299" dirty="0">
                <a:solidFill>
                  <a:srgbClr val="5F1A1F"/>
                </a:solidFill>
                <a:latin typeface="Roboto Condensed"/>
              </a:rPr>
              <a:t> </a:t>
            </a:r>
            <a:r>
              <a:rPr lang="en-US" sz="4299" dirty="0" err="1">
                <a:solidFill>
                  <a:srgbClr val="5F1A1F"/>
                </a:solidFill>
                <a:latin typeface="Roboto Condensed"/>
              </a:rPr>
              <a:t>hót</a:t>
            </a:r>
            <a:r>
              <a:rPr lang="en-US" sz="4299" dirty="0">
                <a:solidFill>
                  <a:srgbClr val="5F1A1F"/>
                </a:solidFill>
                <a:latin typeface="Roboto Condensed"/>
              </a:rPr>
              <a:t>, </a:t>
            </a:r>
            <a:r>
              <a:rPr lang="en-US" sz="4299" dirty="0" err="1">
                <a:solidFill>
                  <a:srgbClr val="5F1A1F"/>
                </a:solidFill>
                <a:latin typeface="Roboto Condensed"/>
              </a:rPr>
              <a:t>thể</a:t>
            </a:r>
            <a:r>
              <a:rPr lang="en-US" sz="4299" dirty="0">
                <a:solidFill>
                  <a:srgbClr val="5F1A1F"/>
                </a:solidFill>
                <a:latin typeface="Roboto Condensed"/>
              </a:rPr>
              <a:t> </a:t>
            </a:r>
            <a:r>
              <a:rPr lang="en-US" sz="4299" dirty="0" err="1">
                <a:solidFill>
                  <a:srgbClr val="5F1A1F"/>
                </a:solidFill>
                <a:latin typeface="Roboto Condensed"/>
              </a:rPr>
              <a:t>hiện</a:t>
            </a:r>
            <a:r>
              <a:rPr lang="en-US" sz="4299" dirty="0">
                <a:solidFill>
                  <a:srgbClr val="5F1A1F"/>
                </a:solidFill>
                <a:latin typeface="Roboto Condensed"/>
              </a:rPr>
              <a:t> qua </a:t>
            </a:r>
            <a:r>
              <a:rPr lang="en-US" sz="4299" dirty="0" err="1">
                <a:solidFill>
                  <a:srgbClr val="5F1A1F"/>
                </a:solidFill>
                <a:latin typeface="Roboto Condensed"/>
              </a:rPr>
              <a:t>các</a:t>
            </a:r>
            <a:r>
              <a:rPr lang="en-US" sz="4299" dirty="0">
                <a:solidFill>
                  <a:srgbClr val="5F1A1F"/>
                </a:solidFill>
                <a:latin typeface="Roboto Condensed"/>
              </a:rPr>
              <a:t> </a:t>
            </a:r>
            <a:r>
              <a:rPr lang="en-US" sz="4299" dirty="0" err="1">
                <a:solidFill>
                  <a:srgbClr val="5F1A1F"/>
                </a:solidFill>
                <a:latin typeface="Roboto Condensed"/>
              </a:rPr>
              <a:t>câu</a:t>
            </a:r>
            <a:r>
              <a:rPr lang="en-US" sz="4299" dirty="0">
                <a:solidFill>
                  <a:srgbClr val="5F1A1F"/>
                </a:solidFill>
                <a:latin typeface="Roboto Condensed"/>
              </a:rPr>
              <a:t> </a:t>
            </a:r>
            <a:r>
              <a:rPr lang="en-US" sz="4299" dirty="0" err="1">
                <a:solidFill>
                  <a:srgbClr val="5F1A1F"/>
                </a:solidFill>
                <a:latin typeface="Roboto Condensed"/>
              </a:rPr>
              <a:t>bình</a:t>
            </a:r>
            <a:r>
              <a:rPr lang="en-US" sz="4299" dirty="0">
                <a:solidFill>
                  <a:srgbClr val="5F1A1F"/>
                </a:solidFill>
                <a:latin typeface="Roboto Condensed"/>
              </a:rPr>
              <a:t> </a:t>
            </a:r>
            <a:r>
              <a:rPr lang="en-US" sz="4299" dirty="0" err="1">
                <a:solidFill>
                  <a:srgbClr val="5F1A1F"/>
                </a:solidFill>
                <a:latin typeface="Roboto Condensed"/>
              </a:rPr>
              <a:t>luận</a:t>
            </a:r>
            <a:r>
              <a:rPr lang="en-US" sz="4299" dirty="0">
                <a:solidFill>
                  <a:srgbClr val="5F1A1F"/>
                </a:solidFill>
                <a:latin typeface="Roboto Condensed"/>
              </a:rPr>
              <a:t>, </a:t>
            </a:r>
            <a:r>
              <a:rPr lang="en-US" sz="4299" dirty="0" err="1">
                <a:solidFill>
                  <a:srgbClr val="5F1A1F"/>
                </a:solidFill>
                <a:latin typeface="Roboto Condensed"/>
              </a:rPr>
              <a:t>khen</a:t>
            </a:r>
            <a:r>
              <a:rPr lang="en-US" sz="4299" dirty="0">
                <a:solidFill>
                  <a:srgbClr val="5F1A1F"/>
                </a:solidFill>
                <a:latin typeface="Roboto Condensed"/>
              </a:rPr>
              <a:t> </a:t>
            </a:r>
            <a:r>
              <a:rPr lang="en-US" sz="4299" dirty="0" err="1">
                <a:solidFill>
                  <a:srgbClr val="5F1A1F"/>
                </a:solidFill>
                <a:latin typeface="Roboto Condensed"/>
              </a:rPr>
              <a:t>lời</a:t>
            </a:r>
            <a:r>
              <a:rPr lang="en-US" sz="4299" dirty="0">
                <a:solidFill>
                  <a:srgbClr val="5F1A1F"/>
                </a:solidFill>
                <a:latin typeface="Roboto Condensed"/>
              </a:rPr>
              <a:t> </a:t>
            </a:r>
            <a:r>
              <a:rPr lang="en-US" sz="4299" dirty="0" err="1">
                <a:solidFill>
                  <a:srgbClr val="5F1A1F"/>
                </a:solidFill>
                <a:latin typeface="Roboto Condensed"/>
              </a:rPr>
              <a:t>của</a:t>
            </a:r>
            <a:r>
              <a:rPr lang="en-US" sz="4299" dirty="0">
                <a:solidFill>
                  <a:srgbClr val="5F1A1F"/>
                </a:solidFill>
                <a:latin typeface="Roboto Condensed"/>
              </a:rPr>
              <a:t> </a:t>
            </a:r>
            <a:r>
              <a:rPr lang="en-US" sz="4299" dirty="0" err="1">
                <a:solidFill>
                  <a:srgbClr val="5F1A1F"/>
                </a:solidFill>
                <a:latin typeface="Roboto Condensed"/>
              </a:rPr>
              <a:t>ông</a:t>
            </a:r>
            <a:r>
              <a:rPr lang="en-US" sz="4299" dirty="0">
                <a:solidFill>
                  <a:srgbClr val="5F1A1F"/>
                </a:solidFill>
                <a:latin typeface="Roboto Condensed"/>
              </a:rPr>
              <a:t> </a:t>
            </a:r>
            <a:r>
              <a:rPr lang="en-US" sz="4299" dirty="0" err="1">
                <a:solidFill>
                  <a:srgbClr val="5F1A1F"/>
                </a:solidFill>
                <a:latin typeface="Roboto Condensed"/>
              </a:rPr>
              <a:t>Nha</a:t>
            </a:r>
            <a:r>
              <a:rPr lang="en-US" sz="4299" dirty="0">
                <a:solidFill>
                  <a:srgbClr val="5F1A1F"/>
                </a:solidFill>
                <a:latin typeface="Roboto Condensed"/>
              </a:rPr>
              <a:t>: “</a:t>
            </a:r>
            <a:r>
              <a:rPr lang="en-US" sz="4299" dirty="0" err="1">
                <a:solidFill>
                  <a:srgbClr val="5F1A1F"/>
                </a:solidFill>
                <a:latin typeface="Roboto Condensed"/>
              </a:rPr>
              <a:t>Đúng</a:t>
            </a:r>
            <a:r>
              <a:rPr lang="en-US" sz="4299" dirty="0">
                <a:solidFill>
                  <a:srgbClr val="5F1A1F"/>
                </a:solidFill>
                <a:latin typeface="Roboto Condensed"/>
              </a:rPr>
              <a:t>! </a:t>
            </a:r>
            <a:r>
              <a:rPr lang="en-US" sz="4299" dirty="0" err="1">
                <a:solidFill>
                  <a:srgbClr val="5F1A1F"/>
                </a:solidFill>
                <a:latin typeface="Roboto Condensed"/>
              </a:rPr>
              <a:t>Phải</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chí</a:t>
            </a:r>
            <a:r>
              <a:rPr lang="en-US" sz="4299" dirty="0">
                <a:solidFill>
                  <a:srgbClr val="5F1A1F"/>
                </a:solidFill>
                <a:latin typeface="Roboto Condensed"/>
              </a:rPr>
              <a:t> </a:t>
            </a:r>
            <a:r>
              <a:rPr lang="en-US" sz="4299" dirty="0" err="1">
                <a:solidFill>
                  <a:srgbClr val="5F1A1F"/>
                </a:solidFill>
                <a:latin typeface="Roboto Condensed"/>
              </a:rPr>
              <a:t>tiến</a:t>
            </a:r>
            <a:r>
              <a:rPr lang="en-US" sz="4299" dirty="0">
                <a:solidFill>
                  <a:srgbClr val="5F1A1F"/>
                </a:solidFill>
                <a:latin typeface="Roboto Condensed"/>
              </a:rPr>
              <a:t> </a:t>
            </a:r>
            <a:r>
              <a:rPr lang="en-US" sz="4299" dirty="0" err="1">
                <a:solidFill>
                  <a:srgbClr val="5F1A1F"/>
                </a:solidFill>
                <a:latin typeface="Roboto Condensed"/>
              </a:rPr>
              <a:t>thủ</a:t>
            </a:r>
            <a:r>
              <a:rPr lang="en-US" sz="4299" dirty="0">
                <a:solidFill>
                  <a:srgbClr val="5F1A1F"/>
                </a:solidFill>
                <a:latin typeface="Roboto Condensed"/>
              </a:rPr>
              <a:t>, </a:t>
            </a:r>
            <a:r>
              <a:rPr lang="en-US" sz="4299" dirty="0" err="1">
                <a:solidFill>
                  <a:srgbClr val="5F1A1F"/>
                </a:solidFill>
                <a:latin typeface="Roboto Condensed"/>
              </a:rPr>
              <a:t>phải</a:t>
            </a:r>
            <a:r>
              <a:rPr lang="en-US" sz="4299" dirty="0">
                <a:solidFill>
                  <a:srgbClr val="5F1A1F"/>
                </a:solidFill>
                <a:latin typeface="Roboto Condensed"/>
              </a:rPr>
              <a:t> </a:t>
            </a:r>
            <a:r>
              <a:rPr lang="en-US" sz="4299" dirty="0" err="1">
                <a:solidFill>
                  <a:srgbClr val="5F1A1F"/>
                </a:solidFill>
                <a:latin typeface="Roboto Condensed"/>
              </a:rPr>
              <a:t>có</a:t>
            </a:r>
            <a:r>
              <a:rPr lang="en-US" sz="4299" dirty="0">
                <a:solidFill>
                  <a:srgbClr val="5F1A1F"/>
                </a:solidFill>
                <a:latin typeface="Roboto Condensed"/>
              </a:rPr>
              <a:t> </a:t>
            </a:r>
            <a:r>
              <a:rPr lang="en-US" sz="4299" dirty="0" err="1">
                <a:solidFill>
                  <a:srgbClr val="5F1A1F"/>
                </a:solidFill>
                <a:latin typeface="Roboto Condensed"/>
              </a:rPr>
              <a:t>hoài</a:t>
            </a:r>
            <a:r>
              <a:rPr lang="en-US" sz="4299" dirty="0">
                <a:solidFill>
                  <a:srgbClr val="5F1A1F"/>
                </a:solidFill>
                <a:latin typeface="Roboto Condensed"/>
              </a:rPr>
              <a:t> </a:t>
            </a:r>
            <a:r>
              <a:rPr lang="en-US" sz="4299" dirty="0" err="1">
                <a:solidFill>
                  <a:srgbClr val="5F1A1F"/>
                </a:solidFill>
                <a:latin typeface="Roboto Condensed"/>
              </a:rPr>
              <a:t>bão</a:t>
            </a:r>
            <a:r>
              <a:rPr lang="en-US" sz="4299" dirty="0">
                <a:solidFill>
                  <a:srgbClr val="5F1A1F"/>
                </a:solidFill>
                <a:latin typeface="Roboto Condensed"/>
              </a:rPr>
              <a:t> </a:t>
            </a:r>
            <a:r>
              <a:rPr lang="en-US" sz="4299" dirty="0" err="1">
                <a:solidFill>
                  <a:srgbClr val="5F1A1F"/>
                </a:solidFill>
                <a:latin typeface="Roboto Condensed"/>
              </a:rPr>
              <a:t>lớn</a:t>
            </a:r>
            <a:r>
              <a:rPr lang="en-US" sz="4299" dirty="0">
                <a:solidFill>
                  <a:srgbClr val="5F1A1F"/>
                </a:solidFill>
                <a:latin typeface="Roboto Condensed"/>
              </a:rPr>
              <a:t>”, “</a:t>
            </a:r>
            <a:r>
              <a:rPr lang="en-US" sz="4299" dirty="0" err="1">
                <a:solidFill>
                  <a:srgbClr val="5F1A1F"/>
                </a:solidFill>
                <a:latin typeface="Roboto Condensed"/>
              </a:rPr>
              <a:t>Cô</a:t>
            </a:r>
            <a:r>
              <a:rPr lang="en-US" sz="4299" dirty="0">
                <a:solidFill>
                  <a:srgbClr val="5F1A1F"/>
                </a:solidFill>
                <a:latin typeface="Roboto Condensed"/>
              </a:rPr>
              <a:t> </a:t>
            </a:r>
            <a:r>
              <a:rPr lang="en-US" sz="4299" dirty="0" err="1">
                <a:solidFill>
                  <a:srgbClr val="5F1A1F"/>
                </a:solidFill>
                <a:latin typeface="Roboto Condensed"/>
              </a:rPr>
              <a:t>Nhàn</a:t>
            </a:r>
            <a:r>
              <a:rPr lang="en-US" sz="4299" dirty="0">
                <a:solidFill>
                  <a:srgbClr val="5F1A1F"/>
                </a:solidFill>
                <a:latin typeface="Roboto Condensed"/>
              </a:rPr>
              <a:t> </a:t>
            </a:r>
            <a:r>
              <a:rPr lang="en-US" sz="4299" dirty="0" err="1">
                <a:solidFill>
                  <a:srgbClr val="5F1A1F"/>
                </a:solidFill>
                <a:latin typeface="Roboto Condensed"/>
              </a:rPr>
              <a:t>thừa</a:t>
            </a:r>
            <a:r>
              <a:rPr lang="en-US" sz="4299" dirty="0">
                <a:solidFill>
                  <a:srgbClr val="5F1A1F"/>
                </a:solidFill>
                <a:latin typeface="Roboto Condensed"/>
              </a:rPr>
              <a:t> </a:t>
            </a:r>
            <a:r>
              <a:rPr lang="en-US" sz="4299" dirty="0" err="1">
                <a:solidFill>
                  <a:srgbClr val="5F1A1F"/>
                </a:solidFill>
                <a:latin typeface="Roboto Condensed"/>
              </a:rPr>
              <a:t>hưởng</a:t>
            </a:r>
            <a:r>
              <a:rPr lang="en-US" sz="4299" dirty="0">
                <a:solidFill>
                  <a:srgbClr val="5F1A1F"/>
                </a:solidFill>
                <a:latin typeface="Roboto Condensed"/>
              </a:rPr>
              <a:t> ở </a:t>
            </a:r>
            <a:r>
              <a:rPr lang="en-US" sz="4299" dirty="0" err="1">
                <a:solidFill>
                  <a:srgbClr val="5F1A1F"/>
                </a:solidFill>
                <a:latin typeface="Roboto Condensed"/>
              </a:rPr>
              <a:t>bác</a:t>
            </a:r>
            <a:r>
              <a:rPr lang="en-US" sz="4299" dirty="0">
                <a:solidFill>
                  <a:srgbClr val="5F1A1F"/>
                </a:solidFill>
                <a:latin typeface="Roboto Condensed"/>
              </a:rPr>
              <a:t> </a:t>
            </a:r>
            <a:r>
              <a:rPr lang="en-US" sz="4299" dirty="0" err="1">
                <a:solidFill>
                  <a:srgbClr val="5F1A1F"/>
                </a:solidFill>
                <a:latin typeface="Roboto Condensed"/>
              </a:rPr>
              <a:t>đầu</a:t>
            </a:r>
            <a:r>
              <a:rPr lang="en-US" sz="4299" dirty="0">
                <a:solidFill>
                  <a:srgbClr val="5F1A1F"/>
                </a:solidFill>
                <a:latin typeface="Roboto Condensed"/>
              </a:rPr>
              <a:t> </a:t>
            </a:r>
            <a:r>
              <a:rPr lang="en-US" sz="4299" dirty="0" err="1">
                <a:solidFill>
                  <a:srgbClr val="5F1A1F"/>
                </a:solidFill>
                <a:latin typeface="Roboto Condensed"/>
              </a:rPr>
              <a:t>óc</a:t>
            </a:r>
            <a:r>
              <a:rPr lang="en-US" sz="4299" dirty="0">
                <a:solidFill>
                  <a:srgbClr val="5F1A1F"/>
                </a:solidFill>
                <a:latin typeface="Roboto Condensed"/>
              </a:rPr>
              <a:t> </a:t>
            </a:r>
            <a:r>
              <a:rPr lang="en-US" sz="4299" dirty="0" err="1">
                <a:solidFill>
                  <a:srgbClr val="5F1A1F"/>
                </a:solidFill>
                <a:latin typeface="Roboto Condensed"/>
              </a:rPr>
              <a:t>táo</a:t>
            </a:r>
            <a:r>
              <a:rPr lang="en-US" sz="4299" dirty="0">
                <a:solidFill>
                  <a:srgbClr val="5F1A1F"/>
                </a:solidFill>
                <a:latin typeface="Roboto Condensed"/>
              </a:rPr>
              <a:t> </a:t>
            </a:r>
            <a:r>
              <a:rPr lang="en-US" sz="4299" dirty="0" err="1">
                <a:solidFill>
                  <a:srgbClr val="5F1A1F"/>
                </a:solidFill>
                <a:latin typeface="Roboto Condensed"/>
              </a:rPr>
              <a:t>bạo</a:t>
            </a:r>
            <a:r>
              <a:rPr lang="en-US" sz="4299" dirty="0">
                <a:solidFill>
                  <a:srgbClr val="5F1A1F"/>
                </a:solidFill>
                <a:latin typeface="Roboto Condensed"/>
              </a:rPr>
              <a:t>,…”</a:t>
            </a:r>
          </a:p>
          <a:p>
            <a:pPr algn="just">
              <a:lnSpc>
                <a:spcPts val="6019"/>
              </a:lnSpc>
            </a:pPr>
            <a:r>
              <a:rPr lang="en-US" sz="4299" dirty="0">
                <a:solidFill>
                  <a:srgbClr val="5F1A1F"/>
                </a:solidFill>
                <a:latin typeface="Roboto Condensed"/>
              </a:rPr>
              <a:t>C.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người</a:t>
            </a:r>
            <a:r>
              <a:rPr lang="en-US" sz="4299" dirty="0">
                <a:solidFill>
                  <a:srgbClr val="5F1A1F"/>
                </a:solidFill>
                <a:latin typeface="Roboto Condensed"/>
              </a:rPr>
              <a:t> </a:t>
            </a:r>
            <a:r>
              <a:rPr lang="en-US" sz="4299" dirty="0" err="1">
                <a:solidFill>
                  <a:srgbClr val="5F1A1F"/>
                </a:solidFill>
                <a:latin typeface="Roboto Condensed"/>
              </a:rPr>
              <a:t>trung</a:t>
            </a:r>
            <a:r>
              <a:rPr lang="en-US" sz="4299" dirty="0">
                <a:solidFill>
                  <a:srgbClr val="5F1A1F"/>
                </a:solidFill>
                <a:latin typeface="Roboto Condensed"/>
              </a:rPr>
              <a:t> </a:t>
            </a:r>
            <a:r>
              <a:rPr lang="en-US" sz="4299" dirty="0" err="1">
                <a:solidFill>
                  <a:srgbClr val="5F1A1F"/>
                </a:solidFill>
                <a:latin typeface="Roboto Condensed"/>
              </a:rPr>
              <a:t>với</a:t>
            </a:r>
            <a:r>
              <a:rPr lang="en-US" sz="4299" dirty="0">
                <a:solidFill>
                  <a:srgbClr val="5F1A1F"/>
                </a:solidFill>
                <a:latin typeface="Roboto Condensed"/>
              </a:rPr>
              <a:t> </a:t>
            </a:r>
            <a:r>
              <a:rPr lang="en-US" sz="4299" dirty="0" err="1">
                <a:solidFill>
                  <a:srgbClr val="5F1A1F"/>
                </a:solidFill>
                <a:latin typeface="Roboto Condensed"/>
              </a:rPr>
              <a:t>Đảng</a:t>
            </a:r>
            <a:r>
              <a:rPr lang="en-US" sz="4299" dirty="0">
                <a:solidFill>
                  <a:srgbClr val="5F1A1F"/>
                </a:solidFill>
                <a:latin typeface="Roboto Condensed"/>
              </a:rPr>
              <a:t>, </a:t>
            </a:r>
            <a:r>
              <a:rPr lang="en-US" sz="4299" dirty="0" err="1">
                <a:solidFill>
                  <a:srgbClr val="5F1A1F"/>
                </a:solidFill>
                <a:latin typeface="Roboto Condensed"/>
              </a:rPr>
              <a:t>hiếu</a:t>
            </a:r>
            <a:r>
              <a:rPr lang="en-US" sz="4299" dirty="0">
                <a:solidFill>
                  <a:srgbClr val="5F1A1F"/>
                </a:solidFill>
                <a:latin typeface="Roboto Condensed"/>
              </a:rPr>
              <a:t> </a:t>
            </a:r>
            <a:r>
              <a:rPr lang="en-US" sz="4299" dirty="0" err="1">
                <a:solidFill>
                  <a:srgbClr val="5F1A1F"/>
                </a:solidFill>
                <a:latin typeface="Roboto Condensed"/>
              </a:rPr>
              <a:t>với</a:t>
            </a:r>
            <a:r>
              <a:rPr lang="en-US" sz="4299" dirty="0">
                <a:solidFill>
                  <a:srgbClr val="5F1A1F"/>
                </a:solidFill>
                <a:latin typeface="Roboto Condensed"/>
              </a:rPr>
              <a:t> </a:t>
            </a:r>
            <a:r>
              <a:rPr lang="en-US" sz="4299" dirty="0" err="1">
                <a:solidFill>
                  <a:srgbClr val="5F1A1F"/>
                </a:solidFill>
                <a:latin typeface="Roboto Condensed"/>
              </a:rPr>
              <a:t>dân</a:t>
            </a:r>
            <a:r>
              <a:rPr lang="en-US" sz="4299" dirty="0">
                <a:solidFill>
                  <a:srgbClr val="5F1A1F"/>
                </a:solidFill>
                <a:latin typeface="Roboto Condensed"/>
              </a:rPr>
              <a:t>, </a:t>
            </a:r>
            <a:r>
              <a:rPr lang="en-US" sz="4299" dirty="0" err="1">
                <a:solidFill>
                  <a:srgbClr val="5F1A1F"/>
                </a:solidFill>
                <a:latin typeface="Roboto Condensed"/>
              </a:rPr>
              <a:t>luôn</a:t>
            </a:r>
            <a:r>
              <a:rPr lang="en-US" sz="4299" dirty="0">
                <a:solidFill>
                  <a:srgbClr val="5F1A1F"/>
                </a:solidFill>
                <a:latin typeface="Roboto Condensed"/>
              </a:rPr>
              <a:t> </a:t>
            </a:r>
            <a:r>
              <a:rPr lang="en-US" sz="4299" dirty="0" err="1">
                <a:solidFill>
                  <a:srgbClr val="5F1A1F"/>
                </a:solidFill>
                <a:latin typeface="Roboto Condensed"/>
              </a:rPr>
              <a:t>là</a:t>
            </a:r>
            <a:r>
              <a:rPr lang="en-US" sz="4299" dirty="0">
                <a:solidFill>
                  <a:srgbClr val="5F1A1F"/>
                </a:solidFill>
                <a:latin typeface="Roboto Condensed"/>
              </a:rPr>
              <a:t> </a:t>
            </a:r>
            <a:r>
              <a:rPr lang="en-US" sz="4299" dirty="0" err="1">
                <a:solidFill>
                  <a:srgbClr val="5F1A1F"/>
                </a:solidFill>
                <a:latin typeface="Roboto Condensed"/>
              </a:rPr>
              <a:t>một</a:t>
            </a:r>
            <a:r>
              <a:rPr lang="en-US" sz="4299" dirty="0">
                <a:solidFill>
                  <a:srgbClr val="5F1A1F"/>
                </a:solidFill>
                <a:latin typeface="Roboto Condensed"/>
              </a:rPr>
              <a:t> </a:t>
            </a:r>
            <a:r>
              <a:rPr lang="en-US" sz="4299" dirty="0" err="1">
                <a:solidFill>
                  <a:srgbClr val="5F1A1F"/>
                </a:solidFill>
                <a:latin typeface="Roboto Condensed"/>
              </a:rPr>
              <a:t>tấm</a:t>
            </a:r>
            <a:r>
              <a:rPr lang="en-US" sz="4299" dirty="0">
                <a:solidFill>
                  <a:srgbClr val="5F1A1F"/>
                </a:solidFill>
                <a:latin typeface="Roboto Condensed"/>
              </a:rPr>
              <a:t> </a:t>
            </a:r>
            <a:r>
              <a:rPr lang="en-US" sz="4299" dirty="0" err="1">
                <a:solidFill>
                  <a:srgbClr val="5F1A1F"/>
                </a:solidFill>
                <a:latin typeface="Roboto Condensed"/>
              </a:rPr>
              <a:t>gương</a:t>
            </a:r>
            <a:r>
              <a:rPr lang="en-US" sz="4299" dirty="0">
                <a:solidFill>
                  <a:srgbClr val="5F1A1F"/>
                </a:solidFill>
                <a:latin typeface="Roboto Condensed"/>
              </a:rPr>
              <a:t> </a:t>
            </a:r>
            <a:r>
              <a:rPr lang="en-US" sz="4299" dirty="0" err="1">
                <a:solidFill>
                  <a:srgbClr val="5F1A1F"/>
                </a:solidFill>
                <a:latin typeface="Roboto Condensed"/>
              </a:rPr>
              <a:t>sáng</a:t>
            </a:r>
            <a:r>
              <a:rPr lang="en-US" sz="4299" dirty="0">
                <a:solidFill>
                  <a:srgbClr val="5F1A1F"/>
                </a:solidFill>
                <a:latin typeface="Roboto Condensed"/>
              </a:rPr>
              <a:t> </a:t>
            </a:r>
            <a:r>
              <a:rPr lang="en-US" sz="4299" dirty="0" err="1">
                <a:solidFill>
                  <a:srgbClr val="5F1A1F"/>
                </a:solidFill>
                <a:latin typeface="Roboto Condensed"/>
              </a:rPr>
              <a:t>cho</a:t>
            </a:r>
            <a:r>
              <a:rPr lang="en-US" sz="4299" dirty="0">
                <a:solidFill>
                  <a:srgbClr val="5F1A1F"/>
                </a:solidFill>
                <a:latin typeface="Roboto Condensed"/>
              </a:rPr>
              <a:t> </a:t>
            </a:r>
            <a:r>
              <a:rPr lang="en-US" sz="4299" dirty="0" err="1">
                <a:solidFill>
                  <a:srgbClr val="5F1A1F"/>
                </a:solidFill>
                <a:latin typeface="Roboto Condensed"/>
              </a:rPr>
              <a:t>các</a:t>
            </a:r>
            <a:r>
              <a:rPr lang="en-US" sz="4299" dirty="0">
                <a:solidFill>
                  <a:srgbClr val="5F1A1F"/>
                </a:solidFill>
                <a:latin typeface="Roboto Condensed"/>
              </a:rPr>
              <a:t> </a:t>
            </a:r>
            <a:r>
              <a:rPr lang="en-US" sz="4299" dirty="0" err="1">
                <a:solidFill>
                  <a:srgbClr val="5F1A1F"/>
                </a:solidFill>
                <a:latin typeface="Roboto Condensed"/>
              </a:rPr>
              <a:t>cán</a:t>
            </a:r>
            <a:r>
              <a:rPr lang="en-US" sz="4299" dirty="0">
                <a:solidFill>
                  <a:srgbClr val="5F1A1F"/>
                </a:solidFill>
                <a:latin typeface="Roboto Condensed"/>
              </a:rPr>
              <a:t> </a:t>
            </a:r>
            <a:r>
              <a:rPr lang="en-US" sz="4299" dirty="0" err="1">
                <a:solidFill>
                  <a:srgbClr val="5F1A1F"/>
                </a:solidFill>
                <a:latin typeface="Roboto Condensed"/>
              </a:rPr>
              <a:t>bộ</a:t>
            </a:r>
            <a:r>
              <a:rPr lang="en-US" sz="4299" dirty="0">
                <a:solidFill>
                  <a:srgbClr val="5F1A1F"/>
                </a:solidFill>
                <a:latin typeface="Roboto Condensed"/>
              </a:rPr>
              <a:t> </a:t>
            </a:r>
            <a:r>
              <a:rPr lang="en-US" sz="4299" dirty="0" err="1">
                <a:solidFill>
                  <a:srgbClr val="5F1A1F"/>
                </a:solidFill>
                <a:latin typeface="Roboto Condensed"/>
              </a:rPr>
              <a:t>khác</a:t>
            </a:r>
            <a:r>
              <a:rPr lang="en-US" sz="4299" dirty="0">
                <a:solidFill>
                  <a:srgbClr val="5F1A1F"/>
                </a:solidFill>
                <a:latin typeface="Roboto Condensed"/>
              </a:rPr>
              <a:t> </a:t>
            </a:r>
            <a:r>
              <a:rPr lang="en-US" sz="4299" dirty="0" err="1">
                <a:solidFill>
                  <a:srgbClr val="5F1A1F"/>
                </a:solidFill>
                <a:latin typeface="Roboto Condensed"/>
              </a:rPr>
              <a:t>noi</a:t>
            </a:r>
            <a:r>
              <a:rPr lang="en-US" sz="4299" dirty="0">
                <a:solidFill>
                  <a:srgbClr val="5F1A1F"/>
                </a:solidFill>
                <a:latin typeface="Roboto Condensed"/>
              </a:rPr>
              <a:t> </a:t>
            </a:r>
            <a:r>
              <a:rPr lang="en-US" sz="4299" dirty="0" err="1">
                <a:solidFill>
                  <a:srgbClr val="5F1A1F"/>
                </a:solidFill>
                <a:latin typeface="Roboto Condensed"/>
              </a:rPr>
              <a:t>theo.</a:t>
            </a:r>
            <a:endParaRPr lang="en-US" sz="4299" dirty="0">
              <a:solidFill>
                <a:srgbClr val="5F1A1F"/>
              </a:solidFill>
              <a:latin typeface="Roboto Condensed"/>
            </a:endParaRPr>
          </a:p>
          <a:p>
            <a:pPr algn="just">
              <a:lnSpc>
                <a:spcPts val="6019"/>
              </a:lnSpc>
            </a:pPr>
            <a:r>
              <a:rPr lang="en-US" sz="4299" dirty="0">
                <a:solidFill>
                  <a:srgbClr val="5F1A1F"/>
                </a:solidFill>
                <a:latin typeface="Roboto Condensed"/>
              </a:rPr>
              <a:t>D. </a:t>
            </a:r>
            <a:r>
              <a:rPr lang="en-US" sz="4299" dirty="0" err="1">
                <a:solidFill>
                  <a:srgbClr val="5F1A1F"/>
                </a:solidFill>
                <a:latin typeface="Roboto Condensed"/>
              </a:rPr>
              <a:t>Cả</a:t>
            </a:r>
            <a:r>
              <a:rPr lang="en-US" sz="4299" dirty="0">
                <a:solidFill>
                  <a:srgbClr val="5F1A1F"/>
                </a:solidFill>
                <a:latin typeface="Roboto Condensed"/>
              </a:rPr>
              <a:t> A </a:t>
            </a:r>
            <a:r>
              <a:rPr lang="en-US" sz="4299" dirty="0" err="1">
                <a:solidFill>
                  <a:srgbClr val="5F1A1F"/>
                </a:solidFill>
                <a:latin typeface="Roboto Condensed"/>
              </a:rPr>
              <a:t>và</a:t>
            </a:r>
            <a:r>
              <a:rPr lang="en-US" sz="4299" dirty="0">
                <a:solidFill>
                  <a:srgbClr val="5F1A1F"/>
                </a:solidFill>
                <a:latin typeface="Roboto Condensed"/>
              </a:rPr>
              <a:t> B.</a:t>
            </a:r>
          </a:p>
          <a:p>
            <a:pPr algn="just">
              <a:lnSpc>
                <a:spcPts val="6019"/>
              </a:lnSpc>
              <a:spcBef>
                <a:spcPct val="0"/>
              </a:spcBef>
            </a:pPr>
            <a:endParaRPr lang="en-US" sz="4299" dirty="0">
              <a:solidFill>
                <a:srgbClr val="5F1A1F"/>
              </a:solidFill>
              <a:latin typeface="Roboto Condensed"/>
            </a:endParaRPr>
          </a:p>
        </p:txBody>
      </p:sp>
      <p:sp>
        <p:nvSpPr>
          <p:cNvPr id="7" name="Freeform 7"/>
          <p:cNvSpPr/>
          <p:nvPr/>
        </p:nvSpPr>
        <p:spPr>
          <a:xfrm>
            <a:off x="-1461329" y="-57668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719008" y="3842942"/>
            <a:ext cx="17044726" cy="5946227"/>
            <a:chOff x="0" y="0"/>
            <a:chExt cx="4489146" cy="1566085"/>
          </a:xfrm>
        </p:grpSpPr>
        <p:sp>
          <p:nvSpPr>
            <p:cNvPr id="3" name="Freeform 3"/>
            <p:cNvSpPr/>
            <p:nvPr/>
          </p:nvSpPr>
          <p:spPr>
            <a:xfrm>
              <a:off x="0" y="0"/>
              <a:ext cx="4489146" cy="1566085"/>
            </a:xfrm>
            <a:custGeom>
              <a:avLst/>
              <a:gdLst/>
              <a:ahLst/>
              <a:cxnLst/>
              <a:rect l="l" t="t" r="r" b="b"/>
              <a:pathLst>
                <a:path w="4489146" h="1566085">
                  <a:moveTo>
                    <a:pt x="23165" y="0"/>
                  </a:moveTo>
                  <a:lnTo>
                    <a:pt x="4465981" y="0"/>
                  </a:lnTo>
                  <a:cubicBezTo>
                    <a:pt x="4478775" y="0"/>
                    <a:pt x="4489146" y="10371"/>
                    <a:pt x="4489146" y="23165"/>
                  </a:cubicBezTo>
                  <a:lnTo>
                    <a:pt x="4489146" y="1542920"/>
                  </a:lnTo>
                  <a:cubicBezTo>
                    <a:pt x="4489146" y="1555713"/>
                    <a:pt x="4478775" y="1566085"/>
                    <a:pt x="4465981" y="1566085"/>
                  </a:cubicBezTo>
                  <a:lnTo>
                    <a:pt x="23165" y="1566085"/>
                  </a:lnTo>
                  <a:cubicBezTo>
                    <a:pt x="17021" y="1566085"/>
                    <a:pt x="11129" y="1563644"/>
                    <a:pt x="6785" y="1559300"/>
                  </a:cubicBezTo>
                  <a:cubicBezTo>
                    <a:pt x="2441" y="1554955"/>
                    <a:pt x="0" y="1549063"/>
                    <a:pt x="0" y="1542920"/>
                  </a:cubicBezTo>
                  <a:lnTo>
                    <a:pt x="0" y="23165"/>
                  </a:lnTo>
                  <a:cubicBezTo>
                    <a:pt x="0" y="10371"/>
                    <a:pt x="10371" y="0"/>
                    <a:pt x="23165"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86355" y="-268035"/>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219200" y="8724900"/>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380920" y="4370069"/>
            <a:ext cx="14118987" cy="5916931"/>
          </a:xfrm>
          <a:prstGeom prst="rect">
            <a:avLst/>
          </a:prstGeom>
        </p:spPr>
        <p:txBody>
          <a:bodyPr lIns="0" tIns="0" rIns="0" bIns="0" rtlCol="0" anchor="t">
            <a:spAutoFit/>
          </a:bodyPr>
          <a:lstStyle/>
          <a:p>
            <a:pPr algn="just">
              <a:lnSpc>
                <a:spcPts val="6719"/>
              </a:lnSpc>
            </a:pPr>
            <a:r>
              <a:rPr lang="en-US" sz="4799" dirty="0" err="1">
                <a:solidFill>
                  <a:srgbClr val="5F1A1F"/>
                </a:solidFill>
                <a:latin typeface="Roboto Condensed Bold"/>
              </a:rPr>
              <a:t>Câu</a:t>
            </a:r>
            <a:r>
              <a:rPr lang="en-US" sz="4799" dirty="0">
                <a:solidFill>
                  <a:srgbClr val="5F1A1F"/>
                </a:solidFill>
                <a:latin typeface="Roboto Condensed Bold"/>
              </a:rPr>
              <a:t> </a:t>
            </a:r>
            <a:r>
              <a:rPr lang="vi-VN" sz="4799" dirty="0">
                <a:solidFill>
                  <a:srgbClr val="5F1A1F"/>
                </a:solidFill>
                <a:latin typeface="Roboto Condensed Bold"/>
              </a:rPr>
              <a:t>6</a:t>
            </a:r>
            <a:r>
              <a:rPr lang="en-US" sz="4799" dirty="0">
                <a:solidFill>
                  <a:srgbClr val="5F1A1F"/>
                </a:solidFill>
                <a:latin typeface="Roboto Condensed Bold"/>
              </a:rPr>
              <a:t>.</a:t>
            </a:r>
            <a:r>
              <a:rPr lang="en-US" sz="4799" dirty="0">
                <a:solidFill>
                  <a:srgbClr val="5F1A1F"/>
                </a:solidFill>
                <a:latin typeface="Roboto Condensed"/>
              </a:rPr>
              <a:t> </a:t>
            </a:r>
            <a:r>
              <a:rPr lang="en-US" sz="4799" dirty="0" err="1">
                <a:solidFill>
                  <a:srgbClr val="5F1A1F"/>
                </a:solidFill>
                <a:latin typeface="Roboto Condensed"/>
              </a:rPr>
              <a:t>Ngôn</a:t>
            </a:r>
            <a:r>
              <a:rPr lang="en-US" sz="4799" dirty="0">
                <a:solidFill>
                  <a:srgbClr val="5F1A1F"/>
                </a:solidFill>
                <a:latin typeface="Roboto Condensed"/>
              </a:rPr>
              <a:t> </a:t>
            </a:r>
            <a:r>
              <a:rPr lang="en-US" sz="4799" dirty="0" err="1">
                <a:solidFill>
                  <a:srgbClr val="5F1A1F"/>
                </a:solidFill>
                <a:latin typeface="Roboto Condensed"/>
              </a:rPr>
              <a:t>ngữ</a:t>
            </a:r>
            <a:r>
              <a:rPr lang="en-US" sz="4799" dirty="0">
                <a:solidFill>
                  <a:srgbClr val="5F1A1F"/>
                </a:solidFill>
                <a:latin typeface="Roboto Condensed"/>
              </a:rPr>
              <a:t> </a:t>
            </a:r>
            <a:r>
              <a:rPr lang="en-US" sz="4799" dirty="0" err="1">
                <a:solidFill>
                  <a:srgbClr val="5F1A1F"/>
                </a:solidFill>
                <a:latin typeface="Roboto Condensed"/>
              </a:rPr>
              <a:t>của</a:t>
            </a:r>
            <a:r>
              <a:rPr lang="en-US" sz="4799" dirty="0">
                <a:solidFill>
                  <a:srgbClr val="5F1A1F"/>
                </a:solidFill>
                <a:latin typeface="Roboto Condensed"/>
              </a:rPr>
              <a:t> </a:t>
            </a:r>
            <a:r>
              <a:rPr lang="en-US" sz="4799" dirty="0" err="1">
                <a:solidFill>
                  <a:srgbClr val="5F1A1F"/>
                </a:solidFill>
                <a:latin typeface="Roboto Condensed"/>
              </a:rPr>
              <a:t>ông</a:t>
            </a:r>
            <a:r>
              <a:rPr lang="en-US" sz="4799" dirty="0">
                <a:solidFill>
                  <a:srgbClr val="5F1A1F"/>
                </a:solidFill>
                <a:latin typeface="Roboto Condensed"/>
              </a:rPr>
              <a:t> </a:t>
            </a:r>
            <a:r>
              <a:rPr lang="en-US" sz="4799" dirty="0" err="1">
                <a:solidFill>
                  <a:srgbClr val="5F1A1F"/>
                </a:solidFill>
                <a:latin typeface="Roboto Condensed"/>
              </a:rPr>
              <a:t>Nha</a:t>
            </a:r>
            <a:r>
              <a:rPr lang="en-US" sz="4799" dirty="0">
                <a:solidFill>
                  <a:srgbClr val="5F1A1F"/>
                </a:solidFill>
                <a:latin typeface="Roboto Condensed"/>
              </a:rPr>
              <a:t> ở </a:t>
            </a:r>
            <a:r>
              <a:rPr lang="en-US" sz="4799" dirty="0" err="1">
                <a:solidFill>
                  <a:srgbClr val="5F1A1F"/>
                </a:solidFill>
                <a:latin typeface="Roboto Condensed"/>
              </a:rPr>
              <a:t>đoạn</a:t>
            </a:r>
            <a:r>
              <a:rPr lang="en-US" sz="4799" dirty="0">
                <a:solidFill>
                  <a:srgbClr val="5F1A1F"/>
                </a:solidFill>
                <a:latin typeface="Roboto Condensed"/>
              </a:rPr>
              <a:t> </a:t>
            </a:r>
            <a:r>
              <a:rPr lang="en-US" sz="4799" dirty="0" err="1">
                <a:solidFill>
                  <a:srgbClr val="5F1A1F"/>
                </a:solidFill>
                <a:latin typeface="Roboto Condensed"/>
              </a:rPr>
              <a:t>từ</a:t>
            </a:r>
            <a:r>
              <a:rPr lang="en-US" sz="4799" dirty="0">
                <a:solidFill>
                  <a:srgbClr val="5F1A1F"/>
                </a:solidFill>
                <a:latin typeface="Roboto Condensed"/>
              </a:rPr>
              <a:t> “</a:t>
            </a:r>
            <a:r>
              <a:rPr lang="en-US" sz="4799" dirty="0" err="1">
                <a:solidFill>
                  <a:srgbClr val="5F1A1F"/>
                </a:solidFill>
                <a:latin typeface="Roboto Condensed"/>
              </a:rPr>
              <a:t>Dẹp</a:t>
            </a:r>
            <a:r>
              <a:rPr lang="en-US" sz="4799" dirty="0">
                <a:solidFill>
                  <a:srgbClr val="5F1A1F"/>
                </a:solidFill>
                <a:latin typeface="Roboto Condensed"/>
              </a:rPr>
              <a:t> </a:t>
            </a:r>
            <a:r>
              <a:rPr lang="en-US" sz="4799" dirty="0" err="1">
                <a:solidFill>
                  <a:srgbClr val="5F1A1F"/>
                </a:solidFill>
                <a:latin typeface="Roboto Condensed"/>
              </a:rPr>
              <a:t>những</a:t>
            </a:r>
            <a:r>
              <a:rPr lang="en-US" sz="4799" dirty="0">
                <a:solidFill>
                  <a:srgbClr val="5F1A1F"/>
                </a:solidFill>
                <a:latin typeface="Roboto Condensed"/>
              </a:rPr>
              <a:t> </a:t>
            </a:r>
            <a:r>
              <a:rPr lang="en-US" sz="4799" dirty="0" err="1">
                <a:solidFill>
                  <a:srgbClr val="5F1A1F"/>
                </a:solidFill>
                <a:latin typeface="Roboto Condensed"/>
              </a:rPr>
              <a:t>việc</a:t>
            </a:r>
            <a:r>
              <a:rPr lang="en-US" sz="4799" dirty="0">
                <a:solidFill>
                  <a:srgbClr val="5F1A1F"/>
                </a:solidFill>
                <a:latin typeface="Roboto Condensed"/>
              </a:rPr>
              <a:t> </a:t>
            </a:r>
            <a:r>
              <a:rPr lang="en-US" sz="4799" dirty="0" err="1">
                <a:solidFill>
                  <a:srgbClr val="5F1A1F"/>
                </a:solidFill>
                <a:latin typeface="Roboto Condensed"/>
              </a:rPr>
              <a:t>manh</a:t>
            </a:r>
            <a:r>
              <a:rPr lang="en-US" sz="4799" dirty="0">
                <a:solidFill>
                  <a:srgbClr val="5F1A1F"/>
                </a:solidFill>
                <a:latin typeface="Roboto Condensed"/>
              </a:rPr>
              <a:t> </a:t>
            </a:r>
            <a:r>
              <a:rPr lang="en-US" sz="4799" dirty="0" err="1">
                <a:solidFill>
                  <a:srgbClr val="5F1A1F"/>
                </a:solidFill>
                <a:latin typeface="Roboto Condensed"/>
              </a:rPr>
              <a:t>mún</a:t>
            </a:r>
            <a:r>
              <a:rPr lang="en-US" sz="4799" dirty="0">
                <a:solidFill>
                  <a:srgbClr val="5F1A1F"/>
                </a:solidFill>
                <a:latin typeface="Roboto Condensed"/>
              </a:rPr>
              <a:t> … </a:t>
            </a:r>
            <a:r>
              <a:rPr lang="en-US" sz="4799" dirty="0" err="1">
                <a:solidFill>
                  <a:srgbClr val="5F1A1F"/>
                </a:solidFill>
                <a:latin typeface="Roboto Condensed"/>
              </a:rPr>
              <a:t>em</a:t>
            </a:r>
            <a:r>
              <a:rPr lang="en-US" sz="4799" dirty="0">
                <a:solidFill>
                  <a:srgbClr val="5F1A1F"/>
                </a:solidFill>
                <a:latin typeface="Roboto Condensed"/>
              </a:rPr>
              <a:t> </a:t>
            </a:r>
            <a:r>
              <a:rPr lang="en-US" sz="4799" dirty="0" err="1">
                <a:solidFill>
                  <a:srgbClr val="5F1A1F"/>
                </a:solidFill>
                <a:latin typeface="Roboto Condensed"/>
              </a:rPr>
              <a:t>hiểu</a:t>
            </a:r>
            <a:r>
              <a:rPr lang="en-US" sz="4799" dirty="0">
                <a:solidFill>
                  <a:srgbClr val="5F1A1F"/>
                </a:solidFill>
                <a:latin typeface="Roboto Condensed"/>
              </a:rPr>
              <a:t>, </a:t>
            </a:r>
            <a:r>
              <a:rPr lang="en-US" sz="4799" dirty="0" err="1">
                <a:solidFill>
                  <a:srgbClr val="5F1A1F"/>
                </a:solidFill>
                <a:latin typeface="Roboto Condensed"/>
              </a:rPr>
              <a:t>pháo</a:t>
            </a:r>
            <a:r>
              <a:rPr lang="en-US" sz="4799" dirty="0">
                <a:solidFill>
                  <a:srgbClr val="5F1A1F"/>
                </a:solidFill>
                <a:latin typeface="Roboto Condensed"/>
              </a:rPr>
              <a:t> </a:t>
            </a:r>
            <a:r>
              <a:rPr lang="en-US" sz="4799" dirty="0" err="1">
                <a:solidFill>
                  <a:srgbClr val="5F1A1F"/>
                </a:solidFill>
                <a:latin typeface="Roboto Condensed"/>
              </a:rPr>
              <a:t>Tết</a:t>
            </a:r>
            <a:r>
              <a:rPr lang="en-US" sz="4799" dirty="0">
                <a:solidFill>
                  <a:srgbClr val="5F1A1F"/>
                </a:solidFill>
                <a:latin typeface="Roboto Condensed"/>
              </a:rPr>
              <a:t>” </a:t>
            </a:r>
            <a:r>
              <a:rPr lang="en-US" sz="4799" dirty="0" err="1">
                <a:solidFill>
                  <a:srgbClr val="5F1A1F"/>
                </a:solidFill>
                <a:latin typeface="Roboto Condensed"/>
              </a:rPr>
              <a:t>có</a:t>
            </a:r>
            <a:r>
              <a:rPr lang="en-US" sz="4799" dirty="0">
                <a:solidFill>
                  <a:srgbClr val="5F1A1F"/>
                </a:solidFill>
                <a:latin typeface="Roboto Condensed"/>
              </a:rPr>
              <a:t> </a:t>
            </a:r>
            <a:r>
              <a:rPr lang="en-US" sz="4799" dirty="0" err="1">
                <a:solidFill>
                  <a:srgbClr val="5F1A1F"/>
                </a:solidFill>
                <a:latin typeface="Roboto Condensed"/>
              </a:rPr>
              <a:t>gì</a:t>
            </a:r>
            <a:r>
              <a:rPr lang="en-US" sz="4799" dirty="0">
                <a:solidFill>
                  <a:srgbClr val="5F1A1F"/>
                </a:solidFill>
                <a:latin typeface="Roboto Condensed"/>
              </a:rPr>
              <a:t> </a:t>
            </a:r>
            <a:r>
              <a:rPr lang="en-US" sz="4799" dirty="0" err="1">
                <a:solidFill>
                  <a:srgbClr val="5F1A1F"/>
                </a:solidFill>
                <a:latin typeface="Roboto Condensed"/>
              </a:rPr>
              <a:t>gây</a:t>
            </a:r>
            <a:r>
              <a:rPr lang="en-US" sz="4799" dirty="0">
                <a:solidFill>
                  <a:srgbClr val="5F1A1F"/>
                </a:solidFill>
                <a:latin typeface="Roboto Condensed"/>
              </a:rPr>
              <a:t> </a:t>
            </a:r>
            <a:r>
              <a:rPr lang="en-US" sz="4799" dirty="0" err="1">
                <a:solidFill>
                  <a:srgbClr val="5F1A1F"/>
                </a:solidFill>
                <a:latin typeface="Roboto Condensed"/>
              </a:rPr>
              <a:t>cười</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A. </a:t>
            </a:r>
            <a:r>
              <a:rPr lang="en-US" sz="4799" dirty="0" err="1">
                <a:solidFill>
                  <a:srgbClr val="5F1A1F"/>
                </a:solidFill>
                <a:latin typeface="Roboto Condensed"/>
              </a:rPr>
              <a:t>Không</a:t>
            </a:r>
            <a:r>
              <a:rPr lang="en-US" sz="4799" dirty="0">
                <a:solidFill>
                  <a:srgbClr val="5F1A1F"/>
                </a:solidFill>
                <a:latin typeface="Roboto Condensed"/>
              </a:rPr>
              <a:t> </a:t>
            </a:r>
            <a:r>
              <a:rPr lang="en-US" sz="4799" dirty="0" err="1">
                <a:solidFill>
                  <a:srgbClr val="5F1A1F"/>
                </a:solidFill>
                <a:latin typeface="Roboto Condensed"/>
              </a:rPr>
              <a:t>có</a:t>
            </a:r>
            <a:r>
              <a:rPr lang="en-US" sz="4799" dirty="0">
                <a:solidFill>
                  <a:srgbClr val="5F1A1F"/>
                </a:solidFill>
                <a:latin typeface="Roboto Condensed"/>
              </a:rPr>
              <a:t> </a:t>
            </a:r>
            <a:r>
              <a:rPr lang="en-US" sz="4799" dirty="0" err="1">
                <a:solidFill>
                  <a:srgbClr val="5F1A1F"/>
                </a:solidFill>
                <a:latin typeface="Roboto Condensed"/>
              </a:rPr>
              <a:t>gì</a:t>
            </a:r>
            <a:r>
              <a:rPr lang="en-US" sz="4799" dirty="0">
                <a:solidFill>
                  <a:srgbClr val="5F1A1F"/>
                </a:solidFill>
                <a:latin typeface="Roboto Condensed"/>
              </a:rPr>
              <a:t> </a:t>
            </a:r>
            <a:r>
              <a:rPr lang="en-US" sz="4799" dirty="0" err="1">
                <a:solidFill>
                  <a:srgbClr val="5F1A1F"/>
                </a:solidFill>
                <a:latin typeface="Roboto Condensed"/>
              </a:rPr>
              <a:t>gây</a:t>
            </a:r>
            <a:r>
              <a:rPr lang="en-US" sz="4799" dirty="0">
                <a:solidFill>
                  <a:srgbClr val="5F1A1F"/>
                </a:solidFill>
                <a:latin typeface="Roboto Condensed"/>
              </a:rPr>
              <a:t> </a:t>
            </a:r>
            <a:r>
              <a:rPr lang="en-US" sz="4799" dirty="0" err="1">
                <a:solidFill>
                  <a:srgbClr val="5F1A1F"/>
                </a:solidFill>
                <a:latin typeface="Roboto Condensed"/>
              </a:rPr>
              <a:t>cười</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B. </a:t>
            </a:r>
            <a:r>
              <a:rPr lang="en-US" sz="4799" dirty="0" err="1">
                <a:solidFill>
                  <a:srgbClr val="5F1A1F"/>
                </a:solidFill>
                <a:latin typeface="Roboto Condensed"/>
              </a:rPr>
              <a:t>Mối</a:t>
            </a:r>
            <a:r>
              <a:rPr lang="en-US" sz="4799" dirty="0">
                <a:solidFill>
                  <a:srgbClr val="5F1A1F"/>
                </a:solidFill>
                <a:latin typeface="Roboto Condensed"/>
              </a:rPr>
              <a:t> </a:t>
            </a:r>
            <a:r>
              <a:rPr lang="en-US" sz="4799" dirty="0" err="1">
                <a:solidFill>
                  <a:srgbClr val="5F1A1F"/>
                </a:solidFill>
                <a:latin typeface="Roboto Condensed"/>
              </a:rPr>
              <a:t>quan</a:t>
            </a:r>
            <a:r>
              <a:rPr lang="en-US" sz="4799" dirty="0">
                <a:solidFill>
                  <a:srgbClr val="5F1A1F"/>
                </a:solidFill>
                <a:latin typeface="Roboto Condensed"/>
              </a:rPr>
              <a:t> </a:t>
            </a:r>
            <a:r>
              <a:rPr lang="en-US" sz="4799" dirty="0" err="1">
                <a:solidFill>
                  <a:srgbClr val="5F1A1F"/>
                </a:solidFill>
                <a:latin typeface="Roboto Condensed"/>
              </a:rPr>
              <a:t>hệ</a:t>
            </a:r>
            <a:r>
              <a:rPr lang="en-US" sz="4799" dirty="0">
                <a:solidFill>
                  <a:srgbClr val="5F1A1F"/>
                </a:solidFill>
                <a:latin typeface="Roboto Condensed"/>
              </a:rPr>
              <a:t> </a:t>
            </a:r>
            <a:r>
              <a:rPr lang="en-US" sz="4799" dirty="0" err="1">
                <a:solidFill>
                  <a:srgbClr val="5F1A1F"/>
                </a:solidFill>
                <a:latin typeface="Roboto Condensed"/>
              </a:rPr>
              <a:t>thân</a:t>
            </a:r>
            <a:r>
              <a:rPr lang="en-US" sz="4799" dirty="0">
                <a:solidFill>
                  <a:srgbClr val="5F1A1F"/>
                </a:solidFill>
                <a:latin typeface="Roboto Condensed"/>
              </a:rPr>
              <a:t> </a:t>
            </a:r>
            <a:r>
              <a:rPr lang="en-US" sz="4799" dirty="0" err="1">
                <a:solidFill>
                  <a:srgbClr val="5F1A1F"/>
                </a:solidFill>
                <a:latin typeface="Roboto Condensed"/>
              </a:rPr>
              <a:t>thiết</a:t>
            </a:r>
            <a:r>
              <a:rPr lang="en-US" sz="4799" dirty="0">
                <a:solidFill>
                  <a:srgbClr val="5F1A1F"/>
                </a:solidFill>
                <a:latin typeface="Roboto Condensed"/>
              </a:rPr>
              <a:t> </a:t>
            </a:r>
            <a:r>
              <a:rPr lang="en-US" sz="4799" dirty="0" err="1">
                <a:solidFill>
                  <a:srgbClr val="5F1A1F"/>
                </a:solidFill>
                <a:latin typeface="Roboto Condensed"/>
              </a:rPr>
              <a:t>với</a:t>
            </a:r>
            <a:r>
              <a:rPr lang="en-US" sz="4799" dirty="0">
                <a:solidFill>
                  <a:srgbClr val="5F1A1F"/>
                </a:solidFill>
                <a:latin typeface="Roboto Condensed"/>
              </a:rPr>
              <a:t> </a:t>
            </a:r>
            <a:r>
              <a:rPr lang="en-US" sz="4799" dirty="0" err="1">
                <a:solidFill>
                  <a:srgbClr val="5F1A1F"/>
                </a:solidFill>
                <a:latin typeface="Roboto Condensed"/>
              </a:rPr>
              <a:t>ông</a:t>
            </a:r>
            <a:r>
              <a:rPr lang="en-US" sz="4799" dirty="0">
                <a:solidFill>
                  <a:srgbClr val="5F1A1F"/>
                </a:solidFill>
                <a:latin typeface="Roboto Condensed"/>
              </a:rPr>
              <a:t> </a:t>
            </a:r>
            <a:r>
              <a:rPr lang="en-US" sz="4799" dirty="0" err="1">
                <a:solidFill>
                  <a:srgbClr val="5F1A1F"/>
                </a:solidFill>
                <a:latin typeface="Roboto Condensed"/>
              </a:rPr>
              <a:t>chủ</a:t>
            </a:r>
            <a:r>
              <a:rPr lang="en-US" sz="4799" dirty="0">
                <a:solidFill>
                  <a:srgbClr val="5F1A1F"/>
                </a:solidFill>
                <a:latin typeface="Roboto Condensed"/>
              </a:rPr>
              <a:t> </a:t>
            </a:r>
            <a:r>
              <a:rPr lang="en-US" sz="4799" dirty="0" err="1">
                <a:solidFill>
                  <a:srgbClr val="5F1A1F"/>
                </a:solidFill>
                <a:latin typeface="Roboto Condensed"/>
              </a:rPr>
              <a:t>tịch</a:t>
            </a:r>
            <a:r>
              <a:rPr lang="en-US" sz="4799" dirty="0">
                <a:solidFill>
                  <a:srgbClr val="5F1A1F"/>
                </a:solidFill>
                <a:latin typeface="Roboto Condensed"/>
              </a:rPr>
              <a:t> </a:t>
            </a:r>
            <a:r>
              <a:rPr lang="en-US" sz="4799" dirty="0" err="1">
                <a:solidFill>
                  <a:srgbClr val="5F1A1F"/>
                </a:solidFill>
                <a:latin typeface="Roboto Condensed"/>
              </a:rPr>
              <a:t>huyện</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C. </a:t>
            </a:r>
            <a:r>
              <a:rPr lang="en-US" sz="4799" dirty="0" err="1">
                <a:solidFill>
                  <a:srgbClr val="5F1A1F"/>
                </a:solidFill>
                <a:latin typeface="Roboto Condensed"/>
              </a:rPr>
              <a:t>Sử</a:t>
            </a:r>
            <a:r>
              <a:rPr lang="en-US" sz="4799" dirty="0">
                <a:solidFill>
                  <a:srgbClr val="5F1A1F"/>
                </a:solidFill>
                <a:latin typeface="Roboto Condensed"/>
              </a:rPr>
              <a:t> </a:t>
            </a:r>
            <a:r>
              <a:rPr lang="en-US" sz="4799" dirty="0" err="1">
                <a:solidFill>
                  <a:srgbClr val="5F1A1F"/>
                </a:solidFill>
                <a:latin typeface="Roboto Condensed"/>
              </a:rPr>
              <a:t>dụng</a:t>
            </a:r>
            <a:r>
              <a:rPr lang="en-US" sz="4799" dirty="0">
                <a:solidFill>
                  <a:srgbClr val="5F1A1F"/>
                </a:solidFill>
                <a:latin typeface="Roboto Condensed"/>
              </a:rPr>
              <a:t> </a:t>
            </a:r>
            <a:r>
              <a:rPr lang="en-US" sz="4799" dirty="0" err="1">
                <a:solidFill>
                  <a:srgbClr val="5F1A1F"/>
                </a:solidFill>
                <a:latin typeface="Roboto Condensed"/>
              </a:rPr>
              <a:t>từ</a:t>
            </a:r>
            <a:r>
              <a:rPr lang="en-US" sz="4799" dirty="0">
                <a:solidFill>
                  <a:srgbClr val="5F1A1F"/>
                </a:solidFill>
                <a:latin typeface="Roboto Condensed"/>
              </a:rPr>
              <a:t> </a:t>
            </a:r>
            <a:r>
              <a:rPr lang="en-US" sz="4799" dirty="0" err="1">
                <a:solidFill>
                  <a:srgbClr val="5F1A1F"/>
                </a:solidFill>
                <a:latin typeface="Roboto Condensed"/>
              </a:rPr>
              <a:t>ngữ</a:t>
            </a:r>
            <a:r>
              <a:rPr lang="en-US" sz="4799" dirty="0">
                <a:solidFill>
                  <a:srgbClr val="5F1A1F"/>
                </a:solidFill>
                <a:latin typeface="Roboto Condensed"/>
              </a:rPr>
              <a:t> </a:t>
            </a:r>
            <a:r>
              <a:rPr lang="en-US" sz="4799" dirty="0" err="1">
                <a:solidFill>
                  <a:srgbClr val="5F1A1F"/>
                </a:solidFill>
                <a:latin typeface="Roboto Condensed"/>
              </a:rPr>
              <a:t>không</a:t>
            </a:r>
            <a:r>
              <a:rPr lang="en-US" sz="4799" dirty="0">
                <a:solidFill>
                  <a:srgbClr val="5F1A1F"/>
                </a:solidFill>
                <a:latin typeface="Roboto Condensed"/>
              </a:rPr>
              <a:t> </a:t>
            </a:r>
            <a:r>
              <a:rPr lang="en-US" sz="4799" dirty="0" err="1">
                <a:solidFill>
                  <a:srgbClr val="5F1A1F"/>
                </a:solidFill>
                <a:latin typeface="Roboto Condensed"/>
              </a:rPr>
              <a:t>tự</a:t>
            </a:r>
            <a:r>
              <a:rPr lang="en-US" sz="4799" dirty="0">
                <a:solidFill>
                  <a:srgbClr val="5F1A1F"/>
                </a:solidFill>
                <a:latin typeface="Roboto Condensed"/>
              </a:rPr>
              <a:t> </a:t>
            </a:r>
            <a:r>
              <a:rPr lang="en-US" sz="4799" dirty="0" err="1">
                <a:solidFill>
                  <a:srgbClr val="5F1A1F"/>
                </a:solidFill>
                <a:latin typeface="Roboto Condensed"/>
              </a:rPr>
              <a:t>nhiên</a:t>
            </a:r>
            <a:r>
              <a:rPr lang="en-US" sz="4799" dirty="0">
                <a:solidFill>
                  <a:srgbClr val="5F1A1F"/>
                </a:solidFill>
                <a:latin typeface="Roboto Condensed"/>
              </a:rPr>
              <a:t>: “bung </a:t>
            </a:r>
            <a:r>
              <a:rPr lang="en-US" sz="4799" dirty="0" err="1">
                <a:solidFill>
                  <a:srgbClr val="5F1A1F"/>
                </a:solidFill>
                <a:latin typeface="Roboto Condensed"/>
              </a:rPr>
              <a:t>ra</a:t>
            </a:r>
            <a:r>
              <a:rPr lang="en-US" sz="4799" dirty="0">
                <a:solidFill>
                  <a:srgbClr val="5F1A1F"/>
                </a:solidFill>
                <a:latin typeface="Roboto Condensed"/>
              </a:rPr>
              <a:t> </a:t>
            </a:r>
            <a:r>
              <a:rPr lang="en-US" sz="4799" dirty="0" err="1">
                <a:solidFill>
                  <a:srgbClr val="5F1A1F"/>
                </a:solidFill>
                <a:latin typeface="Roboto Condensed"/>
              </a:rPr>
              <a:t>pháo</a:t>
            </a:r>
            <a:r>
              <a:rPr lang="en-US" sz="4799" dirty="0">
                <a:solidFill>
                  <a:srgbClr val="5F1A1F"/>
                </a:solidFill>
                <a:latin typeface="Roboto Condensed"/>
              </a:rPr>
              <a:t>”.</a:t>
            </a:r>
          </a:p>
          <a:p>
            <a:pPr algn="just">
              <a:lnSpc>
                <a:spcPts val="6719"/>
              </a:lnSpc>
            </a:pPr>
            <a:r>
              <a:rPr lang="en-US" sz="4799" dirty="0">
                <a:solidFill>
                  <a:srgbClr val="5F1A1F"/>
                </a:solidFill>
                <a:latin typeface="Roboto Condensed"/>
              </a:rPr>
              <a:t>D. </a:t>
            </a:r>
            <a:r>
              <a:rPr lang="en-US" sz="4799" dirty="0" err="1">
                <a:solidFill>
                  <a:srgbClr val="5F1A1F"/>
                </a:solidFill>
                <a:latin typeface="Roboto Condensed"/>
              </a:rPr>
              <a:t>Cả</a:t>
            </a:r>
            <a:r>
              <a:rPr lang="en-US" sz="4799" dirty="0">
                <a:solidFill>
                  <a:srgbClr val="5F1A1F"/>
                </a:solidFill>
                <a:latin typeface="Roboto Condensed"/>
              </a:rPr>
              <a:t> B </a:t>
            </a:r>
            <a:r>
              <a:rPr lang="en-US" sz="4799" dirty="0" err="1">
                <a:solidFill>
                  <a:srgbClr val="5F1A1F"/>
                </a:solidFill>
                <a:latin typeface="Roboto Condensed"/>
              </a:rPr>
              <a:t>và</a:t>
            </a:r>
            <a:r>
              <a:rPr lang="en-US" sz="4799" dirty="0">
                <a:solidFill>
                  <a:srgbClr val="5F1A1F"/>
                </a:solidFill>
                <a:latin typeface="Roboto Condensed"/>
              </a:rPr>
              <a:t> C.</a:t>
            </a:r>
          </a:p>
          <a:p>
            <a:pPr algn="just">
              <a:lnSpc>
                <a:spcPts val="6719"/>
              </a:lnSpc>
              <a:spcBef>
                <a:spcPct val="0"/>
              </a:spcBef>
            </a:pPr>
            <a:endParaRPr lang="en-US" sz="4799" dirty="0">
              <a:solidFill>
                <a:srgbClr val="5F1A1F"/>
              </a:solidFill>
              <a:latin typeface="Roboto Condensed"/>
            </a:endParaRPr>
          </a:p>
        </p:txBody>
      </p:sp>
      <p:sp>
        <p:nvSpPr>
          <p:cNvPr id="8" name="TextBox 8"/>
          <p:cNvSpPr txBox="1"/>
          <p:nvPr/>
        </p:nvSpPr>
        <p:spPr>
          <a:xfrm>
            <a:off x="5918969" y="2764387"/>
            <a:ext cx="5396905"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Trí nhớ siêu phàm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918050" y="2607961"/>
            <a:ext cx="17044726" cy="7181209"/>
            <a:chOff x="0" y="0"/>
            <a:chExt cx="4489146" cy="1891347"/>
          </a:xfrm>
        </p:grpSpPr>
        <p:sp>
          <p:nvSpPr>
            <p:cNvPr id="3" name="Freeform 3"/>
            <p:cNvSpPr/>
            <p:nvPr/>
          </p:nvSpPr>
          <p:spPr>
            <a:xfrm>
              <a:off x="0" y="0"/>
              <a:ext cx="4489146" cy="1891347"/>
            </a:xfrm>
            <a:custGeom>
              <a:avLst/>
              <a:gdLst/>
              <a:ahLst/>
              <a:cxnLst/>
              <a:rect l="l" t="t" r="r" b="b"/>
              <a:pathLst>
                <a:path w="4489146" h="1891347">
                  <a:moveTo>
                    <a:pt x="23165" y="0"/>
                  </a:moveTo>
                  <a:lnTo>
                    <a:pt x="4465981" y="0"/>
                  </a:lnTo>
                  <a:cubicBezTo>
                    <a:pt x="4478775" y="0"/>
                    <a:pt x="4489146" y="10371"/>
                    <a:pt x="4489146" y="23165"/>
                  </a:cubicBezTo>
                  <a:lnTo>
                    <a:pt x="4489146" y="1868182"/>
                  </a:lnTo>
                  <a:cubicBezTo>
                    <a:pt x="4489146" y="1880976"/>
                    <a:pt x="4478775" y="1891347"/>
                    <a:pt x="4465981" y="1891347"/>
                  </a:cubicBezTo>
                  <a:lnTo>
                    <a:pt x="23165" y="1891347"/>
                  </a:lnTo>
                  <a:cubicBezTo>
                    <a:pt x="10371" y="1891347"/>
                    <a:pt x="0" y="1880976"/>
                    <a:pt x="0" y="1868182"/>
                  </a:cubicBezTo>
                  <a:lnTo>
                    <a:pt x="0" y="23165"/>
                  </a:lnTo>
                  <a:cubicBezTo>
                    <a:pt x="0" y="10371"/>
                    <a:pt x="10371" y="0"/>
                    <a:pt x="23165" y="0"/>
                  </a:cubicBezTo>
                  <a:close/>
                </a:path>
              </a:pathLst>
            </a:custGeom>
            <a:solidFill>
              <a:srgbClr val="FFFFFF">
                <a:alpha val="77647"/>
              </a:srgbClr>
            </a:solidFill>
          </p:spPr>
          <p:txBody>
            <a:bodyPr/>
            <a:lstStyle/>
            <a:p>
              <a:endParaRPr lang="en-US"/>
            </a:p>
          </p:txBody>
        </p:sp>
        <p:sp>
          <p:nvSpPr>
            <p:cNvPr id="4" name="TextBox 4"/>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5" name="Freeform 5"/>
          <p:cNvSpPr/>
          <p:nvPr/>
        </p:nvSpPr>
        <p:spPr>
          <a:xfrm>
            <a:off x="-730664" y="-608492"/>
            <a:ext cx="19749329" cy="5751992"/>
          </a:xfrm>
          <a:custGeom>
            <a:avLst/>
            <a:gdLst/>
            <a:ahLst/>
            <a:cxnLst/>
            <a:rect l="l" t="t" r="r" b="b"/>
            <a:pathLst>
              <a:path w="19749329" h="5751992">
                <a:moveTo>
                  <a:pt x="0" y="0"/>
                </a:moveTo>
                <a:lnTo>
                  <a:pt x="19749328" y="0"/>
                </a:lnTo>
                <a:lnTo>
                  <a:pt x="19749328" y="5751992"/>
                </a:lnTo>
                <a:lnTo>
                  <a:pt x="0" y="57519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028700" y="8829064"/>
            <a:ext cx="829498" cy="858472"/>
          </a:xfrm>
          <a:custGeom>
            <a:avLst/>
            <a:gdLst/>
            <a:ahLst/>
            <a:cxnLst/>
            <a:rect l="l" t="t" r="r" b="b"/>
            <a:pathLst>
              <a:path w="829498" h="858472">
                <a:moveTo>
                  <a:pt x="0" y="0"/>
                </a:moveTo>
                <a:lnTo>
                  <a:pt x="829498" y="0"/>
                </a:lnTo>
                <a:lnTo>
                  <a:pt x="829498" y="858472"/>
                </a:lnTo>
                <a:lnTo>
                  <a:pt x="0" y="8584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082331" y="3101789"/>
            <a:ext cx="14624662" cy="7511672"/>
          </a:xfrm>
          <a:prstGeom prst="rect">
            <a:avLst/>
          </a:prstGeom>
        </p:spPr>
        <p:txBody>
          <a:bodyPr lIns="0" tIns="0" rIns="0" bIns="0" rtlCol="0" anchor="t">
            <a:spAutoFit/>
          </a:bodyPr>
          <a:lstStyle/>
          <a:p>
            <a:pPr algn="just">
              <a:lnSpc>
                <a:spcPts val="5879"/>
              </a:lnSpc>
            </a:pPr>
            <a:r>
              <a:rPr lang="en-US" sz="4199" dirty="0" err="1">
                <a:solidFill>
                  <a:srgbClr val="5F1A1F"/>
                </a:solidFill>
                <a:latin typeface="Roboto Condensed Bold"/>
              </a:rPr>
              <a:t>Câu</a:t>
            </a:r>
            <a:r>
              <a:rPr lang="en-US" sz="4199" dirty="0">
                <a:solidFill>
                  <a:srgbClr val="5F1A1F"/>
                </a:solidFill>
                <a:latin typeface="Roboto Condensed Bold"/>
              </a:rPr>
              <a:t> </a:t>
            </a:r>
            <a:r>
              <a:rPr lang="vi-VN" sz="4199" dirty="0">
                <a:solidFill>
                  <a:srgbClr val="5F1A1F"/>
                </a:solidFill>
                <a:latin typeface="Roboto Condensed Bold"/>
              </a:rPr>
              <a:t>7</a:t>
            </a:r>
            <a:r>
              <a:rPr lang="en-US" sz="4199" dirty="0">
                <a:solidFill>
                  <a:srgbClr val="5F1A1F"/>
                </a:solidFill>
                <a:latin typeface="Roboto Condensed Bold"/>
              </a:rPr>
              <a:t>.</a:t>
            </a:r>
            <a:r>
              <a:rPr lang="en-US" sz="4199" dirty="0">
                <a:solidFill>
                  <a:srgbClr val="5F1A1F"/>
                </a:solidFill>
                <a:latin typeface="Roboto Condensed"/>
              </a:rPr>
              <a:t> </a:t>
            </a:r>
            <a:r>
              <a:rPr lang="en-US" sz="4199" dirty="0" err="1">
                <a:solidFill>
                  <a:srgbClr val="5F1A1F"/>
                </a:solidFill>
                <a:latin typeface="Roboto Condensed"/>
              </a:rPr>
              <a:t>Nhân</a:t>
            </a:r>
            <a:r>
              <a:rPr lang="en-US" sz="4199" dirty="0">
                <a:solidFill>
                  <a:srgbClr val="5F1A1F"/>
                </a:solidFill>
                <a:latin typeface="Roboto Condensed"/>
              </a:rPr>
              <a:t> </a:t>
            </a:r>
            <a:r>
              <a:rPr lang="en-US" sz="4199" dirty="0" err="1">
                <a:solidFill>
                  <a:srgbClr val="5F1A1F"/>
                </a:solidFill>
                <a:latin typeface="Roboto Condensed"/>
              </a:rPr>
              <a:t>vật</a:t>
            </a:r>
            <a:r>
              <a:rPr lang="en-US" sz="4199" dirty="0">
                <a:solidFill>
                  <a:srgbClr val="5F1A1F"/>
                </a:solidFill>
                <a:latin typeface="Roboto Condensed"/>
              </a:rPr>
              <a:t> </a:t>
            </a:r>
            <a:r>
              <a:rPr lang="en-US" sz="4199" dirty="0" err="1">
                <a:solidFill>
                  <a:srgbClr val="5F1A1F"/>
                </a:solidFill>
                <a:latin typeface="Roboto Condensed"/>
              </a:rPr>
              <a:t>ông</a:t>
            </a:r>
            <a:r>
              <a:rPr lang="en-US" sz="4199" dirty="0">
                <a:solidFill>
                  <a:srgbClr val="5F1A1F"/>
                </a:solidFill>
                <a:latin typeface="Roboto Condensed"/>
              </a:rPr>
              <a:t> </a:t>
            </a:r>
            <a:r>
              <a:rPr lang="en-US" sz="4199" dirty="0" err="1">
                <a:solidFill>
                  <a:srgbClr val="5F1A1F"/>
                </a:solidFill>
                <a:latin typeface="Roboto Condensed"/>
              </a:rPr>
              <a:t>Chủ</a:t>
            </a:r>
            <a:r>
              <a:rPr lang="en-US" sz="4199" dirty="0">
                <a:solidFill>
                  <a:srgbClr val="5F1A1F"/>
                </a:solidFill>
                <a:latin typeface="Roboto Condensed"/>
              </a:rPr>
              <a:t> </a:t>
            </a:r>
            <a:r>
              <a:rPr lang="en-US" sz="4199" dirty="0" err="1">
                <a:solidFill>
                  <a:srgbClr val="5F1A1F"/>
                </a:solidFill>
                <a:latin typeface="Roboto Condensed"/>
              </a:rPr>
              <a:t>tịch</a:t>
            </a:r>
            <a:r>
              <a:rPr lang="en-US" sz="4199" dirty="0">
                <a:solidFill>
                  <a:srgbClr val="5F1A1F"/>
                </a:solidFill>
                <a:latin typeface="Roboto Condensed"/>
              </a:rPr>
              <a:t> </a:t>
            </a:r>
            <a:r>
              <a:rPr lang="en-US" sz="4199" dirty="0" err="1">
                <a:solidFill>
                  <a:srgbClr val="5F1A1F"/>
                </a:solidFill>
                <a:latin typeface="Roboto Condensed"/>
              </a:rPr>
              <a:t>xã</a:t>
            </a:r>
            <a:r>
              <a:rPr lang="en-US" sz="4199" dirty="0">
                <a:solidFill>
                  <a:srgbClr val="5F1A1F"/>
                </a:solidFill>
                <a:latin typeface="Roboto Condensed"/>
              </a:rPr>
              <a:t> </a:t>
            </a:r>
            <a:r>
              <a:rPr lang="en-US" sz="4199" dirty="0" err="1">
                <a:solidFill>
                  <a:srgbClr val="5F1A1F"/>
                </a:solidFill>
                <a:latin typeface="Roboto Condensed"/>
              </a:rPr>
              <a:t>Toàn</a:t>
            </a:r>
            <a:r>
              <a:rPr lang="en-US" sz="4199" dirty="0">
                <a:solidFill>
                  <a:srgbClr val="5F1A1F"/>
                </a:solidFill>
                <a:latin typeface="Roboto Condensed"/>
              </a:rPr>
              <a:t> </a:t>
            </a:r>
            <a:r>
              <a:rPr lang="en-US" sz="4199" dirty="0" err="1">
                <a:solidFill>
                  <a:srgbClr val="5F1A1F"/>
                </a:solidFill>
                <a:latin typeface="Roboto Condensed"/>
              </a:rPr>
              <a:t>Nha</a:t>
            </a:r>
            <a:r>
              <a:rPr lang="en-US" sz="4199" dirty="0">
                <a:solidFill>
                  <a:srgbClr val="5F1A1F"/>
                </a:solidFill>
                <a:latin typeface="Roboto Condensed"/>
              </a:rPr>
              <a:t> </a:t>
            </a:r>
            <a:r>
              <a:rPr lang="en-US" sz="4199" dirty="0" err="1">
                <a:solidFill>
                  <a:srgbClr val="5F1A1F"/>
                </a:solidFill>
                <a:latin typeface="Roboto Condensed"/>
              </a:rPr>
              <a:t>tiêu</a:t>
            </a:r>
            <a:r>
              <a:rPr lang="en-US" sz="4199" dirty="0">
                <a:solidFill>
                  <a:srgbClr val="5F1A1F"/>
                </a:solidFill>
                <a:latin typeface="Roboto Condensed"/>
              </a:rPr>
              <a:t> </a:t>
            </a:r>
            <a:r>
              <a:rPr lang="en-US" sz="4199" dirty="0" err="1">
                <a:solidFill>
                  <a:srgbClr val="5F1A1F"/>
                </a:solidFill>
                <a:latin typeface="Roboto Condensed"/>
              </a:rPr>
              <a:t>biểu</a:t>
            </a:r>
            <a:r>
              <a:rPr lang="en-US" sz="4199" dirty="0">
                <a:solidFill>
                  <a:srgbClr val="5F1A1F"/>
                </a:solidFill>
                <a:latin typeface="Roboto Condensed"/>
              </a:rPr>
              <a:t> </a:t>
            </a:r>
            <a:r>
              <a:rPr lang="en-US" sz="4199" dirty="0" err="1">
                <a:solidFill>
                  <a:srgbClr val="5F1A1F"/>
                </a:solidFill>
                <a:latin typeface="Roboto Condensed"/>
              </a:rPr>
              <a:t>cho</a:t>
            </a:r>
            <a:r>
              <a:rPr lang="en-US" sz="4199" dirty="0">
                <a:solidFill>
                  <a:srgbClr val="5F1A1F"/>
                </a:solidFill>
                <a:latin typeface="Roboto Condensed"/>
              </a:rPr>
              <a:t>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nào</a:t>
            </a:r>
            <a:r>
              <a:rPr lang="en-US" sz="4199" dirty="0">
                <a:solidFill>
                  <a:srgbClr val="5F1A1F"/>
                </a:solidFill>
                <a:latin typeface="Roboto Condensed"/>
              </a:rPr>
              <a:t> </a:t>
            </a:r>
            <a:r>
              <a:rPr lang="en-US" sz="4199" dirty="0" err="1">
                <a:solidFill>
                  <a:srgbClr val="5F1A1F"/>
                </a:solidFill>
                <a:latin typeface="Roboto Condensed"/>
              </a:rPr>
              <a:t>trong</a:t>
            </a:r>
            <a:r>
              <a:rPr lang="en-US" sz="4199" dirty="0">
                <a:solidFill>
                  <a:srgbClr val="5F1A1F"/>
                </a:solidFill>
                <a:latin typeface="Roboto Condensed"/>
              </a:rPr>
              <a:t> </a:t>
            </a:r>
            <a:r>
              <a:rPr lang="en-US" sz="4199" dirty="0" err="1">
                <a:solidFill>
                  <a:srgbClr val="5F1A1F"/>
                </a:solidFill>
                <a:latin typeface="Roboto Condensed"/>
              </a:rPr>
              <a:t>xã</a:t>
            </a:r>
            <a:r>
              <a:rPr lang="en-US" sz="4199" dirty="0">
                <a:solidFill>
                  <a:srgbClr val="5F1A1F"/>
                </a:solidFill>
                <a:latin typeface="Roboto Condensed"/>
              </a:rPr>
              <a:t> </a:t>
            </a:r>
            <a:r>
              <a:rPr lang="en-US" sz="4199" dirty="0" err="1">
                <a:solidFill>
                  <a:srgbClr val="5F1A1F"/>
                </a:solidFill>
                <a:latin typeface="Roboto Condensed"/>
              </a:rPr>
              <a:t>hội</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A.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không</a:t>
            </a:r>
            <a:r>
              <a:rPr lang="en-US" sz="4199" dirty="0">
                <a:solidFill>
                  <a:srgbClr val="5F1A1F"/>
                </a:solidFill>
                <a:latin typeface="Roboto Condensed"/>
              </a:rPr>
              <a:t> </a:t>
            </a:r>
            <a:r>
              <a:rPr lang="en-US" sz="4199" dirty="0" err="1">
                <a:solidFill>
                  <a:srgbClr val="5F1A1F"/>
                </a:solidFill>
                <a:latin typeface="Roboto Condensed"/>
              </a:rPr>
              <a:t>vì</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chức</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quyền</a:t>
            </a:r>
            <a:r>
              <a:rPr lang="en-US" sz="4199" dirty="0">
                <a:solidFill>
                  <a:srgbClr val="5F1A1F"/>
                </a:solidFill>
                <a:latin typeface="Roboto Condensed"/>
              </a:rPr>
              <a:t> </a:t>
            </a:r>
            <a:r>
              <a:rPr lang="en-US" sz="4199" dirty="0" err="1">
                <a:solidFill>
                  <a:srgbClr val="5F1A1F"/>
                </a:solidFill>
                <a:latin typeface="Roboto Condensed"/>
              </a:rPr>
              <a:t>mà</a:t>
            </a:r>
            <a:r>
              <a:rPr lang="en-US" sz="4199" dirty="0">
                <a:solidFill>
                  <a:srgbClr val="5F1A1F"/>
                </a:solidFill>
                <a:latin typeface="Roboto Condensed"/>
              </a:rPr>
              <a:t> </a:t>
            </a:r>
            <a:r>
              <a:rPr lang="en-US" sz="4199" dirty="0" err="1">
                <a:solidFill>
                  <a:srgbClr val="5F1A1F"/>
                </a:solidFill>
                <a:latin typeface="Roboto Condensed"/>
              </a:rPr>
              <a:t>hiếp</a:t>
            </a:r>
            <a:r>
              <a:rPr lang="en-US" sz="4199" dirty="0">
                <a:solidFill>
                  <a:srgbClr val="5F1A1F"/>
                </a:solidFill>
                <a:latin typeface="Roboto Condensed"/>
              </a:rPr>
              <a:t> </a:t>
            </a:r>
            <a:r>
              <a:rPr lang="en-US" sz="4199" dirty="0" err="1">
                <a:solidFill>
                  <a:srgbClr val="5F1A1F"/>
                </a:solidFill>
                <a:latin typeface="Roboto Condensed"/>
              </a:rPr>
              <a:t>đáp</a:t>
            </a:r>
            <a:r>
              <a:rPr lang="en-US" sz="4199" dirty="0">
                <a:solidFill>
                  <a:srgbClr val="5F1A1F"/>
                </a:solidFill>
                <a:latin typeface="Roboto Condensed"/>
              </a:rPr>
              <a:t> </a:t>
            </a:r>
            <a:r>
              <a:rPr lang="en-US" sz="4199" dirty="0" err="1">
                <a:solidFill>
                  <a:srgbClr val="5F1A1F"/>
                </a:solidFill>
                <a:latin typeface="Roboto Condensed"/>
              </a:rPr>
              <a:t>dân</a:t>
            </a:r>
            <a:r>
              <a:rPr lang="en-US" sz="4199" dirty="0">
                <a:solidFill>
                  <a:srgbClr val="5F1A1F"/>
                </a:solidFill>
                <a:latin typeface="Roboto Condensed"/>
              </a:rPr>
              <a:t> </a:t>
            </a:r>
            <a:r>
              <a:rPr lang="en-US" sz="4199" dirty="0" err="1">
                <a:solidFill>
                  <a:srgbClr val="5F1A1F"/>
                </a:solidFill>
                <a:latin typeface="Roboto Condensed"/>
              </a:rPr>
              <a:t>lành</a:t>
            </a:r>
            <a:r>
              <a:rPr lang="en-US" sz="4199" dirty="0">
                <a:solidFill>
                  <a:srgbClr val="5F1A1F"/>
                </a:solidFill>
                <a:latin typeface="Roboto Condensed"/>
              </a:rPr>
              <a:t>, </a:t>
            </a:r>
            <a:r>
              <a:rPr lang="en-US" sz="4199" dirty="0" err="1">
                <a:solidFill>
                  <a:srgbClr val="5F1A1F"/>
                </a:solidFill>
                <a:latin typeface="Roboto Condensed"/>
              </a:rPr>
              <a:t>là</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luôn</a:t>
            </a:r>
            <a:r>
              <a:rPr lang="en-US" sz="4199" dirty="0">
                <a:solidFill>
                  <a:srgbClr val="5F1A1F"/>
                </a:solidFill>
                <a:latin typeface="Roboto Condensed"/>
              </a:rPr>
              <a:t> </a:t>
            </a:r>
            <a:r>
              <a:rPr lang="en-US" sz="4199" dirty="0" err="1">
                <a:solidFill>
                  <a:srgbClr val="5F1A1F"/>
                </a:solidFill>
                <a:latin typeface="Roboto Condensed"/>
              </a:rPr>
              <a:t>vì</a:t>
            </a:r>
            <a:r>
              <a:rPr lang="en-US" sz="4199" dirty="0">
                <a:solidFill>
                  <a:srgbClr val="5F1A1F"/>
                </a:solidFill>
                <a:latin typeface="Roboto Condensed"/>
              </a:rPr>
              <a:t> </a:t>
            </a:r>
            <a:r>
              <a:rPr lang="en-US" sz="4199" dirty="0" err="1">
                <a:solidFill>
                  <a:srgbClr val="5F1A1F"/>
                </a:solidFill>
                <a:latin typeface="Roboto Condensed"/>
              </a:rPr>
              <a:t>dân</a:t>
            </a:r>
            <a:r>
              <a:rPr lang="en-US" sz="4199" dirty="0">
                <a:solidFill>
                  <a:srgbClr val="5F1A1F"/>
                </a:solidFill>
                <a:latin typeface="Roboto Condensed"/>
              </a:rPr>
              <a:t> </a:t>
            </a:r>
            <a:r>
              <a:rPr lang="en-US" sz="4199" dirty="0" err="1">
                <a:solidFill>
                  <a:srgbClr val="5F1A1F"/>
                </a:solidFill>
                <a:latin typeface="Roboto Condensed"/>
              </a:rPr>
              <a:t>vì</a:t>
            </a:r>
            <a:r>
              <a:rPr lang="en-US" sz="4199" dirty="0">
                <a:solidFill>
                  <a:srgbClr val="5F1A1F"/>
                </a:solidFill>
                <a:latin typeface="Roboto Condensed"/>
              </a:rPr>
              <a:t> </a:t>
            </a:r>
            <a:r>
              <a:rPr lang="en-US" sz="4199" dirty="0" err="1">
                <a:solidFill>
                  <a:srgbClr val="5F1A1F"/>
                </a:solidFill>
                <a:latin typeface="Roboto Condensed"/>
              </a:rPr>
              <a:t>nước</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B.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lòng</a:t>
            </a:r>
            <a:r>
              <a:rPr lang="en-US" sz="4199" dirty="0">
                <a:solidFill>
                  <a:srgbClr val="5F1A1F"/>
                </a:solidFill>
                <a:latin typeface="Roboto Condensed"/>
              </a:rPr>
              <a:t> </a:t>
            </a:r>
            <a:r>
              <a:rPr lang="en-US" sz="4199" dirty="0" err="1">
                <a:solidFill>
                  <a:srgbClr val="5F1A1F"/>
                </a:solidFill>
                <a:latin typeface="Roboto Condensed"/>
              </a:rPr>
              <a:t>nhưng</a:t>
            </a:r>
            <a:r>
              <a:rPr lang="en-US" sz="4199" dirty="0">
                <a:solidFill>
                  <a:srgbClr val="5F1A1F"/>
                </a:solidFill>
                <a:latin typeface="Roboto Condensed"/>
              </a:rPr>
              <a:t> </a:t>
            </a:r>
            <a:r>
              <a:rPr lang="en-US" sz="4199" dirty="0" err="1">
                <a:solidFill>
                  <a:srgbClr val="5F1A1F"/>
                </a:solidFill>
                <a:latin typeface="Roboto Condensed"/>
              </a:rPr>
              <a:t>sức</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hạn</a:t>
            </a:r>
            <a:r>
              <a:rPr lang="en-US" sz="4199" dirty="0">
                <a:solidFill>
                  <a:srgbClr val="5F1A1F"/>
                </a:solidFill>
                <a:latin typeface="Roboto Condensed"/>
              </a:rPr>
              <a:t>, </a:t>
            </a:r>
            <a:r>
              <a:rPr lang="en-US" sz="4199" dirty="0" err="1">
                <a:solidFill>
                  <a:srgbClr val="5F1A1F"/>
                </a:solidFill>
                <a:latin typeface="Roboto Condensed"/>
              </a:rPr>
              <a:t>muốn</a:t>
            </a:r>
            <a:r>
              <a:rPr lang="en-US" sz="4199" dirty="0">
                <a:solidFill>
                  <a:srgbClr val="5F1A1F"/>
                </a:solidFill>
                <a:latin typeface="Roboto Condensed"/>
              </a:rPr>
              <a:t> </a:t>
            </a:r>
            <a:r>
              <a:rPr lang="en-US" sz="4199" dirty="0" err="1">
                <a:solidFill>
                  <a:srgbClr val="5F1A1F"/>
                </a:solidFill>
                <a:latin typeface="Roboto Condensed"/>
              </a:rPr>
              <a:t>giúp</a:t>
            </a:r>
            <a:r>
              <a:rPr lang="en-US" sz="4199" dirty="0">
                <a:solidFill>
                  <a:srgbClr val="5F1A1F"/>
                </a:solidFill>
                <a:latin typeface="Roboto Condensed"/>
              </a:rPr>
              <a:t> </a:t>
            </a:r>
            <a:r>
              <a:rPr lang="en-US" sz="4199" dirty="0" err="1">
                <a:solidFill>
                  <a:srgbClr val="5F1A1F"/>
                </a:solidFill>
                <a:latin typeface="Roboto Condensed"/>
              </a:rPr>
              <a:t>dân</a:t>
            </a:r>
            <a:r>
              <a:rPr lang="en-US" sz="4199" dirty="0">
                <a:solidFill>
                  <a:srgbClr val="5F1A1F"/>
                </a:solidFill>
                <a:latin typeface="Roboto Condensed"/>
              </a:rPr>
              <a:t> </a:t>
            </a:r>
            <a:r>
              <a:rPr lang="en-US" sz="4199" dirty="0" err="1">
                <a:solidFill>
                  <a:srgbClr val="5F1A1F"/>
                </a:solidFill>
                <a:latin typeface="Roboto Condensed"/>
              </a:rPr>
              <a:t>khỏi</a:t>
            </a:r>
            <a:r>
              <a:rPr lang="en-US" sz="4199" dirty="0">
                <a:solidFill>
                  <a:srgbClr val="5F1A1F"/>
                </a:solidFill>
                <a:latin typeface="Roboto Condensed"/>
              </a:rPr>
              <a:t> </a:t>
            </a:r>
            <a:r>
              <a:rPr lang="en-US" sz="4199" dirty="0" err="1">
                <a:solidFill>
                  <a:srgbClr val="5F1A1F"/>
                </a:solidFill>
                <a:latin typeface="Roboto Condensed"/>
              </a:rPr>
              <a:t>cảnh</a:t>
            </a:r>
            <a:r>
              <a:rPr lang="en-US" sz="4199" dirty="0">
                <a:solidFill>
                  <a:srgbClr val="5F1A1F"/>
                </a:solidFill>
                <a:latin typeface="Roboto Condensed"/>
              </a:rPr>
              <a:t> </a:t>
            </a:r>
            <a:r>
              <a:rPr lang="en-US" sz="4199" dirty="0" err="1">
                <a:solidFill>
                  <a:srgbClr val="5F1A1F"/>
                </a:solidFill>
                <a:latin typeface="Roboto Condensed"/>
              </a:rPr>
              <a:t>đói</a:t>
            </a:r>
            <a:r>
              <a:rPr lang="en-US" sz="4199" dirty="0">
                <a:solidFill>
                  <a:srgbClr val="5F1A1F"/>
                </a:solidFill>
                <a:latin typeface="Roboto Condensed"/>
              </a:rPr>
              <a:t> </a:t>
            </a:r>
            <a:r>
              <a:rPr lang="en-US" sz="4199" dirty="0" err="1">
                <a:solidFill>
                  <a:srgbClr val="5F1A1F"/>
                </a:solidFill>
                <a:latin typeface="Roboto Condensed"/>
              </a:rPr>
              <a:t>khổ</a:t>
            </a:r>
            <a:r>
              <a:rPr lang="en-US" sz="4199" dirty="0">
                <a:solidFill>
                  <a:srgbClr val="5F1A1F"/>
                </a:solidFill>
                <a:latin typeface="Roboto Condensed"/>
              </a:rPr>
              <a:t> </a:t>
            </a:r>
            <a:r>
              <a:rPr lang="en-US" sz="4199" dirty="0" err="1">
                <a:solidFill>
                  <a:srgbClr val="5F1A1F"/>
                </a:solidFill>
                <a:latin typeface="Roboto Condensed"/>
              </a:rPr>
              <a:t>nhưng</a:t>
            </a:r>
            <a:r>
              <a:rPr lang="en-US" sz="4199" dirty="0">
                <a:solidFill>
                  <a:srgbClr val="5F1A1F"/>
                </a:solidFill>
                <a:latin typeface="Roboto Condensed"/>
              </a:rPr>
              <a:t> </a:t>
            </a:r>
            <a:r>
              <a:rPr lang="en-US" sz="4199" dirty="0" err="1">
                <a:solidFill>
                  <a:srgbClr val="5F1A1F"/>
                </a:solidFill>
                <a:latin typeface="Roboto Condensed"/>
              </a:rPr>
              <a:t>không</a:t>
            </a:r>
            <a:r>
              <a:rPr lang="en-US" sz="4199" dirty="0">
                <a:solidFill>
                  <a:srgbClr val="5F1A1F"/>
                </a:solidFill>
                <a:latin typeface="Roboto Condensed"/>
              </a:rPr>
              <a:t> </a:t>
            </a:r>
            <a:r>
              <a:rPr lang="en-US" sz="4199" dirty="0" err="1">
                <a:solidFill>
                  <a:srgbClr val="5F1A1F"/>
                </a:solidFill>
                <a:latin typeface="Roboto Condensed"/>
              </a:rPr>
              <a:t>làm</a:t>
            </a:r>
            <a:r>
              <a:rPr lang="en-US" sz="4199" dirty="0">
                <a:solidFill>
                  <a:srgbClr val="5F1A1F"/>
                </a:solidFill>
                <a:latin typeface="Roboto Condensed"/>
              </a:rPr>
              <a:t> </a:t>
            </a:r>
            <a:r>
              <a:rPr lang="en-US" sz="4199" dirty="0" err="1">
                <a:solidFill>
                  <a:srgbClr val="5F1A1F"/>
                </a:solidFill>
                <a:latin typeface="Roboto Condensed"/>
              </a:rPr>
              <a:t>thế</a:t>
            </a:r>
            <a:r>
              <a:rPr lang="en-US" sz="4199" dirty="0">
                <a:solidFill>
                  <a:srgbClr val="5F1A1F"/>
                </a:solidFill>
                <a:latin typeface="Roboto Condensed"/>
              </a:rPr>
              <a:t> </a:t>
            </a:r>
            <a:r>
              <a:rPr lang="en-US" sz="4199" dirty="0" err="1">
                <a:solidFill>
                  <a:srgbClr val="5F1A1F"/>
                </a:solidFill>
                <a:latin typeface="Roboto Condensed"/>
              </a:rPr>
              <a:t>nào</a:t>
            </a:r>
            <a:r>
              <a:rPr lang="en-US" sz="4199" dirty="0">
                <a:solidFill>
                  <a:srgbClr val="5F1A1F"/>
                </a:solidFill>
                <a:latin typeface="Roboto Condensed"/>
              </a:rPr>
              <a:t> </a:t>
            </a:r>
            <a:r>
              <a:rPr lang="en-US" sz="4199" dirty="0" err="1">
                <a:solidFill>
                  <a:srgbClr val="5F1A1F"/>
                </a:solidFill>
                <a:latin typeface="Roboto Condensed"/>
              </a:rPr>
              <a:t>được</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C.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vừa</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tâm</a:t>
            </a:r>
            <a:r>
              <a:rPr lang="en-US" sz="4199" dirty="0">
                <a:solidFill>
                  <a:srgbClr val="5F1A1F"/>
                </a:solidFill>
                <a:latin typeface="Roboto Condensed"/>
              </a:rPr>
              <a:t> </a:t>
            </a:r>
            <a:r>
              <a:rPr lang="en-US" sz="4199" dirty="0" err="1">
                <a:solidFill>
                  <a:srgbClr val="5F1A1F"/>
                </a:solidFill>
                <a:latin typeface="Roboto Condensed"/>
              </a:rPr>
              <a:t>vừa</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tầm</a:t>
            </a:r>
            <a:r>
              <a:rPr lang="en-US" sz="4199" dirty="0">
                <a:solidFill>
                  <a:srgbClr val="5F1A1F"/>
                </a:solidFill>
                <a:latin typeface="Roboto Condensed"/>
              </a:rPr>
              <a:t>.</a:t>
            </a:r>
          </a:p>
          <a:p>
            <a:pPr algn="just">
              <a:lnSpc>
                <a:spcPts val="5879"/>
              </a:lnSpc>
            </a:pPr>
            <a:r>
              <a:rPr lang="en-US" sz="4199" dirty="0">
                <a:solidFill>
                  <a:srgbClr val="5F1A1F"/>
                </a:solidFill>
                <a:latin typeface="Roboto Condensed"/>
              </a:rPr>
              <a:t>D. </a:t>
            </a:r>
            <a:r>
              <a:rPr lang="en-US" sz="4199" dirty="0" err="1">
                <a:solidFill>
                  <a:srgbClr val="5F1A1F"/>
                </a:solidFill>
                <a:latin typeface="Roboto Condensed"/>
              </a:rPr>
              <a:t>Kiểu</a:t>
            </a:r>
            <a:r>
              <a:rPr lang="en-US" sz="4199" dirty="0">
                <a:solidFill>
                  <a:srgbClr val="5F1A1F"/>
                </a:solidFill>
                <a:latin typeface="Roboto Condensed"/>
              </a:rPr>
              <a:t> </a:t>
            </a:r>
            <a:r>
              <a:rPr lang="en-US" sz="4199" dirty="0" err="1">
                <a:solidFill>
                  <a:srgbClr val="5F1A1F"/>
                </a:solidFill>
                <a:latin typeface="Roboto Condensed"/>
              </a:rPr>
              <a:t>người</a:t>
            </a:r>
            <a:r>
              <a:rPr lang="en-US" sz="4199" dirty="0">
                <a:solidFill>
                  <a:srgbClr val="5F1A1F"/>
                </a:solidFill>
                <a:latin typeface="Roboto Condensed"/>
              </a:rPr>
              <a:t> </a:t>
            </a:r>
            <a:r>
              <a:rPr lang="en-US" sz="4199" dirty="0" err="1">
                <a:solidFill>
                  <a:srgbClr val="5F1A1F"/>
                </a:solidFill>
                <a:latin typeface="Roboto Condensed"/>
              </a:rPr>
              <a:t>không</a:t>
            </a:r>
            <a:r>
              <a:rPr lang="en-US" sz="4199" dirty="0">
                <a:solidFill>
                  <a:srgbClr val="5F1A1F"/>
                </a:solidFill>
                <a:latin typeface="Roboto Condensed"/>
              </a:rPr>
              <a:t> </a:t>
            </a:r>
            <a:r>
              <a:rPr lang="en-US" sz="4199" dirty="0" err="1">
                <a:solidFill>
                  <a:srgbClr val="5F1A1F"/>
                </a:solidFill>
                <a:latin typeface="Roboto Condensed"/>
              </a:rPr>
              <a:t>có</a:t>
            </a:r>
            <a:r>
              <a:rPr lang="en-US" sz="4199" dirty="0">
                <a:solidFill>
                  <a:srgbClr val="5F1A1F"/>
                </a:solidFill>
                <a:latin typeface="Roboto Condensed"/>
              </a:rPr>
              <a:t> </a:t>
            </a:r>
            <a:r>
              <a:rPr lang="en-US" sz="4199" dirty="0" err="1">
                <a:solidFill>
                  <a:srgbClr val="5F1A1F"/>
                </a:solidFill>
                <a:latin typeface="Roboto Condensed"/>
              </a:rPr>
              <a:t>học</a:t>
            </a:r>
            <a:r>
              <a:rPr lang="en-US" sz="4199" dirty="0">
                <a:solidFill>
                  <a:srgbClr val="5F1A1F"/>
                </a:solidFill>
                <a:latin typeface="Roboto Condensed"/>
              </a:rPr>
              <a:t>, </a:t>
            </a:r>
            <a:r>
              <a:rPr lang="en-US" sz="4199" dirty="0" err="1">
                <a:solidFill>
                  <a:srgbClr val="5F1A1F"/>
                </a:solidFill>
                <a:latin typeface="Roboto Condensed"/>
              </a:rPr>
              <a:t>kém</a:t>
            </a:r>
            <a:r>
              <a:rPr lang="en-US" sz="4199" dirty="0">
                <a:solidFill>
                  <a:srgbClr val="5F1A1F"/>
                </a:solidFill>
                <a:latin typeface="Roboto Condensed"/>
              </a:rPr>
              <a:t> </a:t>
            </a:r>
            <a:r>
              <a:rPr lang="en-US" sz="4199" dirty="0" err="1">
                <a:solidFill>
                  <a:srgbClr val="5F1A1F"/>
                </a:solidFill>
                <a:latin typeface="Roboto Condensed"/>
              </a:rPr>
              <a:t>hiểu</a:t>
            </a:r>
            <a:r>
              <a:rPr lang="en-US" sz="4199" dirty="0">
                <a:solidFill>
                  <a:srgbClr val="5F1A1F"/>
                </a:solidFill>
                <a:latin typeface="Roboto Condensed"/>
              </a:rPr>
              <a:t> </a:t>
            </a:r>
            <a:r>
              <a:rPr lang="en-US" sz="4199" dirty="0" err="1">
                <a:solidFill>
                  <a:srgbClr val="5F1A1F"/>
                </a:solidFill>
                <a:latin typeface="Roboto Condensed"/>
              </a:rPr>
              <a:t>biết</a:t>
            </a:r>
            <a:r>
              <a:rPr lang="en-US" sz="4199" dirty="0">
                <a:solidFill>
                  <a:srgbClr val="5F1A1F"/>
                </a:solidFill>
                <a:latin typeface="Roboto Condensed"/>
              </a:rPr>
              <a:t> </a:t>
            </a:r>
            <a:r>
              <a:rPr lang="en-US" sz="4199" dirty="0" err="1">
                <a:solidFill>
                  <a:srgbClr val="5F1A1F"/>
                </a:solidFill>
                <a:latin typeface="Roboto Condensed"/>
              </a:rPr>
              <a:t>nhưng</a:t>
            </a:r>
            <a:r>
              <a:rPr lang="en-US" sz="4199" dirty="0">
                <a:solidFill>
                  <a:srgbClr val="5F1A1F"/>
                </a:solidFill>
                <a:latin typeface="Roboto Condensed"/>
              </a:rPr>
              <a:t> </a:t>
            </a:r>
            <a:r>
              <a:rPr lang="en-US" sz="4199" dirty="0" err="1">
                <a:solidFill>
                  <a:srgbClr val="5F1A1F"/>
                </a:solidFill>
                <a:latin typeface="Roboto Condensed"/>
              </a:rPr>
              <a:t>lại</a:t>
            </a:r>
            <a:r>
              <a:rPr lang="en-US" sz="4199" dirty="0">
                <a:solidFill>
                  <a:srgbClr val="5F1A1F"/>
                </a:solidFill>
                <a:latin typeface="Roboto Condensed"/>
              </a:rPr>
              <a:t> </a:t>
            </a:r>
            <a:r>
              <a:rPr lang="en-US" sz="4199" dirty="0" err="1">
                <a:solidFill>
                  <a:srgbClr val="5F1A1F"/>
                </a:solidFill>
                <a:latin typeface="Roboto Condensed"/>
              </a:rPr>
              <a:t>thích</a:t>
            </a:r>
            <a:r>
              <a:rPr lang="en-US" sz="4199" dirty="0">
                <a:solidFill>
                  <a:srgbClr val="5F1A1F"/>
                </a:solidFill>
                <a:latin typeface="Roboto Condensed"/>
              </a:rPr>
              <a:t> </a:t>
            </a:r>
            <a:r>
              <a:rPr lang="en-US" sz="4199" dirty="0" err="1">
                <a:solidFill>
                  <a:srgbClr val="5F1A1F"/>
                </a:solidFill>
                <a:latin typeface="Roboto Condensed"/>
              </a:rPr>
              <a:t>hư</a:t>
            </a:r>
            <a:r>
              <a:rPr lang="en-US" sz="4199" dirty="0">
                <a:solidFill>
                  <a:srgbClr val="5F1A1F"/>
                </a:solidFill>
                <a:latin typeface="Roboto Condensed"/>
              </a:rPr>
              <a:t> </a:t>
            </a:r>
            <a:r>
              <a:rPr lang="en-US" sz="4199" dirty="0" err="1">
                <a:solidFill>
                  <a:srgbClr val="5F1A1F"/>
                </a:solidFill>
                <a:latin typeface="Roboto Condensed"/>
              </a:rPr>
              <a:t>danh</a:t>
            </a:r>
            <a:r>
              <a:rPr lang="en-US" sz="4199" dirty="0">
                <a:solidFill>
                  <a:srgbClr val="5F1A1F"/>
                </a:solidFill>
                <a:latin typeface="Roboto Condensed"/>
              </a:rPr>
              <a:t>, </a:t>
            </a:r>
            <a:r>
              <a:rPr lang="en-US" sz="4199" dirty="0" err="1">
                <a:solidFill>
                  <a:srgbClr val="5F1A1F"/>
                </a:solidFill>
                <a:latin typeface="Roboto Condensed"/>
              </a:rPr>
              <a:t>mơ</a:t>
            </a:r>
            <a:r>
              <a:rPr lang="en-US" sz="4199" dirty="0">
                <a:solidFill>
                  <a:srgbClr val="5F1A1F"/>
                </a:solidFill>
                <a:latin typeface="Roboto Condensed"/>
              </a:rPr>
              <a:t> </a:t>
            </a:r>
            <a:r>
              <a:rPr lang="en-US" sz="4199" dirty="0" err="1">
                <a:solidFill>
                  <a:srgbClr val="5F1A1F"/>
                </a:solidFill>
                <a:latin typeface="Roboto Condensed"/>
              </a:rPr>
              <a:t>mộng</a:t>
            </a:r>
            <a:r>
              <a:rPr lang="en-US" sz="4199" dirty="0">
                <a:solidFill>
                  <a:srgbClr val="5F1A1F"/>
                </a:solidFill>
                <a:latin typeface="Roboto Condensed"/>
              </a:rPr>
              <a:t> </a:t>
            </a:r>
            <a:r>
              <a:rPr lang="en-US" sz="4199" dirty="0" err="1">
                <a:solidFill>
                  <a:srgbClr val="5F1A1F"/>
                </a:solidFill>
                <a:latin typeface="Roboto Condensed"/>
              </a:rPr>
              <a:t>những</a:t>
            </a:r>
            <a:r>
              <a:rPr lang="en-US" sz="4199" dirty="0">
                <a:solidFill>
                  <a:srgbClr val="5F1A1F"/>
                </a:solidFill>
                <a:latin typeface="Roboto Condensed"/>
              </a:rPr>
              <a:t> </a:t>
            </a:r>
            <a:r>
              <a:rPr lang="en-US" sz="4199" dirty="0" err="1">
                <a:solidFill>
                  <a:srgbClr val="5F1A1F"/>
                </a:solidFill>
                <a:latin typeface="Roboto Condensed"/>
              </a:rPr>
              <a:t>điều</a:t>
            </a:r>
            <a:r>
              <a:rPr lang="en-US" sz="4199" dirty="0">
                <a:solidFill>
                  <a:srgbClr val="5F1A1F"/>
                </a:solidFill>
                <a:latin typeface="Roboto Condensed"/>
              </a:rPr>
              <a:t> to </a:t>
            </a:r>
            <a:r>
              <a:rPr lang="en-US" sz="4199" dirty="0" err="1">
                <a:solidFill>
                  <a:srgbClr val="5F1A1F"/>
                </a:solidFill>
                <a:latin typeface="Roboto Condensed"/>
              </a:rPr>
              <a:t>tát</a:t>
            </a:r>
            <a:r>
              <a:rPr lang="en-US" sz="4199" dirty="0">
                <a:solidFill>
                  <a:srgbClr val="5F1A1F"/>
                </a:solidFill>
                <a:latin typeface="Roboto Condensed"/>
              </a:rPr>
              <a:t>.</a:t>
            </a:r>
          </a:p>
          <a:p>
            <a:pPr algn="just">
              <a:lnSpc>
                <a:spcPts val="5879"/>
              </a:lnSpc>
              <a:spcBef>
                <a:spcPct val="0"/>
              </a:spcBef>
            </a:pPr>
            <a:endParaRPr lang="en-US" sz="4199" dirty="0">
              <a:solidFill>
                <a:srgbClr val="5F1A1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2003992" y="2716446"/>
            <a:ext cx="12114545" cy="6541854"/>
          </a:xfrm>
          <a:custGeom>
            <a:avLst/>
            <a:gdLst/>
            <a:ahLst/>
            <a:cxnLst/>
            <a:rect l="l" t="t" r="r" b="b"/>
            <a:pathLst>
              <a:path w="12114545" h="6541854">
                <a:moveTo>
                  <a:pt x="0" y="0"/>
                </a:moveTo>
                <a:lnTo>
                  <a:pt x="12114545" y="0"/>
                </a:lnTo>
                <a:lnTo>
                  <a:pt x="12114545" y="6541854"/>
                </a:lnTo>
                <a:lnTo>
                  <a:pt x="0" y="65418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15245791" y="5987373"/>
            <a:ext cx="3042209" cy="4114800"/>
          </a:xfrm>
          <a:custGeom>
            <a:avLst/>
            <a:gdLst/>
            <a:ahLst/>
            <a:cxnLst/>
            <a:rect l="l" t="t" r="r" b="b"/>
            <a:pathLst>
              <a:path w="3042209" h="4114800">
                <a:moveTo>
                  <a:pt x="0" y="0"/>
                </a:moveTo>
                <a:lnTo>
                  <a:pt x="3042209" y="0"/>
                </a:lnTo>
                <a:lnTo>
                  <a:pt x="304220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4176568" y="-516519"/>
            <a:ext cx="6165463" cy="3090438"/>
          </a:xfrm>
          <a:custGeom>
            <a:avLst/>
            <a:gdLst/>
            <a:ahLst/>
            <a:cxnLst/>
            <a:rect l="l" t="t" r="r" b="b"/>
            <a:pathLst>
              <a:path w="6165463" h="3090438">
                <a:moveTo>
                  <a:pt x="0" y="0"/>
                </a:moveTo>
                <a:lnTo>
                  <a:pt x="6165464" y="0"/>
                </a:lnTo>
                <a:lnTo>
                  <a:pt x="6165464" y="3090438"/>
                </a:lnTo>
                <a:lnTo>
                  <a:pt x="0" y="30904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TextBox 6"/>
          <p:cNvSpPr txBox="1"/>
          <p:nvPr/>
        </p:nvSpPr>
        <p:spPr>
          <a:xfrm>
            <a:off x="2703914" y="575909"/>
            <a:ext cx="7881795" cy="1137368"/>
          </a:xfrm>
          <a:prstGeom prst="rect">
            <a:avLst/>
          </a:prstGeom>
        </p:spPr>
        <p:txBody>
          <a:bodyPr lIns="0" tIns="0" rIns="0" bIns="0" rtlCol="0" anchor="t">
            <a:spAutoFit/>
          </a:bodyPr>
          <a:lstStyle/>
          <a:p>
            <a:pPr algn="ctr">
              <a:lnSpc>
                <a:spcPts val="9239"/>
              </a:lnSpc>
            </a:pPr>
            <a:r>
              <a:rPr lang="en-US" sz="6600">
                <a:solidFill>
                  <a:srgbClr val="FFFFFF"/>
                </a:solidFill>
                <a:latin typeface="Fraunces Heavy"/>
              </a:rPr>
              <a:t>2. ĐỌC VĂN BẢN</a:t>
            </a:r>
          </a:p>
        </p:txBody>
      </p:sp>
      <p:sp>
        <p:nvSpPr>
          <p:cNvPr id="7" name="TextBox 7"/>
          <p:cNvSpPr txBox="1"/>
          <p:nvPr/>
        </p:nvSpPr>
        <p:spPr>
          <a:xfrm>
            <a:off x="2538616" y="5038725"/>
            <a:ext cx="11045297" cy="2689861"/>
          </a:xfrm>
          <a:prstGeom prst="rect">
            <a:avLst/>
          </a:prstGeom>
        </p:spPr>
        <p:txBody>
          <a:bodyPr lIns="0" tIns="0" rIns="0" bIns="0" rtlCol="0" anchor="t">
            <a:spAutoFit/>
          </a:bodyPr>
          <a:lstStyle/>
          <a:p>
            <a:pPr marL="1101084" lvl="1" indent="-550542" algn="just">
              <a:lnSpc>
                <a:spcPts val="7139"/>
              </a:lnSpc>
              <a:buFont typeface="Arial"/>
              <a:buChar char="•"/>
            </a:pPr>
            <a:r>
              <a:rPr lang="en-US" sz="5099">
                <a:solidFill>
                  <a:srgbClr val="000000"/>
                </a:solidFill>
                <a:latin typeface="Roboto Condensed"/>
              </a:rPr>
              <a:t>Với nhân vật ông Nha: đọc với giọng to, quyết tâm, tự hào</a:t>
            </a:r>
          </a:p>
          <a:p>
            <a:pPr marL="1101084" lvl="1" indent="-550542" algn="just">
              <a:lnSpc>
                <a:spcPts val="7139"/>
              </a:lnSpc>
              <a:buFont typeface="Arial"/>
              <a:buChar char="•"/>
            </a:pPr>
            <a:r>
              <a:rPr lang="en-US" sz="5099">
                <a:solidFill>
                  <a:srgbClr val="000000"/>
                </a:solidFill>
                <a:latin typeface="Roboto Condensed"/>
              </a:rPr>
              <a:t>Các nhân vật khác: to, rõ ràng, xu nịnh</a:t>
            </a:r>
          </a:p>
        </p:txBody>
      </p:sp>
      <p:sp>
        <p:nvSpPr>
          <p:cNvPr id="8" name="TextBox 8"/>
          <p:cNvSpPr txBox="1"/>
          <p:nvPr/>
        </p:nvSpPr>
        <p:spPr>
          <a:xfrm>
            <a:off x="1435092" y="3548672"/>
            <a:ext cx="11045297" cy="962661"/>
          </a:xfrm>
          <a:prstGeom prst="rect">
            <a:avLst/>
          </a:prstGeom>
        </p:spPr>
        <p:txBody>
          <a:bodyPr lIns="0" tIns="0" rIns="0" bIns="0" rtlCol="0" anchor="t">
            <a:spAutoFit/>
          </a:bodyPr>
          <a:lstStyle/>
          <a:p>
            <a:pPr algn="ctr">
              <a:lnSpc>
                <a:spcPts val="7839"/>
              </a:lnSpc>
            </a:pPr>
            <a:r>
              <a:rPr lang="en-US" sz="5599">
                <a:solidFill>
                  <a:srgbClr val="000000"/>
                </a:solidFill>
                <a:latin typeface="#9Slide07 SVNUT Triumph Press"/>
              </a:rPr>
              <a:t>Gợi ý giọng đọc</a:t>
            </a:r>
          </a:p>
        </p:txBody>
      </p:sp>
    </p:spTree>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365907" y="3820439"/>
          <a:ext cx="15845768" cy="6245206"/>
        </p:xfrm>
        <a:graphic>
          <a:graphicData uri="http://schemas.openxmlformats.org/drawingml/2006/table">
            <a:tbl>
              <a:tblPr/>
              <a:tblGrid>
                <a:gridCol w="12755791">
                  <a:extLst>
                    <a:ext uri="{9D8B030D-6E8A-4147-A177-3AD203B41FA5}">
                      <a16:colId xmlns:a16="http://schemas.microsoft.com/office/drawing/2014/main" val="20000"/>
                    </a:ext>
                  </a:extLst>
                </a:gridCol>
                <a:gridCol w="1496212">
                  <a:extLst>
                    <a:ext uri="{9D8B030D-6E8A-4147-A177-3AD203B41FA5}">
                      <a16:colId xmlns:a16="http://schemas.microsoft.com/office/drawing/2014/main" val="20001"/>
                    </a:ext>
                  </a:extLst>
                </a:gridCol>
                <a:gridCol w="1593765">
                  <a:extLst>
                    <a:ext uri="{9D8B030D-6E8A-4147-A177-3AD203B41FA5}">
                      <a16:colId xmlns:a16="http://schemas.microsoft.com/office/drawing/2014/main" val="20002"/>
                    </a:ext>
                  </a:extLst>
                </a:gridCol>
              </a:tblGrid>
              <a:tr h="1219975">
                <a:tc>
                  <a:txBody>
                    <a:bodyPr/>
                    <a:lstStyle/>
                    <a:p>
                      <a:pPr algn="ctr">
                        <a:lnSpc>
                          <a:spcPts val="5073"/>
                        </a:lnSpc>
                        <a:defRPr/>
                      </a:pPr>
                      <a:r>
                        <a:rPr lang="en-US" sz="3623">
                          <a:solidFill>
                            <a:srgbClr val="FFFFFF"/>
                          </a:solidFill>
                          <a:latin typeface="Roboto Condensed Bold"/>
                        </a:rPr>
                        <a:t> Tiêu chí</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93261E"/>
                    </a:solidFill>
                  </a:tcPr>
                </a:tc>
                <a:tc>
                  <a:txBody>
                    <a:bodyPr/>
                    <a:lstStyle/>
                    <a:p>
                      <a:pPr algn="ctr">
                        <a:lnSpc>
                          <a:spcPts val="5073"/>
                        </a:lnSpc>
                        <a:defRPr/>
                      </a:pPr>
                      <a:r>
                        <a:rPr lang="en-US" sz="3623">
                          <a:solidFill>
                            <a:srgbClr val="FFFFFF"/>
                          </a:solidFill>
                          <a:latin typeface="Roboto Condensed Bold"/>
                        </a:rPr>
                        <a:t> Có   </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93261E"/>
                    </a:solidFill>
                  </a:tcPr>
                </a:tc>
                <a:tc>
                  <a:txBody>
                    <a:bodyPr/>
                    <a:lstStyle/>
                    <a:p>
                      <a:pPr algn="ctr">
                        <a:lnSpc>
                          <a:spcPts val="5073"/>
                        </a:lnSpc>
                        <a:defRPr/>
                      </a:pPr>
                      <a:r>
                        <a:rPr lang="en-US" sz="3623">
                          <a:solidFill>
                            <a:srgbClr val="FFFFFF"/>
                          </a:solidFill>
                          <a:latin typeface="Roboto Condensed Bold"/>
                        </a:rPr>
                        <a:t> Không</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93261E"/>
                    </a:solidFill>
                  </a:tcPr>
                </a:tc>
                <a:extLst>
                  <a:ext uri="{0D108BD9-81ED-4DB2-BD59-A6C34878D82A}">
                    <a16:rowId xmlns:a16="http://schemas.microsoft.com/office/drawing/2014/main" val="10000"/>
                  </a:ext>
                </a:extLst>
              </a:tr>
              <a:tr h="1219975">
                <a:tc>
                  <a:txBody>
                    <a:bodyPr/>
                    <a:lstStyle/>
                    <a:p>
                      <a:pPr algn="l">
                        <a:lnSpc>
                          <a:spcPts val="4933"/>
                        </a:lnSpc>
                        <a:defRPr/>
                      </a:pPr>
                      <a:r>
                        <a:rPr lang="en-US" sz="3523">
                          <a:solidFill>
                            <a:srgbClr val="605048"/>
                          </a:solidFill>
                          <a:latin typeface="Roboto Condensed"/>
                        </a:rPr>
                        <a:t>Đọc trôi chảy, không bỏ từ, thêm từ.</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1"/>
                  </a:ext>
                </a:extLst>
              </a:tr>
              <a:tr h="1145743">
                <a:tc>
                  <a:txBody>
                    <a:bodyPr/>
                    <a:lstStyle/>
                    <a:p>
                      <a:pPr algn="l">
                        <a:lnSpc>
                          <a:spcPts val="4933"/>
                        </a:lnSpc>
                        <a:defRPr/>
                      </a:pPr>
                      <a:r>
                        <a:rPr lang="en-US" sz="3523">
                          <a:solidFill>
                            <a:srgbClr val="605048"/>
                          </a:solidFill>
                          <a:latin typeface="Roboto Condensed"/>
                        </a:rPr>
                        <a:t>Đọc to, rõ bảo đảm trong không gian lớp học, cả lớp cùng nghe được.</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2"/>
                  </a:ext>
                </a:extLst>
              </a:tr>
              <a:tr h="899466">
                <a:tc>
                  <a:txBody>
                    <a:bodyPr/>
                    <a:lstStyle/>
                    <a:p>
                      <a:pPr algn="l">
                        <a:lnSpc>
                          <a:spcPts val="4933"/>
                        </a:lnSpc>
                        <a:defRPr/>
                      </a:pPr>
                      <a:r>
                        <a:rPr lang="en-US" sz="3523">
                          <a:solidFill>
                            <a:srgbClr val="605048"/>
                          </a:solidFill>
                          <a:latin typeface="Roboto Condensed"/>
                        </a:rPr>
                        <a:t>Tốc độ đọc phù hợp.</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3"/>
                  </a:ext>
                </a:extLst>
              </a:tr>
              <a:tr h="1760047">
                <a:tc>
                  <a:txBody>
                    <a:bodyPr/>
                    <a:lstStyle/>
                    <a:p>
                      <a:pPr algn="just">
                        <a:lnSpc>
                          <a:spcPts val="4933"/>
                        </a:lnSpc>
                        <a:defRPr/>
                      </a:pPr>
                      <a:r>
                        <a:rPr lang="en-US" sz="3523">
                          <a:solidFill>
                            <a:srgbClr val="605048"/>
                          </a:solidFill>
                          <a:latin typeface="Roboto Condensed"/>
                        </a:rPr>
                        <a:t>Sử dụng giọng điệu khác nhau với từng nhân vật.</a:t>
                      </a: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tc>
                  <a:txBody>
                    <a:bodyPr/>
                    <a:lstStyle/>
                    <a:p>
                      <a:pPr algn="l">
                        <a:lnSpc>
                          <a:spcPts val="1679"/>
                        </a:lnSpc>
                        <a:defRPr/>
                      </a:pPr>
                      <a:endParaRPr lang="en-US" sz="1100"/>
                    </a:p>
                  </a:txBody>
                  <a:tcPr marL="95250" marR="95250" marT="95250" marB="95250" anchor="ctr">
                    <a:lnL w="28575" cap="flat" cmpd="sng" algn="ctr">
                      <a:solidFill>
                        <a:srgbClr val="B77500"/>
                      </a:solidFill>
                      <a:prstDash val="solid"/>
                      <a:round/>
                      <a:headEnd type="none" w="med" len="med"/>
                      <a:tailEnd type="none" w="med" len="med"/>
                    </a:lnL>
                    <a:lnR w="28575" cap="flat" cmpd="sng" algn="ctr">
                      <a:solidFill>
                        <a:srgbClr val="B77500"/>
                      </a:solidFill>
                      <a:prstDash val="solid"/>
                      <a:round/>
                      <a:headEnd type="none" w="med" len="med"/>
                      <a:tailEnd type="none" w="med" len="med"/>
                    </a:lnR>
                    <a:lnT w="28575" cap="flat" cmpd="sng" algn="ctr">
                      <a:solidFill>
                        <a:srgbClr val="B77500"/>
                      </a:solidFill>
                      <a:prstDash val="solid"/>
                      <a:round/>
                      <a:headEnd type="none" w="med" len="med"/>
                      <a:tailEnd type="none" w="med" len="med"/>
                    </a:lnT>
                    <a:lnB w="28575" cap="flat" cmpd="sng" algn="ctr">
                      <a:solidFill>
                        <a:srgbClr val="B77500"/>
                      </a:solidFill>
                      <a:prstDash val="solid"/>
                      <a:round/>
                      <a:headEnd type="none" w="med" len="med"/>
                      <a:tailEnd type="none" w="med" len="med"/>
                    </a:lnB>
                    <a:solidFill>
                      <a:srgbClr val="FEFAF0"/>
                    </a:solidFill>
                  </a:tcPr>
                </a:tc>
                <a:extLst>
                  <a:ext uri="{0D108BD9-81ED-4DB2-BD59-A6C34878D82A}">
                    <a16:rowId xmlns:a16="http://schemas.microsoft.com/office/drawing/2014/main" val="10004"/>
                  </a:ext>
                </a:extLst>
              </a:tr>
            </a:tbl>
          </a:graphicData>
        </a:graphic>
      </p:graphicFrame>
      <p:sp>
        <p:nvSpPr>
          <p:cNvPr id="3" name="Freeform 3"/>
          <p:cNvSpPr/>
          <p:nvPr/>
        </p:nvSpPr>
        <p:spPr>
          <a:xfrm>
            <a:off x="16655119" y="0"/>
            <a:ext cx="1632881" cy="2137979"/>
          </a:xfrm>
          <a:custGeom>
            <a:avLst/>
            <a:gdLst/>
            <a:ahLst/>
            <a:cxnLst/>
            <a:rect l="l" t="t" r="r" b="b"/>
            <a:pathLst>
              <a:path w="1632881" h="2137979">
                <a:moveTo>
                  <a:pt x="0" y="0"/>
                </a:moveTo>
                <a:lnTo>
                  <a:pt x="1632881" y="0"/>
                </a:lnTo>
                <a:lnTo>
                  <a:pt x="1632881" y="2137979"/>
                </a:lnTo>
                <a:lnTo>
                  <a:pt x="0" y="21379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6470523" y="1068989"/>
            <a:ext cx="7499223" cy="8229600"/>
          </a:xfrm>
          <a:custGeom>
            <a:avLst/>
            <a:gdLst/>
            <a:ahLst/>
            <a:cxnLst/>
            <a:rect l="l" t="t" r="r" b="b"/>
            <a:pathLst>
              <a:path w="7499223" h="8229600">
                <a:moveTo>
                  <a:pt x="0" y="0"/>
                </a:moveTo>
                <a:lnTo>
                  <a:pt x="7499223" y="0"/>
                </a:lnTo>
                <a:lnTo>
                  <a:pt x="7499223" y="8229600"/>
                </a:lnTo>
                <a:lnTo>
                  <a:pt x="0" y="8229600"/>
                </a:lnTo>
                <a:lnTo>
                  <a:pt x="0" y="0"/>
                </a:lnTo>
                <a:close/>
              </a:path>
            </a:pathLst>
          </a:custGeom>
          <a:blipFill>
            <a:blip r:embed="rId4"/>
            <a:stretch>
              <a:fillRect/>
            </a:stretch>
          </a:blipFill>
        </p:spPr>
        <p:txBody>
          <a:bodyPr/>
          <a:lstStyle/>
          <a:p>
            <a:endParaRPr lang="en-US"/>
          </a:p>
        </p:txBody>
      </p:sp>
      <p:sp>
        <p:nvSpPr>
          <p:cNvPr id="5" name="TextBox 5"/>
          <p:cNvSpPr txBox="1"/>
          <p:nvPr/>
        </p:nvSpPr>
        <p:spPr>
          <a:xfrm>
            <a:off x="1197304" y="236673"/>
            <a:ext cx="7881795" cy="1137368"/>
          </a:xfrm>
          <a:prstGeom prst="rect">
            <a:avLst/>
          </a:prstGeom>
        </p:spPr>
        <p:txBody>
          <a:bodyPr lIns="0" tIns="0" rIns="0" bIns="0" rtlCol="0" anchor="t">
            <a:spAutoFit/>
          </a:bodyPr>
          <a:lstStyle/>
          <a:p>
            <a:pPr algn="ctr">
              <a:lnSpc>
                <a:spcPts val="9239"/>
              </a:lnSpc>
            </a:pPr>
            <a:r>
              <a:rPr lang="en-US" sz="6600">
                <a:solidFill>
                  <a:srgbClr val="FFFFFF"/>
                </a:solidFill>
                <a:latin typeface="Fraunces Heavy"/>
              </a:rPr>
              <a:t>2. ĐỌC VĂN BẢN</a:t>
            </a:r>
          </a:p>
        </p:txBody>
      </p:sp>
      <p:sp>
        <p:nvSpPr>
          <p:cNvPr id="6" name="TextBox 6"/>
          <p:cNvSpPr txBox="1"/>
          <p:nvPr/>
        </p:nvSpPr>
        <p:spPr>
          <a:xfrm>
            <a:off x="712857" y="1512241"/>
            <a:ext cx="16546443" cy="2089123"/>
          </a:xfrm>
          <a:prstGeom prst="rect">
            <a:avLst/>
          </a:prstGeom>
        </p:spPr>
        <p:txBody>
          <a:bodyPr lIns="0" tIns="0" rIns="0" bIns="0" rtlCol="0" anchor="t">
            <a:spAutoFit/>
          </a:bodyPr>
          <a:lstStyle/>
          <a:p>
            <a:pPr marL="914399" lvl="2" indent="-304800" algn="just">
              <a:lnSpc>
                <a:spcPts val="5599"/>
              </a:lnSpc>
              <a:buFont typeface="Arial"/>
              <a:buChar char="⚬"/>
            </a:pPr>
            <a:r>
              <a:rPr lang="en-US" sz="3999">
                <a:solidFill>
                  <a:srgbClr val="FFFFFF"/>
                </a:solidFill>
                <a:latin typeface="Roboto Condensed"/>
              </a:rPr>
              <a:t>Đọc phân vai vở kịch </a:t>
            </a:r>
            <a:r>
              <a:rPr lang="en-US" sz="3999">
                <a:solidFill>
                  <a:srgbClr val="FFFFFF"/>
                </a:solidFill>
                <a:latin typeface="Roboto Condensed Italics"/>
              </a:rPr>
              <a:t>Đổi tên cho xã</a:t>
            </a:r>
          </a:p>
          <a:p>
            <a:pPr marL="914511" lvl="2" indent="-304837" algn="just">
              <a:lnSpc>
                <a:spcPts val="5600"/>
              </a:lnSpc>
              <a:buFont typeface="Arial"/>
              <a:buChar char="⚬"/>
            </a:pPr>
            <a:r>
              <a:rPr lang="en-US" sz="3999">
                <a:solidFill>
                  <a:srgbClr val="FFFFFF"/>
                </a:solidFill>
                <a:latin typeface="Roboto Condensed"/>
              </a:rPr>
              <a:t>Các thành viên khác lắng nghe, theo dõi, dùng kĩ thuật ghi chú bên lề để ghi chú trong sách</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1743551">
            <a:off x="12566383" y="3697799"/>
            <a:ext cx="5983490" cy="4286354"/>
          </a:xfrm>
          <a:custGeom>
            <a:avLst/>
            <a:gdLst/>
            <a:ahLst/>
            <a:cxnLst/>
            <a:rect l="l" t="t" r="r" b="b"/>
            <a:pathLst>
              <a:path w="5983490" h="4286354">
                <a:moveTo>
                  <a:pt x="0" y="0"/>
                </a:moveTo>
                <a:lnTo>
                  <a:pt x="5983490" y="0"/>
                </a:lnTo>
                <a:lnTo>
                  <a:pt x="5983490" y="4286354"/>
                </a:lnTo>
                <a:lnTo>
                  <a:pt x="0" y="42863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4143575"/>
            <a:ext cx="11199158" cy="5538917"/>
          </a:xfrm>
          <a:custGeom>
            <a:avLst/>
            <a:gdLst/>
            <a:ahLst/>
            <a:cxnLst/>
            <a:rect l="l" t="t" r="r" b="b"/>
            <a:pathLst>
              <a:path w="11199158" h="5538917">
                <a:moveTo>
                  <a:pt x="0" y="0"/>
                </a:moveTo>
                <a:lnTo>
                  <a:pt x="11199158" y="0"/>
                </a:lnTo>
                <a:lnTo>
                  <a:pt x="11199158" y="5538917"/>
                </a:lnTo>
                <a:lnTo>
                  <a:pt x="0" y="5538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319441" y="268288"/>
            <a:ext cx="12192381" cy="136842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Fraunces Bold"/>
              </a:rPr>
              <a:t>3. ĐỌC HIỂU VĂN BẢN</a:t>
            </a:r>
          </a:p>
        </p:txBody>
      </p:sp>
      <p:sp>
        <p:nvSpPr>
          <p:cNvPr id="5" name="TextBox 5"/>
          <p:cNvSpPr txBox="1"/>
          <p:nvPr/>
        </p:nvSpPr>
        <p:spPr>
          <a:xfrm>
            <a:off x="1043425" y="2735738"/>
            <a:ext cx="11468398" cy="908686"/>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5 Aphrodite Pro"/>
              </a:rPr>
              <a:t>Nhiệm vụ 1: Tìm hiểu tác giả, tác phẩm</a:t>
            </a:r>
          </a:p>
        </p:txBody>
      </p:sp>
      <p:sp>
        <p:nvSpPr>
          <p:cNvPr id="6" name="TextBox 6"/>
          <p:cNvSpPr txBox="1"/>
          <p:nvPr/>
        </p:nvSpPr>
        <p:spPr>
          <a:xfrm>
            <a:off x="742637" y="5048250"/>
            <a:ext cx="10789786" cy="4119246"/>
          </a:xfrm>
          <a:prstGeom prst="rect">
            <a:avLst/>
          </a:prstGeom>
        </p:spPr>
        <p:txBody>
          <a:bodyPr lIns="0" tIns="0" rIns="0" bIns="0" rtlCol="0" anchor="t">
            <a:spAutoFit/>
          </a:bodyPr>
          <a:lstStyle/>
          <a:p>
            <a:pPr marL="1014726" lvl="1" indent="-507363" algn="just">
              <a:lnSpc>
                <a:spcPts val="6579"/>
              </a:lnSpc>
              <a:buFont typeface="Arial"/>
              <a:buChar char="•"/>
            </a:pPr>
            <a:r>
              <a:rPr lang="en-US" sz="4699">
                <a:solidFill>
                  <a:srgbClr val="000000"/>
                </a:solidFill>
                <a:latin typeface="Roboto Condensed"/>
              </a:rPr>
              <a:t>HS đọc thông tin trong SGK trang 85 kết hợp với tìm hiểu ở nhà: </a:t>
            </a:r>
          </a:p>
          <a:p>
            <a:pPr marL="1014726" lvl="1" indent="-507363" algn="just">
              <a:lnSpc>
                <a:spcPts val="6579"/>
              </a:lnSpc>
              <a:buFont typeface="Arial"/>
              <a:buChar char="•"/>
            </a:pPr>
            <a:r>
              <a:rPr lang="en-US" sz="4699">
                <a:solidFill>
                  <a:srgbClr val="000000"/>
                </a:solidFill>
                <a:latin typeface="Roboto Condensed"/>
              </a:rPr>
              <a:t>Hãy nêu 1 thông tin em ấn tượng sau khi đọc xong hộp thông tin về tác giả và vở kịch </a:t>
            </a:r>
            <a:r>
              <a:rPr lang="en-US" sz="4699">
                <a:solidFill>
                  <a:srgbClr val="000000"/>
                </a:solidFill>
                <a:latin typeface="Roboto Condensed Italics"/>
              </a:rPr>
              <a:t>Đổi tên cho xã</a:t>
            </a:r>
            <a:r>
              <a:rPr lang="en-US" sz="4699">
                <a:solidFill>
                  <a:srgbClr val="000000"/>
                </a:solidFill>
                <a:latin typeface="Roboto Condensed"/>
              </a:rPr>
              <a:t>.</a:t>
            </a:r>
          </a:p>
        </p:txBody>
      </p:sp>
      <p:sp>
        <p:nvSpPr>
          <p:cNvPr id="7" name="TextBox 7"/>
          <p:cNvSpPr txBox="1"/>
          <p:nvPr/>
        </p:nvSpPr>
        <p:spPr>
          <a:xfrm>
            <a:off x="1002821" y="1760377"/>
            <a:ext cx="5609233" cy="880111"/>
          </a:xfrm>
          <a:prstGeom prst="rect">
            <a:avLst/>
          </a:prstGeom>
        </p:spPr>
        <p:txBody>
          <a:bodyPr lIns="0" tIns="0" rIns="0" bIns="0" rtlCol="0" anchor="t">
            <a:spAutoFit/>
          </a:bodyPr>
          <a:lstStyle/>
          <a:p>
            <a:pPr algn="ctr">
              <a:lnSpc>
                <a:spcPts val="7139"/>
              </a:lnSpc>
              <a:spcBef>
                <a:spcPct val="0"/>
              </a:spcBef>
            </a:pPr>
            <a:r>
              <a:rPr lang="en-US" sz="5099">
                <a:solidFill>
                  <a:srgbClr val="FFFFFF"/>
                </a:solidFill>
                <a:latin typeface="#9Slide07 SVNUT Triumph Press"/>
              </a:rPr>
              <a:t>3.1 Tìm hiểu chung</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087308" y="1165155"/>
            <a:ext cx="8200692" cy="9121845"/>
            <a:chOff x="687070" y="247650"/>
            <a:chExt cx="11148060" cy="12400280"/>
          </a:xfrm>
        </p:grpSpPr>
        <p:sp>
          <p:nvSpPr>
            <p:cNvPr id="3" name="Freeform 3"/>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6649" t="-8920" r="6649" b="-4830"/>
              </a:stretch>
            </a:blipFill>
          </p:spPr>
          <p:txBody>
            <a:bodyPr/>
            <a:lstStyle/>
            <a:p>
              <a:endParaRPr lang="en-US"/>
            </a:p>
          </p:txBody>
        </p:sp>
      </p:grpSp>
      <p:sp>
        <p:nvSpPr>
          <p:cNvPr id="4" name="TextBox 4"/>
          <p:cNvSpPr txBox="1"/>
          <p:nvPr/>
        </p:nvSpPr>
        <p:spPr>
          <a:xfrm>
            <a:off x="1198521" y="1813982"/>
            <a:ext cx="5909906" cy="1340410"/>
          </a:xfrm>
          <a:prstGeom prst="rect">
            <a:avLst/>
          </a:prstGeom>
        </p:spPr>
        <p:txBody>
          <a:bodyPr lIns="0" tIns="0" rIns="0" bIns="0" rtlCol="0" anchor="t">
            <a:spAutoFit/>
          </a:bodyPr>
          <a:lstStyle/>
          <a:p>
            <a:pPr algn="just">
              <a:lnSpc>
                <a:spcPts val="10640"/>
              </a:lnSpc>
            </a:pPr>
            <a:r>
              <a:rPr lang="en-US" sz="7599">
                <a:solidFill>
                  <a:srgbClr val="FDFAF0"/>
                </a:solidFill>
                <a:latin typeface="#9Slide05 VL Fadilla"/>
              </a:rPr>
              <a:t>a. Tác giả</a:t>
            </a:r>
          </a:p>
        </p:txBody>
      </p:sp>
      <p:sp>
        <p:nvSpPr>
          <p:cNvPr id="5" name="TextBox 5"/>
          <p:cNvSpPr txBox="1"/>
          <p:nvPr/>
        </p:nvSpPr>
        <p:spPr>
          <a:xfrm>
            <a:off x="604600" y="404743"/>
            <a:ext cx="12192381" cy="136842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Fraunces Bold"/>
              </a:rPr>
              <a:t>3. ĐỌC HIỂU VĂN BẢN</a:t>
            </a:r>
          </a:p>
        </p:txBody>
      </p:sp>
      <p:sp>
        <p:nvSpPr>
          <p:cNvPr id="6" name="TextBox 6"/>
          <p:cNvSpPr txBox="1"/>
          <p:nvPr/>
        </p:nvSpPr>
        <p:spPr>
          <a:xfrm>
            <a:off x="318396" y="3538936"/>
            <a:ext cx="9272215" cy="5922645"/>
          </a:xfrm>
          <a:prstGeom prst="rect">
            <a:avLst/>
          </a:prstGeom>
        </p:spPr>
        <p:txBody>
          <a:bodyPr lIns="0" tIns="0" rIns="0" bIns="0" rtlCol="0" anchor="t">
            <a:spAutoFit/>
          </a:bodyPr>
          <a:lstStyle/>
          <a:p>
            <a:pPr marL="906780" lvl="1" indent="-453390" algn="just">
              <a:lnSpc>
                <a:spcPts val="5880"/>
              </a:lnSpc>
              <a:buFont typeface="Arial"/>
              <a:buChar char="•"/>
            </a:pPr>
            <a:r>
              <a:rPr lang="en-US" sz="4200" dirty="0" err="1">
                <a:solidFill>
                  <a:srgbClr val="FFFFFF"/>
                </a:solidFill>
                <a:latin typeface="Roboto Condensed"/>
              </a:rPr>
              <a:t>Lưu</a:t>
            </a:r>
            <a:r>
              <a:rPr lang="en-US" sz="4200" dirty="0">
                <a:solidFill>
                  <a:srgbClr val="FFFFFF"/>
                </a:solidFill>
                <a:latin typeface="Roboto Condensed"/>
              </a:rPr>
              <a:t> Quang Vũ (1948 – 1988), </a:t>
            </a:r>
            <a:r>
              <a:rPr lang="en-US" sz="4200" dirty="0" err="1">
                <a:solidFill>
                  <a:srgbClr val="FFFFFF"/>
                </a:solidFill>
                <a:latin typeface="Roboto Condensed"/>
              </a:rPr>
              <a:t>ông</a:t>
            </a:r>
            <a:r>
              <a:rPr lang="en-US" sz="4200" dirty="0">
                <a:solidFill>
                  <a:srgbClr val="FFFFFF"/>
                </a:solidFill>
                <a:latin typeface="Roboto Condensed"/>
              </a:rPr>
              <a:t> </a:t>
            </a:r>
            <a:r>
              <a:rPr lang="en-US" sz="4200" dirty="0" err="1">
                <a:solidFill>
                  <a:srgbClr val="FFFFFF"/>
                </a:solidFill>
                <a:latin typeface="Roboto Condensed"/>
              </a:rPr>
              <a:t>sinh</a:t>
            </a:r>
            <a:r>
              <a:rPr lang="en-US" sz="4200" dirty="0">
                <a:solidFill>
                  <a:srgbClr val="FFFFFF"/>
                </a:solidFill>
                <a:latin typeface="Roboto Condensed"/>
              </a:rPr>
              <a:t> </a:t>
            </a:r>
            <a:r>
              <a:rPr lang="en-US" sz="4200" dirty="0" err="1">
                <a:solidFill>
                  <a:srgbClr val="FFFFFF"/>
                </a:solidFill>
                <a:latin typeface="Roboto Condensed"/>
              </a:rPr>
              <a:t>ra</a:t>
            </a:r>
            <a:r>
              <a:rPr lang="en-US" sz="4200" dirty="0">
                <a:solidFill>
                  <a:srgbClr val="FFFFFF"/>
                </a:solidFill>
                <a:latin typeface="Roboto Condensed"/>
              </a:rPr>
              <a:t> ở </a:t>
            </a:r>
            <a:r>
              <a:rPr lang="en-US" sz="4200" dirty="0" err="1">
                <a:solidFill>
                  <a:srgbClr val="FFFFFF"/>
                </a:solidFill>
                <a:latin typeface="Roboto Condensed"/>
              </a:rPr>
              <a:t>Phú</a:t>
            </a:r>
            <a:r>
              <a:rPr lang="en-US" sz="4200" dirty="0">
                <a:solidFill>
                  <a:srgbClr val="FFFFFF"/>
                </a:solidFill>
                <a:latin typeface="Roboto Condensed"/>
              </a:rPr>
              <a:t> </a:t>
            </a:r>
            <a:r>
              <a:rPr lang="en-US" sz="4200" dirty="0" err="1">
                <a:solidFill>
                  <a:srgbClr val="FFFFFF"/>
                </a:solidFill>
                <a:latin typeface="Roboto Condensed"/>
              </a:rPr>
              <a:t>Thọ</a:t>
            </a:r>
            <a:r>
              <a:rPr lang="en-US" sz="4200" dirty="0">
                <a:solidFill>
                  <a:srgbClr val="FFFFFF"/>
                </a:solidFill>
                <a:latin typeface="Roboto Condensed"/>
              </a:rPr>
              <a:t>, </a:t>
            </a:r>
            <a:r>
              <a:rPr lang="en-US" sz="4200" dirty="0" err="1">
                <a:solidFill>
                  <a:srgbClr val="FFFFFF"/>
                </a:solidFill>
                <a:latin typeface="Roboto Condensed"/>
              </a:rPr>
              <a:t>là</a:t>
            </a:r>
            <a:r>
              <a:rPr lang="en-US" sz="4200" dirty="0">
                <a:solidFill>
                  <a:srgbClr val="FFFFFF"/>
                </a:solidFill>
                <a:latin typeface="Roboto Condensed"/>
              </a:rPr>
              <a:t> con </a:t>
            </a:r>
            <a:r>
              <a:rPr lang="en-US" sz="4200" dirty="0" err="1">
                <a:solidFill>
                  <a:srgbClr val="FFFFFF"/>
                </a:solidFill>
                <a:latin typeface="Roboto Condensed"/>
              </a:rPr>
              <a:t>trai</a:t>
            </a:r>
            <a:r>
              <a:rPr lang="en-US" sz="4200" dirty="0">
                <a:solidFill>
                  <a:srgbClr val="FFFFFF"/>
                </a:solidFill>
                <a:latin typeface="Roboto Condensed"/>
              </a:rPr>
              <a:t> </a:t>
            </a:r>
            <a:r>
              <a:rPr lang="en-US" sz="4200" dirty="0" err="1">
                <a:solidFill>
                  <a:srgbClr val="FFFFFF"/>
                </a:solidFill>
                <a:latin typeface="Roboto Condensed"/>
              </a:rPr>
              <a:t>của</a:t>
            </a:r>
            <a:r>
              <a:rPr lang="en-US" sz="4200" dirty="0">
                <a:solidFill>
                  <a:srgbClr val="FFFFFF"/>
                </a:solidFill>
                <a:latin typeface="Roboto Condensed"/>
              </a:rPr>
              <a:t> </a:t>
            </a:r>
            <a:r>
              <a:rPr lang="en-US" sz="4200" dirty="0" err="1">
                <a:solidFill>
                  <a:srgbClr val="FFFFFF"/>
                </a:solidFill>
                <a:latin typeface="Roboto Condensed"/>
              </a:rPr>
              <a:t>nhà</a:t>
            </a:r>
            <a:r>
              <a:rPr lang="en-US" sz="4200" dirty="0">
                <a:solidFill>
                  <a:srgbClr val="FFFFFF"/>
                </a:solidFill>
                <a:latin typeface="Roboto Condensed"/>
              </a:rPr>
              <a:t> </a:t>
            </a:r>
            <a:r>
              <a:rPr lang="en-US" sz="4200" dirty="0" err="1">
                <a:solidFill>
                  <a:srgbClr val="FFFFFF"/>
                </a:solidFill>
                <a:latin typeface="Roboto Condensed"/>
              </a:rPr>
              <a:t>viết</a:t>
            </a:r>
            <a:r>
              <a:rPr lang="en-US" sz="4200" dirty="0">
                <a:solidFill>
                  <a:srgbClr val="FFFFFF"/>
                </a:solidFill>
                <a:latin typeface="Roboto Condensed"/>
              </a:rPr>
              <a:t> </a:t>
            </a:r>
            <a:r>
              <a:rPr lang="en-US" sz="4200" dirty="0" err="1">
                <a:solidFill>
                  <a:srgbClr val="FFFFFF"/>
                </a:solidFill>
                <a:latin typeface="Roboto Condensed"/>
              </a:rPr>
              <a:t>kịch</a:t>
            </a:r>
            <a:r>
              <a:rPr lang="en-US" sz="4200" dirty="0">
                <a:solidFill>
                  <a:srgbClr val="FFFFFF"/>
                </a:solidFill>
                <a:latin typeface="Roboto Condensed"/>
              </a:rPr>
              <a:t> </a:t>
            </a:r>
            <a:r>
              <a:rPr lang="en-US" sz="4200" dirty="0" err="1">
                <a:solidFill>
                  <a:srgbClr val="FFFFFF"/>
                </a:solidFill>
                <a:latin typeface="Roboto Condensed"/>
              </a:rPr>
              <a:t>Lưu</a:t>
            </a:r>
            <a:r>
              <a:rPr lang="en-US" sz="4200" dirty="0">
                <a:solidFill>
                  <a:srgbClr val="FFFFFF"/>
                </a:solidFill>
                <a:latin typeface="Roboto Condensed"/>
              </a:rPr>
              <a:t> Quang </a:t>
            </a:r>
            <a:r>
              <a:rPr lang="en-US" sz="4200" dirty="0" err="1">
                <a:solidFill>
                  <a:srgbClr val="FFFFFF"/>
                </a:solidFill>
                <a:latin typeface="Roboto Condensed"/>
              </a:rPr>
              <a:t>Thuận</a:t>
            </a:r>
            <a:r>
              <a:rPr lang="en-US" sz="4200" dirty="0">
                <a:solidFill>
                  <a:srgbClr val="FFFFFF"/>
                </a:solidFill>
                <a:latin typeface="Roboto Condensed"/>
              </a:rPr>
              <a:t>.</a:t>
            </a:r>
          </a:p>
          <a:p>
            <a:pPr marL="906780" lvl="1" indent="-453390" algn="just">
              <a:lnSpc>
                <a:spcPts val="5880"/>
              </a:lnSpc>
              <a:buFont typeface="Arial"/>
              <a:buChar char="•"/>
            </a:pPr>
            <a:r>
              <a:rPr lang="en-US" sz="4200" dirty="0" err="1">
                <a:solidFill>
                  <a:srgbClr val="FFFFFF"/>
                </a:solidFill>
                <a:latin typeface="Roboto Condensed"/>
              </a:rPr>
              <a:t>Ông</a:t>
            </a:r>
            <a:r>
              <a:rPr lang="en-US" sz="4200" dirty="0">
                <a:solidFill>
                  <a:srgbClr val="FFFFFF"/>
                </a:solidFill>
                <a:latin typeface="Roboto Condensed"/>
              </a:rPr>
              <a:t> </a:t>
            </a:r>
            <a:r>
              <a:rPr lang="en-US" sz="4200" dirty="0" err="1">
                <a:solidFill>
                  <a:srgbClr val="FFFFFF"/>
                </a:solidFill>
                <a:latin typeface="Roboto Condensed"/>
              </a:rPr>
              <a:t>để</a:t>
            </a:r>
            <a:r>
              <a:rPr lang="en-US" sz="4200" dirty="0">
                <a:solidFill>
                  <a:srgbClr val="FFFFFF"/>
                </a:solidFill>
                <a:latin typeface="Roboto Condensed"/>
              </a:rPr>
              <a:t> </a:t>
            </a:r>
            <a:r>
              <a:rPr lang="en-US" sz="4200" dirty="0" err="1">
                <a:solidFill>
                  <a:srgbClr val="FFFFFF"/>
                </a:solidFill>
                <a:latin typeface="Roboto Condensed"/>
              </a:rPr>
              <a:t>lại</a:t>
            </a:r>
            <a:r>
              <a:rPr lang="en-US" sz="4200" dirty="0">
                <a:solidFill>
                  <a:srgbClr val="FFFFFF"/>
                </a:solidFill>
                <a:latin typeface="Roboto Condensed"/>
              </a:rPr>
              <a:t> di </a:t>
            </a:r>
            <a:r>
              <a:rPr lang="en-US" sz="4200" dirty="0" err="1">
                <a:solidFill>
                  <a:srgbClr val="FFFFFF"/>
                </a:solidFill>
                <a:latin typeface="Roboto Condensed"/>
              </a:rPr>
              <a:t>sản</a:t>
            </a:r>
            <a:r>
              <a:rPr lang="en-US" sz="4200" dirty="0">
                <a:solidFill>
                  <a:srgbClr val="FFFFFF"/>
                </a:solidFill>
                <a:latin typeface="Roboto Condensed"/>
              </a:rPr>
              <a:t> </a:t>
            </a:r>
            <a:r>
              <a:rPr lang="en-US" sz="4200" dirty="0" err="1">
                <a:solidFill>
                  <a:srgbClr val="FFFFFF"/>
                </a:solidFill>
                <a:latin typeface="Roboto Condensed"/>
              </a:rPr>
              <a:t>văn</a:t>
            </a:r>
            <a:r>
              <a:rPr lang="en-US" sz="4200" dirty="0">
                <a:solidFill>
                  <a:srgbClr val="FFFFFF"/>
                </a:solidFill>
                <a:latin typeface="Roboto Condensed"/>
              </a:rPr>
              <a:t> </a:t>
            </a:r>
            <a:r>
              <a:rPr lang="en-US" sz="4200" dirty="0" err="1">
                <a:solidFill>
                  <a:srgbClr val="FFFFFF"/>
                </a:solidFill>
                <a:latin typeface="Roboto Condensed"/>
              </a:rPr>
              <a:t>học</a:t>
            </a:r>
            <a:r>
              <a:rPr lang="en-US" sz="4200" dirty="0">
                <a:solidFill>
                  <a:srgbClr val="FFFFFF"/>
                </a:solidFill>
                <a:latin typeface="Roboto Condensed"/>
              </a:rPr>
              <a:t> </a:t>
            </a:r>
            <a:r>
              <a:rPr lang="en-US" sz="4200" dirty="0" err="1">
                <a:solidFill>
                  <a:srgbClr val="FFFFFF"/>
                </a:solidFill>
                <a:latin typeface="Roboto Condensed"/>
              </a:rPr>
              <a:t>đồ</a:t>
            </a:r>
            <a:r>
              <a:rPr lang="en-US" sz="4200" dirty="0">
                <a:solidFill>
                  <a:srgbClr val="FFFFFF"/>
                </a:solidFill>
                <a:latin typeface="Roboto Condensed"/>
              </a:rPr>
              <a:t> </a:t>
            </a:r>
            <a:r>
              <a:rPr lang="en-US" sz="4200" dirty="0" err="1">
                <a:solidFill>
                  <a:srgbClr val="FFFFFF"/>
                </a:solidFill>
                <a:latin typeface="Roboto Condensed"/>
              </a:rPr>
              <a:t>sộ</a:t>
            </a:r>
            <a:r>
              <a:rPr lang="en-US" sz="4200" dirty="0">
                <a:solidFill>
                  <a:srgbClr val="FFFFFF"/>
                </a:solidFill>
                <a:latin typeface="Roboto Condensed"/>
              </a:rPr>
              <a:t> </a:t>
            </a:r>
            <a:r>
              <a:rPr lang="en-US" sz="4200" dirty="0" err="1">
                <a:solidFill>
                  <a:srgbClr val="FFFFFF"/>
                </a:solidFill>
                <a:latin typeface="Roboto Condensed"/>
              </a:rPr>
              <a:t>gồm</a:t>
            </a:r>
            <a:r>
              <a:rPr lang="en-US" sz="4200" dirty="0">
                <a:solidFill>
                  <a:srgbClr val="FFFFFF"/>
                </a:solidFill>
                <a:latin typeface="Roboto Condensed"/>
              </a:rPr>
              <a:t> </a:t>
            </a:r>
            <a:r>
              <a:rPr lang="en-US" sz="4200" dirty="0" err="1">
                <a:solidFill>
                  <a:srgbClr val="FFFFFF"/>
                </a:solidFill>
                <a:latin typeface="Roboto Condensed"/>
              </a:rPr>
              <a:t>kịch</a:t>
            </a:r>
            <a:r>
              <a:rPr lang="en-US" sz="4200" dirty="0">
                <a:solidFill>
                  <a:srgbClr val="FFFFFF"/>
                </a:solidFill>
                <a:latin typeface="Roboto Condensed"/>
              </a:rPr>
              <a:t>, </a:t>
            </a:r>
            <a:r>
              <a:rPr lang="en-US" sz="4200" dirty="0" err="1">
                <a:solidFill>
                  <a:srgbClr val="FFFFFF"/>
                </a:solidFill>
                <a:latin typeface="Roboto Condensed"/>
              </a:rPr>
              <a:t>thơ</a:t>
            </a:r>
            <a:r>
              <a:rPr lang="en-US" sz="4200" dirty="0">
                <a:solidFill>
                  <a:srgbClr val="FFFFFF"/>
                </a:solidFill>
                <a:latin typeface="Roboto Condensed"/>
              </a:rPr>
              <a:t> </a:t>
            </a:r>
            <a:r>
              <a:rPr lang="en-US" sz="4200" dirty="0" err="1">
                <a:solidFill>
                  <a:srgbClr val="FFFFFF"/>
                </a:solidFill>
                <a:latin typeface="Roboto Condensed"/>
              </a:rPr>
              <a:t>và</a:t>
            </a:r>
            <a:r>
              <a:rPr lang="en-US" sz="4200" dirty="0">
                <a:solidFill>
                  <a:srgbClr val="FFFFFF"/>
                </a:solidFill>
                <a:latin typeface="Roboto Condensed"/>
              </a:rPr>
              <a:t> </a:t>
            </a:r>
            <a:r>
              <a:rPr lang="en-US" sz="4200" dirty="0" err="1">
                <a:solidFill>
                  <a:srgbClr val="FFFFFF"/>
                </a:solidFill>
                <a:latin typeface="Roboto Condensed"/>
              </a:rPr>
              <a:t>tiểu</a:t>
            </a:r>
            <a:r>
              <a:rPr lang="en-US" sz="4200" dirty="0">
                <a:solidFill>
                  <a:srgbClr val="FFFFFF"/>
                </a:solidFill>
                <a:latin typeface="Roboto Condensed"/>
              </a:rPr>
              <a:t> </a:t>
            </a:r>
            <a:r>
              <a:rPr lang="en-US" sz="4200" dirty="0" err="1">
                <a:solidFill>
                  <a:srgbClr val="FFFFFF"/>
                </a:solidFill>
                <a:latin typeface="Roboto Condensed"/>
              </a:rPr>
              <a:t>luận</a:t>
            </a:r>
            <a:r>
              <a:rPr lang="en-US" sz="4200" dirty="0">
                <a:solidFill>
                  <a:srgbClr val="FFFFFF"/>
                </a:solidFill>
                <a:latin typeface="Roboto Condensed"/>
              </a:rPr>
              <a:t>, </a:t>
            </a:r>
            <a:r>
              <a:rPr lang="en-US" sz="4200" dirty="0" err="1">
                <a:solidFill>
                  <a:srgbClr val="FFFFFF"/>
                </a:solidFill>
                <a:latin typeface="Roboto Condensed"/>
              </a:rPr>
              <a:t>với</a:t>
            </a:r>
            <a:r>
              <a:rPr lang="en-US" sz="4200" dirty="0">
                <a:solidFill>
                  <a:srgbClr val="FFFFFF"/>
                </a:solidFill>
                <a:latin typeface="Roboto Condensed"/>
              </a:rPr>
              <a:t> </a:t>
            </a:r>
            <a:r>
              <a:rPr lang="en-US" sz="4200" dirty="0" err="1">
                <a:solidFill>
                  <a:srgbClr val="FFFFFF"/>
                </a:solidFill>
                <a:latin typeface="Roboto Condensed"/>
              </a:rPr>
              <a:t>các</a:t>
            </a:r>
            <a:r>
              <a:rPr lang="en-US" sz="4200" dirty="0">
                <a:solidFill>
                  <a:srgbClr val="FFFFFF"/>
                </a:solidFill>
                <a:latin typeface="Roboto Condensed"/>
              </a:rPr>
              <a:t> </a:t>
            </a:r>
            <a:r>
              <a:rPr lang="en-US" sz="4200" dirty="0" err="1">
                <a:solidFill>
                  <a:srgbClr val="FFFFFF"/>
                </a:solidFill>
                <a:latin typeface="Roboto Condensed"/>
              </a:rPr>
              <a:t>tác</a:t>
            </a:r>
            <a:r>
              <a:rPr lang="en-US" sz="4200" dirty="0">
                <a:solidFill>
                  <a:srgbClr val="FFFFFF"/>
                </a:solidFill>
                <a:latin typeface="Roboto Condensed"/>
              </a:rPr>
              <a:t> </a:t>
            </a:r>
            <a:r>
              <a:rPr lang="en-US" sz="4200" dirty="0" err="1">
                <a:solidFill>
                  <a:srgbClr val="FFFFFF"/>
                </a:solidFill>
                <a:latin typeface="Roboto Condensed"/>
              </a:rPr>
              <a:t>phẩm</a:t>
            </a:r>
            <a:r>
              <a:rPr lang="en-US" sz="4200" dirty="0">
                <a:solidFill>
                  <a:srgbClr val="FFFFFF"/>
                </a:solidFill>
                <a:latin typeface="Roboto Condensed"/>
              </a:rPr>
              <a:t> </a:t>
            </a:r>
            <a:r>
              <a:rPr lang="en-US" sz="4200" dirty="0" err="1">
                <a:solidFill>
                  <a:srgbClr val="FFFFFF"/>
                </a:solidFill>
                <a:latin typeface="Roboto Condensed"/>
              </a:rPr>
              <a:t>như</a:t>
            </a:r>
            <a:r>
              <a:rPr lang="en-US" sz="4200" dirty="0">
                <a:solidFill>
                  <a:srgbClr val="FFFFFF"/>
                </a:solidFill>
                <a:latin typeface="Roboto Condensed"/>
              </a:rPr>
              <a:t> </a:t>
            </a:r>
            <a:r>
              <a:rPr lang="en-US" sz="4200" dirty="0" err="1">
                <a:solidFill>
                  <a:srgbClr val="FFFFFF"/>
                </a:solidFill>
                <a:latin typeface="Roboto Condensed Italics"/>
              </a:rPr>
              <a:t>Hồn</a:t>
            </a:r>
            <a:r>
              <a:rPr lang="en-US" sz="4200" dirty="0">
                <a:solidFill>
                  <a:srgbClr val="FFFFFF"/>
                </a:solidFill>
                <a:latin typeface="Roboto Condensed Italics"/>
              </a:rPr>
              <a:t> </a:t>
            </a:r>
            <a:r>
              <a:rPr lang="en-US" sz="4200" dirty="0" err="1">
                <a:solidFill>
                  <a:srgbClr val="FFFFFF"/>
                </a:solidFill>
                <a:latin typeface="Roboto Condensed Italics"/>
              </a:rPr>
              <a:t>Trương</a:t>
            </a:r>
            <a:r>
              <a:rPr lang="en-US" sz="4200" dirty="0">
                <a:solidFill>
                  <a:srgbClr val="FFFFFF"/>
                </a:solidFill>
                <a:latin typeface="Roboto Condensed Italics"/>
              </a:rPr>
              <a:t> Ba, da </a:t>
            </a:r>
            <a:r>
              <a:rPr lang="en-US" sz="4200" dirty="0" err="1">
                <a:solidFill>
                  <a:srgbClr val="FFFFFF"/>
                </a:solidFill>
                <a:latin typeface="Roboto Condensed Italics"/>
              </a:rPr>
              <a:t>hàng</a:t>
            </a:r>
            <a:r>
              <a:rPr lang="en-US" sz="4200" dirty="0">
                <a:solidFill>
                  <a:srgbClr val="FFFFFF"/>
                </a:solidFill>
                <a:latin typeface="Roboto Condensed Italics"/>
              </a:rPr>
              <a:t> </a:t>
            </a:r>
            <a:r>
              <a:rPr lang="en-US" sz="4200" dirty="0" err="1">
                <a:solidFill>
                  <a:srgbClr val="FFFFFF"/>
                </a:solidFill>
                <a:latin typeface="Roboto Condensed Italics"/>
              </a:rPr>
              <a:t>thịt</a:t>
            </a:r>
            <a:r>
              <a:rPr lang="en-US" sz="4200" dirty="0">
                <a:solidFill>
                  <a:srgbClr val="FFFFFF"/>
                </a:solidFill>
                <a:latin typeface="Roboto Condensed Italics"/>
              </a:rPr>
              <a:t>, </a:t>
            </a:r>
            <a:r>
              <a:rPr lang="en-US" sz="4200" dirty="0" err="1">
                <a:solidFill>
                  <a:srgbClr val="FFFFFF"/>
                </a:solidFill>
                <a:latin typeface="Roboto Condensed Italics"/>
              </a:rPr>
              <a:t>Hương</a:t>
            </a:r>
            <a:r>
              <a:rPr lang="en-US" sz="4200" dirty="0">
                <a:solidFill>
                  <a:srgbClr val="FFFFFF"/>
                </a:solidFill>
                <a:latin typeface="Roboto Condensed Italics"/>
              </a:rPr>
              <a:t> </a:t>
            </a:r>
            <a:r>
              <a:rPr lang="en-US" sz="4200" dirty="0" err="1">
                <a:solidFill>
                  <a:srgbClr val="FFFFFF"/>
                </a:solidFill>
                <a:latin typeface="Roboto Condensed Italics"/>
              </a:rPr>
              <a:t>cây</a:t>
            </a:r>
            <a:r>
              <a:rPr lang="en-US" sz="4200" dirty="0">
                <a:solidFill>
                  <a:srgbClr val="FFFFFF"/>
                </a:solidFill>
                <a:latin typeface="Roboto Condensed Italics"/>
              </a:rPr>
              <a:t>, </a:t>
            </a:r>
            <a:r>
              <a:rPr lang="en-US" sz="4200" dirty="0" err="1">
                <a:solidFill>
                  <a:srgbClr val="FFFFFF"/>
                </a:solidFill>
                <a:latin typeface="Roboto Condensed Italics"/>
              </a:rPr>
              <a:t>Tôi</a:t>
            </a:r>
            <a:r>
              <a:rPr lang="en-US" sz="4200" dirty="0">
                <a:solidFill>
                  <a:srgbClr val="FFFFFF"/>
                </a:solidFill>
                <a:latin typeface="Roboto Condensed Italics"/>
              </a:rPr>
              <a:t> </a:t>
            </a:r>
            <a:r>
              <a:rPr lang="en-US" sz="4200" dirty="0" err="1">
                <a:solidFill>
                  <a:srgbClr val="FFFFFF"/>
                </a:solidFill>
                <a:latin typeface="Roboto Condensed Italics"/>
              </a:rPr>
              <a:t>và</a:t>
            </a:r>
            <a:r>
              <a:rPr lang="en-US" sz="4200" dirty="0">
                <a:solidFill>
                  <a:srgbClr val="FFFFFF"/>
                </a:solidFill>
                <a:latin typeface="Roboto Condensed Italics"/>
              </a:rPr>
              <a:t> </a:t>
            </a:r>
            <a:r>
              <a:rPr lang="en-US" sz="4200" dirty="0" err="1">
                <a:solidFill>
                  <a:srgbClr val="FFFFFF"/>
                </a:solidFill>
                <a:latin typeface="Roboto Condensed Italics"/>
              </a:rPr>
              <a:t>chúng</a:t>
            </a:r>
            <a:r>
              <a:rPr lang="en-US" sz="4200" dirty="0">
                <a:solidFill>
                  <a:srgbClr val="FFFFFF"/>
                </a:solidFill>
                <a:latin typeface="Roboto Condensed Italics"/>
              </a:rPr>
              <a:t> ta, </a:t>
            </a:r>
            <a:r>
              <a:rPr lang="en-US" sz="4200" dirty="0" err="1">
                <a:solidFill>
                  <a:srgbClr val="FFFFFF"/>
                </a:solidFill>
                <a:latin typeface="Roboto Condensed Italics"/>
              </a:rPr>
              <a:t>Sống</a:t>
            </a:r>
            <a:r>
              <a:rPr lang="en-US" sz="4200" dirty="0">
                <a:solidFill>
                  <a:srgbClr val="FFFFFF"/>
                </a:solidFill>
                <a:latin typeface="Roboto Condensed Italics"/>
              </a:rPr>
              <a:t> </a:t>
            </a:r>
            <a:r>
              <a:rPr lang="en-US" sz="4200" dirty="0" err="1">
                <a:solidFill>
                  <a:srgbClr val="FFFFFF"/>
                </a:solidFill>
                <a:latin typeface="Roboto Condensed Italics"/>
              </a:rPr>
              <a:t>mãi</a:t>
            </a:r>
            <a:r>
              <a:rPr lang="en-US" sz="4200" dirty="0">
                <a:solidFill>
                  <a:srgbClr val="FFFFFF"/>
                </a:solidFill>
                <a:latin typeface="Roboto Condensed Italics"/>
              </a:rPr>
              <a:t> </a:t>
            </a:r>
            <a:r>
              <a:rPr lang="en-US" sz="4200" dirty="0" err="1">
                <a:solidFill>
                  <a:srgbClr val="FFFFFF"/>
                </a:solidFill>
                <a:latin typeface="Roboto Condensed Italics"/>
              </a:rPr>
              <a:t>tuổi</a:t>
            </a:r>
            <a:r>
              <a:rPr lang="en-US" sz="4200" dirty="0">
                <a:solidFill>
                  <a:srgbClr val="FFFFFF"/>
                </a:solidFill>
                <a:latin typeface="Roboto Condensed Italics"/>
              </a:rPr>
              <a:t> 17, </a:t>
            </a:r>
            <a:r>
              <a:rPr lang="en-US" sz="4200" dirty="0" err="1">
                <a:solidFill>
                  <a:srgbClr val="FFFFFF"/>
                </a:solidFill>
                <a:latin typeface="Roboto Condensed Italics"/>
              </a:rPr>
              <a:t>Nàng</a:t>
            </a:r>
            <a:r>
              <a:rPr lang="en-US" sz="4200" dirty="0">
                <a:solidFill>
                  <a:srgbClr val="FFFFFF"/>
                </a:solidFill>
                <a:latin typeface="Roboto Condensed Italics"/>
              </a:rPr>
              <a:t> </a:t>
            </a:r>
            <a:r>
              <a:rPr lang="en-US" sz="4200" dirty="0" err="1">
                <a:solidFill>
                  <a:srgbClr val="FFFFFF"/>
                </a:solidFill>
                <a:latin typeface="Roboto Condensed Italics"/>
              </a:rPr>
              <a:t>Xita</a:t>
            </a:r>
            <a:r>
              <a:rPr lang="en-US" sz="4200" dirty="0">
                <a:solidFill>
                  <a:srgbClr val="FFFFFF"/>
                </a:solidFill>
                <a:latin typeface="Roboto Condensed Italics"/>
              </a:rPr>
              <a:t>, </a:t>
            </a:r>
            <a:r>
              <a:rPr lang="en-US" sz="4200" dirty="0" err="1">
                <a:solidFill>
                  <a:srgbClr val="FFFFFF"/>
                </a:solidFill>
                <a:latin typeface="Roboto Condensed Italics"/>
              </a:rPr>
              <a:t>Ngọc</a:t>
            </a:r>
            <a:r>
              <a:rPr lang="en-US" sz="4200" dirty="0">
                <a:solidFill>
                  <a:srgbClr val="FFFFFF"/>
                </a:solidFill>
                <a:latin typeface="Roboto Condensed Italics"/>
              </a:rPr>
              <a:t> </a:t>
            </a:r>
            <a:r>
              <a:rPr lang="en-US" sz="4200" dirty="0" err="1">
                <a:solidFill>
                  <a:srgbClr val="FFFFFF"/>
                </a:solidFill>
                <a:latin typeface="Roboto Condensed Italics"/>
              </a:rPr>
              <a:t>Hân</a:t>
            </a:r>
            <a:r>
              <a:rPr lang="en-US" sz="4200" dirty="0">
                <a:solidFill>
                  <a:srgbClr val="FFFFFF"/>
                </a:solidFill>
                <a:latin typeface="Roboto Condensed Italics"/>
              </a:rPr>
              <a:t> </a:t>
            </a:r>
            <a:r>
              <a:rPr lang="en-US" sz="4200" dirty="0" err="1">
                <a:solidFill>
                  <a:srgbClr val="FFFFFF"/>
                </a:solidFill>
                <a:latin typeface="Roboto Condensed Italics"/>
              </a:rPr>
              <a:t>công</a:t>
            </a:r>
            <a:r>
              <a:rPr lang="en-US" sz="4200" dirty="0">
                <a:solidFill>
                  <a:srgbClr val="FFFFFF"/>
                </a:solidFill>
                <a:latin typeface="Roboto Condensed Italics"/>
              </a:rPr>
              <a:t> </a:t>
            </a:r>
            <a:r>
              <a:rPr lang="en-US" sz="4200" dirty="0" err="1">
                <a:solidFill>
                  <a:srgbClr val="FFFFFF"/>
                </a:solidFill>
                <a:latin typeface="Roboto Condensed Italics"/>
              </a:rPr>
              <a:t>chúa</a:t>
            </a:r>
            <a:r>
              <a:rPr lang="en-US" sz="4200" dirty="0">
                <a:solidFill>
                  <a:srgbClr val="FFFFFF"/>
                </a:solidFill>
                <a:latin typeface="Roboto Condensed Italics"/>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087308" y="1165155"/>
            <a:ext cx="8200692" cy="9121845"/>
            <a:chOff x="687070" y="247650"/>
            <a:chExt cx="11148060" cy="12400280"/>
          </a:xfrm>
        </p:grpSpPr>
        <p:sp>
          <p:nvSpPr>
            <p:cNvPr id="3" name="Freeform 3"/>
            <p:cNvSpPr/>
            <p:nvPr/>
          </p:nvSpPr>
          <p:spPr>
            <a:xfrm>
              <a:off x="687070" y="247650"/>
              <a:ext cx="11148061" cy="12400280"/>
            </a:xfrm>
            <a:custGeom>
              <a:avLst/>
              <a:gdLst/>
              <a:ahLst/>
              <a:cxnLst/>
              <a:rect l="l" t="t" r="r" b="b"/>
              <a:pathLst>
                <a:path w="11148061" h="12400280">
                  <a:moveTo>
                    <a:pt x="9215120" y="1497330"/>
                  </a:moveTo>
                  <a:cubicBezTo>
                    <a:pt x="8773160" y="972820"/>
                    <a:pt x="8234680" y="508000"/>
                    <a:pt x="7590790" y="252730"/>
                  </a:cubicBezTo>
                  <a:cubicBezTo>
                    <a:pt x="7132320" y="71120"/>
                    <a:pt x="6633210" y="0"/>
                    <a:pt x="6139180" y="6350"/>
                  </a:cubicBezTo>
                  <a:cubicBezTo>
                    <a:pt x="4053840" y="36830"/>
                    <a:pt x="2157730" y="1490980"/>
                    <a:pt x="1289050" y="3346450"/>
                  </a:cubicBezTo>
                  <a:cubicBezTo>
                    <a:pt x="527050" y="4977130"/>
                    <a:pt x="0" y="7792720"/>
                    <a:pt x="680720" y="9457690"/>
                  </a:cubicBezTo>
                  <a:cubicBezTo>
                    <a:pt x="1360170" y="11122661"/>
                    <a:pt x="2499360" y="12005311"/>
                    <a:pt x="4248150" y="12081511"/>
                  </a:cubicBezTo>
                  <a:cubicBezTo>
                    <a:pt x="7001510" y="12400280"/>
                    <a:pt x="9088120" y="10502901"/>
                    <a:pt x="10118091" y="8309611"/>
                  </a:cubicBezTo>
                  <a:cubicBezTo>
                    <a:pt x="11148061" y="6116320"/>
                    <a:pt x="10782300" y="3361691"/>
                    <a:pt x="9215121" y="1497330"/>
                  </a:cubicBezTo>
                  <a:close/>
                </a:path>
              </a:pathLst>
            </a:custGeom>
            <a:blipFill>
              <a:blip r:embed="rId2"/>
              <a:stretch>
                <a:fillRect l="-6649" t="-8920" r="6649" b="-4830"/>
              </a:stretch>
            </a:blipFill>
          </p:spPr>
          <p:txBody>
            <a:bodyPr/>
            <a:lstStyle/>
            <a:p>
              <a:endParaRPr lang="en-US"/>
            </a:p>
          </p:txBody>
        </p:sp>
      </p:grpSp>
      <p:sp>
        <p:nvSpPr>
          <p:cNvPr id="4" name="TextBox 4"/>
          <p:cNvSpPr txBox="1"/>
          <p:nvPr/>
        </p:nvSpPr>
        <p:spPr>
          <a:xfrm>
            <a:off x="1273548" y="2060304"/>
            <a:ext cx="5909906" cy="1033721"/>
          </a:xfrm>
          <a:prstGeom prst="rect">
            <a:avLst/>
          </a:prstGeom>
        </p:spPr>
        <p:txBody>
          <a:bodyPr lIns="0" tIns="0" rIns="0" bIns="0" rtlCol="0" anchor="t">
            <a:spAutoFit/>
          </a:bodyPr>
          <a:lstStyle/>
          <a:p>
            <a:pPr algn="just">
              <a:lnSpc>
                <a:spcPts val="8120"/>
              </a:lnSpc>
            </a:pPr>
            <a:r>
              <a:rPr lang="en-US" sz="5800">
                <a:solidFill>
                  <a:srgbClr val="FDFAF0"/>
                </a:solidFill>
                <a:latin typeface="#9Slide05 Aphrodite Pro"/>
              </a:rPr>
              <a:t>a. Tác giả</a:t>
            </a:r>
          </a:p>
        </p:txBody>
      </p:sp>
      <p:sp>
        <p:nvSpPr>
          <p:cNvPr id="5" name="TextBox 5"/>
          <p:cNvSpPr txBox="1"/>
          <p:nvPr/>
        </p:nvSpPr>
        <p:spPr>
          <a:xfrm>
            <a:off x="604600" y="404743"/>
            <a:ext cx="12192381" cy="136842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Fraunces Bold"/>
              </a:rPr>
              <a:t>3. ĐỌC HIỂU VĂN BẢN</a:t>
            </a:r>
          </a:p>
        </p:txBody>
      </p:sp>
      <p:sp>
        <p:nvSpPr>
          <p:cNvPr id="6" name="TextBox 6"/>
          <p:cNvSpPr txBox="1"/>
          <p:nvPr/>
        </p:nvSpPr>
        <p:spPr>
          <a:xfrm>
            <a:off x="496697" y="3480855"/>
            <a:ext cx="9590611" cy="6327775"/>
          </a:xfrm>
          <a:prstGeom prst="rect">
            <a:avLst/>
          </a:prstGeom>
        </p:spPr>
        <p:txBody>
          <a:bodyPr lIns="0" tIns="0" rIns="0" bIns="0" rtlCol="0" anchor="t">
            <a:spAutoFit/>
          </a:bodyPr>
          <a:lstStyle/>
          <a:p>
            <a:pPr marL="863601" lvl="1" indent="-431801" algn="just">
              <a:lnSpc>
                <a:spcPts val="5600"/>
              </a:lnSpc>
              <a:buFont typeface="Arial"/>
              <a:buChar char="•"/>
            </a:pPr>
            <a:r>
              <a:rPr lang="en-US" sz="4000" dirty="0" err="1">
                <a:solidFill>
                  <a:srgbClr val="FFFFFF"/>
                </a:solidFill>
                <a:latin typeface="Roboto Condensed"/>
              </a:rPr>
              <a:t>Kịch</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Lưu</a:t>
            </a:r>
            <a:r>
              <a:rPr lang="en-US" sz="4000" dirty="0">
                <a:solidFill>
                  <a:srgbClr val="FFFFFF"/>
                </a:solidFill>
                <a:latin typeface="Roboto Condensed"/>
              </a:rPr>
              <a:t> Quang Vũ </a:t>
            </a:r>
            <a:r>
              <a:rPr lang="en-US" sz="4000" dirty="0" err="1">
                <a:solidFill>
                  <a:srgbClr val="FFFFFF"/>
                </a:solidFill>
                <a:latin typeface="Roboto Condensed"/>
              </a:rPr>
              <a:t>thể</a:t>
            </a:r>
            <a:r>
              <a:rPr lang="en-US" sz="4000" dirty="0">
                <a:solidFill>
                  <a:srgbClr val="FFFFFF"/>
                </a:solidFill>
                <a:latin typeface="Roboto Condensed"/>
              </a:rPr>
              <a:t>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nhiều</a:t>
            </a:r>
            <a:r>
              <a:rPr lang="en-US" sz="4000" dirty="0">
                <a:solidFill>
                  <a:srgbClr val="FFFFFF"/>
                </a:solidFill>
                <a:latin typeface="Roboto Condensed"/>
              </a:rPr>
              <a:t> </a:t>
            </a:r>
            <a:r>
              <a:rPr lang="en-US" sz="4000" dirty="0" err="1">
                <a:solidFill>
                  <a:srgbClr val="FFFFFF"/>
                </a:solidFill>
                <a:latin typeface="Roboto Condensed"/>
              </a:rPr>
              <a:t>cách</a:t>
            </a:r>
            <a:r>
              <a:rPr lang="en-US" sz="4000" dirty="0">
                <a:solidFill>
                  <a:srgbClr val="FFFFFF"/>
                </a:solidFill>
                <a:latin typeface="Roboto Condensed"/>
              </a:rPr>
              <a:t> </a:t>
            </a:r>
            <a:r>
              <a:rPr lang="en-US" sz="4000" dirty="0" err="1">
                <a:solidFill>
                  <a:srgbClr val="FFFFFF"/>
                </a:solidFill>
                <a:latin typeface="Roboto Condensed"/>
              </a:rPr>
              <a:t>tân</a:t>
            </a:r>
            <a:r>
              <a:rPr lang="en-US" sz="4000" dirty="0">
                <a:solidFill>
                  <a:srgbClr val="FFFFFF"/>
                </a:solidFill>
                <a:latin typeface="Roboto Condensed"/>
              </a:rPr>
              <a:t> </a:t>
            </a:r>
            <a:r>
              <a:rPr lang="en-US" sz="4000" dirty="0" err="1">
                <a:solidFill>
                  <a:srgbClr val="FFFFFF"/>
                </a:solidFill>
                <a:latin typeface="Roboto Condensed"/>
              </a:rPr>
              <a:t>độc</a:t>
            </a:r>
            <a:r>
              <a:rPr lang="en-US" sz="4000" dirty="0">
                <a:solidFill>
                  <a:srgbClr val="FFFFFF"/>
                </a:solidFill>
                <a:latin typeface="Roboto Condensed"/>
              </a:rPr>
              <a:t> </a:t>
            </a:r>
            <a:r>
              <a:rPr lang="en-US" sz="4000" dirty="0" err="1">
                <a:solidFill>
                  <a:srgbClr val="FFFFFF"/>
                </a:solidFill>
                <a:latin typeface="Roboto Condensed"/>
              </a:rPr>
              <a:t>đáo</a:t>
            </a:r>
            <a:r>
              <a:rPr lang="en-US" sz="4000" dirty="0">
                <a:solidFill>
                  <a:srgbClr val="FFFFFF"/>
                </a:solidFill>
                <a:latin typeface="Roboto Condensed"/>
              </a:rPr>
              <a:t>; </a:t>
            </a:r>
            <a:r>
              <a:rPr lang="en-US" sz="4000" dirty="0" err="1">
                <a:solidFill>
                  <a:srgbClr val="FFFFFF"/>
                </a:solidFill>
                <a:latin typeface="Roboto Condensed"/>
              </a:rPr>
              <a:t>quan</a:t>
            </a:r>
            <a:r>
              <a:rPr lang="en-US" sz="4000" dirty="0">
                <a:solidFill>
                  <a:srgbClr val="FFFFFF"/>
                </a:solidFill>
                <a:latin typeface="Roboto Condensed"/>
              </a:rPr>
              <a:t> </a:t>
            </a:r>
            <a:r>
              <a:rPr lang="en-US" sz="4000" dirty="0" err="1">
                <a:solidFill>
                  <a:srgbClr val="FFFFFF"/>
                </a:solidFill>
                <a:latin typeface="Roboto Condensed"/>
              </a:rPr>
              <a:t>tâm</a:t>
            </a:r>
            <a:r>
              <a:rPr lang="en-US" sz="4000" dirty="0">
                <a:solidFill>
                  <a:srgbClr val="FFFFFF"/>
                </a:solidFill>
                <a:latin typeface="Roboto Condensed"/>
              </a:rPr>
              <a:t> </a:t>
            </a:r>
            <a:r>
              <a:rPr lang="en-US" sz="4000" dirty="0" err="1">
                <a:solidFill>
                  <a:srgbClr val="FFFFFF"/>
                </a:solidFill>
                <a:latin typeface="Roboto Condensed"/>
              </a:rPr>
              <a:t>thể</a:t>
            </a:r>
            <a:r>
              <a:rPr lang="en-US" sz="4000" dirty="0">
                <a:solidFill>
                  <a:srgbClr val="FFFFFF"/>
                </a:solidFill>
                <a:latin typeface="Roboto Condensed"/>
              </a:rPr>
              <a:t>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xung</a:t>
            </a:r>
            <a:r>
              <a:rPr lang="en-US" sz="4000" dirty="0">
                <a:solidFill>
                  <a:srgbClr val="FFFFFF"/>
                </a:solidFill>
                <a:latin typeface="Roboto Condensed"/>
              </a:rPr>
              <a:t> </a:t>
            </a:r>
            <a:r>
              <a:rPr lang="en-US" sz="4000" dirty="0" err="1">
                <a:solidFill>
                  <a:srgbClr val="FFFFFF"/>
                </a:solidFill>
                <a:latin typeface="Roboto Condensed"/>
              </a:rPr>
              <a:t>đột</a:t>
            </a:r>
            <a:r>
              <a:rPr lang="en-US" sz="4000" dirty="0">
                <a:solidFill>
                  <a:srgbClr val="FFFFFF"/>
                </a:solidFill>
                <a:latin typeface="Roboto Condensed"/>
              </a:rPr>
              <a:t> </a:t>
            </a:r>
            <a:r>
              <a:rPr lang="en-US" sz="4000" dirty="0" err="1">
                <a:solidFill>
                  <a:srgbClr val="FFFFFF"/>
                </a:solidFill>
                <a:latin typeface="Roboto Condensed"/>
              </a:rPr>
              <a:t>trong</a:t>
            </a:r>
            <a:r>
              <a:rPr lang="en-US" sz="4000" dirty="0">
                <a:solidFill>
                  <a:srgbClr val="FFFFFF"/>
                </a:solidFill>
                <a:latin typeface="Roboto Condensed"/>
              </a:rPr>
              <a:t> </a:t>
            </a:r>
            <a:r>
              <a:rPr lang="en-US" sz="4000" dirty="0" err="1">
                <a:solidFill>
                  <a:srgbClr val="FFFFFF"/>
                </a:solidFill>
                <a:latin typeface="Roboto Condensed"/>
              </a:rPr>
              <a:t>cách</a:t>
            </a:r>
            <a:r>
              <a:rPr lang="en-US" sz="4000" dirty="0">
                <a:solidFill>
                  <a:srgbClr val="FFFFFF"/>
                </a:solidFill>
                <a:latin typeface="Roboto Condensed"/>
              </a:rPr>
              <a:t> </a:t>
            </a:r>
            <a:r>
              <a:rPr lang="en-US" sz="4000" dirty="0" err="1">
                <a:solidFill>
                  <a:srgbClr val="FFFFFF"/>
                </a:solidFill>
                <a:latin typeface="Roboto Condensed"/>
              </a:rPr>
              <a:t>sống</a:t>
            </a:r>
            <a:r>
              <a:rPr lang="en-US" sz="4000" dirty="0">
                <a:solidFill>
                  <a:srgbClr val="FFFFFF"/>
                </a:solidFill>
                <a:latin typeface="Roboto Condensed"/>
              </a:rPr>
              <a:t> </a:t>
            </a:r>
            <a:r>
              <a:rPr lang="en-US" sz="4000" dirty="0" err="1">
                <a:solidFill>
                  <a:srgbClr val="FFFFFF"/>
                </a:solidFill>
                <a:latin typeface="Roboto Condensed"/>
              </a:rPr>
              <a:t>và</a:t>
            </a:r>
            <a:r>
              <a:rPr lang="en-US" sz="4000" dirty="0">
                <a:solidFill>
                  <a:srgbClr val="FFFFFF"/>
                </a:solidFill>
                <a:latin typeface="Roboto Condensed"/>
              </a:rPr>
              <a:t> </a:t>
            </a:r>
            <a:r>
              <a:rPr lang="en-US" sz="4000" dirty="0" err="1">
                <a:solidFill>
                  <a:srgbClr val="FFFFFF"/>
                </a:solidFill>
                <a:latin typeface="Roboto Condensed"/>
              </a:rPr>
              <a:t>quan</a:t>
            </a:r>
            <a:r>
              <a:rPr lang="en-US" sz="4000" dirty="0">
                <a:solidFill>
                  <a:srgbClr val="FFFFFF"/>
                </a:solidFill>
                <a:latin typeface="Roboto Condensed"/>
              </a:rPr>
              <a:t> </a:t>
            </a:r>
            <a:r>
              <a:rPr lang="en-US" sz="4000" dirty="0" err="1">
                <a:solidFill>
                  <a:srgbClr val="FFFFFF"/>
                </a:solidFill>
                <a:latin typeface="Roboto Condensed"/>
              </a:rPr>
              <a:t>niệm</a:t>
            </a:r>
            <a:r>
              <a:rPr lang="en-US" sz="4000" dirty="0">
                <a:solidFill>
                  <a:srgbClr val="FFFFFF"/>
                </a:solidFill>
                <a:latin typeface="Roboto Condensed"/>
              </a:rPr>
              <a:t> </a:t>
            </a:r>
            <a:r>
              <a:rPr lang="en-US" sz="4000" dirty="0" err="1">
                <a:solidFill>
                  <a:srgbClr val="FFFFFF"/>
                </a:solidFill>
                <a:latin typeface="Roboto Condensed"/>
              </a:rPr>
              <a:t>sống</a:t>
            </a:r>
            <a:r>
              <a:rPr lang="en-US" sz="4000" dirty="0">
                <a:solidFill>
                  <a:srgbClr val="FFFFFF"/>
                </a:solidFill>
                <a:latin typeface="Roboto Condensed"/>
              </a:rPr>
              <a:t>, </a:t>
            </a:r>
            <a:r>
              <a:rPr lang="en-US" sz="4000" dirty="0" err="1">
                <a:solidFill>
                  <a:srgbClr val="FFFFFF"/>
                </a:solidFill>
                <a:latin typeface="Roboto Condensed"/>
              </a:rPr>
              <a:t>bày</a:t>
            </a:r>
            <a:r>
              <a:rPr lang="en-US" sz="4000" dirty="0">
                <a:solidFill>
                  <a:srgbClr val="FFFFFF"/>
                </a:solidFill>
                <a:latin typeface="Roboto Condensed"/>
              </a:rPr>
              <a:t> </a:t>
            </a:r>
            <a:r>
              <a:rPr lang="en-US" sz="4000" dirty="0" err="1">
                <a:solidFill>
                  <a:srgbClr val="FFFFFF"/>
                </a:solidFill>
                <a:latin typeface="Roboto Condensed"/>
              </a:rPr>
              <a:t>tỏ</a:t>
            </a:r>
            <a:r>
              <a:rPr lang="en-US" sz="4000" dirty="0">
                <a:solidFill>
                  <a:srgbClr val="FFFFFF"/>
                </a:solidFill>
                <a:latin typeface="Roboto Condensed"/>
              </a:rPr>
              <a:t> </a:t>
            </a:r>
            <a:r>
              <a:rPr lang="en-US" sz="4000" dirty="0" err="1">
                <a:solidFill>
                  <a:srgbClr val="FFFFFF"/>
                </a:solidFill>
                <a:latin typeface="Roboto Condensed"/>
              </a:rPr>
              <a:t>khát</a:t>
            </a:r>
            <a:r>
              <a:rPr lang="en-US" sz="4000" dirty="0">
                <a:solidFill>
                  <a:srgbClr val="FFFFFF"/>
                </a:solidFill>
                <a:latin typeface="Roboto Condensed"/>
              </a:rPr>
              <a:t> </a:t>
            </a:r>
            <a:r>
              <a:rPr lang="en-US" sz="4000" dirty="0" err="1">
                <a:solidFill>
                  <a:srgbClr val="FFFFFF"/>
                </a:solidFill>
                <a:latin typeface="Roboto Condensed"/>
              </a:rPr>
              <a:t>vọng</a:t>
            </a:r>
            <a:r>
              <a:rPr lang="en-US" sz="4000" dirty="0">
                <a:solidFill>
                  <a:srgbClr val="FFFFFF"/>
                </a:solidFill>
                <a:latin typeface="Roboto Condensed"/>
              </a:rPr>
              <a:t> </a:t>
            </a:r>
            <a:r>
              <a:rPr lang="en-US" sz="4000" dirty="0" err="1">
                <a:solidFill>
                  <a:srgbClr val="FFFFFF"/>
                </a:solidFill>
                <a:latin typeface="Roboto Condensed"/>
              </a:rPr>
              <a:t>hoàn</a:t>
            </a:r>
            <a:r>
              <a:rPr lang="en-US" sz="4000" dirty="0">
                <a:solidFill>
                  <a:srgbClr val="FFFFFF"/>
                </a:solidFill>
                <a:latin typeface="Roboto Condensed"/>
              </a:rPr>
              <a:t> </a:t>
            </a:r>
            <a:r>
              <a:rPr lang="en-US" sz="4000" dirty="0" err="1">
                <a:solidFill>
                  <a:srgbClr val="FFFFFF"/>
                </a:solidFill>
                <a:latin typeface="Roboto Condensed"/>
              </a:rPr>
              <a:t>thiện</a:t>
            </a:r>
            <a:r>
              <a:rPr lang="en-US" sz="4000" dirty="0">
                <a:solidFill>
                  <a:srgbClr val="FFFFFF"/>
                </a:solidFill>
                <a:latin typeface="Roboto Condensed"/>
              </a:rPr>
              <a:t> </a:t>
            </a:r>
            <a:r>
              <a:rPr lang="en-US" sz="4000" dirty="0" err="1">
                <a:solidFill>
                  <a:srgbClr val="FFFFFF"/>
                </a:solidFill>
                <a:latin typeface="Roboto Condensed"/>
              </a:rPr>
              <a:t>nhân</a:t>
            </a:r>
            <a:r>
              <a:rPr lang="en-US" sz="4000" dirty="0">
                <a:solidFill>
                  <a:srgbClr val="FFFFFF"/>
                </a:solidFill>
                <a:latin typeface="Roboto Condensed"/>
              </a:rPr>
              <a:t> </a:t>
            </a:r>
            <a:r>
              <a:rPr lang="en-US" sz="4000" dirty="0" err="1">
                <a:solidFill>
                  <a:srgbClr val="FFFFFF"/>
                </a:solidFill>
                <a:latin typeface="Roboto Condensed"/>
              </a:rPr>
              <a:t>cách</a:t>
            </a:r>
            <a:r>
              <a:rPr lang="en-US" sz="4000" dirty="0">
                <a:solidFill>
                  <a:srgbClr val="FFFFFF"/>
                </a:solidFill>
                <a:latin typeface="Roboto Condensed"/>
              </a:rPr>
              <a:t> con </a:t>
            </a:r>
            <a:r>
              <a:rPr lang="en-US" sz="4000" dirty="0" err="1">
                <a:solidFill>
                  <a:srgbClr val="FFFFFF"/>
                </a:solidFill>
                <a:latin typeface="Roboto Condensed"/>
              </a:rPr>
              <a:t>người</a:t>
            </a:r>
            <a:r>
              <a:rPr lang="en-US" sz="4000" dirty="0">
                <a:solidFill>
                  <a:srgbClr val="FFFFFF"/>
                </a:solidFill>
                <a:latin typeface="Roboto Condensed"/>
              </a:rPr>
              <a:t>.</a:t>
            </a:r>
          </a:p>
          <a:p>
            <a:pPr marL="863601" lvl="1" indent="-431801" algn="just">
              <a:lnSpc>
                <a:spcPts val="5600"/>
              </a:lnSpc>
              <a:buFont typeface="Arial"/>
              <a:buChar char="•"/>
            </a:pPr>
            <a:r>
              <a:rPr lang="en-US" sz="4000" dirty="0">
                <a:solidFill>
                  <a:srgbClr val="FFFFFF"/>
                </a:solidFill>
                <a:latin typeface="Roboto Condensed"/>
              </a:rPr>
              <a:t> </a:t>
            </a:r>
            <a:r>
              <a:rPr lang="en-US" sz="4000" dirty="0" err="1">
                <a:solidFill>
                  <a:srgbClr val="FFFFFF"/>
                </a:solidFill>
                <a:latin typeface="Roboto Condensed"/>
              </a:rPr>
              <a:t>Lưu</a:t>
            </a:r>
            <a:r>
              <a:rPr lang="en-US" sz="4000" dirty="0">
                <a:solidFill>
                  <a:srgbClr val="FFFFFF"/>
                </a:solidFill>
                <a:latin typeface="Roboto Condensed"/>
              </a:rPr>
              <a:t> Quang Vũ </a:t>
            </a:r>
            <a:r>
              <a:rPr lang="en-US" sz="4000" dirty="0" err="1">
                <a:solidFill>
                  <a:srgbClr val="FFFFFF"/>
                </a:solidFill>
                <a:latin typeface="Roboto Condensed"/>
              </a:rPr>
              <a:t>là</a:t>
            </a:r>
            <a:r>
              <a:rPr lang="en-US" sz="4000" dirty="0">
                <a:solidFill>
                  <a:srgbClr val="FFFFFF"/>
                </a:solidFill>
                <a:latin typeface="Roboto Condensed"/>
              </a:rPr>
              <a:t>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tượng</a:t>
            </a:r>
            <a:r>
              <a:rPr lang="en-US" sz="4000" dirty="0">
                <a:solidFill>
                  <a:srgbClr val="FFFFFF"/>
                </a:solidFill>
                <a:latin typeface="Roboto Condensed"/>
              </a:rPr>
              <a:t> </a:t>
            </a:r>
            <a:r>
              <a:rPr lang="en-US" sz="4000" dirty="0" err="1">
                <a:solidFill>
                  <a:srgbClr val="FFFFFF"/>
                </a:solidFill>
                <a:latin typeface="Roboto Condensed"/>
              </a:rPr>
              <a:t>đặc</a:t>
            </a:r>
            <a:r>
              <a:rPr lang="en-US" sz="4000" dirty="0">
                <a:solidFill>
                  <a:srgbClr val="FFFFFF"/>
                </a:solidFill>
                <a:latin typeface="Roboto Condensed"/>
              </a:rPr>
              <a:t> </a:t>
            </a:r>
            <a:r>
              <a:rPr lang="en-US" sz="4000" dirty="0" err="1">
                <a:solidFill>
                  <a:srgbClr val="FFFFFF"/>
                </a:solidFill>
                <a:latin typeface="Roboto Condensed"/>
              </a:rPr>
              <a:t>biệt</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sân</a:t>
            </a:r>
            <a:r>
              <a:rPr lang="en-US" sz="4000" dirty="0">
                <a:solidFill>
                  <a:srgbClr val="FFFFFF"/>
                </a:solidFill>
                <a:latin typeface="Roboto Condensed"/>
              </a:rPr>
              <a:t> </a:t>
            </a:r>
            <a:r>
              <a:rPr lang="en-US" sz="4000" dirty="0" err="1">
                <a:solidFill>
                  <a:srgbClr val="FFFFFF"/>
                </a:solidFill>
                <a:latin typeface="Roboto Condensed"/>
              </a:rPr>
              <a:t>khấu</a:t>
            </a:r>
            <a:r>
              <a:rPr lang="en-US" sz="4000" dirty="0">
                <a:solidFill>
                  <a:srgbClr val="FFFFFF"/>
                </a:solidFill>
                <a:latin typeface="Roboto Condensed"/>
              </a:rPr>
              <a:t> </a:t>
            </a:r>
            <a:r>
              <a:rPr lang="en-US" sz="4000" dirty="0" err="1">
                <a:solidFill>
                  <a:srgbClr val="FFFFFF"/>
                </a:solidFill>
                <a:latin typeface="Roboto Condensed"/>
              </a:rPr>
              <a:t>kịch</a:t>
            </a:r>
            <a:r>
              <a:rPr lang="en-US" sz="4000" dirty="0">
                <a:solidFill>
                  <a:srgbClr val="FFFFFF"/>
                </a:solidFill>
                <a:latin typeface="Roboto Condensed"/>
              </a:rPr>
              <a:t> </a:t>
            </a:r>
            <a:r>
              <a:rPr lang="en-US" sz="4000" dirty="0" err="1">
                <a:solidFill>
                  <a:srgbClr val="FFFFFF"/>
                </a:solidFill>
                <a:latin typeface="Roboto Condensed"/>
              </a:rPr>
              <a:t>trường</a:t>
            </a:r>
            <a:r>
              <a:rPr lang="en-US" sz="4000" dirty="0">
                <a:solidFill>
                  <a:srgbClr val="FFFFFF"/>
                </a:solidFill>
                <a:latin typeface="Roboto Condensed"/>
              </a:rPr>
              <a:t> </a:t>
            </a:r>
            <a:r>
              <a:rPr lang="en-US" sz="4000" dirty="0" err="1">
                <a:solidFill>
                  <a:srgbClr val="FFFFFF"/>
                </a:solidFill>
                <a:latin typeface="Roboto Condensed"/>
              </a:rPr>
              <a:t>những</a:t>
            </a:r>
            <a:r>
              <a:rPr lang="en-US" sz="4000" dirty="0">
                <a:solidFill>
                  <a:srgbClr val="FFFFFF"/>
                </a:solidFill>
                <a:latin typeface="Roboto Condensed"/>
              </a:rPr>
              <a:t> </a:t>
            </a:r>
            <a:r>
              <a:rPr lang="en-US" sz="4000" dirty="0" err="1">
                <a:solidFill>
                  <a:srgbClr val="FFFFFF"/>
                </a:solidFill>
                <a:latin typeface="Roboto Condensed"/>
              </a:rPr>
              <a:t>năm</a:t>
            </a:r>
            <a:r>
              <a:rPr lang="en-US" sz="4000" dirty="0">
                <a:solidFill>
                  <a:srgbClr val="FFFFFF"/>
                </a:solidFill>
                <a:latin typeface="Roboto Condensed"/>
              </a:rPr>
              <a:t> </a:t>
            </a:r>
            <a:r>
              <a:rPr lang="en-US" sz="4000" dirty="0" err="1">
                <a:solidFill>
                  <a:srgbClr val="FFFFFF"/>
                </a:solidFill>
                <a:latin typeface="Roboto Condensed"/>
              </a:rPr>
              <a:t>tám</a:t>
            </a:r>
            <a:r>
              <a:rPr lang="en-US" sz="4000" dirty="0">
                <a:solidFill>
                  <a:srgbClr val="FFFFFF"/>
                </a:solidFill>
                <a:latin typeface="Roboto Condensed"/>
              </a:rPr>
              <a:t> </a:t>
            </a:r>
            <a:r>
              <a:rPr lang="en-US" sz="4000" dirty="0" err="1">
                <a:solidFill>
                  <a:srgbClr val="FFFFFF"/>
                </a:solidFill>
                <a:latin typeface="Roboto Condensed"/>
              </a:rPr>
              <a:t>mươi</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thế</a:t>
            </a:r>
            <a:r>
              <a:rPr lang="en-US" sz="4000" dirty="0">
                <a:solidFill>
                  <a:srgbClr val="FFFFFF"/>
                </a:solidFill>
                <a:latin typeface="Roboto Condensed"/>
              </a:rPr>
              <a:t> </a:t>
            </a:r>
            <a:r>
              <a:rPr lang="en-US" sz="4000" dirty="0" err="1">
                <a:solidFill>
                  <a:srgbClr val="FFFFFF"/>
                </a:solidFill>
                <a:latin typeface="Roboto Condensed"/>
              </a:rPr>
              <a:t>kỉ</a:t>
            </a:r>
            <a:r>
              <a:rPr lang="en-US" sz="4000" dirty="0">
                <a:solidFill>
                  <a:srgbClr val="FFFFFF"/>
                </a:solidFill>
                <a:latin typeface="Roboto Condensed"/>
              </a:rPr>
              <a:t> XX, </a:t>
            </a:r>
            <a:r>
              <a:rPr lang="en-US" sz="4000" dirty="0" err="1">
                <a:solidFill>
                  <a:srgbClr val="FFFFFF"/>
                </a:solidFill>
                <a:latin typeface="Roboto Condensed"/>
              </a:rPr>
              <a:t>và</a:t>
            </a:r>
            <a:r>
              <a:rPr lang="en-US" sz="4000" dirty="0">
                <a:solidFill>
                  <a:srgbClr val="FFFFFF"/>
                </a:solidFill>
                <a:latin typeface="Roboto Condensed"/>
              </a:rPr>
              <a:t> </a:t>
            </a:r>
            <a:r>
              <a:rPr lang="en-US" sz="4000" dirty="0" err="1">
                <a:solidFill>
                  <a:srgbClr val="FFFFFF"/>
                </a:solidFill>
                <a:latin typeface="Roboto Condensed"/>
              </a:rPr>
              <a:t>cũng</a:t>
            </a:r>
            <a:r>
              <a:rPr lang="en-US" sz="4000" dirty="0">
                <a:solidFill>
                  <a:srgbClr val="FFFFFF"/>
                </a:solidFill>
                <a:latin typeface="Roboto Condensed"/>
              </a:rPr>
              <a:t> </a:t>
            </a:r>
            <a:r>
              <a:rPr lang="en-US" sz="4000" dirty="0" err="1">
                <a:solidFill>
                  <a:srgbClr val="FFFFFF"/>
                </a:solidFill>
                <a:latin typeface="Roboto Condensed"/>
              </a:rPr>
              <a:t>là</a:t>
            </a:r>
            <a:r>
              <a:rPr lang="en-US" sz="4000" dirty="0">
                <a:solidFill>
                  <a:srgbClr val="FFFFFF"/>
                </a:solidFill>
                <a:latin typeface="Roboto Condensed"/>
              </a:rPr>
              <a:t> </a:t>
            </a:r>
            <a:r>
              <a:rPr lang="en-US" sz="4000" dirty="0" err="1">
                <a:solidFill>
                  <a:srgbClr val="FFFFFF"/>
                </a:solidFill>
                <a:latin typeface="Roboto Condensed"/>
              </a:rPr>
              <a:t>nhà</a:t>
            </a:r>
            <a:r>
              <a:rPr lang="en-US" sz="4000" dirty="0">
                <a:solidFill>
                  <a:srgbClr val="FFFFFF"/>
                </a:solidFill>
                <a:latin typeface="Roboto Condensed"/>
              </a:rPr>
              <a:t> </a:t>
            </a:r>
            <a:r>
              <a:rPr lang="en-US" sz="4000" dirty="0" err="1">
                <a:solidFill>
                  <a:srgbClr val="FFFFFF"/>
                </a:solidFill>
                <a:latin typeface="Roboto Condensed"/>
              </a:rPr>
              <a:t>soạn</a:t>
            </a:r>
            <a:r>
              <a:rPr lang="en-US" sz="4000" dirty="0">
                <a:solidFill>
                  <a:srgbClr val="FFFFFF"/>
                </a:solidFill>
                <a:latin typeface="Roboto Condensed"/>
              </a:rPr>
              <a:t> </a:t>
            </a:r>
            <a:r>
              <a:rPr lang="en-US" sz="4000" dirty="0" err="1">
                <a:solidFill>
                  <a:srgbClr val="FFFFFF"/>
                </a:solidFill>
                <a:latin typeface="Roboto Condensed"/>
              </a:rPr>
              <a:t>kịch</a:t>
            </a:r>
            <a:r>
              <a:rPr lang="en-US" sz="4000" dirty="0">
                <a:solidFill>
                  <a:srgbClr val="FFFFFF"/>
                </a:solidFill>
                <a:latin typeface="Roboto Condensed"/>
              </a:rPr>
              <a:t> </a:t>
            </a:r>
            <a:r>
              <a:rPr lang="en-US" sz="4000" dirty="0" err="1">
                <a:solidFill>
                  <a:srgbClr val="FFFFFF"/>
                </a:solidFill>
                <a:latin typeface="Roboto Condensed"/>
              </a:rPr>
              <a:t>tài</a:t>
            </a:r>
            <a:r>
              <a:rPr lang="en-US" sz="4000" dirty="0">
                <a:solidFill>
                  <a:srgbClr val="FFFFFF"/>
                </a:solidFill>
                <a:latin typeface="Roboto Condensed"/>
              </a:rPr>
              <a:t> </a:t>
            </a:r>
            <a:r>
              <a:rPr lang="en-US" sz="4000" dirty="0" err="1">
                <a:solidFill>
                  <a:srgbClr val="FFFFFF"/>
                </a:solidFill>
                <a:latin typeface="Roboto Condensed"/>
              </a:rPr>
              <a:t>năng</a:t>
            </a:r>
            <a:r>
              <a:rPr lang="en-US" sz="4000" dirty="0">
                <a:solidFill>
                  <a:srgbClr val="FFFFFF"/>
                </a:solidFill>
                <a:latin typeface="Roboto Condensed"/>
              </a:rPr>
              <a:t> </a:t>
            </a:r>
            <a:r>
              <a:rPr lang="en-US" sz="4000" dirty="0" err="1">
                <a:solidFill>
                  <a:srgbClr val="FFFFFF"/>
                </a:solidFill>
                <a:latin typeface="Roboto Condensed"/>
              </a:rPr>
              <a:t>nhất</a:t>
            </a:r>
            <a:r>
              <a:rPr lang="en-US" sz="4000" dirty="0">
                <a:solidFill>
                  <a:srgbClr val="FFFFFF"/>
                </a:solidFill>
                <a:latin typeface="Roboto Condensed"/>
              </a:rPr>
              <a:t> </a:t>
            </a:r>
            <a:r>
              <a:rPr lang="en-US" sz="4000" dirty="0" err="1">
                <a:solidFill>
                  <a:srgbClr val="FFFFFF"/>
                </a:solidFill>
                <a:latin typeface="Roboto Condensed"/>
              </a:rPr>
              <a:t>của</a:t>
            </a:r>
            <a:r>
              <a:rPr lang="en-US" sz="4000" dirty="0">
                <a:solidFill>
                  <a:srgbClr val="FFFFFF"/>
                </a:solidFill>
                <a:latin typeface="Roboto Condensed"/>
              </a:rPr>
              <a:t> </a:t>
            </a:r>
            <a:r>
              <a:rPr lang="en-US" sz="4000" dirty="0" err="1">
                <a:solidFill>
                  <a:srgbClr val="FFFFFF"/>
                </a:solidFill>
                <a:latin typeface="Roboto Condensed"/>
              </a:rPr>
              <a:t>văn</a:t>
            </a:r>
            <a:r>
              <a:rPr lang="en-US" sz="4000" dirty="0">
                <a:solidFill>
                  <a:srgbClr val="FFFFFF"/>
                </a:solidFill>
                <a:latin typeface="Roboto Condensed"/>
              </a:rPr>
              <a:t> </a:t>
            </a:r>
            <a:r>
              <a:rPr lang="en-US" sz="4000" dirty="0" err="1">
                <a:solidFill>
                  <a:srgbClr val="FFFFFF"/>
                </a:solidFill>
                <a:latin typeface="Roboto Condensed"/>
              </a:rPr>
              <a:t>học</a:t>
            </a:r>
            <a:r>
              <a:rPr lang="en-US" sz="4000" dirty="0">
                <a:solidFill>
                  <a:srgbClr val="FFFFFF"/>
                </a:solidFill>
                <a:latin typeface="Roboto Condensed"/>
              </a:rPr>
              <a:t> </a:t>
            </a:r>
            <a:r>
              <a:rPr lang="en-US" sz="4000" dirty="0" err="1">
                <a:solidFill>
                  <a:srgbClr val="FFFFFF"/>
                </a:solidFill>
                <a:latin typeface="Roboto Condensed"/>
              </a:rPr>
              <a:t>nghệ</a:t>
            </a:r>
            <a:r>
              <a:rPr lang="en-US" sz="4000" dirty="0">
                <a:solidFill>
                  <a:srgbClr val="FFFFFF"/>
                </a:solidFill>
                <a:latin typeface="Roboto Condensed"/>
              </a:rPr>
              <a:t> </a:t>
            </a:r>
            <a:r>
              <a:rPr lang="en-US" sz="4000" dirty="0" err="1">
                <a:solidFill>
                  <a:srgbClr val="FFFFFF"/>
                </a:solidFill>
                <a:latin typeface="Roboto Condensed"/>
              </a:rPr>
              <a:t>thuật</a:t>
            </a:r>
            <a:r>
              <a:rPr lang="en-US" sz="4000" dirty="0">
                <a:solidFill>
                  <a:srgbClr val="FFFFFF"/>
                </a:solidFill>
                <a:latin typeface="Roboto Condensed"/>
              </a:rPr>
              <a:t> </a:t>
            </a:r>
            <a:r>
              <a:rPr lang="en-US" sz="4000" dirty="0" err="1">
                <a:solidFill>
                  <a:srgbClr val="FFFFFF"/>
                </a:solidFill>
                <a:latin typeface="Roboto Condensed"/>
              </a:rPr>
              <a:t>Việt</a:t>
            </a:r>
            <a:r>
              <a:rPr lang="en-US" sz="4000" dirty="0">
                <a:solidFill>
                  <a:srgbClr val="FFFFFF"/>
                </a:solidFill>
                <a:latin typeface="Roboto Condensed"/>
              </a:rPr>
              <a:t> Nam </a:t>
            </a:r>
            <a:r>
              <a:rPr lang="en-US" sz="4000" dirty="0" err="1">
                <a:solidFill>
                  <a:srgbClr val="FFFFFF"/>
                </a:solidFill>
                <a:latin typeface="Roboto Condensed"/>
              </a:rPr>
              <a:t>hiện</a:t>
            </a:r>
            <a:r>
              <a:rPr lang="en-US" sz="4000" dirty="0">
                <a:solidFill>
                  <a:srgbClr val="FFFFFF"/>
                </a:solidFill>
                <a:latin typeface="Roboto Condensed"/>
              </a:rPr>
              <a:t> </a:t>
            </a:r>
            <a:r>
              <a:rPr lang="en-US" sz="4000" dirty="0" err="1">
                <a:solidFill>
                  <a:srgbClr val="FFFFFF"/>
                </a:solidFill>
                <a:latin typeface="Roboto Condensed"/>
              </a:rPr>
              <a:t>đại</a:t>
            </a:r>
            <a:r>
              <a:rPr lang="en-US" sz="4000" dirty="0">
                <a:solidFill>
                  <a:srgbClr val="FFFFFF"/>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0853112" y="3434032"/>
            <a:ext cx="7152371" cy="5246370"/>
            <a:chOff x="0" y="0"/>
            <a:chExt cx="4198620" cy="3079750"/>
          </a:xfrm>
        </p:grpSpPr>
        <p:sp>
          <p:nvSpPr>
            <p:cNvPr id="3" name="Freeform 3"/>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2"/>
              <a:stretch>
                <a:fillRect l="-5022" r="-5022"/>
              </a:stretch>
            </a:blipFill>
          </p:spPr>
          <p:txBody>
            <a:bodyPr/>
            <a:lstStyle/>
            <a:p>
              <a:endParaRPr lang="en-US"/>
            </a:p>
          </p:txBody>
        </p:sp>
      </p:grpSp>
      <p:sp>
        <p:nvSpPr>
          <p:cNvPr id="4" name="TextBox 4"/>
          <p:cNvSpPr txBox="1"/>
          <p:nvPr/>
        </p:nvSpPr>
        <p:spPr>
          <a:xfrm>
            <a:off x="622139" y="527819"/>
            <a:ext cx="12192381" cy="136842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Fraunces Bold"/>
              </a:rPr>
              <a:t>3. ĐỌC HIỂU VĂN BẢN</a:t>
            </a:r>
          </a:p>
        </p:txBody>
      </p:sp>
      <p:sp>
        <p:nvSpPr>
          <p:cNvPr id="5" name="TextBox 5"/>
          <p:cNvSpPr txBox="1"/>
          <p:nvPr/>
        </p:nvSpPr>
        <p:spPr>
          <a:xfrm>
            <a:off x="999827" y="2416761"/>
            <a:ext cx="3343970" cy="1033781"/>
          </a:xfrm>
          <a:prstGeom prst="rect">
            <a:avLst/>
          </a:prstGeom>
        </p:spPr>
        <p:txBody>
          <a:bodyPr lIns="0" tIns="0" rIns="0" bIns="0" rtlCol="0" anchor="t">
            <a:spAutoFit/>
          </a:bodyPr>
          <a:lstStyle/>
          <a:p>
            <a:pPr algn="ctr">
              <a:lnSpc>
                <a:spcPts val="8119"/>
              </a:lnSpc>
              <a:spcBef>
                <a:spcPct val="0"/>
              </a:spcBef>
            </a:pPr>
            <a:r>
              <a:rPr lang="en-US" sz="5799">
                <a:solidFill>
                  <a:srgbClr val="FFFFFF"/>
                </a:solidFill>
                <a:latin typeface="#9Slide05 Aphrodite Pro"/>
              </a:rPr>
              <a:t>b. Văn bản</a:t>
            </a:r>
          </a:p>
        </p:txBody>
      </p:sp>
      <p:sp>
        <p:nvSpPr>
          <p:cNvPr id="6" name="TextBox 6"/>
          <p:cNvSpPr txBox="1"/>
          <p:nvPr/>
        </p:nvSpPr>
        <p:spPr>
          <a:xfrm>
            <a:off x="0" y="3731764"/>
            <a:ext cx="10434363" cy="4947921"/>
          </a:xfrm>
          <a:prstGeom prst="rect">
            <a:avLst/>
          </a:prstGeom>
        </p:spPr>
        <p:txBody>
          <a:bodyPr lIns="0" tIns="0" rIns="0" bIns="0" rtlCol="0" anchor="t">
            <a:spAutoFit/>
          </a:bodyPr>
          <a:lstStyle/>
          <a:p>
            <a:pPr marL="1014726" lvl="1" indent="-507363" algn="just">
              <a:lnSpc>
                <a:spcPts val="6579"/>
              </a:lnSpc>
              <a:buFont typeface="Arial"/>
              <a:buChar char="•"/>
            </a:pPr>
            <a:r>
              <a:rPr lang="en-US" sz="4699" dirty="0" err="1">
                <a:solidFill>
                  <a:srgbClr val="FFFFFF"/>
                </a:solidFill>
                <a:latin typeface="Roboto Condensed"/>
              </a:rPr>
              <a:t>Xuất</a:t>
            </a:r>
            <a:r>
              <a:rPr lang="en-US" sz="4699" dirty="0">
                <a:solidFill>
                  <a:srgbClr val="FFFFFF"/>
                </a:solidFill>
                <a:latin typeface="Roboto Condensed"/>
              </a:rPr>
              <a:t> </a:t>
            </a:r>
            <a:r>
              <a:rPr lang="en-US" sz="4699" dirty="0" err="1">
                <a:solidFill>
                  <a:srgbClr val="FFFFFF"/>
                </a:solidFill>
                <a:latin typeface="Roboto Condensed"/>
              </a:rPr>
              <a:t>xứ</a:t>
            </a:r>
            <a:r>
              <a:rPr lang="en-US" sz="4699" dirty="0">
                <a:solidFill>
                  <a:srgbClr val="FFFFFF"/>
                </a:solidFill>
                <a:latin typeface="Roboto Condensed"/>
              </a:rPr>
              <a:t>: Văn </a:t>
            </a:r>
            <a:r>
              <a:rPr lang="en-US" sz="4699" dirty="0" err="1">
                <a:solidFill>
                  <a:srgbClr val="FFFFFF"/>
                </a:solidFill>
                <a:latin typeface="Roboto Condensed"/>
              </a:rPr>
              <a:t>bản</a:t>
            </a:r>
            <a:r>
              <a:rPr lang="en-US" sz="4699" dirty="0">
                <a:solidFill>
                  <a:srgbClr val="FFFFFF"/>
                </a:solidFill>
                <a:latin typeface="Roboto Condensed"/>
              </a:rPr>
              <a:t> </a:t>
            </a:r>
            <a:r>
              <a:rPr lang="en-US" sz="4699" dirty="0" err="1">
                <a:solidFill>
                  <a:srgbClr val="FFFFFF"/>
                </a:solidFill>
                <a:latin typeface="Roboto Condensed"/>
              </a:rPr>
              <a:t>được</a:t>
            </a:r>
            <a:r>
              <a:rPr lang="en-US" sz="4699" dirty="0">
                <a:solidFill>
                  <a:srgbClr val="FFFFFF"/>
                </a:solidFill>
                <a:latin typeface="Roboto Condensed"/>
              </a:rPr>
              <a:t> </a:t>
            </a:r>
            <a:r>
              <a:rPr lang="en-US" sz="4699" dirty="0" err="1">
                <a:solidFill>
                  <a:srgbClr val="FFFFFF"/>
                </a:solidFill>
                <a:latin typeface="Roboto Condensed"/>
              </a:rPr>
              <a:t>trích</a:t>
            </a:r>
            <a:r>
              <a:rPr lang="en-US" sz="4699" dirty="0">
                <a:solidFill>
                  <a:srgbClr val="FFFFFF"/>
                </a:solidFill>
                <a:latin typeface="Roboto Condensed"/>
              </a:rPr>
              <a:t> </a:t>
            </a:r>
            <a:r>
              <a:rPr lang="en-US" sz="4699" dirty="0" err="1">
                <a:solidFill>
                  <a:srgbClr val="FFFFFF"/>
                </a:solidFill>
                <a:latin typeface="Roboto Condensed"/>
              </a:rPr>
              <a:t>từ</a:t>
            </a:r>
            <a:r>
              <a:rPr lang="en-US" sz="4699" dirty="0">
                <a:solidFill>
                  <a:srgbClr val="FFFFFF"/>
                </a:solidFill>
                <a:latin typeface="Roboto Condensed"/>
              </a:rPr>
              <a:t> </a:t>
            </a:r>
            <a:r>
              <a:rPr lang="en-US" sz="4699" dirty="0" err="1">
                <a:solidFill>
                  <a:srgbClr val="FFFFFF"/>
                </a:solidFill>
                <a:latin typeface="Roboto Condensed"/>
              </a:rPr>
              <a:t>tác</a:t>
            </a:r>
            <a:r>
              <a:rPr lang="en-US" sz="4699" dirty="0">
                <a:solidFill>
                  <a:srgbClr val="FFFFFF"/>
                </a:solidFill>
                <a:latin typeface="Roboto Condensed"/>
              </a:rPr>
              <a:t> </a:t>
            </a:r>
            <a:r>
              <a:rPr lang="en-US" sz="4699" dirty="0" err="1">
                <a:solidFill>
                  <a:srgbClr val="FFFFFF"/>
                </a:solidFill>
                <a:latin typeface="Roboto Condensed"/>
              </a:rPr>
              <a:t>phẩm</a:t>
            </a:r>
            <a:r>
              <a:rPr lang="en-US" sz="4699" dirty="0">
                <a:solidFill>
                  <a:srgbClr val="FFFFFF"/>
                </a:solidFill>
                <a:latin typeface="Roboto Condensed"/>
              </a:rPr>
              <a:t> </a:t>
            </a:r>
            <a:r>
              <a:rPr lang="en-US" sz="4699" dirty="0" err="1">
                <a:solidFill>
                  <a:srgbClr val="FFFFFF"/>
                </a:solidFill>
                <a:latin typeface="Roboto Condensed Italics"/>
              </a:rPr>
              <a:t>Bệnh</a:t>
            </a:r>
            <a:r>
              <a:rPr lang="en-US" sz="4699" dirty="0">
                <a:solidFill>
                  <a:srgbClr val="FFFFFF"/>
                </a:solidFill>
                <a:latin typeface="Roboto Condensed Italics"/>
              </a:rPr>
              <a:t> </a:t>
            </a:r>
            <a:r>
              <a:rPr lang="en-US" sz="4699" dirty="0" err="1">
                <a:solidFill>
                  <a:srgbClr val="FFFFFF"/>
                </a:solidFill>
                <a:latin typeface="Roboto Condensed Italics"/>
              </a:rPr>
              <a:t>sĩ</a:t>
            </a:r>
            <a:r>
              <a:rPr lang="en-US" sz="4699" dirty="0">
                <a:solidFill>
                  <a:srgbClr val="FFFFFF"/>
                </a:solidFill>
                <a:latin typeface="Roboto Condensed"/>
              </a:rPr>
              <a:t>; </a:t>
            </a:r>
            <a:r>
              <a:rPr lang="en-US" sz="4699" dirty="0" err="1">
                <a:solidFill>
                  <a:srgbClr val="FFFFFF"/>
                </a:solidFill>
                <a:latin typeface="Roboto Condensed"/>
              </a:rPr>
              <a:t>thuộc</a:t>
            </a:r>
            <a:r>
              <a:rPr lang="en-US" sz="4699" dirty="0">
                <a:solidFill>
                  <a:srgbClr val="FFFFFF"/>
                </a:solidFill>
                <a:latin typeface="Roboto Condensed"/>
              </a:rPr>
              <a:t> </a:t>
            </a:r>
            <a:r>
              <a:rPr lang="en-US" sz="4699" dirty="0" err="1">
                <a:solidFill>
                  <a:srgbClr val="FFFFFF"/>
                </a:solidFill>
                <a:latin typeface="Roboto Condensed"/>
              </a:rPr>
              <a:t>cảnh</a:t>
            </a:r>
            <a:r>
              <a:rPr lang="en-US" sz="4699" dirty="0">
                <a:solidFill>
                  <a:srgbClr val="FFFFFF"/>
                </a:solidFill>
                <a:latin typeface="Roboto Condensed"/>
              </a:rPr>
              <a:t> </a:t>
            </a:r>
            <a:r>
              <a:rPr lang="en-US" sz="4699" dirty="0" err="1">
                <a:solidFill>
                  <a:srgbClr val="FFFFFF"/>
                </a:solidFill>
                <a:latin typeface="Roboto Condensed"/>
              </a:rPr>
              <a:t>mở</a:t>
            </a:r>
            <a:r>
              <a:rPr lang="en-US" sz="4699" dirty="0">
                <a:solidFill>
                  <a:srgbClr val="FFFFFF"/>
                </a:solidFill>
                <a:latin typeface="Roboto Condensed"/>
              </a:rPr>
              <a:t> </a:t>
            </a:r>
            <a:r>
              <a:rPr lang="en-US" sz="4699" dirty="0" err="1">
                <a:solidFill>
                  <a:srgbClr val="FFFFFF"/>
                </a:solidFill>
                <a:latin typeface="Roboto Condensed"/>
              </a:rPr>
              <a:t>đầu</a:t>
            </a:r>
            <a:r>
              <a:rPr lang="en-US" sz="4699" dirty="0">
                <a:solidFill>
                  <a:srgbClr val="FFFFFF"/>
                </a:solidFill>
                <a:latin typeface="Roboto Condensed"/>
              </a:rPr>
              <a:t> </a:t>
            </a:r>
            <a:r>
              <a:rPr lang="en-US" sz="4699" dirty="0" err="1">
                <a:solidFill>
                  <a:srgbClr val="FFFFFF"/>
                </a:solidFill>
                <a:latin typeface="Roboto Condensed"/>
              </a:rPr>
              <a:t>của</a:t>
            </a:r>
            <a:r>
              <a:rPr lang="en-US" sz="4699" dirty="0">
                <a:solidFill>
                  <a:srgbClr val="FFFFFF"/>
                </a:solidFill>
                <a:latin typeface="Roboto Condensed"/>
              </a:rPr>
              <a:t> </a:t>
            </a:r>
            <a:r>
              <a:rPr lang="en-US" sz="4699" dirty="0" err="1">
                <a:solidFill>
                  <a:srgbClr val="FFFFFF"/>
                </a:solidFill>
                <a:latin typeface="Roboto Condensed"/>
              </a:rPr>
              <a:t>vở</a:t>
            </a:r>
            <a:r>
              <a:rPr lang="en-US" sz="4699" dirty="0">
                <a:solidFill>
                  <a:srgbClr val="FFFFFF"/>
                </a:solidFill>
                <a:latin typeface="Roboto Condensed"/>
              </a:rPr>
              <a:t> </a:t>
            </a:r>
            <a:r>
              <a:rPr lang="en-US" sz="4699" dirty="0" err="1">
                <a:solidFill>
                  <a:srgbClr val="FFFFFF"/>
                </a:solidFill>
                <a:latin typeface="Roboto Condensed"/>
              </a:rPr>
              <a:t>kịch</a:t>
            </a:r>
            <a:r>
              <a:rPr lang="en-US" sz="4699" dirty="0">
                <a:solidFill>
                  <a:srgbClr val="FFFFFF"/>
                </a:solidFill>
                <a:latin typeface="Roboto Condensed"/>
              </a:rPr>
              <a:t>.</a:t>
            </a:r>
          </a:p>
          <a:p>
            <a:pPr marL="1014726" lvl="1" indent="-507363" algn="just">
              <a:lnSpc>
                <a:spcPts val="6579"/>
              </a:lnSpc>
              <a:buFont typeface="Arial"/>
              <a:buChar char="•"/>
            </a:pPr>
            <a:r>
              <a:rPr lang="en-US" sz="4699" dirty="0" err="1">
                <a:solidFill>
                  <a:srgbClr val="FFFFFF"/>
                </a:solidFill>
                <a:latin typeface="Roboto Condensed"/>
              </a:rPr>
              <a:t>Nội</a:t>
            </a:r>
            <a:r>
              <a:rPr lang="en-US" sz="4699" dirty="0">
                <a:solidFill>
                  <a:srgbClr val="FFFFFF"/>
                </a:solidFill>
                <a:latin typeface="Roboto Condensed"/>
              </a:rPr>
              <a:t> dung </a:t>
            </a:r>
            <a:r>
              <a:rPr lang="en-US" sz="4699" dirty="0" err="1">
                <a:solidFill>
                  <a:srgbClr val="FFFFFF"/>
                </a:solidFill>
                <a:latin typeface="Roboto Condensed"/>
              </a:rPr>
              <a:t>chính</a:t>
            </a:r>
            <a:r>
              <a:rPr lang="en-US" sz="4699" dirty="0">
                <a:solidFill>
                  <a:srgbClr val="FFFFFF"/>
                </a:solidFill>
                <a:latin typeface="Roboto Condensed"/>
              </a:rPr>
              <a:t>: </a:t>
            </a:r>
            <a:r>
              <a:rPr lang="en-US" sz="4699" dirty="0" err="1">
                <a:solidFill>
                  <a:srgbClr val="FFFFFF"/>
                </a:solidFill>
                <a:latin typeface="Roboto Condensed"/>
              </a:rPr>
              <a:t>là</a:t>
            </a:r>
            <a:r>
              <a:rPr lang="en-US" sz="4699" dirty="0">
                <a:solidFill>
                  <a:srgbClr val="FFFFFF"/>
                </a:solidFill>
                <a:latin typeface="Roboto Condensed"/>
              </a:rPr>
              <a:t> </a:t>
            </a:r>
            <a:r>
              <a:rPr lang="en-US" sz="4699" dirty="0" err="1">
                <a:solidFill>
                  <a:srgbClr val="FFFFFF"/>
                </a:solidFill>
                <a:latin typeface="Roboto Condensed"/>
              </a:rPr>
              <a:t>cuộc</a:t>
            </a:r>
            <a:r>
              <a:rPr lang="en-US" sz="4699" dirty="0">
                <a:solidFill>
                  <a:srgbClr val="FFFFFF"/>
                </a:solidFill>
                <a:latin typeface="Roboto Condensed"/>
              </a:rPr>
              <a:t> </a:t>
            </a:r>
            <a:r>
              <a:rPr lang="en-US" sz="4699" dirty="0" err="1">
                <a:solidFill>
                  <a:srgbClr val="FFFFFF"/>
                </a:solidFill>
                <a:latin typeface="Roboto Condensed"/>
              </a:rPr>
              <a:t>họp</a:t>
            </a:r>
            <a:r>
              <a:rPr lang="en-US" sz="4699" dirty="0">
                <a:solidFill>
                  <a:srgbClr val="FFFFFF"/>
                </a:solidFill>
                <a:latin typeface="Roboto Condensed"/>
              </a:rPr>
              <a:t> </a:t>
            </a:r>
            <a:r>
              <a:rPr lang="en-US" sz="4699" dirty="0" err="1">
                <a:solidFill>
                  <a:srgbClr val="FFFFFF"/>
                </a:solidFill>
                <a:latin typeface="Roboto Condensed"/>
              </a:rPr>
              <a:t>thông</a:t>
            </a:r>
            <a:r>
              <a:rPr lang="en-US" sz="4699" dirty="0">
                <a:solidFill>
                  <a:srgbClr val="FFFFFF"/>
                </a:solidFill>
                <a:latin typeface="Roboto Condensed"/>
              </a:rPr>
              <a:t> </a:t>
            </a:r>
            <a:r>
              <a:rPr lang="en-US" sz="4699" dirty="0" err="1">
                <a:solidFill>
                  <a:srgbClr val="FFFFFF"/>
                </a:solidFill>
                <a:latin typeface="Roboto Condensed"/>
              </a:rPr>
              <a:t>báo</a:t>
            </a:r>
            <a:r>
              <a:rPr lang="en-US" sz="4699" dirty="0">
                <a:solidFill>
                  <a:srgbClr val="FFFFFF"/>
                </a:solidFill>
                <a:latin typeface="Roboto Condensed"/>
              </a:rPr>
              <a:t> </a:t>
            </a:r>
            <a:r>
              <a:rPr lang="en-US" sz="4699" dirty="0" err="1">
                <a:solidFill>
                  <a:srgbClr val="FFFFFF"/>
                </a:solidFill>
                <a:latin typeface="Roboto Condensed"/>
              </a:rPr>
              <a:t>những</a:t>
            </a:r>
            <a:r>
              <a:rPr lang="en-US" sz="4699" dirty="0">
                <a:solidFill>
                  <a:srgbClr val="FFFFFF"/>
                </a:solidFill>
                <a:latin typeface="Roboto Condensed"/>
              </a:rPr>
              <a:t> </a:t>
            </a:r>
            <a:r>
              <a:rPr lang="en-US" sz="4699" dirty="0" err="1">
                <a:solidFill>
                  <a:srgbClr val="FFFFFF"/>
                </a:solidFill>
                <a:latin typeface="Roboto Condensed"/>
              </a:rPr>
              <a:t>đổi</a:t>
            </a:r>
            <a:r>
              <a:rPr lang="en-US" sz="4699" dirty="0">
                <a:solidFill>
                  <a:srgbClr val="FFFFFF"/>
                </a:solidFill>
                <a:latin typeface="Roboto Condensed"/>
              </a:rPr>
              <a:t> </a:t>
            </a:r>
            <a:r>
              <a:rPr lang="en-US" sz="4699" dirty="0" err="1">
                <a:solidFill>
                  <a:srgbClr val="FFFFFF"/>
                </a:solidFill>
                <a:latin typeface="Roboto Condensed"/>
              </a:rPr>
              <a:t>mới</a:t>
            </a:r>
            <a:r>
              <a:rPr lang="en-US" sz="4699" dirty="0">
                <a:solidFill>
                  <a:srgbClr val="FFFFFF"/>
                </a:solidFill>
                <a:latin typeface="Roboto Condensed"/>
              </a:rPr>
              <a:t> </a:t>
            </a:r>
            <a:r>
              <a:rPr lang="en-US" sz="4699" dirty="0" err="1">
                <a:solidFill>
                  <a:srgbClr val="FFFFFF"/>
                </a:solidFill>
                <a:latin typeface="Roboto Condensed"/>
              </a:rPr>
              <a:t>của</a:t>
            </a:r>
            <a:r>
              <a:rPr lang="en-US" sz="4699" dirty="0">
                <a:solidFill>
                  <a:srgbClr val="FFFFFF"/>
                </a:solidFill>
                <a:latin typeface="Roboto Condensed"/>
              </a:rPr>
              <a:t> </a:t>
            </a:r>
            <a:r>
              <a:rPr lang="en-US" sz="4699" dirty="0" err="1">
                <a:solidFill>
                  <a:srgbClr val="FFFFFF"/>
                </a:solidFill>
                <a:latin typeface="Roboto Condensed"/>
              </a:rPr>
              <a:t>xã</a:t>
            </a:r>
            <a:r>
              <a:rPr lang="en-US" sz="4699" dirty="0">
                <a:solidFill>
                  <a:srgbClr val="FFFFFF"/>
                </a:solidFill>
                <a:latin typeface="Roboto Condensed"/>
              </a:rPr>
              <a:t> </a:t>
            </a:r>
            <a:r>
              <a:rPr lang="en-US" sz="4699" dirty="0" err="1">
                <a:solidFill>
                  <a:srgbClr val="FFFFFF"/>
                </a:solidFill>
                <a:latin typeface="Roboto Condensed"/>
              </a:rPr>
              <a:t>Hùng</a:t>
            </a:r>
            <a:r>
              <a:rPr lang="en-US" sz="4699" dirty="0">
                <a:solidFill>
                  <a:srgbClr val="FFFFFF"/>
                </a:solidFill>
                <a:latin typeface="Roboto Condensed"/>
              </a:rPr>
              <a:t> </a:t>
            </a:r>
            <a:r>
              <a:rPr lang="en-US" sz="4699" dirty="0" err="1">
                <a:solidFill>
                  <a:srgbClr val="FFFFFF"/>
                </a:solidFill>
                <a:latin typeface="Roboto Condensed"/>
              </a:rPr>
              <a:t>Tâm</a:t>
            </a:r>
            <a:r>
              <a:rPr lang="en-US" sz="4699" dirty="0">
                <a:solidFill>
                  <a:srgbClr val="FFFFFF"/>
                </a:solidFill>
                <a:latin typeface="Roboto Condensed"/>
              </a:rPr>
              <a:t> </a:t>
            </a:r>
            <a:r>
              <a:rPr lang="en-US" sz="4699" dirty="0" err="1">
                <a:solidFill>
                  <a:srgbClr val="FFFFFF"/>
                </a:solidFill>
                <a:latin typeface="Roboto Condensed"/>
              </a:rPr>
              <a:t>từ</a:t>
            </a:r>
            <a:r>
              <a:rPr lang="en-US" sz="4699" dirty="0">
                <a:solidFill>
                  <a:srgbClr val="FFFFFF"/>
                </a:solidFill>
                <a:latin typeface="Roboto Condensed"/>
              </a:rPr>
              <a:t> </a:t>
            </a:r>
            <a:r>
              <a:rPr lang="en-US" sz="4699" dirty="0" err="1">
                <a:solidFill>
                  <a:srgbClr val="FFFFFF"/>
                </a:solidFill>
                <a:latin typeface="Roboto Condensed"/>
              </a:rPr>
              <a:t>tên</a:t>
            </a:r>
            <a:r>
              <a:rPr lang="en-US" sz="4699" dirty="0">
                <a:solidFill>
                  <a:srgbClr val="FFFFFF"/>
                </a:solidFill>
                <a:latin typeface="Roboto Condensed"/>
              </a:rPr>
              <a:t> </a:t>
            </a:r>
            <a:r>
              <a:rPr lang="en-US" sz="4699" dirty="0" err="1">
                <a:solidFill>
                  <a:srgbClr val="FFFFFF"/>
                </a:solidFill>
                <a:latin typeface="Roboto Condensed"/>
              </a:rPr>
              <a:t>xã</a:t>
            </a:r>
            <a:r>
              <a:rPr lang="en-US" sz="4699" dirty="0">
                <a:solidFill>
                  <a:srgbClr val="FFFFFF"/>
                </a:solidFill>
                <a:latin typeface="Roboto Condensed"/>
              </a:rPr>
              <a:t> </a:t>
            </a:r>
            <a:r>
              <a:rPr lang="en-US" sz="4699" dirty="0" err="1">
                <a:solidFill>
                  <a:srgbClr val="FFFFFF"/>
                </a:solidFill>
                <a:latin typeface="Roboto Condensed"/>
              </a:rPr>
              <a:t>đến</a:t>
            </a:r>
            <a:r>
              <a:rPr lang="en-US" sz="4699" dirty="0">
                <a:solidFill>
                  <a:srgbClr val="FFFFFF"/>
                </a:solidFill>
                <a:latin typeface="Roboto Condensed"/>
              </a:rPr>
              <a:t> </a:t>
            </a:r>
            <a:r>
              <a:rPr lang="en-US" sz="4699" dirty="0" err="1">
                <a:solidFill>
                  <a:srgbClr val="FFFFFF"/>
                </a:solidFill>
                <a:latin typeface="Roboto Condensed"/>
              </a:rPr>
              <a:t>chức</a:t>
            </a:r>
            <a:r>
              <a:rPr lang="en-US" sz="4699" dirty="0">
                <a:solidFill>
                  <a:srgbClr val="FFFFFF"/>
                </a:solidFill>
                <a:latin typeface="Roboto Condensed"/>
              </a:rPr>
              <a:t> </a:t>
            </a:r>
            <a:r>
              <a:rPr lang="en-US" sz="4699" dirty="0" err="1">
                <a:solidFill>
                  <a:srgbClr val="FFFFFF"/>
                </a:solidFill>
                <a:latin typeface="Roboto Condensed"/>
              </a:rPr>
              <a:t>vụ</a:t>
            </a:r>
            <a:r>
              <a:rPr lang="en-US" sz="4699" dirty="0">
                <a:solidFill>
                  <a:srgbClr val="FFFFFF"/>
                </a:solidFill>
                <a:latin typeface="Roboto Condensed"/>
              </a:rPr>
              <a:t> </a:t>
            </a:r>
            <a:r>
              <a:rPr lang="en-US" sz="4699" dirty="0" err="1">
                <a:solidFill>
                  <a:srgbClr val="FFFFFF"/>
                </a:solidFill>
                <a:latin typeface="Roboto Condensed"/>
              </a:rPr>
              <a:t>của</a:t>
            </a:r>
            <a:r>
              <a:rPr lang="en-US" sz="4699" dirty="0">
                <a:solidFill>
                  <a:srgbClr val="FFFFFF"/>
                </a:solidFill>
                <a:latin typeface="Roboto Condensed"/>
              </a:rPr>
              <a:t> </a:t>
            </a:r>
            <a:r>
              <a:rPr lang="en-US" sz="4699" dirty="0" err="1">
                <a:solidFill>
                  <a:srgbClr val="FFFFFF"/>
                </a:solidFill>
                <a:latin typeface="Roboto Condensed"/>
              </a:rPr>
              <a:t>một</a:t>
            </a:r>
            <a:r>
              <a:rPr lang="en-US" sz="4699" dirty="0">
                <a:solidFill>
                  <a:srgbClr val="FFFFFF"/>
                </a:solidFill>
                <a:latin typeface="Roboto Condensed"/>
              </a:rPr>
              <a:t> </a:t>
            </a:r>
            <a:r>
              <a:rPr lang="en-US" sz="4699" dirty="0" err="1">
                <a:solidFill>
                  <a:srgbClr val="FFFFFF"/>
                </a:solidFill>
                <a:latin typeface="Roboto Condensed"/>
              </a:rPr>
              <a:t>số</a:t>
            </a:r>
            <a:r>
              <a:rPr lang="en-US" sz="4699" dirty="0">
                <a:solidFill>
                  <a:srgbClr val="FFFFFF"/>
                </a:solidFill>
                <a:latin typeface="Roboto Condensed"/>
              </a:rPr>
              <a:t> </a:t>
            </a:r>
            <a:r>
              <a:rPr lang="en-US" sz="4699" dirty="0" err="1">
                <a:solidFill>
                  <a:srgbClr val="FFFFFF"/>
                </a:solidFill>
                <a:latin typeface="Roboto Condensed"/>
              </a:rPr>
              <a:t>người</a:t>
            </a:r>
            <a:r>
              <a:rPr lang="en-US" sz="4699" dirty="0">
                <a:solidFill>
                  <a:srgbClr val="FFFFFF"/>
                </a:solidFill>
                <a:latin typeface="Roboto Condense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E1EEF19D-B17E-2D28-8B67-B9A8C8B32CE9}"/>
              </a:ext>
            </a:extLst>
          </p:cNvPr>
          <p:cNvSpPr/>
          <p:nvPr/>
        </p:nvSpPr>
        <p:spPr>
          <a:xfrm>
            <a:off x="4953000" y="40005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V/N/T/Ậ/T/Â/N/H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a16="http://schemas.microsoft.com/office/drawing/2014/main" id="{0D2CFD86-F694-5B6F-E373-2A462D7FBD97}"/>
              </a:ext>
            </a:extLst>
          </p:cNvPr>
          <p:cNvSpPr/>
          <p:nvPr/>
        </p:nvSpPr>
        <p:spPr>
          <a:xfrm rot="-5400000">
            <a:off x="3147555" y="74380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6ABB40D3-A660-C52E-20EB-BFF2CB0C0203}"/>
              </a:ext>
            </a:extLst>
          </p:cNvPr>
          <p:cNvSpPr/>
          <p:nvPr/>
        </p:nvSpPr>
        <p:spPr>
          <a:xfrm>
            <a:off x="4969933" y="72009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NHÂN VẬT</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556652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1743551">
            <a:off x="12537343" y="4212795"/>
            <a:ext cx="5983490" cy="4286354"/>
          </a:xfrm>
          <a:custGeom>
            <a:avLst/>
            <a:gdLst/>
            <a:ahLst/>
            <a:cxnLst/>
            <a:rect l="l" t="t" r="r" b="b"/>
            <a:pathLst>
              <a:path w="5983490" h="4286354">
                <a:moveTo>
                  <a:pt x="0" y="0"/>
                </a:moveTo>
                <a:lnTo>
                  <a:pt x="5983490" y="0"/>
                </a:lnTo>
                <a:lnTo>
                  <a:pt x="5983490" y="4286355"/>
                </a:lnTo>
                <a:lnTo>
                  <a:pt x="0" y="42863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028700" y="4143575"/>
            <a:ext cx="11199158" cy="5538917"/>
          </a:xfrm>
          <a:custGeom>
            <a:avLst/>
            <a:gdLst/>
            <a:ahLst/>
            <a:cxnLst/>
            <a:rect l="l" t="t" r="r" b="b"/>
            <a:pathLst>
              <a:path w="11199158" h="5538917">
                <a:moveTo>
                  <a:pt x="0" y="0"/>
                </a:moveTo>
                <a:lnTo>
                  <a:pt x="11199158" y="0"/>
                </a:lnTo>
                <a:lnTo>
                  <a:pt x="11199158" y="5538917"/>
                </a:lnTo>
                <a:lnTo>
                  <a:pt x="0" y="55389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15864" y="469739"/>
            <a:ext cx="12192381" cy="1368424"/>
          </a:xfrm>
          <a:prstGeom prst="rect">
            <a:avLst/>
          </a:prstGeom>
        </p:spPr>
        <p:txBody>
          <a:bodyPr lIns="0" tIns="0" rIns="0" bIns="0" rtlCol="0" anchor="t">
            <a:spAutoFit/>
          </a:bodyPr>
          <a:lstStyle/>
          <a:p>
            <a:pPr algn="ctr">
              <a:lnSpc>
                <a:spcPts val="11200"/>
              </a:lnSpc>
              <a:spcBef>
                <a:spcPct val="0"/>
              </a:spcBef>
            </a:pPr>
            <a:r>
              <a:rPr lang="en-US" sz="8000">
                <a:solidFill>
                  <a:srgbClr val="FFFFFF"/>
                </a:solidFill>
                <a:latin typeface="Fraunces Bold"/>
              </a:rPr>
              <a:t>3. ĐỌC HIỂU VĂN BẢN</a:t>
            </a:r>
          </a:p>
        </p:txBody>
      </p:sp>
      <p:sp>
        <p:nvSpPr>
          <p:cNvPr id="5" name="TextBox 5"/>
          <p:cNvSpPr txBox="1"/>
          <p:nvPr/>
        </p:nvSpPr>
        <p:spPr>
          <a:xfrm>
            <a:off x="1028700" y="1948778"/>
            <a:ext cx="16794658" cy="2718436"/>
          </a:xfrm>
          <a:prstGeom prst="rect">
            <a:avLst/>
          </a:prstGeom>
        </p:spPr>
        <p:txBody>
          <a:bodyPr lIns="0" tIns="0" rIns="0" bIns="0" rtlCol="0" anchor="t">
            <a:spAutoFit/>
          </a:bodyPr>
          <a:lstStyle/>
          <a:p>
            <a:pPr>
              <a:lnSpc>
                <a:spcPts val="7139"/>
              </a:lnSpc>
              <a:spcBef>
                <a:spcPct val="0"/>
              </a:spcBef>
            </a:pPr>
            <a:r>
              <a:rPr lang="en-US" sz="5099">
                <a:solidFill>
                  <a:srgbClr val="FFFFFF"/>
                </a:solidFill>
                <a:latin typeface="#9Slide05 Aphrodite Pro"/>
              </a:rPr>
              <a:t>Nhiệm vụ 2: Tìm hiểu đặc trưng thể loại hài kịch trong văn bản “Đổi tên cho xã”</a:t>
            </a:r>
          </a:p>
          <a:p>
            <a:pPr>
              <a:lnSpc>
                <a:spcPts val="7139"/>
              </a:lnSpc>
              <a:spcBef>
                <a:spcPct val="0"/>
              </a:spcBef>
            </a:pPr>
            <a:endParaRPr lang="en-US" sz="5099">
              <a:solidFill>
                <a:srgbClr val="FFFFFF"/>
              </a:solidFill>
              <a:latin typeface="#9Slide05 Aphrodite Pro"/>
            </a:endParaRPr>
          </a:p>
        </p:txBody>
      </p:sp>
      <p:sp>
        <p:nvSpPr>
          <p:cNvPr id="6" name="TextBox 6"/>
          <p:cNvSpPr txBox="1"/>
          <p:nvPr/>
        </p:nvSpPr>
        <p:spPr>
          <a:xfrm>
            <a:off x="1205237" y="5427978"/>
            <a:ext cx="10236626" cy="3373756"/>
          </a:xfrm>
          <a:prstGeom prst="rect">
            <a:avLst/>
          </a:prstGeom>
        </p:spPr>
        <p:txBody>
          <a:bodyPr lIns="0" tIns="0" rIns="0" bIns="0" rtlCol="0" anchor="t">
            <a:spAutoFit/>
          </a:bodyPr>
          <a:lstStyle/>
          <a:p>
            <a:pPr marL="1036315" lvl="1" indent="-518158" algn="just">
              <a:lnSpc>
                <a:spcPts val="6719"/>
              </a:lnSpc>
              <a:buFont typeface="Arial"/>
              <a:buChar char="•"/>
            </a:pPr>
            <a:r>
              <a:rPr lang="en-US" sz="4799">
                <a:solidFill>
                  <a:srgbClr val="000000"/>
                </a:solidFill>
                <a:latin typeface="Roboto Condensed"/>
              </a:rPr>
              <a:t>HS thực hiện nhóm đôi </a:t>
            </a:r>
            <a:r>
              <a:rPr lang="en-US" sz="4799">
                <a:solidFill>
                  <a:srgbClr val="000000"/>
                </a:solidFill>
                <a:latin typeface="Roboto Condensed Bold"/>
              </a:rPr>
              <a:t>Phiếu học tập 02</a:t>
            </a:r>
            <a:r>
              <a:rPr lang="en-US" sz="4799">
                <a:solidFill>
                  <a:srgbClr val="000000"/>
                </a:solidFill>
                <a:latin typeface="Roboto Condensed"/>
              </a:rPr>
              <a:t> Đặc trưng thể loại hài kịch trong văn bản </a:t>
            </a:r>
            <a:r>
              <a:rPr lang="en-US" sz="4799">
                <a:solidFill>
                  <a:srgbClr val="000000"/>
                </a:solidFill>
                <a:latin typeface="Roboto Condensed Italics"/>
              </a:rPr>
              <a:t>Đổi tên cho xã</a:t>
            </a:r>
            <a:r>
              <a:rPr lang="en-US" sz="4799">
                <a:solidFill>
                  <a:srgbClr val="000000"/>
                </a:solidFill>
                <a:latin typeface="Roboto Condensed"/>
              </a:rPr>
              <a:t>.</a:t>
            </a:r>
          </a:p>
          <a:p>
            <a:pPr marL="1036315" lvl="1" indent="-518158" algn="just">
              <a:lnSpc>
                <a:spcPts val="6719"/>
              </a:lnSpc>
              <a:buFont typeface="Arial"/>
              <a:buChar char="•"/>
            </a:pPr>
            <a:r>
              <a:rPr lang="en-US" sz="4799">
                <a:solidFill>
                  <a:srgbClr val="000000"/>
                </a:solidFill>
                <a:latin typeface="Roboto Condensed"/>
              </a:rPr>
              <a:t>Thời gian: </a:t>
            </a:r>
            <a:r>
              <a:rPr lang="en-US" sz="4799">
                <a:solidFill>
                  <a:srgbClr val="000000"/>
                </a:solidFill>
                <a:latin typeface="Roboto Condensed Bold"/>
              </a:rPr>
              <a:t>05 </a:t>
            </a:r>
            <a:r>
              <a:rPr lang="en-US" sz="4799">
                <a:solidFill>
                  <a:srgbClr val="000000"/>
                </a:solidFill>
                <a:latin typeface="Roboto Condensed"/>
              </a:rPr>
              <a:t>phút</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462464" y="2367585"/>
          <a:ext cx="17363073" cy="7412534"/>
        </p:xfrm>
        <a:graphic>
          <a:graphicData uri="http://schemas.openxmlformats.org/drawingml/2006/table">
            <a:tbl>
              <a:tblPr/>
              <a:tblGrid>
                <a:gridCol w="2562977">
                  <a:extLst>
                    <a:ext uri="{9D8B030D-6E8A-4147-A177-3AD203B41FA5}">
                      <a16:colId xmlns:a16="http://schemas.microsoft.com/office/drawing/2014/main" val="20000"/>
                    </a:ext>
                  </a:extLst>
                </a:gridCol>
                <a:gridCol w="14800096">
                  <a:extLst>
                    <a:ext uri="{9D8B030D-6E8A-4147-A177-3AD203B41FA5}">
                      <a16:colId xmlns:a16="http://schemas.microsoft.com/office/drawing/2014/main" val="20001"/>
                    </a:ext>
                  </a:extLst>
                </a:gridCol>
              </a:tblGrid>
              <a:tr h="1221174">
                <a:tc>
                  <a:txBody>
                    <a:bodyPr/>
                    <a:lstStyle/>
                    <a:p>
                      <a:pPr algn="l">
                        <a:lnSpc>
                          <a:spcPts val="5599"/>
                        </a:lnSpc>
                        <a:defRPr/>
                      </a:pPr>
                      <a:r>
                        <a:rPr lang="en-US" sz="3999">
                          <a:solidFill>
                            <a:srgbClr val="463352"/>
                          </a:solidFill>
                          <a:latin typeface="Roboto Condensed Bold"/>
                        </a:rPr>
                        <a:t>Đặc trưng</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C8A888"/>
                    </a:solidFill>
                  </a:tcPr>
                </a:tc>
                <a:tc>
                  <a:txBody>
                    <a:bodyPr/>
                    <a:lstStyle/>
                    <a:p>
                      <a:pPr algn="ctr">
                        <a:lnSpc>
                          <a:spcPts val="5599"/>
                        </a:lnSpc>
                        <a:defRPr/>
                      </a:pPr>
                      <a:r>
                        <a:rPr lang="en-US" sz="3999">
                          <a:solidFill>
                            <a:srgbClr val="463352"/>
                          </a:solidFill>
                          <a:latin typeface="Roboto Condensed Bold"/>
                        </a:rPr>
                        <a:t>Biểu hiện trong văn bản </a:t>
                      </a:r>
                      <a:r>
                        <a:rPr lang="en-US" sz="3999">
                          <a:solidFill>
                            <a:srgbClr val="463352"/>
                          </a:solidFill>
                          <a:latin typeface="Roboto Condensed Bold Italics"/>
                        </a:rPr>
                        <a:t>Đổi tên cho xã</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C8A888"/>
                    </a:solidFill>
                  </a:tcPr>
                </a:tc>
                <a:extLst>
                  <a:ext uri="{0D108BD9-81ED-4DB2-BD59-A6C34878D82A}">
                    <a16:rowId xmlns:a16="http://schemas.microsoft.com/office/drawing/2014/main" val="10000"/>
                  </a:ext>
                </a:extLst>
              </a:tr>
              <a:tr h="6191360">
                <a:tc>
                  <a:txBody>
                    <a:bodyPr/>
                    <a:lstStyle/>
                    <a:p>
                      <a:pPr algn="l">
                        <a:lnSpc>
                          <a:spcPts val="5599"/>
                        </a:lnSpc>
                        <a:defRPr/>
                      </a:pPr>
                      <a:r>
                        <a:rPr lang="en-US" sz="3999">
                          <a:solidFill>
                            <a:srgbClr val="463352"/>
                          </a:solidFill>
                          <a:latin typeface="Roboto Condensed Bold"/>
                        </a:rPr>
                        <a:t>Cốt truyện</a:t>
                      </a:r>
                      <a:endParaRPr lang="en-US" sz="1100"/>
                    </a:p>
                    <a:p>
                      <a:pPr>
                        <a:lnSpc>
                          <a:spcPts val="5599"/>
                        </a:lnSpc>
                      </a:pP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C8A888"/>
                    </a:solidFill>
                  </a:tcPr>
                </a:tc>
                <a:tc>
                  <a:txBody>
                    <a:bodyPr/>
                    <a:lstStyle/>
                    <a:p>
                      <a:pPr algn="just">
                        <a:lnSpc>
                          <a:spcPts val="5599"/>
                        </a:lnSpc>
                        <a:defRPr/>
                      </a:pPr>
                      <a:r>
                        <a:rPr lang="en-US" sz="3999" dirty="0">
                          <a:solidFill>
                            <a:srgbClr val="5F5D5D"/>
                          </a:solidFill>
                          <a:latin typeface="Roboto Condensed"/>
                        </a:rPr>
                        <a:t>Văn </a:t>
                      </a:r>
                      <a:r>
                        <a:rPr lang="en-US" sz="3999" dirty="0" err="1">
                          <a:solidFill>
                            <a:srgbClr val="5F5D5D"/>
                          </a:solidFill>
                          <a:latin typeface="Roboto Condensed"/>
                        </a:rPr>
                        <a:t>bản</a:t>
                      </a:r>
                      <a:r>
                        <a:rPr lang="en-US" sz="3999" dirty="0">
                          <a:solidFill>
                            <a:srgbClr val="5F5D5D"/>
                          </a:solidFill>
                          <a:latin typeface="Roboto Condensed"/>
                        </a:rPr>
                        <a:t> </a:t>
                      </a:r>
                      <a:r>
                        <a:rPr lang="en-US" sz="3999" dirty="0" err="1">
                          <a:solidFill>
                            <a:srgbClr val="5F5D5D"/>
                          </a:solidFill>
                          <a:latin typeface="Roboto Condensed"/>
                        </a:rPr>
                        <a:t>kể</a:t>
                      </a:r>
                      <a:r>
                        <a:rPr lang="en-US" sz="3999" dirty="0">
                          <a:solidFill>
                            <a:srgbClr val="5F5D5D"/>
                          </a:solidFill>
                          <a:latin typeface="Roboto Condensed"/>
                        </a:rPr>
                        <a:t> </a:t>
                      </a:r>
                      <a:r>
                        <a:rPr lang="en-US" sz="3999" dirty="0" err="1">
                          <a:solidFill>
                            <a:srgbClr val="5F5D5D"/>
                          </a:solidFill>
                          <a:latin typeface="Roboto Condensed"/>
                        </a:rPr>
                        <a:t>về</a:t>
                      </a:r>
                      <a:r>
                        <a:rPr lang="en-US" sz="3999" dirty="0">
                          <a:solidFill>
                            <a:srgbClr val="5F5D5D"/>
                          </a:solidFill>
                          <a:latin typeface="Roboto Condensed"/>
                        </a:rPr>
                        <a:t> </a:t>
                      </a:r>
                      <a:r>
                        <a:rPr lang="en-US" sz="3999" dirty="0" err="1">
                          <a:solidFill>
                            <a:srgbClr val="5F5D5D"/>
                          </a:solidFill>
                          <a:latin typeface="Roboto Condensed"/>
                        </a:rPr>
                        <a:t>sự</a:t>
                      </a:r>
                      <a:r>
                        <a:rPr lang="en-US" sz="3999" dirty="0">
                          <a:solidFill>
                            <a:srgbClr val="5F5D5D"/>
                          </a:solidFill>
                          <a:latin typeface="Roboto Condensed"/>
                        </a:rPr>
                        <a:t> </a:t>
                      </a:r>
                      <a:r>
                        <a:rPr lang="en-US" sz="3999" dirty="0" err="1">
                          <a:solidFill>
                            <a:srgbClr val="5F5D5D"/>
                          </a:solidFill>
                          <a:latin typeface="Roboto Condensed"/>
                        </a:rPr>
                        <a:t>việc</a:t>
                      </a:r>
                      <a:r>
                        <a:rPr lang="en-US" sz="3999" dirty="0">
                          <a:solidFill>
                            <a:srgbClr val="5F5D5D"/>
                          </a:solidFill>
                          <a:latin typeface="Roboto Condensed"/>
                        </a:rPr>
                        <a:t> </a:t>
                      </a:r>
                      <a:r>
                        <a:rPr lang="en-US" sz="3999" dirty="0" err="1">
                          <a:solidFill>
                            <a:srgbClr val="5F5D5D"/>
                          </a:solidFill>
                          <a:latin typeface="Roboto Condensed"/>
                        </a:rPr>
                        <a:t>xã</a:t>
                      </a:r>
                      <a:r>
                        <a:rPr lang="en-US" sz="3999" dirty="0">
                          <a:solidFill>
                            <a:srgbClr val="5F5D5D"/>
                          </a:solidFill>
                          <a:latin typeface="Roboto Condensed"/>
                        </a:rPr>
                        <a:t> Cà </a:t>
                      </a:r>
                      <a:r>
                        <a:rPr lang="en-US" sz="3999" dirty="0" err="1">
                          <a:solidFill>
                            <a:srgbClr val="5F5D5D"/>
                          </a:solidFill>
                          <a:latin typeface="Roboto Condensed"/>
                        </a:rPr>
                        <a:t>Hạ</a:t>
                      </a:r>
                      <a:r>
                        <a:rPr lang="en-US" sz="3999" dirty="0">
                          <a:solidFill>
                            <a:srgbClr val="5F5D5D"/>
                          </a:solidFill>
                          <a:latin typeface="Roboto Condensed"/>
                        </a:rPr>
                        <a:t> </a:t>
                      </a:r>
                      <a:r>
                        <a:rPr lang="en-US" sz="3999" dirty="0" err="1">
                          <a:solidFill>
                            <a:srgbClr val="5F5D5D"/>
                          </a:solidFill>
                          <a:latin typeface="Roboto Condensed"/>
                        </a:rPr>
                        <a:t>sắp</a:t>
                      </a:r>
                      <a:r>
                        <a:rPr lang="en-US" sz="3999" dirty="0">
                          <a:solidFill>
                            <a:srgbClr val="5F5D5D"/>
                          </a:solidFill>
                          <a:latin typeface="Roboto Condensed"/>
                        </a:rPr>
                        <a:t> </a:t>
                      </a:r>
                      <a:r>
                        <a:rPr lang="en-US" sz="3999" dirty="0" err="1">
                          <a:solidFill>
                            <a:srgbClr val="5F5D5D"/>
                          </a:solidFill>
                          <a:latin typeface="Roboto Condensed"/>
                        </a:rPr>
                        <a:t>được</a:t>
                      </a:r>
                      <a:r>
                        <a:rPr lang="en-US" sz="3999" dirty="0">
                          <a:solidFill>
                            <a:srgbClr val="5F5D5D"/>
                          </a:solidFill>
                          <a:latin typeface="Roboto Condensed"/>
                        </a:rPr>
                        <a:t> </a:t>
                      </a:r>
                      <a:r>
                        <a:rPr lang="en-US" sz="3999" dirty="0" err="1">
                          <a:solidFill>
                            <a:srgbClr val="5F5D5D"/>
                          </a:solidFill>
                          <a:latin typeface="Roboto Condensed"/>
                        </a:rPr>
                        <a:t>đổi</a:t>
                      </a:r>
                      <a:r>
                        <a:rPr lang="en-US" sz="3999" dirty="0">
                          <a:solidFill>
                            <a:srgbClr val="5F5D5D"/>
                          </a:solidFill>
                          <a:latin typeface="Roboto Condensed"/>
                        </a:rPr>
                        <a:t> </a:t>
                      </a:r>
                      <a:r>
                        <a:rPr lang="en-US" sz="3999" dirty="0" err="1">
                          <a:solidFill>
                            <a:srgbClr val="5F5D5D"/>
                          </a:solidFill>
                          <a:latin typeface="Roboto Condensed"/>
                        </a:rPr>
                        <a:t>tên</a:t>
                      </a:r>
                      <a:r>
                        <a:rPr lang="en-US" sz="3999" dirty="0">
                          <a:solidFill>
                            <a:srgbClr val="5F5D5D"/>
                          </a:solidFill>
                          <a:latin typeface="Roboto Condensed"/>
                        </a:rPr>
                        <a:t>, </a:t>
                      </a:r>
                      <a:r>
                        <a:rPr lang="en-US" sz="3999" dirty="0" err="1">
                          <a:solidFill>
                            <a:srgbClr val="5F5D5D"/>
                          </a:solidFill>
                          <a:latin typeface="Roboto Condensed"/>
                        </a:rPr>
                        <a:t>sự</a:t>
                      </a:r>
                      <a:r>
                        <a:rPr lang="en-US" sz="3999" dirty="0">
                          <a:solidFill>
                            <a:srgbClr val="5F5D5D"/>
                          </a:solidFill>
                          <a:latin typeface="Roboto Condensed"/>
                        </a:rPr>
                        <a:t> </a:t>
                      </a:r>
                      <a:r>
                        <a:rPr lang="en-US" sz="3999" dirty="0" err="1">
                          <a:solidFill>
                            <a:srgbClr val="5F5D5D"/>
                          </a:solidFill>
                          <a:latin typeface="Roboto Condensed"/>
                        </a:rPr>
                        <a:t>việc</a:t>
                      </a:r>
                      <a:r>
                        <a:rPr lang="en-US" sz="3999" dirty="0">
                          <a:solidFill>
                            <a:srgbClr val="5F5D5D"/>
                          </a:solidFill>
                          <a:latin typeface="Roboto Condensed"/>
                        </a:rPr>
                        <a:t> </a:t>
                      </a:r>
                      <a:r>
                        <a:rPr lang="en-US" sz="3999" dirty="0" err="1">
                          <a:solidFill>
                            <a:srgbClr val="5F5D5D"/>
                          </a:solidFill>
                          <a:latin typeface="Roboto Condensed"/>
                        </a:rPr>
                        <a:t>diễn</a:t>
                      </a:r>
                      <a:r>
                        <a:rPr lang="en-US" sz="3999" dirty="0">
                          <a:solidFill>
                            <a:srgbClr val="5F5D5D"/>
                          </a:solidFill>
                          <a:latin typeface="Roboto Condensed"/>
                        </a:rPr>
                        <a:t> </a:t>
                      </a:r>
                      <a:r>
                        <a:rPr lang="en-US" sz="3999" dirty="0" err="1">
                          <a:solidFill>
                            <a:srgbClr val="5F5D5D"/>
                          </a:solidFill>
                          <a:latin typeface="Roboto Condensed"/>
                        </a:rPr>
                        <a:t>ra</a:t>
                      </a:r>
                      <a:r>
                        <a:rPr lang="en-US" sz="3999" dirty="0">
                          <a:solidFill>
                            <a:srgbClr val="5F5D5D"/>
                          </a:solidFill>
                          <a:latin typeface="Roboto Condensed"/>
                        </a:rPr>
                        <a:t> </a:t>
                      </a:r>
                      <a:r>
                        <a:rPr lang="en-US" sz="3999" dirty="0" err="1">
                          <a:solidFill>
                            <a:srgbClr val="5F5D5D"/>
                          </a:solidFill>
                          <a:latin typeface="Roboto Condensed"/>
                        </a:rPr>
                        <a:t>trong</a:t>
                      </a:r>
                      <a:r>
                        <a:rPr lang="en-US" sz="3999" dirty="0">
                          <a:solidFill>
                            <a:srgbClr val="5F5D5D"/>
                          </a:solidFill>
                          <a:latin typeface="Roboto Condensed"/>
                        </a:rPr>
                        <a:t> </a:t>
                      </a:r>
                      <a:r>
                        <a:rPr lang="en-US" sz="3999" dirty="0" err="1">
                          <a:solidFill>
                            <a:srgbClr val="5F5D5D"/>
                          </a:solidFill>
                          <a:latin typeface="Roboto Condensed"/>
                        </a:rPr>
                        <a:t>buổi</a:t>
                      </a:r>
                      <a:r>
                        <a:rPr lang="en-US" sz="3999" dirty="0">
                          <a:solidFill>
                            <a:srgbClr val="5F5D5D"/>
                          </a:solidFill>
                          <a:latin typeface="Roboto Condensed"/>
                        </a:rPr>
                        <a:t> </a:t>
                      </a:r>
                      <a:r>
                        <a:rPr lang="en-US" sz="3999" dirty="0" err="1">
                          <a:solidFill>
                            <a:srgbClr val="5F5D5D"/>
                          </a:solidFill>
                          <a:latin typeface="Roboto Condensed"/>
                        </a:rPr>
                        <a:t>công</a:t>
                      </a:r>
                      <a:r>
                        <a:rPr lang="en-US" sz="3999" dirty="0">
                          <a:solidFill>
                            <a:srgbClr val="5F5D5D"/>
                          </a:solidFill>
                          <a:latin typeface="Roboto Condensed"/>
                        </a:rPr>
                        <a:t> </a:t>
                      </a:r>
                      <a:r>
                        <a:rPr lang="en-US" sz="3999" dirty="0" err="1">
                          <a:solidFill>
                            <a:srgbClr val="5F5D5D"/>
                          </a:solidFill>
                          <a:latin typeface="Roboto Condensed"/>
                        </a:rPr>
                        <a:t>bố</a:t>
                      </a:r>
                      <a:r>
                        <a:rPr lang="en-US" sz="3999" dirty="0">
                          <a:solidFill>
                            <a:srgbClr val="5F5D5D"/>
                          </a:solidFill>
                          <a:latin typeface="Roboto Condensed"/>
                        </a:rPr>
                        <a:t> </a:t>
                      </a:r>
                      <a:r>
                        <a:rPr lang="en-US" sz="3999" dirty="0" err="1">
                          <a:solidFill>
                            <a:srgbClr val="5F5D5D"/>
                          </a:solidFill>
                          <a:latin typeface="Roboto Condensed"/>
                        </a:rPr>
                        <a:t>tên</a:t>
                      </a:r>
                      <a:r>
                        <a:rPr lang="en-US" sz="3999" dirty="0">
                          <a:solidFill>
                            <a:srgbClr val="5F5D5D"/>
                          </a:solidFill>
                          <a:latin typeface="Roboto Condensed"/>
                        </a:rPr>
                        <a:t> </a:t>
                      </a:r>
                      <a:r>
                        <a:rPr lang="en-US" sz="3999" dirty="0" err="1">
                          <a:solidFill>
                            <a:srgbClr val="5F5D5D"/>
                          </a:solidFill>
                          <a:latin typeface="Roboto Condensed"/>
                        </a:rPr>
                        <a:t>xã</a:t>
                      </a:r>
                      <a:r>
                        <a:rPr lang="en-US" sz="3999" dirty="0">
                          <a:solidFill>
                            <a:srgbClr val="5F5D5D"/>
                          </a:solidFill>
                          <a:latin typeface="Roboto Condensed"/>
                        </a:rPr>
                        <a:t> </a:t>
                      </a:r>
                      <a:r>
                        <a:rPr lang="en-US" sz="3999" dirty="0" err="1">
                          <a:solidFill>
                            <a:srgbClr val="5F5D5D"/>
                          </a:solidFill>
                          <a:latin typeface="Roboto Condensed"/>
                        </a:rPr>
                        <a:t>mới</a:t>
                      </a:r>
                      <a:r>
                        <a:rPr lang="en-US" sz="3999" dirty="0">
                          <a:solidFill>
                            <a:srgbClr val="5F5D5D"/>
                          </a:solidFill>
                          <a:latin typeface="Roboto Condensed"/>
                        </a:rPr>
                        <a:t> </a:t>
                      </a:r>
                      <a:r>
                        <a:rPr lang="en-US" sz="3999" dirty="0" err="1">
                          <a:solidFill>
                            <a:srgbClr val="5F5D5D"/>
                          </a:solidFill>
                          <a:latin typeface="Roboto Condensed"/>
                        </a:rPr>
                        <a:t>vô</a:t>
                      </a:r>
                      <a:r>
                        <a:rPr lang="en-US" sz="3999" dirty="0">
                          <a:solidFill>
                            <a:srgbClr val="5F5D5D"/>
                          </a:solidFill>
                          <a:latin typeface="Roboto Condensed"/>
                        </a:rPr>
                        <a:t> </a:t>
                      </a:r>
                      <a:r>
                        <a:rPr lang="en-US" sz="3999" dirty="0" err="1">
                          <a:solidFill>
                            <a:srgbClr val="5F5D5D"/>
                          </a:solidFill>
                          <a:latin typeface="Roboto Condensed"/>
                        </a:rPr>
                        <a:t>cùng</a:t>
                      </a:r>
                      <a:r>
                        <a:rPr lang="en-US" sz="3999" dirty="0">
                          <a:solidFill>
                            <a:srgbClr val="5F5D5D"/>
                          </a:solidFill>
                          <a:latin typeface="Roboto Condensed"/>
                        </a:rPr>
                        <a:t> long </a:t>
                      </a:r>
                      <a:r>
                        <a:rPr lang="en-US" sz="3999" dirty="0" err="1">
                          <a:solidFill>
                            <a:srgbClr val="5F5D5D"/>
                          </a:solidFill>
                          <a:latin typeface="Roboto Condensed"/>
                        </a:rPr>
                        <a:t>trọng</a:t>
                      </a:r>
                      <a:r>
                        <a:rPr lang="en-US" sz="3999" dirty="0">
                          <a:solidFill>
                            <a:srgbClr val="5F5D5D"/>
                          </a:solidFill>
                          <a:latin typeface="Roboto Condensed"/>
                        </a:rPr>
                        <a:t>. </a:t>
                      </a:r>
                      <a:r>
                        <a:rPr lang="en-US" sz="3999" dirty="0" err="1">
                          <a:solidFill>
                            <a:srgbClr val="5F5D5D"/>
                          </a:solidFill>
                          <a:latin typeface="Roboto Condensed"/>
                        </a:rPr>
                        <a:t>Việc</a:t>
                      </a:r>
                      <a:r>
                        <a:rPr lang="en-US" sz="3999" dirty="0">
                          <a:solidFill>
                            <a:srgbClr val="5F5D5D"/>
                          </a:solidFill>
                          <a:latin typeface="Roboto Condensed"/>
                        </a:rPr>
                        <a:t> </a:t>
                      </a:r>
                      <a:r>
                        <a:rPr lang="en-US" sz="3999" dirty="0" err="1">
                          <a:solidFill>
                            <a:srgbClr val="5F5D5D"/>
                          </a:solidFill>
                          <a:latin typeface="Roboto Condensed"/>
                        </a:rPr>
                        <a:t>đổi</a:t>
                      </a:r>
                      <a:r>
                        <a:rPr lang="en-US" sz="3999" dirty="0">
                          <a:solidFill>
                            <a:srgbClr val="5F5D5D"/>
                          </a:solidFill>
                          <a:latin typeface="Roboto Condensed"/>
                        </a:rPr>
                        <a:t> </a:t>
                      </a:r>
                      <a:r>
                        <a:rPr lang="en-US" sz="3999" dirty="0" err="1">
                          <a:solidFill>
                            <a:srgbClr val="5F5D5D"/>
                          </a:solidFill>
                          <a:latin typeface="Roboto Condensed"/>
                        </a:rPr>
                        <a:t>tên</a:t>
                      </a:r>
                      <a:r>
                        <a:rPr lang="en-US" sz="3999" dirty="0">
                          <a:solidFill>
                            <a:srgbClr val="5F5D5D"/>
                          </a:solidFill>
                          <a:latin typeface="Roboto Condensed"/>
                        </a:rPr>
                        <a:t> </a:t>
                      </a:r>
                      <a:r>
                        <a:rPr lang="en-US" sz="3999" dirty="0" err="1">
                          <a:solidFill>
                            <a:srgbClr val="5F5D5D"/>
                          </a:solidFill>
                          <a:latin typeface="Roboto Condensed"/>
                        </a:rPr>
                        <a:t>xã</a:t>
                      </a:r>
                      <a:r>
                        <a:rPr lang="en-US" sz="3999" dirty="0">
                          <a:solidFill>
                            <a:srgbClr val="5F5D5D"/>
                          </a:solidFill>
                          <a:latin typeface="Roboto Condensed"/>
                        </a:rPr>
                        <a:t> </a:t>
                      </a:r>
                      <a:r>
                        <a:rPr lang="en-US" sz="3999" dirty="0" err="1">
                          <a:solidFill>
                            <a:srgbClr val="5F5D5D"/>
                          </a:solidFill>
                          <a:latin typeface="Roboto Condensed"/>
                        </a:rPr>
                        <a:t>khiến</a:t>
                      </a:r>
                      <a:r>
                        <a:rPr lang="en-US" sz="3999" dirty="0">
                          <a:solidFill>
                            <a:srgbClr val="5F5D5D"/>
                          </a:solidFill>
                          <a:latin typeface="Roboto Condensed"/>
                        </a:rPr>
                        <a:t> </a:t>
                      </a:r>
                      <a:r>
                        <a:rPr lang="en-US" sz="3999" dirty="0" err="1">
                          <a:solidFill>
                            <a:srgbClr val="5F5D5D"/>
                          </a:solidFill>
                          <a:latin typeface="Roboto Condensed"/>
                        </a:rPr>
                        <a:t>chính</a:t>
                      </a:r>
                      <a:r>
                        <a:rPr lang="en-US" sz="3999" dirty="0">
                          <a:solidFill>
                            <a:srgbClr val="5F5D5D"/>
                          </a:solidFill>
                          <a:latin typeface="Roboto Condensed"/>
                        </a:rPr>
                        <a:t> </a:t>
                      </a:r>
                      <a:r>
                        <a:rPr lang="en-US" sz="3999" dirty="0" err="1">
                          <a:solidFill>
                            <a:srgbClr val="5F5D5D"/>
                          </a:solidFill>
                          <a:latin typeface="Roboto Condensed"/>
                        </a:rPr>
                        <a:t>quyền</a:t>
                      </a:r>
                      <a:r>
                        <a:rPr lang="en-US" sz="3999" dirty="0">
                          <a:solidFill>
                            <a:srgbClr val="5F5D5D"/>
                          </a:solidFill>
                          <a:latin typeface="Roboto Condensed"/>
                        </a:rPr>
                        <a:t> </a:t>
                      </a:r>
                      <a:r>
                        <a:rPr lang="en-US" sz="3999" dirty="0" err="1">
                          <a:solidFill>
                            <a:srgbClr val="5F5D5D"/>
                          </a:solidFill>
                          <a:latin typeface="Roboto Condensed"/>
                        </a:rPr>
                        <a:t>xã</a:t>
                      </a:r>
                      <a:r>
                        <a:rPr lang="en-US" sz="3999" dirty="0">
                          <a:solidFill>
                            <a:srgbClr val="5F5D5D"/>
                          </a:solidFill>
                          <a:latin typeface="Roboto Condensed"/>
                        </a:rPr>
                        <a:t> </a:t>
                      </a:r>
                      <a:r>
                        <a:rPr lang="en-US" sz="3999" dirty="0" err="1">
                          <a:solidFill>
                            <a:srgbClr val="5F5D5D"/>
                          </a:solidFill>
                          <a:latin typeface="Roboto Condensed"/>
                        </a:rPr>
                        <a:t>phải</a:t>
                      </a:r>
                      <a:r>
                        <a:rPr lang="en-US" sz="3999" dirty="0">
                          <a:solidFill>
                            <a:srgbClr val="5F5D5D"/>
                          </a:solidFill>
                          <a:latin typeface="Roboto Condensed"/>
                        </a:rPr>
                        <a:t> </a:t>
                      </a:r>
                      <a:r>
                        <a:rPr lang="en-US" sz="3999" dirty="0" err="1">
                          <a:solidFill>
                            <a:srgbClr val="5F5D5D"/>
                          </a:solidFill>
                          <a:latin typeface="Roboto Condensed"/>
                        </a:rPr>
                        <a:t>phân</a:t>
                      </a:r>
                      <a:r>
                        <a:rPr lang="en-US" sz="3999" dirty="0">
                          <a:solidFill>
                            <a:srgbClr val="5F5D5D"/>
                          </a:solidFill>
                          <a:latin typeface="Roboto Condensed"/>
                        </a:rPr>
                        <a:t> </a:t>
                      </a:r>
                      <a:r>
                        <a:rPr lang="en-US" sz="3999" dirty="0" err="1">
                          <a:solidFill>
                            <a:srgbClr val="5F5D5D"/>
                          </a:solidFill>
                          <a:latin typeface="Roboto Condensed"/>
                        </a:rPr>
                        <a:t>công</a:t>
                      </a:r>
                      <a:r>
                        <a:rPr lang="en-US" sz="3999" dirty="0">
                          <a:solidFill>
                            <a:srgbClr val="5F5D5D"/>
                          </a:solidFill>
                          <a:latin typeface="Roboto Condensed"/>
                        </a:rPr>
                        <a:t> </a:t>
                      </a:r>
                      <a:r>
                        <a:rPr lang="en-US" sz="3999" dirty="0" err="1">
                          <a:solidFill>
                            <a:srgbClr val="5F5D5D"/>
                          </a:solidFill>
                          <a:latin typeface="Roboto Condensed"/>
                        </a:rPr>
                        <a:t>lại</a:t>
                      </a:r>
                      <a:r>
                        <a:rPr lang="en-US" sz="3999" dirty="0">
                          <a:solidFill>
                            <a:srgbClr val="5F5D5D"/>
                          </a:solidFill>
                          <a:latin typeface="Roboto Condensed"/>
                        </a:rPr>
                        <a:t> </a:t>
                      </a:r>
                      <a:r>
                        <a:rPr lang="en-US" sz="3999" dirty="0" err="1">
                          <a:solidFill>
                            <a:srgbClr val="5F5D5D"/>
                          </a:solidFill>
                          <a:latin typeface="Roboto Condensed"/>
                        </a:rPr>
                        <a:t>nhiệm</a:t>
                      </a:r>
                      <a:r>
                        <a:rPr lang="en-US" sz="3999" dirty="0">
                          <a:solidFill>
                            <a:srgbClr val="5F5D5D"/>
                          </a:solidFill>
                          <a:latin typeface="Roboto Condensed"/>
                        </a:rPr>
                        <a:t> </a:t>
                      </a:r>
                      <a:r>
                        <a:rPr lang="en-US" sz="3999" dirty="0" err="1">
                          <a:solidFill>
                            <a:srgbClr val="5F5D5D"/>
                          </a:solidFill>
                          <a:latin typeface="Roboto Condensed"/>
                        </a:rPr>
                        <a:t>vụ</a:t>
                      </a:r>
                      <a:r>
                        <a:rPr lang="en-US" sz="3999" dirty="0">
                          <a:solidFill>
                            <a:srgbClr val="5F5D5D"/>
                          </a:solidFill>
                          <a:latin typeface="Roboto Condensed"/>
                        </a:rPr>
                        <a:t> </a:t>
                      </a:r>
                      <a:r>
                        <a:rPr lang="en-US" sz="3999" dirty="0" err="1">
                          <a:solidFill>
                            <a:srgbClr val="5F5D5D"/>
                          </a:solidFill>
                          <a:latin typeface="Roboto Condensed"/>
                        </a:rPr>
                        <a:t>cho</a:t>
                      </a:r>
                      <a:r>
                        <a:rPr lang="en-US" sz="3999" dirty="0">
                          <a:solidFill>
                            <a:srgbClr val="5F5D5D"/>
                          </a:solidFill>
                          <a:latin typeface="Roboto Condensed"/>
                        </a:rPr>
                        <a:t> </a:t>
                      </a:r>
                      <a:r>
                        <a:rPr lang="en-US" sz="3999" dirty="0" err="1">
                          <a:solidFill>
                            <a:srgbClr val="5F5D5D"/>
                          </a:solidFill>
                          <a:latin typeface="Roboto Condensed"/>
                        </a:rPr>
                        <a:t>từng</a:t>
                      </a:r>
                      <a:r>
                        <a:rPr lang="en-US" sz="3999" dirty="0">
                          <a:solidFill>
                            <a:srgbClr val="5F5D5D"/>
                          </a:solidFill>
                          <a:latin typeface="Roboto Condensed"/>
                        </a:rPr>
                        <a:t> </a:t>
                      </a:r>
                      <a:r>
                        <a:rPr lang="en-US" sz="3999" dirty="0" err="1">
                          <a:solidFill>
                            <a:srgbClr val="5F5D5D"/>
                          </a:solidFill>
                          <a:latin typeface="Roboto Condensed"/>
                        </a:rPr>
                        <a:t>người</a:t>
                      </a:r>
                      <a:r>
                        <a:rPr lang="en-US" sz="3999" dirty="0">
                          <a:solidFill>
                            <a:srgbClr val="5F5D5D"/>
                          </a:solidFill>
                          <a:latin typeface="Roboto Condensed"/>
                        </a:rPr>
                        <a:t>. Sau </a:t>
                      </a:r>
                      <a:r>
                        <a:rPr lang="en-US" sz="3999" dirty="0" err="1">
                          <a:solidFill>
                            <a:srgbClr val="5F5D5D"/>
                          </a:solidFill>
                          <a:latin typeface="Roboto Condensed"/>
                        </a:rPr>
                        <a:t>khi</a:t>
                      </a:r>
                      <a:r>
                        <a:rPr lang="en-US" sz="3999" dirty="0">
                          <a:solidFill>
                            <a:srgbClr val="5F5D5D"/>
                          </a:solidFill>
                          <a:latin typeface="Roboto Condensed"/>
                        </a:rPr>
                        <a:t> </a:t>
                      </a:r>
                      <a:r>
                        <a:rPr lang="en-US" sz="3999" dirty="0" err="1">
                          <a:solidFill>
                            <a:srgbClr val="5F5D5D"/>
                          </a:solidFill>
                          <a:latin typeface="Roboto Condensed"/>
                        </a:rPr>
                        <a:t>nghe</a:t>
                      </a:r>
                      <a:r>
                        <a:rPr lang="en-US" sz="3999" dirty="0">
                          <a:solidFill>
                            <a:srgbClr val="5F5D5D"/>
                          </a:solidFill>
                          <a:latin typeface="Roboto Condensed"/>
                        </a:rPr>
                        <a:t> </a:t>
                      </a:r>
                      <a:r>
                        <a:rPr lang="en-US" sz="3999" dirty="0" err="1">
                          <a:solidFill>
                            <a:srgbClr val="5F5D5D"/>
                          </a:solidFill>
                          <a:latin typeface="Roboto Condensed"/>
                        </a:rPr>
                        <a:t>phân</a:t>
                      </a:r>
                      <a:r>
                        <a:rPr lang="en-US" sz="3999" dirty="0">
                          <a:solidFill>
                            <a:srgbClr val="5F5D5D"/>
                          </a:solidFill>
                          <a:latin typeface="Roboto Condensed"/>
                        </a:rPr>
                        <a:t> </a:t>
                      </a:r>
                      <a:r>
                        <a:rPr lang="en-US" sz="3999" dirty="0" err="1">
                          <a:solidFill>
                            <a:srgbClr val="5F5D5D"/>
                          </a:solidFill>
                          <a:latin typeface="Roboto Condensed"/>
                        </a:rPr>
                        <a:t>công</a:t>
                      </a:r>
                      <a:r>
                        <a:rPr lang="en-US" sz="3999" dirty="0">
                          <a:solidFill>
                            <a:srgbClr val="5F5D5D"/>
                          </a:solidFill>
                          <a:latin typeface="Roboto Condensed"/>
                        </a:rPr>
                        <a:t> </a:t>
                      </a:r>
                      <a:r>
                        <a:rPr lang="en-US" sz="3999" dirty="0" err="1">
                          <a:solidFill>
                            <a:srgbClr val="5F5D5D"/>
                          </a:solidFill>
                          <a:latin typeface="Roboto Condensed"/>
                        </a:rPr>
                        <a:t>nhiệm</a:t>
                      </a:r>
                      <a:r>
                        <a:rPr lang="en-US" sz="3999" dirty="0">
                          <a:solidFill>
                            <a:srgbClr val="5F5D5D"/>
                          </a:solidFill>
                          <a:latin typeface="Roboto Condensed"/>
                        </a:rPr>
                        <a:t> </a:t>
                      </a:r>
                      <a:r>
                        <a:rPr lang="en-US" sz="3999" dirty="0" err="1">
                          <a:solidFill>
                            <a:srgbClr val="5F5D5D"/>
                          </a:solidFill>
                          <a:latin typeface="Roboto Condensed"/>
                        </a:rPr>
                        <a:t>vụ</a:t>
                      </a:r>
                      <a:r>
                        <a:rPr lang="en-US" sz="3999" dirty="0">
                          <a:solidFill>
                            <a:srgbClr val="5F5D5D"/>
                          </a:solidFill>
                          <a:latin typeface="Roboto Condensed"/>
                        </a:rPr>
                        <a:t>, </a:t>
                      </a:r>
                      <a:r>
                        <a:rPr lang="en-US" sz="3999" dirty="0" err="1">
                          <a:solidFill>
                            <a:srgbClr val="5F5D5D"/>
                          </a:solidFill>
                          <a:latin typeface="Roboto Condensed"/>
                        </a:rPr>
                        <a:t>ông</a:t>
                      </a:r>
                      <a:r>
                        <a:rPr lang="en-US" sz="3999" dirty="0">
                          <a:solidFill>
                            <a:srgbClr val="5F5D5D"/>
                          </a:solidFill>
                          <a:latin typeface="Roboto Condensed"/>
                        </a:rPr>
                        <a:t> </a:t>
                      </a:r>
                      <a:r>
                        <a:rPr lang="en-US" sz="3999" dirty="0" err="1">
                          <a:solidFill>
                            <a:srgbClr val="5F5D5D"/>
                          </a:solidFill>
                          <a:latin typeface="Roboto Condensed"/>
                        </a:rPr>
                        <a:t>Sửu</a:t>
                      </a:r>
                      <a:r>
                        <a:rPr lang="en-US" sz="3999" dirty="0">
                          <a:solidFill>
                            <a:srgbClr val="5F5D5D"/>
                          </a:solidFill>
                          <a:latin typeface="Roboto Condensed"/>
                        </a:rPr>
                        <a:t> </a:t>
                      </a:r>
                      <a:r>
                        <a:rPr lang="en-US" sz="3999" dirty="0" err="1">
                          <a:solidFill>
                            <a:srgbClr val="5F5D5D"/>
                          </a:solidFill>
                          <a:latin typeface="Roboto Condensed"/>
                        </a:rPr>
                        <a:t>thắc</a:t>
                      </a:r>
                      <a:r>
                        <a:rPr lang="en-US" sz="3999" dirty="0">
                          <a:solidFill>
                            <a:srgbClr val="5F5D5D"/>
                          </a:solidFill>
                          <a:latin typeface="Roboto Condensed"/>
                        </a:rPr>
                        <a:t> </a:t>
                      </a:r>
                      <a:r>
                        <a:rPr lang="en-US" sz="3999" dirty="0" err="1">
                          <a:solidFill>
                            <a:srgbClr val="5F5D5D"/>
                          </a:solidFill>
                          <a:latin typeface="Roboto Condensed"/>
                        </a:rPr>
                        <a:t>mắc</a:t>
                      </a:r>
                      <a:r>
                        <a:rPr lang="en-US" sz="3999" dirty="0">
                          <a:solidFill>
                            <a:srgbClr val="5F5D5D"/>
                          </a:solidFill>
                          <a:latin typeface="Roboto Condensed"/>
                        </a:rPr>
                        <a:t> </a:t>
                      </a:r>
                      <a:r>
                        <a:rPr lang="en-US" sz="3999" dirty="0" err="1">
                          <a:solidFill>
                            <a:srgbClr val="5F5D5D"/>
                          </a:solidFill>
                          <a:latin typeface="Roboto Condensed"/>
                        </a:rPr>
                        <a:t>về</a:t>
                      </a:r>
                      <a:r>
                        <a:rPr lang="en-US" sz="3999" dirty="0">
                          <a:solidFill>
                            <a:srgbClr val="5F5D5D"/>
                          </a:solidFill>
                          <a:latin typeface="Roboto Condensed"/>
                        </a:rPr>
                        <a:t> </a:t>
                      </a:r>
                      <a:r>
                        <a:rPr lang="en-US" sz="3999" dirty="0" err="1">
                          <a:solidFill>
                            <a:srgbClr val="5F5D5D"/>
                          </a:solidFill>
                          <a:latin typeface="Roboto Condensed"/>
                        </a:rPr>
                        <a:t>nhiệm</a:t>
                      </a:r>
                      <a:r>
                        <a:rPr lang="en-US" sz="3999" dirty="0">
                          <a:solidFill>
                            <a:srgbClr val="5F5D5D"/>
                          </a:solidFill>
                          <a:latin typeface="Roboto Condensed"/>
                        </a:rPr>
                        <a:t> </a:t>
                      </a:r>
                      <a:r>
                        <a:rPr lang="en-US" sz="3999" dirty="0" err="1">
                          <a:solidFill>
                            <a:srgbClr val="5F5D5D"/>
                          </a:solidFill>
                          <a:latin typeface="Roboto Condensed"/>
                        </a:rPr>
                        <a:t>vụ</a:t>
                      </a:r>
                      <a:r>
                        <a:rPr lang="en-US" sz="3999" dirty="0">
                          <a:solidFill>
                            <a:srgbClr val="5F5D5D"/>
                          </a:solidFill>
                          <a:latin typeface="Roboto Condensed"/>
                        </a:rPr>
                        <a:t> </a:t>
                      </a:r>
                      <a:r>
                        <a:rPr lang="en-US" sz="3999" dirty="0" err="1">
                          <a:solidFill>
                            <a:srgbClr val="5F5D5D"/>
                          </a:solidFill>
                          <a:latin typeface="Roboto Condensed"/>
                        </a:rPr>
                        <a:t>của</a:t>
                      </a:r>
                      <a:r>
                        <a:rPr lang="en-US" sz="3999" dirty="0">
                          <a:solidFill>
                            <a:srgbClr val="5F5D5D"/>
                          </a:solidFill>
                          <a:latin typeface="Roboto Condensed"/>
                        </a:rPr>
                        <a:t> </a:t>
                      </a:r>
                      <a:r>
                        <a:rPr lang="en-US" sz="3999" dirty="0" err="1">
                          <a:solidFill>
                            <a:srgbClr val="5F5D5D"/>
                          </a:solidFill>
                          <a:latin typeface="Roboto Condensed"/>
                        </a:rPr>
                        <a:t>mình</a:t>
                      </a:r>
                      <a:r>
                        <a:rPr lang="en-US" sz="3999" dirty="0">
                          <a:solidFill>
                            <a:srgbClr val="5F5D5D"/>
                          </a:solidFill>
                          <a:latin typeface="Roboto Condensed"/>
                        </a:rPr>
                        <a:t> </a:t>
                      </a:r>
                      <a:r>
                        <a:rPr lang="en-US" sz="3999" dirty="0" err="1">
                          <a:solidFill>
                            <a:srgbClr val="5F5D5D"/>
                          </a:solidFill>
                          <a:latin typeface="Roboto Condensed"/>
                        </a:rPr>
                        <a:t>và</a:t>
                      </a:r>
                      <a:r>
                        <a:rPr lang="en-US" sz="3999" dirty="0">
                          <a:solidFill>
                            <a:srgbClr val="5F5D5D"/>
                          </a:solidFill>
                          <a:latin typeface="Roboto Condensed"/>
                        </a:rPr>
                        <a:t> </a:t>
                      </a:r>
                      <a:r>
                        <a:rPr lang="en-US" sz="3999" dirty="0" err="1">
                          <a:solidFill>
                            <a:srgbClr val="5F5D5D"/>
                          </a:solidFill>
                          <a:latin typeface="Roboto Condensed"/>
                        </a:rPr>
                        <a:t>được</a:t>
                      </a:r>
                      <a:r>
                        <a:rPr lang="en-US" sz="3999" dirty="0">
                          <a:solidFill>
                            <a:srgbClr val="5F5D5D"/>
                          </a:solidFill>
                          <a:latin typeface="Roboto Condensed"/>
                        </a:rPr>
                        <a:t> </a:t>
                      </a:r>
                      <a:r>
                        <a:rPr lang="en-US" sz="3999" dirty="0" err="1">
                          <a:solidFill>
                            <a:srgbClr val="5F5D5D"/>
                          </a:solidFill>
                          <a:latin typeface="Roboto Condensed"/>
                        </a:rPr>
                        <a:t>giao</a:t>
                      </a:r>
                      <a:r>
                        <a:rPr lang="en-US" sz="3999" dirty="0">
                          <a:solidFill>
                            <a:srgbClr val="5F5D5D"/>
                          </a:solidFill>
                          <a:latin typeface="Roboto Condensed"/>
                        </a:rPr>
                        <a:t> </a:t>
                      </a:r>
                      <a:r>
                        <a:rPr lang="en-US" sz="3999" dirty="0" err="1">
                          <a:solidFill>
                            <a:srgbClr val="5F5D5D"/>
                          </a:solidFill>
                          <a:latin typeface="Roboto Condensed"/>
                        </a:rPr>
                        <a:t>cho</a:t>
                      </a:r>
                      <a:r>
                        <a:rPr lang="en-US" sz="3999" dirty="0">
                          <a:solidFill>
                            <a:srgbClr val="5F5D5D"/>
                          </a:solidFill>
                          <a:latin typeface="Roboto Condensed"/>
                        </a:rPr>
                        <a:t> </a:t>
                      </a:r>
                      <a:r>
                        <a:rPr lang="en-US" sz="3999" dirty="0" err="1">
                          <a:solidFill>
                            <a:srgbClr val="5F5D5D"/>
                          </a:solidFill>
                          <a:latin typeface="Roboto Condensed"/>
                        </a:rPr>
                        <a:t>vị</a:t>
                      </a:r>
                      <a:r>
                        <a:rPr lang="en-US" sz="3999" dirty="0">
                          <a:solidFill>
                            <a:srgbClr val="5F5D5D"/>
                          </a:solidFill>
                          <a:latin typeface="Roboto Condensed"/>
                        </a:rPr>
                        <a:t> </a:t>
                      </a:r>
                      <a:r>
                        <a:rPr lang="en-US" sz="3999" dirty="0" err="1">
                          <a:solidFill>
                            <a:srgbClr val="5F5D5D"/>
                          </a:solidFill>
                          <a:latin typeface="Roboto Condensed"/>
                        </a:rPr>
                        <a:t>trí</a:t>
                      </a:r>
                      <a:r>
                        <a:rPr lang="en-US" sz="3999" dirty="0">
                          <a:solidFill>
                            <a:srgbClr val="5F5D5D"/>
                          </a:solidFill>
                          <a:latin typeface="Roboto Condensed"/>
                        </a:rPr>
                        <a:t> </a:t>
                      </a:r>
                      <a:r>
                        <a:rPr lang="en-US" sz="3999" dirty="0" err="1">
                          <a:solidFill>
                            <a:srgbClr val="5F5D5D"/>
                          </a:solidFill>
                          <a:latin typeface="Roboto Condensed"/>
                        </a:rPr>
                        <a:t>chủ</a:t>
                      </a:r>
                      <a:r>
                        <a:rPr lang="en-US" sz="3999" dirty="0">
                          <a:solidFill>
                            <a:srgbClr val="5F5D5D"/>
                          </a:solidFill>
                          <a:latin typeface="Roboto Condensed"/>
                        </a:rPr>
                        <a:t> </a:t>
                      </a:r>
                      <a:r>
                        <a:rPr lang="en-US" sz="3999" dirty="0" err="1">
                          <a:solidFill>
                            <a:srgbClr val="5F5D5D"/>
                          </a:solidFill>
                          <a:latin typeface="Roboto Condensed"/>
                        </a:rPr>
                        <a:t>nhiệm</a:t>
                      </a:r>
                      <a:r>
                        <a:rPr lang="en-US" sz="3999" dirty="0">
                          <a:solidFill>
                            <a:srgbClr val="5F5D5D"/>
                          </a:solidFill>
                          <a:latin typeface="Roboto Condensed"/>
                        </a:rPr>
                        <a:t> </a:t>
                      </a:r>
                      <a:r>
                        <a:rPr lang="en-US" sz="3999" dirty="0" err="1">
                          <a:solidFill>
                            <a:srgbClr val="5F5D5D"/>
                          </a:solidFill>
                          <a:latin typeface="Roboto Condensed"/>
                        </a:rPr>
                        <a:t>trung</a:t>
                      </a:r>
                      <a:r>
                        <a:rPr lang="en-US" sz="3999" dirty="0">
                          <a:solidFill>
                            <a:srgbClr val="5F5D5D"/>
                          </a:solidFill>
                          <a:latin typeface="Roboto Condensed"/>
                        </a:rPr>
                        <a:t> </a:t>
                      </a:r>
                      <a:r>
                        <a:rPr lang="en-US" sz="3999" dirty="0" err="1">
                          <a:solidFill>
                            <a:srgbClr val="5F5D5D"/>
                          </a:solidFill>
                          <a:latin typeface="Roboto Condensed"/>
                        </a:rPr>
                        <a:t>tâm</a:t>
                      </a:r>
                      <a:r>
                        <a:rPr lang="en-US" sz="3999" dirty="0">
                          <a:solidFill>
                            <a:srgbClr val="5F5D5D"/>
                          </a:solidFill>
                          <a:latin typeface="Roboto Condensed"/>
                        </a:rPr>
                        <a:t> </a:t>
                      </a:r>
                      <a:r>
                        <a:rPr lang="en-US" sz="3999" dirty="0" err="1">
                          <a:solidFill>
                            <a:srgbClr val="5F5D5D"/>
                          </a:solidFill>
                          <a:latin typeface="Roboto Condensed"/>
                        </a:rPr>
                        <a:t>Triệt</a:t>
                      </a:r>
                      <a:r>
                        <a:rPr lang="en-US" sz="3999" dirty="0">
                          <a:solidFill>
                            <a:srgbClr val="5F5D5D"/>
                          </a:solidFill>
                          <a:latin typeface="Roboto Condensed"/>
                        </a:rPr>
                        <a:t> </a:t>
                      </a:r>
                      <a:r>
                        <a:rPr lang="en-US" sz="3999" dirty="0" err="1">
                          <a:solidFill>
                            <a:srgbClr val="5F5D5D"/>
                          </a:solidFill>
                          <a:latin typeface="Roboto Condensed"/>
                        </a:rPr>
                        <a:t>sản</a:t>
                      </a:r>
                      <a:r>
                        <a:rPr lang="en-US" sz="3999" dirty="0">
                          <a:solidFill>
                            <a:srgbClr val="5F5D5D"/>
                          </a:solidFill>
                          <a:latin typeface="Roboto Condensed"/>
                        </a:rPr>
                        <a:t> </a:t>
                      </a:r>
                      <a:r>
                        <a:rPr lang="en-US" sz="3999" dirty="0" err="1">
                          <a:solidFill>
                            <a:srgbClr val="5F5D5D"/>
                          </a:solidFill>
                          <a:latin typeface="Roboto Condensed"/>
                        </a:rPr>
                        <a:t>gia</a:t>
                      </a:r>
                      <a:r>
                        <a:rPr lang="en-US" sz="3999" dirty="0">
                          <a:solidFill>
                            <a:srgbClr val="5F5D5D"/>
                          </a:solidFill>
                          <a:latin typeface="Roboto Condensed"/>
                        </a:rPr>
                        <a:t> </a:t>
                      </a:r>
                      <a:r>
                        <a:rPr lang="en-US" sz="3999" dirty="0" err="1">
                          <a:solidFill>
                            <a:srgbClr val="5F5D5D"/>
                          </a:solidFill>
                          <a:latin typeface="Roboto Condensed"/>
                        </a:rPr>
                        <a:t>súc</a:t>
                      </a:r>
                      <a:r>
                        <a:rPr lang="en-US" sz="3999" dirty="0">
                          <a:solidFill>
                            <a:srgbClr val="5F5D5D"/>
                          </a:solidFill>
                          <a:latin typeface="Roboto Condensed"/>
                        </a:rPr>
                        <a:t>. </a:t>
                      </a:r>
                      <a:r>
                        <a:rPr lang="en-US" sz="3999" dirty="0" err="1">
                          <a:solidFill>
                            <a:srgbClr val="5F5D5D"/>
                          </a:solidFill>
                          <a:latin typeface="Roboto Condensed"/>
                        </a:rPr>
                        <a:t>Chưa</a:t>
                      </a:r>
                      <a:r>
                        <a:rPr lang="en-US" sz="3999" dirty="0">
                          <a:solidFill>
                            <a:srgbClr val="5F5D5D"/>
                          </a:solidFill>
                          <a:latin typeface="Roboto Condensed"/>
                        </a:rPr>
                        <a:t> ai </a:t>
                      </a:r>
                      <a:r>
                        <a:rPr lang="en-US" sz="3999" dirty="0" err="1">
                          <a:solidFill>
                            <a:srgbClr val="5F5D5D"/>
                          </a:solidFill>
                          <a:latin typeface="Roboto Condensed"/>
                        </a:rPr>
                        <a:t>hiểu</a:t>
                      </a:r>
                      <a:r>
                        <a:rPr lang="en-US" sz="3999" dirty="0">
                          <a:solidFill>
                            <a:srgbClr val="5F5D5D"/>
                          </a:solidFill>
                          <a:latin typeface="Roboto Condensed"/>
                        </a:rPr>
                        <a:t> </a:t>
                      </a:r>
                      <a:r>
                        <a:rPr lang="en-US" sz="3999" dirty="0" err="1">
                          <a:solidFill>
                            <a:srgbClr val="5F5D5D"/>
                          </a:solidFill>
                          <a:latin typeface="Roboto Condensed"/>
                        </a:rPr>
                        <a:t>rõ</a:t>
                      </a:r>
                      <a:r>
                        <a:rPr lang="en-US" sz="3999" dirty="0">
                          <a:solidFill>
                            <a:srgbClr val="5F5D5D"/>
                          </a:solidFill>
                          <a:latin typeface="Roboto Condensed"/>
                        </a:rPr>
                        <a:t> </a:t>
                      </a:r>
                      <a:r>
                        <a:rPr lang="en-US" sz="3999" dirty="0" err="1">
                          <a:solidFill>
                            <a:srgbClr val="5F5D5D"/>
                          </a:solidFill>
                          <a:latin typeface="Roboto Condensed"/>
                        </a:rPr>
                        <a:t>được</a:t>
                      </a:r>
                      <a:r>
                        <a:rPr lang="en-US" sz="3999" dirty="0">
                          <a:solidFill>
                            <a:srgbClr val="5F5D5D"/>
                          </a:solidFill>
                          <a:latin typeface="Roboto Condensed"/>
                        </a:rPr>
                        <a:t> </a:t>
                      </a:r>
                      <a:r>
                        <a:rPr lang="en-US" sz="3999" dirty="0" err="1">
                          <a:solidFill>
                            <a:srgbClr val="5F5D5D"/>
                          </a:solidFill>
                          <a:latin typeface="Roboto Condensed"/>
                        </a:rPr>
                        <a:t>nhiệm</a:t>
                      </a:r>
                      <a:r>
                        <a:rPr lang="en-US" sz="3999" dirty="0">
                          <a:solidFill>
                            <a:srgbClr val="5F5D5D"/>
                          </a:solidFill>
                          <a:latin typeface="Roboto Condensed"/>
                        </a:rPr>
                        <a:t> </a:t>
                      </a:r>
                      <a:r>
                        <a:rPr lang="en-US" sz="3999" dirty="0" err="1">
                          <a:solidFill>
                            <a:srgbClr val="5F5D5D"/>
                          </a:solidFill>
                          <a:latin typeface="Roboto Condensed"/>
                        </a:rPr>
                        <a:t>vụ</a:t>
                      </a:r>
                      <a:r>
                        <a:rPr lang="en-US" sz="3999" dirty="0">
                          <a:solidFill>
                            <a:srgbClr val="5F5D5D"/>
                          </a:solidFill>
                          <a:latin typeface="Roboto Condensed"/>
                        </a:rPr>
                        <a:t> </a:t>
                      </a:r>
                      <a:r>
                        <a:rPr lang="en-US" sz="3999" dirty="0" err="1">
                          <a:solidFill>
                            <a:srgbClr val="5F5D5D"/>
                          </a:solidFill>
                          <a:latin typeface="Roboto Condensed"/>
                        </a:rPr>
                        <a:t>mình</a:t>
                      </a:r>
                      <a:r>
                        <a:rPr lang="en-US" sz="3999" dirty="0">
                          <a:solidFill>
                            <a:srgbClr val="5F5D5D"/>
                          </a:solidFill>
                          <a:latin typeface="Roboto Condensed"/>
                        </a:rPr>
                        <a:t> </a:t>
                      </a:r>
                      <a:r>
                        <a:rPr lang="en-US" sz="3999" dirty="0" err="1">
                          <a:solidFill>
                            <a:srgbClr val="5F5D5D"/>
                          </a:solidFill>
                          <a:latin typeface="Roboto Condensed"/>
                        </a:rPr>
                        <a:t>được</a:t>
                      </a:r>
                      <a:r>
                        <a:rPr lang="en-US" sz="3999" dirty="0">
                          <a:solidFill>
                            <a:srgbClr val="5F5D5D"/>
                          </a:solidFill>
                          <a:latin typeface="Roboto Condensed"/>
                        </a:rPr>
                        <a:t> </a:t>
                      </a:r>
                      <a:r>
                        <a:rPr lang="en-US" sz="3999" dirty="0" err="1">
                          <a:solidFill>
                            <a:srgbClr val="5F5D5D"/>
                          </a:solidFill>
                          <a:latin typeface="Roboto Condensed"/>
                        </a:rPr>
                        <a:t>giao</a:t>
                      </a:r>
                      <a:r>
                        <a:rPr lang="en-US" sz="3999" dirty="0">
                          <a:solidFill>
                            <a:srgbClr val="5F5D5D"/>
                          </a:solidFill>
                          <a:latin typeface="Roboto Condensed"/>
                        </a:rPr>
                        <a:t> </a:t>
                      </a:r>
                      <a:r>
                        <a:rPr lang="en-US" sz="3999" dirty="0" err="1">
                          <a:solidFill>
                            <a:srgbClr val="5F5D5D"/>
                          </a:solidFill>
                          <a:latin typeface="Roboto Condensed"/>
                        </a:rPr>
                        <a:t>là</a:t>
                      </a:r>
                      <a:r>
                        <a:rPr lang="en-US" sz="3999" dirty="0">
                          <a:solidFill>
                            <a:srgbClr val="5F5D5D"/>
                          </a:solidFill>
                          <a:latin typeface="Roboto Condensed"/>
                        </a:rPr>
                        <a:t> </a:t>
                      </a:r>
                      <a:r>
                        <a:rPr lang="en-US" sz="3999" dirty="0" err="1">
                          <a:solidFill>
                            <a:srgbClr val="5F5D5D"/>
                          </a:solidFill>
                          <a:latin typeface="Roboto Condensed"/>
                        </a:rPr>
                        <a:t>gì</a:t>
                      </a:r>
                      <a:r>
                        <a:rPr lang="en-US" sz="3999" dirty="0">
                          <a:solidFill>
                            <a:srgbClr val="5F5D5D"/>
                          </a:solidFill>
                          <a:latin typeface="Roboto Condensed"/>
                        </a:rPr>
                        <a:t>, </a:t>
                      </a:r>
                      <a:r>
                        <a:rPr lang="en-US" sz="3999" dirty="0" err="1">
                          <a:solidFill>
                            <a:srgbClr val="5F5D5D"/>
                          </a:solidFill>
                          <a:latin typeface="Roboto Condensed"/>
                        </a:rPr>
                        <a:t>mọi</a:t>
                      </a:r>
                      <a:r>
                        <a:rPr lang="en-US" sz="3999" dirty="0">
                          <a:solidFill>
                            <a:srgbClr val="5F5D5D"/>
                          </a:solidFill>
                          <a:latin typeface="Roboto Condensed"/>
                        </a:rPr>
                        <a:t> </a:t>
                      </a:r>
                      <a:r>
                        <a:rPr lang="en-US" sz="3999" dirty="0" err="1">
                          <a:solidFill>
                            <a:srgbClr val="5F5D5D"/>
                          </a:solidFill>
                          <a:latin typeface="Roboto Condensed"/>
                        </a:rPr>
                        <a:t>người</a:t>
                      </a:r>
                      <a:r>
                        <a:rPr lang="en-US" sz="3999" dirty="0">
                          <a:solidFill>
                            <a:srgbClr val="5F5D5D"/>
                          </a:solidFill>
                          <a:latin typeface="Roboto Condensed"/>
                        </a:rPr>
                        <a:t> </a:t>
                      </a:r>
                      <a:r>
                        <a:rPr lang="en-US" sz="3999" dirty="0" err="1">
                          <a:solidFill>
                            <a:srgbClr val="5F5D5D"/>
                          </a:solidFill>
                          <a:latin typeface="Roboto Condensed"/>
                        </a:rPr>
                        <a:t>bàn</a:t>
                      </a:r>
                      <a:r>
                        <a:rPr lang="en-US" sz="3999" dirty="0">
                          <a:solidFill>
                            <a:srgbClr val="5F5D5D"/>
                          </a:solidFill>
                          <a:latin typeface="Roboto Condensed"/>
                        </a:rPr>
                        <a:t> </a:t>
                      </a:r>
                      <a:r>
                        <a:rPr lang="en-US" sz="3999" dirty="0" err="1">
                          <a:solidFill>
                            <a:srgbClr val="5F5D5D"/>
                          </a:solidFill>
                          <a:latin typeface="Roboto Condensed"/>
                        </a:rPr>
                        <a:t>tán</a:t>
                      </a:r>
                      <a:r>
                        <a:rPr lang="en-US" sz="3999" dirty="0">
                          <a:solidFill>
                            <a:srgbClr val="5F5D5D"/>
                          </a:solidFill>
                          <a:latin typeface="Roboto Condensed"/>
                        </a:rPr>
                        <a:t> </a:t>
                      </a:r>
                      <a:r>
                        <a:rPr lang="en-US" sz="3999" dirty="0" err="1">
                          <a:solidFill>
                            <a:srgbClr val="5F5D5D"/>
                          </a:solidFill>
                          <a:latin typeface="Roboto Condensed"/>
                        </a:rPr>
                        <a:t>rất</a:t>
                      </a:r>
                      <a:r>
                        <a:rPr lang="en-US" sz="3999" dirty="0">
                          <a:solidFill>
                            <a:srgbClr val="5F5D5D"/>
                          </a:solidFill>
                          <a:latin typeface="Roboto Condensed"/>
                        </a:rPr>
                        <a:t> </a:t>
                      </a:r>
                      <a:r>
                        <a:rPr lang="en-US" sz="3999" dirty="0" err="1">
                          <a:solidFill>
                            <a:srgbClr val="5F5D5D"/>
                          </a:solidFill>
                          <a:latin typeface="Roboto Condensed"/>
                        </a:rPr>
                        <a:t>nhiều</a:t>
                      </a:r>
                      <a:r>
                        <a:rPr lang="en-US" sz="3999" dirty="0">
                          <a:solidFill>
                            <a:srgbClr val="5F5D5D"/>
                          </a:solidFill>
                          <a:latin typeface="Roboto Condensed"/>
                        </a:rPr>
                        <a:t>. </a:t>
                      </a:r>
                      <a:r>
                        <a:rPr lang="en-US" sz="3999" dirty="0" err="1">
                          <a:solidFill>
                            <a:srgbClr val="5F5D5D"/>
                          </a:solidFill>
                          <a:latin typeface="Roboto Condensed"/>
                        </a:rPr>
                        <a:t>Kết</a:t>
                      </a:r>
                      <a:r>
                        <a:rPr lang="en-US" sz="3999" dirty="0">
                          <a:solidFill>
                            <a:srgbClr val="5F5D5D"/>
                          </a:solidFill>
                          <a:latin typeface="Roboto Condensed"/>
                        </a:rPr>
                        <a:t> </a:t>
                      </a:r>
                      <a:r>
                        <a:rPr lang="en-US" sz="3999" dirty="0" err="1">
                          <a:solidFill>
                            <a:srgbClr val="5F5D5D"/>
                          </a:solidFill>
                          <a:latin typeface="Roboto Condensed"/>
                        </a:rPr>
                        <a:t>thúc</a:t>
                      </a:r>
                      <a:r>
                        <a:rPr lang="en-US" sz="3999" dirty="0">
                          <a:solidFill>
                            <a:srgbClr val="5F5D5D"/>
                          </a:solidFill>
                          <a:latin typeface="Roboto Condensed"/>
                        </a:rPr>
                        <a:t> </a:t>
                      </a:r>
                      <a:r>
                        <a:rPr lang="en-US" sz="3999" dirty="0" err="1">
                          <a:solidFill>
                            <a:srgbClr val="5F5D5D"/>
                          </a:solidFill>
                          <a:latin typeface="Roboto Condensed"/>
                        </a:rPr>
                        <a:t>văn</a:t>
                      </a:r>
                      <a:r>
                        <a:rPr lang="en-US" sz="3999" dirty="0">
                          <a:solidFill>
                            <a:srgbClr val="5F5D5D"/>
                          </a:solidFill>
                          <a:latin typeface="Roboto Condensed"/>
                        </a:rPr>
                        <a:t> </a:t>
                      </a:r>
                      <a:r>
                        <a:rPr lang="en-US" sz="3999" dirty="0" err="1">
                          <a:solidFill>
                            <a:srgbClr val="5F5D5D"/>
                          </a:solidFill>
                          <a:latin typeface="Roboto Condensed"/>
                        </a:rPr>
                        <a:t>bản</a:t>
                      </a:r>
                      <a:r>
                        <a:rPr lang="en-US" sz="3999" dirty="0">
                          <a:solidFill>
                            <a:srgbClr val="5F5D5D"/>
                          </a:solidFill>
                          <a:latin typeface="Roboto Condensed"/>
                        </a:rPr>
                        <a:t> </a:t>
                      </a:r>
                      <a:r>
                        <a:rPr lang="en-US" sz="3999" dirty="0" err="1">
                          <a:solidFill>
                            <a:srgbClr val="5F5D5D"/>
                          </a:solidFill>
                          <a:latin typeface="Roboto Condensed"/>
                        </a:rPr>
                        <a:t>là</a:t>
                      </a:r>
                      <a:r>
                        <a:rPr lang="en-US" sz="3999" dirty="0">
                          <a:solidFill>
                            <a:srgbClr val="5F5D5D"/>
                          </a:solidFill>
                          <a:latin typeface="Roboto Condensed"/>
                        </a:rPr>
                        <a:t> </a:t>
                      </a:r>
                      <a:r>
                        <a:rPr lang="en-US" sz="3999" dirty="0" err="1">
                          <a:solidFill>
                            <a:srgbClr val="5F5D5D"/>
                          </a:solidFill>
                          <a:latin typeface="Roboto Condensed"/>
                        </a:rPr>
                        <a:t>cuộc</a:t>
                      </a:r>
                      <a:r>
                        <a:rPr lang="en-US" sz="3999" dirty="0">
                          <a:solidFill>
                            <a:srgbClr val="5F5D5D"/>
                          </a:solidFill>
                          <a:latin typeface="Roboto Condensed"/>
                        </a:rPr>
                        <a:t> </a:t>
                      </a:r>
                      <a:r>
                        <a:rPr lang="en-US" sz="3999" dirty="0" err="1">
                          <a:solidFill>
                            <a:srgbClr val="5F5D5D"/>
                          </a:solidFill>
                          <a:latin typeface="Roboto Condensed"/>
                        </a:rPr>
                        <a:t>nói</a:t>
                      </a:r>
                      <a:r>
                        <a:rPr lang="en-US" sz="3999" dirty="0">
                          <a:solidFill>
                            <a:srgbClr val="5F5D5D"/>
                          </a:solidFill>
                          <a:latin typeface="Roboto Condensed"/>
                        </a:rPr>
                        <a:t> </a:t>
                      </a:r>
                      <a:r>
                        <a:rPr lang="en-US" sz="3999" dirty="0" err="1">
                          <a:solidFill>
                            <a:srgbClr val="5F5D5D"/>
                          </a:solidFill>
                          <a:latin typeface="Roboto Condensed"/>
                        </a:rPr>
                        <a:t>chuyện</a:t>
                      </a:r>
                      <a:r>
                        <a:rPr lang="en-US" sz="3999" dirty="0">
                          <a:solidFill>
                            <a:srgbClr val="5F5D5D"/>
                          </a:solidFill>
                          <a:latin typeface="Roboto Condensed"/>
                        </a:rPr>
                        <a:t> </a:t>
                      </a:r>
                      <a:r>
                        <a:rPr lang="en-US" sz="3999" dirty="0" err="1">
                          <a:solidFill>
                            <a:srgbClr val="5F5D5D"/>
                          </a:solidFill>
                          <a:latin typeface="Roboto Condensed"/>
                        </a:rPr>
                        <a:t>của</a:t>
                      </a:r>
                      <a:r>
                        <a:rPr lang="en-US" sz="3999" dirty="0">
                          <a:solidFill>
                            <a:srgbClr val="5F5D5D"/>
                          </a:solidFill>
                          <a:latin typeface="Roboto Condensed"/>
                        </a:rPr>
                        <a:t> </a:t>
                      </a:r>
                      <a:r>
                        <a:rPr lang="en-US" sz="3999" dirty="0" err="1">
                          <a:solidFill>
                            <a:srgbClr val="5F5D5D"/>
                          </a:solidFill>
                          <a:latin typeface="Roboto Condensed"/>
                        </a:rPr>
                        <a:t>ông</a:t>
                      </a:r>
                      <a:r>
                        <a:rPr lang="en-US" sz="3999" dirty="0">
                          <a:solidFill>
                            <a:srgbClr val="5F5D5D"/>
                          </a:solidFill>
                          <a:latin typeface="Roboto Condensed"/>
                        </a:rPr>
                        <a:t> </a:t>
                      </a:r>
                      <a:r>
                        <a:rPr lang="en-US" sz="3999" dirty="0" err="1">
                          <a:solidFill>
                            <a:srgbClr val="5F5D5D"/>
                          </a:solidFill>
                          <a:latin typeface="Roboto Condensed"/>
                        </a:rPr>
                        <a:t>Nha</a:t>
                      </a:r>
                      <a:r>
                        <a:rPr lang="en-US" sz="3999" dirty="0">
                          <a:solidFill>
                            <a:srgbClr val="5F5D5D"/>
                          </a:solidFill>
                          <a:latin typeface="Roboto Condensed"/>
                        </a:rPr>
                        <a:t>, </a:t>
                      </a:r>
                      <a:r>
                        <a:rPr lang="en-US" sz="3999" dirty="0" err="1">
                          <a:solidFill>
                            <a:srgbClr val="5F5D5D"/>
                          </a:solidFill>
                          <a:latin typeface="Roboto Condensed"/>
                        </a:rPr>
                        <a:t>ông</a:t>
                      </a:r>
                      <a:r>
                        <a:rPr lang="en-US" sz="3999" dirty="0">
                          <a:solidFill>
                            <a:srgbClr val="5F5D5D"/>
                          </a:solidFill>
                          <a:latin typeface="Roboto Condensed"/>
                        </a:rPr>
                        <a:t> </a:t>
                      </a:r>
                      <a:r>
                        <a:rPr lang="en-US" sz="3999" dirty="0" err="1">
                          <a:solidFill>
                            <a:srgbClr val="5F5D5D"/>
                          </a:solidFill>
                          <a:latin typeface="Roboto Condensed"/>
                        </a:rPr>
                        <a:t>Thỉnh</a:t>
                      </a:r>
                      <a:r>
                        <a:rPr lang="en-US" sz="3999" dirty="0">
                          <a:solidFill>
                            <a:srgbClr val="5F5D5D"/>
                          </a:solidFill>
                          <a:latin typeface="Roboto Condensed"/>
                        </a:rPr>
                        <a:t> </a:t>
                      </a:r>
                      <a:r>
                        <a:rPr lang="en-US" sz="3999" dirty="0" err="1">
                          <a:solidFill>
                            <a:srgbClr val="5F5D5D"/>
                          </a:solidFill>
                          <a:latin typeface="Roboto Condensed"/>
                        </a:rPr>
                        <a:t>và</a:t>
                      </a:r>
                      <a:r>
                        <a:rPr lang="en-US" sz="3999" dirty="0">
                          <a:solidFill>
                            <a:srgbClr val="5F5D5D"/>
                          </a:solidFill>
                          <a:latin typeface="Roboto Condensed"/>
                        </a:rPr>
                        <a:t> Văn </a:t>
                      </a:r>
                      <a:r>
                        <a:rPr lang="en-US" sz="3999" dirty="0" err="1">
                          <a:solidFill>
                            <a:srgbClr val="5F5D5D"/>
                          </a:solidFill>
                          <a:latin typeface="Roboto Condensed"/>
                        </a:rPr>
                        <a:t>Sửa</a:t>
                      </a:r>
                      <a:r>
                        <a:rPr lang="en-US" sz="3999" dirty="0">
                          <a:solidFill>
                            <a:srgbClr val="5F5D5D"/>
                          </a:solidFill>
                          <a:latin typeface="Roboto Condensed"/>
                        </a:rPr>
                        <a:t> </a:t>
                      </a:r>
                      <a:r>
                        <a:rPr lang="en-US" sz="3999" dirty="0" err="1">
                          <a:solidFill>
                            <a:srgbClr val="5F5D5D"/>
                          </a:solidFill>
                          <a:latin typeface="Roboto Condensed"/>
                        </a:rPr>
                        <a:t>cho</a:t>
                      </a:r>
                      <a:r>
                        <a:rPr lang="en-US" sz="3999" dirty="0">
                          <a:solidFill>
                            <a:srgbClr val="5F5D5D"/>
                          </a:solidFill>
                          <a:latin typeface="Roboto Condensed"/>
                        </a:rPr>
                        <a:t> </a:t>
                      </a:r>
                      <a:r>
                        <a:rPr lang="en-US" sz="3999" dirty="0" err="1">
                          <a:solidFill>
                            <a:srgbClr val="5F5D5D"/>
                          </a:solidFill>
                          <a:latin typeface="Roboto Condensed"/>
                        </a:rPr>
                        <a:t>thấy</a:t>
                      </a:r>
                      <a:r>
                        <a:rPr lang="en-US" sz="3999" dirty="0">
                          <a:solidFill>
                            <a:srgbClr val="5F5D5D"/>
                          </a:solidFill>
                          <a:latin typeface="Roboto Condensed"/>
                        </a:rPr>
                        <a:t> </a:t>
                      </a:r>
                      <a:r>
                        <a:rPr lang="en-US" sz="3999" dirty="0" err="1">
                          <a:solidFill>
                            <a:srgbClr val="5F5D5D"/>
                          </a:solidFill>
                          <a:latin typeface="Roboto Condensed"/>
                        </a:rPr>
                        <a:t>sự</a:t>
                      </a:r>
                      <a:r>
                        <a:rPr lang="en-US" sz="3999" dirty="0">
                          <a:solidFill>
                            <a:srgbClr val="5F5D5D"/>
                          </a:solidFill>
                          <a:latin typeface="Roboto Condensed"/>
                        </a:rPr>
                        <a:t>  </a:t>
                      </a:r>
                      <a:r>
                        <a:rPr lang="en-US" sz="3999" dirty="0" err="1">
                          <a:solidFill>
                            <a:srgbClr val="5F5D5D"/>
                          </a:solidFill>
                          <a:latin typeface="Roboto Condensed"/>
                        </a:rPr>
                        <a:t>hài</a:t>
                      </a:r>
                      <a:r>
                        <a:rPr lang="en-US" sz="3999" dirty="0">
                          <a:solidFill>
                            <a:srgbClr val="5F5D5D"/>
                          </a:solidFill>
                          <a:latin typeface="Roboto Condensed"/>
                        </a:rPr>
                        <a:t> </a:t>
                      </a:r>
                      <a:r>
                        <a:rPr lang="en-US" sz="3999" dirty="0" err="1">
                          <a:solidFill>
                            <a:srgbClr val="5F5D5D"/>
                          </a:solidFill>
                          <a:latin typeface="Roboto Condensed"/>
                        </a:rPr>
                        <a:t>hước</a:t>
                      </a:r>
                      <a:r>
                        <a:rPr lang="en-US" sz="3999" dirty="0">
                          <a:solidFill>
                            <a:srgbClr val="5F5D5D"/>
                          </a:solidFill>
                          <a:latin typeface="Roboto Condensed"/>
                        </a:rPr>
                        <a:t>, </a:t>
                      </a:r>
                      <a:r>
                        <a:rPr lang="en-US" sz="3999" dirty="0" err="1">
                          <a:solidFill>
                            <a:srgbClr val="5F5D5D"/>
                          </a:solidFill>
                          <a:latin typeface="Roboto Condensed"/>
                        </a:rPr>
                        <a:t>trào</a:t>
                      </a:r>
                      <a:r>
                        <a:rPr lang="en-US" sz="3999" dirty="0">
                          <a:solidFill>
                            <a:srgbClr val="5F5D5D"/>
                          </a:solidFill>
                          <a:latin typeface="Roboto Condensed"/>
                        </a:rPr>
                        <a:t> </a:t>
                      </a:r>
                      <a:r>
                        <a:rPr lang="en-US" sz="3999" dirty="0" err="1">
                          <a:solidFill>
                            <a:srgbClr val="5F5D5D"/>
                          </a:solidFill>
                          <a:latin typeface="Roboto Condensed"/>
                        </a:rPr>
                        <a:t>phúng</a:t>
                      </a:r>
                      <a:r>
                        <a:rPr lang="en-US" sz="3999" dirty="0">
                          <a:solidFill>
                            <a:srgbClr val="5F5D5D"/>
                          </a:solidFill>
                          <a:latin typeface="Roboto Condensed"/>
                        </a:rPr>
                        <a:t> </a:t>
                      </a:r>
                      <a:r>
                        <a:rPr lang="en-US" sz="3999" dirty="0" err="1">
                          <a:solidFill>
                            <a:srgbClr val="5F5D5D"/>
                          </a:solidFill>
                          <a:latin typeface="Roboto Condensed"/>
                        </a:rPr>
                        <a:t>của</a:t>
                      </a:r>
                      <a:r>
                        <a:rPr lang="en-US" sz="3999" dirty="0">
                          <a:solidFill>
                            <a:srgbClr val="5F5D5D"/>
                          </a:solidFill>
                          <a:latin typeface="Roboto Condensed"/>
                        </a:rPr>
                        <a:t> </a:t>
                      </a:r>
                      <a:r>
                        <a:rPr lang="en-US" sz="3999" dirty="0" err="1">
                          <a:solidFill>
                            <a:srgbClr val="5F5D5D"/>
                          </a:solidFill>
                          <a:latin typeface="Roboto Condensed"/>
                        </a:rPr>
                        <a:t>văn</a:t>
                      </a:r>
                      <a:r>
                        <a:rPr lang="en-US" sz="3999" dirty="0">
                          <a:solidFill>
                            <a:srgbClr val="5F5D5D"/>
                          </a:solidFill>
                          <a:latin typeface="Roboto Condensed"/>
                        </a:rPr>
                        <a:t> </a:t>
                      </a:r>
                      <a:r>
                        <a:rPr lang="en-US" sz="3999" dirty="0" err="1">
                          <a:solidFill>
                            <a:srgbClr val="5F5D5D"/>
                          </a:solidFill>
                          <a:latin typeface="Roboto Condensed"/>
                        </a:rPr>
                        <a:t>bản</a:t>
                      </a:r>
                      <a:r>
                        <a:rPr lang="en-US" sz="3999" dirty="0">
                          <a:solidFill>
                            <a:srgbClr val="5F5D5D"/>
                          </a:solidFill>
                          <a:latin typeface="Roboto Condensed"/>
                        </a:rPr>
                        <a:t> </a:t>
                      </a:r>
                      <a:r>
                        <a:rPr lang="en-US" sz="3999" dirty="0" err="1">
                          <a:solidFill>
                            <a:srgbClr val="5F5D5D"/>
                          </a:solidFill>
                          <a:latin typeface="Roboto Condensed"/>
                        </a:rPr>
                        <a:t>này</a:t>
                      </a:r>
                      <a:r>
                        <a:rPr lang="en-US" sz="3999" dirty="0">
                          <a:solidFill>
                            <a:srgbClr val="5F5D5D"/>
                          </a:solidFill>
                          <a:latin typeface="Roboto Condensed"/>
                        </a:rPr>
                        <a:t>.</a:t>
                      </a:r>
                      <a:endParaRPr lang="en-US" sz="1100" dirty="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1E9"/>
                    </a:solidFill>
                  </a:tcPr>
                </a:tc>
                <a:extLst>
                  <a:ext uri="{0D108BD9-81ED-4DB2-BD59-A6C34878D82A}">
                    <a16:rowId xmlns:a16="http://schemas.microsoft.com/office/drawing/2014/main" val="10001"/>
                  </a:ext>
                </a:extLst>
              </a:tr>
            </a:tbl>
          </a:graphicData>
        </a:graphic>
      </p:graphicFrame>
      <p:sp>
        <p:nvSpPr>
          <p:cNvPr id="3" name="TextBox 3"/>
          <p:cNvSpPr txBox="1"/>
          <p:nvPr/>
        </p:nvSpPr>
        <p:spPr>
          <a:xfrm>
            <a:off x="571246" y="330000"/>
            <a:ext cx="6286754" cy="8540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FFFFFF"/>
                </a:solidFill>
                <a:latin typeface="#9Slide07 SVNUT Triumph Press"/>
              </a:rPr>
              <a:t>3.2. </a:t>
            </a:r>
            <a:r>
              <a:rPr lang="en-US" sz="4999" dirty="0" err="1">
                <a:solidFill>
                  <a:srgbClr val="FFFFFF"/>
                </a:solidFill>
                <a:latin typeface="#9Slide07 SVNUT Triumph Press"/>
              </a:rPr>
              <a:t>Đọc</a:t>
            </a:r>
            <a:r>
              <a:rPr lang="en-US" sz="4999" dirty="0">
                <a:solidFill>
                  <a:srgbClr val="FFFFFF"/>
                </a:solidFill>
                <a:latin typeface="#9Slide07 SVNUT Triumph Press"/>
              </a:rPr>
              <a:t> </a:t>
            </a:r>
            <a:r>
              <a:rPr lang="en-US" sz="4999" dirty="0" err="1">
                <a:solidFill>
                  <a:srgbClr val="FFFFFF"/>
                </a:solidFill>
                <a:latin typeface="#9Slide07 SVNUT Triumph Press"/>
              </a:rPr>
              <a:t>hiểu</a:t>
            </a:r>
            <a:r>
              <a:rPr lang="en-US" sz="4999" dirty="0">
                <a:solidFill>
                  <a:srgbClr val="FFFFFF"/>
                </a:solidFill>
                <a:latin typeface="#9Slide07 SVNUT Triumph Press"/>
              </a:rPr>
              <a:t> chi </a:t>
            </a:r>
            <a:r>
              <a:rPr lang="en-US" sz="4999" dirty="0" err="1">
                <a:solidFill>
                  <a:srgbClr val="FFFFFF"/>
                </a:solidFill>
                <a:latin typeface="#9Slide07 SVNUT Triumph Press"/>
              </a:rPr>
              <a:t>tiết</a:t>
            </a:r>
            <a:endParaRPr lang="en-US" sz="4999" dirty="0">
              <a:solidFill>
                <a:srgbClr val="FFFFFF"/>
              </a:solidFill>
              <a:latin typeface="#9Slide07 SVNUT Triumph Press"/>
            </a:endParaRPr>
          </a:p>
        </p:txBody>
      </p:sp>
      <p:sp>
        <p:nvSpPr>
          <p:cNvPr id="4" name="TextBox 4"/>
          <p:cNvSpPr txBox="1"/>
          <p:nvPr/>
        </p:nvSpPr>
        <p:spPr>
          <a:xfrm>
            <a:off x="288223" y="1259951"/>
            <a:ext cx="17694901" cy="1652271"/>
          </a:xfrm>
          <a:prstGeom prst="rect">
            <a:avLst/>
          </a:prstGeom>
        </p:spPr>
        <p:txBody>
          <a:bodyPr lIns="0" tIns="0" rIns="0" bIns="0" rtlCol="0" anchor="t">
            <a:spAutoFit/>
          </a:bodyPr>
          <a:lstStyle/>
          <a:p>
            <a:pPr>
              <a:lnSpc>
                <a:spcPts val="6579"/>
              </a:lnSpc>
              <a:spcBef>
                <a:spcPct val="0"/>
              </a:spcBef>
            </a:pPr>
            <a:r>
              <a:rPr lang="en-US" sz="4699">
                <a:solidFill>
                  <a:srgbClr val="FFFFFF"/>
                </a:solidFill>
                <a:latin typeface="#9Slide05 Aphrodite Pro"/>
              </a:rPr>
              <a:t>a. Đặc trưng thể loại hài kịch trong văn bản “Đổi tên cho xã”</a:t>
            </a:r>
          </a:p>
          <a:p>
            <a:pPr>
              <a:lnSpc>
                <a:spcPts val="6579"/>
              </a:lnSpc>
              <a:spcBef>
                <a:spcPct val="0"/>
              </a:spcBef>
            </a:pPr>
            <a:endParaRPr lang="en-US" sz="4699">
              <a:solidFill>
                <a:srgbClr val="FFFFFF"/>
              </a:solidFill>
              <a:latin typeface="#9Slide05 Aphrodite Pr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588830" y="-533910"/>
            <a:ext cx="5340940" cy="2677146"/>
          </a:xfrm>
          <a:custGeom>
            <a:avLst/>
            <a:gdLst/>
            <a:ahLst/>
            <a:cxnLst/>
            <a:rect l="l" t="t" r="r" b="b"/>
            <a:pathLst>
              <a:path w="5340940" h="2677146">
                <a:moveTo>
                  <a:pt x="0" y="0"/>
                </a:moveTo>
                <a:lnTo>
                  <a:pt x="5340940" y="0"/>
                </a:lnTo>
                <a:lnTo>
                  <a:pt x="5340940" y="2677146"/>
                </a:lnTo>
                <a:lnTo>
                  <a:pt x="0" y="267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3" name="Table 3"/>
          <p:cNvGraphicFramePr>
            <a:graphicFrameLocks noGrp="1"/>
          </p:cNvGraphicFramePr>
          <p:nvPr/>
        </p:nvGraphicFramePr>
        <p:xfrm>
          <a:off x="484126" y="2574433"/>
          <a:ext cx="17363073" cy="7252692"/>
        </p:xfrm>
        <a:graphic>
          <a:graphicData uri="http://schemas.openxmlformats.org/drawingml/2006/table">
            <a:tbl>
              <a:tblPr/>
              <a:tblGrid>
                <a:gridCol w="3848627">
                  <a:extLst>
                    <a:ext uri="{9D8B030D-6E8A-4147-A177-3AD203B41FA5}">
                      <a16:colId xmlns:a16="http://schemas.microsoft.com/office/drawing/2014/main" val="20000"/>
                    </a:ext>
                  </a:extLst>
                </a:gridCol>
                <a:gridCol w="13514446">
                  <a:extLst>
                    <a:ext uri="{9D8B030D-6E8A-4147-A177-3AD203B41FA5}">
                      <a16:colId xmlns:a16="http://schemas.microsoft.com/office/drawing/2014/main" val="20001"/>
                    </a:ext>
                  </a:extLst>
                </a:gridCol>
              </a:tblGrid>
              <a:tr h="1221383">
                <a:tc>
                  <a:txBody>
                    <a:bodyPr/>
                    <a:lstStyle/>
                    <a:p>
                      <a:pPr algn="l">
                        <a:lnSpc>
                          <a:spcPts val="5599"/>
                        </a:lnSpc>
                        <a:defRPr/>
                      </a:pPr>
                      <a:r>
                        <a:rPr lang="en-US" sz="3999">
                          <a:solidFill>
                            <a:srgbClr val="545454"/>
                          </a:solidFill>
                          <a:latin typeface="Roboto Condensed Bold"/>
                        </a:rPr>
                        <a:t>Đặc trưng</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ctr">
                        <a:lnSpc>
                          <a:spcPts val="5599"/>
                        </a:lnSpc>
                        <a:defRPr/>
                      </a:pPr>
                      <a:r>
                        <a:rPr lang="en-US" sz="3999">
                          <a:solidFill>
                            <a:srgbClr val="545454"/>
                          </a:solidFill>
                          <a:latin typeface="Roboto Condensed Bold"/>
                        </a:rPr>
                        <a:t>Biểu hiện trong văn bản </a:t>
                      </a:r>
                      <a:r>
                        <a:rPr lang="en-US" sz="3999">
                          <a:solidFill>
                            <a:srgbClr val="545454"/>
                          </a:solidFill>
                          <a:latin typeface="Roboto Condensed Bold Italics"/>
                        </a:rPr>
                        <a:t>Đổi tên cho xã</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extLst>
                  <a:ext uri="{0D108BD9-81ED-4DB2-BD59-A6C34878D82A}">
                    <a16:rowId xmlns:a16="http://schemas.microsoft.com/office/drawing/2014/main" val="10000"/>
                  </a:ext>
                </a:extLst>
              </a:tr>
              <a:tr h="2640179">
                <a:tc>
                  <a:txBody>
                    <a:bodyPr/>
                    <a:lstStyle/>
                    <a:p>
                      <a:pPr algn="ctr">
                        <a:lnSpc>
                          <a:spcPts val="5599"/>
                        </a:lnSpc>
                        <a:defRPr/>
                      </a:pPr>
                      <a:r>
                        <a:rPr lang="en-US" sz="3999">
                          <a:solidFill>
                            <a:srgbClr val="545454"/>
                          </a:solidFill>
                          <a:latin typeface="Roboto Condensed Bold"/>
                        </a:rPr>
                        <a:t>Trình bày </a:t>
                      </a:r>
                      <a:endParaRPr lang="en-US" sz="1100"/>
                    </a:p>
                    <a:p>
                      <a:pPr algn="ctr">
                        <a:lnSpc>
                          <a:spcPts val="5599"/>
                        </a:lnSpc>
                      </a:pPr>
                      <a:r>
                        <a:rPr lang="en-US" sz="3999">
                          <a:solidFill>
                            <a:srgbClr val="545454"/>
                          </a:solidFill>
                          <a:latin typeface="Roboto Condensed Bold"/>
                        </a:rPr>
                        <a:t>văn bản kịch </a:t>
                      </a: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marL="863599" lvl="1" indent="-431800" algn="just">
                        <a:lnSpc>
                          <a:spcPts val="5599"/>
                        </a:lnSpc>
                        <a:buFont typeface="Arial"/>
                        <a:buChar char="•"/>
                        <a:defRPr/>
                      </a:pPr>
                      <a:r>
                        <a:rPr lang="en-US" sz="3999" dirty="0">
                          <a:solidFill>
                            <a:srgbClr val="545454"/>
                          </a:solidFill>
                          <a:latin typeface="Roboto Condensed"/>
                        </a:rPr>
                        <a:t>In </a:t>
                      </a:r>
                      <a:r>
                        <a:rPr lang="en-US" sz="3999" dirty="0" err="1">
                          <a:solidFill>
                            <a:srgbClr val="545454"/>
                          </a:solidFill>
                          <a:latin typeface="Roboto Condensed"/>
                        </a:rPr>
                        <a:t>đậm</a:t>
                      </a:r>
                      <a:r>
                        <a:rPr lang="en-US" sz="3999" dirty="0">
                          <a:solidFill>
                            <a:srgbClr val="545454"/>
                          </a:solidFill>
                          <a:latin typeface="Roboto Condensed"/>
                        </a:rPr>
                        <a:t> </a:t>
                      </a:r>
                      <a:r>
                        <a:rPr lang="en-US" sz="3999" dirty="0" err="1">
                          <a:solidFill>
                            <a:srgbClr val="545454"/>
                          </a:solidFill>
                          <a:latin typeface="Roboto Condensed"/>
                        </a:rPr>
                        <a:t>tên</a:t>
                      </a:r>
                      <a:r>
                        <a:rPr lang="en-US" sz="3999" dirty="0">
                          <a:solidFill>
                            <a:srgbClr val="545454"/>
                          </a:solidFill>
                          <a:latin typeface="Roboto Condensed"/>
                        </a:rPr>
                        <a:t> </a:t>
                      </a:r>
                      <a:r>
                        <a:rPr lang="en-US" sz="3999" dirty="0" err="1">
                          <a:solidFill>
                            <a:srgbClr val="545454"/>
                          </a:solidFill>
                          <a:latin typeface="Roboto Condensed"/>
                        </a:rPr>
                        <a:t>nhân</a:t>
                      </a:r>
                      <a:r>
                        <a:rPr lang="en-US" sz="3999" dirty="0">
                          <a:solidFill>
                            <a:srgbClr val="545454"/>
                          </a:solidFill>
                          <a:latin typeface="Roboto Condensed"/>
                        </a:rPr>
                        <a:t> </a:t>
                      </a:r>
                      <a:r>
                        <a:rPr lang="en-US" sz="3999" dirty="0" err="1">
                          <a:solidFill>
                            <a:srgbClr val="545454"/>
                          </a:solidFill>
                          <a:latin typeface="Roboto Condensed"/>
                        </a:rPr>
                        <a:t>vật</a:t>
                      </a:r>
                      <a:r>
                        <a:rPr lang="en-US" sz="3999" dirty="0">
                          <a:solidFill>
                            <a:srgbClr val="545454"/>
                          </a:solidFill>
                          <a:latin typeface="Roboto Condensed"/>
                        </a:rPr>
                        <a:t>, </a:t>
                      </a:r>
                      <a:r>
                        <a:rPr lang="en-US" sz="3999" dirty="0" err="1">
                          <a:solidFill>
                            <a:srgbClr val="545454"/>
                          </a:solidFill>
                          <a:latin typeface="Roboto Condensed"/>
                        </a:rPr>
                        <a:t>có</a:t>
                      </a:r>
                      <a:r>
                        <a:rPr lang="en-US" sz="3999" dirty="0">
                          <a:solidFill>
                            <a:srgbClr val="545454"/>
                          </a:solidFill>
                          <a:latin typeface="Roboto Condensed"/>
                        </a:rPr>
                        <a:t> </a:t>
                      </a:r>
                      <a:r>
                        <a:rPr lang="en-US" sz="3999" dirty="0" err="1">
                          <a:solidFill>
                            <a:srgbClr val="545454"/>
                          </a:solidFill>
                          <a:latin typeface="Roboto Condensed"/>
                        </a:rPr>
                        <a:t>dấu</a:t>
                      </a:r>
                      <a:r>
                        <a:rPr lang="en-US" sz="3999" dirty="0">
                          <a:solidFill>
                            <a:srgbClr val="545454"/>
                          </a:solidFill>
                          <a:latin typeface="Roboto Condensed"/>
                        </a:rPr>
                        <a:t> </a:t>
                      </a:r>
                      <a:r>
                        <a:rPr lang="en-US" sz="3999" dirty="0" err="1">
                          <a:solidFill>
                            <a:srgbClr val="545454"/>
                          </a:solidFill>
                          <a:latin typeface="Roboto Condensed"/>
                        </a:rPr>
                        <a:t>hai</a:t>
                      </a:r>
                      <a:r>
                        <a:rPr lang="en-US" sz="3999" dirty="0">
                          <a:solidFill>
                            <a:srgbClr val="545454"/>
                          </a:solidFill>
                          <a:latin typeface="Roboto Condensed"/>
                        </a:rPr>
                        <a:t> </a:t>
                      </a:r>
                      <a:r>
                        <a:rPr lang="en-US" sz="3999" dirty="0" err="1">
                          <a:solidFill>
                            <a:srgbClr val="545454"/>
                          </a:solidFill>
                          <a:latin typeface="Roboto Condensed"/>
                        </a:rPr>
                        <a:t>chấm</a:t>
                      </a:r>
                      <a:r>
                        <a:rPr lang="en-US" sz="3999" dirty="0">
                          <a:solidFill>
                            <a:srgbClr val="545454"/>
                          </a:solidFill>
                          <a:latin typeface="Roboto Condensed"/>
                        </a:rPr>
                        <a:t> (</a:t>
                      </a:r>
                      <a:r>
                        <a:rPr lang="en-US" sz="3999" dirty="0" err="1">
                          <a:solidFill>
                            <a:srgbClr val="545454"/>
                          </a:solidFill>
                          <a:latin typeface="Roboto Condensed"/>
                        </a:rPr>
                        <a:t>gạch</a:t>
                      </a:r>
                      <a:r>
                        <a:rPr lang="en-US" sz="3999" dirty="0">
                          <a:solidFill>
                            <a:srgbClr val="545454"/>
                          </a:solidFill>
                          <a:latin typeface="Roboto Condensed"/>
                        </a:rPr>
                        <a:t> </a:t>
                      </a:r>
                      <a:r>
                        <a:rPr lang="en-US" sz="3999" dirty="0" err="1">
                          <a:solidFill>
                            <a:srgbClr val="545454"/>
                          </a:solidFill>
                          <a:latin typeface="Roboto Condensed"/>
                        </a:rPr>
                        <a:t>ngang</a:t>
                      </a:r>
                      <a:r>
                        <a:rPr lang="en-US" sz="3999" dirty="0">
                          <a:solidFill>
                            <a:srgbClr val="545454"/>
                          </a:solidFill>
                          <a:latin typeface="Roboto Condensed"/>
                        </a:rPr>
                        <a:t>) </a:t>
                      </a:r>
                      <a:r>
                        <a:rPr lang="en-US" sz="3999" dirty="0" err="1">
                          <a:solidFill>
                            <a:srgbClr val="545454"/>
                          </a:solidFill>
                          <a:latin typeface="Roboto Condensed"/>
                        </a:rPr>
                        <a:t>trước</a:t>
                      </a:r>
                      <a:r>
                        <a:rPr lang="en-US" sz="3999" dirty="0">
                          <a:solidFill>
                            <a:srgbClr val="545454"/>
                          </a:solidFill>
                          <a:latin typeface="Roboto Condensed"/>
                        </a:rPr>
                        <a:t> </a:t>
                      </a:r>
                      <a:r>
                        <a:rPr lang="en-US" sz="3999" dirty="0" err="1">
                          <a:solidFill>
                            <a:srgbClr val="545454"/>
                          </a:solidFill>
                          <a:latin typeface="Roboto Condensed"/>
                        </a:rPr>
                        <a:t>lời</a:t>
                      </a:r>
                      <a:r>
                        <a:rPr lang="en-US" sz="3999" dirty="0">
                          <a:solidFill>
                            <a:srgbClr val="545454"/>
                          </a:solidFill>
                          <a:latin typeface="Roboto Condensed"/>
                        </a:rPr>
                        <a:t> </a:t>
                      </a:r>
                      <a:r>
                        <a:rPr lang="en-US" sz="3999" dirty="0" err="1">
                          <a:solidFill>
                            <a:srgbClr val="545454"/>
                          </a:solidFill>
                          <a:latin typeface="Roboto Condensed"/>
                        </a:rPr>
                        <a:t>thoại</a:t>
                      </a:r>
                      <a:endParaRPr lang="en-US" sz="1100" dirty="0"/>
                    </a:p>
                    <a:p>
                      <a:pPr marL="863599" lvl="1" indent="-431800" algn="just">
                        <a:lnSpc>
                          <a:spcPts val="5599"/>
                        </a:lnSpc>
                        <a:buFont typeface="Arial"/>
                        <a:buChar char="•"/>
                      </a:pPr>
                      <a:r>
                        <a:rPr lang="en-US" sz="3999" dirty="0" err="1">
                          <a:solidFill>
                            <a:srgbClr val="545454"/>
                          </a:solidFill>
                          <a:latin typeface="Roboto Condensed"/>
                        </a:rPr>
                        <a:t>Chỉ</a:t>
                      </a:r>
                      <a:r>
                        <a:rPr lang="en-US" sz="3999" dirty="0">
                          <a:solidFill>
                            <a:srgbClr val="545454"/>
                          </a:solidFill>
                          <a:latin typeface="Roboto Condensed"/>
                        </a:rPr>
                        <a:t> </a:t>
                      </a:r>
                      <a:r>
                        <a:rPr lang="en-US" sz="3999" dirty="0" err="1">
                          <a:solidFill>
                            <a:srgbClr val="545454"/>
                          </a:solidFill>
                          <a:latin typeface="Roboto Condensed"/>
                        </a:rPr>
                        <a:t>dẫn</a:t>
                      </a:r>
                      <a:r>
                        <a:rPr lang="en-US" sz="3999" dirty="0">
                          <a:solidFill>
                            <a:srgbClr val="545454"/>
                          </a:solidFill>
                          <a:latin typeface="Roboto Condensed"/>
                        </a:rPr>
                        <a:t> </a:t>
                      </a:r>
                      <a:r>
                        <a:rPr lang="en-US" sz="3999" dirty="0" err="1">
                          <a:solidFill>
                            <a:srgbClr val="545454"/>
                          </a:solidFill>
                          <a:latin typeface="Roboto Condensed"/>
                        </a:rPr>
                        <a:t>diễn</a:t>
                      </a:r>
                      <a:r>
                        <a:rPr lang="en-US" sz="3999" dirty="0">
                          <a:solidFill>
                            <a:srgbClr val="545454"/>
                          </a:solidFill>
                          <a:latin typeface="Roboto Condensed"/>
                        </a:rPr>
                        <a:t> </a:t>
                      </a:r>
                      <a:r>
                        <a:rPr lang="en-US" sz="3999" dirty="0" err="1">
                          <a:solidFill>
                            <a:srgbClr val="545454"/>
                          </a:solidFill>
                          <a:latin typeface="Roboto Condensed"/>
                        </a:rPr>
                        <a:t>xuất</a:t>
                      </a:r>
                      <a:r>
                        <a:rPr lang="en-US" sz="3999" dirty="0">
                          <a:solidFill>
                            <a:srgbClr val="545454"/>
                          </a:solidFill>
                          <a:latin typeface="Roboto Condensed"/>
                        </a:rPr>
                        <a:t>, </a:t>
                      </a:r>
                      <a:r>
                        <a:rPr lang="en-US" sz="3999" dirty="0" err="1">
                          <a:solidFill>
                            <a:srgbClr val="545454"/>
                          </a:solidFill>
                          <a:latin typeface="Roboto Condensed"/>
                        </a:rPr>
                        <a:t>sân</a:t>
                      </a:r>
                      <a:r>
                        <a:rPr lang="en-US" sz="3999" dirty="0">
                          <a:solidFill>
                            <a:srgbClr val="545454"/>
                          </a:solidFill>
                          <a:latin typeface="Roboto Condensed"/>
                        </a:rPr>
                        <a:t> </a:t>
                      </a:r>
                      <a:r>
                        <a:rPr lang="en-US" sz="3999" dirty="0" err="1">
                          <a:solidFill>
                            <a:srgbClr val="545454"/>
                          </a:solidFill>
                          <a:latin typeface="Roboto Condensed"/>
                        </a:rPr>
                        <a:t>khấu</a:t>
                      </a:r>
                      <a:r>
                        <a:rPr lang="en-US" sz="3999" dirty="0">
                          <a:solidFill>
                            <a:srgbClr val="545454"/>
                          </a:solidFill>
                          <a:latin typeface="Roboto Condensed"/>
                        </a:rPr>
                        <a:t> in </a:t>
                      </a:r>
                      <a:r>
                        <a:rPr lang="en-US" sz="3999" dirty="0" err="1">
                          <a:solidFill>
                            <a:srgbClr val="545454"/>
                          </a:solidFill>
                          <a:latin typeface="Roboto Condensed"/>
                        </a:rPr>
                        <a:t>nghiêng</a:t>
                      </a:r>
                      <a:r>
                        <a:rPr lang="en-US" sz="3999" dirty="0">
                          <a:solidFill>
                            <a:srgbClr val="545454"/>
                          </a:solidFill>
                          <a:latin typeface="Roboto Condensed"/>
                        </a:rPr>
                        <a:t> </a:t>
                      </a:r>
                      <a:r>
                        <a:rPr lang="en-US" sz="3999" dirty="0" err="1">
                          <a:solidFill>
                            <a:srgbClr val="545454"/>
                          </a:solidFill>
                          <a:latin typeface="Roboto Condensed"/>
                        </a:rPr>
                        <a:t>trong</a:t>
                      </a:r>
                      <a:r>
                        <a:rPr lang="en-US" sz="3999" dirty="0">
                          <a:solidFill>
                            <a:srgbClr val="545454"/>
                          </a:solidFill>
                          <a:latin typeface="Roboto Condensed"/>
                        </a:rPr>
                        <a:t> </a:t>
                      </a:r>
                      <a:r>
                        <a:rPr lang="en-US" sz="3999" dirty="0" err="1">
                          <a:solidFill>
                            <a:srgbClr val="545454"/>
                          </a:solidFill>
                          <a:latin typeface="Roboto Condensed"/>
                        </a:rPr>
                        <a:t>ngoặc</a:t>
                      </a:r>
                      <a:r>
                        <a:rPr lang="en-US" sz="3999" dirty="0">
                          <a:solidFill>
                            <a:srgbClr val="545454"/>
                          </a:solidFill>
                          <a:latin typeface="Roboto Condensed"/>
                        </a:rPr>
                        <a:t> </a:t>
                      </a:r>
                      <a:r>
                        <a:rPr lang="en-US" sz="3999" dirty="0" err="1">
                          <a:solidFill>
                            <a:srgbClr val="545454"/>
                          </a:solidFill>
                          <a:latin typeface="Roboto Condensed"/>
                        </a:rPr>
                        <a:t>đơn</a:t>
                      </a:r>
                      <a:r>
                        <a:rPr lang="en-US" sz="3999" dirty="0">
                          <a:solidFill>
                            <a:srgbClr val="545454"/>
                          </a:solidFill>
                          <a:latin typeface="Roboto Condensed"/>
                        </a:rPr>
                        <a:t>.</a:t>
                      </a: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31831">
                <a:tc>
                  <a:txBody>
                    <a:bodyPr/>
                    <a:lstStyle/>
                    <a:p>
                      <a:pPr algn="ctr">
                        <a:lnSpc>
                          <a:spcPts val="5599"/>
                        </a:lnSpc>
                        <a:defRPr/>
                      </a:pPr>
                      <a:r>
                        <a:rPr lang="en-US" sz="3999">
                          <a:solidFill>
                            <a:srgbClr val="545454"/>
                          </a:solidFill>
                          <a:latin typeface="Roboto Condensed Bold"/>
                        </a:rPr>
                        <a:t>Xung đột /</a:t>
                      </a:r>
                      <a:endParaRPr lang="en-US" sz="1100"/>
                    </a:p>
                    <a:p>
                      <a:pPr algn="ctr">
                        <a:lnSpc>
                          <a:spcPts val="5599"/>
                        </a:lnSpc>
                      </a:pPr>
                      <a:r>
                        <a:rPr lang="en-US" sz="3999">
                          <a:solidFill>
                            <a:srgbClr val="545454"/>
                          </a:solidFill>
                          <a:latin typeface="Roboto Condensed Bold"/>
                        </a:rPr>
                        <a:t>mâu thuẫn</a:t>
                      </a:r>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a:solidFill>
                            <a:srgbClr val="545454"/>
                          </a:solidFill>
                          <a:latin typeface="Roboto Condensed"/>
                        </a:rPr>
                        <a:t>Giữa cái xấu và cái tốt</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459299">
                <a:tc>
                  <a:txBody>
                    <a:bodyPr/>
                    <a:lstStyle/>
                    <a:p>
                      <a:pPr algn="ctr">
                        <a:lnSpc>
                          <a:spcPts val="5599"/>
                        </a:lnSpc>
                        <a:defRPr/>
                      </a:pPr>
                      <a:r>
                        <a:rPr lang="en-US" sz="3999">
                          <a:solidFill>
                            <a:srgbClr val="545454"/>
                          </a:solidFill>
                          <a:latin typeface="Roboto Condensed Bold"/>
                        </a:rPr>
                        <a:t>Nhân vật chính </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dirty="0" err="1">
                          <a:solidFill>
                            <a:srgbClr val="545454"/>
                          </a:solidFill>
                          <a:latin typeface="Roboto Condensed"/>
                        </a:rPr>
                        <a:t>Chủ</a:t>
                      </a:r>
                      <a:r>
                        <a:rPr lang="en-US" sz="3999" dirty="0">
                          <a:solidFill>
                            <a:srgbClr val="545454"/>
                          </a:solidFill>
                          <a:latin typeface="Roboto Condensed"/>
                        </a:rPr>
                        <a:t> </a:t>
                      </a:r>
                      <a:r>
                        <a:rPr lang="en-US" sz="3999" dirty="0" err="1">
                          <a:solidFill>
                            <a:srgbClr val="545454"/>
                          </a:solidFill>
                          <a:latin typeface="Roboto Condensed"/>
                        </a:rPr>
                        <a:t>tịch</a:t>
                      </a:r>
                      <a:r>
                        <a:rPr lang="en-US" sz="3999" dirty="0">
                          <a:solidFill>
                            <a:srgbClr val="545454"/>
                          </a:solidFill>
                          <a:latin typeface="Roboto Condensed"/>
                        </a:rPr>
                        <a:t> </a:t>
                      </a:r>
                      <a:r>
                        <a:rPr lang="en-US" sz="3999" dirty="0" err="1">
                          <a:solidFill>
                            <a:srgbClr val="545454"/>
                          </a:solidFill>
                          <a:latin typeface="Roboto Condensed"/>
                        </a:rPr>
                        <a:t>xã</a:t>
                      </a:r>
                      <a:r>
                        <a:rPr lang="en-US" sz="3999" dirty="0">
                          <a:solidFill>
                            <a:srgbClr val="545454"/>
                          </a:solidFill>
                          <a:latin typeface="Roboto Condensed"/>
                        </a:rPr>
                        <a:t> </a:t>
                      </a:r>
                      <a:r>
                        <a:rPr lang="en-US" sz="3999" dirty="0" err="1">
                          <a:solidFill>
                            <a:srgbClr val="545454"/>
                          </a:solidFill>
                          <a:latin typeface="Roboto Condensed"/>
                        </a:rPr>
                        <a:t>Toàn</a:t>
                      </a:r>
                      <a:r>
                        <a:rPr lang="en-US" sz="3999" dirty="0">
                          <a:solidFill>
                            <a:srgbClr val="545454"/>
                          </a:solidFill>
                          <a:latin typeface="Roboto Condensed"/>
                        </a:rPr>
                        <a:t> </a:t>
                      </a:r>
                      <a:r>
                        <a:rPr lang="en-US" sz="3999" dirty="0" err="1">
                          <a:solidFill>
                            <a:srgbClr val="545454"/>
                          </a:solidFill>
                          <a:latin typeface="Roboto Condensed"/>
                        </a:rPr>
                        <a:t>Nha</a:t>
                      </a:r>
                      <a:endParaRPr lang="en-US" sz="1100" dirty="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bl>
          </a:graphicData>
        </a:graphic>
      </p:graphicFrame>
      <p:sp>
        <p:nvSpPr>
          <p:cNvPr id="4" name="TextBox 4"/>
          <p:cNvSpPr txBox="1"/>
          <p:nvPr/>
        </p:nvSpPr>
        <p:spPr>
          <a:xfrm>
            <a:off x="-732860" y="126391"/>
            <a:ext cx="12192381" cy="1137281"/>
          </a:xfrm>
          <a:prstGeom prst="rect">
            <a:avLst/>
          </a:prstGeom>
        </p:spPr>
        <p:txBody>
          <a:bodyPr lIns="0" tIns="0" rIns="0" bIns="0" rtlCol="0" anchor="t">
            <a:spAutoFit/>
          </a:bodyPr>
          <a:lstStyle/>
          <a:p>
            <a:pPr algn="ctr">
              <a:lnSpc>
                <a:spcPts val="9240"/>
              </a:lnSpc>
              <a:spcBef>
                <a:spcPct val="0"/>
              </a:spcBef>
            </a:pPr>
            <a:r>
              <a:rPr lang="en-US" sz="6600">
                <a:solidFill>
                  <a:srgbClr val="FFFFFF"/>
                </a:solidFill>
                <a:latin typeface="Fraunces Bold"/>
              </a:rPr>
              <a:t>3. ĐỌC HIỂU VĂN BẢN</a:t>
            </a:r>
          </a:p>
        </p:txBody>
      </p:sp>
      <p:sp>
        <p:nvSpPr>
          <p:cNvPr id="5" name="TextBox 5"/>
          <p:cNvSpPr txBox="1"/>
          <p:nvPr/>
        </p:nvSpPr>
        <p:spPr>
          <a:xfrm>
            <a:off x="484126" y="1444133"/>
            <a:ext cx="6450074" cy="8540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FFFFFF"/>
                </a:solidFill>
                <a:latin typeface="#9Slide07 SVNUT Triumph Press"/>
              </a:rPr>
              <a:t>3.2. </a:t>
            </a:r>
            <a:r>
              <a:rPr lang="en-US" sz="4999" dirty="0" err="1">
                <a:solidFill>
                  <a:srgbClr val="FFFFFF"/>
                </a:solidFill>
                <a:latin typeface="#9Slide07 SVNUT Triumph Press"/>
              </a:rPr>
              <a:t>Đọc</a:t>
            </a:r>
            <a:r>
              <a:rPr lang="en-US" sz="4999" dirty="0">
                <a:solidFill>
                  <a:srgbClr val="FFFFFF"/>
                </a:solidFill>
                <a:latin typeface="#9Slide07 SVNUT Triumph Press"/>
              </a:rPr>
              <a:t> </a:t>
            </a:r>
            <a:r>
              <a:rPr lang="en-US" sz="4999" dirty="0" err="1">
                <a:solidFill>
                  <a:srgbClr val="FFFFFF"/>
                </a:solidFill>
                <a:latin typeface="#9Slide07 SVNUT Triumph Press"/>
              </a:rPr>
              <a:t>hiểu</a:t>
            </a:r>
            <a:r>
              <a:rPr lang="en-US" sz="4999" dirty="0">
                <a:solidFill>
                  <a:srgbClr val="FFFFFF"/>
                </a:solidFill>
                <a:latin typeface="#9Slide07 SVNUT Triumph Press"/>
              </a:rPr>
              <a:t> chi </a:t>
            </a:r>
            <a:r>
              <a:rPr lang="en-US" sz="4999" dirty="0" err="1">
                <a:solidFill>
                  <a:srgbClr val="FFFFFF"/>
                </a:solidFill>
                <a:latin typeface="#9Slide07 SVNUT Triumph Press"/>
              </a:rPr>
              <a:t>tiết</a:t>
            </a:r>
            <a:endParaRPr lang="en-US" sz="4999" dirty="0">
              <a:solidFill>
                <a:srgbClr val="FFFFFF"/>
              </a:solidFill>
              <a:latin typeface="#9Slide07 SVNUT Triumph Pres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588830" y="-533910"/>
            <a:ext cx="5340940" cy="2677146"/>
          </a:xfrm>
          <a:custGeom>
            <a:avLst/>
            <a:gdLst/>
            <a:ahLst/>
            <a:cxnLst/>
            <a:rect l="l" t="t" r="r" b="b"/>
            <a:pathLst>
              <a:path w="5340940" h="2677146">
                <a:moveTo>
                  <a:pt x="0" y="0"/>
                </a:moveTo>
                <a:lnTo>
                  <a:pt x="5340940" y="0"/>
                </a:lnTo>
                <a:lnTo>
                  <a:pt x="5340940" y="2677146"/>
                </a:lnTo>
                <a:lnTo>
                  <a:pt x="0" y="267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3" name="Table 3"/>
          <p:cNvGraphicFramePr>
            <a:graphicFrameLocks noGrp="1"/>
          </p:cNvGraphicFramePr>
          <p:nvPr/>
        </p:nvGraphicFramePr>
        <p:xfrm>
          <a:off x="484126" y="2574433"/>
          <a:ext cx="17363073" cy="7560041"/>
        </p:xfrm>
        <a:graphic>
          <a:graphicData uri="http://schemas.openxmlformats.org/drawingml/2006/table">
            <a:tbl>
              <a:tblPr/>
              <a:tblGrid>
                <a:gridCol w="5043203">
                  <a:extLst>
                    <a:ext uri="{9D8B030D-6E8A-4147-A177-3AD203B41FA5}">
                      <a16:colId xmlns:a16="http://schemas.microsoft.com/office/drawing/2014/main" val="20000"/>
                    </a:ext>
                  </a:extLst>
                </a:gridCol>
                <a:gridCol w="12319870">
                  <a:extLst>
                    <a:ext uri="{9D8B030D-6E8A-4147-A177-3AD203B41FA5}">
                      <a16:colId xmlns:a16="http://schemas.microsoft.com/office/drawing/2014/main" val="20001"/>
                    </a:ext>
                  </a:extLst>
                </a:gridCol>
              </a:tblGrid>
              <a:tr h="1220989">
                <a:tc>
                  <a:txBody>
                    <a:bodyPr/>
                    <a:lstStyle/>
                    <a:p>
                      <a:pPr algn="ctr">
                        <a:lnSpc>
                          <a:spcPts val="5599"/>
                        </a:lnSpc>
                        <a:defRPr/>
                      </a:pPr>
                      <a:r>
                        <a:rPr lang="en-US" sz="3999">
                          <a:solidFill>
                            <a:srgbClr val="545454"/>
                          </a:solidFill>
                          <a:latin typeface="Roboto Condensed Bold"/>
                        </a:rPr>
                        <a:t>Đặc trưng</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ctr">
                        <a:lnSpc>
                          <a:spcPts val="5599"/>
                        </a:lnSpc>
                        <a:defRPr/>
                      </a:pPr>
                      <a:r>
                        <a:rPr lang="en-US" sz="3999">
                          <a:solidFill>
                            <a:srgbClr val="545454"/>
                          </a:solidFill>
                          <a:latin typeface="Roboto Condensed Bold"/>
                        </a:rPr>
                        <a:t>Biểu hiện trong văn bản </a:t>
                      </a:r>
                      <a:r>
                        <a:rPr lang="en-US" sz="3999">
                          <a:solidFill>
                            <a:srgbClr val="545454"/>
                          </a:solidFill>
                          <a:latin typeface="Roboto Condensed Bold Italics"/>
                        </a:rPr>
                        <a:t>Đổi tên cho xã</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extLst>
                  <a:ext uri="{0D108BD9-81ED-4DB2-BD59-A6C34878D82A}">
                    <a16:rowId xmlns:a16="http://schemas.microsoft.com/office/drawing/2014/main" val="10000"/>
                  </a:ext>
                </a:extLst>
              </a:tr>
              <a:tr h="1927009">
                <a:tc>
                  <a:txBody>
                    <a:bodyPr/>
                    <a:lstStyle/>
                    <a:p>
                      <a:pPr algn="ctr">
                        <a:lnSpc>
                          <a:spcPts val="5599"/>
                        </a:lnSpc>
                        <a:defRPr/>
                      </a:pPr>
                      <a:r>
                        <a:rPr lang="en-US" sz="3999">
                          <a:solidFill>
                            <a:srgbClr val="545454"/>
                          </a:solidFill>
                          <a:latin typeface="Roboto Condensed Bold"/>
                        </a:rPr>
                        <a:t>Yếu tố tạo kịch tính</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dirty="0" err="1">
                          <a:solidFill>
                            <a:srgbClr val="545454"/>
                          </a:solidFill>
                          <a:latin typeface="Roboto Condensed"/>
                        </a:rPr>
                        <a:t>Lời</a:t>
                      </a:r>
                      <a:r>
                        <a:rPr lang="en-US" sz="3999" dirty="0">
                          <a:solidFill>
                            <a:srgbClr val="545454"/>
                          </a:solidFill>
                          <a:latin typeface="Roboto Condensed"/>
                        </a:rPr>
                        <a:t> </a:t>
                      </a:r>
                      <a:r>
                        <a:rPr lang="en-US" sz="3999" dirty="0" err="1">
                          <a:solidFill>
                            <a:srgbClr val="545454"/>
                          </a:solidFill>
                          <a:latin typeface="Roboto Condensed"/>
                        </a:rPr>
                        <a:t>thoại</a:t>
                      </a:r>
                      <a:r>
                        <a:rPr lang="en-US" sz="3999" dirty="0">
                          <a:solidFill>
                            <a:srgbClr val="545454"/>
                          </a:solidFill>
                          <a:latin typeface="Roboto Condensed"/>
                        </a:rPr>
                        <a:t> </a:t>
                      </a:r>
                      <a:r>
                        <a:rPr lang="en-US" sz="3999" dirty="0" err="1">
                          <a:solidFill>
                            <a:srgbClr val="545454"/>
                          </a:solidFill>
                          <a:latin typeface="Roboto Condensed"/>
                        </a:rPr>
                        <a:t>của</a:t>
                      </a:r>
                      <a:r>
                        <a:rPr lang="en-US" sz="3999" dirty="0">
                          <a:solidFill>
                            <a:srgbClr val="545454"/>
                          </a:solidFill>
                          <a:latin typeface="Roboto Condensed"/>
                        </a:rPr>
                        <a:t> </a:t>
                      </a:r>
                      <a:r>
                        <a:rPr lang="en-US" sz="3999" dirty="0" err="1">
                          <a:solidFill>
                            <a:srgbClr val="545454"/>
                          </a:solidFill>
                          <a:latin typeface="Roboto Condensed"/>
                        </a:rPr>
                        <a:t>nhân</a:t>
                      </a:r>
                      <a:r>
                        <a:rPr lang="en-US" sz="3999" dirty="0">
                          <a:solidFill>
                            <a:srgbClr val="545454"/>
                          </a:solidFill>
                          <a:latin typeface="Roboto Condensed"/>
                        </a:rPr>
                        <a:t> </a:t>
                      </a:r>
                      <a:r>
                        <a:rPr lang="en-US" sz="3999" dirty="0" err="1">
                          <a:solidFill>
                            <a:srgbClr val="545454"/>
                          </a:solidFill>
                          <a:latin typeface="Roboto Condensed"/>
                        </a:rPr>
                        <a:t>vật</a:t>
                      </a:r>
                      <a:endParaRPr lang="en-US" sz="1100" dirty="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218889">
                <a:tc>
                  <a:txBody>
                    <a:bodyPr/>
                    <a:lstStyle/>
                    <a:p>
                      <a:pPr algn="ctr">
                        <a:lnSpc>
                          <a:spcPts val="5599"/>
                        </a:lnSpc>
                        <a:defRPr/>
                      </a:pPr>
                      <a:r>
                        <a:rPr lang="en-US" sz="3999">
                          <a:solidFill>
                            <a:srgbClr val="545454"/>
                          </a:solidFill>
                          <a:latin typeface="Roboto Condensed Bold"/>
                        </a:rPr>
                        <a:t>Thủ pháp trào phúng</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a:solidFill>
                            <a:srgbClr val="545454"/>
                          </a:solidFill>
                          <a:latin typeface="Roboto Condensed"/>
                        </a:rPr>
                        <a:t>Thủ pháp phóng đại</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r h="1264046">
                <a:tc>
                  <a:txBody>
                    <a:bodyPr/>
                    <a:lstStyle/>
                    <a:p>
                      <a:pPr algn="ctr">
                        <a:lnSpc>
                          <a:spcPts val="5599"/>
                        </a:lnSpc>
                        <a:defRPr/>
                      </a:pPr>
                      <a:r>
                        <a:rPr lang="en-US" sz="3999">
                          <a:solidFill>
                            <a:srgbClr val="545454"/>
                          </a:solidFill>
                          <a:latin typeface="Roboto Condensed Bold"/>
                        </a:rPr>
                        <a:t>Đối tượng tiếng cười</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a:solidFill>
                            <a:srgbClr val="545454"/>
                          </a:solidFill>
                          <a:latin typeface="Roboto Condensed"/>
                        </a:rPr>
                        <a:t>Kiểu người háo danh, chuộng hình thức</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3"/>
                  </a:ext>
                </a:extLst>
              </a:tr>
              <a:tr h="1929108">
                <a:tc>
                  <a:txBody>
                    <a:bodyPr/>
                    <a:lstStyle/>
                    <a:p>
                      <a:pPr algn="ctr">
                        <a:lnSpc>
                          <a:spcPts val="5599"/>
                        </a:lnSpc>
                        <a:defRPr/>
                      </a:pPr>
                      <a:r>
                        <a:rPr lang="en-US" sz="3999">
                          <a:solidFill>
                            <a:srgbClr val="545454"/>
                          </a:solidFill>
                          <a:latin typeface="Roboto Condensed Bold"/>
                        </a:rPr>
                        <a:t>Ý nghĩa vở kịch / Thông điệp</a:t>
                      </a:r>
                      <a:endParaRPr lang="en-US" sz="110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B89B78"/>
                    </a:solidFill>
                  </a:tcPr>
                </a:tc>
                <a:tc>
                  <a:txBody>
                    <a:bodyPr/>
                    <a:lstStyle/>
                    <a:p>
                      <a:pPr algn="just">
                        <a:lnSpc>
                          <a:spcPts val="5599"/>
                        </a:lnSpc>
                        <a:defRPr/>
                      </a:pPr>
                      <a:r>
                        <a:rPr lang="en-US" sz="3999" dirty="0" err="1">
                          <a:solidFill>
                            <a:srgbClr val="545454"/>
                          </a:solidFill>
                          <a:latin typeface="Roboto Condensed"/>
                        </a:rPr>
                        <a:t>Phê</a:t>
                      </a:r>
                      <a:r>
                        <a:rPr lang="en-US" sz="3999" dirty="0">
                          <a:solidFill>
                            <a:srgbClr val="545454"/>
                          </a:solidFill>
                          <a:latin typeface="Roboto Condensed"/>
                        </a:rPr>
                        <a:t> </a:t>
                      </a:r>
                      <a:r>
                        <a:rPr lang="en-US" sz="3999" dirty="0" err="1">
                          <a:solidFill>
                            <a:srgbClr val="545454"/>
                          </a:solidFill>
                          <a:latin typeface="Roboto Condensed"/>
                        </a:rPr>
                        <a:t>phán</a:t>
                      </a:r>
                      <a:r>
                        <a:rPr lang="en-US" sz="3999" dirty="0">
                          <a:solidFill>
                            <a:srgbClr val="545454"/>
                          </a:solidFill>
                          <a:latin typeface="Roboto Condensed"/>
                        </a:rPr>
                        <a:t> </a:t>
                      </a:r>
                      <a:r>
                        <a:rPr lang="en-US" sz="3999" dirty="0" err="1">
                          <a:solidFill>
                            <a:srgbClr val="545454"/>
                          </a:solidFill>
                          <a:latin typeface="Roboto Condensed"/>
                        </a:rPr>
                        <a:t>lối</a:t>
                      </a:r>
                      <a:r>
                        <a:rPr lang="en-US" sz="3999" dirty="0">
                          <a:solidFill>
                            <a:srgbClr val="545454"/>
                          </a:solidFill>
                          <a:latin typeface="Roboto Condensed"/>
                        </a:rPr>
                        <a:t> </a:t>
                      </a:r>
                      <a:r>
                        <a:rPr lang="en-US" sz="3999" dirty="0" err="1">
                          <a:solidFill>
                            <a:srgbClr val="545454"/>
                          </a:solidFill>
                          <a:latin typeface="Roboto Condensed"/>
                        </a:rPr>
                        <a:t>sống</a:t>
                      </a:r>
                      <a:r>
                        <a:rPr lang="en-US" sz="3999" dirty="0">
                          <a:solidFill>
                            <a:srgbClr val="545454"/>
                          </a:solidFill>
                          <a:latin typeface="Roboto Condensed"/>
                        </a:rPr>
                        <a:t> </a:t>
                      </a:r>
                      <a:r>
                        <a:rPr lang="en-US" sz="3999" dirty="0" err="1">
                          <a:solidFill>
                            <a:srgbClr val="545454"/>
                          </a:solidFill>
                          <a:latin typeface="Roboto Condensed"/>
                        </a:rPr>
                        <a:t>hão</a:t>
                      </a:r>
                      <a:r>
                        <a:rPr lang="en-US" sz="3999" dirty="0">
                          <a:solidFill>
                            <a:srgbClr val="545454"/>
                          </a:solidFill>
                          <a:latin typeface="Roboto Condensed"/>
                        </a:rPr>
                        <a:t> </a:t>
                      </a:r>
                      <a:r>
                        <a:rPr lang="en-US" sz="3999" dirty="0" err="1">
                          <a:solidFill>
                            <a:srgbClr val="545454"/>
                          </a:solidFill>
                          <a:latin typeface="Roboto Condensed"/>
                        </a:rPr>
                        <a:t>danh</a:t>
                      </a:r>
                      <a:r>
                        <a:rPr lang="en-US" sz="3999" dirty="0">
                          <a:solidFill>
                            <a:srgbClr val="545454"/>
                          </a:solidFill>
                          <a:latin typeface="Roboto Condensed"/>
                        </a:rPr>
                        <a:t>, </a:t>
                      </a:r>
                      <a:r>
                        <a:rPr lang="en-US" sz="3999" dirty="0" err="1">
                          <a:solidFill>
                            <a:srgbClr val="545454"/>
                          </a:solidFill>
                          <a:latin typeface="Roboto Condensed"/>
                        </a:rPr>
                        <a:t>sĩ</a:t>
                      </a:r>
                      <a:r>
                        <a:rPr lang="en-US" sz="3999" dirty="0">
                          <a:solidFill>
                            <a:srgbClr val="545454"/>
                          </a:solidFill>
                          <a:latin typeface="Roboto Condensed"/>
                        </a:rPr>
                        <a:t> </a:t>
                      </a:r>
                      <a:r>
                        <a:rPr lang="en-US" sz="3999" dirty="0" err="1">
                          <a:solidFill>
                            <a:srgbClr val="545454"/>
                          </a:solidFill>
                          <a:latin typeface="Roboto Condensed"/>
                        </a:rPr>
                        <a:t>diện</a:t>
                      </a:r>
                      <a:endParaRPr lang="en-US" sz="1100" dirty="0"/>
                    </a:p>
                  </a:txBody>
                  <a:tcPr marL="190500" marR="190500" marT="190500" marB="190500" anchor="ctr">
                    <a:lnL w="57150" cap="flat" cmpd="sng" algn="ctr">
                      <a:solidFill>
                        <a:srgbClr val="FFFFFF"/>
                      </a:solidFill>
                      <a:prstDash val="solid"/>
                      <a:round/>
                      <a:headEnd type="none" w="med" len="med"/>
                      <a:tailEnd type="none" w="med" len="med"/>
                    </a:lnL>
                    <a:lnR w="57150" cap="flat" cmpd="sng" algn="ctr">
                      <a:solidFill>
                        <a:srgbClr val="FFFFFF"/>
                      </a:solidFill>
                      <a:prstDash val="solid"/>
                      <a:round/>
                      <a:headEnd type="none" w="med" len="med"/>
                      <a:tailEnd type="none" w="med" len="med"/>
                    </a:lnR>
                    <a:lnT w="57150" cap="flat" cmpd="sng" algn="ctr">
                      <a:solidFill>
                        <a:srgbClr val="FFFFFF"/>
                      </a:solidFill>
                      <a:prstDash val="solid"/>
                      <a:round/>
                      <a:headEnd type="none" w="med" len="med"/>
                      <a:tailEnd type="none" w="med" len="med"/>
                    </a:lnT>
                    <a:lnB w="57150"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0004"/>
                  </a:ext>
                </a:extLst>
              </a:tr>
            </a:tbl>
          </a:graphicData>
        </a:graphic>
      </p:graphicFrame>
      <p:sp>
        <p:nvSpPr>
          <p:cNvPr id="4" name="TextBox 4"/>
          <p:cNvSpPr txBox="1"/>
          <p:nvPr/>
        </p:nvSpPr>
        <p:spPr>
          <a:xfrm>
            <a:off x="-732860" y="126391"/>
            <a:ext cx="12192381" cy="1137281"/>
          </a:xfrm>
          <a:prstGeom prst="rect">
            <a:avLst/>
          </a:prstGeom>
        </p:spPr>
        <p:txBody>
          <a:bodyPr lIns="0" tIns="0" rIns="0" bIns="0" rtlCol="0" anchor="t">
            <a:spAutoFit/>
          </a:bodyPr>
          <a:lstStyle/>
          <a:p>
            <a:pPr algn="ctr">
              <a:lnSpc>
                <a:spcPts val="9240"/>
              </a:lnSpc>
              <a:spcBef>
                <a:spcPct val="0"/>
              </a:spcBef>
            </a:pPr>
            <a:r>
              <a:rPr lang="en-US" sz="6600">
                <a:solidFill>
                  <a:srgbClr val="FFFFFF"/>
                </a:solidFill>
                <a:latin typeface="Fraunces Bold"/>
              </a:rPr>
              <a:t>3. ĐỌC HIỂU VĂN BẢN</a:t>
            </a:r>
          </a:p>
        </p:txBody>
      </p:sp>
      <p:sp>
        <p:nvSpPr>
          <p:cNvPr id="5" name="TextBox 5"/>
          <p:cNvSpPr txBox="1"/>
          <p:nvPr/>
        </p:nvSpPr>
        <p:spPr>
          <a:xfrm>
            <a:off x="484126" y="1444133"/>
            <a:ext cx="6373874" cy="8540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FFFFFF"/>
                </a:solidFill>
                <a:latin typeface="#9Slide07 SVNUT Triumph Press"/>
              </a:rPr>
              <a:t>3.2. </a:t>
            </a:r>
            <a:r>
              <a:rPr lang="en-US" sz="4999" dirty="0" err="1">
                <a:solidFill>
                  <a:srgbClr val="FFFFFF"/>
                </a:solidFill>
                <a:latin typeface="#9Slide07 SVNUT Triumph Press"/>
              </a:rPr>
              <a:t>Đọc</a:t>
            </a:r>
            <a:r>
              <a:rPr lang="en-US" sz="4999" dirty="0">
                <a:solidFill>
                  <a:srgbClr val="FFFFFF"/>
                </a:solidFill>
                <a:latin typeface="#9Slide07 SVNUT Triumph Press"/>
              </a:rPr>
              <a:t> </a:t>
            </a:r>
            <a:r>
              <a:rPr lang="en-US" sz="4999" dirty="0" err="1">
                <a:solidFill>
                  <a:srgbClr val="FFFFFF"/>
                </a:solidFill>
                <a:latin typeface="#9Slide07 SVNUT Triumph Press"/>
              </a:rPr>
              <a:t>hiểu</a:t>
            </a:r>
            <a:r>
              <a:rPr lang="en-US" sz="4999" dirty="0">
                <a:solidFill>
                  <a:srgbClr val="FFFFFF"/>
                </a:solidFill>
                <a:latin typeface="#9Slide07 SVNUT Triumph Press"/>
              </a:rPr>
              <a:t> chi </a:t>
            </a:r>
            <a:r>
              <a:rPr lang="en-US" sz="4999" dirty="0" err="1">
                <a:solidFill>
                  <a:srgbClr val="FFFFFF"/>
                </a:solidFill>
                <a:latin typeface="#9Slide07 SVNUT Triumph Press"/>
              </a:rPr>
              <a:t>tiết</a:t>
            </a:r>
            <a:endParaRPr lang="en-US" sz="4999" dirty="0">
              <a:solidFill>
                <a:srgbClr val="FFFFFF"/>
              </a:solidFill>
              <a:latin typeface="#9Slide07 SVNUT Triumph Pres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15778874" y="-2105634"/>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490588" y="4507283"/>
            <a:ext cx="8356986" cy="4512772"/>
          </a:xfrm>
          <a:custGeom>
            <a:avLst/>
            <a:gdLst/>
            <a:ahLst/>
            <a:cxnLst/>
            <a:rect l="l" t="t" r="r" b="b"/>
            <a:pathLst>
              <a:path w="8356986" h="4512772">
                <a:moveTo>
                  <a:pt x="0" y="0"/>
                </a:moveTo>
                <a:lnTo>
                  <a:pt x="8356986" y="0"/>
                </a:lnTo>
                <a:lnTo>
                  <a:pt x="8356986" y="4512773"/>
                </a:lnTo>
                <a:lnTo>
                  <a:pt x="0" y="45127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9627353" y="5289359"/>
            <a:ext cx="8264866" cy="4463028"/>
          </a:xfrm>
          <a:custGeom>
            <a:avLst/>
            <a:gdLst/>
            <a:ahLst/>
            <a:cxnLst/>
            <a:rect l="l" t="t" r="r" b="b"/>
            <a:pathLst>
              <a:path w="8264866" h="4463028">
                <a:moveTo>
                  <a:pt x="0" y="0"/>
                </a:moveTo>
                <a:lnTo>
                  <a:pt x="8264867" y="0"/>
                </a:lnTo>
                <a:lnTo>
                  <a:pt x="8264867" y="4463028"/>
                </a:lnTo>
                <a:lnTo>
                  <a:pt x="0" y="44630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611040" y="392623"/>
            <a:ext cx="12192381" cy="1137281"/>
          </a:xfrm>
          <a:prstGeom prst="rect">
            <a:avLst/>
          </a:prstGeom>
        </p:spPr>
        <p:txBody>
          <a:bodyPr lIns="0" tIns="0" rIns="0" bIns="0" rtlCol="0" anchor="t">
            <a:spAutoFit/>
          </a:bodyPr>
          <a:lstStyle/>
          <a:p>
            <a:pPr algn="ctr">
              <a:lnSpc>
                <a:spcPts val="9240"/>
              </a:lnSpc>
              <a:spcBef>
                <a:spcPct val="0"/>
              </a:spcBef>
            </a:pPr>
            <a:r>
              <a:rPr lang="en-US" sz="6600">
                <a:solidFill>
                  <a:srgbClr val="FFFFFF"/>
                </a:solidFill>
                <a:latin typeface="Fraunces Bold"/>
              </a:rPr>
              <a:t>3. ĐỌC HIỂU VĂN BẢN</a:t>
            </a:r>
          </a:p>
        </p:txBody>
      </p:sp>
      <p:sp>
        <p:nvSpPr>
          <p:cNvPr id="7" name="TextBox 7"/>
          <p:cNvSpPr txBox="1"/>
          <p:nvPr/>
        </p:nvSpPr>
        <p:spPr>
          <a:xfrm>
            <a:off x="2962315" y="1716847"/>
            <a:ext cx="6791285" cy="854076"/>
          </a:xfrm>
          <a:prstGeom prst="rect">
            <a:avLst/>
          </a:prstGeom>
        </p:spPr>
        <p:txBody>
          <a:bodyPr wrap="square" lIns="0" tIns="0" rIns="0" bIns="0" rtlCol="0" anchor="t">
            <a:spAutoFit/>
          </a:bodyPr>
          <a:lstStyle/>
          <a:p>
            <a:pPr algn="ctr">
              <a:lnSpc>
                <a:spcPts val="6999"/>
              </a:lnSpc>
              <a:spcBef>
                <a:spcPct val="0"/>
              </a:spcBef>
            </a:pPr>
            <a:r>
              <a:rPr lang="en-US" sz="4999" dirty="0">
                <a:solidFill>
                  <a:srgbClr val="FFFFFF"/>
                </a:solidFill>
                <a:latin typeface="#9Slide07 SVNUT Triumph Press"/>
              </a:rPr>
              <a:t>3.2. </a:t>
            </a:r>
            <a:r>
              <a:rPr lang="en-US" sz="4999" dirty="0" err="1">
                <a:solidFill>
                  <a:srgbClr val="FFFFFF"/>
                </a:solidFill>
                <a:latin typeface="#9Slide07 SVNUT Triumph Press"/>
              </a:rPr>
              <a:t>Đọc</a:t>
            </a:r>
            <a:r>
              <a:rPr lang="en-US" sz="4999" dirty="0">
                <a:solidFill>
                  <a:srgbClr val="FFFFFF"/>
                </a:solidFill>
                <a:latin typeface="#9Slide07 SVNUT Triumph Press"/>
              </a:rPr>
              <a:t> </a:t>
            </a:r>
            <a:r>
              <a:rPr lang="en-US" sz="4999" dirty="0" err="1">
                <a:solidFill>
                  <a:srgbClr val="FFFFFF"/>
                </a:solidFill>
                <a:latin typeface="#9Slide07 SVNUT Triumph Press"/>
              </a:rPr>
              <a:t>hiểu</a:t>
            </a:r>
            <a:r>
              <a:rPr lang="en-US" sz="4999" dirty="0">
                <a:solidFill>
                  <a:srgbClr val="FFFFFF"/>
                </a:solidFill>
                <a:latin typeface="#9Slide07 SVNUT Triumph Press"/>
              </a:rPr>
              <a:t> chi </a:t>
            </a:r>
            <a:r>
              <a:rPr lang="en-US" sz="4999" dirty="0" err="1">
                <a:solidFill>
                  <a:srgbClr val="FFFFFF"/>
                </a:solidFill>
                <a:latin typeface="#9Slide07 SVNUT Triumph Press"/>
              </a:rPr>
              <a:t>tiết</a:t>
            </a:r>
            <a:endParaRPr lang="en-US" sz="4999" dirty="0">
              <a:solidFill>
                <a:srgbClr val="FFFFFF"/>
              </a:solidFill>
              <a:latin typeface="#9Slide07 SVNUT Triumph Press"/>
            </a:endParaRPr>
          </a:p>
        </p:txBody>
      </p:sp>
      <p:sp>
        <p:nvSpPr>
          <p:cNvPr id="8" name="TextBox 8"/>
          <p:cNvSpPr txBox="1"/>
          <p:nvPr/>
        </p:nvSpPr>
        <p:spPr>
          <a:xfrm>
            <a:off x="1493342" y="2570923"/>
            <a:ext cx="16794658" cy="2718436"/>
          </a:xfrm>
          <a:prstGeom prst="rect">
            <a:avLst/>
          </a:prstGeom>
        </p:spPr>
        <p:txBody>
          <a:bodyPr lIns="0" tIns="0" rIns="0" bIns="0" rtlCol="0" anchor="t">
            <a:spAutoFit/>
          </a:bodyPr>
          <a:lstStyle/>
          <a:p>
            <a:pPr>
              <a:lnSpc>
                <a:spcPts val="7139"/>
              </a:lnSpc>
              <a:spcBef>
                <a:spcPct val="0"/>
              </a:spcBef>
            </a:pPr>
            <a:r>
              <a:rPr lang="en-US" sz="5099" dirty="0" err="1">
                <a:solidFill>
                  <a:srgbClr val="FFFFFF"/>
                </a:solidFill>
                <a:latin typeface="#9Slide05 Aphrodite Pro"/>
              </a:rPr>
              <a:t>Nhiệm</a:t>
            </a:r>
            <a:r>
              <a:rPr lang="en-US" sz="5099" dirty="0">
                <a:solidFill>
                  <a:srgbClr val="FFFFFF"/>
                </a:solidFill>
                <a:latin typeface="#9Slide05 Aphrodite Pro"/>
              </a:rPr>
              <a:t> </a:t>
            </a:r>
            <a:r>
              <a:rPr lang="en-US" sz="5099" dirty="0" err="1">
                <a:solidFill>
                  <a:srgbClr val="FFFFFF"/>
                </a:solidFill>
                <a:latin typeface="#9Slide05 Aphrodite Pro"/>
              </a:rPr>
              <a:t>vụ</a:t>
            </a:r>
            <a:r>
              <a:rPr lang="en-US" sz="5099" dirty="0">
                <a:solidFill>
                  <a:srgbClr val="FFFFFF"/>
                </a:solidFill>
                <a:latin typeface="#9Slide05 Aphrodite Pro"/>
              </a:rPr>
              <a:t> 3: </a:t>
            </a:r>
            <a:r>
              <a:rPr lang="en-US" sz="5099" dirty="0" err="1">
                <a:solidFill>
                  <a:srgbClr val="FFFFFF"/>
                </a:solidFill>
                <a:latin typeface="#9Slide05 Aphrodite Pro"/>
              </a:rPr>
              <a:t>Hoạt</a:t>
            </a:r>
            <a:r>
              <a:rPr lang="en-US" sz="5099" dirty="0">
                <a:solidFill>
                  <a:srgbClr val="FFFFFF"/>
                </a:solidFill>
                <a:latin typeface="#9Slide05 Aphrodite Pro"/>
              </a:rPr>
              <a:t> </a:t>
            </a:r>
            <a:r>
              <a:rPr lang="en-US" sz="5099" dirty="0" err="1">
                <a:solidFill>
                  <a:srgbClr val="FFFFFF"/>
                </a:solidFill>
                <a:latin typeface="#9Slide05 Aphrodite Pro"/>
              </a:rPr>
              <a:t>động</a:t>
            </a:r>
            <a:r>
              <a:rPr lang="en-US" sz="5099" dirty="0">
                <a:solidFill>
                  <a:srgbClr val="FFFFFF"/>
                </a:solidFill>
                <a:latin typeface="#9Slide05 Aphrodite Pro"/>
              </a:rPr>
              <a:t> : </a:t>
            </a:r>
          </a:p>
          <a:p>
            <a:pPr>
              <a:lnSpc>
                <a:spcPts val="7139"/>
              </a:lnSpc>
              <a:spcBef>
                <a:spcPct val="0"/>
              </a:spcBef>
            </a:pPr>
            <a:endParaRPr lang="en-US" sz="5099" dirty="0">
              <a:solidFill>
                <a:srgbClr val="FFFFFF"/>
              </a:solidFill>
              <a:latin typeface="#9Slide05 Aphrodite Pro"/>
            </a:endParaRPr>
          </a:p>
          <a:p>
            <a:pPr>
              <a:lnSpc>
                <a:spcPts val="7139"/>
              </a:lnSpc>
              <a:spcBef>
                <a:spcPct val="0"/>
              </a:spcBef>
            </a:pPr>
            <a:endParaRPr lang="en-US" sz="5099" dirty="0">
              <a:solidFill>
                <a:srgbClr val="FFFFFF"/>
              </a:solidFill>
              <a:latin typeface="#9Slide05 Aphrodite Pro"/>
            </a:endParaRPr>
          </a:p>
        </p:txBody>
      </p:sp>
      <p:sp>
        <p:nvSpPr>
          <p:cNvPr id="9" name="TextBox 9"/>
          <p:cNvSpPr txBox="1"/>
          <p:nvPr/>
        </p:nvSpPr>
        <p:spPr>
          <a:xfrm>
            <a:off x="9627353" y="2609023"/>
            <a:ext cx="6146047" cy="870586"/>
          </a:xfrm>
          <a:prstGeom prst="rect">
            <a:avLst/>
          </a:prstGeom>
        </p:spPr>
        <p:txBody>
          <a:bodyPr wrap="square" lIns="0" tIns="0" rIns="0" bIns="0" rtlCol="0" anchor="t">
            <a:spAutoFit/>
          </a:bodyPr>
          <a:lstStyle/>
          <a:p>
            <a:pPr algn="ctr">
              <a:lnSpc>
                <a:spcPts val="7139"/>
              </a:lnSpc>
            </a:pPr>
            <a:r>
              <a:rPr lang="en-US" sz="5099" b="1" dirty="0">
                <a:solidFill>
                  <a:srgbClr val="FFFFFF"/>
                </a:solidFill>
                <a:latin typeface="Roboto Condensed" panose="02000000000000000000" pitchFamily="2" charset="0"/>
                <a:ea typeface="Roboto Condensed" panose="02000000000000000000" pitchFamily="2" charset="0"/>
                <a:cs typeface="Roboto Condensed" panose="02000000000000000000" pitchFamily="2" charset="0"/>
              </a:rPr>
              <a:t>TỪ NHÀ RA XÃ</a:t>
            </a:r>
          </a:p>
        </p:txBody>
      </p:sp>
      <p:sp>
        <p:nvSpPr>
          <p:cNvPr id="10" name="TextBox 10"/>
          <p:cNvSpPr txBox="1"/>
          <p:nvPr/>
        </p:nvSpPr>
        <p:spPr>
          <a:xfrm>
            <a:off x="810029" y="5067300"/>
            <a:ext cx="7727426" cy="3498850"/>
          </a:xfrm>
          <a:prstGeom prst="rect">
            <a:avLst/>
          </a:prstGeom>
        </p:spPr>
        <p:txBody>
          <a:bodyPr lIns="0" tIns="0" rIns="0" bIns="0" rtlCol="0" anchor="t">
            <a:spAutoFit/>
          </a:bodyPr>
          <a:lstStyle/>
          <a:p>
            <a:pPr algn="just">
              <a:lnSpc>
                <a:spcPts val="5599"/>
              </a:lnSpc>
              <a:spcBef>
                <a:spcPct val="0"/>
              </a:spcBef>
            </a:pPr>
            <a:r>
              <a:rPr lang="en-US" sz="3999">
                <a:solidFill>
                  <a:srgbClr val="000000"/>
                </a:solidFill>
                <a:latin typeface="Roboto Condensed"/>
              </a:rPr>
              <a:t>GV chia lớp thành 4 nhóm, mỗi nhóm có 6-7 học sinh. Từng nhóm sẽ phân công nhóm trưởng điều khiển thảo luận, và thư ký để ghi vào giấy A4 đã được GV phát.</a:t>
            </a:r>
          </a:p>
        </p:txBody>
      </p:sp>
      <p:sp>
        <p:nvSpPr>
          <p:cNvPr id="11" name="TextBox 11"/>
          <p:cNvSpPr txBox="1"/>
          <p:nvPr/>
        </p:nvSpPr>
        <p:spPr>
          <a:xfrm>
            <a:off x="10331067" y="5371398"/>
            <a:ext cx="6944709" cy="4213225"/>
          </a:xfrm>
          <a:prstGeom prst="rect">
            <a:avLst/>
          </a:prstGeom>
        </p:spPr>
        <p:txBody>
          <a:bodyPr lIns="0" tIns="0" rIns="0" bIns="0" rtlCol="0" anchor="t">
            <a:spAutoFit/>
          </a:bodyPr>
          <a:lstStyle/>
          <a:p>
            <a:pPr algn="just">
              <a:lnSpc>
                <a:spcPts val="5600"/>
              </a:lnSpc>
              <a:spcBef>
                <a:spcPct val="0"/>
              </a:spcBef>
            </a:pPr>
            <a:r>
              <a:rPr lang="en-US" sz="4000">
                <a:solidFill>
                  <a:srgbClr val="000000"/>
                </a:solidFill>
                <a:latin typeface="Roboto Condensed"/>
              </a:rPr>
              <a:t>Ở mỗi trạm HS có tối đa 6 phút để thực hiện nhiệm vụ. Hết thời gian, các nhóm di chuyển theo chiều kim đồng hồ. GV cần chỉ định vị trí của mỗi nhóm tương ứng với các trạm khác nhau.</a:t>
            </a:r>
          </a:p>
        </p:txBody>
      </p:sp>
    </p:spTree>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10925620" y="3919953"/>
            <a:ext cx="6897738" cy="3602104"/>
            <a:chOff x="0" y="0"/>
            <a:chExt cx="1816688" cy="948702"/>
          </a:xfrm>
        </p:grpSpPr>
        <p:sp>
          <p:nvSpPr>
            <p:cNvPr id="3" name="Freeform 3"/>
            <p:cNvSpPr/>
            <p:nvPr/>
          </p:nvSpPr>
          <p:spPr>
            <a:xfrm>
              <a:off x="0" y="0"/>
              <a:ext cx="1816688" cy="948702"/>
            </a:xfrm>
            <a:custGeom>
              <a:avLst/>
              <a:gdLst/>
              <a:ahLst/>
              <a:cxnLst/>
              <a:rect l="l" t="t" r="r" b="b"/>
              <a:pathLst>
                <a:path w="1816688" h="948702">
                  <a:moveTo>
                    <a:pt x="57242" y="0"/>
                  </a:moveTo>
                  <a:lnTo>
                    <a:pt x="1759446" y="0"/>
                  </a:lnTo>
                  <a:cubicBezTo>
                    <a:pt x="1791060" y="0"/>
                    <a:pt x="1816688" y="25628"/>
                    <a:pt x="1816688" y="57242"/>
                  </a:cubicBezTo>
                  <a:lnTo>
                    <a:pt x="1816688" y="891461"/>
                  </a:lnTo>
                  <a:cubicBezTo>
                    <a:pt x="1816688" y="906642"/>
                    <a:pt x="1810657" y="921202"/>
                    <a:pt x="1799922" y="931937"/>
                  </a:cubicBezTo>
                  <a:cubicBezTo>
                    <a:pt x="1789187" y="942671"/>
                    <a:pt x="1774628" y="948702"/>
                    <a:pt x="1759446" y="948702"/>
                  </a:cubicBezTo>
                  <a:lnTo>
                    <a:pt x="57242" y="948702"/>
                  </a:lnTo>
                  <a:cubicBezTo>
                    <a:pt x="42060" y="948702"/>
                    <a:pt x="27501" y="942671"/>
                    <a:pt x="16766" y="931937"/>
                  </a:cubicBezTo>
                  <a:cubicBezTo>
                    <a:pt x="6031" y="921202"/>
                    <a:pt x="0" y="906642"/>
                    <a:pt x="0" y="891461"/>
                  </a:cubicBezTo>
                  <a:lnTo>
                    <a:pt x="0" y="57242"/>
                  </a:lnTo>
                  <a:cubicBezTo>
                    <a:pt x="0" y="42060"/>
                    <a:pt x="6031" y="27501"/>
                    <a:pt x="16766" y="16766"/>
                  </a:cubicBezTo>
                  <a:cubicBezTo>
                    <a:pt x="27501" y="6031"/>
                    <a:pt x="42060" y="0"/>
                    <a:pt x="57242" y="0"/>
                  </a:cubicBezTo>
                  <a:close/>
                </a:path>
              </a:pathLst>
            </a:custGeom>
            <a:solidFill>
              <a:srgbClr val="FEFAF0"/>
            </a:solidFill>
          </p:spPr>
          <p:txBody>
            <a:bodyPr/>
            <a:lstStyle/>
            <a:p>
              <a:endParaRPr lang="en-US"/>
            </a:p>
          </p:txBody>
        </p:sp>
        <p:sp>
          <p:nvSpPr>
            <p:cNvPr id="4" name="TextBox 4"/>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a:off x="564058" y="4110929"/>
            <a:ext cx="6570911" cy="3411127"/>
            <a:chOff x="0" y="0"/>
            <a:chExt cx="1730610" cy="898404"/>
          </a:xfrm>
        </p:grpSpPr>
        <p:sp>
          <p:nvSpPr>
            <p:cNvPr id="6" name="Freeform 6"/>
            <p:cNvSpPr/>
            <p:nvPr/>
          </p:nvSpPr>
          <p:spPr>
            <a:xfrm>
              <a:off x="0" y="0"/>
              <a:ext cx="1730610" cy="898404"/>
            </a:xfrm>
            <a:custGeom>
              <a:avLst/>
              <a:gdLst/>
              <a:ahLst/>
              <a:cxnLst/>
              <a:rect l="l" t="t" r="r" b="b"/>
              <a:pathLst>
                <a:path w="1730610" h="898404">
                  <a:moveTo>
                    <a:pt x="60089" y="0"/>
                  </a:moveTo>
                  <a:lnTo>
                    <a:pt x="1670522" y="0"/>
                  </a:lnTo>
                  <a:cubicBezTo>
                    <a:pt x="1686458" y="0"/>
                    <a:pt x="1701742" y="6331"/>
                    <a:pt x="1713011" y="17600"/>
                  </a:cubicBezTo>
                  <a:cubicBezTo>
                    <a:pt x="1724280" y="28868"/>
                    <a:pt x="1730610" y="44152"/>
                    <a:pt x="1730610" y="60089"/>
                  </a:cubicBezTo>
                  <a:lnTo>
                    <a:pt x="1730610" y="838315"/>
                  </a:lnTo>
                  <a:cubicBezTo>
                    <a:pt x="1730610" y="854252"/>
                    <a:pt x="1724280" y="869535"/>
                    <a:pt x="1713011" y="880804"/>
                  </a:cubicBezTo>
                  <a:cubicBezTo>
                    <a:pt x="1701742" y="892073"/>
                    <a:pt x="1686458" y="898404"/>
                    <a:pt x="1670522" y="898404"/>
                  </a:cubicBezTo>
                  <a:lnTo>
                    <a:pt x="60089" y="898404"/>
                  </a:lnTo>
                  <a:cubicBezTo>
                    <a:pt x="44152" y="898404"/>
                    <a:pt x="28868" y="892073"/>
                    <a:pt x="17600" y="880804"/>
                  </a:cubicBezTo>
                  <a:cubicBezTo>
                    <a:pt x="6331" y="869535"/>
                    <a:pt x="0" y="854252"/>
                    <a:pt x="0" y="838315"/>
                  </a:cubicBezTo>
                  <a:lnTo>
                    <a:pt x="0" y="60089"/>
                  </a:lnTo>
                  <a:cubicBezTo>
                    <a:pt x="0" y="44152"/>
                    <a:pt x="6331" y="28868"/>
                    <a:pt x="17600" y="17600"/>
                  </a:cubicBezTo>
                  <a:cubicBezTo>
                    <a:pt x="28868" y="6331"/>
                    <a:pt x="44152" y="0"/>
                    <a:pt x="60089" y="0"/>
                  </a:cubicBezTo>
                  <a:close/>
                </a:path>
              </a:pathLst>
            </a:custGeom>
            <a:solidFill>
              <a:srgbClr val="FEFAF0"/>
            </a:solidFill>
          </p:spPr>
          <p:txBody>
            <a:bodyPr/>
            <a:lstStyle/>
            <a:p>
              <a:endParaRPr lang="en-US"/>
            </a:p>
          </p:txBody>
        </p:sp>
        <p:sp>
          <p:nvSpPr>
            <p:cNvPr id="7" name="TextBox 7"/>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sp>
        <p:nvSpPr>
          <p:cNvPr id="8" name="Freeform 8"/>
          <p:cNvSpPr/>
          <p:nvPr/>
        </p:nvSpPr>
        <p:spPr>
          <a:xfrm rot="189588">
            <a:off x="5639825" y="3731573"/>
            <a:ext cx="5820843" cy="4169840"/>
          </a:xfrm>
          <a:custGeom>
            <a:avLst/>
            <a:gdLst/>
            <a:ahLst/>
            <a:cxnLst/>
            <a:rect l="l" t="t" r="r" b="b"/>
            <a:pathLst>
              <a:path w="5820843" h="4169840">
                <a:moveTo>
                  <a:pt x="0" y="0"/>
                </a:moveTo>
                <a:lnTo>
                  <a:pt x="5820843" y="0"/>
                </a:lnTo>
                <a:lnTo>
                  <a:pt x="5820843" y="4169840"/>
                </a:lnTo>
                <a:lnTo>
                  <a:pt x="0" y="4169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Freeform 9"/>
          <p:cNvSpPr/>
          <p:nvPr/>
        </p:nvSpPr>
        <p:spPr>
          <a:xfrm rot="-5400000">
            <a:off x="1551105" y="8144901"/>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TextBox 10"/>
          <p:cNvSpPr txBox="1"/>
          <p:nvPr/>
        </p:nvSpPr>
        <p:spPr>
          <a:xfrm>
            <a:off x="734417" y="544512"/>
            <a:ext cx="6473825" cy="936626"/>
          </a:xfrm>
          <a:prstGeom prst="rect">
            <a:avLst/>
          </a:prstGeom>
        </p:spPr>
        <p:txBody>
          <a:bodyPr lIns="0" tIns="0" rIns="0" bIns="0" rtlCol="0" anchor="t">
            <a:spAutoFit/>
          </a:bodyPr>
          <a:lstStyle/>
          <a:p>
            <a:pPr algn="ctr">
              <a:lnSpc>
                <a:spcPts val="7699"/>
              </a:lnSpc>
              <a:spcBef>
                <a:spcPct val="0"/>
              </a:spcBef>
            </a:pPr>
            <a:r>
              <a:rPr lang="en-US" sz="5499">
                <a:solidFill>
                  <a:srgbClr val="FFFFFF"/>
                </a:solidFill>
                <a:latin typeface="#9Slide07 SVNUT Triumph Press"/>
              </a:rPr>
              <a:t>3.2. Đọc hiểu chi tiết</a:t>
            </a:r>
          </a:p>
        </p:txBody>
      </p:sp>
      <p:sp>
        <p:nvSpPr>
          <p:cNvPr id="11" name="TextBox 11"/>
          <p:cNvSpPr txBox="1"/>
          <p:nvPr/>
        </p:nvSpPr>
        <p:spPr>
          <a:xfrm>
            <a:off x="1028700" y="1641640"/>
            <a:ext cx="16794658" cy="892176"/>
          </a:xfrm>
          <a:prstGeom prst="rect">
            <a:avLst/>
          </a:prstGeom>
        </p:spPr>
        <p:txBody>
          <a:bodyPr lIns="0" tIns="0" rIns="0" bIns="0" rtlCol="0" anchor="t">
            <a:spAutoFit/>
          </a:bodyPr>
          <a:lstStyle/>
          <a:p>
            <a:pPr>
              <a:lnSpc>
                <a:spcPts val="6999"/>
              </a:lnSpc>
              <a:spcBef>
                <a:spcPct val="0"/>
              </a:spcBef>
            </a:pPr>
            <a:r>
              <a:rPr lang="en-US" sz="4999">
                <a:solidFill>
                  <a:srgbClr val="FFFFFF"/>
                </a:solidFill>
                <a:latin typeface="#9Slide05 Aphrodite Pro"/>
              </a:rPr>
              <a:t>b. Mâu thuẫn / xung đột</a:t>
            </a:r>
          </a:p>
        </p:txBody>
      </p:sp>
      <p:sp>
        <p:nvSpPr>
          <p:cNvPr id="12" name="TextBox 12"/>
          <p:cNvSpPr txBox="1"/>
          <p:nvPr/>
        </p:nvSpPr>
        <p:spPr>
          <a:xfrm>
            <a:off x="4724123" y="2762416"/>
            <a:ext cx="7652246" cy="788035"/>
          </a:xfrm>
          <a:prstGeom prst="rect">
            <a:avLst/>
          </a:prstGeom>
        </p:spPr>
        <p:txBody>
          <a:bodyPr lIns="0" tIns="0" rIns="0" bIns="0" rtlCol="0" anchor="t">
            <a:spAutoFit/>
          </a:bodyPr>
          <a:lstStyle/>
          <a:p>
            <a:pPr algn="ctr">
              <a:lnSpc>
                <a:spcPts val="6439"/>
              </a:lnSpc>
              <a:spcBef>
                <a:spcPct val="0"/>
              </a:spcBef>
            </a:pPr>
            <a:r>
              <a:rPr lang="en-US" sz="4599" dirty="0" err="1">
                <a:solidFill>
                  <a:srgbClr val="FFFFFF"/>
                </a:solidFill>
                <a:latin typeface="Roboto Condensed"/>
              </a:rPr>
              <a:t>Mâu</a:t>
            </a:r>
            <a:r>
              <a:rPr lang="en-US" sz="4599" dirty="0">
                <a:solidFill>
                  <a:srgbClr val="FFFFFF"/>
                </a:solidFill>
                <a:latin typeface="Roboto Condensed"/>
              </a:rPr>
              <a:t> </a:t>
            </a:r>
            <a:r>
              <a:rPr lang="en-US" sz="4599" dirty="0" err="1">
                <a:solidFill>
                  <a:srgbClr val="FFFFFF"/>
                </a:solidFill>
                <a:latin typeface="Roboto Condensed"/>
              </a:rPr>
              <a:t>thuẫn</a:t>
            </a:r>
            <a:r>
              <a:rPr lang="en-US" sz="4599" dirty="0">
                <a:solidFill>
                  <a:srgbClr val="FFFFFF"/>
                </a:solidFill>
                <a:latin typeface="Roboto Condensed"/>
              </a:rPr>
              <a:t> </a:t>
            </a:r>
            <a:r>
              <a:rPr lang="en-US" sz="4599" dirty="0" err="1">
                <a:solidFill>
                  <a:srgbClr val="FFFFFF"/>
                </a:solidFill>
                <a:latin typeface="Roboto Condensed"/>
              </a:rPr>
              <a:t>giữa</a:t>
            </a:r>
            <a:r>
              <a:rPr lang="en-US" sz="4599" dirty="0">
                <a:solidFill>
                  <a:srgbClr val="FFFFFF"/>
                </a:solidFill>
                <a:latin typeface="Roboto Condensed"/>
              </a:rPr>
              <a:t> </a:t>
            </a:r>
            <a:r>
              <a:rPr lang="en-US" sz="4599" dirty="0" err="1">
                <a:solidFill>
                  <a:srgbClr val="FFFFFF"/>
                </a:solidFill>
                <a:latin typeface="Roboto Condensed Bold"/>
              </a:rPr>
              <a:t>cái</a:t>
            </a:r>
            <a:r>
              <a:rPr lang="en-US" sz="4599" dirty="0">
                <a:solidFill>
                  <a:srgbClr val="F2A120"/>
                </a:solidFill>
                <a:latin typeface="Roboto Condensed Bold"/>
              </a:rPr>
              <a:t> </a:t>
            </a:r>
            <a:r>
              <a:rPr lang="en-US" sz="4599" dirty="0" err="1">
                <a:solidFill>
                  <a:srgbClr val="F2A120"/>
                </a:solidFill>
                <a:latin typeface="Roboto Condensed Bold"/>
              </a:rPr>
              <a:t>tốt</a:t>
            </a:r>
            <a:r>
              <a:rPr lang="en-US" sz="4599" dirty="0">
                <a:solidFill>
                  <a:srgbClr val="FFFFFF"/>
                </a:solidFill>
                <a:latin typeface="Roboto Condensed"/>
              </a:rPr>
              <a:t> </a:t>
            </a:r>
            <a:r>
              <a:rPr lang="en-US" sz="4599" dirty="0" err="1">
                <a:solidFill>
                  <a:srgbClr val="FFFFFF"/>
                </a:solidFill>
                <a:latin typeface="Roboto Condensed"/>
              </a:rPr>
              <a:t>và</a:t>
            </a:r>
            <a:r>
              <a:rPr lang="en-US" sz="4599" dirty="0">
                <a:solidFill>
                  <a:srgbClr val="FFFFFF"/>
                </a:solidFill>
                <a:latin typeface="Roboto Condensed Bold"/>
              </a:rPr>
              <a:t> </a:t>
            </a:r>
            <a:r>
              <a:rPr lang="en-US" sz="4599" dirty="0" err="1">
                <a:solidFill>
                  <a:srgbClr val="FFFFFF"/>
                </a:solidFill>
                <a:latin typeface="Roboto Condensed Bold"/>
              </a:rPr>
              <a:t>cái</a:t>
            </a:r>
            <a:r>
              <a:rPr lang="en-US" sz="4599" dirty="0">
                <a:solidFill>
                  <a:srgbClr val="FFFFFF"/>
                </a:solidFill>
                <a:latin typeface="Roboto Condensed Bold"/>
              </a:rPr>
              <a:t> </a:t>
            </a:r>
            <a:r>
              <a:rPr lang="en-US" sz="4599" dirty="0" err="1">
                <a:solidFill>
                  <a:srgbClr val="F2A120"/>
                </a:solidFill>
                <a:latin typeface="Roboto Condensed Bold"/>
              </a:rPr>
              <a:t>xấu</a:t>
            </a:r>
            <a:endParaRPr lang="en-US" sz="4599" dirty="0">
              <a:solidFill>
                <a:srgbClr val="F2A120"/>
              </a:solidFill>
              <a:latin typeface="Roboto Condensed Bold"/>
            </a:endParaRPr>
          </a:p>
        </p:txBody>
      </p:sp>
      <p:sp>
        <p:nvSpPr>
          <p:cNvPr id="13" name="TextBox 13"/>
          <p:cNvSpPr txBox="1"/>
          <p:nvPr/>
        </p:nvSpPr>
        <p:spPr>
          <a:xfrm>
            <a:off x="1277109" y="4187989"/>
            <a:ext cx="4789344" cy="3143250"/>
          </a:xfrm>
          <a:prstGeom prst="rect">
            <a:avLst/>
          </a:prstGeom>
        </p:spPr>
        <p:txBody>
          <a:bodyPr lIns="0" tIns="0" rIns="0" bIns="0" rtlCol="0" anchor="t">
            <a:spAutoFit/>
          </a:bodyPr>
          <a:lstStyle/>
          <a:p>
            <a:pPr algn="ctr">
              <a:lnSpc>
                <a:spcPts val="6299"/>
              </a:lnSpc>
              <a:spcBef>
                <a:spcPct val="0"/>
              </a:spcBef>
            </a:pPr>
            <a:r>
              <a:rPr lang="en-US" sz="4499" dirty="0">
                <a:solidFill>
                  <a:srgbClr val="000000"/>
                </a:solidFill>
                <a:latin typeface="Roboto Condensed"/>
              </a:rPr>
              <a:t>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Nha</a:t>
            </a:r>
            <a:r>
              <a:rPr lang="en-US" sz="4499" dirty="0">
                <a:solidFill>
                  <a:srgbClr val="000000"/>
                </a:solidFill>
                <a:latin typeface="Roboto Condensed"/>
              </a:rPr>
              <a:t> </a:t>
            </a:r>
            <a:r>
              <a:rPr lang="en-US" sz="4499" dirty="0" err="1">
                <a:solidFill>
                  <a:srgbClr val="000000"/>
                </a:solidFill>
                <a:latin typeface="Roboto Condensed"/>
              </a:rPr>
              <a:t>vẽ</a:t>
            </a:r>
            <a:r>
              <a:rPr lang="en-US" sz="4499" dirty="0">
                <a:solidFill>
                  <a:srgbClr val="000000"/>
                </a:solidFill>
                <a:latin typeface="Roboto Condensed"/>
              </a:rPr>
              <a:t> </a:t>
            </a:r>
            <a:r>
              <a:rPr lang="en-US" sz="4499" dirty="0" err="1">
                <a:solidFill>
                  <a:srgbClr val="000000"/>
                </a:solidFill>
                <a:latin typeface="Roboto Condensed"/>
              </a:rPr>
              <a:t>ra</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viễn</a:t>
            </a:r>
            <a:r>
              <a:rPr lang="en-US" sz="4499" dirty="0">
                <a:solidFill>
                  <a:srgbClr val="000000"/>
                </a:solidFill>
                <a:latin typeface="Roboto Condensed"/>
              </a:rPr>
              <a:t> </a:t>
            </a:r>
            <a:r>
              <a:rPr lang="en-US" sz="4499" dirty="0" err="1">
                <a:solidFill>
                  <a:srgbClr val="000000"/>
                </a:solidFill>
                <a:latin typeface="Roboto Condensed"/>
              </a:rPr>
              <a:t>tưởng</a:t>
            </a:r>
            <a:r>
              <a:rPr lang="en-US" sz="4499" dirty="0">
                <a:solidFill>
                  <a:srgbClr val="000000"/>
                </a:solidFill>
                <a:latin typeface="Roboto Condensed"/>
              </a:rPr>
              <a:t> </a:t>
            </a:r>
            <a:r>
              <a:rPr lang="en-US" sz="4499" dirty="0" err="1">
                <a:solidFill>
                  <a:srgbClr val="000000"/>
                </a:solidFill>
                <a:latin typeface="Roboto Condensed"/>
              </a:rPr>
              <a:t>cao</a:t>
            </a:r>
            <a:r>
              <a:rPr lang="en-US" sz="4499" dirty="0">
                <a:solidFill>
                  <a:srgbClr val="000000"/>
                </a:solidFill>
                <a:latin typeface="Roboto Condensed"/>
              </a:rPr>
              <a:t> </a:t>
            </a:r>
            <a:r>
              <a:rPr lang="en-US" sz="4499" dirty="0" err="1">
                <a:solidFill>
                  <a:srgbClr val="000000"/>
                </a:solidFill>
                <a:latin typeface="Roboto Condensed"/>
              </a:rPr>
              <a:t>đẹp</a:t>
            </a:r>
            <a:r>
              <a:rPr lang="en-US" sz="4499" dirty="0">
                <a:solidFill>
                  <a:srgbClr val="000000"/>
                </a:solidFill>
                <a:latin typeface="Roboto Condensed"/>
              </a:rPr>
              <a:t> </a:t>
            </a:r>
            <a:r>
              <a:rPr lang="en-US" sz="4499" dirty="0" err="1">
                <a:solidFill>
                  <a:srgbClr val="000000"/>
                </a:solidFill>
                <a:latin typeface="Roboto Condensed"/>
              </a:rPr>
              <a:t>về</a:t>
            </a:r>
            <a:r>
              <a:rPr lang="en-US" sz="4499" dirty="0">
                <a:solidFill>
                  <a:srgbClr val="000000"/>
                </a:solidFill>
                <a:latin typeface="Roboto Condensed"/>
              </a:rPr>
              <a:t> </a:t>
            </a:r>
            <a:r>
              <a:rPr lang="en-US" sz="4499" dirty="0" err="1">
                <a:solidFill>
                  <a:srgbClr val="000000"/>
                </a:solidFill>
                <a:latin typeface="Roboto Condensed"/>
              </a:rPr>
              <a:t>một</a:t>
            </a:r>
            <a:r>
              <a:rPr lang="en-US" sz="4499" dirty="0">
                <a:solidFill>
                  <a:srgbClr val="000000"/>
                </a:solidFill>
                <a:latin typeface="Roboto Condensed"/>
              </a:rPr>
              <a:t> </a:t>
            </a:r>
            <a:r>
              <a:rPr lang="en-US" sz="4499" dirty="0" err="1">
                <a:solidFill>
                  <a:srgbClr val="000000"/>
                </a:solidFill>
                <a:latin typeface="Roboto Condensed"/>
              </a:rPr>
              <a:t>xã</a:t>
            </a:r>
            <a:r>
              <a:rPr lang="en-US" sz="4499" dirty="0">
                <a:solidFill>
                  <a:srgbClr val="000000"/>
                </a:solidFill>
                <a:latin typeface="Roboto Condensed"/>
              </a:rPr>
              <a:t> </a:t>
            </a:r>
            <a:r>
              <a:rPr lang="en-US" sz="4499" dirty="0" err="1">
                <a:solidFill>
                  <a:srgbClr val="000000"/>
                </a:solidFill>
                <a:latin typeface="Roboto Condensed"/>
              </a:rPr>
              <a:t>phát</a:t>
            </a:r>
            <a:r>
              <a:rPr lang="en-US" sz="4499" dirty="0">
                <a:solidFill>
                  <a:srgbClr val="000000"/>
                </a:solidFill>
                <a:latin typeface="Roboto Condensed"/>
              </a:rPr>
              <a:t> </a:t>
            </a:r>
            <a:r>
              <a:rPr lang="en-US" sz="4499" dirty="0" err="1">
                <a:solidFill>
                  <a:srgbClr val="000000"/>
                </a:solidFill>
                <a:latin typeface="Roboto Condensed"/>
              </a:rPr>
              <a:t>triển</a:t>
            </a:r>
            <a:r>
              <a:rPr lang="en-US" sz="4499" dirty="0">
                <a:solidFill>
                  <a:srgbClr val="000000"/>
                </a:solidFill>
                <a:latin typeface="Roboto Condensed"/>
              </a:rPr>
              <a:t>, </a:t>
            </a:r>
            <a:r>
              <a:rPr lang="en-US" sz="4499" dirty="0" err="1">
                <a:solidFill>
                  <a:srgbClr val="000000"/>
                </a:solidFill>
                <a:latin typeface="Roboto Condensed"/>
              </a:rPr>
              <a:t>giàu</a:t>
            </a:r>
            <a:r>
              <a:rPr lang="en-US" sz="4499" dirty="0">
                <a:solidFill>
                  <a:srgbClr val="000000"/>
                </a:solidFill>
                <a:latin typeface="Roboto Condensed"/>
              </a:rPr>
              <a:t> </a:t>
            </a:r>
            <a:r>
              <a:rPr lang="en-US" sz="4499" dirty="0" err="1">
                <a:solidFill>
                  <a:srgbClr val="000000"/>
                </a:solidFill>
                <a:latin typeface="Roboto Condensed"/>
              </a:rPr>
              <a:t>mạnh</a:t>
            </a:r>
            <a:r>
              <a:rPr lang="en-US" sz="4499" dirty="0">
                <a:solidFill>
                  <a:srgbClr val="000000"/>
                </a:solidFill>
                <a:latin typeface="Roboto Condensed"/>
              </a:rPr>
              <a:t> </a:t>
            </a:r>
          </a:p>
        </p:txBody>
      </p:sp>
      <p:sp>
        <p:nvSpPr>
          <p:cNvPr id="14" name="TextBox 14"/>
          <p:cNvSpPr txBox="1"/>
          <p:nvPr/>
        </p:nvSpPr>
        <p:spPr>
          <a:xfrm>
            <a:off x="11571166" y="4197243"/>
            <a:ext cx="6199935" cy="3143250"/>
          </a:xfrm>
          <a:prstGeom prst="rect">
            <a:avLst/>
          </a:prstGeom>
        </p:spPr>
        <p:txBody>
          <a:bodyPr lIns="0" tIns="0" rIns="0" bIns="0" rtlCol="0" anchor="t">
            <a:spAutoFit/>
          </a:bodyPr>
          <a:lstStyle/>
          <a:p>
            <a:pPr algn="ctr">
              <a:lnSpc>
                <a:spcPts val="6299"/>
              </a:lnSpc>
              <a:spcBef>
                <a:spcPct val="0"/>
              </a:spcBef>
            </a:pPr>
            <a:r>
              <a:rPr lang="en-US" sz="4499" dirty="0" err="1">
                <a:solidFill>
                  <a:srgbClr val="000000"/>
                </a:solidFill>
                <a:latin typeface="Roboto Condensed"/>
              </a:rPr>
              <a:t>thực</a:t>
            </a:r>
            <a:r>
              <a:rPr lang="en-US" sz="4499" dirty="0">
                <a:solidFill>
                  <a:srgbClr val="000000"/>
                </a:solidFill>
                <a:latin typeface="Roboto Condensed"/>
              </a:rPr>
              <a:t> </a:t>
            </a:r>
            <a:r>
              <a:rPr lang="en-US" sz="4499" dirty="0" err="1">
                <a:solidFill>
                  <a:srgbClr val="000000"/>
                </a:solidFill>
                <a:latin typeface="Roboto Condensed"/>
              </a:rPr>
              <a:t>tế</a:t>
            </a:r>
            <a:r>
              <a:rPr lang="en-US" sz="4499" dirty="0">
                <a:solidFill>
                  <a:srgbClr val="000000"/>
                </a:solidFill>
                <a:latin typeface="Roboto Condensed"/>
              </a:rPr>
              <a:t>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không</a:t>
            </a:r>
            <a:r>
              <a:rPr lang="en-US" sz="4499" dirty="0">
                <a:solidFill>
                  <a:srgbClr val="000000"/>
                </a:solidFill>
                <a:latin typeface="Roboto Condensed"/>
              </a:rPr>
              <a:t> </a:t>
            </a:r>
            <a:r>
              <a:rPr lang="en-US" sz="4499" dirty="0" err="1">
                <a:solidFill>
                  <a:srgbClr val="000000"/>
                </a:solidFill>
                <a:latin typeface="Roboto Condensed"/>
              </a:rPr>
              <a:t>hiểu</a:t>
            </a:r>
            <a:r>
              <a:rPr lang="en-US" sz="4499" dirty="0">
                <a:solidFill>
                  <a:srgbClr val="000000"/>
                </a:solidFill>
                <a:latin typeface="Roboto Condensed"/>
              </a:rPr>
              <a:t> </a:t>
            </a:r>
            <a:r>
              <a:rPr lang="en-US" sz="4499" dirty="0" err="1">
                <a:solidFill>
                  <a:srgbClr val="000000"/>
                </a:solidFill>
                <a:latin typeface="Roboto Condensed"/>
              </a:rPr>
              <a:t>bản</a:t>
            </a:r>
            <a:r>
              <a:rPr lang="en-US" sz="4499" dirty="0">
                <a:solidFill>
                  <a:srgbClr val="000000"/>
                </a:solidFill>
                <a:latin typeface="Roboto Condensed"/>
              </a:rPr>
              <a:t> </a:t>
            </a:r>
            <a:r>
              <a:rPr lang="en-US" sz="4499" dirty="0" err="1">
                <a:solidFill>
                  <a:srgbClr val="000000"/>
                </a:solidFill>
                <a:latin typeface="Roboto Condensed"/>
              </a:rPr>
              <a:t>chất</a:t>
            </a:r>
            <a:r>
              <a:rPr lang="en-US" sz="4499" dirty="0">
                <a:solidFill>
                  <a:srgbClr val="000000"/>
                </a:solidFill>
                <a:latin typeface="Roboto Condensed"/>
              </a:rPr>
              <a:t> </a:t>
            </a:r>
            <a:r>
              <a:rPr lang="en-US" sz="4499" dirty="0" err="1">
                <a:solidFill>
                  <a:srgbClr val="000000"/>
                </a:solidFill>
                <a:latin typeface="Roboto Condensed"/>
              </a:rPr>
              <a:t>vấn</a:t>
            </a:r>
            <a:r>
              <a:rPr lang="en-US" sz="4499" dirty="0">
                <a:solidFill>
                  <a:srgbClr val="000000"/>
                </a:solidFill>
                <a:latin typeface="Roboto Condensed"/>
              </a:rPr>
              <a:t> </a:t>
            </a:r>
            <a:r>
              <a:rPr lang="en-US" sz="4499" dirty="0" err="1">
                <a:solidFill>
                  <a:srgbClr val="000000"/>
                </a:solidFill>
                <a:latin typeface="Roboto Condensed"/>
              </a:rPr>
              <a:t>đề</a:t>
            </a:r>
            <a:r>
              <a:rPr lang="en-US" sz="4499" dirty="0">
                <a:solidFill>
                  <a:srgbClr val="000000"/>
                </a:solidFill>
                <a:latin typeface="Roboto Condensed"/>
              </a:rPr>
              <a:t>; </a:t>
            </a:r>
            <a:r>
              <a:rPr lang="en-US" sz="4499" dirty="0" err="1">
                <a:solidFill>
                  <a:srgbClr val="000000"/>
                </a:solidFill>
                <a:latin typeface="Roboto Condensed"/>
              </a:rPr>
              <a:t>những</a:t>
            </a:r>
            <a:r>
              <a:rPr lang="en-US" sz="4499" dirty="0">
                <a:solidFill>
                  <a:srgbClr val="000000"/>
                </a:solidFill>
                <a:latin typeface="Roboto Condensed"/>
              </a:rPr>
              <a:t> </a:t>
            </a:r>
            <a:r>
              <a:rPr lang="en-US" sz="4499" dirty="0" err="1">
                <a:solidFill>
                  <a:srgbClr val="000000"/>
                </a:solidFill>
                <a:latin typeface="Roboto Condensed"/>
              </a:rPr>
              <a:t>gì</a:t>
            </a:r>
            <a:r>
              <a:rPr lang="en-US" sz="4499" dirty="0">
                <a:solidFill>
                  <a:srgbClr val="000000"/>
                </a:solidFill>
                <a:latin typeface="Roboto Condensed"/>
              </a:rPr>
              <a:t> </a:t>
            </a:r>
            <a:r>
              <a:rPr lang="en-US" sz="4499" dirty="0" err="1">
                <a:solidFill>
                  <a:srgbClr val="000000"/>
                </a:solidFill>
                <a:latin typeface="Roboto Condensed"/>
              </a:rPr>
              <a:t>ông</a:t>
            </a:r>
            <a:r>
              <a:rPr lang="en-US" sz="4499" dirty="0">
                <a:solidFill>
                  <a:srgbClr val="000000"/>
                </a:solidFill>
                <a:latin typeface="Roboto Condensed"/>
              </a:rPr>
              <a:t> </a:t>
            </a:r>
            <a:r>
              <a:rPr lang="en-US" sz="4499" dirty="0" err="1">
                <a:solidFill>
                  <a:srgbClr val="000000"/>
                </a:solidFill>
                <a:latin typeface="Roboto Condensed"/>
              </a:rPr>
              <a:t>làm</a:t>
            </a:r>
            <a:r>
              <a:rPr lang="en-US" sz="4499" dirty="0">
                <a:solidFill>
                  <a:srgbClr val="000000"/>
                </a:solidFill>
                <a:latin typeface="Roboto Condensed"/>
              </a:rPr>
              <a:t> </a:t>
            </a:r>
            <a:r>
              <a:rPr lang="en-US" sz="4499" dirty="0" err="1">
                <a:solidFill>
                  <a:srgbClr val="000000"/>
                </a:solidFill>
                <a:latin typeface="Roboto Condensed"/>
              </a:rPr>
              <a:t>đều</a:t>
            </a:r>
            <a:r>
              <a:rPr lang="en-US" sz="4499" dirty="0">
                <a:solidFill>
                  <a:srgbClr val="000000"/>
                </a:solidFill>
                <a:latin typeface="Roboto Condensed"/>
              </a:rPr>
              <a:t> </a:t>
            </a:r>
            <a:r>
              <a:rPr lang="en-US" sz="4499" dirty="0" err="1">
                <a:solidFill>
                  <a:srgbClr val="000000"/>
                </a:solidFill>
                <a:latin typeface="Roboto Condensed"/>
              </a:rPr>
              <a:t>chỉ</a:t>
            </a:r>
            <a:r>
              <a:rPr lang="en-US" sz="4499" dirty="0">
                <a:solidFill>
                  <a:srgbClr val="000000"/>
                </a:solidFill>
                <a:latin typeface="Roboto Condensed"/>
              </a:rPr>
              <a:t> </a:t>
            </a:r>
            <a:r>
              <a:rPr lang="en-US" sz="4499" dirty="0" err="1">
                <a:solidFill>
                  <a:srgbClr val="000000"/>
                </a:solidFill>
                <a:latin typeface="Roboto Condensed"/>
              </a:rPr>
              <a:t>đẩy</a:t>
            </a:r>
            <a:r>
              <a:rPr lang="en-US" sz="4499" dirty="0">
                <a:solidFill>
                  <a:srgbClr val="000000"/>
                </a:solidFill>
                <a:latin typeface="Roboto Condensed"/>
              </a:rPr>
              <a:t> </a:t>
            </a:r>
            <a:r>
              <a:rPr lang="en-US" sz="4499" dirty="0" err="1">
                <a:solidFill>
                  <a:srgbClr val="000000"/>
                </a:solidFill>
                <a:latin typeface="Roboto Condensed"/>
              </a:rPr>
              <a:t>người</a:t>
            </a:r>
            <a:r>
              <a:rPr lang="en-US" sz="4499" dirty="0">
                <a:solidFill>
                  <a:srgbClr val="000000"/>
                </a:solidFill>
                <a:latin typeface="Roboto Condensed"/>
              </a:rPr>
              <a:t> </a:t>
            </a:r>
            <a:r>
              <a:rPr lang="en-US" sz="4499" dirty="0" err="1">
                <a:solidFill>
                  <a:srgbClr val="000000"/>
                </a:solidFill>
                <a:latin typeface="Roboto Condensed"/>
              </a:rPr>
              <a:t>dân</a:t>
            </a:r>
            <a:r>
              <a:rPr lang="en-US" sz="4499" dirty="0">
                <a:solidFill>
                  <a:srgbClr val="000000"/>
                </a:solidFill>
                <a:latin typeface="Roboto Condensed"/>
              </a:rPr>
              <a:t> </a:t>
            </a:r>
            <a:r>
              <a:rPr lang="en-US" sz="4499" dirty="0" err="1">
                <a:solidFill>
                  <a:srgbClr val="000000"/>
                </a:solidFill>
                <a:latin typeface="Roboto Condensed"/>
              </a:rPr>
              <a:t>vào</a:t>
            </a:r>
            <a:r>
              <a:rPr lang="en-US" sz="4499" dirty="0">
                <a:solidFill>
                  <a:srgbClr val="000000"/>
                </a:solidFill>
                <a:latin typeface="Roboto Condensed"/>
              </a:rPr>
              <a:t> </a:t>
            </a:r>
            <a:r>
              <a:rPr lang="en-US" sz="4499" dirty="0" err="1">
                <a:solidFill>
                  <a:srgbClr val="000000"/>
                </a:solidFill>
                <a:latin typeface="Roboto Condensed"/>
              </a:rPr>
              <a:t>cái</a:t>
            </a:r>
            <a:r>
              <a:rPr lang="en-US" sz="4499" dirty="0">
                <a:solidFill>
                  <a:srgbClr val="000000"/>
                </a:solidFill>
                <a:latin typeface="Roboto Condensed"/>
              </a:rPr>
              <a:t> </a:t>
            </a:r>
            <a:r>
              <a:rPr lang="en-US" sz="4499" dirty="0" err="1">
                <a:solidFill>
                  <a:srgbClr val="000000"/>
                </a:solidFill>
                <a:latin typeface="Roboto Condensed"/>
              </a:rPr>
              <a:t>nghèo</a:t>
            </a:r>
            <a:r>
              <a:rPr lang="en-US" sz="4499" dirty="0">
                <a:solidFill>
                  <a:srgbClr val="000000"/>
                </a:solidFill>
                <a:latin typeface="Roboto Condensed"/>
              </a:rPr>
              <a:t> </a:t>
            </a:r>
            <a:r>
              <a:rPr lang="en-US" sz="4499" dirty="0" err="1">
                <a:solidFill>
                  <a:srgbClr val="000000"/>
                </a:solidFill>
                <a:latin typeface="Roboto Condensed"/>
              </a:rPr>
              <a:t>đói</a:t>
            </a:r>
            <a:r>
              <a:rPr lang="en-US" sz="4499" dirty="0">
                <a:solidFill>
                  <a:srgbClr val="000000"/>
                </a:solidFill>
                <a:latin typeface="Roboto Condensed"/>
              </a:rPr>
              <a:t>. </a:t>
            </a:r>
          </a:p>
        </p:txBody>
      </p:sp>
      <p:sp>
        <p:nvSpPr>
          <p:cNvPr id="15" name="TextBox 15"/>
          <p:cNvSpPr txBox="1"/>
          <p:nvPr/>
        </p:nvSpPr>
        <p:spPr>
          <a:xfrm>
            <a:off x="3347595" y="7953894"/>
            <a:ext cx="13911705" cy="1865631"/>
          </a:xfrm>
          <a:prstGeom prst="rect">
            <a:avLst/>
          </a:prstGeom>
        </p:spPr>
        <p:txBody>
          <a:bodyPr lIns="0" tIns="0" rIns="0" bIns="0" rtlCol="0" anchor="t">
            <a:spAutoFit/>
          </a:bodyPr>
          <a:lstStyle/>
          <a:p>
            <a:pPr algn="ctr">
              <a:lnSpc>
                <a:spcPts val="7419"/>
              </a:lnSpc>
            </a:pPr>
            <a:r>
              <a:rPr lang="en-US" sz="5299">
                <a:solidFill>
                  <a:srgbClr val="FFFFFF"/>
                </a:solidFill>
                <a:latin typeface="#9Slide05 VL Fadilla"/>
              </a:rPr>
              <a:t>Sự đối lập giữa sự chân thực, thật thà&gt;&lt; sự giả dối, ảo tưởng, hão huyền, sĩ diện.</a:t>
            </a:r>
          </a:p>
        </p:txBody>
      </p:sp>
      <p:sp>
        <p:nvSpPr>
          <p:cNvPr id="16" name="Freeform 16"/>
          <p:cNvSpPr/>
          <p:nvPr/>
        </p:nvSpPr>
        <p:spPr>
          <a:xfrm>
            <a:off x="16442859" y="16425"/>
            <a:ext cx="1632881" cy="2137979"/>
          </a:xfrm>
          <a:custGeom>
            <a:avLst/>
            <a:gdLst/>
            <a:ahLst/>
            <a:cxnLst/>
            <a:rect l="l" t="t" r="r" b="b"/>
            <a:pathLst>
              <a:path w="1632881" h="2137979">
                <a:moveTo>
                  <a:pt x="0" y="0"/>
                </a:moveTo>
                <a:lnTo>
                  <a:pt x="1632882" y="0"/>
                </a:lnTo>
                <a:lnTo>
                  <a:pt x="1632882" y="2137978"/>
                </a:lnTo>
                <a:lnTo>
                  <a:pt x="0" y="213797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fade">
                                      <p:cBhvr>
                                        <p:cTn id="43" dur="1000"/>
                                        <p:tgtEl>
                                          <p:spTgt spid="15"/>
                                        </p:tgtEl>
                                      </p:cBhvr>
                                    </p:animEffect>
                                    <p:anim calcmode="lin" valueType="num">
                                      <p:cBhvr>
                                        <p:cTn id="44" dur="1000" fill="hold"/>
                                        <p:tgtEl>
                                          <p:spTgt spid="15"/>
                                        </p:tgtEl>
                                        <p:attrNameLst>
                                          <p:attrName>ppt_x</p:attrName>
                                        </p:attrNameLst>
                                      </p:cBhvr>
                                      <p:tavLst>
                                        <p:tav tm="0">
                                          <p:val>
                                            <p:strVal val="#ppt_x"/>
                                          </p:val>
                                        </p:tav>
                                        <p:tav tm="100000">
                                          <p:val>
                                            <p:strVal val="#ppt_x"/>
                                          </p:val>
                                        </p:tav>
                                      </p:tavLst>
                                    </p:anim>
                                    <p:anim calcmode="lin" valueType="num">
                                      <p:cBhvr>
                                        <p:cTn id="4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p:bldP spid="13" grpId="0"/>
      <p:bldP spid="14" grpId="0"/>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0" y="8751040"/>
            <a:ext cx="18288000" cy="1535960"/>
            <a:chOff x="0" y="0"/>
            <a:chExt cx="6186311" cy="519572"/>
          </a:xfrm>
        </p:grpSpPr>
        <p:sp>
          <p:nvSpPr>
            <p:cNvPr id="3" name="Freeform 3"/>
            <p:cNvSpPr/>
            <p:nvPr/>
          </p:nvSpPr>
          <p:spPr>
            <a:xfrm>
              <a:off x="0" y="0"/>
              <a:ext cx="6186311" cy="519572"/>
            </a:xfrm>
            <a:custGeom>
              <a:avLst/>
              <a:gdLst/>
              <a:ahLst/>
              <a:cxnLst/>
              <a:rect l="l" t="t" r="r" b="b"/>
              <a:pathLst>
                <a:path w="6186311" h="519572">
                  <a:moveTo>
                    <a:pt x="0" y="0"/>
                  </a:moveTo>
                  <a:lnTo>
                    <a:pt x="6186311" y="0"/>
                  </a:lnTo>
                  <a:lnTo>
                    <a:pt x="6186311" y="519572"/>
                  </a:lnTo>
                  <a:lnTo>
                    <a:pt x="0" y="519572"/>
                  </a:lnTo>
                  <a:close/>
                </a:path>
              </a:pathLst>
            </a:custGeom>
            <a:solidFill>
              <a:srgbClr val="1F222B"/>
            </a:solidFill>
          </p:spPr>
          <p:txBody>
            <a:bodyPr/>
            <a:lstStyle/>
            <a:p>
              <a:endParaRPr lang="en-US"/>
            </a:p>
          </p:txBody>
        </p:sp>
      </p:grpSp>
      <p:sp>
        <p:nvSpPr>
          <p:cNvPr id="4" name="Freeform 4"/>
          <p:cNvSpPr/>
          <p:nvPr/>
        </p:nvSpPr>
        <p:spPr>
          <a:xfrm>
            <a:off x="1028700" y="3103758"/>
            <a:ext cx="1160157" cy="1219614"/>
          </a:xfrm>
          <a:custGeom>
            <a:avLst/>
            <a:gdLst/>
            <a:ahLst/>
            <a:cxnLst/>
            <a:rect l="l" t="t" r="r" b="b"/>
            <a:pathLst>
              <a:path w="1160157" h="1219614">
                <a:moveTo>
                  <a:pt x="0" y="0"/>
                </a:moveTo>
                <a:lnTo>
                  <a:pt x="1160157" y="0"/>
                </a:lnTo>
                <a:lnTo>
                  <a:pt x="1160157" y="1219614"/>
                </a:lnTo>
                <a:lnTo>
                  <a:pt x="0" y="12196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1126804" y="4647222"/>
            <a:ext cx="963950" cy="963950"/>
          </a:xfrm>
          <a:custGeom>
            <a:avLst/>
            <a:gdLst/>
            <a:ahLst/>
            <a:cxnLst/>
            <a:rect l="l" t="t" r="r" b="b"/>
            <a:pathLst>
              <a:path w="963950" h="963950">
                <a:moveTo>
                  <a:pt x="0" y="0"/>
                </a:moveTo>
                <a:lnTo>
                  <a:pt x="963950" y="0"/>
                </a:lnTo>
                <a:lnTo>
                  <a:pt x="963950" y="963949"/>
                </a:lnTo>
                <a:lnTo>
                  <a:pt x="0" y="9639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dirty="0"/>
          </a:p>
        </p:txBody>
      </p:sp>
      <p:sp>
        <p:nvSpPr>
          <p:cNvPr id="6" name="Freeform 6"/>
          <p:cNvSpPr/>
          <p:nvPr/>
        </p:nvSpPr>
        <p:spPr>
          <a:xfrm rot="-5400000">
            <a:off x="597814" y="8246722"/>
            <a:ext cx="1824131" cy="1349857"/>
          </a:xfrm>
          <a:custGeom>
            <a:avLst/>
            <a:gdLst/>
            <a:ahLst/>
            <a:cxnLst/>
            <a:rect l="l" t="t" r="r" b="b"/>
            <a:pathLst>
              <a:path w="1824131" h="1349857">
                <a:moveTo>
                  <a:pt x="0" y="0"/>
                </a:moveTo>
                <a:lnTo>
                  <a:pt x="1824130" y="0"/>
                </a:lnTo>
                <a:lnTo>
                  <a:pt x="1824130" y="1349857"/>
                </a:lnTo>
                <a:lnTo>
                  <a:pt x="0" y="134985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3751212" y="-536088"/>
            <a:ext cx="6090051" cy="12294518"/>
          </a:xfrm>
          <a:custGeom>
            <a:avLst/>
            <a:gdLst/>
            <a:ahLst/>
            <a:cxnLst/>
            <a:rect l="l" t="t" r="r" b="b"/>
            <a:pathLst>
              <a:path w="6090051" h="12294518">
                <a:moveTo>
                  <a:pt x="0" y="0"/>
                </a:moveTo>
                <a:lnTo>
                  <a:pt x="6090052" y="0"/>
                </a:lnTo>
                <a:lnTo>
                  <a:pt x="6090052" y="12294518"/>
                </a:lnTo>
                <a:lnTo>
                  <a:pt x="0" y="12294518"/>
                </a:lnTo>
                <a:lnTo>
                  <a:pt x="0" y="0"/>
                </a:lnTo>
                <a:close/>
              </a:path>
            </a:pathLst>
          </a:custGeom>
          <a:blipFill>
            <a:blip r:embed="rId8"/>
            <a:stretch>
              <a:fillRect l="-228773"/>
            </a:stretch>
          </a:blipFill>
        </p:spPr>
        <p:txBody>
          <a:bodyPr/>
          <a:lstStyle/>
          <a:p>
            <a:endParaRPr lang="en-US"/>
          </a:p>
        </p:txBody>
      </p:sp>
      <p:sp>
        <p:nvSpPr>
          <p:cNvPr id="8" name="TextBox 8"/>
          <p:cNvSpPr txBox="1"/>
          <p:nvPr/>
        </p:nvSpPr>
        <p:spPr>
          <a:xfrm>
            <a:off x="834951" y="601484"/>
            <a:ext cx="7089849"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000000"/>
                </a:solidFill>
                <a:latin typeface="#9Slide07 SVNUT Triumph Press"/>
              </a:rPr>
              <a:t>3.2. </a:t>
            </a:r>
            <a:r>
              <a:rPr lang="en-US" sz="5299" dirty="0" err="1">
                <a:solidFill>
                  <a:srgbClr val="000000"/>
                </a:solidFill>
                <a:latin typeface="#9Slide07 SVNUT Triumph Press"/>
              </a:rPr>
              <a:t>Đọc</a:t>
            </a:r>
            <a:r>
              <a:rPr lang="en-US" sz="5299" dirty="0">
                <a:solidFill>
                  <a:srgbClr val="000000"/>
                </a:solidFill>
                <a:latin typeface="#9Slide07 SVNUT Triumph Press"/>
              </a:rPr>
              <a:t> </a:t>
            </a:r>
            <a:r>
              <a:rPr lang="en-US" sz="5299" dirty="0" err="1">
                <a:solidFill>
                  <a:srgbClr val="000000"/>
                </a:solidFill>
                <a:latin typeface="#9Slide07 SVNUT Triumph Press"/>
              </a:rPr>
              <a:t>hiểu</a:t>
            </a:r>
            <a:r>
              <a:rPr lang="en-US" sz="5299" dirty="0">
                <a:solidFill>
                  <a:srgbClr val="000000"/>
                </a:solidFill>
                <a:latin typeface="#9Slide07 SVNUT Triumph Press"/>
              </a:rPr>
              <a:t> chi </a:t>
            </a:r>
            <a:r>
              <a:rPr lang="en-US" sz="5299" dirty="0" err="1">
                <a:solidFill>
                  <a:srgbClr val="000000"/>
                </a:solidFill>
                <a:latin typeface="#9Slide07 SVNUT Triumph Press"/>
              </a:rPr>
              <a:t>tiết</a:t>
            </a:r>
            <a:endParaRPr lang="en-US" sz="5299" dirty="0">
              <a:solidFill>
                <a:srgbClr val="000000"/>
              </a:solidFill>
              <a:latin typeface="#9Slide07 SVNUT Triumph Press"/>
            </a:endParaRPr>
          </a:p>
        </p:txBody>
      </p:sp>
      <p:sp>
        <p:nvSpPr>
          <p:cNvPr id="9" name="TextBox 9"/>
          <p:cNvSpPr txBox="1"/>
          <p:nvPr/>
        </p:nvSpPr>
        <p:spPr>
          <a:xfrm>
            <a:off x="834951" y="1667015"/>
            <a:ext cx="16794658" cy="892176"/>
          </a:xfrm>
          <a:prstGeom prst="rect">
            <a:avLst/>
          </a:prstGeom>
        </p:spPr>
        <p:txBody>
          <a:bodyPr lIns="0" tIns="0" rIns="0" bIns="0" rtlCol="0" anchor="t">
            <a:spAutoFit/>
          </a:bodyPr>
          <a:lstStyle/>
          <a:p>
            <a:pPr>
              <a:lnSpc>
                <a:spcPts val="6999"/>
              </a:lnSpc>
              <a:spcBef>
                <a:spcPct val="0"/>
              </a:spcBef>
            </a:pPr>
            <a:r>
              <a:rPr lang="en-US" sz="4999">
                <a:solidFill>
                  <a:srgbClr val="000000"/>
                </a:solidFill>
                <a:latin typeface="#9Slide05 Aphrodite Pro"/>
              </a:rPr>
              <a:t>c. Nhân vật</a:t>
            </a:r>
          </a:p>
        </p:txBody>
      </p:sp>
      <p:sp>
        <p:nvSpPr>
          <p:cNvPr id="10" name="TextBox 10"/>
          <p:cNvSpPr txBox="1"/>
          <p:nvPr/>
        </p:nvSpPr>
        <p:spPr>
          <a:xfrm>
            <a:off x="2535409" y="3317402"/>
            <a:ext cx="10260609" cy="764540"/>
          </a:xfrm>
          <a:prstGeom prst="rect">
            <a:avLst/>
          </a:prstGeom>
        </p:spPr>
        <p:txBody>
          <a:bodyPr lIns="0" tIns="0" rIns="0" bIns="0" rtlCol="0" anchor="t">
            <a:spAutoFit/>
          </a:bodyPr>
          <a:lstStyle/>
          <a:p>
            <a:pPr algn="ctr">
              <a:lnSpc>
                <a:spcPts val="6159"/>
              </a:lnSpc>
            </a:pPr>
            <a:r>
              <a:rPr lang="en-US" sz="4399" dirty="0" err="1">
                <a:solidFill>
                  <a:srgbClr val="000000"/>
                </a:solidFill>
                <a:latin typeface="Roboto Condensed Bold"/>
              </a:rPr>
              <a:t>Lí</a:t>
            </a:r>
            <a:r>
              <a:rPr lang="en-US" sz="4399" dirty="0">
                <a:solidFill>
                  <a:srgbClr val="000000"/>
                </a:solidFill>
                <a:latin typeface="Roboto Condensed Bold"/>
              </a:rPr>
              <a:t> </a:t>
            </a:r>
            <a:r>
              <a:rPr lang="en-US" sz="4399" dirty="0" err="1">
                <a:solidFill>
                  <a:srgbClr val="000000"/>
                </a:solidFill>
                <a:latin typeface="Roboto Condensed Bold"/>
              </a:rPr>
              <a:t>tưởng</a:t>
            </a:r>
            <a:r>
              <a:rPr lang="en-US" sz="4399" dirty="0">
                <a:solidFill>
                  <a:srgbClr val="000000"/>
                </a:solidFill>
                <a:latin typeface="Roboto Condensed Bold"/>
              </a:rPr>
              <a:t>:</a:t>
            </a:r>
            <a:r>
              <a:rPr lang="en-US" sz="4399" dirty="0">
                <a:solidFill>
                  <a:srgbClr val="000000"/>
                </a:solidFill>
                <a:latin typeface="Roboto Condensed"/>
              </a:rPr>
              <a:t> </a:t>
            </a:r>
            <a:r>
              <a:rPr lang="en-US" sz="4399" dirty="0" err="1">
                <a:solidFill>
                  <a:srgbClr val="000000"/>
                </a:solidFill>
                <a:latin typeface="Roboto Condensed"/>
              </a:rPr>
              <a:t>Muốn</a:t>
            </a:r>
            <a:r>
              <a:rPr lang="en-US" sz="4399" dirty="0">
                <a:solidFill>
                  <a:srgbClr val="000000"/>
                </a:solidFill>
                <a:latin typeface="Roboto Condensed"/>
              </a:rPr>
              <a:t> </a:t>
            </a:r>
            <a:r>
              <a:rPr lang="en-US" sz="4399" dirty="0" err="1">
                <a:solidFill>
                  <a:srgbClr val="000000"/>
                </a:solidFill>
                <a:latin typeface="Roboto Condensed"/>
              </a:rPr>
              <a:t>xã</a:t>
            </a:r>
            <a:r>
              <a:rPr lang="en-US" sz="4399" dirty="0">
                <a:solidFill>
                  <a:srgbClr val="000000"/>
                </a:solidFill>
                <a:latin typeface="Roboto Condensed"/>
              </a:rPr>
              <a:t> </a:t>
            </a:r>
            <a:r>
              <a:rPr lang="en-US" sz="4399" dirty="0" err="1">
                <a:solidFill>
                  <a:srgbClr val="000000"/>
                </a:solidFill>
                <a:latin typeface="Roboto Condensed"/>
              </a:rPr>
              <a:t>Cà</a:t>
            </a:r>
            <a:r>
              <a:rPr lang="en-US" sz="4399" dirty="0">
                <a:solidFill>
                  <a:srgbClr val="000000"/>
                </a:solidFill>
                <a:latin typeface="Roboto Condensed"/>
              </a:rPr>
              <a:t> </a:t>
            </a:r>
            <a:r>
              <a:rPr lang="en-US" sz="4399" dirty="0" err="1">
                <a:solidFill>
                  <a:srgbClr val="000000"/>
                </a:solidFill>
                <a:latin typeface="Roboto Condensed"/>
              </a:rPr>
              <a:t>Hạ</a:t>
            </a:r>
            <a:r>
              <a:rPr lang="en-US" sz="4399" dirty="0">
                <a:solidFill>
                  <a:srgbClr val="000000"/>
                </a:solidFill>
                <a:latin typeface="Roboto Condensed"/>
              </a:rPr>
              <a:t> </a:t>
            </a:r>
            <a:r>
              <a:rPr lang="en-US" sz="4399" dirty="0" err="1">
                <a:solidFill>
                  <a:srgbClr val="000000"/>
                </a:solidFill>
                <a:latin typeface="Roboto Condensed"/>
              </a:rPr>
              <a:t>phát</a:t>
            </a:r>
            <a:r>
              <a:rPr lang="en-US" sz="4399" dirty="0">
                <a:solidFill>
                  <a:srgbClr val="000000"/>
                </a:solidFill>
                <a:latin typeface="Roboto Condensed"/>
              </a:rPr>
              <a:t> </a:t>
            </a:r>
            <a:r>
              <a:rPr lang="en-US" sz="4399" dirty="0" err="1">
                <a:solidFill>
                  <a:srgbClr val="000000"/>
                </a:solidFill>
                <a:latin typeface="Roboto Condensed"/>
              </a:rPr>
              <a:t>triển</a:t>
            </a:r>
            <a:r>
              <a:rPr lang="en-US" sz="4399" dirty="0">
                <a:solidFill>
                  <a:srgbClr val="000000"/>
                </a:solidFill>
                <a:latin typeface="Roboto Condensed"/>
              </a:rPr>
              <a:t> </a:t>
            </a:r>
            <a:r>
              <a:rPr lang="en-US" sz="4399" dirty="0" err="1">
                <a:solidFill>
                  <a:srgbClr val="000000"/>
                </a:solidFill>
                <a:latin typeface="Roboto Condensed"/>
              </a:rPr>
              <a:t>giàu</a:t>
            </a:r>
            <a:r>
              <a:rPr lang="en-US" sz="4399" dirty="0">
                <a:solidFill>
                  <a:srgbClr val="000000"/>
                </a:solidFill>
                <a:latin typeface="Roboto Condensed"/>
              </a:rPr>
              <a:t> </a:t>
            </a:r>
            <a:r>
              <a:rPr lang="en-US" sz="4399" dirty="0" err="1">
                <a:solidFill>
                  <a:srgbClr val="000000"/>
                </a:solidFill>
                <a:latin typeface="Roboto Condensed"/>
              </a:rPr>
              <a:t>mạnh</a:t>
            </a:r>
            <a:r>
              <a:rPr lang="en-US" sz="4399" dirty="0">
                <a:solidFill>
                  <a:srgbClr val="000000"/>
                </a:solidFill>
                <a:latin typeface="Roboto Condensed"/>
              </a:rPr>
              <a:t> </a:t>
            </a:r>
          </a:p>
        </p:txBody>
      </p:sp>
      <p:sp>
        <p:nvSpPr>
          <p:cNvPr id="11" name="TextBox 11"/>
          <p:cNvSpPr txBox="1"/>
          <p:nvPr/>
        </p:nvSpPr>
        <p:spPr>
          <a:xfrm>
            <a:off x="2535409" y="4551972"/>
            <a:ext cx="10768128" cy="3107690"/>
          </a:xfrm>
          <a:prstGeom prst="rect">
            <a:avLst/>
          </a:prstGeom>
        </p:spPr>
        <p:txBody>
          <a:bodyPr lIns="0" tIns="0" rIns="0" bIns="0" rtlCol="0" anchor="t">
            <a:spAutoFit/>
          </a:bodyPr>
          <a:lstStyle/>
          <a:p>
            <a:pPr algn="just">
              <a:lnSpc>
                <a:spcPts val="6159"/>
              </a:lnSpc>
            </a:pPr>
            <a:r>
              <a:rPr lang="en-US" sz="4399">
                <a:solidFill>
                  <a:srgbClr val="000000"/>
                </a:solidFill>
                <a:latin typeface="Roboto Condensed Bold"/>
              </a:rPr>
              <a:t>Hành động:</a:t>
            </a:r>
            <a:r>
              <a:rPr lang="en-US" sz="4399">
                <a:solidFill>
                  <a:srgbClr val="000000"/>
                </a:solidFill>
                <a:latin typeface="Roboto Condensed"/>
              </a:rPr>
              <a:t> </a:t>
            </a:r>
          </a:p>
          <a:p>
            <a:pPr marL="949957" lvl="1" indent="-474979" algn="just">
              <a:lnSpc>
                <a:spcPts val="6159"/>
              </a:lnSpc>
              <a:buFont typeface="Arial"/>
              <a:buChar char="•"/>
            </a:pPr>
            <a:r>
              <a:rPr lang="en-US" sz="4399">
                <a:solidFill>
                  <a:srgbClr val="000000"/>
                </a:solidFill>
                <a:latin typeface="Roboto Condensed"/>
              </a:rPr>
              <a:t>Trang trí Ủy ban xã: nhiều cờ quạt, khẩu hiệu, áp phích, bản đồ.</a:t>
            </a:r>
          </a:p>
          <a:p>
            <a:pPr marL="949957" lvl="1" indent="-474979" algn="just">
              <a:lnSpc>
                <a:spcPts val="6159"/>
              </a:lnSpc>
              <a:buFont typeface="Arial"/>
              <a:buChar char="•"/>
            </a:pPr>
            <a:r>
              <a:rPr lang="en-US" sz="4399">
                <a:solidFill>
                  <a:srgbClr val="000000"/>
                </a:solidFill>
                <a:latin typeface="Roboto Condensed"/>
              </a:rPr>
              <a:t>Đổi tên xã: Cà Hạ sang Hùng Tâm.</a:t>
            </a:r>
          </a:p>
        </p:txBody>
      </p:sp>
      <p:sp>
        <p:nvSpPr>
          <p:cNvPr id="12" name="TextBox 12"/>
          <p:cNvSpPr txBox="1"/>
          <p:nvPr/>
        </p:nvSpPr>
        <p:spPr>
          <a:xfrm>
            <a:off x="2535409" y="8935454"/>
            <a:ext cx="13171587" cy="1024256"/>
          </a:xfrm>
          <a:prstGeom prst="rect">
            <a:avLst/>
          </a:prstGeom>
        </p:spPr>
        <p:txBody>
          <a:bodyPr lIns="0" tIns="0" rIns="0" bIns="0" rtlCol="0" anchor="t">
            <a:spAutoFit/>
          </a:bodyPr>
          <a:lstStyle/>
          <a:p>
            <a:pPr algn="ctr">
              <a:lnSpc>
                <a:spcPts val="8119"/>
              </a:lnSpc>
            </a:pPr>
            <a:r>
              <a:rPr lang="en-US" sz="5799">
                <a:solidFill>
                  <a:srgbClr val="FFF1E9"/>
                </a:solidFill>
                <a:latin typeface="#9Slide05 VL Fadilla"/>
              </a:rPr>
              <a:t> Tổ chức, trang trí cuộc họp hoành tráng, hào nhoáng.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1000"/>
                                        <p:tgtEl>
                                          <p:spTgt spid="12"/>
                                        </p:tgtEl>
                                      </p:cBhvr>
                                    </p:animEffect>
                                    <p:anim calcmode="lin" valueType="num">
                                      <p:cBhvr>
                                        <p:cTn id="35" dur="1000" fill="hold"/>
                                        <p:tgtEl>
                                          <p:spTgt spid="12"/>
                                        </p:tgtEl>
                                        <p:attrNameLst>
                                          <p:attrName>ppt_x</p:attrName>
                                        </p:attrNameLst>
                                      </p:cBhvr>
                                      <p:tavLst>
                                        <p:tav tm="0">
                                          <p:val>
                                            <p:strVal val="#ppt_x"/>
                                          </p:val>
                                        </p:tav>
                                        <p:tav tm="100000">
                                          <p:val>
                                            <p:strVal val="#ppt_x"/>
                                          </p:val>
                                        </p:tav>
                                      </p:tavLst>
                                    </p:anim>
                                    <p:anim calcmode="lin" valueType="num">
                                      <p:cBhvr>
                                        <p:cTn id="3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0" y="8009585"/>
            <a:ext cx="18288000" cy="2277415"/>
            <a:chOff x="0" y="0"/>
            <a:chExt cx="6186311" cy="770385"/>
          </a:xfrm>
        </p:grpSpPr>
        <p:sp>
          <p:nvSpPr>
            <p:cNvPr id="3" name="Freeform 3"/>
            <p:cNvSpPr/>
            <p:nvPr/>
          </p:nvSpPr>
          <p:spPr>
            <a:xfrm>
              <a:off x="0" y="0"/>
              <a:ext cx="6186311" cy="770385"/>
            </a:xfrm>
            <a:custGeom>
              <a:avLst/>
              <a:gdLst/>
              <a:ahLst/>
              <a:cxnLst/>
              <a:rect l="l" t="t" r="r" b="b"/>
              <a:pathLst>
                <a:path w="6186311" h="770385">
                  <a:moveTo>
                    <a:pt x="0" y="0"/>
                  </a:moveTo>
                  <a:lnTo>
                    <a:pt x="6186311" y="0"/>
                  </a:lnTo>
                  <a:lnTo>
                    <a:pt x="6186311" y="770385"/>
                  </a:lnTo>
                  <a:lnTo>
                    <a:pt x="0" y="770385"/>
                  </a:lnTo>
                  <a:close/>
                </a:path>
              </a:pathLst>
            </a:custGeom>
            <a:solidFill>
              <a:srgbClr val="1F222B"/>
            </a:solidFill>
          </p:spPr>
          <p:txBody>
            <a:bodyPr/>
            <a:lstStyle/>
            <a:p>
              <a:endParaRPr lang="en-US"/>
            </a:p>
          </p:txBody>
        </p:sp>
      </p:grpSp>
      <p:sp>
        <p:nvSpPr>
          <p:cNvPr id="4" name="TextBox 4"/>
          <p:cNvSpPr txBox="1"/>
          <p:nvPr/>
        </p:nvSpPr>
        <p:spPr>
          <a:xfrm>
            <a:off x="4257208" y="3711404"/>
            <a:ext cx="12800797" cy="3888740"/>
          </a:xfrm>
          <a:prstGeom prst="rect">
            <a:avLst/>
          </a:prstGeom>
        </p:spPr>
        <p:txBody>
          <a:bodyPr lIns="0" tIns="0" rIns="0" bIns="0" rtlCol="0" anchor="t">
            <a:spAutoFit/>
          </a:bodyPr>
          <a:lstStyle/>
          <a:p>
            <a:pPr marL="949957" lvl="1" indent="-474979" algn="just">
              <a:lnSpc>
                <a:spcPts val="6159"/>
              </a:lnSpc>
              <a:buFont typeface="Arial"/>
              <a:buChar char="•"/>
            </a:pPr>
            <a:r>
              <a:rPr lang="en-US" sz="4399" dirty="0" err="1">
                <a:solidFill>
                  <a:srgbClr val="000000"/>
                </a:solidFill>
                <a:latin typeface="Roboto Condensed"/>
              </a:rPr>
              <a:t>Ngôn</a:t>
            </a:r>
            <a:r>
              <a:rPr lang="en-US" sz="4399" dirty="0">
                <a:solidFill>
                  <a:srgbClr val="000000"/>
                </a:solidFill>
                <a:latin typeface="Roboto Condensed"/>
              </a:rPr>
              <a:t> </a:t>
            </a:r>
            <a:r>
              <a:rPr lang="en-US" sz="4399" dirty="0" err="1">
                <a:solidFill>
                  <a:srgbClr val="000000"/>
                </a:solidFill>
                <a:latin typeface="Roboto Condensed"/>
              </a:rPr>
              <a:t>ngữ</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ông</a:t>
            </a:r>
            <a:r>
              <a:rPr lang="en-US" sz="4399" dirty="0">
                <a:solidFill>
                  <a:srgbClr val="000000"/>
                </a:solidFill>
                <a:latin typeface="Roboto Condensed"/>
              </a:rPr>
              <a:t> </a:t>
            </a:r>
            <a:r>
              <a:rPr lang="en-US" sz="4399" dirty="0" err="1">
                <a:solidFill>
                  <a:srgbClr val="000000"/>
                </a:solidFill>
                <a:latin typeface="Roboto Condensed"/>
              </a:rPr>
              <a:t>Nha</a:t>
            </a:r>
            <a:r>
              <a:rPr lang="en-US" sz="4399" dirty="0">
                <a:solidFill>
                  <a:srgbClr val="000000"/>
                </a:solidFill>
                <a:latin typeface="Roboto Condensed"/>
              </a:rPr>
              <a:t> </a:t>
            </a:r>
            <a:r>
              <a:rPr lang="en-US" sz="4399" dirty="0" err="1">
                <a:solidFill>
                  <a:srgbClr val="000000"/>
                </a:solidFill>
                <a:latin typeface="Roboto Condensed"/>
              </a:rPr>
              <a:t>không</a:t>
            </a:r>
            <a:r>
              <a:rPr lang="en-US" sz="4399" dirty="0">
                <a:solidFill>
                  <a:srgbClr val="000000"/>
                </a:solidFill>
                <a:latin typeface="Roboto Condensed"/>
              </a:rPr>
              <a:t> </a:t>
            </a:r>
            <a:r>
              <a:rPr lang="en-US" sz="4399" dirty="0" err="1">
                <a:solidFill>
                  <a:srgbClr val="000000"/>
                </a:solidFill>
                <a:latin typeface="Roboto Condensed"/>
              </a:rPr>
              <a:t>phù</a:t>
            </a:r>
            <a:r>
              <a:rPr lang="en-US" sz="4399" dirty="0">
                <a:solidFill>
                  <a:srgbClr val="000000"/>
                </a:solidFill>
                <a:latin typeface="Roboto Condensed"/>
              </a:rPr>
              <a:t> </a:t>
            </a:r>
            <a:r>
              <a:rPr lang="en-US" sz="4399" dirty="0" err="1">
                <a:solidFill>
                  <a:srgbClr val="000000"/>
                </a:solidFill>
                <a:latin typeface="Roboto Condensed"/>
              </a:rPr>
              <a:t>hợp</a:t>
            </a:r>
            <a:r>
              <a:rPr lang="en-US" sz="4399" dirty="0">
                <a:solidFill>
                  <a:srgbClr val="000000"/>
                </a:solidFill>
                <a:latin typeface="Roboto Condensed"/>
              </a:rPr>
              <a:t> </a:t>
            </a:r>
            <a:r>
              <a:rPr lang="en-US" sz="4399" dirty="0" err="1">
                <a:solidFill>
                  <a:srgbClr val="000000"/>
                </a:solidFill>
                <a:latin typeface="Roboto Condensed"/>
              </a:rPr>
              <a:t>với</a:t>
            </a:r>
            <a:r>
              <a:rPr lang="en-US" sz="4399" dirty="0">
                <a:solidFill>
                  <a:srgbClr val="000000"/>
                </a:solidFill>
                <a:latin typeface="Roboto Condensed"/>
              </a:rPr>
              <a:t> </a:t>
            </a:r>
            <a:r>
              <a:rPr lang="en-US" sz="4399" dirty="0" err="1">
                <a:solidFill>
                  <a:srgbClr val="000000"/>
                </a:solidFill>
                <a:latin typeface="Roboto Condensed"/>
              </a:rPr>
              <a:t>một</a:t>
            </a:r>
            <a:r>
              <a:rPr lang="en-US" sz="4399" dirty="0">
                <a:solidFill>
                  <a:srgbClr val="000000"/>
                </a:solidFill>
                <a:latin typeface="Roboto Condensed"/>
              </a:rPr>
              <a:t> </a:t>
            </a:r>
            <a:r>
              <a:rPr lang="en-US" sz="4399" dirty="0" err="1">
                <a:solidFill>
                  <a:srgbClr val="000000"/>
                </a:solidFill>
                <a:latin typeface="Roboto Condensed"/>
              </a:rPr>
              <a:t>cuộc</a:t>
            </a:r>
            <a:r>
              <a:rPr lang="en-US" sz="4399" dirty="0">
                <a:solidFill>
                  <a:srgbClr val="000000"/>
                </a:solidFill>
                <a:latin typeface="Roboto Condensed"/>
              </a:rPr>
              <a:t> </a:t>
            </a:r>
            <a:r>
              <a:rPr lang="en-US" sz="4399" dirty="0" err="1">
                <a:solidFill>
                  <a:srgbClr val="000000"/>
                </a:solidFill>
                <a:latin typeface="Roboto Condensed"/>
              </a:rPr>
              <a:t>họp</a:t>
            </a:r>
            <a:r>
              <a:rPr lang="en-US" sz="4399" dirty="0">
                <a:solidFill>
                  <a:srgbClr val="000000"/>
                </a:solidFill>
                <a:latin typeface="Roboto Condensed"/>
              </a:rPr>
              <a:t> </a:t>
            </a:r>
            <a:r>
              <a:rPr lang="en-US" sz="4399" dirty="0" err="1">
                <a:solidFill>
                  <a:srgbClr val="000000"/>
                </a:solidFill>
                <a:latin typeface="Roboto Condensed"/>
              </a:rPr>
              <a:t>có</a:t>
            </a:r>
            <a:r>
              <a:rPr lang="en-US" sz="4399" dirty="0">
                <a:solidFill>
                  <a:srgbClr val="000000"/>
                </a:solidFill>
                <a:latin typeface="Roboto Condensed"/>
              </a:rPr>
              <a:t> </a:t>
            </a:r>
            <a:r>
              <a:rPr lang="en-US" sz="4399" dirty="0" err="1">
                <a:solidFill>
                  <a:srgbClr val="000000"/>
                </a:solidFill>
                <a:latin typeface="Roboto Condensed"/>
              </a:rPr>
              <a:t>tính</a:t>
            </a:r>
            <a:r>
              <a:rPr lang="en-US" sz="4399" dirty="0">
                <a:solidFill>
                  <a:srgbClr val="000000"/>
                </a:solidFill>
                <a:latin typeface="Roboto Condensed"/>
              </a:rPr>
              <a:t> </a:t>
            </a:r>
            <a:r>
              <a:rPr lang="en-US" sz="4399" dirty="0" err="1">
                <a:solidFill>
                  <a:srgbClr val="000000"/>
                </a:solidFill>
                <a:latin typeface="Roboto Condensed"/>
              </a:rPr>
              <a:t>trang</a:t>
            </a:r>
            <a:r>
              <a:rPr lang="en-US" sz="4399" dirty="0">
                <a:solidFill>
                  <a:srgbClr val="000000"/>
                </a:solidFill>
                <a:latin typeface="Roboto Condensed"/>
              </a:rPr>
              <a:t> </a:t>
            </a:r>
            <a:r>
              <a:rPr lang="en-US" sz="4399" dirty="0" err="1">
                <a:solidFill>
                  <a:srgbClr val="000000"/>
                </a:solidFill>
                <a:latin typeface="Roboto Condensed"/>
              </a:rPr>
              <a:t>trọng</a:t>
            </a:r>
            <a:r>
              <a:rPr lang="en-US" sz="4399" dirty="0">
                <a:solidFill>
                  <a:srgbClr val="000000"/>
                </a:solidFill>
                <a:latin typeface="Roboto Condensed"/>
              </a:rPr>
              <a:t>. </a:t>
            </a:r>
            <a:r>
              <a:rPr lang="en-US" sz="4399" dirty="0" err="1">
                <a:solidFill>
                  <a:srgbClr val="000000"/>
                </a:solidFill>
                <a:latin typeface="Roboto Condensed"/>
              </a:rPr>
              <a:t>Lời</a:t>
            </a:r>
            <a:r>
              <a:rPr lang="en-US" sz="4399" dirty="0">
                <a:solidFill>
                  <a:srgbClr val="000000"/>
                </a:solidFill>
                <a:latin typeface="Roboto Condensed"/>
              </a:rPr>
              <a:t> </a:t>
            </a:r>
            <a:r>
              <a:rPr lang="en-US" sz="4399" dirty="0" err="1">
                <a:solidFill>
                  <a:srgbClr val="000000"/>
                </a:solidFill>
                <a:latin typeface="Roboto Condensed"/>
              </a:rPr>
              <a:t>nói</a:t>
            </a:r>
            <a:r>
              <a:rPr lang="en-US" sz="4399" dirty="0">
                <a:solidFill>
                  <a:srgbClr val="000000"/>
                </a:solidFill>
                <a:latin typeface="Roboto Condensed"/>
              </a:rPr>
              <a:t> </a:t>
            </a:r>
            <a:r>
              <a:rPr lang="en-US" sz="4399" dirty="0" err="1">
                <a:solidFill>
                  <a:srgbClr val="000000"/>
                </a:solidFill>
                <a:latin typeface="Roboto Condensed"/>
              </a:rPr>
              <a:t>có</a:t>
            </a:r>
            <a:r>
              <a:rPr lang="en-US" sz="4399" dirty="0">
                <a:solidFill>
                  <a:srgbClr val="000000"/>
                </a:solidFill>
                <a:latin typeface="Roboto Condensed"/>
              </a:rPr>
              <a:t> </a:t>
            </a:r>
            <a:r>
              <a:rPr lang="en-US" sz="4399" dirty="0" err="1">
                <a:solidFill>
                  <a:srgbClr val="000000"/>
                </a:solidFill>
                <a:latin typeface="Roboto Condensed"/>
              </a:rPr>
              <a:t>nhiều</a:t>
            </a:r>
            <a:r>
              <a:rPr lang="en-US" sz="4399" dirty="0">
                <a:solidFill>
                  <a:srgbClr val="000000"/>
                </a:solidFill>
                <a:latin typeface="Roboto Condensed"/>
              </a:rPr>
              <a:t> </a:t>
            </a:r>
            <a:r>
              <a:rPr lang="en-US" sz="4399" dirty="0" err="1">
                <a:solidFill>
                  <a:srgbClr val="000000"/>
                </a:solidFill>
                <a:latin typeface="Roboto Condensed"/>
              </a:rPr>
              <a:t>từ</a:t>
            </a:r>
            <a:r>
              <a:rPr lang="en-US" sz="4399" dirty="0">
                <a:solidFill>
                  <a:srgbClr val="000000"/>
                </a:solidFill>
                <a:latin typeface="Roboto Condensed"/>
              </a:rPr>
              <a:t> </a:t>
            </a:r>
            <a:r>
              <a:rPr lang="en-US" sz="4399" dirty="0" err="1">
                <a:solidFill>
                  <a:srgbClr val="000000"/>
                </a:solidFill>
                <a:latin typeface="Roboto Condensed"/>
              </a:rPr>
              <a:t>ngữ</a:t>
            </a:r>
            <a:r>
              <a:rPr lang="en-US" sz="4399" dirty="0">
                <a:solidFill>
                  <a:srgbClr val="000000"/>
                </a:solidFill>
                <a:latin typeface="Roboto Condensed"/>
              </a:rPr>
              <a:t> </a:t>
            </a:r>
            <a:r>
              <a:rPr lang="en-US" sz="4399" dirty="0" err="1">
                <a:solidFill>
                  <a:srgbClr val="000000"/>
                </a:solidFill>
                <a:latin typeface="Roboto Condensed"/>
              </a:rPr>
              <a:t>không</a:t>
            </a:r>
            <a:r>
              <a:rPr lang="en-US" sz="4399" dirty="0">
                <a:solidFill>
                  <a:srgbClr val="000000"/>
                </a:solidFill>
                <a:latin typeface="Roboto Condensed"/>
              </a:rPr>
              <a:t> </a:t>
            </a:r>
            <a:r>
              <a:rPr lang="en-US" sz="4399" dirty="0" err="1">
                <a:solidFill>
                  <a:srgbClr val="000000"/>
                </a:solidFill>
                <a:latin typeface="Roboto Condensed"/>
              </a:rPr>
              <a:t>rõ</a:t>
            </a:r>
            <a:r>
              <a:rPr lang="en-US" sz="4399" dirty="0">
                <a:solidFill>
                  <a:srgbClr val="000000"/>
                </a:solidFill>
                <a:latin typeface="Roboto Condensed"/>
              </a:rPr>
              <a:t> </a:t>
            </a:r>
            <a:r>
              <a:rPr lang="en-US" sz="4399" dirty="0" err="1">
                <a:solidFill>
                  <a:srgbClr val="000000"/>
                </a:solidFill>
                <a:latin typeface="Roboto Condensed"/>
              </a:rPr>
              <a:t>nghĩa</a:t>
            </a:r>
            <a:r>
              <a:rPr lang="en-US" sz="4399" dirty="0">
                <a:solidFill>
                  <a:srgbClr val="000000"/>
                </a:solidFill>
                <a:latin typeface="Roboto Condensed"/>
              </a:rPr>
              <a:t> </a:t>
            </a:r>
            <a:r>
              <a:rPr lang="en-US" sz="4399" dirty="0" err="1">
                <a:solidFill>
                  <a:srgbClr val="000000"/>
                </a:solidFill>
                <a:latin typeface="Roboto Condensed"/>
              </a:rPr>
              <a:t>như</a:t>
            </a:r>
            <a:r>
              <a:rPr lang="en-US" sz="4399" dirty="0">
                <a:solidFill>
                  <a:srgbClr val="000000"/>
                </a:solidFill>
                <a:latin typeface="Roboto Condensed"/>
              </a:rPr>
              <a:t>:</a:t>
            </a:r>
            <a:r>
              <a:rPr lang="en-US" sz="4399" dirty="0">
                <a:solidFill>
                  <a:srgbClr val="000000"/>
                </a:solidFill>
                <a:latin typeface="Roboto Condensed Italics"/>
              </a:rPr>
              <a:t> ta bung </a:t>
            </a:r>
            <a:r>
              <a:rPr lang="en-US" sz="4399" dirty="0" err="1">
                <a:solidFill>
                  <a:srgbClr val="000000"/>
                </a:solidFill>
                <a:latin typeface="Roboto Condensed Italics"/>
              </a:rPr>
              <a:t>ra</a:t>
            </a:r>
            <a:r>
              <a:rPr lang="en-US" sz="4399" dirty="0">
                <a:solidFill>
                  <a:srgbClr val="000000"/>
                </a:solidFill>
                <a:latin typeface="Roboto Condensed Italics"/>
              </a:rPr>
              <a:t>, ta bung </a:t>
            </a:r>
            <a:r>
              <a:rPr lang="en-US" sz="4399" dirty="0" err="1">
                <a:solidFill>
                  <a:srgbClr val="000000"/>
                </a:solidFill>
                <a:latin typeface="Roboto Condensed Italics"/>
              </a:rPr>
              <a:t>ra</a:t>
            </a:r>
            <a:r>
              <a:rPr lang="en-US" sz="4399" dirty="0">
                <a:solidFill>
                  <a:srgbClr val="000000"/>
                </a:solidFill>
                <a:latin typeface="Roboto Condensed Italics"/>
              </a:rPr>
              <a:t> </a:t>
            </a:r>
            <a:r>
              <a:rPr lang="en-US" sz="4399" dirty="0" err="1">
                <a:solidFill>
                  <a:srgbClr val="000000"/>
                </a:solidFill>
                <a:latin typeface="Roboto Condensed Italics"/>
              </a:rPr>
              <a:t>pháo</a:t>
            </a:r>
            <a:r>
              <a:rPr lang="en-US" sz="4399" dirty="0">
                <a:solidFill>
                  <a:srgbClr val="000000"/>
                </a:solidFill>
                <a:latin typeface="Roboto Condensed"/>
              </a:rPr>
              <a:t>. </a:t>
            </a:r>
          </a:p>
          <a:p>
            <a:pPr marL="949957" lvl="1" indent="-474979" algn="just">
              <a:lnSpc>
                <a:spcPts val="6159"/>
              </a:lnSpc>
              <a:buFont typeface="Arial"/>
              <a:buChar char="•"/>
            </a:pPr>
            <a:r>
              <a:rPr lang="en-US" sz="4399" dirty="0" err="1">
                <a:solidFill>
                  <a:srgbClr val="000000"/>
                </a:solidFill>
                <a:latin typeface="Roboto Condensed"/>
              </a:rPr>
              <a:t>Ông</a:t>
            </a:r>
            <a:r>
              <a:rPr lang="en-US" sz="4399" dirty="0">
                <a:solidFill>
                  <a:srgbClr val="000000"/>
                </a:solidFill>
                <a:latin typeface="Roboto Condensed"/>
              </a:rPr>
              <a:t> </a:t>
            </a:r>
            <a:r>
              <a:rPr lang="en-US" sz="4399" dirty="0" err="1">
                <a:solidFill>
                  <a:srgbClr val="000000"/>
                </a:solidFill>
                <a:latin typeface="Roboto Condensed"/>
              </a:rPr>
              <a:t>Nha</a:t>
            </a:r>
            <a:r>
              <a:rPr lang="en-US" sz="4399" dirty="0">
                <a:solidFill>
                  <a:srgbClr val="000000"/>
                </a:solidFill>
                <a:latin typeface="Roboto Condensed"/>
              </a:rPr>
              <a:t> </a:t>
            </a:r>
            <a:r>
              <a:rPr lang="en-US" sz="4399" dirty="0" err="1">
                <a:solidFill>
                  <a:srgbClr val="000000"/>
                </a:solidFill>
                <a:latin typeface="Roboto Condensed"/>
              </a:rPr>
              <a:t>càng</a:t>
            </a:r>
            <a:r>
              <a:rPr lang="en-US" sz="4399" dirty="0">
                <a:solidFill>
                  <a:srgbClr val="000000"/>
                </a:solidFill>
                <a:latin typeface="Roboto Condensed"/>
              </a:rPr>
              <a:t> </a:t>
            </a:r>
            <a:r>
              <a:rPr lang="en-US" sz="4399" dirty="0" err="1">
                <a:solidFill>
                  <a:srgbClr val="000000"/>
                </a:solidFill>
                <a:latin typeface="Roboto Condensed"/>
              </a:rPr>
              <a:t>cố</a:t>
            </a:r>
            <a:r>
              <a:rPr lang="en-US" sz="4399" dirty="0">
                <a:solidFill>
                  <a:srgbClr val="000000"/>
                </a:solidFill>
                <a:latin typeface="Roboto Condensed"/>
              </a:rPr>
              <a:t> </a:t>
            </a:r>
            <a:r>
              <a:rPr lang="en-US" sz="4399" dirty="0" err="1">
                <a:solidFill>
                  <a:srgbClr val="000000"/>
                </a:solidFill>
                <a:latin typeface="Roboto Condensed"/>
              </a:rPr>
              <a:t>nói</a:t>
            </a:r>
            <a:r>
              <a:rPr lang="en-US" sz="4399" dirty="0">
                <a:solidFill>
                  <a:srgbClr val="000000"/>
                </a:solidFill>
                <a:latin typeface="Roboto Condensed"/>
              </a:rPr>
              <a:t> </a:t>
            </a:r>
            <a:r>
              <a:rPr lang="en-US" sz="4399" dirty="0" err="1">
                <a:solidFill>
                  <a:srgbClr val="000000"/>
                </a:solidFill>
                <a:latin typeface="Roboto Condensed"/>
              </a:rPr>
              <a:t>những</a:t>
            </a:r>
            <a:r>
              <a:rPr lang="en-US" sz="4399" dirty="0">
                <a:solidFill>
                  <a:srgbClr val="000000"/>
                </a:solidFill>
                <a:latin typeface="Roboto Condensed"/>
              </a:rPr>
              <a:t> </a:t>
            </a:r>
            <a:r>
              <a:rPr lang="en-US" sz="4399" dirty="0" err="1">
                <a:solidFill>
                  <a:srgbClr val="000000"/>
                </a:solidFill>
                <a:latin typeface="Roboto Condensed"/>
              </a:rPr>
              <a:t>từ</a:t>
            </a:r>
            <a:r>
              <a:rPr lang="en-US" sz="4399" dirty="0">
                <a:solidFill>
                  <a:srgbClr val="000000"/>
                </a:solidFill>
                <a:latin typeface="Roboto Condensed"/>
              </a:rPr>
              <a:t> khoa </a:t>
            </a:r>
            <a:r>
              <a:rPr lang="en-US" sz="4399" dirty="0" err="1">
                <a:solidFill>
                  <a:srgbClr val="000000"/>
                </a:solidFill>
                <a:latin typeface="Roboto Condensed"/>
              </a:rPr>
              <a:t>học</a:t>
            </a:r>
            <a:r>
              <a:rPr lang="en-US" sz="4399" dirty="0">
                <a:solidFill>
                  <a:srgbClr val="000000"/>
                </a:solidFill>
                <a:latin typeface="Roboto Condensed"/>
              </a:rPr>
              <a:t>, </a:t>
            </a:r>
            <a:r>
              <a:rPr lang="en-US" sz="4399" dirty="0" err="1">
                <a:solidFill>
                  <a:srgbClr val="000000"/>
                </a:solidFill>
                <a:latin typeface="Roboto Condensed"/>
              </a:rPr>
              <a:t>thì</a:t>
            </a:r>
            <a:r>
              <a:rPr lang="en-US" sz="4399" dirty="0">
                <a:solidFill>
                  <a:srgbClr val="000000"/>
                </a:solidFill>
                <a:latin typeface="Roboto Condensed"/>
              </a:rPr>
              <a:t> </a:t>
            </a:r>
            <a:r>
              <a:rPr lang="en-US" sz="4399" dirty="0" err="1">
                <a:solidFill>
                  <a:srgbClr val="000000"/>
                </a:solidFill>
                <a:latin typeface="Roboto Condensed"/>
              </a:rPr>
              <a:t>càng</a:t>
            </a:r>
            <a:r>
              <a:rPr lang="en-US" sz="4399" dirty="0">
                <a:solidFill>
                  <a:srgbClr val="000000"/>
                </a:solidFill>
                <a:latin typeface="Roboto Condensed"/>
              </a:rPr>
              <a:t> </a:t>
            </a:r>
            <a:r>
              <a:rPr lang="en-US" sz="4399" dirty="0" err="1">
                <a:solidFill>
                  <a:srgbClr val="000000"/>
                </a:solidFill>
                <a:latin typeface="Roboto Condensed"/>
              </a:rPr>
              <a:t>lộ</a:t>
            </a:r>
            <a:r>
              <a:rPr lang="en-US" sz="4399" dirty="0">
                <a:solidFill>
                  <a:srgbClr val="000000"/>
                </a:solidFill>
                <a:latin typeface="Roboto Condensed"/>
              </a:rPr>
              <a:t> </a:t>
            </a:r>
            <a:r>
              <a:rPr lang="en-US" sz="4399" dirty="0" err="1">
                <a:solidFill>
                  <a:srgbClr val="000000"/>
                </a:solidFill>
                <a:latin typeface="Roboto Condensed"/>
              </a:rPr>
              <a:t>ra</a:t>
            </a:r>
            <a:r>
              <a:rPr lang="en-US" sz="4399" dirty="0">
                <a:solidFill>
                  <a:srgbClr val="000000"/>
                </a:solidFill>
                <a:latin typeface="Roboto Condensed"/>
              </a:rPr>
              <a:t> </a:t>
            </a:r>
            <a:r>
              <a:rPr lang="en-US" sz="4399" dirty="0" err="1">
                <a:solidFill>
                  <a:srgbClr val="000000"/>
                </a:solidFill>
                <a:latin typeface="Roboto Condensed"/>
              </a:rPr>
              <a:t>nhiều</a:t>
            </a:r>
            <a:r>
              <a:rPr lang="en-US" sz="4399" dirty="0">
                <a:solidFill>
                  <a:srgbClr val="000000"/>
                </a:solidFill>
                <a:latin typeface="Roboto Condensed"/>
              </a:rPr>
              <a:t> </a:t>
            </a:r>
            <a:r>
              <a:rPr lang="en-US" sz="4399" dirty="0" err="1">
                <a:solidFill>
                  <a:srgbClr val="000000"/>
                </a:solidFill>
                <a:latin typeface="Roboto Condensed"/>
              </a:rPr>
              <a:t>sự</a:t>
            </a:r>
            <a:r>
              <a:rPr lang="en-US" sz="4399" dirty="0">
                <a:solidFill>
                  <a:srgbClr val="000000"/>
                </a:solidFill>
                <a:latin typeface="Roboto Condensed"/>
              </a:rPr>
              <a:t> </a:t>
            </a:r>
            <a:r>
              <a:rPr lang="en-US" sz="4399" dirty="0" err="1">
                <a:solidFill>
                  <a:srgbClr val="000000"/>
                </a:solidFill>
                <a:latin typeface="Roboto Condensed"/>
              </a:rPr>
              <a:t>thiếu</a:t>
            </a:r>
            <a:r>
              <a:rPr lang="en-US" sz="4399" dirty="0">
                <a:solidFill>
                  <a:srgbClr val="000000"/>
                </a:solidFill>
                <a:latin typeface="Roboto Condensed"/>
              </a:rPr>
              <a:t> </a:t>
            </a:r>
            <a:r>
              <a:rPr lang="en-US" sz="4399" dirty="0" err="1">
                <a:solidFill>
                  <a:srgbClr val="000000"/>
                </a:solidFill>
                <a:latin typeface="Roboto Condensed"/>
              </a:rPr>
              <a:t>hiểu</a:t>
            </a:r>
            <a:r>
              <a:rPr lang="en-US" sz="4399" dirty="0">
                <a:solidFill>
                  <a:srgbClr val="000000"/>
                </a:solidFill>
                <a:latin typeface="Roboto Condensed"/>
              </a:rPr>
              <a:t> </a:t>
            </a:r>
            <a:r>
              <a:rPr lang="en-US" sz="4399" dirty="0" err="1">
                <a:solidFill>
                  <a:srgbClr val="000000"/>
                </a:solidFill>
                <a:latin typeface="Roboto Condensed"/>
              </a:rPr>
              <a:t>biết</a:t>
            </a:r>
            <a:r>
              <a:rPr lang="en-US" sz="4399" dirty="0">
                <a:solidFill>
                  <a:srgbClr val="000000"/>
                </a:solidFill>
                <a:latin typeface="Roboto Condensed"/>
              </a:rPr>
              <a:t> </a:t>
            </a:r>
            <a:r>
              <a:rPr lang="en-US" sz="4399" dirty="0" err="1">
                <a:solidFill>
                  <a:srgbClr val="000000"/>
                </a:solidFill>
                <a:latin typeface="Roboto Condensed"/>
              </a:rPr>
              <a:t>của</a:t>
            </a:r>
            <a:r>
              <a:rPr lang="en-US" sz="4399" dirty="0">
                <a:solidFill>
                  <a:srgbClr val="000000"/>
                </a:solidFill>
                <a:latin typeface="Roboto Condensed"/>
              </a:rPr>
              <a:t> </a:t>
            </a:r>
            <a:r>
              <a:rPr lang="en-US" sz="4399" dirty="0" err="1">
                <a:solidFill>
                  <a:srgbClr val="000000"/>
                </a:solidFill>
                <a:latin typeface="Roboto Condensed"/>
              </a:rPr>
              <a:t>mình</a:t>
            </a:r>
            <a:r>
              <a:rPr lang="en-US" sz="4399" dirty="0">
                <a:solidFill>
                  <a:srgbClr val="000000"/>
                </a:solidFill>
                <a:latin typeface="Roboto Condensed"/>
              </a:rPr>
              <a:t>. </a:t>
            </a:r>
          </a:p>
        </p:txBody>
      </p:sp>
      <p:sp>
        <p:nvSpPr>
          <p:cNvPr id="5" name="Freeform 5"/>
          <p:cNvSpPr/>
          <p:nvPr/>
        </p:nvSpPr>
        <p:spPr>
          <a:xfrm rot="-5400000">
            <a:off x="3042075" y="8284956"/>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272502" y="3082754"/>
            <a:ext cx="1356567" cy="1232780"/>
          </a:xfrm>
          <a:custGeom>
            <a:avLst/>
            <a:gdLst/>
            <a:ahLst/>
            <a:cxnLst/>
            <a:rect l="l" t="t" r="r" b="b"/>
            <a:pathLst>
              <a:path w="1356567" h="1232780">
                <a:moveTo>
                  <a:pt x="0" y="0"/>
                </a:moveTo>
                <a:lnTo>
                  <a:pt x="1356567" y="0"/>
                </a:lnTo>
                <a:lnTo>
                  <a:pt x="1356567" y="1232780"/>
                </a:lnTo>
                <a:lnTo>
                  <a:pt x="0" y="12327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2900641" y="269836"/>
            <a:ext cx="6929159"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000000"/>
                </a:solidFill>
                <a:latin typeface="#9Slide07 SVNUT Triumph Press"/>
              </a:rPr>
              <a:t>3.2. </a:t>
            </a:r>
            <a:r>
              <a:rPr lang="en-US" sz="5299" dirty="0" err="1">
                <a:solidFill>
                  <a:srgbClr val="000000"/>
                </a:solidFill>
                <a:latin typeface="#9Slide07 SVNUT Triumph Press"/>
              </a:rPr>
              <a:t>Đọc</a:t>
            </a:r>
            <a:r>
              <a:rPr lang="en-US" sz="5299" dirty="0">
                <a:solidFill>
                  <a:srgbClr val="000000"/>
                </a:solidFill>
                <a:latin typeface="#9Slide07 SVNUT Triumph Press"/>
              </a:rPr>
              <a:t> </a:t>
            </a:r>
            <a:r>
              <a:rPr lang="en-US" sz="5299" dirty="0" err="1">
                <a:solidFill>
                  <a:srgbClr val="000000"/>
                </a:solidFill>
                <a:latin typeface="#9Slide07 SVNUT Triumph Press"/>
              </a:rPr>
              <a:t>hiểu</a:t>
            </a:r>
            <a:r>
              <a:rPr lang="en-US" sz="5299" dirty="0">
                <a:solidFill>
                  <a:srgbClr val="000000"/>
                </a:solidFill>
                <a:latin typeface="#9Slide07 SVNUT Triumph Press"/>
              </a:rPr>
              <a:t> chi </a:t>
            </a:r>
            <a:r>
              <a:rPr lang="en-US" sz="5299" dirty="0" err="1">
                <a:solidFill>
                  <a:srgbClr val="000000"/>
                </a:solidFill>
                <a:latin typeface="#9Slide07 SVNUT Triumph Press"/>
              </a:rPr>
              <a:t>tiết</a:t>
            </a:r>
            <a:endParaRPr lang="en-US" sz="5299" dirty="0">
              <a:solidFill>
                <a:srgbClr val="000000"/>
              </a:solidFill>
              <a:latin typeface="#9Slide07 SVNUT Triumph Press"/>
            </a:endParaRPr>
          </a:p>
        </p:txBody>
      </p:sp>
      <p:sp>
        <p:nvSpPr>
          <p:cNvPr id="8" name="TextBox 8"/>
          <p:cNvSpPr txBox="1"/>
          <p:nvPr/>
        </p:nvSpPr>
        <p:spPr>
          <a:xfrm>
            <a:off x="2667000" y="1499621"/>
            <a:ext cx="16794658" cy="892176"/>
          </a:xfrm>
          <a:prstGeom prst="rect">
            <a:avLst/>
          </a:prstGeom>
        </p:spPr>
        <p:txBody>
          <a:bodyPr lIns="0" tIns="0" rIns="0" bIns="0" rtlCol="0" anchor="t">
            <a:spAutoFit/>
          </a:bodyPr>
          <a:lstStyle/>
          <a:p>
            <a:pPr>
              <a:lnSpc>
                <a:spcPts val="6999"/>
              </a:lnSpc>
              <a:spcBef>
                <a:spcPct val="0"/>
              </a:spcBef>
            </a:pPr>
            <a:r>
              <a:rPr lang="en-US" sz="4999" dirty="0">
                <a:solidFill>
                  <a:srgbClr val="000000"/>
                </a:solidFill>
                <a:latin typeface="#9Slide05 Aphrodite Pro"/>
              </a:rPr>
              <a:t>c. </a:t>
            </a:r>
            <a:r>
              <a:rPr lang="en-US" sz="4999" dirty="0" err="1">
                <a:solidFill>
                  <a:srgbClr val="000000"/>
                </a:solidFill>
                <a:latin typeface="#9Slide05 Aphrodite Pro"/>
              </a:rPr>
              <a:t>Nhân</a:t>
            </a:r>
            <a:r>
              <a:rPr lang="en-US" sz="4999" dirty="0">
                <a:solidFill>
                  <a:srgbClr val="000000"/>
                </a:solidFill>
                <a:latin typeface="#9Slide05 Aphrodite Pro"/>
              </a:rPr>
              <a:t> </a:t>
            </a:r>
            <a:r>
              <a:rPr lang="en-US" sz="4999" dirty="0" err="1">
                <a:solidFill>
                  <a:srgbClr val="000000"/>
                </a:solidFill>
                <a:latin typeface="#9Slide05 Aphrodite Pro"/>
              </a:rPr>
              <a:t>vật</a:t>
            </a:r>
            <a:endParaRPr lang="en-US" sz="4999" dirty="0">
              <a:solidFill>
                <a:srgbClr val="000000"/>
              </a:solidFill>
              <a:latin typeface="#9Slide05 Aphrodite Pro"/>
            </a:endParaRPr>
          </a:p>
        </p:txBody>
      </p:sp>
      <p:sp>
        <p:nvSpPr>
          <p:cNvPr id="9" name="TextBox 9"/>
          <p:cNvSpPr txBox="1"/>
          <p:nvPr/>
        </p:nvSpPr>
        <p:spPr>
          <a:xfrm>
            <a:off x="5047795" y="8320888"/>
            <a:ext cx="12863502" cy="1654810"/>
          </a:xfrm>
          <a:prstGeom prst="rect">
            <a:avLst/>
          </a:prstGeom>
        </p:spPr>
        <p:txBody>
          <a:bodyPr lIns="0" tIns="0" rIns="0" bIns="0" rtlCol="0" anchor="t">
            <a:spAutoFit/>
          </a:bodyPr>
          <a:lstStyle/>
          <a:p>
            <a:pPr algn="just">
              <a:lnSpc>
                <a:spcPts val="6439"/>
              </a:lnSpc>
            </a:pPr>
            <a:r>
              <a:rPr lang="en-US" sz="5599">
                <a:solidFill>
                  <a:srgbClr val="FFF1E9"/>
                </a:solidFill>
                <a:latin typeface="#9Slide05 VL Fadilla"/>
              </a:rPr>
              <a:t>Lời nói dài dòng, văn hoa, sáo rỗng nhằm làm nổi bật một con người chỉ có nói mà không có làm.</a:t>
            </a:r>
          </a:p>
        </p:txBody>
      </p:sp>
      <p:sp>
        <p:nvSpPr>
          <p:cNvPr id="10" name="TextBox 10"/>
          <p:cNvSpPr txBox="1"/>
          <p:nvPr/>
        </p:nvSpPr>
        <p:spPr>
          <a:xfrm>
            <a:off x="5047795" y="2360759"/>
            <a:ext cx="2210991" cy="721995"/>
          </a:xfrm>
          <a:prstGeom prst="rect">
            <a:avLst/>
          </a:prstGeom>
        </p:spPr>
        <p:txBody>
          <a:bodyPr lIns="0" tIns="0" rIns="0" bIns="0" rtlCol="0" anchor="t">
            <a:spAutoFit/>
          </a:bodyPr>
          <a:lstStyle/>
          <a:p>
            <a:pPr algn="ctr">
              <a:lnSpc>
                <a:spcPts val="5879"/>
              </a:lnSpc>
            </a:pPr>
            <a:r>
              <a:rPr lang="en-US" sz="4199">
                <a:solidFill>
                  <a:srgbClr val="000000"/>
                </a:solidFill>
                <a:latin typeface="Roboto Condensed Bold"/>
              </a:rPr>
              <a:t>Ngôn ngữ:</a:t>
            </a:r>
          </a:p>
        </p:txBody>
      </p:sp>
      <p:sp>
        <p:nvSpPr>
          <p:cNvPr id="11" name="Freeform 11"/>
          <p:cNvSpPr/>
          <p:nvPr/>
        </p:nvSpPr>
        <p:spPr>
          <a:xfrm flipH="1">
            <a:off x="-2810840" y="0"/>
            <a:ext cx="6090051" cy="12294518"/>
          </a:xfrm>
          <a:custGeom>
            <a:avLst/>
            <a:gdLst/>
            <a:ahLst/>
            <a:cxnLst/>
            <a:rect l="l" t="t" r="r" b="b"/>
            <a:pathLst>
              <a:path w="6090051" h="12294518">
                <a:moveTo>
                  <a:pt x="6090052" y="0"/>
                </a:moveTo>
                <a:lnTo>
                  <a:pt x="0" y="0"/>
                </a:lnTo>
                <a:lnTo>
                  <a:pt x="0" y="12294518"/>
                </a:lnTo>
                <a:lnTo>
                  <a:pt x="6090052" y="12294518"/>
                </a:lnTo>
                <a:lnTo>
                  <a:pt x="6090052" y="0"/>
                </a:lnTo>
                <a:close/>
              </a:path>
            </a:pathLst>
          </a:custGeom>
          <a:blipFill>
            <a:blip r:embed="rId6"/>
            <a:stretch>
              <a:fillRect l="-228773"/>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pSp>
        <p:nvGrpSpPr>
          <p:cNvPr id="2" name="Group 2"/>
          <p:cNvGrpSpPr/>
          <p:nvPr/>
        </p:nvGrpSpPr>
        <p:grpSpPr>
          <a:xfrm>
            <a:off x="0" y="7965154"/>
            <a:ext cx="18288000" cy="2321846"/>
            <a:chOff x="0" y="0"/>
            <a:chExt cx="6186311" cy="785414"/>
          </a:xfrm>
        </p:grpSpPr>
        <p:sp>
          <p:nvSpPr>
            <p:cNvPr id="3" name="Freeform 3"/>
            <p:cNvSpPr/>
            <p:nvPr/>
          </p:nvSpPr>
          <p:spPr>
            <a:xfrm>
              <a:off x="0" y="0"/>
              <a:ext cx="6186311" cy="785414"/>
            </a:xfrm>
            <a:custGeom>
              <a:avLst/>
              <a:gdLst/>
              <a:ahLst/>
              <a:cxnLst/>
              <a:rect l="l" t="t" r="r" b="b"/>
              <a:pathLst>
                <a:path w="6186311" h="785414">
                  <a:moveTo>
                    <a:pt x="0" y="0"/>
                  </a:moveTo>
                  <a:lnTo>
                    <a:pt x="6186311" y="0"/>
                  </a:lnTo>
                  <a:lnTo>
                    <a:pt x="6186311" y="785414"/>
                  </a:lnTo>
                  <a:lnTo>
                    <a:pt x="0" y="785414"/>
                  </a:lnTo>
                  <a:close/>
                </a:path>
              </a:pathLst>
            </a:custGeom>
            <a:solidFill>
              <a:srgbClr val="1F222B"/>
            </a:solidFill>
          </p:spPr>
          <p:txBody>
            <a:bodyPr/>
            <a:lstStyle/>
            <a:p>
              <a:endParaRPr lang="en-US"/>
            </a:p>
          </p:txBody>
        </p:sp>
      </p:grpSp>
      <p:sp>
        <p:nvSpPr>
          <p:cNvPr id="4" name="Freeform 4"/>
          <p:cNvSpPr/>
          <p:nvPr/>
        </p:nvSpPr>
        <p:spPr>
          <a:xfrm rot="-8770018">
            <a:off x="6215894" y="8114518"/>
            <a:ext cx="2574745" cy="1905311"/>
          </a:xfrm>
          <a:custGeom>
            <a:avLst/>
            <a:gdLst/>
            <a:ahLst/>
            <a:cxnLst/>
            <a:rect l="l" t="t" r="r" b="b"/>
            <a:pathLst>
              <a:path w="2574745" h="1905311">
                <a:moveTo>
                  <a:pt x="0" y="0"/>
                </a:moveTo>
                <a:lnTo>
                  <a:pt x="2574745" y="0"/>
                </a:lnTo>
                <a:lnTo>
                  <a:pt x="2574745" y="1905311"/>
                </a:lnTo>
                <a:lnTo>
                  <a:pt x="0" y="190531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834951" y="601484"/>
            <a:ext cx="6785049" cy="913131"/>
          </a:xfrm>
          <a:prstGeom prst="rect">
            <a:avLst/>
          </a:prstGeom>
        </p:spPr>
        <p:txBody>
          <a:bodyPr wrap="square" lIns="0" tIns="0" rIns="0" bIns="0" rtlCol="0" anchor="t">
            <a:spAutoFit/>
          </a:bodyPr>
          <a:lstStyle/>
          <a:p>
            <a:pPr algn="ctr">
              <a:lnSpc>
                <a:spcPts val="7419"/>
              </a:lnSpc>
              <a:spcBef>
                <a:spcPct val="0"/>
              </a:spcBef>
            </a:pPr>
            <a:r>
              <a:rPr lang="en-US" sz="5299" dirty="0">
                <a:solidFill>
                  <a:srgbClr val="000000"/>
                </a:solidFill>
                <a:latin typeface="#9Slide07 SVNUT Triumph Press"/>
              </a:rPr>
              <a:t>3.2. </a:t>
            </a:r>
            <a:r>
              <a:rPr lang="en-US" sz="5299" dirty="0" err="1">
                <a:solidFill>
                  <a:srgbClr val="000000"/>
                </a:solidFill>
                <a:latin typeface="#9Slide07 SVNUT Triumph Press"/>
              </a:rPr>
              <a:t>Đọc</a:t>
            </a:r>
            <a:r>
              <a:rPr lang="en-US" sz="5299" dirty="0">
                <a:solidFill>
                  <a:srgbClr val="000000"/>
                </a:solidFill>
                <a:latin typeface="#9Slide07 SVNUT Triumph Press"/>
              </a:rPr>
              <a:t> </a:t>
            </a:r>
            <a:r>
              <a:rPr lang="en-US" sz="5299" dirty="0" err="1">
                <a:solidFill>
                  <a:srgbClr val="000000"/>
                </a:solidFill>
                <a:latin typeface="#9Slide07 SVNUT Triumph Press"/>
              </a:rPr>
              <a:t>hiểu</a:t>
            </a:r>
            <a:r>
              <a:rPr lang="en-US" sz="5299" dirty="0">
                <a:solidFill>
                  <a:srgbClr val="000000"/>
                </a:solidFill>
                <a:latin typeface="#9Slide07 SVNUT Triumph Press"/>
              </a:rPr>
              <a:t> chi </a:t>
            </a:r>
            <a:r>
              <a:rPr lang="en-US" sz="5299" dirty="0" err="1">
                <a:solidFill>
                  <a:srgbClr val="000000"/>
                </a:solidFill>
                <a:latin typeface="#9Slide07 SVNUT Triumph Press"/>
              </a:rPr>
              <a:t>tiết</a:t>
            </a:r>
            <a:endParaRPr lang="en-US" sz="5299" dirty="0">
              <a:solidFill>
                <a:srgbClr val="000000"/>
              </a:solidFill>
              <a:latin typeface="#9Slide07 SVNUT Triumph Press"/>
            </a:endParaRPr>
          </a:p>
        </p:txBody>
      </p:sp>
      <p:sp>
        <p:nvSpPr>
          <p:cNvPr id="6" name="TextBox 6"/>
          <p:cNvSpPr txBox="1"/>
          <p:nvPr/>
        </p:nvSpPr>
        <p:spPr>
          <a:xfrm>
            <a:off x="746671" y="1803218"/>
            <a:ext cx="16794658" cy="892176"/>
          </a:xfrm>
          <a:prstGeom prst="rect">
            <a:avLst/>
          </a:prstGeom>
        </p:spPr>
        <p:txBody>
          <a:bodyPr lIns="0" tIns="0" rIns="0" bIns="0" rtlCol="0" anchor="t">
            <a:spAutoFit/>
          </a:bodyPr>
          <a:lstStyle/>
          <a:p>
            <a:pPr>
              <a:lnSpc>
                <a:spcPts val="6999"/>
              </a:lnSpc>
              <a:spcBef>
                <a:spcPct val="0"/>
              </a:spcBef>
            </a:pPr>
            <a:r>
              <a:rPr lang="en-US" sz="4999">
                <a:solidFill>
                  <a:srgbClr val="000000"/>
                </a:solidFill>
                <a:latin typeface="#9Slide05 Aphrodite Pro"/>
              </a:rPr>
              <a:t>c. Nhân vật</a:t>
            </a:r>
          </a:p>
        </p:txBody>
      </p:sp>
      <p:sp>
        <p:nvSpPr>
          <p:cNvPr id="7" name="TextBox 7"/>
          <p:cNvSpPr txBox="1"/>
          <p:nvPr/>
        </p:nvSpPr>
        <p:spPr>
          <a:xfrm>
            <a:off x="834951" y="3637364"/>
            <a:ext cx="3757320" cy="3290571"/>
          </a:xfrm>
          <a:prstGeom prst="rect">
            <a:avLst/>
          </a:prstGeom>
        </p:spPr>
        <p:txBody>
          <a:bodyPr lIns="0" tIns="0" rIns="0" bIns="0" rtlCol="0" anchor="t">
            <a:spAutoFit/>
          </a:bodyPr>
          <a:lstStyle/>
          <a:p>
            <a:pPr algn="ctr">
              <a:lnSpc>
                <a:spcPts val="6579"/>
              </a:lnSpc>
            </a:pPr>
            <a:r>
              <a:rPr lang="en-US" sz="4699" dirty="0" err="1">
                <a:solidFill>
                  <a:srgbClr val="000000"/>
                </a:solidFill>
                <a:latin typeface="Roboto Condensed Bold"/>
              </a:rPr>
              <a:t>Tính</a:t>
            </a:r>
            <a:r>
              <a:rPr lang="en-US" sz="4699" dirty="0">
                <a:solidFill>
                  <a:srgbClr val="000000"/>
                </a:solidFill>
                <a:latin typeface="Roboto Condensed Bold"/>
              </a:rPr>
              <a:t> </a:t>
            </a:r>
            <a:r>
              <a:rPr lang="en-US" sz="4699" dirty="0" err="1">
                <a:solidFill>
                  <a:srgbClr val="000000"/>
                </a:solidFill>
                <a:latin typeface="Roboto Condensed Bold"/>
              </a:rPr>
              <a:t>cách</a:t>
            </a:r>
            <a:r>
              <a:rPr lang="en-US" sz="4699" dirty="0">
                <a:solidFill>
                  <a:srgbClr val="000000"/>
                </a:solidFill>
                <a:latin typeface="Roboto Condensed Bold"/>
              </a:rPr>
              <a:t>: </a:t>
            </a:r>
          </a:p>
          <a:p>
            <a:pPr algn="ctr">
              <a:lnSpc>
                <a:spcPts val="6579"/>
              </a:lnSpc>
            </a:pPr>
            <a:r>
              <a:rPr lang="en-US" sz="4699" dirty="0" err="1">
                <a:solidFill>
                  <a:srgbClr val="000000"/>
                </a:solidFill>
                <a:latin typeface="Roboto Condensed"/>
              </a:rPr>
              <a:t>Háo</a:t>
            </a:r>
            <a:r>
              <a:rPr lang="en-US" sz="4699" dirty="0">
                <a:solidFill>
                  <a:srgbClr val="000000"/>
                </a:solidFill>
                <a:latin typeface="Roboto Condensed"/>
              </a:rPr>
              <a:t> </a:t>
            </a:r>
            <a:r>
              <a:rPr lang="en-US" sz="4699" dirty="0" err="1">
                <a:solidFill>
                  <a:srgbClr val="000000"/>
                </a:solidFill>
                <a:latin typeface="Roboto Condensed"/>
              </a:rPr>
              <a:t>danh</a:t>
            </a:r>
            <a:r>
              <a:rPr lang="en-US" sz="4699" dirty="0">
                <a:solidFill>
                  <a:srgbClr val="000000"/>
                </a:solidFill>
                <a:latin typeface="Roboto Condensed"/>
              </a:rPr>
              <a:t>, khoa </a:t>
            </a:r>
            <a:r>
              <a:rPr lang="en-US" sz="4699" dirty="0" err="1">
                <a:solidFill>
                  <a:srgbClr val="000000"/>
                </a:solidFill>
                <a:latin typeface="Roboto Condensed"/>
              </a:rPr>
              <a:t>trương</a:t>
            </a:r>
            <a:r>
              <a:rPr lang="en-US" sz="4699" dirty="0">
                <a:solidFill>
                  <a:srgbClr val="000000"/>
                </a:solidFill>
                <a:latin typeface="Roboto Condensed"/>
              </a:rPr>
              <a:t>, </a:t>
            </a:r>
            <a:r>
              <a:rPr lang="en-US" sz="4699" dirty="0" err="1">
                <a:solidFill>
                  <a:srgbClr val="000000"/>
                </a:solidFill>
                <a:latin typeface="Roboto Condensed"/>
              </a:rPr>
              <a:t>thùng</a:t>
            </a:r>
            <a:r>
              <a:rPr lang="en-US" sz="4699" dirty="0">
                <a:solidFill>
                  <a:srgbClr val="000000"/>
                </a:solidFill>
                <a:latin typeface="Roboto Condensed"/>
              </a:rPr>
              <a:t> </a:t>
            </a:r>
            <a:r>
              <a:rPr lang="en-US" sz="4699" dirty="0" err="1">
                <a:solidFill>
                  <a:srgbClr val="000000"/>
                </a:solidFill>
                <a:latin typeface="Roboto Condensed"/>
              </a:rPr>
              <a:t>rỗng</a:t>
            </a:r>
            <a:r>
              <a:rPr lang="en-US" sz="4699" dirty="0">
                <a:solidFill>
                  <a:srgbClr val="000000"/>
                </a:solidFill>
                <a:latin typeface="Roboto Condensed"/>
              </a:rPr>
              <a:t> </a:t>
            </a:r>
            <a:r>
              <a:rPr lang="en-US" sz="4699" dirty="0" err="1">
                <a:solidFill>
                  <a:srgbClr val="000000"/>
                </a:solidFill>
                <a:latin typeface="Roboto Condensed"/>
              </a:rPr>
              <a:t>kêu</a:t>
            </a:r>
            <a:r>
              <a:rPr lang="en-US" sz="4699" dirty="0">
                <a:solidFill>
                  <a:srgbClr val="000000"/>
                </a:solidFill>
                <a:latin typeface="Roboto Condensed"/>
              </a:rPr>
              <a:t> to</a:t>
            </a:r>
          </a:p>
        </p:txBody>
      </p:sp>
      <p:sp>
        <p:nvSpPr>
          <p:cNvPr id="8" name="TextBox 8"/>
          <p:cNvSpPr txBox="1"/>
          <p:nvPr/>
        </p:nvSpPr>
        <p:spPr>
          <a:xfrm>
            <a:off x="10118437" y="2583815"/>
            <a:ext cx="7422893" cy="4620896"/>
          </a:xfrm>
          <a:prstGeom prst="rect">
            <a:avLst/>
          </a:prstGeom>
        </p:spPr>
        <p:txBody>
          <a:bodyPr lIns="0" tIns="0" rIns="0" bIns="0" rtlCol="0" anchor="t">
            <a:spAutoFit/>
          </a:bodyPr>
          <a:lstStyle/>
          <a:p>
            <a:pPr algn="ctr">
              <a:lnSpc>
                <a:spcPts val="7279"/>
              </a:lnSpc>
              <a:spcBef>
                <a:spcPct val="0"/>
              </a:spcBef>
            </a:pPr>
            <a:r>
              <a:rPr lang="en-US" sz="5199">
                <a:solidFill>
                  <a:srgbClr val="000000"/>
                </a:solidFill>
                <a:latin typeface="#9Slide05 VL Fadilla"/>
              </a:rPr>
              <a:t>Nhân vật chủ tịch xã Toàn Nha thuộc kiểu người chuộng hư danh, thích lối sống giả dối, mắc bệnh hình thức,… không chú trọng nội dung, chất lượng công việc. </a:t>
            </a:r>
          </a:p>
        </p:txBody>
      </p:sp>
      <p:sp>
        <p:nvSpPr>
          <p:cNvPr id="9" name="Freeform 9"/>
          <p:cNvSpPr/>
          <p:nvPr/>
        </p:nvSpPr>
        <p:spPr>
          <a:xfrm>
            <a:off x="5903479" y="-816985"/>
            <a:ext cx="6090051" cy="12294518"/>
          </a:xfrm>
          <a:custGeom>
            <a:avLst/>
            <a:gdLst/>
            <a:ahLst/>
            <a:cxnLst/>
            <a:rect l="l" t="t" r="r" b="b"/>
            <a:pathLst>
              <a:path w="6090051" h="12294518">
                <a:moveTo>
                  <a:pt x="0" y="0"/>
                </a:moveTo>
                <a:lnTo>
                  <a:pt x="6090051" y="0"/>
                </a:lnTo>
                <a:lnTo>
                  <a:pt x="6090051" y="12294518"/>
                </a:lnTo>
                <a:lnTo>
                  <a:pt x="0" y="12294518"/>
                </a:lnTo>
                <a:lnTo>
                  <a:pt x="0" y="0"/>
                </a:lnTo>
                <a:close/>
              </a:path>
            </a:pathLst>
          </a:custGeom>
          <a:blipFill>
            <a:blip r:embed="rId4"/>
            <a:stretch>
              <a:fillRect l="-228773"/>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1F222B"/>
            </a:solidFill>
          </p:spPr>
          <p:txBody>
            <a:bodyPr/>
            <a:lstStyle/>
            <a:p>
              <a:endParaRPr lang="en-US"/>
            </a:p>
          </p:txBody>
        </p:sp>
      </p:grpSp>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7" name="Group 7"/>
          <p:cNvGrpSpPr>
            <a:grpSpLocks noChangeAspect="1"/>
          </p:cNvGrpSpPr>
          <p:nvPr/>
        </p:nvGrpSpPr>
        <p:grpSpPr>
          <a:xfrm>
            <a:off x="9090794" y="2711451"/>
            <a:ext cx="8925313" cy="6546849"/>
            <a:chOff x="0" y="0"/>
            <a:chExt cx="4198620" cy="3079750"/>
          </a:xfrm>
        </p:grpSpPr>
        <p:sp>
          <p:nvSpPr>
            <p:cNvPr id="8" name="Freeform 8"/>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6"/>
              <a:stretch>
                <a:fillRect l="-12923" r="-12923"/>
              </a:stretch>
            </a:blipFill>
          </p:spPr>
          <p:txBody>
            <a:bodyPr/>
            <a:lstStyle/>
            <a:p>
              <a:endParaRPr lang="en-US"/>
            </a:p>
          </p:txBody>
        </p:sp>
      </p:grpSp>
      <p:sp>
        <p:nvSpPr>
          <p:cNvPr id="9" name="TextBox 9"/>
          <p:cNvSpPr txBox="1"/>
          <p:nvPr/>
        </p:nvSpPr>
        <p:spPr>
          <a:xfrm>
            <a:off x="1870203" y="2435871"/>
            <a:ext cx="5260975" cy="988696"/>
          </a:xfrm>
          <a:prstGeom prst="rect">
            <a:avLst/>
          </a:prstGeom>
        </p:spPr>
        <p:txBody>
          <a:bodyPr lIns="0" tIns="0" rIns="0" bIns="0" rtlCol="0" anchor="t">
            <a:spAutoFit/>
          </a:bodyPr>
          <a:lstStyle/>
          <a:p>
            <a:pPr algn="ctr">
              <a:lnSpc>
                <a:spcPts val="7979"/>
              </a:lnSpc>
            </a:pPr>
            <a:r>
              <a:rPr lang="en-US" sz="5699">
                <a:solidFill>
                  <a:srgbClr val="FFFFFF"/>
                </a:solidFill>
                <a:latin typeface="Roboto Condensed Bold"/>
              </a:rPr>
              <a:t>Các nhân vật khác</a:t>
            </a:r>
          </a:p>
        </p:txBody>
      </p:sp>
      <p:sp>
        <p:nvSpPr>
          <p:cNvPr id="10" name="TextBox 10"/>
          <p:cNvSpPr txBox="1"/>
          <p:nvPr/>
        </p:nvSpPr>
        <p:spPr>
          <a:xfrm>
            <a:off x="559261" y="3817952"/>
            <a:ext cx="7494821" cy="3933825"/>
          </a:xfrm>
          <a:prstGeom prst="rect">
            <a:avLst/>
          </a:prstGeom>
        </p:spPr>
        <p:txBody>
          <a:bodyPr lIns="0" tIns="0" rIns="0" bIns="0" rtlCol="0" anchor="t">
            <a:spAutoFit/>
          </a:bodyPr>
          <a:lstStyle/>
          <a:p>
            <a:pPr marL="971547" lvl="1" indent="-485773" algn="just">
              <a:lnSpc>
                <a:spcPts val="6299"/>
              </a:lnSpc>
              <a:buFont typeface="Arial"/>
              <a:buChar char="•"/>
            </a:pPr>
            <a:r>
              <a:rPr lang="en-US" sz="4499" dirty="0" err="1">
                <a:solidFill>
                  <a:srgbClr val="FFFFFF"/>
                </a:solidFill>
                <a:latin typeface="Roboto Condensed"/>
              </a:rPr>
              <a:t>Ông</a:t>
            </a:r>
            <a:r>
              <a:rPr lang="en-US" sz="4499" dirty="0">
                <a:solidFill>
                  <a:srgbClr val="FFFFFF"/>
                </a:solidFill>
                <a:latin typeface="Roboto Condensed"/>
              </a:rPr>
              <a:t> </a:t>
            </a:r>
            <a:r>
              <a:rPr lang="en-US" sz="4499" dirty="0" err="1">
                <a:solidFill>
                  <a:srgbClr val="FFFFFF"/>
                </a:solidFill>
                <a:latin typeface="Roboto Condensed"/>
              </a:rPr>
              <a:t>bà</a:t>
            </a:r>
            <a:r>
              <a:rPr lang="en-US" sz="4499" dirty="0">
                <a:solidFill>
                  <a:srgbClr val="FFFFFF"/>
                </a:solidFill>
                <a:latin typeface="Roboto Condensed"/>
              </a:rPr>
              <a:t> </a:t>
            </a:r>
            <a:r>
              <a:rPr lang="en-US" sz="4499" dirty="0" err="1">
                <a:solidFill>
                  <a:srgbClr val="FFFFFF"/>
                </a:solidFill>
                <a:latin typeface="Roboto Condensed"/>
              </a:rPr>
              <a:t>Độp</a:t>
            </a:r>
            <a:r>
              <a:rPr lang="en-US" sz="4499" dirty="0">
                <a:solidFill>
                  <a:srgbClr val="FFFFFF"/>
                </a:solidFill>
                <a:latin typeface="Roboto Condensed"/>
              </a:rPr>
              <a:t>, </a:t>
            </a:r>
            <a:r>
              <a:rPr lang="en-US" sz="4499" dirty="0" err="1">
                <a:solidFill>
                  <a:srgbClr val="FFFFFF"/>
                </a:solidFill>
                <a:latin typeface="Roboto Condensed"/>
              </a:rPr>
              <a:t>ông</a:t>
            </a:r>
            <a:r>
              <a:rPr lang="en-US" sz="4499" dirty="0">
                <a:solidFill>
                  <a:srgbClr val="FFFFFF"/>
                </a:solidFill>
                <a:latin typeface="Roboto Condensed"/>
              </a:rPr>
              <a:t> </a:t>
            </a:r>
            <a:r>
              <a:rPr lang="en-US" sz="4499" dirty="0" err="1">
                <a:solidFill>
                  <a:srgbClr val="FFFFFF"/>
                </a:solidFill>
                <a:latin typeface="Roboto Condensed"/>
              </a:rPr>
              <a:t>Thìn</a:t>
            </a:r>
            <a:r>
              <a:rPr lang="en-US" sz="4499" dirty="0">
                <a:solidFill>
                  <a:srgbClr val="FFFFFF"/>
                </a:solidFill>
                <a:latin typeface="Roboto Condensed"/>
              </a:rPr>
              <a:t> -&gt; </a:t>
            </a:r>
            <a:r>
              <a:rPr lang="en-US" sz="4499" dirty="0" err="1">
                <a:solidFill>
                  <a:srgbClr val="FFFFFF"/>
                </a:solidFill>
                <a:latin typeface="Roboto Condensed"/>
              </a:rPr>
              <a:t>là</a:t>
            </a:r>
            <a:r>
              <a:rPr lang="en-US" sz="4499" dirty="0">
                <a:solidFill>
                  <a:srgbClr val="FFFFFF"/>
                </a:solidFill>
                <a:latin typeface="Roboto Condensed"/>
              </a:rPr>
              <a:t> </a:t>
            </a:r>
            <a:r>
              <a:rPr lang="en-US" sz="4499" dirty="0" err="1">
                <a:solidFill>
                  <a:srgbClr val="FFFFFF"/>
                </a:solidFill>
                <a:latin typeface="Roboto Condensed"/>
              </a:rPr>
              <a:t>những</a:t>
            </a:r>
            <a:r>
              <a:rPr lang="en-US" sz="4499" dirty="0">
                <a:solidFill>
                  <a:srgbClr val="FFFFFF"/>
                </a:solidFill>
                <a:latin typeface="Roboto Condensed"/>
              </a:rPr>
              <a:t> </a:t>
            </a:r>
            <a:r>
              <a:rPr lang="en-US" sz="4499" dirty="0" err="1">
                <a:solidFill>
                  <a:srgbClr val="FFFFFF"/>
                </a:solidFill>
                <a:latin typeface="Roboto Condensed"/>
              </a:rPr>
              <a:t>người</a:t>
            </a:r>
            <a:r>
              <a:rPr lang="en-US" sz="4499" dirty="0">
                <a:solidFill>
                  <a:srgbClr val="FFFFFF"/>
                </a:solidFill>
                <a:latin typeface="Roboto Condensed"/>
              </a:rPr>
              <a:t> </a:t>
            </a:r>
            <a:r>
              <a:rPr lang="en-US" sz="4499" dirty="0" err="1">
                <a:solidFill>
                  <a:srgbClr val="FFFFFF"/>
                </a:solidFill>
                <a:latin typeface="Roboto Condensed"/>
              </a:rPr>
              <a:t>thật</a:t>
            </a:r>
            <a:r>
              <a:rPr lang="en-US" sz="4499" dirty="0">
                <a:solidFill>
                  <a:srgbClr val="FFFFFF"/>
                </a:solidFill>
                <a:latin typeface="Roboto Condensed"/>
              </a:rPr>
              <a:t> </a:t>
            </a:r>
            <a:r>
              <a:rPr lang="en-US" sz="4499" dirty="0" err="1">
                <a:solidFill>
                  <a:srgbClr val="FFFFFF"/>
                </a:solidFill>
                <a:latin typeface="Roboto Condensed"/>
              </a:rPr>
              <a:t>thà</a:t>
            </a:r>
            <a:r>
              <a:rPr lang="en-US" sz="4499" dirty="0">
                <a:solidFill>
                  <a:srgbClr val="FFFFFF"/>
                </a:solidFill>
                <a:latin typeface="Roboto Condensed"/>
              </a:rPr>
              <a:t>, </a:t>
            </a:r>
            <a:r>
              <a:rPr lang="en-US" sz="4499" dirty="0" err="1">
                <a:solidFill>
                  <a:srgbClr val="FFFFFF"/>
                </a:solidFill>
                <a:latin typeface="Roboto Condensed"/>
              </a:rPr>
              <a:t>giản</a:t>
            </a:r>
            <a:r>
              <a:rPr lang="en-US" sz="4499" dirty="0">
                <a:solidFill>
                  <a:srgbClr val="FFFFFF"/>
                </a:solidFill>
                <a:latin typeface="Roboto Condensed"/>
              </a:rPr>
              <a:t> </a:t>
            </a:r>
            <a:r>
              <a:rPr lang="en-US" sz="4499" dirty="0" err="1">
                <a:solidFill>
                  <a:srgbClr val="FFFFFF"/>
                </a:solidFill>
                <a:latin typeface="Roboto Condensed"/>
              </a:rPr>
              <a:t>dị</a:t>
            </a:r>
            <a:r>
              <a:rPr lang="en-US" sz="4499" dirty="0">
                <a:solidFill>
                  <a:srgbClr val="FFFFFF"/>
                </a:solidFill>
                <a:latin typeface="Roboto Condensed"/>
              </a:rPr>
              <a:t>, </a:t>
            </a:r>
            <a:r>
              <a:rPr lang="en-US" sz="4499" dirty="0" err="1">
                <a:solidFill>
                  <a:srgbClr val="FFFFFF"/>
                </a:solidFill>
                <a:latin typeface="Roboto Condensed"/>
              </a:rPr>
              <a:t>chất</a:t>
            </a:r>
            <a:r>
              <a:rPr lang="en-US" sz="4499" dirty="0">
                <a:solidFill>
                  <a:srgbClr val="FFFFFF"/>
                </a:solidFill>
                <a:latin typeface="Roboto Condensed"/>
              </a:rPr>
              <a:t> </a:t>
            </a:r>
            <a:r>
              <a:rPr lang="en-US" sz="4499" dirty="0" err="1">
                <a:solidFill>
                  <a:srgbClr val="FFFFFF"/>
                </a:solidFill>
                <a:latin typeface="Roboto Condensed"/>
              </a:rPr>
              <a:t>phác</a:t>
            </a:r>
            <a:r>
              <a:rPr lang="en-US" sz="4499" dirty="0">
                <a:solidFill>
                  <a:srgbClr val="FFFFFF"/>
                </a:solidFill>
                <a:latin typeface="Roboto Condensed"/>
              </a:rPr>
              <a:t>.</a:t>
            </a:r>
          </a:p>
          <a:p>
            <a:pPr marL="971547" lvl="1" indent="-485773" algn="just">
              <a:lnSpc>
                <a:spcPts val="6299"/>
              </a:lnSpc>
              <a:buFont typeface="Arial"/>
              <a:buChar char="•"/>
            </a:pPr>
            <a:r>
              <a:rPr lang="en-US" sz="4499" dirty="0">
                <a:solidFill>
                  <a:srgbClr val="FFFFFF"/>
                </a:solidFill>
                <a:latin typeface="Roboto Condensed"/>
              </a:rPr>
              <a:t>Văn </a:t>
            </a:r>
            <a:r>
              <a:rPr lang="en-US" sz="4499" dirty="0" err="1">
                <a:solidFill>
                  <a:srgbClr val="FFFFFF"/>
                </a:solidFill>
                <a:latin typeface="Roboto Condensed"/>
              </a:rPr>
              <a:t>Sửu</a:t>
            </a:r>
            <a:r>
              <a:rPr lang="en-US" sz="4499" dirty="0">
                <a:solidFill>
                  <a:srgbClr val="FFFFFF"/>
                </a:solidFill>
                <a:latin typeface="Roboto Condensed"/>
              </a:rPr>
              <a:t>: </a:t>
            </a:r>
            <a:r>
              <a:rPr lang="en-US" sz="4499" dirty="0" err="1">
                <a:solidFill>
                  <a:srgbClr val="FFFFFF"/>
                </a:solidFill>
                <a:latin typeface="Roboto Condensed"/>
              </a:rPr>
              <a:t>giả</a:t>
            </a:r>
            <a:r>
              <a:rPr lang="en-US" sz="4499" dirty="0">
                <a:solidFill>
                  <a:srgbClr val="FFFFFF"/>
                </a:solidFill>
                <a:latin typeface="Roboto Condensed"/>
              </a:rPr>
              <a:t> </a:t>
            </a:r>
            <a:r>
              <a:rPr lang="en-US" sz="4499" dirty="0" err="1">
                <a:solidFill>
                  <a:srgbClr val="FFFFFF"/>
                </a:solidFill>
                <a:latin typeface="Roboto Condensed"/>
              </a:rPr>
              <a:t>dối</a:t>
            </a:r>
            <a:r>
              <a:rPr lang="en-US" sz="4499" dirty="0">
                <a:solidFill>
                  <a:srgbClr val="FFFFFF"/>
                </a:solidFill>
                <a:latin typeface="Roboto Condensed"/>
              </a:rPr>
              <a:t>, </a:t>
            </a:r>
            <a:r>
              <a:rPr lang="en-US" sz="4499" dirty="0" err="1">
                <a:solidFill>
                  <a:srgbClr val="FFFFFF"/>
                </a:solidFill>
                <a:latin typeface="Roboto Condensed"/>
              </a:rPr>
              <a:t>ra</a:t>
            </a:r>
            <a:r>
              <a:rPr lang="en-US" sz="4499" dirty="0">
                <a:solidFill>
                  <a:srgbClr val="FFFFFF"/>
                </a:solidFill>
                <a:latin typeface="Roboto Condensed"/>
              </a:rPr>
              <a:t> </a:t>
            </a:r>
            <a:r>
              <a:rPr lang="en-US" sz="4499" dirty="0" err="1">
                <a:solidFill>
                  <a:srgbClr val="FFFFFF"/>
                </a:solidFill>
                <a:latin typeface="Roboto Condensed"/>
              </a:rPr>
              <a:t>oai</a:t>
            </a:r>
            <a:r>
              <a:rPr lang="en-US" sz="4499" dirty="0">
                <a:solidFill>
                  <a:srgbClr val="FFFFFF"/>
                </a:solidFill>
                <a:latin typeface="Roboto Condensed"/>
              </a:rPr>
              <a:t>, </a:t>
            </a:r>
            <a:r>
              <a:rPr lang="en-US" sz="4499" dirty="0" err="1">
                <a:solidFill>
                  <a:srgbClr val="FFFFFF"/>
                </a:solidFill>
                <a:latin typeface="Roboto Condensed"/>
              </a:rPr>
              <a:t>quan</a:t>
            </a:r>
            <a:r>
              <a:rPr lang="en-US" sz="4499" dirty="0">
                <a:solidFill>
                  <a:srgbClr val="FFFFFF"/>
                </a:solidFill>
                <a:latin typeface="Roboto Condensed"/>
              </a:rPr>
              <a:t> </a:t>
            </a:r>
            <a:r>
              <a:rPr lang="en-US" sz="4499" dirty="0" err="1">
                <a:solidFill>
                  <a:srgbClr val="FFFFFF"/>
                </a:solidFill>
                <a:latin typeface="Roboto Condensed"/>
              </a:rPr>
              <a:t>cách</a:t>
            </a:r>
            <a:r>
              <a:rPr lang="en-US" sz="4499" dirty="0">
                <a:solidFill>
                  <a:srgbClr val="FFFFFF"/>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 calcmode="lin" valueType="num">
                                      <p:cBhvr additive="base">
                                        <p:cTn id="13" dur="500" fill="hold"/>
                                        <p:tgtEl>
                                          <p:spTgt spid="10">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E1EEF19D-B17E-2D28-8B67-B9A8C8B32CE9}"/>
              </a:ext>
            </a:extLst>
          </p:cNvPr>
          <p:cNvSpPr/>
          <p:nvPr/>
        </p:nvSpPr>
        <p:spPr>
          <a:xfrm>
            <a:off x="4734549" y="3309317"/>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P/T/À/R/O/Ú/G/H/N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a16="http://schemas.microsoft.com/office/drawing/2014/main" id="{6FE708FC-131F-6256-A126-AE2CAF5473CE}"/>
              </a:ext>
            </a:extLst>
          </p:cNvPr>
          <p:cNvSpPr/>
          <p:nvPr/>
        </p:nvSpPr>
        <p:spPr>
          <a:xfrm rot="-5400000">
            <a:off x="3030996" y="60664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9F904BE4-1063-6E49-AAD3-CC2E58AB781A}"/>
              </a:ext>
            </a:extLst>
          </p:cNvPr>
          <p:cNvSpPr/>
          <p:nvPr/>
        </p:nvSpPr>
        <p:spPr>
          <a:xfrm>
            <a:off x="4643390" y="72009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TRÀO PHÚNG</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3656769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1743551">
            <a:off x="10152325" y="1667184"/>
            <a:ext cx="10242174" cy="7337121"/>
          </a:xfrm>
          <a:custGeom>
            <a:avLst/>
            <a:gdLst/>
            <a:ahLst/>
            <a:cxnLst/>
            <a:rect l="l" t="t" r="r" b="b"/>
            <a:pathLst>
              <a:path w="10242174" h="7337121">
                <a:moveTo>
                  <a:pt x="0" y="0"/>
                </a:moveTo>
                <a:lnTo>
                  <a:pt x="10242175" y="0"/>
                </a:lnTo>
                <a:lnTo>
                  <a:pt x="10242175" y="7337122"/>
                </a:lnTo>
                <a:lnTo>
                  <a:pt x="0" y="73371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2330202"/>
            <a:ext cx="16794658" cy="1033781"/>
          </a:xfrm>
          <a:prstGeom prst="rect">
            <a:avLst/>
          </a:prstGeom>
        </p:spPr>
        <p:txBody>
          <a:bodyPr lIns="0" tIns="0" rIns="0" bIns="0" rtlCol="0" anchor="t">
            <a:spAutoFit/>
          </a:bodyPr>
          <a:lstStyle/>
          <a:p>
            <a:pPr>
              <a:lnSpc>
                <a:spcPts val="8119"/>
              </a:lnSpc>
              <a:spcBef>
                <a:spcPct val="0"/>
              </a:spcBef>
            </a:pPr>
            <a:r>
              <a:rPr lang="en-US" sz="5799" dirty="0">
                <a:solidFill>
                  <a:srgbClr val="FFFFFF"/>
                </a:solidFill>
                <a:latin typeface="#9Slide05 Aphrodite Pro"/>
              </a:rPr>
              <a:t>d. </a:t>
            </a:r>
            <a:r>
              <a:rPr lang="en-US" sz="5799" dirty="0" err="1">
                <a:solidFill>
                  <a:srgbClr val="FFFFFF"/>
                </a:solidFill>
                <a:latin typeface="#9Slide05 Aphrodite Pro"/>
              </a:rPr>
              <a:t>Thủ</a:t>
            </a:r>
            <a:r>
              <a:rPr lang="en-US" sz="5799" dirty="0">
                <a:solidFill>
                  <a:srgbClr val="FFFFFF"/>
                </a:solidFill>
                <a:latin typeface="#9Slide05 Aphrodite Pro"/>
              </a:rPr>
              <a:t> </a:t>
            </a:r>
            <a:r>
              <a:rPr lang="en-US" sz="5799" dirty="0" err="1">
                <a:solidFill>
                  <a:srgbClr val="FFFFFF"/>
                </a:solidFill>
                <a:latin typeface="#9Slide05 Aphrodite Pro"/>
              </a:rPr>
              <a:t>pháp</a:t>
            </a:r>
            <a:r>
              <a:rPr lang="en-US" sz="5799" dirty="0">
                <a:solidFill>
                  <a:srgbClr val="FFFFFF"/>
                </a:solidFill>
                <a:latin typeface="#9Slide05 Aphrodite Pro"/>
              </a:rPr>
              <a:t> </a:t>
            </a:r>
            <a:r>
              <a:rPr lang="en-US" sz="5799" dirty="0" err="1">
                <a:solidFill>
                  <a:srgbClr val="FFFFFF"/>
                </a:solidFill>
                <a:latin typeface="#9Slide05 Aphrodite Pro"/>
              </a:rPr>
              <a:t>nghệ</a:t>
            </a:r>
            <a:r>
              <a:rPr lang="en-US" sz="5799" dirty="0">
                <a:solidFill>
                  <a:srgbClr val="FFFFFF"/>
                </a:solidFill>
                <a:latin typeface="#9Slide05 Aphrodite Pro"/>
              </a:rPr>
              <a:t> </a:t>
            </a:r>
            <a:r>
              <a:rPr lang="en-US" sz="5799" dirty="0" err="1">
                <a:solidFill>
                  <a:srgbClr val="FFFFFF"/>
                </a:solidFill>
                <a:latin typeface="#9Slide05 Aphrodite Pro"/>
              </a:rPr>
              <a:t>thuật</a:t>
            </a:r>
            <a:endParaRPr lang="en-US" sz="5799" dirty="0">
              <a:solidFill>
                <a:srgbClr val="FFFFFF"/>
              </a:solidFill>
              <a:latin typeface="#9Slide05 Aphrodite Pro"/>
            </a:endParaRPr>
          </a:p>
        </p:txBody>
      </p:sp>
      <p:sp>
        <p:nvSpPr>
          <p:cNvPr id="4" name="TextBox 4"/>
          <p:cNvSpPr txBox="1"/>
          <p:nvPr/>
        </p:nvSpPr>
        <p:spPr>
          <a:xfrm>
            <a:off x="0" y="895350"/>
            <a:ext cx="9899328" cy="1193802"/>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9Slide07 SVNUT Triumph Press"/>
              </a:rPr>
              <a:t>3.2. Đọc hiểu chi tiết</a:t>
            </a:r>
          </a:p>
        </p:txBody>
      </p:sp>
      <p:sp>
        <p:nvSpPr>
          <p:cNvPr id="5" name="TextBox 5"/>
          <p:cNvSpPr txBox="1"/>
          <p:nvPr/>
        </p:nvSpPr>
        <p:spPr>
          <a:xfrm>
            <a:off x="1028700" y="3975099"/>
            <a:ext cx="8870628" cy="5283201"/>
          </a:xfrm>
          <a:prstGeom prst="rect">
            <a:avLst/>
          </a:prstGeom>
        </p:spPr>
        <p:txBody>
          <a:bodyPr lIns="0" tIns="0" rIns="0" bIns="0" rtlCol="0" anchor="t">
            <a:spAutoFit/>
          </a:bodyPr>
          <a:lstStyle/>
          <a:p>
            <a:pPr algn="just">
              <a:lnSpc>
                <a:spcPts val="6999"/>
              </a:lnSpc>
              <a:spcBef>
                <a:spcPct val="0"/>
              </a:spcBef>
            </a:pPr>
            <a:r>
              <a:rPr lang="en-US" sz="4999" dirty="0" err="1">
                <a:solidFill>
                  <a:srgbClr val="FFFFFF"/>
                </a:solidFill>
                <a:latin typeface="Roboto Condensed"/>
              </a:rPr>
              <a:t>Thủ</a:t>
            </a:r>
            <a:r>
              <a:rPr lang="en-US" sz="4999" dirty="0">
                <a:solidFill>
                  <a:srgbClr val="FFFFFF"/>
                </a:solidFill>
                <a:latin typeface="Roboto Condensed"/>
              </a:rPr>
              <a:t> </a:t>
            </a:r>
            <a:r>
              <a:rPr lang="en-US" sz="4999" dirty="0" err="1">
                <a:solidFill>
                  <a:srgbClr val="FFFFFF"/>
                </a:solidFill>
                <a:latin typeface="Roboto Condensed"/>
              </a:rPr>
              <a:t>pháp</a:t>
            </a:r>
            <a:r>
              <a:rPr lang="en-US" sz="4999" dirty="0">
                <a:solidFill>
                  <a:srgbClr val="FFFFFF"/>
                </a:solidFill>
                <a:latin typeface="Roboto Condensed"/>
              </a:rPr>
              <a:t> </a:t>
            </a:r>
            <a:r>
              <a:rPr lang="en-US" sz="4999" dirty="0" err="1">
                <a:solidFill>
                  <a:srgbClr val="FFFFFF"/>
                </a:solidFill>
                <a:latin typeface="Roboto Condensed"/>
              </a:rPr>
              <a:t>phóng</a:t>
            </a:r>
            <a:r>
              <a:rPr lang="en-US" sz="4999" dirty="0">
                <a:solidFill>
                  <a:srgbClr val="FFFFFF"/>
                </a:solidFill>
                <a:latin typeface="Roboto Condensed"/>
              </a:rPr>
              <a:t> </a:t>
            </a:r>
            <a:r>
              <a:rPr lang="en-US" sz="4999" dirty="0" err="1">
                <a:solidFill>
                  <a:srgbClr val="FFFFFF"/>
                </a:solidFill>
                <a:latin typeface="Roboto Condensed"/>
              </a:rPr>
              <a:t>đại</a:t>
            </a:r>
            <a:r>
              <a:rPr lang="en-US" sz="4999" dirty="0">
                <a:solidFill>
                  <a:srgbClr val="FFFFFF"/>
                </a:solidFill>
                <a:latin typeface="Roboto Condensed"/>
              </a:rPr>
              <a:t> (</a:t>
            </a:r>
            <a:r>
              <a:rPr lang="en-US" sz="4999" dirty="0" err="1">
                <a:solidFill>
                  <a:srgbClr val="FFFFFF"/>
                </a:solidFill>
                <a:latin typeface="Roboto Condensed"/>
              </a:rPr>
              <a:t>nói</a:t>
            </a:r>
            <a:r>
              <a:rPr lang="en-US" sz="4999" dirty="0">
                <a:solidFill>
                  <a:srgbClr val="FFFFFF"/>
                </a:solidFill>
                <a:latin typeface="Roboto Condensed"/>
              </a:rPr>
              <a:t> </a:t>
            </a:r>
            <a:r>
              <a:rPr lang="en-US" sz="4999" dirty="0" err="1">
                <a:solidFill>
                  <a:srgbClr val="FFFFFF"/>
                </a:solidFill>
                <a:latin typeface="Roboto Condensed"/>
              </a:rPr>
              <a:t>quá</a:t>
            </a:r>
            <a:r>
              <a:rPr lang="en-US" sz="4999" dirty="0">
                <a:solidFill>
                  <a:srgbClr val="FFFFFF"/>
                </a:solidFill>
                <a:latin typeface="Roboto Condensed"/>
              </a:rPr>
              <a:t>):  </a:t>
            </a:r>
            <a:r>
              <a:rPr lang="en-US" sz="4999" dirty="0" err="1">
                <a:solidFill>
                  <a:srgbClr val="FFFFFF"/>
                </a:solidFill>
                <a:latin typeface="Roboto Condensed"/>
              </a:rPr>
              <a:t>được</a:t>
            </a:r>
            <a:r>
              <a:rPr lang="en-US" sz="4999" dirty="0">
                <a:solidFill>
                  <a:srgbClr val="FFFFFF"/>
                </a:solidFill>
                <a:latin typeface="Roboto Condensed"/>
              </a:rPr>
              <a:t> </a:t>
            </a:r>
            <a:r>
              <a:rPr lang="en-US" sz="4999" dirty="0" err="1">
                <a:solidFill>
                  <a:srgbClr val="FFFFFF"/>
                </a:solidFill>
                <a:latin typeface="Roboto Condensed"/>
              </a:rPr>
              <a:t>phóng</a:t>
            </a:r>
            <a:r>
              <a:rPr lang="en-US" sz="4999" dirty="0">
                <a:solidFill>
                  <a:srgbClr val="FFFFFF"/>
                </a:solidFill>
                <a:latin typeface="Roboto Condensed"/>
              </a:rPr>
              <a:t> </a:t>
            </a:r>
            <a:r>
              <a:rPr lang="en-US" sz="4999" dirty="0" err="1">
                <a:solidFill>
                  <a:srgbClr val="FFFFFF"/>
                </a:solidFill>
                <a:latin typeface="Roboto Condensed"/>
              </a:rPr>
              <a:t>đại</a:t>
            </a:r>
            <a:r>
              <a:rPr lang="en-US" sz="4999" dirty="0">
                <a:solidFill>
                  <a:srgbClr val="FFFFFF"/>
                </a:solidFill>
                <a:latin typeface="Roboto Condensed"/>
              </a:rPr>
              <a:t> </a:t>
            </a:r>
            <a:r>
              <a:rPr lang="en-US" sz="4999" dirty="0" err="1">
                <a:solidFill>
                  <a:srgbClr val="FFFFFF"/>
                </a:solidFill>
                <a:latin typeface="Roboto Condensed"/>
              </a:rPr>
              <a:t>lên</a:t>
            </a:r>
            <a:r>
              <a:rPr lang="en-US" sz="4999" dirty="0">
                <a:solidFill>
                  <a:srgbClr val="FFFFFF"/>
                </a:solidFill>
                <a:latin typeface="Roboto Condensed"/>
              </a:rPr>
              <a:t> </a:t>
            </a:r>
            <a:r>
              <a:rPr lang="en-US" sz="4999" dirty="0" err="1">
                <a:solidFill>
                  <a:srgbClr val="FFFFFF"/>
                </a:solidFill>
                <a:latin typeface="Roboto Condensed"/>
              </a:rPr>
              <a:t>nhiều</a:t>
            </a:r>
            <a:r>
              <a:rPr lang="en-US" sz="4999" dirty="0">
                <a:solidFill>
                  <a:srgbClr val="FFFFFF"/>
                </a:solidFill>
                <a:latin typeface="Roboto Condensed"/>
              </a:rPr>
              <a:t> </a:t>
            </a:r>
            <a:r>
              <a:rPr lang="en-US" sz="4999" dirty="0" err="1">
                <a:solidFill>
                  <a:srgbClr val="FFFFFF"/>
                </a:solidFill>
                <a:latin typeface="Roboto Condensed"/>
              </a:rPr>
              <a:t>lần</a:t>
            </a:r>
            <a:r>
              <a:rPr lang="en-US" sz="4999" dirty="0">
                <a:solidFill>
                  <a:srgbClr val="FFFFFF"/>
                </a:solidFill>
                <a:latin typeface="Roboto Condensed"/>
              </a:rPr>
              <a:t> </a:t>
            </a:r>
            <a:r>
              <a:rPr lang="en-US" sz="4999" dirty="0" err="1">
                <a:solidFill>
                  <a:srgbClr val="FFFFFF"/>
                </a:solidFill>
                <a:latin typeface="Roboto Condensed"/>
              </a:rPr>
              <a:t>bằng</a:t>
            </a:r>
            <a:r>
              <a:rPr lang="en-US" sz="4999" dirty="0">
                <a:solidFill>
                  <a:srgbClr val="FFFFFF"/>
                </a:solidFill>
                <a:latin typeface="Roboto Condensed"/>
              </a:rPr>
              <a:t> </a:t>
            </a:r>
            <a:r>
              <a:rPr lang="en-US" sz="4999" dirty="0" err="1">
                <a:solidFill>
                  <a:srgbClr val="FFFFFF"/>
                </a:solidFill>
                <a:latin typeface="Roboto Condensed"/>
              </a:rPr>
              <a:t>các</a:t>
            </a:r>
            <a:r>
              <a:rPr lang="en-US" sz="4999" dirty="0">
                <a:solidFill>
                  <a:srgbClr val="FFFFFF"/>
                </a:solidFill>
                <a:latin typeface="Roboto Condensed"/>
              </a:rPr>
              <a:t> </a:t>
            </a:r>
            <a:r>
              <a:rPr lang="en-US" sz="4999" dirty="0" err="1">
                <a:solidFill>
                  <a:srgbClr val="FFFFFF"/>
                </a:solidFill>
                <a:latin typeface="Roboto Condensed"/>
              </a:rPr>
              <a:t>lời</a:t>
            </a:r>
            <a:r>
              <a:rPr lang="en-US" sz="4999" dirty="0">
                <a:solidFill>
                  <a:srgbClr val="FFFFFF"/>
                </a:solidFill>
                <a:latin typeface="Roboto Condensed"/>
              </a:rPr>
              <a:t> </a:t>
            </a:r>
            <a:r>
              <a:rPr lang="en-US" sz="4999" dirty="0" err="1">
                <a:solidFill>
                  <a:srgbClr val="FFFFFF"/>
                </a:solidFill>
                <a:latin typeface="Roboto Condensed"/>
              </a:rPr>
              <a:t>lẽ</a:t>
            </a:r>
            <a:r>
              <a:rPr lang="en-US" sz="4999" dirty="0">
                <a:solidFill>
                  <a:srgbClr val="FFFFFF"/>
                </a:solidFill>
                <a:latin typeface="Roboto Condensed"/>
              </a:rPr>
              <a:t> </a:t>
            </a:r>
            <a:r>
              <a:rPr lang="en-US" sz="4999" dirty="0" err="1">
                <a:solidFill>
                  <a:srgbClr val="FFFFFF"/>
                </a:solidFill>
                <a:latin typeface="Roboto Condensed"/>
              </a:rPr>
              <a:t>hoa</a:t>
            </a:r>
            <a:r>
              <a:rPr lang="en-US" sz="4999" dirty="0">
                <a:solidFill>
                  <a:srgbClr val="FFFFFF"/>
                </a:solidFill>
                <a:latin typeface="Roboto Condensed"/>
              </a:rPr>
              <a:t> </a:t>
            </a:r>
            <a:r>
              <a:rPr lang="en-US" sz="4999" dirty="0" err="1">
                <a:solidFill>
                  <a:srgbClr val="FFFFFF"/>
                </a:solidFill>
                <a:latin typeface="Roboto Condensed"/>
              </a:rPr>
              <a:t>mĩ</a:t>
            </a:r>
            <a:r>
              <a:rPr lang="en-US" sz="4999" dirty="0">
                <a:solidFill>
                  <a:srgbClr val="FFFFFF"/>
                </a:solidFill>
                <a:latin typeface="Roboto Condensed"/>
              </a:rPr>
              <a:t>, </a:t>
            </a:r>
            <a:r>
              <a:rPr lang="en-US" sz="4999" dirty="0" err="1">
                <a:solidFill>
                  <a:srgbClr val="FFFFFF"/>
                </a:solidFill>
                <a:latin typeface="Roboto Condensed"/>
              </a:rPr>
              <a:t>sáo</a:t>
            </a:r>
            <a:r>
              <a:rPr lang="en-US" sz="4999" dirty="0">
                <a:solidFill>
                  <a:srgbClr val="FFFFFF"/>
                </a:solidFill>
                <a:latin typeface="Roboto Condensed"/>
              </a:rPr>
              <a:t> </a:t>
            </a:r>
            <a:r>
              <a:rPr lang="en-US" sz="4999" dirty="0" err="1">
                <a:solidFill>
                  <a:srgbClr val="FFFFFF"/>
                </a:solidFill>
                <a:latin typeface="Roboto Condensed"/>
              </a:rPr>
              <a:t>rỗng</a:t>
            </a:r>
            <a:r>
              <a:rPr lang="en-US" sz="4999" dirty="0">
                <a:solidFill>
                  <a:srgbClr val="FFFFFF"/>
                </a:solidFill>
                <a:latin typeface="Roboto Condensed"/>
              </a:rPr>
              <a:t> </a:t>
            </a:r>
            <a:r>
              <a:rPr lang="en-US" sz="4999" dirty="0" err="1">
                <a:solidFill>
                  <a:srgbClr val="FFFFFF"/>
                </a:solidFill>
                <a:latin typeface="Roboto Condensed"/>
              </a:rPr>
              <a:t>để</a:t>
            </a:r>
            <a:r>
              <a:rPr lang="en-US" sz="4999" dirty="0">
                <a:solidFill>
                  <a:srgbClr val="FFFFFF"/>
                </a:solidFill>
                <a:latin typeface="Roboto Condensed"/>
              </a:rPr>
              <a:t> </a:t>
            </a:r>
            <a:r>
              <a:rPr lang="en-US" sz="4999" dirty="0" err="1">
                <a:solidFill>
                  <a:srgbClr val="FFFFFF"/>
                </a:solidFill>
                <a:latin typeface="Roboto Condensed"/>
              </a:rPr>
              <a:t>người</a:t>
            </a:r>
            <a:r>
              <a:rPr lang="en-US" sz="4999" dirty="0">
                <a:solidFill>
                  <a:srgbClr val="FFFFFF"/>
                </a:solidFill>
                <a:latin typeface="Roboto Condensed"/>
              </a:rPr>
              <a:t> </a:t>
            </a:r>
            <a:r>
              <a:rPr lang="en-US" sz="4999" dirty="0" err="1">
                <a:solidFill>
                  <a:srgbClr val="FFFFFF"/>
                </a:solidFill>
                <a:latin typeface="Roboto Condensed"/>
              </a:rPr>
              <a:t>đọc</a:t>
            </a:r>
            <a:r>
              <a:rPr lang="en-US" sz="4999" dirty="0">
                <a:solidFill>
                  <a:srgbClr val="FFFFFF"/>
                </a:solidFill>
                <a:latin typeface="Roboto Condensed"/>
              </a:rPr>
              <a:t> </a:t>
            </a:r>
            <a:r>
              <a:rPr lang="en-US" sz="4999" dirty="0" err="1">
                <a:solidFill>
                  <a:srgbClr val="FFFFFF"/>
                </a:solidFill>
                <a:latin typeface="Roboto Condensed"/>
              </a:rPr>
              <a:t>thấy</a:t>
            </a:r>
            <a:r>
              <a:rPr lang="en-US" sz="4999" dirty="0">
                <a:solidFill>
                  <a:srgbClr val="FFFFFF"/>
                </a:solidFill>
                <a:latin typeface="Roboto Condensed"/>
              </a:rPr>
              <a:t> </a:t>
            </a:r>
            <a:r>
              <a:rPr lang="en-US" sz="4999" dirty="0" err="1">
                <a:solidFill>
                  <a:srgbClr val="FFFFFF"/>
                </a:solidFill>
                <a:latin typeface="Roboto Condensed"/>
              </a:rPr>
              <a:t>rõ</a:t>
            </a:r>
            <a:r>
              <a:rPr lang="en-US" sz="4999" dirty="0">
                <a:solidFill>
                  <a:srgbClr val="FFFFFF"/>
                </a:solidFill>
                <a:latin typeface="Roboto Condensed"/>
              </a:rPr>
              <a:t> </a:t>
            </a:r>
            <a:r>
              <a:rPr lang="en-US" sz="4999" dirty="0" err="1">
                <a:solidFill>
                  <a:srgbClr val="FFFFFF"/>
                </a:solidFill>
                <a:latin typeface="Roboto Condensed"/>
              </a:rPr>
              <a:t>bệnh</a:t>
            </a:r>
            <a:r>
              <a:rPr lang="en-US" sz="4999" dirty="0">
                <a:solidFill>
                  <a:srgbClr val="FFFFFF"/>
                </a:solidFill>
                <a:latin typeface="Roboto Condensed"/>
              </a:rPr>
              <a:t> khoa </a:t>
            </a:r>
            <a:r>
              <a:rPr lang="en-US" sz="4999" dirty="0" err="1">
                <a:solidFill>
                  <a:srgbClr val="FFFFFF"/>
                </a:solidFill>
                <a:latin typeface="Roboto Condensed"/>
              </a:rPr>
              <a:t>trương</a:t>
            </a:r>
            <a:r>
              <a:rPr lang="en-US" sz="4999" dirty="0">
                <a:solidFill>
                  <a:srgbClr val="FFFFFF"/>
                </a:solidFill>
                <a:latin typeface="Roboto Condensed"/>
              </a:rPr>
              <a:t>, </a:t>
            </a:r>
            <a:r>
              <a:rPr lang="en-US" sz="4999" dirty="0" err="1">
                <a:solidFill>
                  <a:srgbClr val="FFFFFF"/>
                </a:solidFill>
                <a:latin typeface="Roboto Condensed"/>
              </a:rPr>
              <a:t>hình</a:t>
            </a:r>
            <a:r>
              <a:rPr lang="en-US" sz="4999" dirty="0">
                <a:solidFill>
                  <a:srgbClr val="FFFFFF"/>
                </a:solidFill>
                <a:latin typeface="Roboto Condensed"/>
              </a:rPr>
              <a:t> </a:t>
            </a:r>
            <a:r>
              <a:rPr lang="en-US" sz="4999" dirty="0" err="1">
                <a:solidFill>
                  <a:srgbClr val="FFFFFF"/>
                </a:solidFill>
                <a:latin typeface="Roboto Condensed"/>
              </a:rPr>
              <a:t>thức</a:t>
            </a:r>
            <a:r>
              <a:rPr lang="en-US" sz="4999" dirty="0">
                <a:solidFill>
                  <a:srgbClr val="FFFFFF"/>
                </a:solidFill>
                <a:latin typeface="Roboto Condensed"/>
              </a:rPr>
              <a:t> </a:t>
            </a:r>
            <a:r>
              <a:rPr lang="en-US" sz="4999" dirty="0" err="1">
                <a:solidFill>
                  <a:srgbClr val="FFFFFF"/>
                </a:solidFill>
                <a:latin typeface="Roboto Condensed"/>
              </a:rPr>
              <a:t>đến</a:t>
            </a:r>
            <a:r>
              <a:rPr lang="en-US" sz="4999" dirty="0">
                <a:solidFill>
                  <a:srgbClr val="FFFFFF"/>
                </a:solidFill>
                <a:latin typeface="Roboto Condensed"/>
              </a:rPr>
              <a:t> </a:t>
            </a:r>
            <a:r>
              <a:rPr lang="en-US" sz="4999" dirty="0" err="1">
                <a:solidFill>
                  <a:srgbClr val="FFFFFF"/>
                </a:solidFill>
                <a:latin typeface="Roboto Condensed"/>
              </a:rPr>
              <a:t>mức</a:t>
            </a:r>
            <a:r>
              <a:rPr lang="en-US" sz="4999" dirty="0">
                <a:solidFill>
                  <a:srgbClr val="FFFFFF"/>
                </a:solidFill>
                <a:latin typeface="Roboto Condensed"/>
              </a:rPr>
              <a:t> </a:t>
            </a:r>
            <a:r>
              <a:rPr lang="en-US" sz="4999" dirty="0" err="1">
                <a:solidFill>
                  <a:srgbClr val="FFFFFF"/>
                </a:solidFill>
                <a:latin typeface="Roboto Condensed"/>
              </a:rPr>
              <a:t>giả</a:t>
            </a:r>
            <a:r>
              <a:rPr lang="en-US" sz="4999" dirty="0">
                <a:solidFill>
                  <a:srgbClr val="FFFFFF"/>
                </a:solidFill>
                <a:latin typeface="Roboto Condensed"/>
              </a:rPr>
              <a:t> </a:t>
            </a:r>
            <a:r>
              <a:rPr lang="en-US" sz="4999" dirty="0" err="1">
                <a:solidFill>
                  <a:srgbClr val="FFFFFF"/>
                </a:solidFill>
                <a:latin typeface="Roboto Condensed"/>
              </a:rPr>
              <a:t>dối</a:t>
            </a:r>
            <a:r>
              <a:rPr lang="en-US" sz="4999" dirty="0">
                <a:solidFill>
                  <a:srgbClr val="FFFFFF"/>
                </a:solidFill>
                <a:latin typeface="Roboto Condensed"/>
              </a:rPr>
              <a:t>, </a:t>
            </a:r>
            <a:r>
              <a:rPr lang="en-US" sz="4999" dirty="0" err="1">
                <a:solidFill>
                  <a:srgbClr val="FFFFFF"/>
                </a:solidFill>
                <a:latin typeface="Roboto Condensed"/>
              </a:rPr>
              <a:t>lố</a:t>
            </a:r>
            <a:r>
              <a:rPr lang="en-US" sz="4999" dirty="0">
                <a:solidFill>
                  <a:srgbClr val="FFFFFF"/>
                </a:solidFill>
                <a:latin typeface="Roboto Condensed"/>
              </a:rPr>
              <a:t> </a:t>
            </a:r>
            <a:r>
              <a:rPr lang="en-US" sz="4999" dirty="0" err="1">
                <a:solidFill>
                  <a:srgbClr val="FFFFFF"/>
                </a:solidFill>
                <a:latin typeface="Roboto Condensed"/>
              </a:rPr>
              <a:t>bịch</a:t>
            </a:r>
            <a:r>
              <a:rPr lang="en-US" sz="4999" dirty="0">
                <a:solidFill>
                  <a:srgbClr val="FFFFFF"/>
                </a:solidFill>
                <a:latin typeface="Roboto Condensed"/>
              </a:rPr>
              <a:t> </a:t>
            </a:r>
            <a:r>
              <a:rPr lang="en-US" sz="4999" dirty="0" err="1">
                <a:solidFill>
                  <a:srgbClr val="FFFFFF"/>
                </a:solidFill>
                <a:latin typeface="Roboto Condensed"/>
              </a:rPr>
              <a:t>của</a:t>
            </a:r>
            <a:r>
              <a:rPr lang="en-US" sz="4999" dirty="0">
                <a:solidFill>
                  <a:srgbClr val="FFFFFF"/>
                </a:solidFill>
                <a:latin typeface="Roboto Condensed"/>
              </a:rPr>
              <a:t> </a:t>
            </a:r>
            <a:r>
              <a:rPr lang="en-US" sz="4999" dirty="0" err="1">
                <a:solidFill>
                  <a:srgbClr val="FFFFFF"/>
                </a:solidFill>
                <a:latin typeface="Roboto Condensed"/>
              </a:rPr>
              <a:t>chủ</a:t>
            </a:r>
            <a:r>
              <a:rPr lang="en-US" sz="4999" dirty="0">
                <a:solidFill>
                  <a:srgbClr val="FFFFFF"/>
                </a:solidFill>
                <a:latin typeface="Roboto Condensed"/>
              </a:rPr>
              <a:t> </a:t>
            </a:r>
            <a:r>
              <a:rPr lang="en-US" sz="4999" dirty="0" err="1">
                <a:solidFill>
                  <a:srgbClr val="FFFFFF"/>
                </a:solidFill>
                <a:latin typeface="Roboto Condensed"/>
              </a:rPr>
              <a:t>tịch</a:t>
            </a:r>
            <a:r>
              <a:rPr lang="en-US" sz="4999" dirty="0">
                <a:solidFill>
                  <a:srgbClr val="FFFFFF"/>
                </a:solidFill>
                <a:latin typeface="Roboto Condensed"/>
              </a:rPr>
              <a:t> </a:t>
            </a:r>
            <a:r>
              <a:rPr lang="en-US" sz="4999" dirty="0" err="1">
                <a:solidFill>
                  <a:srgbClr val="FFFFFF"/>
                </a:solidFill>
                <a:latin typeface="Roboto Condensed"/>
              </a:rPr>
              <a:t>xã</a:t>
            </a:r>
            <a:r>
              <a:rPr lang="en-US" sz="4999" dirty="0">
                <a:solidFill>
                  <a:srgbClr val="FFFFFF"/>
                </a:solidFill>
                <a:latin typeface="Roboto Condensed"/>
              </a:rPr>
              <a:t> </a:t>
            </a:r>
            <a:r>
              <a:rPr lang="en-US" sz="4999" dirty="0" err="1">
                <a:solidFill>
                  <a:srgbClr val="FFFFFF"/>
                </a:solidFill>
                <a:latin typeface="Roboto Condensed"/>
              </a:rPr>
              <a:t>Toàn</a:t>
            </a:r>
            <a:r>
              <a:rPr lang="en-US" sz="4999" dirty="0">
                <a:solidFill>
                  <a:srgbClr val="FFFFFF"/>
                </a:solidFill>
                <a:latin typeface="Roboto Condensed"/>
              </a:rPr>
              <a:t> </a:t>
            </a:r>
            <a:r>
              <a:rPr lang="en-US" sz="4999" dirty="0" err="1">
                <a:solidFill>
                  <a:srgbClr val="FFFFFF"/>
                </a:solidFill>
                <a:latin typeface="Roboto Condensed"/>
              </a:rPr>
              <a:t>Nha</a:t>
            </a:r>
            <a:r>
              <a:rPr lang="en-US" sz="4999" dirty="0">
                <a:solidFill>
                  <a:srgbClr val="FFFFFF"/>
                </a:solidFill>
                <a:latin typeface="Roboto Condensed"/>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sp>
        <p:nvSpPr>
          <p:cNvPr id="2" name="Freeform 2"/>
          <p:cNvSpPr/>
          <p:nvPr/>
        </p:nvSpPr>
        <p:spPr>
          <a:xfrm>
            <a:off x="12796894"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491106"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1814682" y="0"/>
            <a:ext cx="7305788" cy="1288475"/>
          </a:xfrm>
          <a:custGeom>
            <a:avLst/>
            <a:gdLst/>
            <a:ahLst/>
            <a:cxnLst/>
            <a:rect l="l" t="t" r="r" b="b"/>
            <a:pathLst>
              <a:path w="7305788" h="1288475">
                <a:moveTo>
                  <a:pt x="0" y="0"/>
                </a:moveTo>
                <a:lnTo>
                  <a:pt x="7305788" y="0"/>
                </a:lnTo>
                <a:lnTo>
                  <a:pt x="7305788" y="1288475"/>
                </a:lnTo>
                <a:lnTo>
                  <a:pt x="0" y="12884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0" y="2056795"/>
            <a:ext cx="9899328" cy="1193802"/>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9Slide07 SVNUT Triumph Press"/>
              </a:rPr>
              <a:t>3.2. Đọc hiểu chi tiết</a:t>
            </a:r>
          </a:p>
        </p:txBody>
      </p:sp>
      <p:sp>
        <p:nvSpPr>
          <p:cNvPr id="6" name="Freeform 6"/>
          <p:cNvSpPr/>
          <p:nvPr/>
        </p:nvSpPr>
        <p:spPr>
          <a:xfrm>
            <a:off x="2273105" y="3671915"/>
            <a:ext cx="12472989" cy="6111764"/>
          </a:xfrm>
          <a:custGeom>
            <a:avLst/>
            <a:gdLst/>
            <a:ahLst/>
            <a:cxnLst/>
            <a:rect l="l" t="t" r="r" b="b"/>
            <a:pathLst>
              <a:path w="12472989" h="6111764">
                <a:moveTo>
                  <a:pt x="0" y="0"/>
                </a:moveTo>
                <a:lnTo>
                  <a:pt x="12472988" y="0"/>
                </a:lnTo>
                <a:lnTo>
                  <a:pt x="12472988" y="6111765"/>
                </a:lnTo>
                <a:lnTo>
                  <a:pt x="0" y="61117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3368197" y="5542252"/>
            <a:ext cx="10199368" cy="3371215"/>
          </a:xfrm>
          <a:prstGeom prst="rect">
            <a:avLst/>
          </a:prstGeom>
        </p:spPr>
        <p:txBody>
          <a:bodyPr lIns="0" tIns="0" rIns="0" bIns="0" rtlCol="0" anchor="t">
            <a:spAutoFit/>
          </a:bodyPr>
          <a:lstStyle/>
          <a:p>
            <a:pPr algn="ctr">
              <a:lnSpc>
                <a:spcPts val="8959"/>
              </a:lnSpc>
            </a:pPr>
            <a:r>
              <a:rPr lang="en-US" sz="6399">
                <a:solidFill>
                  <a:srgbClr val="000000"/>
                </a:solidFill>
                <a:latin typeface="Roboto Condensed"/>
              </a:rPr>
              <a:t>Văn bản </a:t>
            </a:r>
            <a:r>
              <a:rPr lang="en-US" sz="6399">
                <a:solidFill>
                  <a:srgbClr val="000000"/>
                </a:solidFill>
                <a:latin typeface="Roboto Condensed Italics"/>
              </a:rPr>
              <a:t>Đổi tên cho xã </a:t>
            </a:r>
            <a:r>
              <a:rPr lang="en-US" sz="6399">
                <a:solidFill>
                  <a:srgbClr val="000000"/>
                </a:solidFill>
                <a:latin typeface="Roboto Condensed"/>
              </a:rPr>
              <a:t>đem đến cho em những thông điệp, bài học nào?</a:t>
            </a:r>
          </a:p>
        </p:txBody>
      </p:sp>
    </p:spTree>
  </p:cSld>
  <p:clrMapOvr>
    <a:masterClrMapping/>
  </p:clrMapOvr>
  <p:transition spd="slow">
    <p:wipe/>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5198545" y="3370520"/>
            <a:ext cx="10884996" cy="6367723"/>
          </a:xfrm>
          <a:custGeom>
            <a:avLst/>
            <a:gdLst/>
            <a:ahLst/>
            <a:cxnLst/>
            <a:rect l="l" t="t" r="r" b="b"/>
            <a:pathLst>
              <a:path w="10884996" h="6367723">
                <a:moveTo>
                  <a:pt x="0" y="0"/>
                </a:moveTo>
                <a:lnTo>
                  <a:pt x="10884996" y="0"/>
                </a:lnTo>
                <a:lnTo>
                  <a:pt x="10884996" y="6367723"/>
                </a:lnTo>
                <a:lnTo>
                  <a:pt x="0" y="636772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119710" y="6172200"/>
            <a:ext cx="5002796" cy="4114800"/>
          </a:xfrm>
          <a:custGeom>
            <a:avLst/>
            <a:gdLst/>
            <a:ahLst/>
            <a:cxnLst/>
            <a:rect l="l" t="t" r="r" b="b"/>
            <a:pathLst>
              <a:path w="5002796" h="4114800">
                <a:moveTo>
                  <a:pt x="0" y="0"/>
                </a:moveTo>
                <a:lnTo>
                  <a:pt x="5002796" y="0"/>
                </a:lnTo>
                <a:lnTo>
                  <a:pt x="500279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2976856" y="1917639"/>
            <a:ext cx="16794658" cy="1038746"/>
          </a:xfrm>
          <a:prstGeom prst="rect">
            <a:avLst/>
          </a:prstGeom>
        </p:spPr>
        <p:txBody>
          <a:bodyPr lIns="0" tIns="0" rIns="0" bIns="0" rtlCol="0" anchor="t">
            <a:spAutoFit/>
          </a:bodyPr>
          <a:lstStyle/>
          <a:p>
            <a:pPr>
              <a:lnSpc>
                <a:spcPts val="8119"/>
              </a:lnSpc>
              <a:spcBef>
                <a:spcPct val="0"/>
              </a:spcBef>
            </a:pPr>
            <a:r>
              <a:rPr lang="en-US" sz="5799" dirty="0">
                <a:solidFill>
                  <a:srgbClr val="FFFFFF"/>
                </a:solidFill>
                <a:latin typeface="#9Slide05 Aphrodite Pro" panose="020B0604020202020204" charset="0"/>
              </a:rPr>
              <a:t>e. </a:t>
            </a:r>
            <a:r>
              <a:rPr lang="en-US" sz="5799" dirty="0" err="1">
                <a:solidFill>
                  <a:srgbClr val="FFFFFF"/>
                </a:solidFill>
                <a:latin typeface="#9Slide05 Aphrodite Pro" panose="020B0604020202020204" charset="0"/>
              </a:rPr>
              <a:t>Bài</a:t>
            </a:r>
            <a:r>
              <a:rPr lang="en-US" sz="5799" dirty="0">
                <a:solidFill>
                  <a:srgbClr val="FFFFFF"/>
                </a:solidFill>
                <a:latin typeface="#9Slide05 Aphrodite Pro" panose="020B0604020202020204" charset="0"/>
              </a:rPr>
              <a:t> </a:t>
            </a:r>
            <a:r>
              <a:rPr lang="en-US" sz="5799" dirty="0" err="1">
                <a:solidFill>
                  <a:srgbClr val="FFFFFF"/>
                </a:solidFill>
                <a:latin typeface="#9Slide05 Aphrodite Pro" panose="020B0604020202020204" charset="0"/>
              </a:rPr>
              <a:t>học</a:t>
            </a:r>
            <a:endParaRPr lang="en-US" sz="5799" dirty="0">
              <a:solidFill>
                <a:srgbClr val="FFFFFF"/>
              </a:solidFill>
              <a:latin typeface="#9Slide05 Aphrodite Pro" panose="020B0604020202020204" charset="0"/>
            </a:endParaRPr>
          </a:p>
        </p:txBody>
      </p:sp>
      <p:sp>
        <p:nvSpPr>
          <p:cNvPr id="5" name="TextBox 5"/>
          <p:cNvSpPr txBox="1"/>
          <p:nvPr/>
        </p:nvSpPr>
        <p:spPr>
          <a:xfrm>
            <a:off x="248881" y="365124"/>
            <a:ext cx="9899328" cy="1193802"/>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9Slide07 SVNUT Triumph Press"/>
              </a:rPr>
              <a:t>3.2. Đọc hiểu chi tiết</a:t>
            </a:r>
          </a:p>
        </p:txBody>
      </p:sp>
      <p:sp>
        <p:nvSpPr>
          <p:cNvPr id="6" name="TextBox 6"/>
          <p:cNvSpPr txBox="1"/>
          <p:nvPr/>
        </p:nvSpPr>
        <p:spPr>
          <a:xfrm>
            <a:off x="4857369" y="4819650"/>
            <a:ext cx="10581680" cy="2433069"/>
          </a:xfrm>
          <a:prstGeom prst="rect">
            <a:avLst/>
          </a:prstGeom>
        </p:spPr>
        <p:txBody>
          <a:bodyPr lIns="0" tIns="0" rIns="0" bIns="0" rtlCol="0" anchor="t">
            <a:spAutoFit/>
          </a:bodyPr>
          <a:lstStyle/>
          <a:p>
            <a:pPr marL="1209031" lvl="1" indent="-604515">
              <a:lnSpc>
                <a:spcPts val="9911"/>
              </a:lnSpc>
              <a:buFont typeface="Arial"/>
              <a:buChar char="•"/>
            </a:pPr>
            <a:r>
              <a:rPr lang="en-US" sz="5599" dirty="0" err="1">
                <a:solidFill>
                  <a:srgbClr val="000000"/>
                </a:solidFill>
                <a:latin typeface="Roboto Condensed"/>
              </a:rPr>
              <a:t>Lên</a:t>
            </a:r>
            <a:r>
              <a:rPr lang="en-US" sz="5599" dirty="0">
                <a:solidFill>
                  <a:srgbClr val="000000"/>
                </a:solidFill>
                <a:latin typeface="Roboto Condensed"/>
              </a:rPr>
              <a:t> </a:t>
            </a:r>
            <a:r>
              <a:rPr lang="en-US" sz="5599" dirty="0" err="1">
                <a:solidFill>
                  <a:srgbClr val="000000"/>
                </a:solidFill>
                <a:latin typeface="Roboto Condensed"/>
              </a:rPr>
              <a:t>án</a:t>
            </a:r>
            <a:r>
              <a:rPr lang="en-US" sz="5599" dirty="0">
                <a:solidFill>
                  <a:srgbClr val="000000"/>
                </a:solidFill>
                <a:latin typeface="Roboto Condensed"/>
              </a:rPr>
              <a:t> </a:t>
            </a:r>
            <a:r>
              <a:rPr lang="en-US" sz="5599" dirty="0" err="1">
                <a:solidFill>
                  <a:srgbClr val="000000"/>
                </a:solidFill>
                <a:latin typeface="Roboto Condensed"/>
              </a:rPr>
              <a:t>lối</a:t>
            </a:r>
            <a:r>
              <a:rPr lang="en-US" sz="5599" dirty="0">
                <a:solidFill>
                  <a:srgbClr val="000000"/>
                </a:solidFill>
                <a:latin typeface="Roboto Condensed"/>
              </a:rPr>
              <a:t> </a:t>
            </a:r>
            <a:r>
              <a:rPr lang="en-US" sz="5599" dirty="0" err="1">
                <a:solidFill>
                  <a:srgbClr val="000000"/>
                </a:solidFill>
                <a:latin typeface="Roboto Condensed"/>
              </a:rPr>
              <a:t>sống</a:t>
            </a:r>
            <a:r>
              <a:rPr lang="en-US" sz="5599" dirty="0">
                <a:solidFill>
                  <a:srgbClr val="000000"/>
                </a:solidFill>
                <a:latin typeface="Roboto Condensed"/>
              </a:rPr>
              <a:t> </a:t>
            </a:r>
            <a:r>
              <a:rPr lang="en-US" sz="5599" dirty="0" err="1">
                <a:solidFill>
                  <a:srgbClr val="000000"/>
                </a:solidFill>
                <a:latin typeface="Roboto Condensed"/>
              </a:rPr>
              <a:t>hão</a:t>
            </a:r>
            <a:r>
              <a:rPr lang="en-US" sz="5599" dirty="0">
                <a:solidFill>
                  <a:srgbClr val="000000"/>
                </a:solidFill>
                <a:latin typeface="Roboto Condensed"/>
              </a:rPr>
              <a:t> </a:t>
            </a:r>
            <a:r>
              <a:rPr lang="en-US" sz="5599" dirty="0" err="1">
                <a:solidFill>
                  <a:srgbClr val="000000"/>
                </a:solidFill>
                <a:latin typeface="Roboto Condensed"/>
              </a:rPr>
              <a:t>danh</a:t>
            </a:r>
            <a:r>
              <a:rPr lang="en-US" sz="5599" dirty="0">
                <a:solidFill>
                  <a:srgbClr val="000000"/>
                </a:solidFill>
                <a:latin typeface="Roboto Condensed"/>
              </a:rPr>
              <a:t>, </a:t>
            </a:r>
            <a:r>
              <a:rPr lang="en-US" sz="5599" dirty="0" err="1">
                <a:solidFill>
                  <a:srgbClr val="000000"/>
                </a:solidFill>
                <a:latin typeface="Roboto Condensed"/>
              </a:rPr>
              <a:t>sĩ</a:t>
            </a:r>
            <a:r>
              <a:rPr lang="en-US" sz="5599" dirty="0">
                <a:solidFill>
                  <a:srgbClr val="000000"/>
                </a:solidFill>
                <a:latin typeface="Roboto Condensed"/>
              </a:rPr>
              <a:t> </a:t>
            </a:r>
            <a:r>
              <a:rPr lang="en-US" sz="5599" dirty="0" err="1">
                <a:solidFill>
                  <a:srgbClr val="000000"/>
                </a:solidFill>
                <a:latin typeface="Roboto Condensed"/>
              </a:rPr>
              <a:t>diện</a:t>
            </a:r>
            <a:r>
              <a:rPr lang="en-US" sz="5599" dirty="0">
                <a:solidFill>
                  <a:srgbClr val="000000"/>
                </a:solidFill>
                <a:latin typeface="Roboto Condensed"/>
              </a:rPr>
              <a:t>.</a:t>
            </a:r>
          </a:p>
          <a:p>
            <a:pPr marL="1209031" lvl="1" indent="-604515">
              <a:lnSpc>
                <a:spcPts val="9911"/>
              </a:lnSpc>
              <a:buFont typeface="Arial"/>
              <a:buChar char="•"/>
            </a:pPr>
            <a:r>
              <a:rPr lang="en-US" sz="5599" dirty="0" err="1">
                <a:solidFill>
                  <a:srgbClr val="000000"/>
                </a:solidFill>
                <a:latin typeface="Roboto Condensed"/>
              </a:rPr>
              <a:t>Hãy</a:t>
            </a:r>
            <a:r>
              <a:rPr lang="en-US" sz="5599" dirty="0">
                <a:solidFill>
                  <a:srgbClr val="000000"/>
                </a:solidFill>
                <a:latin typeface="Roboto Condensed"/>
              </a:rPr>
              <a:t> </a:t>
            </a:r>
            <a:r>
              <a:rPr lang="en-US" sz="5599" dirty="0" err="1">
                <a:solidFill>
                  <a:srgbClr val="000000"/>
                </a:solidFill>
                <a:latin typeface="Roboto Condensed"/>
              </a:rPr>
              <a:t>sống</a:t>
            </a:r>
            <a:r>
              <a:rPr lang="en-US" sz="5599" dirty="0">
                <a:solidFill>
                  <a:srgbClr val="000000"/>
                </a:solidFill>
                <a:latin typeface="Roboto Condensed"/>
              </a:rPr>
              <a:t> </a:t>
            </a:r>
            <a:r>
              <a:rPr lang="en-US" sz="5599" dirty="0" err="1">
                <a:solidFill>
                  <a:srgbClr val="000000"/>
                </a:solidFill>
                <a:latin typeface="Roboto Condensed"/>
              </a:rPr>
              <a:t>là</a:t>
            </a:r>
            <a:r>
              <a:rPr lang="en-US" sz="5599" dirty="0">
                <a:solidFill>
                  <a:srgbClr val="000000"/>
                </a:solidFill>
                <a:latin typeface="Roboto Condensed"/>
              </a:rPr>
              <a:t> </a:t>
            </a:r>
            <a:r>
              <a:rPr lang="en-US" sz="5599" dirty="0" err="1">
                <a:solidFill>
                  <a:srgbClr val="000000"/>
                </a:solidFill>
                <a:latin typeface="Roboto Condensed"/>
              </a:rPr>
              <a:t>chính</a:t>
            </a:r>
            <a:r>
              <a:rPr lang="en-US" sz="5599" dirty="0">
                <a:solidFill>
                  <a:srgbClr val="000000"/>
                </a:solidFill>
                <a:latin typeface="Roboto Condensed"/>
              </a:rPr>
              <a:t> </a:t>
            </a:r>
            <a:r>
              <a:rPr lang="en-US" sz="5599" dirty="0" err="1">
                <a:solidFill>
                  <a:srgbClr val="000000"/>
                </a:solidFill>
                <a:latin typeface="Roboto Condensed"/>
              </a:rPr>
              <a:t>mình</a:t>
            </a:r>
            <a:r>
              <a:rPr lang="en-US" sz="5599" dirty="0">
                <a:solidFill>
                  <a:srgbClr val="000000"/>
                </a:solidFill>
                <a:latin typeface="Roboto Condensed"/>
              </a:rPr>
              <a:t>.</a:t>
            </a:r>
          </a:p>
        </p:txBody>
      </p:sp>
      <p:sp>
        <p:nvSpPr>
          <p:cNvPr id="7" name="Freeform 7"/>
          <p:cNvSpPr/>
          <p:nvPr/>
        </p:nvSpPr>
        <p:spPr>
          <a:xfrm>
            <a:off x="16442859" y="325126"/>
            <a:ext cx="1632881" cy="2137979"/>
          </a:xfrm>
          <a:custGeom>
            <a:avLst/>
            <a:gdLst/>
            <a:ahLst/>
            <a:cxnLst/>
            <a:rect l="l" t="t" r="r" b="b"/>
            <a:pathLst>
              <a:path w="1632881" h="2137979">
                <a:moveTo>
                  <a:pt x="0" y="0"/>
                </a:moveTo>
                <a:lnTo>
                  <a:pt x="1632882" y="0"/>
                </a:lnTo>
                <a:lnTo>
                  <a:pt x="1632882" y="2137979"/>
                </a:lnTo>
                <a:lnTo>
                  <a:pt x="0" y="21379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02021" y="2402330"/>
            <a:ext cx="14979326" cy="7339870"/>
          </a:xfrm>
          <a:custGeom>
            <a:avLst/>
            <a:gdLst/>
            <a:ahLst/>
            <a:cxnLst/>
            <a:rect l="l" t="t" r="r" b="b"/>
            <a:pathLst>
              <a:path w="14979326" h="7339870">
                <a:moveTo>
                  <a:pt x="0" y="0"/>
                </a:moveTo>
                <a:lnTo>
                  <a:pt x="14979326" y="0"/>
                </a:lnTo>
                <a:lnTo>
                  <a:pt x="14979326" y="7339869"/>
                </a:lnTo>
                <a:lnTo>
                  <a:pt x="0" y="73398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87215" y="876300"/>
            <a:ext cx="9899328" cy="1262382"/>
          </a:xfrm>
          <a:prstGeom prst="rect">
            <a:avLst/>
          </a:prstGeom>
        </p:spPr>
        <p:txBody>
          <a:bodyPr lIns="0" tIns="0" rIns="0" bIns="0" rtlCol="0" anchor="t">
            <a:spAutoFit/>
          </a:bodyPr>
          <a:lstStyle/>
          <a:p>
            <a:pPr algn="ctr">
              <a:lnSpc>
                <a:spcPts val="10219"/>
              </a:lnSpc>
              <a:spcBef>
                <a:spcPct val="0"/>
              </a:spcBef>
            </a:pPr>
            <a:r>
              <a:rPr lang="en-US" sz="7299">
                <a:solidFill>
                  <a:srgbClr val="FFFFFF"/>
                </a:solidFill>
                <a:latin typeface="#9Slide07 SVNUT Triumph Press"/>
              </a:rPr>
              <a:t>3.2. Đọc hiểu chi tiết</a:t>
            </a:r>
          </a:p>
        </p:txBody>
      </p:sp>
      <p:sp>
        <p:nvSpPr>
          <p:cNvPr id="4" name="TextBox 4"/>
          <p:cNvSpPr txBox="1"/>
          <p:nvPr/>
        </p:nvSpPr>
        <p:spPr>
          <a:xfrm>
            <a:off x="2809031" y="4484398"/>
            <a:ext cx="12165306" cy="5257801"/>
          </a:xfrm>
          <a:prstGeom prst="rect">
            <a:avLst/>
          </a:prstGeom>
        </p:spPr>
        <p:txBody>
          <a:bodyPr lIns="0" tIns="0" rIns="0" bIns="0" rtlCol="0" anchor="t">
            <a:spAutoFit/>
          </a:bodyPr>
          <a:lstStyle/>
          <a:p>
            <a:pPr algn="just">
              <a:lnSpc>
                <a:spcPts val="8399"/>
              </a:lnSpc>
            </a:pPr>
            <a:r>
              <a:rPr lang="en-US" sz="5999" dirty="0">
                <a:solidFill>
                  <a:srgbClr val="000000"/>
                </a:solidFill>
                <a:latin typeface="Roboto Condensed"/>
              </a:rPr>
              <a:t>Quan </a:t>
            </a:r>
            <a:r>
              <a:rPr lang="en-US" sz="5999" dirty="0" err="1">
                <a:solidFill>
                  <a:srgbClr val="000000"/>
                </a:solidFill>
                <a:latin typeface="Roboto Condensed"/>
              </a:rPr>
              <a:t>sát</a:t>
            </a:r>
            <a:r>
              <a:rPr lang="en-US" sz="5999" dirty="0">
                <a:solidFill>
                  <a:srgbClr val="000000"/>
                </a:solidFill>
                <a:latin typeface="Roboto Condensed"/>
              </a:rPr>
              <a:t> </a:t>
            </a:r>
            <a:r>
              <a:rPr lang="en-US" sz="5999" dirty="0" err="1">
                <a:solidFill>
                  <a:srgbClr val="000000"/>
                </a:solidFill>
                <a:latin typeface="Roboto Condensed"/>
              </a:rPr>
              <a:t>văn</a:t>
            </a:r>
            <a:r>
              <a:rPr lang="en-US" sz="5999" dirty="0">
                <a:solidFill>
                  <a:srgbClr val="000000"/>
                </a:solidFill>
                <a:latin typeface="Roboto Condensed"/>
              </a:rPr>
              <a:t> </a:t>
            </a:r>
            <a:r>
              <a:rPr lang="en-US" sz="5999" dirty="0" err="1">
                <a:solidFill>
                  <a:srgbClr val="000000"/>
                </a:solidFill>
                <a:latin typeface="Roboto Condensed"/>
              </a:rPr>
              <a:t>bản</a:t>
            </a:r>
            <a:r>
              <a:rPr lang="en-US" sz="5999" dirty="0">
                <a:solidFill>
                  <a:srgbClr val="000000"/>
                </a:solidFill>
                <a:latin typeface="Roboto Condensed"/>
              </a:rPr>
              <a:t> </a:t>
            </a:r>
            <a:r>
              <a:rPr lang="en-US" sz="5999" dirty="0" err="1">
                <a:solidFill>
                  <a:srgbClr val="000000"/>
                </a:solidFill>
                <a:latin typeface="Roboto Condensed"/>
              </a:rPr>
              <a:t>và</a:t>
            </a:r>
            <a:r>
              <a:rPr lang="en-US" sz="5999" dirty="0">
                <a:solidFill>
                  <a:srgbClr val="000000"/>
                </a:solidFill>
                <a:latin typeface="Roboto Condensed"/>
              </a:rPr>
              <a:t> </a:t>
            </a:r>
            <a:r>
              <a:rPr lang="en-US" sz="5999" dirty="0" err="1">
                <a:solidFill>
                  <a:srgbClr val="000000"/>
                </a:solidFill>
                <a:latin typeface="Roboto Condensed"/>
              </a:rPr>
              <a:t>chỉ</a:t>
            </a:r>
            <a:r>
              <a:rPr lang="en-US" sz="5999" dirty="0">
                <a:solidFill>
                  <a:srgbClr val="000000"/>
                </a:solidFill>
                <a:latin typeface="Roboto Condensed"/>
              </a:rPr>
              <a:t> </a:t>
            </a:r>
            <a:r>
              <a:rPr lang="en-US" sz="5999" dirty="0" err="1">
                <a:solidFill>
                  <a:srgbClr val="000000"/>
                </a:solidFill>
                <a:latin typeface="Roboto Condensed"/>
              </a:rPr>
              <a:t>ra</a:t>
            </a:r>
            <a:r>
              <a:rPr lang="en-US" sz="5999" dirty="0">
                <a:solidFill>
                  <a:srgbClr val="000000"/>
                </a:solidFill>
                <a:latin typeface="Roboto Condensed"/>
              </a:rPr>
              <a:t> </a:t>
            </a:r>
            <a:r>
              <a:rPr lang="en-US" sz="5999" dirty="0" err="1">
                <a:solidFill>
                  <a:srgbClr val="000000"/>
                </a:solidFill>
                <a:latin typeface="Roboto Condensed"/>
              </a:rPr>
              <a:t>cách</a:t>
            </a:r>
            <a:r>
              <a:rPr lang="en-US" sz="5999" dirty="0">
                <a:solidFill>
                  <a:srgbClr val="000000"/>
                </a:solidFill>
                <a:latin typeface="Roboto Condensed"/>
              </a:rPr>
              <a:t> </a:t>
            </a:r>
            <a:r>
              <a:rPr lang="en-US" sz="5999" dirty="0" err="1">
                <a:solidFill>
                  <a:srgbClr val="000000"/>
                </a:solidFill>
                <a:latin typeface="Roboto Condensed"/>
              </a:rPr>
              <a:t>trình</a:t>
            </a:r>
            <a:r>
              <a:rPr lang="en-US" sz="5999" dirty="0">
                <a:solidFill>
                  <a:srgbClr val="000000"/>
                </a:solidFill>
                <a:latin typeface="Roboto Condensed"/>
              </a:rPr>
              <a:t> </a:t>
            </a:r>
            <a:r>
              <a:rPr lang="en-US" sz="5999" dirty="0" err="1">
                <a:solidFill>
                  <a:srgbClr val="000000"/>
                </a:solidFill>
                <a:latin typeface="Roboto Condensed"/>
              </a:rPr>
              <a:t>bày</a:t>
            </a:r>
            <a:r>
              <a:rPr lang="en-US" sz="5999" dirty="0">
                <a:solidFill>
                  <a:srgbClr val="000000"/>
                </a:solidFill>
                <a:latin typeface="Roboto Condensed"/>
              </a:rPr>
              <a:t> </a:t>
            </a:r>
            <a:r>
              <a:rPr lang="en-US" sz="5999" dirty="0" err="1">
                <a:solidFill>
                  <a:srgbClr val="000000"/>
                </a:solidFill>
                <a:latin typeface="Roboto Condensed"/>
              </a:rPr>
              <a:t>kịch</a:t>
            </a:r>
            <a:r>
              <a:rPr lang="en-US" sz="5999" dirty="0">
                <a:solidFill>
                  <a:srgbClr val="000000"/>
                </a:solidFill>
                <a:latin typeface="Roboto Condensed"/>
              </a:rPr>
              <a:t> </a:t>
            </a:r>
            <a:r>
              <a:rPr lang="en-US" sz="5999" dirty="0" err="1">
                <a:solidFill>
                  <a:srgbClr val="000000"/>
                </a:solidFill>
                <a:latin typeface="Roboto Condensed"/>
              </a:rPr>
              <a:t>bản</a:t>
            </a:r>
            <a:r>
              <a:rPr lang="en-US" sz="5999" dirty="0">
                <a:solidFill>
                  <a:srgbClr val="000000"/>
                </a:solidFill>
                <a:latin typeface="Roboto Condensed"/>
              </a:rPr>
              <a:t> </a:t>
            </a:r>
            <a:r>
              <a:rPr lang="en-US" sz="5999" dirty="0" err="1">
                <a:solidFill>
                  <a:srgbClr val="000000"/>
                </a:solidFill>
                <a:latin typeface="Roboto Condensed"/>
              </a:rPr>
              <a:t>có</a:t>
            </a:r>
            <a:r>
              <a:rPr lang="en-US" sz="5999" dirty="0">
                <a:solidFill>
                  <a:srgbClr val="000000"/>
                </a:solidFill>
                <a:latin typeface="Roboto Condensed"/>
              </a:rPr>
              <a:t> </a:t>
            </a:r>
            <a:r>
              <a:rPr lang="en-US" sz="5999" dirty="0" err="1">
                <a:solidFill>
                  <a:srgbClr val="000000"/>
                </a:solidFill>
                <a:latin typeface="Roboto Condensed"/>
              </a:rPr>
              <a:t>khác</a:t>
            </a:r>
            <a:r>
              <a:rPr lang="en-US" sz="5999" dirty="0">
                <a:solidFill>
                  <a:srgbClr val="000000"/>
                </a:solidFill>
                <a:latin typeface="Roboto Condensed"/>
              </a:rPr>
              <a:t> </a:t>
            </a:r>
            <a:r>
              <a:rPr lang="en-US" sz="5999" dirty="0" err="1">
                <a:solidFill>
                  <a:srgbClr val="000000"/>
                </a:solidFill>
                <a:latin typeface="Roboto Condensed"/>
              </a:rPr>
              <a:t>với</a:t>
            </a:r>
            <a:r>
              <a:rPr lang="en-US" sz="5999" dirty="0">
                <a:solidFill>
                  <a:srgbClr val="000000"/>
                </a:solidFill>
                <a:latin typeface="Roboto Condensed"/>
              </a:rPr>
              <a:t> </a:t>
            </a:r>
            <a:r>
              <a:rPr lang="en-US" sz="5999" dirty="0" err="1">
                <a:solidFill>
                  <a:srgbClr val="000000"/>
                </a:solidFill>
                <a:latin typeface="Roboto Condensed"/>
              </a:rPr>
              <a:t>cách</a:t>
            </a:r>
            <a:r>
              <a:rPr lang="en-US" sz="5999" dirty="0">
                <a:solidFill>
                  <a:srgbClr val="000000"/>
                </a:solidFill>
                <a:latin typeface="Roboto Condensed"/>
              </a:rPr>
              <a:t> </a:t>
            </a:r>
            <a:r>
              <a:rPr lang="en-US" sz="5999" dirty="0" err="1">
                <a:solidFill>
                  <a:srgbClr val="000000"/>
                </a:solidFill>
                <a:latin typeface="Roboto Condensed"/>
              </a:rPr>
              <a:t>trình</a:t>
            </a:r>
            <a:r>
              <a:rPr lang="en-US" sz="5999" dirty="0">
                <a:solidFill>
                  <a:srgbClr val="000000"/>
                </a:solidFill>
                <a:latin typeface="Roboto Condensed"/>
              </a:rPr>
              <a:t> </a:t>
            </a:r>
            <a:r>
              <a:rPr lang="en-US" sz="5999" dirty="0" err="1">
                <a:solidFill>
                  <a:srgbClr val="000000"/>
                </a:solidFill>
                <a:latin typeface="Roboto Condensed"/>
              </a:rPr>
              <a:t>bày</a:t>
            </a:r>
            <a:r>
              <a:rPr lang="en-US" sz="5999" dirty="0">
                <a:solidFill>
                  <a:srgbClr val="000000"/>
                </a:solidFill>
                <a:latin typeface="Roboto Condensed"/>
              </a:rPr>
              <a:t> </a:t>
            </a:r>
            <a:r>
              <a:rPr lang="en-US" sz="5999" dirty="0" err="1">
                <a:solidFill>
                  <a:srgbClr val="000000"/>
                </a:solidFill>
                <a:latin typeface="Roboto Condensed"/>
              </a:rPr>
              <a:t>một</a:t>
            </a:r>
            <a:r>
              <a:rPr lang="en-US" sz="5999" dirty="0">
                <a:solidFill>
                  <a:srgbClr val="000000"/>
                </a:solidFill>
                <a:latin typeface="Roboto Condensed"/>
              </a:rPr>
              <a:t> </a:t>
            </a:r>
            <a:r>
              <a:rPr lang="en-US" sz="5999" dirty="0" err="1">
                <a:solidFill>
                  <a:srgbClr val="000000"/>
                </a:solidFill>
                <a:latin typeface="Roboto Condensed"/>
              </a:rPr>
              <a:t>truyện</a:t>
            </a:r>
            <a:r>
              <a:rPr lang="en-US" sz="5999" dirty="0">
                <a:solidFill>
                  <a:srgbClr val="000000"/>
                </a:solidFill>
                <a:latin typeface="Roboto Condensed"/>
              </a:rPr>
              <a:t> </a:t>
            </a:r>
            <a:r>
              <a:rPr lang="en-US" sz="5999" dirty="0" err="1">
                <a:solidFill>
                  <a:srgbClr val="000000"/>
                </a:solidFill>
                <a:latin typeface="Roboto Condensed"/>
              </a:rPr>
              <a:t>ngắn</a:t>
            </a:r>
            <a:r>
              <a:rPr lang="en-US" sz="5999" dirty="0">
                <a:solidFill>
                  <a:srgbClr val="000000"/>
                </a:solidFill>
                <a:latin typeface="Roboto Condensed"/>
              </a:rPr>
              <a:t>, </a:t>
            </a:r>
            <a:r>
              <a:rPr lang="en-US" sz="5999" dirty="0" err="1">
                <a:solidFill>
                  <a:srgbClr val="000000"/>
                </a:solidFill>
                <a:latin typeface="Roboto Condensed"/>
              </a:rPr>
              <a:t>kí</a:t>
            </a:r>
            <a:r>
              <a:rPr lang="en-US" sz="5999" dirty="0">
                <a:solidFill>
                  <a:srgbClr val="000000"/>
                </a:solidFill>
                <a:latin typeface="Roboto Condensed"/>
              </a:rPr>
              <a:t>, </a:t>
            </a:r>
            <a:r>
              <a:rPr lang="en-US" sz="5999" dirty="0" err="1">
                <a:solidFill>
                  <a:srgbClr val="000000"/>
                </a:solidFill>
                <a:latin typeface="Roboto Condensed"/>
              </a:rPr>
              <a:t>thơ</a:t>
            </a:r>
            <a:r>
              <a:rPr lang="en-US" sz="5999" dirty="0">
                <a:solidFill>
                  <a:srgbClr val="000000"/>
                </a:solidFill>
                <a:latin typeface="Roboto Condensed"/>
              </a:rPr>
              <a:t> </a:t>
            </a:r>
            <a:r>
              <a:rPr lang="en-US" sz="5999" dirty="0" err="1">
                <a:solidFill>
                  <a:srgbClr val="000000"/>
                </a:solidFill>
                <a:latin typeface="Roboto Condensed"/>
              </a:rPr>
              <a:t>không</a:t>
            </a:r>
            <a:r>
              <a:rPr lang="en-US" sz="5999" dirty="0">
                <a:solidFill>
                  <a:srgbClr val="000000"/>
                </a:solidFill>
                <a:latin typeface="Roboto Condensed"/>
              </a:rPr>
              <a:t>? </a:t>
            </a:r>
            <a:r>
              <a:rPr lang="en-US" sz="5999" dirty="0" err="1">
                <a:solidFill>
                  <a:srgbClr val="000000"/>
                </a:solidFill>
                <a:latin typeface="Roboto Condensed"/>
              </a:rPr>
              <a:t>Lấy</a:t>
            </a:r>
            <a:r>
              <a:rPr lang="en-US" sz="5999" dirty="0">
                <a:solidFill>
                  <a:srgbClr val="000000"/>
                </a:solidFill>
                <a:latin typeface="Roboto Condensed"/>
              </a:rPr>
              <a:t> </a:t>
            </a:r>
            <a:r>
              <a:rPr lang="en-US" sz="5999" dirty="0" err="1">
                <a:solidFill>
                  <a:srgbClr val="000000"/>
                </a:solidFill>
                <a:latin typeface="Roboto Condensed"/>
              </a:rPr>
              <a:t>ví</a:t>
            </a:r>
            <a:r>
              <a:rPr lang="en-US" sz="5999" dirty="0">
                <a:solidFill>
                  <a:srgbClr val="000000"/>
                </a:solidFill>
                <a:latin typeface="Roboto Condensed"/>
              </a:rPr>
              <a:t> </a:t>
            </a:r>
            <a:r>
              <a:rPr lang="en-US" sz="5999" dirty="0" err="1">
                <a:solidFill>
                  <a:srgbClr val="000000"/>
                </a:solidFill>
                <a:latin typeface="Roboto Condensed"/>
              </a:rPr>
              <a:t>dụ</a:t>
            </a:r>
            <a:r>
              <a:rPr lang="en-US" sz="5999" dirty="0">
                <a:solidFill>
                  <a:srgbClr val="000000"/>
                </a:solidFill>
                <a:latin typeface="Roboto Condensed"/>
              </a:rPr>
              <a:t> </a:t>
            </a:r>
            <a:r>
              <a:rPr lang="en-US" sz="5999" dirty="0" err="1">
                <a:solidFill>
                  <a:srgbClr val="000000"/>
                </a:solidFill>
                <a:latin typeface="Roboto Condensed"/>
              </a:rPr>
              <a:t>làm</a:t>
            </a:r>
            <a:r>
              <a:rPr lang="en-US" sz="5999" dirty="0">
                <a:solidFill>
                  <a:srgbClr val="000000"/>
                </a:solidFill>
                <a:latin typeface="Roboto Condensed"/>
              </a:rPr>
              <a:t> </a:t>
            </a:r>
            <a:r>
              <a:rPr lang="en-US" sz="5999" dirty="0" err="1">
                <a:solidFill>
                  <a:srgbClr val="000000"/>
                </a:solidFill>
                <a:latin typeface="Roboto Condensed"/>
              </a:rPr>
              <a:t>rõ</a:t>
            </a:r>
            <a:r>
              <a:rPr lang="en-US" sz="5999" dirty="0">
                <a:solidFill>
                  <a:srgbClr val="000000"/>
                </a:solidFill>
                <a:latin typeface="Roboto Condensed"/>
              </a:rPr>
              <a:t> </a:t>
            </a:r>
            <a:r>
              <a:rPr lang="en-US" sz="5999" dirty="0" err="1">
                <a:solidFill>
                  <a:srgbClr val="000000"/>
                </a:solidFill>
                <a:latin typeface="Roboto Condensed"/>
              </a:rPr>
              <a:t>nếu</a:t>
            </a:r>
            <a:r>
              <a:rPr lang="en-US" sz="5999" dirty="0">
                <a:solidFill>
                  <a:srgbClr val="000000"/>
                </a:solidFill>
                <a:latin typeface="Roboto Condensed"/>
              </a:rPr>
              <a:t> </a:t>
            </a:r>
            <a:r>
              <a:rPr lang="en-US" sz="5999" dirty="0" err="1">
                <a:solidFill>
                  <a:srgbClr val="000000"/>
                </a:solidFill>
                <a:latin typeface="Roboto Condensed"/>
              </a:rPr>
              <a:t>có</a:t>
            </a:r>
            <a:r>
              <a:rPr lang="en-US" sz="5999" dirty="0">
                <a:solidFill>
                  <a:srgbClr val="000000"/>
                </a:solidFill>
                <a:latin typeface="Roboto Condensed"/>
              </a:rPr>
              <a:t>.</a:t>
            </a:r>
          </a:p>
          <a:p>
            <a:pPr algn="just">
              <a:lnSpc>
                <a:spcPts val="8399"/>
              </a:lnSpc>
            </a:pPr>
            <a:endParaRPr lang="en-US" sz="5999" dirty="0">
              <a:solidFill>
                <a:srgbClr val="000000"/>
              </a:solidFill>
              <a:latin typeface="Roboto Condensed"/>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1402021" y="2402330"/>
            <a:ext cx="14979326" cy="7339870"/>
          </a:xfrm>
          <a:custGeom>
            <a:avLst/>
            <a:gdLst/>
            <a:ahLst/>
            <a:cxnLst/>
            <a:rect l="l" t="t" r="r" b="b"/>
            <a:pathLst>
              <a:path w="14979326" h="7339870">
                <a:moveTo>
                  <a:pt x="0" y="0"/>
                </a:moveTo>
                <a:lnTo>
                  <a:pt x="14979326" y="0"/>
                </a:lnTo>
                <a:lnTo>
                  <a:pt x="14979326" y="7339869"/>
                </a:lnTo>
                <a:lnTo>
                  <a:pt x="0" y="733986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87215" y="895350"/>
            <a:ext cx="9899328" cy="1193802"/>
          </a:xfrm>
          <a:prstGeom prst="rect">
            <a:avLst/>
          </a:prstGeom>
        </p:spPr>
        <p:txBody>
          <a:bodyPr lIns="0" tIns="0" rIns="0" bIns="0" rtlCol="0" anchor="t">
            <a:spAutoFit/>
          </a:bodyPr>
          <a:lstStyle/>
          <a:p>
            <a:pPr algn="ctr">
              <a:lnSpc>
                <a:spcPts val="9799"/>
              </a:lnSpc>
              <a:spcBef>
                <a:spcPct val="0"/>
              </a:spcBef>
            </a:pPr>
            <a:r>
              <a:rPr lang="en-US" sz="6999">
                <a:solidFill>
                  <a:srgbClr val="FFFFFF"/>
                </a:solidFill>
                <a:latin typeface="#9Slide07 SVNUT Triumph Press"/>
              </a:rPr>
              <a:t>3.2. Đọc hiểu chi tiết</a:t>
            </a:r>
          </a:p>
        </p:txBody>
      </p:sp>
      <p:sp>
        <p:nvSpPr>
          <p:cNvPr id="4" name="TextBox 4"/>
          <p:cNvSpPr txBox="1"/>
          <p:nvPr/>
        </p:nvSpPr>
        <p:spPr>
          <a:xfrm>
            <a:off x="2571770" y="4784167"/>
            <a:ext cx="12605218" cy="4360168"/>
          </a:xfrm>
          <a:prstGeom prst="rect">
            <a:avLst/>
          </a:prstGeom>
        </p:spPr>
        <p:txBody>
          <a:bodyPr lIns="0" tIns="0" rIns="0" bIns="0" rtlCol="0" anchor="t">
            <a:spAutoFit/>
          </a:bodyPr>
          <a:lstStyle/>
          <a:p>
            <a:pPr algn="just">
              <a:lnSpc>
                <a:spcPts val="6859"/>
              </a:lnSpc>
              <a:spcBef>
                <a:spcPct val="0"/>
              </a:spcBef>
            </a:pP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Theo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em</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văn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bản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Đổi</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tên</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cho</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i="1"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xã</a:t>
            </a:r>
            <a:r>
              <a:rPr lang="en-US" sz="4899" i="1"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đã</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nêu</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lên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và</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phê</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phán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tượng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nào</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trong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xã</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hội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Điều</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đó</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còn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có</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ý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nghĩa</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với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cuộc</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sống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hôm</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nay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không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Hãy</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liệt</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kê</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những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tác</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hại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mà</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hiện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tượng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này</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ảnh</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hưởng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đến</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cuộc</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sống</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của</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 con </a:t>
            </a:r>
            <a:r>
              <a:rPr lang="en-US" sz="4899" dirty="0" err="1">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người</a:t>
            </a:r>
            <a:r>
              <a:rPr lang="en-US" sz="4899" dirty="0">
                <a:solidFill>
                  <a:srgbClr val="5F1A1F"/>
                </a:solidFill>
                <a:latin typeface="Roboto Condensed" panose="02000000000000000000" pitchFamily="2" charset="0"/>
                <a:ea typeface="Roboto Condensed" panose="02000000000000000000" pitchFamily="2" charset="0"/>
                <a:cs typeface="Roboto Condensed" panose="02000000000000000000" pitchFamily="2" charset="0"/>
              </a:rPr>
              <a:t>.</a:t>
            </a:r>
          </a:p>
        </p:txBody>
      </p:sp>
    </p:spTree>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487215" y="5892156"/>
            <a:ext cx="4331368" cy="4114800"/>
          </a:xfrm>
          <a:custGeom>
            <a:avLst/>
            <a:gdLst/>
            <a:ahLst/>
            <a:cxnLst/>
            <a:rect l="l" t="t" r="r" b="b"/>
            <a:pathLst>
              <a:path w="4331368" h="4114800">
                <a:moveTo>
                  <a:pt x="0" y="0"/>
                </a:moveTo>
                <a:lnTo>
                  <a:pt x="4331368" y="0"/>
                </a:lnTo>
                <a:lnTo>
                  <a:pt x="4331368"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5108944" y="3803401"/>
            <a:ext cx="11027242" cy="5954711"/>
          </a:xfrm>
          <a:custGeom>
            <a:avLst/>
            <a:gdLst/>
            <a:ahLst/>
            <a:cxnLst/>
            <a:rect l="l" t="t" r="r" b="b"/>
            <a:pathLst>
              <a:path w="11027242" h="5954711">
                <a:moveTo>
                  <a:pt x="0" y="0"/>
                </a:moveTo>
                <a:lnTo>
                  <a:pt x="11027242" y="0"/>
                </a:lnTo>
                <a:lnTo>
                  <a:pt x="11027242" y="5954711"/>
                </a:lnTo>
                <a:lnTo>
                  <a:pt x="0" y="59547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5298245" y="4081770"/>
            <a:ext cx="10547580" cy="5925186"/>
          </a:xfrm>
          <a:prstGeom prst="rect">
            <a:avLst/>
          </a:prstGeom>
        </p:spPr>
        <p:txBody>
          <a:bodyPr lIns="0" tIns="0" rIns="0" bIns="0" rtlCol="0" anchor="t">
            <a:spAutoFit/>
          </a:bodyPr>
          <a:lstStyle/>
          <a:p>
            <a:pPr algn="just">
              <a:lnSpc>
                <a:spcPts val="7839"/>
              </a:lnSpc>
            </a:pPr>
            <a:endParaRPr/>
          </a:p>
          <a:p>
            <a:pPr marL="1209031" lvl="1" indent="-604515" algn="just">
              <a:lnSpc>
                <a:spcPts val="7839"/>
              </a:lnSpc>
              <a:buFont typeface="Arial"/>
              <a:buChar char="•"/>
            </a:pPr>
            <a:r>
              <a:rPr lang="en-US" sz="5599">
                <a:solidFill>
                  <a:srgbClr val="000000"/>
                </a:solidFill>
                <a:latin typeface="Roboto Condensed"/>
              </a:rPr>
              <a:t>HS xây dựng </a:t>
            </a:r>
            <a:r>
              <a:rPr lang="en-US" sz="5599">
                <a:solidFill>
                  <a:srgbClr val="000000"/>
                </a:solidFill>
                <a:latin typeface="Roboto Condensed Bold"/>
              </a:rPr>
              <a:t>sơ đồ tư duy chiến thuật đọc-hiểu thể loại hài kịch.</a:t>
            </a:r>
          </a:p>
          <a:p>
            <a:pPr marL="1209031" lvl="1" indent="-604515" algn="just">
              <a:lnSpc>
                <a:spcPts val="7839"/>
              </a:lnSpc>
              <a:buFont typeface="Arial"/>
              <a:buChar char="•"/>
            </a:pPr>
            <a:r>
              <a:rPr lang="en-US" sz="5599">
                <a:solidFill>
                  <a:srgbClr val="000000"/>
                </a:solidFill>
                <a:latin typeface="Roboto Condensed"/>
              </a:rPr>
              <a:t>HS thực hiện theo </a:t>
            </a:r>
            <a:r>
              <a:rPr lang="en-US" sz="5599">
                <a:solidFill>
                  <a:srgbClr val="000000"/>
                </a:solidFill>
                <a:latin typeface="Roboto Condensed Bold"/>
              </a:rPr>
              <a:t>nhóm đôi</a:t>
            </a:r>
          </a:p>
          <a:p>
            <a:pPr marL="1209031" lvl="1" indent="-604515" algn="just">
              <a:lnSpc>
                <a:spcPts val="7839"/>
              </a:lnSpc>
              <a:buFont typeface="Arial"/>
              <a:buChar char="•"/>
            </a:pPr>
            <a:r>
              <a:rPr lang="en-US" sz="5599">
                <a:solidFill>
                  <a:srgbClr val="000000"/>
                </a:solidFill>
                <a:latin typeface="Roboto Condensed"/>
              </a:rPr>
              <a:t>Thời gian: </a:t>
            </a:r>
            <a:r>
              <a:rPr lang="en-US" sz="5599">
                <a:solidFill>
                  <a:srgbClr val="000000"/>
                </a:solidFill>
                <a:latin typeface="Roboto Condensed Bold"/>
              </a:rPr>
              <a:t>05 phút</a:t>
            </a:r>
          </a:p>
          <a:p>
            <a:pPr algn="just">
              <a:lnSpc>
                <a:spcPts val="7839"/>
              </a:lnSpc>
            </a:pPr>
            <a:endParaRPr lang="en-US" sz="5599">
              <a:solidFill>
                <a:srgbClr val="000000"/>
              </a:solidFill>
              <a:latin typeface="Roboto Condensed Bold"/>
            </a:endParaRPr>
          </a:p>
        </p:txBody>
      </p:sp>
      <p:sp>
        <p:nvSpPr>
          <p:cNvPr id="5" name="Freeform 5"/>
          <p:cNvSpPr/>
          <p:nvPr/>
        </p:nvSpPr>
        <p:spPr>
          <a:xfrm>
            <a:off x="5947575" y="2345527"/>
            <a:ext cx="7315200" cy="2322500"/>
          </a:xfrm>
          <a:custGeom>
            <a:avLst/>
            <a:gdLst/>
            <a:ahLst/>
            <a:cxnLst/>
            <a:rect l="l" t="t" r="r" b="b"/>
            <a:pathLst>
              <a:path w="7315200" h="2322500">
                <a:moveTo>
                  <a:pt x="0" y="0"/>
                </a:moveTo>
                <a:lnTo>
                  <a:pt x="7315200" y="0"/>
                </a:lnTo>
                <a:lnTo>
                  <a:pt x="7315200" y="2322500"/>
                </a:lnTo>
                <a:lnTo>
                  <a:pt x="0" y="23225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TextBox 6"/>
          <p:cNvSpPr txBox="1"/>
          <p:nvPr/>
        </p:nvSpPr>
        <p:spPr>
          <a:xfrm>
            <a:off x="802078" y="560536"/>
            <a:ext cx="8341922" cy="1384941"/>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FFFFFF"/>
                </a:solidFill>
                <a:latin typeface="Fraunces Heavy"/>
              </a:rPr>
              <a:t>4. LUYỆN TẬP</a:t>
            </a:r>
          </a:p>
        </p:txBody>
      </p:sp>
      <p:sp>
        <p:nvSpPr>
          <p:cNvPr id="7" name="TextBox 7"/>
          <p:cNvSpPr txBox="1"/>
          <p:nvPr/>
        </p:nvSpPr>
        <p:spPr>
          <a:xfrm>
            <a:off x="7490774" y="2758190"/>
            <a:ext cx="4228802" cy="1045211"/>
          </a:xfrm>
          <a:prstGeom prst="rect">
            <a:avLst/>
          </a:prstGeom>
        </p:spPr>
        <p:txBody>
          <a:bodyPr lIns="0" tIns="0" rIns="0" bIns="0" rtlCol="0" anchor="t">
            <a:spAutoFit/>
          </a:bodyPr>
          <a:lstStyle/>
          <a:p>
            <a:pPr algn="ctr">
              <a:lnSpc>
                <a:spcPts val="8539"/>
              </a:lnSpc>
              <a:spcBef>
                <a:spcPct val="0"/>
              </a:spcBef>
            </a:pPr>
            <a:r>
              <a:rPr lang="en-US" sz="6099">
                <a:solidFill>
                  <a:srgbClr val="FFFFFF"/>
                </a:solidFill>
                <a:latin typeface="#9Slide07 SVNUT Triumph Press"/>
              </a:rPr>
              <a:t>Nhiệm vụ 1:</a:t>
            </a:r>
          </a:p>
        </p:txBody>
      </p:sp>
    </p:spTree>
  </p:cSld>
  <p:clrMapOvr>
    <a:masterClrMapping/>
  </p:clrMapOvr>
  <p:transition spd="slow">
    <p:wipe/>
  </p:transition>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6046177" y="2298929"/>
            <a:ext cx="5699107" cy="6448777"/>
          </a:xfrm>
          <a:custGeom>
            <a:avLst/>
            <a:gdLst/>
            <a:ahLst/>
            <a:cxnLst/>
            <a:rect l="l" t="t" r="r" b="b"/>
            <a:pathLst>
              <a:path w="5699107" h="6448777">
                <a:moveTo>
                  <a:pt x="0" y="0"/>
                </a:moveTo>
                <a:lnTo>
                  <a:pt x="5699107" y="0"/>
                </a:lnTo>
                <a:lnTo>
                  <a:pt x="5699107" y="6448777"/>
                </a:lnTo>
                <a:lnTo>
                  <a:pt x="0" y="644877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381160" y="3251287"/>
            <a:ext cx="5416746" cy="1510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Xác</a:t>
            </a:r>
            <a:r>
              <a:rPr lang="en-US" sz="4299" dirty="0">
                <a:solidFill>
                  <a:srgbClr val="FFFFFF"/>
                </a:solidFill>
                <a:latin typeface="Roboto Condensed"/>
              </a:rPr>
              <a:t> </a:t>
            </a:r>
            <a:r>
              <a:rPr lang="en-US" sz="4299" dirty="0" err="1">
                <a:solidFill>
                  <a:srgbClr val="FFFFFF"/>
                </a:solidFill>
                <a:latin typeface="Roboto Condensed"/>
              </a:rPr>
              <a:t>định</a:t>
            </a:r>
            <a:r>
              <a:rPr lang="en-US" sz="4299" dirty="0">
                <a:solidFill>
                  <a:srgbClr val="FFFFFF"/>
                </a:solidFill>
                <a:latin typeface="Roboto Condensed"/>
              </a:rPr>
              <a:t> </a:t>
            </a:r>
            <a:r>
              <a:rPr lang="en-US" sz="4299" dirty="0" err="1">
                <a:solidFill>
                  <a:srgbClr val="FFFFFF"/>
                </a:solidFill>
                <a:latin typeface="Roboto Condensed"/>
              </a:rPr>
              <a:t>hình</a:t>
            </a:r>
            <a:r>
              <a:rPr lang="en-US" sz="4299" dirty="0">
                <a:solidFill>
                  <a:srgbClr val="FFFFFF"/>
                </a:solidFill>
                <a:latin typeface="Roboto Condensed"/>
              </a:rPr>
              <a:t> </a:t>
            </a:r>
            <a:r>
              <a:rPr lang="en-US" sz="4299" dirty="0" err="1">
                <a:solidFill>
                  <a:srgbClr val="FFFFFF"/>
                </a:solidFill>
                <a:latin typeface="Roboto Condensed"/>
              </a:rPr>
              <a:t>thức</a:t>
            </a:r>
            <a:r>
              <a:rPr lang="en-US" sz="4299" dirty="0">
                <a:solidFill>
                  <a:srgbClr val="FFFFFF"/>
                </a:solidFill>
                <a:latin typeface="Roboto Condensed"/>
              </a:rPr>
              <a:t> </a:t>
            </a:r>
            <a:r>
              <a:rPr lang="en-US" sz="4299" dirty="0" err="1">
                <a:solidFill>
                  <a:srgbClr val="FFFFFF"/>
                </a:solidFill>
                <a:latin typeface="Roboto Condensed"/>
              </a:rPr>
              <a:t>trình</a:t>
            </a:r>
            <a:r>
              <a:rPr lang="en-US" sz="4299" dirty="0">
                <a:solidFill>
                  <a:srgbClr val="FFFFFF"/>
                </a:solidFill>
                <a:latin typeface="Roboto Condensed"/>
              </a:rPr>
              <a:t> </a:t>
            </a:r>
            <a:r>
              <a:rPr lang="en-US" sz="4299" dirty="0" err="1">
                <a:solidFill>
                  <a:srgbClr val="FFFFFF"/>
                </a:solidFill>
                <a:latin typeface="Roboto Condensed"/>
              </a:rPr>
              <a:t>bày</a:t>
            </a:r>
            <a:r>
              <a:rPr lang="en-US" sz="4299" dirty="0">
                <a:solidFill>
                  <a:srgbClr val="FFFFFF"/>
                </a:solidFill>
                <a:latin typeface="Roboto Condensed"/>
              </a:rPr>
              <a:t> </a:t>
            </a:r>
            <a:r>
              <a:rPr lang="en-US" sz="4299" dirty="0" err="1">
                <a:solidFill>
                  <a:srgbClr val="FFFFFF"/>
                </a:solidFill>
                <a:latin typeface="Roboto Condensed"/>
              </a:rPr>
              <a:t>của</a:t>
            </a:r>
            <a:r>
              <a:rPr lang="en-US" sz="4299" dirty="0">
                <a:solidFill>
                  <a:srgbClr val="FFFFFF"/>
                </a:solidFill>
                <a:latin typeface="Roboto Condensed"/>
              </a:rPr>
              <a:t> </a:t>
            </a:r>
            <a:r>
              <a:rPr lang="en-US" sz="4299" dirty="0" err="1">
                <a:solidFill>
                  <a:srgbClr val="FFFFFF"/>
                </a:solidFill>
                <a:latin typeface="Roboto Condensed"/>
              </a:rPr>
              <a:t>văn</a:t>
            </a:r>
            <a:r>
              <a:rPr lang="en-US" sz="4299" dirty="0">
                <a:solidFill>
                  <a:srgbClr val="FFFFFF"/>
                </a:solidFill>
                <a:latin typeface="Roboto Condensed"/>
              </a:rPr>
              <a:t> </a:t>
            </a:r>
            <a:r>
              <a:rPr lang="en-US" sz="4299" dirty="0" err="1">
                <a:solidFill>
                  <a:srgbClr val="FFFFFF"/>
                </a:solidFill>
                <a:latin typeface="Roboto Condensed"/>
              </a:rPr>
              <a:t>bản</a:t>
            </a:r>
            <a:r>
              <a:rPr lang="en-US" sz="4299" dirty="0">
                <a:solidFill>
                  <a:srgbClr val="FFFFFF"/>
                </a:solidFill>
                <a:latin typeface="Roboto Condensed"/>
              </a:rPr>
              <a:t> </a:t>
            </a:r>
            <a:r>
              <a:rPr lang="en-US" sz="4299" dirty="0" err="1">
                <a:solidFill>
                  <a:srgbClr val="FFFFFF"/>
                </a:solidFill>
                <a:latin typeface="Roboto Condensed"/>
              </a:rPr>
              <a:t>kịch</a:t>
            </a:r>
            <a:endParaRPr lang="en-US" sz="4299" dirty="0">
              <a:solidFill>
                <a:srgbClr val="FFFFFF"/>
              </a:solidFill>
              <a:latin typeface="Roboto Condensed"/>
            </a:endParaRPr>
          </a:p>
        </p:txBody>
      </p:sp>
      <p:sp>
        <p:nvSpPr>
          <p:cNvPr id="4" name="TextBox 4"/>
          <p:cNvSpPr txBox="1"/>
          <p:nvPr/>
        </p:nvSpPr>
        <p:spPr>
          <a:xfrm>
            <a:off x="3633585" y="1259209"/>
            <a:ext cx="10357148" cy="748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Nhận</a:t>
            </a:r>
            <a:r>
              <a:rPr lang="en-US" sz="4299" dirty="0">
                <a:solidFill>
                  <a:srgbClr val="FFFFFF"/>
                </a:solidFill>
                <a:latin typeface="Roboto Condensed"/>
              </a:rPr>
              <a:t> </a:t>
            </a:r>
            <a:r>
              <a:rPr lang="en-US" sz="4299" dirty="0" err="1">
                <a:solidFill>
                  <a:srgbClr val="FFFFFF"/>
                </a:solidFill>
                <a:latin typeface="Roboto Condensed"/>
              </a:rPr>
              <a:t>diện</a:t>
            </a:r>
            <a:r>
              <a:rPr lang="en-US" sz="4299" dirty="0">
                <a:solidFill>
                  <a:srgbClr val="FFFFFF"/>
                </a:solidFill>
                <a:latin typeface="Roboto Condensed"/>
              </a:rPr>
              <a:t> </a:t>
            </a:r>
            <a:r>
              <a:rPr lang="en-US" sz="4299" dirty="0" err="1">
                <a:solidFill>
                  <a:srgbClr val="FFFFFF"/>
                </a:solidFill>
                <a:latin typeface="Roboto Condensed"/>
              </a:rPr>
              <a:t>các</a:t>
            </a:r>
            <a:r>
              <a:rPr lang="en-US" sz="4299" dirty="0">
                <a:solidFill>
                  <a:srgbClr val="FFFFFF"/>
                </a:solidFill>
                <a:latin typeface="Roboto Condensed"/>
              </a:rPr>
              <a:t> </a:t>
            </a:r>
            <a:r>
              <a:rPr lang="en-US" sz="4299" dirty="0" err="1">
                <a:solidFill>
                  <a:srgbClr val="FFFFFF"/>
                </a:solidFill>
                <a:latin typeface="Roboto Condensed"/>
              </a:rPr>
              <a:t>tình</a:t>
            </a:r>
            <a:r>
              <a:rPr lang="en-US" sz="4299" dirty="0">
                <a:solidFill>
                  <a:srgbClr val="FFFFFF"/>
                </a:solidFill>
                <a:latin typeface="Roboto Condensed"/>
              </a:rPr>
              <a:t> </a:t>
            </a:r>
            <a:r>
              <a:rPr lang="en-US" sz="4299" dirty="0" err="1">
                <a:solidFill>
                  <a:srgbClr val="FFFFFF"/>
                </a:solidFill>
                <a:latin typeface="Roboto Condensed"/>
              </a:rPr>
              <a:t>huống</a:t>
            </a:r>
            <a:r>
              <a:rPr lang="en-US" sz="4299" dirty="0">
                <a:solidFill>
                  <a:srgbClr val="FFFFFF"/>
                </a:solidFill>
                <a:latin typeface="Roboto Condensed"/>
              </a:rPr>
              <a:t>, </a:t>
            </a:r>
            <a:r>
              <a:rPr lang="en-US" sz="4299" dirty="0" err="1">
                <a:solidFill>
                  <a:srgbClr val="FFFFFF"/>
                </a:solidFill>
                <a:latin typeface="Roboto Condensed"/>
              </a:rPr>
              <a:t>xung</a:t>
            </a:r>
            <a:r>
              <a:rPr lang="en-US" sz="4299" dirty="0">
                <a:solidFill>
                  <a:srgbClr val="FFFFFF"/>
                </a:solidFill>
                <a:latin typeface="Roboto Condensed"/>
              </a:rPr>
              <a:t> </a:t>
            </a:r>
            <a:r>
              <a:rPr lang="en-US" sz="4299" dirty="0" err="1">
                <a:solidFill>
                  <a:srgbClr val="FFFFFF"/>
                </a:solidFill>
                <a:latin typeface="Roboto Condensed"/>
              </a:rPr>
              <a:t>đột</a:t>
            </a:r>
            <a:r>
              <a:rPr lang="en-US" sz="4299" dirty="0">
                <a:solidFill>
                  <a:srgbClr val="FFFFFF"/>
                </a:solidFill>
                <a:latin typeface="Roboto Condensed"/>
              </a:rPr>
              <a:t> </a:t>
            </a:r>
            <a:r>
              <a:rPr lang="en-US" sz="4299" dirty="0" err="1">
                <a:solidFill>
                  <a:srgbClr val="FFFFFF"/>
                </a:solidFill>
                <a:latin typeface="Roboto Condensed"/>
              </a:rPr>
              <a:t>tạo</a:t>
            </a:r>
            <a:r>
              <a:rPr lang="en-US" sz="4299" dirty="0">
                <a:solidFill>
                  <a:srgbClr val="FFFFFF"/>
                </a:solidFill>
                <a:latin typeface="Roboto Condensed"/>
              </a:rPr>
              <a:t> </a:t>
            </a:r>
            <a:r>
              <a:rPr lang="en-US" sz="4299" dirty="0" err="1">
                <a:solidFill>
                  <a:srgbClr val="FFFFFF"/>
                </a:solidFill>
                <a:latin typeface="Roboto Condensed"/>
              </a:rPr>
              <a:t>kịch</a:t>
            </a:r>
            <a:r>
              <a:rPr lang="en-US" sz="4299" dirty="0">
                <a:solidFill>
                  <a:srgbClr val="FFFFFF"/>
                </a:solidFill>
                <a:latin typeface="Roboto Condensed"/>
              </a:rPr>
              <a:t> </a:t>
            </a:r>
            <a:r>
              <a:rPr lang="en-US" sz="4299" dirty="0" err="1">
                <a:solidFill>
                  <a:srgbClr val="FFFFFF"/>
                </a:solidFill>
                <a:latin typeface="Roboto Condensed"/>
              </a:rPr>
              <a:t>tính</a:t>
            </a:r>
            <a:endParaRPr lang="en-US" sz="4299" dirty="0">
              <a:solidFill>
                <a:srgbClr val="FFFFFF"/>
              </a:solidFill>
              <a:latin typeface="Roboto Condensed"/>
            </a:endParaRPr>
          </a:p>
        </p:txBody>
      </p:sp>
      <p:sp>
        <p:nvSpPr>
          <p:cNvPr id="5" name="TextBox 5"/>
          <p:cNvSpPr txBox="1"/>
          <p:nvPr/>
        </p:nvSpPr>
        <p:spPr>
          <a:xfrm>
            <a:off x="11992934" y="2871470"/>
            <a:ext cx="5954397" cy="2272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Nhận</a:t>
            </a:r>
            <a:r>
              <a:rPr lang="en-US" sz="4299" dirty="0">
                <a:solidFill>
                  <a:srgbClr val="FFFFFF"/>
                </a:solidFill>
                <a:latin typeface="Roboto Condensed"/>
              </a:rPr>
              <a:t> </a:t>
            </a:r>
            <a:r>
              <a:rPr lang="en-US" sz="4299" dirty="0" err="1">
                <a:solidFill>
                  <a:srgbClr val="FFFFFF"/>
                </a:solidFill>
                <a:latin typeface="Roboto Condensed"/>
              </a:rPr>
              <a:t>diện</a:t>
            </a:r>
            <a:r>
              <a:rPr lang="en-US" sz="4299" dirty="0">
                <a:solidFill>
                  <a:srgbClr val="FFFFFF"/>
                </a:solidFill>
                <a:latin typeface="Roboto Condensed"/>
              </a:rPr>
              <a:t> </a:t>
            </a:r>
            <a:r>
              <a:rPr lang="en-US" sz="4299" dirty="0" err="1">
                <a:solidFill>
                  <a:srgbClr val="FFFFFF"/>
                </a:solidFill>
                <a:latin typeface="Roboto Condensed"/>
              </a:rPr>
              <a:t>nhân</a:t>
            </a:r>
            <a:r>
              <a:rPr lang="en-US" sz="4299" dirty="0">
                <a:solidFill>
                  <a:srgbClr val="FFFFFF"/>
                </a:solidFill>
                <a:latin typeface="Roboto Condensed"/>
              </a:rPr>
              <a:t> </a:t>
            </a:r>
            <a:r>
              <a:rPr lang="en-US" sz="4299" dirty="0" err="1">
                <a:solidFill>
                  <a:srgbClr val="FFFFFF"/>
                </a:solidFill>
                <a:latin typeface="Roboto Condensed"/>
              </a:rPr>
              <a:t>vật</a:t>
            </a:r>
            <a:r>
              <a:rPr lang="en-US" sz="4299" dirty="0">
                <a:solidFill>
                  <a:srgbClr val="FFFFFF"/>
                </a:solidFill>
                <a:latin typeface="Roboto Condensed"/>
              </a:rPr>
              <a:t> (qua </a:t>
            </a:r>
            <a:r>
              <a:rPr lang="en-US" sz="4299" dirty="0" err="1">
                <a:solidFill>
                  <a:srgbClr val="FFFFFF"/>
                </a:solidFill>
                <a:latin typeface="Roboto Condensed"/>
              </a:rPr>
              <a:t>lời</a:t>
            </a:r>
            <a:r>
              <a:rPr lang="en-US" sz="4299" dirty="0">
                <a:solidFill>
                  <a:srgbClr val="FFFFFF"/>
                </a:solidFill>
                <a:latin typeface="Roboto Condensed"/>
              </a:rPr>
              <a:t> </a:t>
            </a:r>
            <a:r>
              <a:rPr lang="en-US" sz="4299" dirty="0" err="1">
                <a:solidFill>
                  <a:srgbClr val="FFFFFF"/>
                </a:solidFill>
                <a:latin typeface="Roboto Condensed"/>
              </a:rPr>
              <a:t>thoại</a:t>
            </a:r>
            <a:r>
              <a:rPr lang="en-US" sz="4299" dirty="0">
                <a:solidFill>
                  <a:srgbClr val="FFFFFF"/>
                </a:solidFill>
                <a:latin typeface="Roboto Condensed"/>
              </a:rPr>
              <a:t>, </a:t>
            </a:r>
            <a:r>
              <a:rPr lang="en-US" sz="4299" dirty="0" err="1">
                <a:solidFill>
                  <a:srgbClr val="FFFFFF"/>
                </a:solidFill>
                <a:latin typeface="Roboto Condensed"/>
              </a:rPr>
              <a:t>cử</a:t>
            </a:r>
            <a:r>
              <a:rPr lang="en-US" sz="4299" dirty="0">
                <a:solidFill>
                  <a:srgbClr val="FFFFFF"/>
                </a:solidFill>
                <a:latin typeface="Roboto Condensed"/>
              </a:rPr>
              <a:t> </a:t>
            </a:r>
            <a:r>
              <a:rPr lang="en-US" sz="4299" dirty="0" err="1">
                <a:solidFill>
                  <a:srgbClr val="FFFFFF"/>
                </a:solidFill>
                <a:latin typeface="Roboto Condensed"/>
              </a:rPr>
              <a:t>chỉ</a:t>
            </a:r>
            <a:r>
              <a:rPr lang="en-US" sz="4299" dirty="0">
                <a:solidFill>
                  <a:srgbClr val="FFFFFF"/>
                </a:solidFill>
                <a:latin typeface="Roboto Condensed"/>
              </a:rPr>
              <a:t>; </a:t>
            </a:r>
            <a:r>
              <a:rPr lang="en-US" sz="4299" dirty="0" err="1">
                <a:solidFill>
                  <a:srgbClr val="FFFFFF"/>
                </a:solidFill>
                <a:latin typeface="Roboto Condensed"/>
              </a:rPr>
              <a:t>tính</a:t>
            </a:r>
            <a:r>
              <a:rPr lang="en-US" sz="4299" dirty="0">
                <a:solidFill>
                  <a:srgbClr val="FFFFFF"/>
                </a:solidFill>
                <a:latin typeface="Roboto Condensed"/>
              </a:rPr>
              <a:t> </a:t>
            </a:r>
            <a:r>
              <a:rPr lang="en-US" sz="4299" dirty="0" err="1">
                <a:solidFill>
                  <a:srgbClr val="FFFFFF"/>
                </a:solidFill>
                <a:latin typeface="Roboto Condensed"/>
              </a:rPr>
              <a:t>cách</a:t>
            </a:r>
            <a:r>
              <a:rPr lang="en-US" sz="4299" dirty="0">
                <a:solidFill>
                  <a:srgbClr val="FFFFFF"/>
                </a:solidFill>
                <a:latin typeface="Roboto Condensed"/>
              </a:rPr>
              <a:t> qua </a:t>
            </a:r>
            <a:r>
              <a:rPr lang="en-US" sz="4299" dirty="0" err="1">
                <a:solidFill>
                  <a:srgbClr val="FFFFFF"/>
                </a:solidFill>
                <a:latin typeface="Roboto Condensed"/>
              </a:rPr>
              <a:t>những</a:t>
            </a:r>
            <a:r>
              <a:rPr lang="en-US" sz="4299" dirty="0">
                <a:solidFill>
                  <a:srgbClr val="FFFFFF"/>
                </a:solidFill>
                <a:latin typeface="Roboto Condensed"/>
              </a:rPr>
              <a:t> </a:t>
            </a:r>
            <a:r>
              <a:rPr lang="en-US" sz="4299" dirty="0" err="1">
                <a:solidFill>
                  <a:srgbClr val="FFFFFF"/>
                </a:solidFill>
                <a:latin typeface="Roboto Condensed"/>
              </a:rPr>
              <a:t>biến</a:t>
            </a:r>
            <a:r>
              <a:rPr lang="en-US" sz="4299" dirty="0">
                <a:solidFill>
                  <a:srgbClr val="FFFFFF"/>
                </a:solidFill>
                <a:latin typeface="Roboto Condensed"/>
              </a:rPr>
              <a:t> </a:t>
            </a:r>
            <a:r>
              <a:rPr lang="en-US" sz="4299" dirty="0" err="1">
                <a:solidFill>
                  <a:srgbClr val="FFFFFF"/>
                </a:solidFill>
                <a:latin typeface="Roboto Condensed"/>
              </a:rPr>
              <a:t>cố</a:t>
            </a:r>
            <a:r>
              <a:rPr lang="en-US" sz="4299" dirty="0">
                <a:solidFill>
                  <a:srgbClr val="FFFFFF"/>
                </a:solidFill>
                <a:latin typeface="Roboto Condensed"/>
              </a:rPr>
              <a:t>) </a:t>
            </a:r>
          </a:p>
        </p:txBody>
      </p:sp>
      <p:sp>
        <p:nvSpPr>
          <p:cNvPr id="6" name="TextBox 6"/>
          <p:cNvSpPr txBox="1"/>
          <p:nvPr/>
        </p:nvSpPr>
        <p:spPr>
          <a:xfrm>
            <a:off x="12438808" y="6610150"/>
            <a:ext cx="4444107" cy="748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Thủ</a:t>
            </a:r>
            <a:r>
              <a:rPr lang="en-US" sz="4299" dirty="0">
                <a:solidFill>
                  <a:srgbClr val="FFFFFF"/>
                </a:solidFill>
                <a:latin typeface="Roboto Condensed"/>
              </a:rPr>
              <a:t> </a:t>
            </a:r>
            <a:r>
              <a:rPr lang="en-US" sz="4299" dirty="0" err="1">
                <a:solidFill>
                  <a:srgbClr val="FFFFFF"/>
                </a:solidFill>
                <a:latin typeface="Roboto Condensed"/>
              </a:rPr>
              <a:t>pháp</a:t>
            </a:r>
            <a:r>
              <a:rPr lang="en-US" sz="4299" dirty="0">
                <a:solidFill>
                  <a:srgbClr val="FFFFFF"/>
                </a:solidFill>
                <a:latin typeface="Roboto Condensed"/>
              </a:rPr>
              <a:t> </a:t>
            </a:r>
            <a:r>
              <a:rPr lang="en-US" sz="4299" dirty="0" err="1">
                <a:solidFill>
                  <a:srgbClr val="FFFFFF"/>
                </a:solidFill>
                <a:latin typeface="Roboto Condensed"/>
              </a:rPr>
              <a:t>trào</a:t>
            </a:r>
            <a:r>
              <a:rPr lang="en-US" sz="4299" dirty="0">
                <a:solidFill>
                  <a:srgbClr val="FFFFFF"/>
                </a:solidFill>
                <a:latin typeface="Roboto Condensed"/>
              </a:rPr>
              <a:t> </a:t>
            </a:r>
            <a:r>
              <a:rPr lang="en-US" sz="4299" dirty="0" err="1">
                <a:solidFill>
                  <a:srgbClr val="FFFFFF"/>
                </a:solidFill>
                <a:latin typeface="Roboto Condensed"/>
              </a:rPr>
              <a:t>phúng</a:t>
            </a:r>
            <a:endParaRPr lang="en-US" sz="4299" dirty="0">
              <a:solidFill>
                <a:srgbClr val="FFFFFF"/>
              </a:solidFill>
              <a:latin typeface="Roboto Condensed"/>
            </a:endParaRPr>
          </a:p>
        </p:txBody>
      </p:sp>
      <p:sp>
        <p:nvSpPr>
          <p:cNvPr id="7" name="TextBox 7"/>
          <p:cNvSpPr txBox="1"/>
          <p:nvPr/>
        </p:nvSpPr>
        <p:spPr>
          <a:xfrm>
            <a:off x="5768487" y="9163050"/>
            <a:ext cx="11490813" cy="748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Đối</a:t>
            </a:r>
            <a:r>
              <a:rPr lang="en-US" sz="4299" dirty="0">
                <a:solidFill>
                  <a:srgbClr val="FFFFFF"/>
                </a:solidFill>
                <a:latin typeface="Roboto Condensed"/>
              </a:rPr>
              <a:t> </a:t>
            </a:r>
            <a:r>
              <a:rPr lang="en-US" sz="4299" dirty="0" err="1">
                <a:solidFill>
                  <a:srgbClr val="FFFFFF"/>
                </a:solidFill>
                <a:latin typeface="Roboto Condensed"/>
              </a:rPr>
              <a:t>tượng</a:t>
            </a:r>
            <a:r>
              <a:rPr lang="en-US" sz="4299" dirty="0">
                <a:solidFill>
                  <a:srgbClr val="FFFFFF"/>
                </a:solidFill>
                <a:latin typeface="Roboto Condensed"/>
              </a:rPr>
              <a:t> </a:t>
            </a:r>
            <a:r>
              <a:rPr lang="en-US" sz="4299" dirty="0" err="1">
                <a:solidFill>
                  <a:srgbClr val="FFFFFF"/>
                </a:solidFill>
                <a:latin typeface="Roboto Condensed"/>
              </a:rPr>
              <a:t>tiếng</a:t>
            </a:r>
            <a:r>
              <a:rPr lang="en-US" sz="4299" dirty="0">
                <a:solidFill>
                  <a:srgbClr val="FFFFFF"/>
                </a:solidFill>
                <a:latin typeface="Roboto Condensed"/>
              </a:rPr>
              <a:t> </a:t>
            </a:r>
            <a:r>
              <a:rPr lang="en-US" sz="4299" dirty="0" err="1">
                <a:solidFill>
                  <a:srgbClr val="FFFFFF"/>
                </a:solidFill>
                <a:latin typeface="Roboto Condensed"/>
              </a:rPr>
              <a:t>cười</a:t>
            </a:r>
            <a:r>
              <a:rPr lang="en-US" sz="4299" dirty="0">
                <a:solidFill>
                  <a:srgbClr val="FFFFFF"/>
                </a:solidFill>
                <a:latin typeface="Roboto Condensed"/>
              </a:rPr>
              <a:t> (</a:t>
            </a:r>
            <a:r>
              <a:rPr lang="en-US" sz="4299" dirty="0" err="1">
                <a:solidFill>
                  <a:srgbClr val="FFFFFF"/>
                </a:solidFill>
                <a:latin typeface="Roboto Condensed"/>
              </a:rPr>
              <a:t>Kiểu</a:t>
            </a:r>
            <a:r>
              <a:rPr lang="en-US" sz="4299" dirty="0">
                <a:solidFill>
                  <a:srgbClr val="FFFFFF"/>
                </a:solidFill>
                <a:latin typeface="Roboto Condensed"/>
              </a:rPr>
              <a:t> </a:t>
            </a:r>
            <a:r>
              <a:rPr lang="en-US" sz="4299" dirty="0" err="1">
                <a:solidFill>
                  <a:srgbClr val="FFFFFF"/>
                </a:solidFill>
                <a:latin typeface="Roboto Condensed"/>
              </a:rPr>
              <a:t>người</a:t>
            </a:r>
            <a:r>
              <a:rPr lang="en-US" sz="4299" dirty="0">
                <a:solidFill>
                  <a:srgbClr val="FFFFFF"/>
                </a:solidFill>
                <a:latin typeface="Roboto Condensed"/>
              </a:rPr>
              <a:t> / </a:t>
            </a:r>
            <a:r>
              <a:rPr lang="en-US" sz="4299" dirty="0" err="1">
                <a:solidFill>
                  <a:srgbClr val="FFFFFF"/>
                </a:solidFill>
                <a:latin typeface="Roboto Condensed"/>
              </a:rPr>
              <a:t>thói</a:t>
            </a:r>
            <a:r>
              <a:rPr lang="en-US" sz="4299" dirty="0">
                <a:solidFill>
                  <a:srgbClr val="FFFFFF"/>
                </a:solidFill>
                <a:latin typeface="Roboto Condensed"/>
              </a:rPr>
              <a:t> </a:t>
            </a:r>
            <a:r>
              <a:rPr lang="en-US" sz="4299" dirty="0" err="1">
                <a:solidFill>
                  <a:srgbClr val="FFFFFF"/>
                </a:solidFill>
                <a:latin typeface="Roboto Condensed"/>
              </a:rPr>
              <a:t>xấu</a:t>
            </a:r>
            <a:r>
              <a:rPr lang="en-US" sz="4299" dirty="0">
                <a:solidFill>
                  <a:srgbClr val="FFFFFF"/>
                </a:solidFill>
                <a:latin typeface="Roboto Condensed"/>
              </a:rPr>
              <a:t>)</a:t>
            </a:r>
          </a:p>
        </p:txBody>
      </p:sp>
      <p:sp>
        <p:nvSpPr>
          <p:cNvPr id="8" name="TextBox 8"/>
          <p:cNvSpPr txBox="1"/>
          <p:nvPr/>
        </p:nvSpPr>
        <p:spPr>
          <a:xfrm>
            <a:off x="811163" y="6224270"/>
            <a:ext cx="4539689" cy="3034030"/>
          </a:xfrm>
          <a:prstGeom prst="rect">
            <a:avLst/>
          </a:prstGeom>
        </p:spPr>
        <p:txBody>
          <a:bodyPr lIns="0" tIns="0" rIns="0" bIns="0" rtlCol="0" anchor="t">
            <a:spAutoFit/>
          </a:bodyPr>
          <a:lstStyle/>
          <a:p>
            <a:pPr algn="ctr">
              <a:lnSpc>
                <a:spcPts val="6019"/>
              </a:lnSpc>
              <a:spcBef>
                <a:spcPct val="0"/>
              </a:spcBef>
            </a:pPr>
            <a:r>
              <a:rPr lang="en-US" sz="4299" dirty="0" err="1">
                <a:solidFill>
                  <a:srgbClr val="FFFFFF"/>
                </a:solidFill>
                <a:latin typeface="Roboto Condensed"/>
              </a:rPr>
              <a:t>Rút</a:t>
            </a:r>
            <a:r>
              <a:rPr lang="en-US" sz="4299" dirty="0">
                <a:solidFill>
                  <a:srgbClr val="FFFFFF"/>
                </a:solidFill>
                <a:latin typeface="Roboto Condensed"/>
              </a:rPr>
              <a:t> </a:t>
            </a:r>
            <a:r>
              <a:rPr lang="en-US" sz="4299" dirty="0" err="1">
                <a:solidFill>
                  <a:srgbClr val="FFFFFF"/>
                </a:solidFill>
                <a:latin typeface="Roboto Condensed"/>
              </a:rPr>
              <a:t>ra</a:t>
            </a:r>
            <a:r>
              <a:rPr lang="en-US" sz="4299" dirty="0">
                <a:solidFill>
                  <a:srgbClr val="FFFFFF"/>
                </a:solidFill>
                <a:latin typeface="Roboto Condensed"/>
              </a:rPr>
              <a:t> </a:t>
            </a:r>
            <a:r>
              <a:rPr lang="en-US" sz="4299" dirty="0" err="1">
                <a:solidFill>
                  <a:srgbClr val="FFFFFF"/>
                </a:solidFill>
                <a:latin typeface="Roboto Condensed"/>
              </a:rPr>
              <a:t>bài</a:t>
            </a:r>
            <a:r>
              <a:rPr lang="en-US" sz="4299" dirty="0">
                <a:solidFill>
                  <a:srgbClr val="FFFFFF"/>
                </a:solidFill>
                <a:latin typeface="Roboto Condensed"/>
              </a:rPr>
              <a:t> </a:t>
            </a:r>
            <a:r>
              <a:rPr lang="en-US" sz="4299" dirty="0" err="1">
                <a:solidFill>
                  <a:srgbClr val="FFFFFF"/>
                </a:solidFill>
                <a:latin typeface="Roboto Condensed"/>
              </a:rPr>
              <a:t>học</a:t>
            </a:r>
            <a:r>
              <a:rPr lang="en-US" sz="4299" dirty="0">
                <a:solidFill>
                  <a:srgbClr val="FFFFFF"/>
                </a:solidFill>
                <a:latin typeface="Roboto Condensed"/>
              </a:rPr>
              <a:t> </a:t>
            </a:r>
            <a:r>
              <a:rPr lang="en-US" sz="4299" dirty="0" err="1">
                <a:solidFill>
                  <a:srgbClr val="FFFFFF"/>
                </a:solidFill>
                <a:latin typeface="Roboto Condensed"/>
              </a:rPr>
              <a:t>từ</a:t>
            </a:r>
            <a:r>
              <a:rPr lang="en-US" sz="4299" dirty="0">
                <a:solidFill>
                  <a:srgbClr val="FFFFFF"/>
                </a:solidFill>
                <a:latin typeface="Roboto Condensed"/>
              </a:rPr>
              <a:t> </a:t>
            </a:r>
            <a:r>
              <a:rPr lang="en-US" sz="4299" dirty="0" err="1">
                <a:solidFill>
                  <a:srgbClr val="FFFFFF"/>
                </a:solidFill>
                <a:latin typeface="Roboto Condensed"/>
              </a:rPr>
              <a:t>văn</a:t>
            </a:r>
            <a:r>
              <a:rPr lang="en-US" sz="4299" dirty="0">
                <a:solidFill>
                  <a:srgbClr val="FFFFFF"/>
                </a:solidFill>
                <a:latin typeface="Roboto Condensed"/>
              </a:rPr>
              <a:t> </a:t>
            </a:r>
            <a:r>
              <a:rPr lang="en-US" sz="4299" dirty="0" err="1">
                <a:solidFill>
                  <a:srgbClr val="FFFFFF"/>
                </a:solidFill>
                <a:latin typeface="Roboto Condensed"/>
              </a:rPr>
              <a:t>bản</a:t>
            </a:r>
            <a:r>
              <a:rPr lang="en-US" sz="4299" dirty="0">
                <a:solidFill>
                  <a:srgbClr val="FFFFFF"/>
                </a:solidFill>
                <a:latin typeface="Roboto Condensed"/>
              </a:rPr>
              <a:t> </a:t>
            </a:r>
            <a:r>
              <a:rPr lang="en-US" sz="4299" dirty="0" err="1">
                <a:solidFill>
                  <a:srgbClr val="FFFFFF"/>
                </a:solidFill>
                <a:latin typeface="Roboto Condensed"/>
              </a:rPr>
              <a:t>và</a:t>
            </a:r>
            <a:r>
              <a:rPr lang="en-US" sz="4299" dirty="0">
                <a:solidFill>
                  <a:srgbClr val="FFFFFF"/>
                </a:solidFill>
                <a:latin typeface="Roboto Condensed"/>
              </a:rPr>
              <a:t> </a:t>
            </a:r>
            <a:r>
              <a:rPr lang="en-US" sz="4299" dirty="0" err="1">
                <a:solidFill>
                  <a:srgbClr val="FFFFFF"/>
                </a:solidFill>
                <a:latin typeface="Roboto Condensed"/>
              </a:rPr>
              <a:t>nói</a:t>
            </a:r>
            <a:r>
              <a:rPr lang="en-US" sz="4299" dirty="0">
                <a:solidFill>
                  <a:srgbClr val="FFFFFF"/>
                </a:solidFill>
                <a:latin typeface="Roboto Condensed"/>
              </a:rPr>
              <a:t> </a:t>
            </a:r>
            <a:r>
              <a:rPr lang="en-US" sz="4299" dirty="0" err="1">
                <a:solidFill>
                  <a:srgbClr val="FFFFFF"/>
                </a:solidFill>
                <a:latin typeface="Roboto Condensed"/>
              </a:rPr>
              <a:t>lên</a:t>
            </a:r>
            <a:r>
              <a:rPr lang="en-US" sz="4299" dirty="0">
                <a:solidFill>
                  <a:srgbClr val="FFFFFF"/>
                </a:solidFill>
                <a:latin typeface="Roboto Condensed"/>
              </a:rPr>
              <a:t> </a:t>
            </a:r>
            <a:r>
              <a:rPr lang="en-US" sz="4299" dirty="0" err="1">
                <a:solidFill>
                  <a:srgbClr val="FFFFFF"/>
                </a:solidFill>
                <a:latin typeface="Roboto Condensed"/>
              </a:rPr>
              <a:t>suy</a:t>
            </a:r>
            <a:r>
              <a:rPr lang="en-US" sz="4299" dirty="0">
                <a:solidFill>
                  <a:srgbClr val="FFFFFF"/>
                </a:solidFill>
                <a:latin typeface="Roboto Condensed"/>
              </a:rPr>
              <a:t> </a:t>
            </a:r>
            <a:r>
              <a:rPr lang="en-US" sz="4299" dirty="0" err="1">
                <a:solidFill>
                  <a:srgbClr val="FFFFFF"/>
                </a:solidFill>
                <a:latin typeface="Roboto Condensed"/>
              </a:rPr>
              <a:t>nghĩ</a:t>
            </a:r>
            <a:r>
              <a:rPr lang="en-US" sz="4299" dirty="0">
                <a:solidFill>
                  <a:srgbClr val="FFFFFF"/>
                </a:solidFill>
                <a:latin typeface="Roboto Condensed"/>
              </a:rPr>
              <a:t> </a:t>
            </a:r>
            <a:r>
              <a:rPr lang="en-US" sz="4299" dirty="0" err="1">
                <a:solidFill>
                  <a:srgbClr val="FFFFFF"/>
                </a:solidFill>
                <a:latin typeface="Roboto Condensed"/>
              </a:rPr>
              <a:t>của</a:t>
            </a:r>
            <a:r>
              <a:rPr lang="en-US" sz="4299" dirty="0">
                <a:solidFill>
                  <a:srgbClr val="FFFFFF"/>
                </a:solidFill>
                <a:latin typeface="Roboto Condensed"/>
              </a:rPr>
              <a:t> </a:t>
            </a:r>
            <a:r>
              <a:rPr lang="en-US" sz="4299" dirty="0" err="1">
                <a:solidFill>
                  <a:srgbClr val="FFFFFF"/>
                </a:solidFill>
                <a:latin typeface="Roboto Condensed"/>
              </a:rPr>
              <a:t>bản</a:t>
            </a:r>
            <a:r>
              <a:rPr lang="en-US" sz="4299" dirty="0">
                <a:solidFill>
                  <a:srgbClr val="FFFFFF"/>
                </a:solidFill>
                <a:latin typeface="Roboto Condensed"/>
              </a:rPr>
              <a:t> </a:t>
            </a:r>
            <a:r>
              <a:rPr lang="en-US" sz="4299" dirty="0" err="1">
                <a:solidFill>
                  <a:srgbClr val="FFFFFF"/>
                </a:solidFill>
                <a:latin typeface="Roboto Condensed"/>
              </a:rPr>
              <a:t>thân</a:t>
            </a:r>
            <a:r>
              <a:rPr lang="en-US" sz="4299" dirty="0">
                <a:solidFill>
                  <a:srgbClr val="FFFFFF"/>
                </a:solidFill>
                <a:latin typeface="Roboto Condensed"/>
              </a:rPr>
              <a:t> </a:t>
            </a:r>
            <a:r>
              <a:rPr lang="en-US" sz="4299" dirty="0" err="1">
                <a:solidFill>
                  <a:srgbClr val="FFFFFF"/>
                </a:solidFill>
                <a:latin typeface="Roboto Condensed"/>
              </a:rPr>
              <a:t>về</a:t>
            </a:r>
            <a:r>
              <a:rPr lang="en-US" sz="4299" dirty="0">
                <a:solidFill>
                  <a:srgbClr val="FFFFFF"/>
                </a:solidFill>
                <a:latin typeface="Roboto Condensed"/>
              </a:rPr>
              <a:t> </a:t>
            </a:r>
            <a:r>
              <a:rPr lang="en-US" sz="4299" dirty="0" err="1">
                <a:solidFill>
                  <a:srgbClr val="FFFFFF"/>
                </a:solidFill>
                <a:latin typeface="Roboto Condensed"/>
              </a:rPr>
              <a:t>những</a:t>
            </a:r>
            <a:r>
              <a:rPr lang="en-US" sz="4299" dirty="0">
                <a:solidFill>
                  <a:srgbClr val="FFFFFF"/>
                </a:solidFill>
                <a:latin typeface="Roboto Condensed"/>
              </a:rPr>
              <a:t> </a:t>
            </a:r>
            <a:r>
              <a:rPr lang="en-US" sz="4299" dirty="0" err="1">
                <a:solidFill>
                  <a:srgbClr val="FFFFFF"/>
                </a:solidFill>
                <a:latin typeface="Roboto Condensed"/>
              </a:rPr>
              <a:t>vấn</a:t>
            </a:r>
            <a:r>
              <a:rPr lang="en-US" sz="4299" dirty="0">
                <a:solidFill>
                  <a:srgbClr val="FFFFFF"/>
                </a:solidFill>
                <a:latin typeface="Roboto Condensed"/>
              </a:rPr>
              <a:t> </a:t>
            </a:r>
            <a:r>
              <a:rPr lang="en-US" sz="4299" dirty="0" err="1">
                <a:solidFill>
                  <a:srgbClr val="FFFFFF"/>
                </a:solidFill>
                <a:latin typeface="Roboto Condensed"/>
              </a:rPr>
              <a:t>đề</a:t>
            </a:r>
            <a:r>
              <a:rPr lang="en-US" sz="4299" dirty="0">
                <a:solidFill>
                  <a:srgbClr val="FFFFFF"/>
                </a:solidFill>
                <a:latin typeface="Roboto Condensed"/>
              </a:rPr>
              <a:t> </a:t>
            </a:r>
            <a:r>
              <a:rPr lang="en-US" sz="4299" dirty="0" err="1">
                <a:solidFill>
                  <a:srgbClr val="FFFFFF"/>
                </a:solidFill>
                <a:latin typeface="Roboto Condensed"/>
              </a:rPr>
              <a:t>đó</a:t>
            </a:r>
            <a:endParaRPr lang="en-US" sz="4299" dirty="0">
              <a:solidFill>
                <a:srgbClr val="FFFFFF"/>
              </a:solidFill>
              <a:latin typeface="Roboto Condense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Effect transition="in" filter="barn(inVertical)">
                                      <p:cBhvr>
                                        <p:cTn id="29" dur="500"/>
                                        <p:tgtEl>
                                          <p:spTgt spid="7">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8"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4817506" y="3131753"/>
            <a:ext cx="12154187" cy="6563261"/>
          </a:xfrm>
          <a:custGeom>
            <a:avLst/>
            <a:gdLst/>
            <a:ahLst/>
            <a:cxnLst/>
            <a:rect l="l" t="t" r="r" b="b"/>
            <a:pathLst>
              <a:path w="12154187" h="6563261">
                <a:moveTo>
                  <a:pt x="0" y="0"/>
                </a:moveTo>
                <a:lnTo>
                  <a:pt x="12154188" y="0"/>
                </a:lnTo>
                <a:lnTo>
                  <a:pt x="12154188" y="6563261"/>
                </a:lnTo>
                <a:lnTo>
                  <a:pt x="0" y="65632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3581401" y="585939"/>
            <a:ext cx="8358302" cy="1384941"/>
          </a:xfrm>
          <a:prstGeom prst="rect">
            <a:avLst/>
          </a:prstGeom>
        </p:spPr>
        <p:txBody>
          <a:bodyPr wrap="square" lIns="0" tIns="0" rIns="0" bIns="0" rtlCol="0" anchor="t">
            <a:spAutoFit/>
          </a:bodyPr>
          <a:lstStyle/>
          <a:p>
            <a:pPr algn="ctr">
              <a:lnSpc>
                <a:spcPts val="11339"/>
              </a:lnSpc>
              <a:spcBef>
                <a:spcPct val="0"/>
              </a:spcBef>
            </a:pPr>
            <a:r>
              <a:rPr lang="en-US" sz="8099" dirty="0">
                <a:solidFill>
                  <a:srgbClr val="FFFFFF"/>
                </a:solidFill>
                <a:latin typeface="Fraunces Heavy"/>
              </a:rPr>
              <a:t>4. LUYỆN TẬP</a:t>
            </a:r>
          </a:p>
        </p:txBody>
      </p:sp>
      <p:sp>
        <p:nvSpPr>
          <p:cNvPr id="4" name="Freeform 4"/>
          <p:cNvSpPr/>
          <p:nvPr/>
        </p:nvSpPr>
        <p:spPr>
          <a:xfrm>
            <a:off x="5947575" y="2345527"/>
            <a:ext cx="7315200" cy="2322500"/>
          </a:xfrm>
          <a:custGeom>
            <a:avLst/>
            <a:gdLst/>
            <a:ahLst/>
            <a:cxnLst/>
            <a:rect l="l" t="t" r="r" b="b"/>
            <a:pathLst>
              <a:path w="7315200" h="2322500">
                <a:moveTo>
                  <a:pt x="0" y="0"/>
                </a:moveTo>
                <a:lnTo>
                  <a:pt x="7315200" y="0"/>
                </a:lnTo>
                <a:lnTo>
                  <a:pt x="7315200" y="2322500"/>
                </a:lnTo>
                <a:lnTo>
                  <a:pt x="0" y="23225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6" name="Group 6"/>
          <p:cNvGrpSpPr/>
          <p:nvPr/>
        </p:nvGrpSpPr>
        <p:grpSpPr>
          <a:xfrm>
            <a:off x="268036" y="3803401"/>
            <a:ext cx="5891613" cy="589161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485289" y="111986"/>
                  </a:lnTo>
                  <a:lnTo>
                    <a:pt x="609600" y="54447"/>
                  </a:lnTo>
                  <a:lnTo>
                    <a:pt x="621927" y="190873"/>
                  </a:lnTo>
                  <a:lnTo>
                    <a:pt x="758353" y="203200"/>
                  </a:lnTo>
                  <a:lnTo>
                    <a:pt x="700814" y="327511"/>
                  </a:lnTo>
                  <a:lnTo>
                    <a:pt x="812800" y="406400"/>
                  </a:lnTo>
                  <a:lnTo>
                    <a:pt x="700814" y="485289"/>
                  </a:lnTo>
                  <a:lnTo>
                    <a:pt x="758353" y="609600"/>
                  </a:lnTo>
                  <a:lnTo>
                    <a:pt x="621927" y="621927"/>
                  </a:lnTo>
                  <a:lnTo>
                    <a:pt x="609600" y="758353"/>
                  </a:lnTo>
                  <a:lnTo>
                    <a:pt x="485289" y="700814"/>
                  </a:lnTo>
                  <a:lnTo>
                    <a:pt x="406400" y="812800"/>
                  </a:lnTo>
                  <a:lnTo>
                    <a:pt x="327511" y="700814"/>
                  </a:lnTo>
                  <a:lnTo>
                    <a:pt x="203200" y="758353"/>
                  </a:lnTo>
                  <a:lnTo>
                    <a:pt x="190873" y="621927"/>
                  </a:lnTo>
                  <a:lnTo>
                    <a:pt x="54447" y="609600"/>
                  </a:lnTo>
                  <a:lnTo>
                    <a:pt x="111986" y="485289"/>
                  </a:lnTo>
                  <a:lnTo>
                    <a:pt x="0" y="406400"/>
                  </a:lnTo>
                  <a:lnTo>
                    <a:pt x="111986" y="327511"/>
                  </a:lnTo>
                  <a:lnTo>
                    <a:pt x="54447" y="203200"/>
                  </a:lnTo>
                  <a:lnTo>
                    <a:pt x="190873" y="190873"/>
                  </a:lnTo>
                  <a:lnTo>
                    <a:pt x="203200" y="54447"/>
                  </a:lnTo>
                  <a:lnTo>
                    <a:pt x="327511" y="111986"/>
                  </a:lnTo>
                  <a:lnTo>
                    <a:pt x="406400" y="0"/>
                  </a:lnTo>
                  <a:close/>
                </a:path>
              </a:pathLst>
            </a:custGeom>
            <a:solidFill>
              <a:srgbClr val="F7E1CB"/>
            </a:solidFill>
          </p:spPr>
          <p:txBody>
            <a:bodyPr/>
            <a:lstStyle/>
            <a:p>
              <a:endParaRPr lang="en-US"/>
            </a:p>
          </p:txBody>
        </p:sp>
        <p:sp>
          <p:nvSpPr>
            <p:cNvPr id="8" name="TextBox 8"/>
            <p:cNvSpPr txBox="1"/>
            <p:nvPr/>
          </p:nvSpPr>
          <p:spPr>
            <a:xfrm>
              <a:off x="127000" y="136525"/>
              <a:ext cx="558800" cy="549275"/>
            </a:xfrm>
            <a:prstGeom prst="rect">
              <a:avLst/>
            </a:prstGeom>
          </p:spPr>
          <p:txBody>
            <a:bodyPr lIns="50800" tIns="50800" rIns="50800" bIns="50800" rtlCol="0" anchor="ctr"/>
            <a:lstStyle/>
            <a:p>
              <a:pPr algn="ctr">
                <a:lnSpc>
                  <a:spcPts val="2879"/>
                </a:lnSpc>
              </a:pPr>
              <a:endParaRPr/>
            </a:p>
          </p:txBody>
        </p:sp>
      </p:grpSp>
      <p:sp>
        <p:nvSpPr>
          <p:cNvPr id="9" name="TextBox 9"/>
          <p:cNvSpPr txBox="1"/>
          <p:nvPr/>
        </p:nvSpPr>
        <p:spPr>
          <a:xfrm>
            <a:off x="1028700" y="5525245"/>
            <a:ext cx="4479275" cy="2352675"/>
          </a:xfrm>
          <a:prstGeom prst="rect">
            <a:avLst/>
          </a:prstGeom>
        </p:spPr>
        <p:txBody>
          <a:bodyPr lIns="0" tIns="0" rIns="0" bIns="0" rtlCol="0" anchor="t">
            <a:spAutoFit/>
          </a:bodyPr>
          <a:lstStyle/>
          <a:p>
            <a:pPr algn="ctr">
              <a:lnSpc>
                <a:spcPts val="6299"/>
              </a:lnSpc>
            </a:pPr>
            <a:r>
              <a:rPr lang="en-US" sz="4499">
                <a:solidFill>
                  <a:srgbClr val="000000"/>
                </a:solidFill>
                <a:latin typeface="Roboto Condensed"/>
              </a:rPr>
              <a:t>HS làm </a:t>
            </a:r>
            <a:r>
              <a:rPr lang="en-US" sz="4499">
                <a:solidFill>
                  <a:srgbClr val="000000"/>
                </a:solidFill>
                <a:latin typeface="Roboto Condensed Bold"/>
              </a:rPr>
              <a:t>cá nhân</a:t>
            </a:r>
            <a:r>
              <a:rPr lang="en-US" sz="4499">
                <a:solidFill>
                  <a:srgbClr val="000000"/>
                </a:solidFill>
                <a:latin typeface="Roboto Condensed"/>
              </a:rPr>
              <a:t> </a:t>
            </a:r>
            <a:r>
              <a:rPr lang="en-US" sz="4499">
                <a:solidFill>
                  <a:srgbClr val="000000"/>
                </a:solidFill>
                <a:latin typeface="Roboto Condensed Bold"/>
              </a:rPr>
              <a:t>PHT 04</a:t>
            </a:r>
          </a:p>
          <a:p>
            <a:pPr algn="ctr">
              <a:lnSpc>
                <a:spcPts val="6299"/>
              </a:lnSpc>
            </a:pPr>
            <a:r>
              <a:rPr lang="en-US" sz="4499">
                <a:solidFill>
                  <a:srgbClr val="000000"/>
                </a:solidFill>
                <a:latin typeface="Roboto Condensed"/>
              </a:rPr>
              <a:t>Thời gian: 10 phút</a:t>
            </a:r>
          </a:p>
        </p:txBody>
      </p:sp>
      <p:sp>
        <p:nvSpPr>
          <p:cNvPr id="10" name="TextBox 10"/>
          <p:cNvSpPr txBox="1"/>
          <p:nvPr/>
        </p:nvSpPr>
        <p:spPr>
          <a:xfrm>
            <a:off x="6973838" y="2758190"/>
            <a:ext cx="4340324" cy="1045211"/>
          </a:xfrm>
          <a:prstGeom prst="rect">
            <a:avLst/>
          </a:prstGeom>
        </p:spPr>
        <p:txBody>
          <a:bodyPr lIns="0" tIns="0" rIns="0" bIns="0" rtlCol="0" anchor="t">
            <a:spAutoFit/>
          </a:bodyPr>
          <a:lstStyle/>
          <a:p>
            <a:pPr algn="ctr">
              <a:lnSpc>
                <a:spcPts val="8539"/>
              </a:lnSpc>
              <a:spcBef>
                <a:spcPct val="0"/>
              </a:spcBef>
            </a:pPr>
            <a:r>
              <a:rPr lang="en-US" sz="6099">
                <a:solidFill>
                  <a:srgbClr val="FFFFFF"/>
                </a:solidFill>
                <a:latin typeface="#9Slide07 SVNUT Triumph Press"/>
              </a:rPr>
              <a:t>Nhiệm vụ 2:</a:t>
            </a:r>
          </a:p>
        </p:txBody>
      </p:sp>
      <p:sp>
        <p:nvSpPr>
          <p:cNvPr id="11" name="TextBox 11"/>
          <p:cNvSpPr txBox="1"/>
          <p:nvPr/>
        </p:nvSpPr>
        <p:spPr>
          <a:xfrm>
            <a:off x="5955149" y="5048250"/>
            <a:ext cx="10718025" cy="3511551"/>
          </a:xfrm>
          <a:prstGeom prst="rect">
            <a:avLst/>
          </a:prstGeom>
        </p:spPr>
        <p:txBody>
          <a:bodyPr lIns="0" tIns="0" rIns="0" bIns="0" rtlCol="0" anchor="t">
            <a:spAutoFit/>
          </a:bodyPr>
          <a:lstStyle/>
          <a:p>
            <a:pPr algn="just">
              <a:lnSpc>
                <a:spcPts val="6999"/>
              </a:lnSpc>
              <a:spcBef>
                <a:spcPct val="0"/>
              </a:spcBef>
            </a:pPr>
            <a:r>
              <a:rPr lang="en-US" sz="4999">
                <a:solidFill>
                  <a:srgbClr val="000000"/>
                </a:solidFill>
                <a:latin typeface="Roboto Condensed"/>
              </a:rPr>
              <a:t>Em có đồng tình với lối sống ham chuộng danh lợi của một số bộ phận giới trẻ hiện nay không? Vì sao? Hãy trình bày thành đoạn văn khoảng 8-10 câu.</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C8A888"/>
        </a:solidFill>
        <a:effectLst/>
      </p:bgPr>
    </p:bg>
    <p:spTree>
      <p:nvGrpSpPr>
        <p:cNvPr id="1" name=""/>
        <p:cNvGrpSpPr/>
        <p:nvPr/>
      </p:nvGrpSpPr>
      <p:grpSpPr>
        <a:xfrm>
          <a:off x="0" y="0"/>
          <a:ext cx="0" cy="0"/>
          <a:chOff x="0" y="0"/>
          <a:chExt cx="0" cy="0"/>
        </a:xfrm>
      </p:grpSpPr>
      <p:graphicFrame>
        <p:nvGraphicFramePr>
          <p:cNvPr id="2" name="Table 2"/>
          <p:cNvGraphicFramePr>
            <a:graphicFrameLocks noGrp="1"/>
          </p:cNvGraphicFramePr>
          <p:nvPr/>
        </p:nvGraphicFramePr>
        <p:xfrm>
          <a:off x="1028700" y="1253195"/>
          <a:ext cx="16727110" cy="8010357"/>
        </p:xfrm>
        <a:graphic>
          <a:graphicData uri="http://schemas.openxmlformats.org/drawingml/2006/table">
            <a:tbl>
              <a:tblPr/>
              <a:tblGrid>
                <a:gridCol w="2890648">
                  <a:extLst>
                    <a:ext uri="{9D8B030D-6E8A-4147-A177-3AD203B41FA5}">
                      <a16:colId xmlns:a16="http://schemas.microsoft.com/office/drawing/2014/main" val="20000"/>
                    </a:ext>
                  </a:extLst>
                </a:gridCol>
                <a:gridCol w="13836462">
                  <a:extLst>
                    <a:ext uri="{9D8B030D-6E8A-4147-A177-3AD203B41FA5}">
                      <a16:colId xmlns:a16="http://schemas.microsoft.com/office/drawing/2014/main" val="20001"/>
                    </a:ext>
                  </a:extLst>
                </a:gridCol>
              </a:tblGrid>
              <a:tr h="2567968">
                <a:tc>
                  <a:txBody>
                    <a:bodyPr/>
                    <a:lstStyle/>
                    <a:p>
                      <a:pPr algn="ctr">
                        <a:lnSpc>
                          <a:spcPts val="5880"/>
                        </a:lnSpc>
                        <a:defRPr/>
                      </a:pPr>
                      <a:r>
                        <a:rPr lang="en-US" sz="4200">
                          <a:solidFill>
                            <a:srgbClr val="000000"/>
                          </a:solidFill>
                          <a:latin typeface="Roboto Condensed Bold"/>
                        </a:rPr>
                        <a:t>Mở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algn="just">
                        <a:lnSpc>
                          <a:spcPts val="5460"/>
                        </a:lnSpc>
                        <a:defRPr/>
                      </a:pPr>
                      <a:endParaRPr lang="en-US" sz="1100"/>
                    </a:p>
                    <a:p>
                      <a:pPr marL="842012" lvl="1" indent="-421006" algn="just">
                        <a:lnSpc>
                          <a:spcPts val="5460"/>
                        </a:lnSpc>
                        <a:buFont typeface="Arial"/>
                        <a:buChar char="•"/>
                      </a:pPr>
                      <a:r>
                        <a:rPr lang="en-US" sz="3900">
                          <a:solidFill>
                            <a:srgbClr val="000000"/>
                          </a:solidFill>
                          <a:latin typeface="Roboto Condensed"/>
                        </a:rPr>
                        <a:t>  Dẫn dắt, giới thiệu về lối sống ham danh lợi của một bộ phận giới trẻ hiện nay.</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3488990">
                <a:tc>
                  <a:txBody>
                    <a:bodyPr/>
                    <a:lstStyle/>
                    <a:p>
                      <a:pPr algn="ctr">
                        <a:lnSpc>
                          <a:spcPts val="5880"/>
                        </a:lnSpc>
                        <a:defRPr/>
                      </a:pPr>
                      <a:r>
                        <a:rPr lang="en-US" sz="4200">
                          <a:solidFill>
                            <a:srgbClr val="000000"/>
                          </a:solidFill>
                          <a:latin typeface="Roboto Condensed Bold"/>
                        </a:rPr>
                        <a:t>Thân đoạn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Ham chuộng danh lợi là như thế nào? </a:t>
                      </a:r>
                      <a:endParaRPr lang="en-US" sz="1100"/>
                    </a:p>
                    <a:p>
                      <a:pPr marL="842012" lvl="1" indent="-421006" algn="just">
                        <a:lnSpc>
                          <a:spcPts val="5460"/>
                        </a:lnSpc>
                        <a:buFont typeface="Arial"/>
                        <a:buChar char="•"/>
                      </a:pPr>
                      <a:r>
                        <a:rPr lang="en-US" sz="3900">
                          <a:solidFill>
                            <a:srgbClr val="000000"/>
                          </a:solidFill>
                          <a:latin typeface="Roboto Condensed"/>
                        </a:rPr>
                        <a:t>Biểu hiện.</a:t>
                      </a:r>
                    </a:p>
                    <a:p>
                      <a:pPr marL="842012" lvl="1" indent="-421006" algn="just">
                        <a:lnSpc>
                          <a:spcPts val="5460"/>
                        </a:lnSpc>
                        <a:buFont typeface="Arial"/>
                        <a:buChar char="•"/>
                      </a:pPr>
                      <a:r>
                        <a:rPr lang="en-US" sz="3900">
                          <a:solidFill>
                            <a:srgbClr val="000000"/>
                          </a:solidFill>
                          <a:latin typeface="Roboto Condensed"/>
                        </a:rPr>
                        <a:t>Em đồng tình hay không đồng tình với lối sống đó? Vì sao? (Nêu ít nhất 2 lí lẽ, 1 bằng chứng)</a:t>
                      </a:r>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953399">
                <a:tc>
                  <a:txBody>
                    <a:bodyPr/>
                    <a:lstStyle/>
                    <a:p>
                      <a:pPr algn="ctr">
                        <a:lnSpc>
                          <a:spcPts val="5880"/>
                        </a:lnSpc>
                        <a:defRPr/>
                      </a:pPr>
                      <a:r>
                        <a:rPr lang="en-US" sz="4200">
                          <a:solidFill>
                            <a:srgbClr val="000000"/>
                          </a:solidFill>
                          <a:latin typeface="Roboto Condensed Bold"/>
                        </a:rPr>
                        <a:t>Kết đoạn  </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tc>
                  <a:txBody>
                    <a:bodyPr/>
                    <a:lstStyle/>
                    <a:p>
                      <a:pPr marL="842012" lvl="1" indent="-421006" algn="just">
                        <a:lnSpc>
                          <a:spcPts val="5460"/>
                        </a:lnSpc>
                        <a:buFont typeface="Arial"/>
                        <a:buChar char="•"/>
                        <a:defRPr/>
                      </a:pPr>
                      <a:r>
                        <a:rPr lang="en-US" sz="3900">
                          <a:solidFill>
                            <a:srgbClr val="000000"/>
                          </a:solidFill>
                          <a:latin typeface="Roboto Condensed"/>
                        </a:rPr>
                        <a:t>  Liên hệ bản thân</a:t>
                      </a:r>
                      <a:endParaRPr lang="en-US" sz="1100"/>
                    </a:p>
                  </a:txBody>
                  <a:tcPr marL="190500" marR="190500" marT="190500" marB="190500" anchor="ctr">
                    <a:lnL w="47625" cap="flat" cmpd="sng" algn="ctr">
                      <a:solidFill>
                        <a:srgbClr val="B89B78"/>
                      </a:solidFill>
                      <a:prstDash val="solid"/>
                      <a:round/>
                      <a:headEnd type="none" w="med" len="med"/>
                      <a:tailEnd type="none" w="med" len="med"/>
                    </a:lnL>
                    <a:lnR w="47625" cap="flat" cmpd="sng" algn="ctr">
                      <a:solidFill>
                        <a:srgbClr val="B89B78"/>
                      </a:solidFill>
                      <a:prstDash val="solid"/>
                      <a:round/>
                      <a:headEnd type="none" w="med" len="med"/>
                      <a:tailEnd type="none" w="med" len="med"/>
                    </a:lnR>
                    <a:lnT w="47625" cap="flat" cmpd="sng" algn="ctr">
                      <a:solidFill>
                        <a:srgbClr val="B89B78"/>
                      </a:solidFill>
                      <a:prstDash val="solid"/>
                      <a:round/>
                      <a:headEnd type="none" w="med" len="med"/>
                      <a:tailEnd type="none" w="med" len="med"/>
                    </a:lnT>
                    <a:lnB w="47625" cap="flat" cmpd="sng" algn="ctr">
                      <a:solidFill>
                        <a:srgbClr val="B89B78"/>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spTree>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rot="-2445240">
            <a:off x="15720794" y="2440164"/>
            <a:ext cx="11684508" cy="6267145"/>
          </a:xfrm>
          <a:custGeom>
            <a:avLst/>
            <a:gdLst/>
            <a:ahLst/>
            <a:cxnLst/>
            <a:rect l="l" t="t" r="r" b="b"/>
            <a:pathLst>
              <a:path w="11684508" h="6267145">
                <a:moveTo>
                  <a:pt x="0" y="0"/>
                </a:moveTo>
                <a:lnTo>
                  <a:pt x="11684508" y="0"/>
                </a:lnTo>
                <a:lnTo>
                  <a:pt x="11684508" y="6267146"/>
                </a:lnTo>
                <a:lnTo>
                  <a:pt x="0" y="626714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2445240">
            <a:off x="-7496004" y="-429299"/>
            <a:ext cx="11684508" cy="6267145"/>
          </a:xfrm>
          <a:custGeom>
            <a:avLst/>
            <a:gdLst/>
            <a:ahLst/>
            <a:cxnLst/>
            <a:rect l="l" t="t" r="r" b="b"/>
            <a:pathLst>
              <a:path w="11684508" h="6267145">
                <a:moveTo>
                  <a:pt x="0" y="0"/>
                </a:moveTo>
                <a:lnTo>
                  <a:pt x="11684508" y="0"/>
                </a:lnTo>
                <a:lnTo>
                  <a:pt x="11684508" y="6267145"/>
                </a:lnTo>
                <a:lnTo>
                  <a:pt x="0" y="626714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4175017" y="3850578"/>
            <a:ext cx="10492480" cy="5665939"/>
          </a:xfrm>
          <a:custGeom>
            <a:avLst/>
            <a:gdLst/>
            <a:ahLst/>
            <a:cxnLst/>
            <a:rect l="l" t="t" r="r" b="b"/>
            <a:pathLst>
              <a:path w="10492480" h="5665939">
                <a:moveTo>
                  <a:pt x="0" y="0"/>
                </a:moveTo>
                <a:lnTo>
                  <a:pt x="10492480" y="0"/>
                </a:lnTo>
                <a:lnTo>
                  <a:pt x="10492480" y="5665939"/>
                </a:lnTo>
                <a:lnTo>
                  <a:pt x="0" y="56659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3876375" y="4392303"/>
            <a:ext cx="10260863" cy="4499611"/>
          </a:xfrm>
          <a:prstGeom prst="rect">
            <a:avLst/>
          </a:prstGeom>
        </p:spPr>
        <p:txBody>
          <a:bodyPr lIns="0" tIns="0" rIns="0" bIns="0" rtlCol="0" anchor="t">
            <a:spAutoFit/>
          </a:bodyPr>
          <a:lstStyle/>
          <a:p>
            <a:pPr marL="1101084" lvl="1" indent="-550542" algn="just">
              <a:lnSpc>
                <a:spcPts val="7139"/>
              </a:lnSpc>
              <a:buFont typeface="Arial"/>
              <a:buChar char="•"/>
            </a:pPr>
            <a:r>
              <a:rPr lang="en-US" sz="5099">
                <a:solidFill>
                  <a:srgbClr val="000000"/>
                </a:solidFill>
                <a:latin typeface="Roboto Condensed"/>
              </a:rPr>
              <a:t>Đọc trước văn bản </a:t>
            </a:r>
            <a:r>
              <a:rPr lang="en-US" sz="5099">
                <a:solidFill>
                  <a:srgbClr val="000000"/>
                </a:solidFill>
                <a:latin typeface="Roboto Condensed Italics"/>
              </a:rPr>
              <a:t>Ông Giuốc-đanh mặc lễ phục</a:t>
            </a:r>
            <a:r>
              <a:rPr lang="en-US" sz="5099">
                <a:solidFill>
                  <a:srgbClr val="000000"/>
                </a:solidFill>
                <a:latin typeface="Roboto Condensed"/>
              </a:rPr>
              <a:t> và thực hiện theo phiếu học tập.</a:t>
            </a:r>
          </a:p>
          <a:p>
            <a:pPr marL="1101084" lvl="1" indent="-550542" algn="just">
              <a:lnSpc>
                <a:spcPts val="7139"/>
              </a:lnSpc>
              <a:buFont typeface="Arial"/>
              <a:buChar char="•"/>
            </a:pPr>
            <a:r>
              <a:rPr lang="en-US" sz="5099">
                <a:solidFill>
                  <a:srgbClr val="000000"/>
                </a:solidFill>
                <a:latin typeface="Roboto Condensed"/>
              </a:rPr>
              <a:t>Nhóm Diễn viên: Sân khấu hóa vở kịch </a:t>
            </a:r>
            <a:r>
              <a:rPr lang="en-US" sz="5099">
                <a:solidFill>
                  <a:srgbClr val="000000"/>
                </a:solidFill>
                <a:latin typeface="Roboto Condensed Italics"/>
              </a:rPr>
              <a:t>Ông Giuốc-đanh mặc lễ phục</a:t>
            </a:r>
            <a:r>
              <a:rPr lang="en-US" sz="5099">
                <a:solidFill>
                  <a:srgbClr val="000000"/>
                </a:solidFill>
                <a:latin typeface="Roboto Condensed"/>
              </a:rPr>
              <a:t>.</a:t>
            </a:r>
          </a:p>
        </p:txBody>
      </p:sp>
      <p:sp>
        <p:nvSpPr>
          <p:cNvPr id="6" name="TextBox 6"/>
          <p:cNvSpPr txBox="1"/>
          <p:nvPr/>
        </p:nvSpPr>
        <p:spPr>
          <a:xfrm>
            <a:off x="5358259" y="1229794"/>
            <a:ext cx="7571482" cy="1474480"/>
          </a:xfrm>
          <a:prstGeom prst="rect">
            <a:avLst/>
          </a:prstGeom>
        </p:spPr>
        <p:txBody>
          <a:bodyPr lIns="0" tIns="0" rIns="0" bIns="0" rtlCol="0" anchor="t">
            <a:spAutoFit/>
          </a:bodyPr>
          <a:lstStyle/>
          <a:p>
            <a:pPr algn="ctr">
              <a:lnSpc>
                <a:spcPts val="12179"/>
              </a:lnSpc>
              <a:spcBef>
                <a:spcPct val="0"/>
              </a:spcBef>
            </a:pPr>
            <a:r>
              <a:rPr lang="en-US" sz="8699">
                <a:solidFill>
                  <a:srgbClr val="FFFFFF"/>
                </a:solidFill>
                <a:latin typeface="Fraunces Heavy"/>
              </a:rPr>
              <a:t>5. VẬN DỤNG</a:t>
            </a:r>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E1EEF19D-B17E-2D28-8B67-B9A8C8B32CE9}"/>
              </a:ext>
            </a:extLst>
          </p:cNvPr>
          <p:cNvSpPr/>
          <p:nvPr/>
        </p:nvSpPr>
        <p:spPr>
          <a:xfrm>
            <a:off x="4802585" y="3274283"/>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C/K/T/Ế/U/Ấ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a16="http://schemas.microsoft.com/office/drawing/2014/main" id="{7033B7F9-3333-13A8-3BE3-97539EACF5D7}"/>
              </a:ext>
            </a:extLst>
          </p:cNvPr>
          <p:cNvSpPr/>
          <p:nvPr/>
        </p:nvSpPr>
        <p:spPr>
          <a:xfrm rot="-5400000">
            <a:off x="3030996" y="60664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B2727414-7DF0-8B66-AC00-EBC9035108DC}"/>
              </a:ext>
            </a:extLst>
          </p:cNvPr>
          <p:cNvSpPr/>
          <p:nvPr/>
        </p:nvSpPr>
        <p:spPr>
          <a:xfrm>
            <a:off x="4734549" y="69723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KẾT CẤU</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81811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1F222B"/>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C8A888"/>
            </a:solidFill>
          </p:spPr>
          <p:txBody>
            <a:bodyPr/>
            <a:lstStyle/>
            <a:p>
              <a:endParaRPr lang="en-US"/>
            </a:p>
          </p:txBody>
        </p:sp>
      </p:grpSp>
      <p:sp>
        <p:nvSpPr>
          <p:cNvPr id="4" name="Freeform 4"/>
          <p:cNvSpPr/>
          <p:nvPr/>
        </p:nvSpPr>
        <p:spPr>
          <a:xfrm>
            <a:off x="9365539"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flipH="1">
            <a:off x="13727850" y="0"/>
            <a:ext cx="4788131" cy="10287000"/>
          </a:xfrm>
          <a:custGeom>
            <a:avLst/>
            <a:gdLst/>
            <a:ahLst/>
            <a:cxnLst/>
            <a:rect l="l" t="t" r="r" b="b"/>
            <a:pathLst>
              <a:path w="4788131" h="10287000">
                <a:moveTo>
                  <a:pt x="4788131" y="0"/>
                </a:moveTo>
                <a:lnTo>
                  <a:pt x="0" y="0"/>
                </a:lnTo>
                <a:lnTo>
                  <a:pt x="0" y="10287000"/>
                </a:lnTo>
                <a:lnTo>
                  <a:pt x="4788131" y="10287000"/>
                </a:lnTo>
                <a:lnTo>
                  <a:pt x="4788131"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4084897" y="-1879430"/>
            <a:ext cx="4837564" cy="4954675"/>
          </a:xfrm>
          <a:custGeom>
            <a:avLst/>
            <a:gdLst/>
            <a:ahLst/>
            <a:cxnLst/>
            <a:rect l="l" t="t" r="r" b="b"/>
            <a:pathLst>
              <a:path w="4837564" h="4954675">
                <a:moveTo>
                  <a:pt x="0" y="0"/>
                </a:moveTo>
                <a:lnTo>
                  <a:pt x="4837564" y="0"/>
                </a:lnTo>
                <a:lnTo>
                  <a:pt x="4837564" y="4954675"/>
                </a:lnTo>
                <a:lnTo>
                  <a:pt x="0" y="49546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Freeform 7"/>
          <p:cNvSpPr/>
          <p:nvPr/>
        </p:nvSpPr>
        <p:spPr>
          <a:xfrm>
            <a:off x="-227981" y="0"/>
            <a:ext cx="4788131" cy="10287000"/>
          </a:xfrm>
          <a:custGeom>
            <a:avLst/>
            <a:gdLst/>
            <a:ahLst/>
            <a:cxnLst/>
            <a:rect l="l" t="t" r="r" b="b"/>
            <a:pathLst>
              <a:path w="4788131" h="10287000">
                <a:moveTo>
                  <a:pt x="0" y="0"/>
                </a:moveTo>
                <a:lnTo>
                  <a:pt x="4788131" y="0"/>
                </a:lnTo>
                <a:lnTo>
                  <a:pt x="4788131"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524000" y="5691774"/>
            <a:ext cx="14788655" cy="1831339"/>
          </a:xfrm>
          <a:prstGeom prst="rect">
            <a:avLst/>
          </a:prstGeom>
        </p:spPr>
        <p:txBody>
          <a:bodyPr wrap="square" lIns="0" tIns="0" rIns="0" bIns="0" rtlCol="0" anchor="t">
            <a:spAutoFit/>
          </a:bodyPr>
          <a:lstStyle/>
          <a:p>
            <a:pPr algn="ctr">
              <a:lnSpc>
                <a:spcPts val="14560"/>
              </a:lnSpc>
            </a:pPr>
            <a:r>
              <a:rPr lang="en-US" sz="10400" dirty="0">
                <a:solidFill>
                  <a:srgbClr val="FFFFFF"/>
                </a:solidFill>
                <a:latin typeface="#9Slide05 VL Fadilla"/>
              </a:rPr>
              <a:t>Xin </a:t>
            </a:r>
            <a:r>
              <a:rPr lang="en-US" sz="10400" dirty="0" err="1">
                <a:solidFill>
                  <a:srgbClr val="FFFFFF"/>
                </a:solidFill>
                <a:latin typeface="#9Slide05 VL Fadilla"/>
              </a:rPr>
              <a:t>chào</a:t>
            </a:r>
            <a:r>
              <a:rPr lang="en-US" sz="10400" dirty="0">
                <a:solidFill>
                  <a:srgbClr val="FFFFFF"/>
                </a:solidFill>
                <a:latin typeface="#9Slide05 VL Fadilla"/>
              </a:rPr>
              <a:t> </a:t>
            </a:r>
            <a:r>
              <a:rPr lang="en-US" sz="10400" dirty="0" err="1">
                <a:solidFill>
                  <a:srgbClr val="FFFFFF"/>
                </a:solidFill>
                <a:latin typeface="#9Slide05 VL Fadilla"/>
              </a:rPr>
              <a:t>và</a:t>
            </a:r>
            <a:r>
              <a:rPr lang="en-US" sz="10400" dirty="0">
                <a:solidFill>
                  <a:srgbClr val="FFFFFF"/>
                </a:solidFill>
                <a:latin typeface="#9Slide05 VL Fadilla"/>
              </a:rPr>
              <a:t> </a:t>
            </a:r>
            <a:r>
              <a:rPr lang="en-US" sz="10400" dirty="0" err="1">
                <a:solidFill>
                  <a:srgbClr val="FFFFFF"/>
                </a:solidFill>
                <a:latin typeface="#9Slide05 VL Fadilla"/>
              </a:rPr>
              <a:t>hẹn</a:t>
            </a:r>
            <a:r>
              <a:rPr lang="en-US" sz="10400" dirty="0">
                <a:solidFill>
                  <a:srgbClr val="FFFFFF"/>
                </a:solidFill>
                <a:latin typeface="#9Slide05 VL Fadilla"/>
              </a:rPr>
              <a:t> </a:t>
            </a:r>
            <a:r>
              <a:rPr lang="en-US" sz="10400" dirty="0" err="1">
                <a:solidFill>
                  <a:srgbClr val="FFFFFF"/>
                </a:solidFill>
                <a:latin typeface="#9Slide05 VL Fadilla"/>
              </a:rPr>
              <a:t>gặp</a:t>
            </a:r>
            <a:r>
              <a:rPr lang="en-US" sz="10400" dirty="0">
                <a:solidFill>
                  <a:srgbClr val="FFFFFF"/>
                </a:solidFill>
                <a:latin typeface="#9Slide05 VL Fadilla"/>
              </a:rPr>
              <a:t> </a:t>
            </a:r>
            <a:r>
              <a:rPr lang="en-US" sz="10400" dirty="0" err="1">
                <a:solidFill>
                  <a:srgbClr val="FFFFFF"/>
                </a:solidFill>
                <a:latin typeface="#9Slide05 VL Fadilla"/>
              </a:rPr>
              <a:t>lại</a:t>
            </a:r>
            <a:r>
              <a:rPr lang="en-US" sz="10400" dirty="0">
                <a:solidFill>
                  <a:srgbClr val="FFFFFF"/>
                </a:solidFill>
                <a:latin typeface="#9Slide05 VL Fadilla"/>
              </a:rPr>
              <a:t> </a:t>
            </a:r>
            <a:r>
              <a:rPr lang="en-US" sz="10400" dirty="0" err="1">
                <a:solidFill>
                  <a:srgbClr val="FFFFFF"/>
                </a:solidFill>
                <a:latin typeface="#9Slide05 VL Fadilla"/>
              </a:rPr>
              <a:t>các</a:t>
            </a:r>
            <a:r>
              <a:rPr lang="en-US" sz="10400" dirty="0">
                <a:solidFill>
                  <a:srgbClr val="FFFFFF"/>
                </a:solidFill>
                <a:latin typeface="#9Slide05 VL Fadilla"/>
              </a:rPr>
              <a:t> </a:t>
            </a:r>
            <a:r>
              <a:rPr lang="en-US" sz="10400" dirty="0" err="1">
                <a:solidFill>
                  <a:srgbClr val="FFFFFF"/>
                </a:solidFill>
                <a:latin typeface="#9Slide05 VL Fadilla"/>
              </a:rPr>
              <a:t>em</a:t>
            </a:r>
            <a:r>
              <a:rPr lang="en-US" sz="10400" dirty="0">
                <a:solidFill>
                  <a:srgbClr val="FFFFFF"/>
                </a:solidFill>
                <a:latin typeface="#9Slide05 VL Fadilla"/>
              </a:rPr>
              <a:t>!</a:t>
            </a: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Rectangle: Rounded Corners 8">
            <a:extLst>
              <a:ext uri="{FF2B5EF4-FFF2-40B4-BE49-F238E27FC236}">
                <a16:creationId xmlns:a16="http://schemas.microsoft.com/office/drawing/2014/main" id="{E1EEF19D-B17E-2D28-8B67-B9A8C8B32CE9}"/>
              </a:ext>
            </a:extLst>
          </p:cNvPr>
          <p:cNvSpPr/>
          <p:nvPr/>
        </p:nvSpPr>
        <p:spPr>
          <a:xfrm>
            <a:off x="4802585" y="3543300"/>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effectLst/>
                <a:latin typeface="Roboto Condensed" panose="02000000000000000000" pitchFamily="2" charset="0"/>
                <a:ea typeface="Roboto Condensed" panose="02000000000000000000" pitchFamily="2" charset="0"/>
                <a:cs typeface="Roboto Condensed" panose="02000000000000000000" pitchFamily="2" charset="0"/>
              </a:rPr>
              <a:t>H/T/Ì/N/H/Ố/G/N/U </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
        <p:nvSpPr>
          <p:cNvPr id="8" name="Freeform 9">
            <a:extLst>
              <a:ext uri="{FF2B5EF4-FFF2-40B4-BE49-F238E27FC236}">
                <a16:creationId xmlns:a16="http://schemas.microsoft.com/office/drawing/2014/main" id="{3EF6385E-11DB-1F72-51B1-AB6FF4C99ABA}"/>
              </a:ext>
            </a:extLst>
          </p:cNvPr>
          <p:cNvSpPr/>
          <p:nvPr/>
        </p:nvSpPr>
        <p:spPr>
          <a:xfrm rot="-5400000">
            <a:off x="3030996" y="5380637"/>
            <a:ext cx="1824131" cy="1349857"/>
          </a:xfrm>
          <a:custGeom>
            <a:avLst/>
            <a:gdLst/>
            <a:ahLst/>
            <a:cxnLst/>
            <a:rect l="l" t="t" r="r" b="b"/>
            <a:pathLst>
              <a:path w="1824131" h="1349857">
                <a:moveTo>
                  <a:pt x="0" y="0"/>
                </a:moveTo>
                <a:lnTo>
                  <a:pt x="1824131" y="0"/>
                </a:lnTo>
                <a:lnTo>
                  <a:pt x="1824131" y="1349857"/>
                </a:lnTo>
                <a:lnTo>
                  <a:pt x="0" y="13498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Rectangle: Rounded Corners 9">
            <a:extLst>
              <a:ext uri="{FF2B5EF4-FFF2-40B4-BE49-F238E27FC236}">
                <a16:creationId xmlns:a16="http://schemas.microsoft.com/office/drawing/2014/main" id="{9DB4F2B6-0A1B-3184-2B2B-6F9EF1ED575A}"/>
              </a:ext>
            </a:extLst>
          </p:cNvPr>
          <p:cNvSpPr/>
          <p:nvPr/>
        </p:nvSpPr>
        <p:spPr>
          <a:xfrm>
            <a:off x="4628139" y="6967631"/>
            <a:ext cx="8382000" cy="27432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rPr>
              <a:t>TÌNH HUỐNG</a:t>
            </a:r>
            <a:endParaRPr lang="en-US" sz="6600" b="1" dirty="0">
              <a:solidFill>
                <a:schemeClr val="accent2">
                  <a:lumMod val="50000"/>
                </a:schemeClr>
              </a:solidFill>
              <a:latin typeface="Roboto Condensed" panose="02000000000000000000" pitchFamily="2" charset="0"/>
              <a:ea typeface="Roboto Condensed" panose="02000000000000000000" pitchFamily="2" charset="0"/>
              <a:cs typeface="Roboto Condensed" panose="02000000000000000000" pitchFamily="2" charset="0"/>
            </a:endParaRPr>
          </a:p>
        </p:txBody>
      </p:sp>
    </p:spTree>
    <p:extLst>
      <p:ext uri="{BB962C8B-B14F-4D97-AF65-F5344CB8AC3E}">
        <p14:creationId xmlns:p14="http://schemas.microsoft.com/office/powerpoint/2010/main" val="2205070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grpSp>
        <p:nvGrpSpPr>
          <p:cNvPr id="2" name="Group 2"/>
          <p:cNvGrpSpPr/>
          <p:nvPr/>
        </p:nvGrpSpPr>
        <p:grpSpPr>
          <a:xfrm>
            <a:off x="0" y="7992151"/>
            <a:ext cx="18288000" cy="2294849"/>
            <a:chOff x="0" y="0"/>
            <a:chExt cx="6186311" cy="776282"/>
          </a:xfrm>
        </p:grpSpPr>
        <p:sp>
          <p:nvSpPr>
            <p:cNvPr id="3" name="Freeform 3"/>
            <p:cNvSpPr/>
            <p:nvPr/>
          </p:nvSpPr>
          <p:spPr>
            <a:xfrm>
              <a:off x="0" y="0"/>
              <a:ext cx="6186311" cy="776282"/>
            </a:xfrm>
            <a:custGeom>
              <a:avLst/>
              <a:gdLst/>
              <a:ahLst/>
              <a:cxnLst/>
              <a:rect l="l" t="t" r="r" b="b"/>
              <a:pathLst>
                <a:path w="6186311" h="776282">
                  <a:moveTo>
                    <a:pt x="0" y="0"/>
                  </a:moveTo>
                  <a:lnTo>
                    <a:pt x="6186311" y="0"/>
                  </a:lnTo>
                  <a:lnTo>
                    <a:pt x="6186311" y="776282"/>
                  </a:lnTo>
                  <a:lnTo>
                    <a:pt x="0" y="776282"/>
                  </a:lnTo>
                  <a:close/>
                </a:path>
              </a:pathLst>
            </a:custGeom>
            <a:solidFill>
              <a:srgbClr val="1F222B"/>
            </a:solidFill>
          </p:spPr>
          <p:txBody>
            <a:bodyPr/>
            <a:lstStyle/>
            <a:p>
              <a:endParaRPr lang="en-US"/>
            </a:p>
          </p:txBody>
        </p:sp>
      </p:grpSp>
      <p:sp>
        <p:nvSpPr>
          <p:cNvPr id="4" name="Freeform 4"/>
          <p:cNvSpPr/>
          <p:nvPr/>
        </p:nvSpPr>
        <p:spPr>
          <a:xfrm>
            <a:off x="13184585"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a:off x="4734549"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3715487" y="-262067"/>
            <a:ext cx="8818902" cy="2581533"/>
          </a:xfrm>
          <a:custGeom>
            <a:avLst/>
            <a:gdLst/>
            <a:ahLst/>
            <a:cxnLst/>
            <a:rect l="l" t="t" r="r" b="b"/>
            <a:pathLst>
              <a:path w="8818902" h="2581533">
                <a:moveTo>
                  <a:pt x="0" y="0"/>
                </a:moveTo>
                <a:lnTo>
                  <a:pt x="8818902" y="0"/>
                </a:lnTo>
                <a:lnTo>
                  <a:pt x="8818902" y="2581534"/>
                </a:lnTo>
                <a:lnTo>
                  <a:pt x="0" y="258153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784662" y="2332334"/>
            <a:ext cx="13351976" cy="5088333"/>
          </a:xfrm>
          <a:prstGeom prst="rect">
            <a:avLst/>
          </a:prstGeom>
        </p:spPr>
        <p:txBody>
          <a:bodyPr lIns="0" tIns="0" rIns="0" bIns="0" rtlCol="0" anchor="t">
            <a:spAutoFit/>
          </a:bodyPr>
          <a:lstStyle/>
          <a:p>
            <a:pPr algn="ctr">
              <a:lnSpc>
                <a:spcPts val="13540"/>
              </a:lnSpc>
            </a:pPr>
            <a:r>
              <a:rPr lang="en-US" sz="9671">
                <a:solidFill>
                  <a:srgbClr val="F7E1CB"/>
                </a:solidFill>
                <a:latin typeface="Fraunces Bold"/>
              </a:rPr>
              <a:t>BÀI 4: </a:t>
            </a:r>
          </a:p>
          <a:p>
            <a:pPr algn="ctr">
              <a:lnSpc>
                <a:spcPts val="13540"/>
              </a:lnSpc>
            </a:pPr>
            <a:r>
              <a:rPr lang="en-US" sz="9671">
                <a:solidFill>
                  <a:srgbClr val="F7E1CB"/>
                </a:solidFill>
                <a:latin typeface="Fraunces Bold"/>
              </a:rPr>
              <a:t>HÀI KỊCH VÀ TRUYỆN CƯỜI</a:t>
            </a:r>
          </a:p>
        </p:txBody>
      </p:sp>
      <p:sp>
        <p:nvSpPr>
          <p:cNvPr id="8" name="Freeform 8"/>
          <p:cNvSpPr/>
          <p:nvPr/>
        </p:nvSpPr>
        <p:spPr>
          <a:xfrm>
            <a:off x="12360984" y="0"/>
            <a:ext cx="6918007" cy="10287000"/>
          </a:xfrm>
          <a:custGeom>
            <a:avLst/>
            <a:gdLst/>
            <a:ahLst/>
            <a:cxnLst/>
            <a:rect l="l" t="t" r="r" b="b"/>
            <a:pathLst>
              <a:path w="6918007" h="10287000">
                <a:moveTo>
                  <a:pt x="0" y="0"/>
                </a:moveTo>
                <a:lnTo>
                  <a:pt x="6918008" y="0"/>
                </a:lnTo>
                <a:lnTo>
                  <a:pt x="6918008" y="10287000"/>
                </a:lnTo>
                <a:lnTo>
                  <a:pt x="0" y="102870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931392196"/>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Freeform 2"/>
          <p:cNvSpPr/>
          <p:nvPr/>
        </p:nvSpPr>
        <p:spPr>
          <a:xfrm>
            <a:off x="9470550" y="2436876"/>
            <a:ext cx="8617104" cy="7970822"/>
          </a:xfrm>
          <a:custGeom>
            <a:avLst/>
            <a:gdLst/>
            <a:ahLst/>
            <a:cxnLst/>
            <a:rect l="l" t="t" r="r" b="b"/>
            <a:pathLst>
              <a:path w="8617104" h="7970822">
                <a:moveTo>
                  <a:pt x="0" y="0"/>
                </a:moveTo>
                <a:lnTo>
                  <a:pt x="8617104" y="0"/>
                </a:lnTo>
                <a:lnTo>
                  <a:pt x="8617104" y="7970822"/>
                </a:lnTo>
                <a:lnTo>
                  <a:pt x="0" y="797082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60451" y="2554992"/>
            <a:ext cx="7795042" cy="7210414"/>
          </a:xfrm>
          <a:custGeom>
            <a:avLst/>
            <a:gdLst/>
            <a:ahLst/>
            <a:cxnLst/>
            <a:rect l="l" t="t" r="r" b="b"/>
            <a:pathLst>
              <a:path w="7795042" h="7210414">
                <a:moveTo>
                  <a:pt x="0" y="0"/>
                </a:moveTo>
                <a:lnTo>
                  <a:pt x="7795043" y="0"/>
                </a:lnTo>
                <a:lnTo>
                  <a:pt x="7795043" y="7210414"/>
                </a:lnTo>
                <a:lnTo>
                  <a:pt x="0" y="721041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9837503" y="2478792"/>
            <a:ext cx="7883199" cy="7934960"/>
          </a:xfrm>
          <a:prstGeom prst="rect">
            <a:avLst/>
          </a:prstGeom>
        </p:spPr>
        <p:txBody>
          <a:bodyPr lIns="0" tIns="0" rIns="0" bIns="0" rtlCol="0" anchor="t">
            <a:spAutoFit/>
          </a:bodyPr>
          <a:lstStyle/>
          <a:p>
            <a:pPr algn="ctr">
              <a:lnSpc>
                <a:spcPts val="5740"/>
              </a:lnSpc>
            </a:pPr>
            <a:r>
              <a:rPr lang="en-US" sz="4100">
                <a:solidFill>
                  <a:srgbClr val="5F1A1F"/>
                </a:solidFill>
                <a:latin typeface="Roboto Condensed"/>
              </a:rPr>
              <a:t>-</a:t>
            </a:r>
          </a:p>
          <a:p>
            <a:pPr algn="ctr">
              <a:lnSpc>
                <a:spcPts val="5740"/>
              </a:lnSpc>
            </a:pPr>
            <a:r>
              <a:rPr lang="en-US" sz="4100">
                <a:solidFill>
                  <a:srgbClr val="5F1A1F"/>
                </a:solidFill>
                <a:latin typeface="Roboto Condensed"/>
              </a:rPr>
              <a:t>Thời gian hoàn thành phiếu:</a:t>
            </a:r>
          </a:p>
          <a:p>
            <a:pPr algn="ctr">
              <a:lnSpc>
                <a:spcPts val="5740"/>
              </a:lnSpc>
            </a:pPr>
            <a:r>
              <a:rPr lang="en-US" sz="4100">
                <a:solidFill>
                  <a:srgbClr val="5F1A1F"/>
                </a:solidFill>
                <a:latin typeface="Roboto Condensed Bold"/>
              </a:rPr>
              <a:t> 7</a:t>
            </a:r>
            <a:r>
              <a:rPr lang="en-US" sz="4100">
                <a:solidFill>
                  <a:srgbClr val="5F1A1F"/>
                </a:solidFill>
                <a:latin typeface="Roboto Condensed"/>
              </a:rPr>
              <a:t> phút</a:t>
            </a:r>
          </a:p>
          <a:p>
            <a:pPr marL="885191" lvl="1" indent="-442595" algn="ctr">
              <a:lnSpc>
                <a:spcPts val="5740"/>
              </a:lnSpc>
              <a:buFont typeface="Arial"/>
              <a:buChar char="•"/>
            </a:pPr>
            <a:r>
              <a:rPr lang="en-US" sz="4100">
                <a:solidFill>
                  <a:srgbClr val="5F1A1F"/>
                </a:solidFill>
                <a:latin typeface="Roboto Condensed"/>
              </a:rPr>
              <a:t>Hết thời gian, GV chuẩn bị một đoạn nhạc và 1 quả bóng bay cho HS chuyền tay nhau. Nếu nhạc dừng lại, quả bóng đang trên tay HS nào thì HS sẽ trình bày 1 đặc trưng của thể loại hài kịch và truyện cười.</a:t>
            </a:r>
          </a:p>
          <a:p>
            <a:pPr algn="ctr">
              <a:lnSpc>
                <a:spcPts val="5740"/>
              </a:lnSpc>
            </a:pPr>
            <a:endParaRPr lang="en-US" sz="4100">
              <a:solidFill>
                <a:srgbClr val="5F1A1F"/>
              </a:solidFill>
              <a:latin typeface="Roboto Condensed"/>
            </a:endParaRPr>
          </a:p>
        </p:txBody>
      </p:sp>
      <p:sp>
        <p:nvSpPr>
          <p:cNvPr id="5" name="TextBox 5"/>
          <p:cNvSpPr txBox="1"/>
          <p:nvPr/>
        </p:nvSpPr>
        <p:spPr>
          <a:xfrm>
            <a:off x="9139238" y="3447156"/>
            <a:ext cx="9525" cy="622935"/>
          </a:xfrm>
          <a:prstGeom prst="rect">
            <a:avLst/>
          </a:prstGeom>
        </p:spPr>
        <p:txBody>
          <a:bodyPr lIns="0" tIns="0" rIns="0" bIns="0" rtlCol="0" anchor="t">
            <a:spAutoFit/>
          </a:bodyPr>
          <a:lstStyle/>
          <a:p>
            <a:pPr algn="ctr">
              <a:lnSpc>
                <a:spcPts val="5040"/>
              </a:lnSpc>
              <a:spcBef>
                <a:spcPct val="0"/>
              </a:spcBef>
            </a:pPr>
            <a:endParaRPr/>
          </a:p>
        </p:txBody>
      </p:sp>
      <p:sp>
        <p:nvSpPr>
          <p:cNvPr id="6" name="TextBox 6"/>
          <p:cNvSpPr txBox="1"/>
          <p:nvPr/>
        </p:nvSpPr>
        <p:spPr>
          <a:xfrm>
            <a:off x="1028700" y="3799840"/>
            <a:ext cx="6285609" cy="6487160"/>
          </a:xfrm>
          <a:prstGeom prst="rect">
            <a:avLst/>
          </a:prstGeom>
        </p:spPr>
        <p:txBody>
          <a:bodyPr lIns="0" tIns="0" rIns="0" bIns="0" rtlCol="0" anchor="t">
            <a:spAutoFit/>
          </a:bodyPr>
          <a:lstStyle/>
          <a:p>
            <a:pPr algn="ctr">
              <a:lnSpc>
                <a:spcPts val="5739"/>
              </a:lnSpc>
            </a:pPr>
            <a:r>
              <a:rPr lang="en-US" sz="4099">
                <a:solidFill>
                  <a:srgbClr val="5F1A1F"/>
                </a:solidFill>
                <a:latin typeface="Roboto Condensed"/>
              </a:rPr>
              <a:t>Học sinh có thời gian </a:t>
            </a:r>
            <a:r>
              <a:rPr lang="en-US" sz="4099">
                <a:solidFill>
                  <a:srgbClr val="5F1A1F"/>
                </a:solidFill>
                <a:latin typeface="Roboto Condensed Bold"/>
              </a:rPr>
              <a:t>3</a:t>
            </a:r>
            <a:r>
              <a:rPr lang="en-US" sz="4099">
                <a:solidFill>
                  <a:srgbClr val="5F1A1F"/>
                </a:solidFill>
                <a:latin typeface="Roboto Condensed"/>
              </a:rPr>
              <a:t> phút đọc nhanh phần Kiến thức Ngữ văn trang 83-84 hoàn thành theo cặp Phiếu học tập 1.1 Đặc trưng thể loại hài kịch và Phiếu học tập 1.2 Đặc trưng thể loại truyện cười.</a:t>
            </a:r>
          </a:p>
          <a:p>
            <a:pPr algn="just">
              <a:lnSpc>
                <a:spcPts val="5739"/>
              </a:lnSpc>
            </a:pPr>
            <a:endParaRPr lang="en-US" sz="4099">
              <a:solidFill>
                <a:srgbClr val="5F1A1F"/>
              </a:solidFill>
              <a:latin typeface="Roboto Condensed"/>
            </a:endParaRPr>
          </a:p>
          <a:p>
            <a:pPr algn="just">
              <a:lnSpc>
                <a:spcPts val="5739"/>
              </a:lnSpc>
            </a:pPr>
            <a:endParaRPr lang="en-US" sz="4099">
              <a:solidFill>
                <a:srgbClr val="5F1A1F"/>
              </a:solidFill>
              <a:latin typeface="Roboto Condensed"/>
            </a:endParaRPr>
          </a:p>
        </p:txBody>
      </p:sp>
      <p:sp>
        <p:nvSpPr>
          <p:cNvPr id="7" name="TextBox 7"/>
          <p:cNvSpPr txBox="1"/>
          <p:nvPr/>
        </p:nvSpPr>
        <p:spPr>
          <a:xfrm>
            <a:off x="1028700" y="923925"/>
            <a:ext cx="7487245" cy="994412"/>
          </a:xfrm>
          <a:prstGeom prst="rect">
            <a:avLst/>
          </a:prstGeom>
        </p:spPr>
        <p:txBody>
          <a:bodyPr lIns="0" tIns="0" rIns="0" bIns="0" rtlCol="0" anchor="t">
            <a:spAutoFit/>
          </a:bodyPr>
          <a:lstStyle/>
          <a:p>
            <a:pPr algn="ctr">
              <a:lnSpc>
                <a:spcPts val="8189"/>
              </a:lnSpc>
            </a:pPr>
            <a:r>
              <a:rPr lang="en-US" sz="5849">
                <a:solidFill>
                  <a:srgbClr val="FDFAF0"/>
                </a:solidFill>
                <a:latin typeface="Fraunces Semi-Bold"/>
              </a:rPr>
              <a:t>TRI THỨC NGỮ VĂN</a:t>
            </a:r>
          </a:p>
        </p:txBody>
      </p:sp>
      <p:sp>
        <p:nvSpPr>
          <p:cNvPr id="8" name="Freeform 8"/>
          <p:cNvSpPr/>
          <p:nvPr/>
        </p:nvSpPr>
        <p:spPr>
          <a:xfrm>
            <a:off x="12319655" y="0"/>
            <a:ext cx="5968345" cy="2297813"/>
          </a:xfrm>
          <a:custGeom>
            <a:avLst/>
            <a:gdLst/>
            <a:ahLst/>
            <a:cxnLst/>
            <a:rect l="l" t="t" r="r" b="b"/>
            <a:pathLst>
              <a:path w="5968345" h="2297813">
                <a:moveTo>
                  <a:pt x="0" y="0"/>
                </a:moveTo>
                <a:lnTo>
                  <a:pt x="5968345" y="0"/>
                </a:lnTo>
                <a:lnTo>
                  <a:pt x="5968345" y="2297813"/>
                </a:lnTo>
                <a:lnTo>
                  <a:pt x="0" y="22978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23339"/>
        </a:solidFill>
        <a:effectLst/>
      </p:bgPr>
    </p:bg>
    <p:spTree>
      <p:nvGrpSpPr>
        <p:cNvPr id="1" name=""/>
        <p:cNvGrpSpPr/>
        <p:nvPr/>
      </p:nvGrpSpPr>
      <p:grpSpPr>
        <a:xfrm>
          <a:off x="0" y="0"/>
          <a:ext cx="0" cy="0"/>
          <a:chOff x="0" y="0"/>
          <a:chExt cx="0" cy="0"/>
        </a:xfrm>
      </p:grpSpPr>
      <p:sp>
        <p:nvSpPr>
          <p:cNvPr id="2" name="TextBox 2"/>
          <p:cNvSpPr txBox="1"/>
          <p:nvPr/>
        </p:nvSpPr>
        <p:spPr>
          <a:xfrm>
            <a:off x="9139238" y="3447156"/>
            <a:ext cx="9525" cy="622935"/>
          </a:xfrm>
          <a:prstGeom prst="rect">
            <a:avLst/>
          </a:prstGeom>
        </p:spPr>
        <p:txBody>
          <a:bodyPr lIns="0" tIns="0" rIns="0" bIns="0" rtlCol="0" anchor="t">
            <a:spAutoFit/>
          </a:bodyPr>
          <a:lstStyle/>
          <a:p>
            <a:pPr algn="ctr">
              <a:lnSpc>
                <a:spcPts val="5040"/>
              </a:lnSpc>
              <a:spcBef>
                <a:spcPct val="0"/>
              </a:spcBef>
            </a:pPr>
            <a:endParaRPr/>
          </a:p>
        </p:txBody>
      </p:sp>
      <p:sp>
        <p:nvSpPr>
          <p:cNvPr id="3" name="Freeform 3"/>
          <p:cNvSpPr/>
          <p:nvPr/>
        </p:nvSpPr>
        <p:spPr>
          <a:xfrm>
            <a:off x="12329823" y="0"/>
            <a:ext cx="6153854" cy="10702355"/>
          </a:xfrm>
          <a:custGeom>
            <a:avLst/>
            <a:gdLst/>
            <a:ahLst/>
            <a:cxnLst/>
            <a:rect l="l" t="t" r="r" b="b"/>
            <a:pathLst>
              <a:path w="6153854" h="10702355">
                <a:moveTo>
                  <a:pt x="0" y="0"/>
                </a:moveTo>
                <a:lnTo>
                  <a:pt x="6153855" y="0"/>
                </a:lnTo>
                <a:lnTo>
                  <a:pt x="6153855" y="10702355"/>
                </a:lnTo>
                <a:lnTo>
                  <a:pt x="0" y="10702355"/>
                </a:lnTo>
                <a:lnTo>
                  <a:pt x="0" y="0"/>
                </a:lnTo>
                <a:close/>
              </a:path>
            </a:pathLst>
          </a:custGeom>
          <a:blipFill>
            <a:blip r:embed="rId2"/>
            <a:stretch>
              <a:fillRect/>
            </a:stretch>
          </a:blipFill>
        </p:spPr>
        <p:txBody>
          <a:bodyPr/>
          <a:lstStyle/>
          <a:p>
            <a:endParaRPr lang="en-US"/>
          </a:p>
        </p:txBody>
      </p:sp>
      <p:sp>
        <p:nvSpPr>
          <p:cNvPr id="4" name="Freeform 4"/>
          <p:cNvSpPr/>
          <p:nvPr/>
        </p:nvSpPr>
        <p:spPr>
          <a:xfrm>
            <a:off x="856396" y="3796723"/>
            <a:ext cx="12114716" cy="5951354"/>
          </a:xfrm>
          <a:custGeom>
            <a:avLst/>
            <a:gdLst/>
            <a:ahLst/>
            <a:cxnLst/>
            <a:rect l="l" t="t" r="r" b="b"/>
            <a:pathLst>
              <a:path w="12114716" h="5951354">
                <a:moveTo>
                  <a:pt x="0" y="0"/>
                </a:moveTo>
                <a:lnTo>
                  <a:pt x="12114717" y="0"/>
                </a:lnTo>
                <a:lnTo>
                  <a:pt x="12114717" y="5951355"/>
                </a:lnTo>
                <a:lnTo>
                  <a:pt x="0" y="59513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pic>
        <p:nvPicPr>
          <p:cNvPr id="5" name="Picture 5"/>
          <p:cNvPicPr>
            <a:picLocks noChangeAspect="1"/>
          </p:cNvPicPr>
          <p:nvPr/>
        </p:nvPicPr>
        <p:blipFill>
          <a:blip r:embed="rId5"/>
          <a:srcRect/>
          <a:stretch>
            <a:fillRect/>
          </a:stretch>
        </p:blipFill>
        <p:spPr>
          <a:xfrm>
            <a:off x="13129737" y="6419650"/>
            <a:ext cx="5158263" cy="4075028"/>
          </a:xfrm>
          <a:prstGeom prst="rect">
            <a:avLst/>
          </a:prstGeom>
        </p:spPr>
      </p:pic>
      <p:sp>
        <p:nvSpPr>
          <p:cNvPr id="6" name="TextBox 6"/>
          <p:cNvSpPr txBox="1"/>
          <p:nvPr/>
        </p:nvSpPr>
        <p:spPr>
          <a:xfrm>
            <a:off x="0" y="431482"/>
            <a:ext cx="11984013" cy="1368424"/>
          </a:xfrm>
          <a:prstGeom prst="rect">
            <a:avLst/>
          </a:prstGeom>
        </p:spPr>
        <p:txBody>
          <a:bodyPr lIns="0" tIns="0" rIns="0" bIns="0" rtlCol="0" anchor="t">
            <a:spAutoFit/>
          </a:bodyPr>
          <a:lstStyle/>
          <a:p>
            <a:pPr algn="ctr">
              <a:lnSpc>
                <a:spcPts val="11200"/>
              </a:lnSpc>
            </a:pPr>
            <a:r>
              <a:rPr lang="en-US" sz="8000">
                <a:solidFill>
                  <a:srgbClr val="FDFAF0"/>
                </a:solidFill>
                <a:latin typeface="Fraunces Semi-Bold"/>
              </a:rPr>
              <a:t>TRI THỨC NGỮ VĂN</a:t>
            </a:r>
          </a:p>
        </p:txBody>
      </p:sp>
      <p:sp>
        <p:nvSpPr>
          <p:cNvPr id="7" name="TextBox 7"/>
          <p:cNvSpPr txBox="1"/>
          <p:nvPr/>
        </p:nvSpPr>
        <p:spPr>
          <a:xfrm>
            <a:off x="636121" y="1945401"/>
            <a:ext cx="5459879" cy="1061721"/>
          </a:xfrm>
          <a:prstGeom prst="rect">
            <a:avLst/>
          </a:prstGeom>
        </p:spPr>
        <p:txBody>
          <a:bodyPr wrap="square" lIns="0" tIns="0" rIns="0" bIns="0" rtlCol="0" anchor="t">
            <a:spAutoFit/>
          </a:bodyPr>
          <a:lstStyle/>
          <a:p>
            <a:pPr marL="669284" lvl="1" algn="ctr">
              <a:lnSpc>
                <a:spcPts val="8679"/>
              </a:lnSpc>
            </a:pPr>
            <a:r>
              <a:rPr lang="vi-VN" sz="6199" dirty="0">
                <a:solidFill>
                  <a:srgbClr val="FDFAF0"/>
                </a:solidFill>
                <a:latin typeface="#9Slide07 SVNUT Triumph Press"/>
              </a:rPr>
              <a:t>1.</a:t>
            </a:r>
            <a:r>
              <a:rPr lang="en-US" sz="6199" dirty="0" err="1">
                <a:solidFill>
                  <a:srgbClr val="FDFAF0"/>
                </a:solidFill>
                <a:latin typeface="#9Slide07 SVNUT Triumph Press"/>
              </a:rPr>
              <a:t>Hài</a:t>
            </a:r>
            <a:r>
              <a:rPr lang="en-US" sz="6199" dirty="0">
                <a:solidFill>
                  <a:srgbClr val="FDFAF0"/>
                </a:solidFill>
                <a:latin typeface="#9Slide07 SVNUT Triumph Press"/>
              </a:rPr>
              <a:t> </a:t>
            </a:r>
            <a:r>
              <a:rPr lang="en-US" sz="6199" dirty="0" err="1">
                <a:solidFill>
                  <a:srgbClr val="FDFAF0"/>
                </a:solidFill>
                <a:latin typeface="#9Slide07 SVNUT Triumph Press"/>
              </a:rPr>
              <a:t>kịch</a:t>
            </a:r>
            <a:endParaRPr lang="en-US" sz="6199" dirty="0">
              <a:solidFill>
                <a:srgbClr val="FDFAF0"/>
              </a:solidFill>
              <a:latin typeface="#9Slide07 SVNUT Triumph Press"/>
            </a:endParaRPr>
          </a:p>
        </p:txBody>
      </p:sp>
      <p:sp>
        <p:nvSpPr>
          <p:cNvPr id="8" name="TextBox 8"/>
          <p:cNvSpPr txBox="1"/>
          <p:nvPr/>
        </p:nvSpPr>
        <p:spPr>
          <a:xfrm>
            <a:off x="1564360" y="4700270"/>
            <a:ext cx="10698788" cy="4558030"/>
          </a:xfrm>
          <a:prstGeom prst="rect">
            <a:avLst/>
          </a:prstGeom>
        </p:spPr>
        <p:txBody>
          <a:bodyPr lIns="0" tIns="0" rIns="0" bIns="0" rtlCol="0" anchor="t">
            <a:spAutoFit/>
          </a:bodyPr>
          <a:lstStyle/>
          <a:p>
            <a:pPr algn="ctr">
              <a:lnSpc>
                <a:spcPts val="6019"/>
              </a:lnSpc>
            </a:pPr>
            <a:r>
              <a:rPr lang="en-US" sz="4299" dirty="0" err="1">
                <a:solidFill>
                  <a:srgbClr val="000000"/>
                </a:solidFill>
                <a:latin typeface="Roboto Condensed"/>
              </a:rPr>
              <a:t>Hài</a:t>
            </a:r>
            <a:r>
              <a:rPr lang="en-US" sz="4299" dirty="0">
                <a:solidFill>
                  <a:srgbClr val="000000"/>
                </a:solidFill>
                <a:latin typeface="Roboto Condensed"/>
              </a:rPr>
              <a:t> </a:t>
            </a:r>
            <a:r>
              <a:rPr lang="en-US" sz="4299" dirty="0" err="1">
                <a:solidFill>
                  <a:srgbClr val="000000"/>
                </a:solidFill>
                <a:latin typeface="Roboto Condensed"/>
              </a:rPr>
              <a:t>kịch</a:t>
            </a:r>
            <a:r>
              <a:rPr lang="en-US" sz="4299" dirty="0">
                <a:solidFill>
                  <a:srgbClr val="000000"/>
                </a:solidFill>
                <a:latin typeface="Roboto Condensed"/>
              </a:rPr>
              <a:t> </a:t>
            </a:r>
            <a:r>
              <a:rPr lang="en-US" sz="4299" dirty="0" err="1">
                <a:solidFill>
                  <a:srgbClr val="000000"/>
                </a:solidFill>
                <a:latin typeface="Roboto Condensed"/>
              </a:rPr>
              <a:t>là</a:t>
            </a:r>
            <a:r>
              <a:rPr lang="en-US" sz="4299" dirty="0">
                <a:solidFill>
                  <a:srgbClr val="000000"/>
                </a:solidFill>
                <a:latin typeface="Roboto Condensed"/>
              </a:rPr>
              <a:t> </a:t>
            </a:r>
            <a:r>
              <a:rPr lang="en-US" sz="4299" dirty="0" err="1">
                <a:solidFill>
                  <a:srgbClr val="000000"/>
                </a:solidFill>
                <a:latin typeface="Roboto Condensed"/>
              </a:rPr>
              <a:t>thể</a:t>
            </a:r>
            <a:r>
              <a:rPr lang="en-US" sz="4299" dirty="0">
                <a:solidFill>
                  <a:srgbClr val="000000"/>
                </a:solidFill>
                <a:latin typeface="Roboto Condensed"/>
              </a:rPr>
              <a:t> </a:t>
            </a:r>
            <a:r>
              <a:rPr lang="en-US" sz="4299" dirty="0" err="1">
                <a:solidFill>
                  <a:srgbClr val="000000"/>
                </a:solidFill>
                <a:latin typeface="Roboto Condensed"/>
              </a:rPr>
              <a:t>loại</a:t>
            </a:r>
            <a:r>
              <a:rPr lang="en-US" sz="4299" dirty="0">
                <a:solidFill>
                  <a:srgbClr val="000000"/>
                </a:solidFill>
                <a:latin typeface="Roboto Condensed"/>
              </a:rPr>
              <a:t> </a:t>
            </a:r>
            <a:r>
              <a:rPr lang="en-US" sz="4299" dirty="0" err="1">
                <a:solidFill>
                  <a:srgbClr val="000000"/>
                </a:solidFill>
                <a:latin typeface="Roboto Condensed"/>
              </a:rPr>
              <a:t>kịch</a:t>
            </a:r>
            <a:r>
              <a:rPr lang="en-US" sz="4299" dirty="0">
                <a:solidFill>
                  <a:srgbClr val="000000"/>
                </a:solidFill>
                <a:latin typeface="Roboto Condensed"/>
              </a:rPr>
              <a:t> </a:t>
            </a:r>
            <a:r>
              <a:rPr lang="en-US" sz="4299" dirty="0" err="1">
                <a:solidFill>
                  <a:srgbClr val="000000"/>
                </a:solidFill>
                <a:latin typeface="Roboto Condensed"/>
              </a:rPr>
              <a:t>dùng</a:t>
            </a:r>
            <a:r>
              <a:rPr lang="en-US" sz="4299" dirty="0">
                <a:solidFill>
                  <a:srgbClr val="000000"/>
                </a:solidFill>
                <a:latin typeface="Roboto Condensed"/>
              </a:rPr>
              <a:t> </a:t>
            </a:r>
            <a:r>
              <a:rPr lang="en-US" sz="4299" dirty="0" err="1">
                <a:solidFill>
                  <a:srgbClr val="000000"/>
                </a:solidFill>
                <a:latin typeface="Roboto Condensed Bold"/>
              </a:rPr>
              <a:t>tiếng</a:t>
            </a:r>
            <a:r>
              <a:rPr lang="en-US" sz="4299" dirty="0">
                <a:solidFill>
                  <a:srgbClr val="000000"/>
                </a:solidFill>
                <a:latin typeface="Roboto Condensed Bold"/>
              </a:rPr>
              <a:t> </a:t>
            </a:r>
            <a:r>
              <a:rPr lang="en-US" sz="4299" dirty="0" err="1">
                <a:solidFill>
                  <a:srgbClr val="000000"/>
                </a:solidFill>
                <a:latin typeface="Roboto Condensed Bold"/>
              </a:rPr>
              <a:t>cười</a:t>
            </a:r>
            <a:r>
              <a:rPr lang="en-US" sz="4299" dirty="0">
                <a:solidFill>
                  <a:srgbClr val="000000"/>
                </a:solidFill>
                <a:latin typeface="Roboto Condensed"/>
              </a:rPr>
              <a:t> </a:t>
            </a:r>
            <a:r>
              <a:rPr lang="en-US" sz="4299" dirty="0" err="1">
                <a:solidFill>
                  <a:srgbClr val="000000"/>
                </a:solidFill>
                <a:latin typeface="Roboto Condensed"/>
              </a:rPr>
              <a:t>để</a:t>
            </a:r>
            <a:r>
              <a:rPr lang="en-US" sz="4299" dirty="0">
                <a:solidFill>
                  <a:srgbClr val="000000"/>
                </a:solidFill>
                <a:latin typeface="Roboto Condensed"/>
              </a:rPr>
              <a:t> </a:t>
            </a:r>
            <a:r>
              <a:rPr lang="en-US" sz="4299" dirty="0" err="1">
                <a:solidFill>
                  <a:srgbClr val="000000"/>
                </a:solidFill>
                <a:latin typeface="Roboto Condensed"/>
              </a:rPr>
              <a:t>châm</a:t>
            </a:r>
            <a:r>
              <a:rPr lang="en-US" sz="4299" dirty="0">
                <a:solidFill>
                  <a:srgbClr val="000000"/>
                </a:solidFill>
                <a:latin typeface="Roboto Condensed"/>
              </a:rPr>
              <a:t> </a:t>
            </a:r>
            <a:r>
              <a:rPr lang="en-US" sz="4299" dirty="0" err="1">
                <a:solidFill>
                  <a:srgbClr val="000000"/>
                </a:solidFill>
                <a:latin typeface="Roboto Condensed"/>
              </a:rPr>
              <a:t>biếm</a:t>
            </a:r>
            <a:r>
              <a:rPr lang="en-US" sz="4299" dirty="0">
                <a:solidFill>
                  <a:srgbClr val="000000"/>
                </a:solidFill>
                <a:latin typeface="Roboto Condensed"/>
              </a:rPr>
              <a:t>, </a:t>
            </a:r>
            <a:r>
              <a:rPr lang="en-US" sz="4299" dirty="0" err="1">
                <a:solidFill>
                  <a:srgbClr val="000000"/>
                </a:solidFill>
                <a:latin typeface="Roboto Condensed"/>
              </a:rPr>
              <a:t>đả</a:t>
            </a:r>
            <a:r>
              <a:rPr lang="en-US" sz="4299" dirty="0">
                <a:solidFill>
                  <a:srgbClr val="000000"/>
                </a:solidFill>
                <a:latin typeface="Roboto Condensed"/>
              </a:rPr>
              <a:t> </a:t>
            </a:r>
            <a:r>
              <a:rPr lang="en-US" sz="4299" dirty="0" err="1">
                <a:solidFill>
                  <a:srgbClr val="000000"/>
                </a:solidFill>
                <a:latin typeface="Roboto Condensed"/>
              </a:rPr>
              <a:t>kích</a:t>
            </a:r>
            <a:r>
              <a:rPr lang="en-US" sz="4299" dirty="0">
                <a:solidFill>
                  <a:srgbClr val="000000"/>
                </a:solidFill>
                <a:latin typeface="Roboto Condensed"/>
              </a:rPr>
              <a:t>, </a:t>
            </a:r>
            <a:r>
              <a:rPr lang="en-US" sz="4299" dirty="0" err="1">
                <a:solidFill>
                  <a:srgbClr val="000000"/>
                </a:solidFill>
                <a:latin typeface="Roboto Condensed"/>
              </a:rPr>
              <a:t>phê</a:t>
            </a:r>
            <a:r>
              <a:rPr lang="en-US" sz="4299" dirty="0">
                <a:solidFill>
                  <a:srgbClr val="000000"/>
                </a:solidFill>
                <a:latin typeface="Roboto Condensed"/>
              </a:rPr>
              <a:t> </a:t>
            </a:r>
            <a:r>
              <a:rPr lang="en-US" sz="4299" dirty="0" err="1">
                <a:solidFill>
                  <a:srgbClr val="000000"/>
                </a:solidFill>
                <a:latin typeface="Roboto Condensed"/>
              </a:rPr>
              <a:t>phán</a:t>
            </a:r>
            <a:r>
              <a:rPr lang="en-US" sz="4299" dirty="0">
                <a:solidFill>
                  <a:srgbClr val="000000"/>
                </a:solidFill>
                <a:latin typeface="Roboto Condensed"/>
              </a:rPr>
              <a:t> </a:t>
            </a:r>
            <a:r>
              <a:rPr lang="en-US" sz="4299" dirty="0" err="1">
                <a:solidFill>
                  <a:srgbClr val="000000"/>
                </a:solidFill>
                <a:latin typeface="Roboto Condensed"/>
              </a:rPr>
              <a:t>những</a:t>
            </a:r>
            <a:r>
              <a:rPr lang="en-US" sz="4299" dirty="0">
                <a:solidFill>
                  <a:srgbClr val="000000"/>
                </a:solidFill>
                <a:latin typeface="Roboto Condensed"/>
              </a:rPr>
              <a:t> </a:t>
            </a:r>
            <a:r>
              <a:rPr lang="en-US" sz="4299" dirty="0" err="1">
                <a:solidFill>
                  <a:srgbClr val="000000"/>
                </a:solidFill>
                <a:latin typeface="Roboto Condensed Bold"/>
              </a:rPr>
              <a:t>thói</a:t>
            </a:r>
            <a:r>
              <a:rPr lang="en-US" sz="4299" dirty="0">
                <a:solidFill>
                  <a:srgbClr val="000000"/>
                </a:solidFill>
                <a:latin typeface="Roboto Condensed Bold"/>
              </a:rPr>
              <a:t> </a:t>
            </a:r>
            <a:r>
              <a:rPr lang="en-US" sz="4299" dirty="0" err="1">
                <a:solidFill>
                  <a:srgbClr val="000000"/>
                </a:solidFill>
                <a:latin typeface="Roboto Condensed Bold"/>
              </a:rPr>
              <a:t>hư</a:t>
            </a:r>
            <a:r>
              <a:rPr lang="en-US" sz="4299" dirty="0">
                <a:solidFill>
                  <a:srgbClr val="000000"/>
                </a:solidFill>
                <a:latin typeface="Roboto Condensed Bold"/>
              </a:rPr>
              <a:t> </a:t>
            </a:r>
            <a:r>
              <a:rPr lang="en-US" sz="4299" dirty="0" err="1">
                <a:solidFill>
                  <a:srgbClr val="000000"/>
                </a:solidFill>
                <a:latin typeface="Roboto Condensed Bold"/>
              </a:rPr>
              <a:t>tật</a:t>
            </a:r>
            <a:r>
              <a:rPr lang="en-US" sz="4299" dirty="0">
                <a:solidFill>
                  <a:srgbClr val="000000"/>
                </a:solidFill>
                <a:latin typeface="Roboto Condensed Bold"/>
              </a:rPr>
              <a:t> </a:t>
            </a:r>
            <a:r>
              <a:rPr lang="en-US" sz="4299" dirty="0" err="1">
                <a:solidFill>
                  <a:srgbClr val="000000"/>
                </a:solidFill>
                <a:latin typeface="Roboto Condensed Bold"/>
              </a:rPr>
              <a:t>xấu</a:t>
            </a:r>
            <a:r>
              <a:rPr lang="en-US" sz="4299" dirty="0">
                <a:solidFill>
                  <a:srgbClr val="000000"/>
                </a:solidFill>
                <a:latin typeface="Roboto Condensed Bold"/>
              </a:rPr>
              <a:t>, </a:t>
            </a:r>
            <a:r>
              <a:rPr lang="en-US" sz="4299" dirty="0" err="1">
                <a:solidFill>
                  <a:srgbClr val="000000"/>
                </a:solidFill>
                <a:latin typeface="Roboto Condensed Bold"/>
              </a:rPr>
              <a:t>cái</a:t>
            </a:r>
            <a:r>
              <a:rPr lang="en-US" sz="4299" dirty="0">
                <a:solidFill>
                  <a:srgbClr val="000000"/>
                </a:solidFill>
                <a:latin typeface="Roboto Condensed Bold"/>
              </a:rPr>
              <a:t> </a:t>
            </a:r>
            <a:r>
              <a:rPr lang="en-US" sz="4299" dirty="0" err="1">
                <a:solidFill>
                  <a:srgbClr val="000000"/>
                </a:solidFill>
                <a:latin typeface="Roboto Condensed Bold"/>
              </a:rPr>
              <a:t>lố</a:t>
            </a:r>
            <a:r>
              <a:rPr lang="en-US" sz="4299" dirty="0">
                <a:solidFill>
                  <a:srgbClr val="000000"/>
                </a:solidFill>
                <a:latin typeface="Roboto Condensed Bold"/>
              </a:rPr>
              <a:t> </a:t>
            </a:r>
            <a:r>
              <a:rPr lang="en-US" sz="4299" dirty="0" err="1">
                <a:solidFill>
                  <a:srgbClr val="000000"/>
                </a:solidFill>
                <a:latin typeface="Roboto Condensed Bold"/>
              </a:rPr>
              <a:t>bịch</a:t>
            </a:r>
            <a:r>
              <a:rPr lang="en-US" sz="4299" dirty="0">
                <a:solidFill>
                  <a:srgbClr val="000000"/>
                </a:solidFill>
                <a:latin typeface="Roboto Condensed Bold"/>
              </a:rPr>
              <a:t>, </a:t>
            </a:r>
            <a:r>
              <a:rPr lang="en-US" sz="4299" dirty="0" err="1">
                <a:solidFill>
                  <a:srgbClr val="000000"/>
                </a:solidFill>
                <a:latin typeface="Roboto Condensed Bold"/>
              </a:rPr>
              <a:t>lỗi</a:t>
            </a:r>
            <a:r>
              <a:rPr lang="en-US" sz="4299" dirty="0">
                <a:solidFill>
                  <a:srgbClr val="000000"/>
                </a:solidFill>
                <a:latin typeface="Roboto Condensed Bold"/>
              </a:rPr>
              <a:t> </a:t>
            </a:r>
            <a:r>
              <a:rPr lang="en-US" sz="4299" dirty="0" err="1">
                <a:solidFill>
                  <a:srgbClr val="000000"/>
                </a:solidFill>
                <a:latin typeface="Roboto Condensed Bold"/>
              </a:rPr>
              <a:t>thời</a:t>
            </a:r>
            <a:r>
              <a:rPr lang="en-US" sz="4299" dirty="0">
                <a:solidFill>
                  <a:srgbClr val="000000"/>
                </a:solidFill>
                <a:latin typeface="Roboto Condensed"/>
              </a:rPr>
              <a:t>,… </a:t>
            </a:r>
            <a:r>
              <a:rPr lang="en-US" sz="4299" dirty="0" err="1">
                <a:solidFill>
                  <a:srgbClr val="000000"/>
                </a:solidFill>
                <a:latin typeface="Roboto Condensed"/>
              </a:rPr>
              <a:t>trong</a:t>
            </a:r>
            <a:r>
              <a:rPr lang="en-US" sz="4299" dirty="0">
                <a:solidFill>
                  <a:srgbClr val="000000"/>
                </a:solidFill>
                <a:latin typeface="Roboto Condensed"/>
              </a:rPr>
              <a:t> </a:t>
            </a:r>
            <a:r>
              <a:rPr lang="en-US" sz="4299" dirty="0" err="1">
                <a:solidFill>
                  <a:srgbClr val="000000"/>
                </a:solidFill>
                <a:latin typeface="Roboto Condensed"/>
              </a:rPr>
              <a:t>đời</a:t>
            </a:r>
            <a:r>
              <a:rPr lang="en-US" sz="4299" dirty="0">
                <a:solidFill>
                  <a:srgbClr val="000000"/>
                </a:solidFill>
                <a:latin typeface="Roboto Condensed"/>
              </a:rPr>
              <a:t> </a:t>
            </a:r>
            <a:r>
              <a:rPr lang="en-US" sz="4299" dirty="0" err="1">
                <a:solidFill>
                  <a:srgbClr val="000000"/>
                </a:solidFill>
                <a:latin typeface="Roboto Condensed"/>
              </a:rPr>
              <a:t>sống</a:t>
            </a:r>
            <a:r>
              <a:rPr lang="en-US" sz="4299" dirty="0">
                <a:solidFill>
                  <a:srgbClr val="000000"/>
                </a:solidFill>
                <a:latin typeface="Roboto Condensed"/>
              </a:rPr>
              <a:t>. </a:t>
            </a:r>
            <a:r>
              <a:rPr lang="en-US" sz="4299" dirty="0" err="1">
                <a:solidFill>
                  <a:srgbClr val="000000"/>
                </a:solidFill>
                <a:latin typeface="Roboto Condensed"/>
              </a:rPr>
              <a:t>Tiếng</a:t>
            </a:r>
            <a:r>
              <a:rPr lang="en-US" sz="4299" dirty="0">
                <a:solidFill>
                  <a:srgbClr val="000000"/>
                </a:solidFill>
                <a:latin typeface="Roboto Condensed"/>
              </a:rPr>
              <a:t> </a:t>
            </a:r>
            <a:r>
              <a:rPr lang="en-US" sz="4299" dirty="0" err="1">
                <a:solidFill>
                  <a:srgbClr val="000000"/>
                </a:solidFill>
                <a:latin typeface="Roboto Condensed"/>
              </a:rPr>
              <a:t>cười</a:t>
            </a:r>
            <a:r>
              <a:rPr lang="en-US" sz="4299" dirty="0">
                <a:solidFill>
                  <a:srgbClr val="000000"/>
                </a:solidFill>
                <a:latin typeface="Roboto Condensed"/>
              </a:rPr>
              <a:t> </a:t>
            </a:r>
            <a:r>
              <a:rPr lang="en-US" sz="4299" dirty="0" err="1">
                <a:solidFill>
                  <a:srgbClr val="000000"/>
                </a:solidFill>
                <a:latin typeface="Roboto Condensed"/>
              </a:rPr>
              <a:t>trong</a:t>
            </a:r>
            <a:r>
              <a:rPr lang="en-US" sz="4299" dirty="0">
                <a:solidFill>
                  <a:srgbClr val="000000"/>
                </a:solidFill>
                <a:latin typeface="Roboto Condensed"/>
              </a:rPr>
              <a:t> </a:t>
            </a:r>
            <a:r>
              <a:rPr lang="en-US" sz="4299" dirty="0" err="1">
                <a:solidFill>
                  <a:srgbClr val="000000"/>
                </a:solidFill>
                <a:latin typeface="Roboto Condensed"/>
              </a:rPr>
              <a:t>hài</a:t>
            </a:r>
            <a:r>
              <a:rPr lang="en-US" sz="4299" dirty="0">
                <a:solidFill>
                  <a:srgbClr val="000000"/>
                </a:solidFill>
                <a:latin typeface="Roboto Condensed"/>
              </a:rPr>
              <a:t> </a:t>
            </a:r>
            <a:r>
              <a:rPr lang="en-US" sz="4299" dirty="0" err="1">
                <a:solidFill>
                  <a:srgbClr val="000000"/>
                </a:solidFill>
                <a:latin typeface="Roboto Condensed"/>
              </a:rPr>
              <a:t>kịch</a:t>
            </a:r>
            <a:r>
              <a:rPr lang="en-US" sz="4299" dirty="0">
                <a:solidFill>
                  <a:srgbClr val="000000"/>
                </a:solidFill>
                <a:latin typeface="Roboto Condensed"/>
              </a:rPr>
              <a:t> </a:t>
            </a:r>
            <a:r>
              <a:rPr lang="en-US" sz="4299" dirty="0" err="1">
                <a:solidFill>
                  <a:srgbClr val="000000"/>
                </a:solidFill>
                <a:latin typeface="Roboto Condensed"/>
              </a:rPr>
              <a:t>được</a:t>
            </a:r>
            <a:r>
              <a:rPr lang="en-US" sz="4299" dirty="0">
                <a:solidFill>
                  <a:srgbClr val="000000"/>
                </a:solidFill>
                <a:latin typeface="Roboto Condensed"/>
              </a:rPr>
              <a:t> </a:t>
            </a:r>
            <a:r>
              <a:rPr lang="en-US" sz="4299" dirty="0" err="1">
                <a:solidFill>
                  <a:srgbClr val="000000"/>
                </a:solidFill>
                <a:latin typeface="Roboto Condensed"/>
              </a:rPr>
              <a:t>tạo</a:t>
            </a:r>
            <a:r>
              <a:rPr lang="en-US" sz="4299" dirty="0">
                <a:solidFill>
                  <a:srgbClr val="000000"/>
                </a:solidFill>
                <a:latin typeface="Roboto Condensed"/>
              </a:rPr>
              <a:t> </a:t>
            </a:r>
            <a:r>
              <a:rPr lang="en-US" sz="4299" dirty="0" err="1">
                <a:solidFill>
                  <a:srgbClr val="000000"/>
                </a:solidFill>
                <a:latin typeface="Roboto Condensed"/>
              </a:rPr>
              <a:t>ra</a:t>
            </a:r>
            <a:r>
              <a:rPr lang="en-US" sz="4299" dirty="0">
                <a:solidFill>
                  <a:srgbClr val="000000"/>
                </a:solidFill>
                <a:latin typeface="Roboto Condensed"/>
              </a:rPr>
              <a:t> </a:t>
            </a:r>
            <a:r>
              <a:rPr lang="en-US" sz="4299" dirty="0" err="1">
                <a:solidFill>
                  <a:srgbClr val="000000"/>
                </a:solidFill>
                <a:latin typeface="Roboto Condensed"/>
              </a:rPr>
              <a:t>bởi</a:t>
            </a:r>
            <a:r>
              <a:rPr lang="en-US" sz="4299" dirty="0">
                <a:solidFill>
                  <a:srgbClr val="000000"/>
                </a:solidFill>
                <a:latin typeface="Roboto Condensed"/>
              </a:rPr>
              <a:t> </a:t>
            </a:r>
            <a:r>
              <a:rPr lang="en-US" sz="4299" dirty="0" err="1">
                <a:solidFill>
                  <a:srgbClr val="000000"/>
                </a:solidFill>
                <a:latin typeface="Roboto Condensed"/>
              </a:rPr>
              <a:t>các</a:t>
            </a:r>
            <a:r>
              <a:rPr lang="en-US" sz="4299" dirty="0">
                <a:solidFill>
                  <a:srgbClr val="000000"/>
                </a:solidFill>
                <a:latin typeface="Roboto Condensed"/>
              </a:rPr>
              <a:t> </a:t>
            </a:r>
            <a:r>
              <a:rPr lang="en-US" sz="4299" dirty="0" err="1">
                <a:solidFill>
                  <a:srgbClr val="000000"/>
                </a:solidFill>
                <a:latin typeface="Roboto Condensed"/>
              </a:rPr>
              <a:t>mâu</a:t>
            </a:r>
            <a:r>
              <a:rPr lang="en-US" sz="4299" dirty="0">
                <a:solidFill>
                  <a:srgbClr val="000000"/>
                </a:solidFill>
                <a:latin typeface="Roboto Condensed"/>
              </a:rPr>
              <a:t> </a:t>
            </a:r>
            <a:r>
              <a:rPr lang="en-US" sz="4299" dirty="0" err="1">
                <a:solidFill>
                  <a:srgbClr val="000000"/>
                </a:solidFill>
                <a:latin typeface="Roboto Condensed"/>
              </a:rPr>
              <a:t>thuẫn</a:t>
            </a:r>
            <a:r>
              <a:rPr lang="en-US" sz="4299" dirty="0">
                <a:solidFill>
                  <a:srgbClr val="000000"/>
                </a:solidFill>
                <a:latin typeface="Roboto Condensed"/>
              </a:rPr>
              <a:t> (</a:t>
            </a:r>
            <a:r>
              <a:rPr lang="en-US" sz="4299" dirty="0" err="1">
                <a:solidFill>
                  <a:srgbClr val="000000"/>
                </a:solidFill>
                <a:latin typeface="Roboto Condensed"/>
              </a:rPr>
              <a:t>xung</a:t>
            </a:r>
            <a:r>
              <a:rPr lang="en-US" sz="4299" dirty="0">
                <a:solidFill>
                  <a:srgbClr val="000000"/>
                </a:solidFill>
                <a:latin typeface="Roboto Condensed"/>
              </a:rPr>
              <a:t> </a:t>
            </a:r>
            <a:r>
              <a:rPr lang="en-US" sz="4299" dirty="0" err="1">
                <a:solidFill>
                  <a:srgbClr val="000000"/>
                </a:solidFill>
                <a:latin typeface="Roboto Condensed"/>
              </a:rPr>
              <a:t>đột</a:t>
            </a:r>
            <a:r>
              <a:rPr lang="en-US" sz="4299" dirty="0">
                <a:solidFill>
                  <a:srgbClr val="000000"/>
                </a:solidFill>
                <a:latin typeface="Roboto Condensed"/>
              </a:rPr>
              <a:t>), </a:t>
            </a:r>
            <a:r>
              <a:rPr lang="en-US" sz="4299" dirty="0" err="1">
                <a:solidFill>
                  <a:srgbClr val="000000"/>
                </a:solidFill>
                <a:latin typeface="Roboto Condensed"/>
              </a:rPr>
              <a:t>nhân</a:t>
            </a:r>
            <a:r>
              <a:rPr lang="en-US" sz="4299" dirty="0">
                <a:solidFill>
                  <a:srgbClr val="000000"/>
                </a:solidFill>
                <a:latin typeface="Roboto Condensed"/>
              </a:rPr>
              <a:t> </a:t>
            </a:r>
            <a:r>
              <a:rPr lang="en-US" sz="4299" dirty="0" err="1">
                <a:solidFill>
                  <a:srgbClr val="000000"/>
                </a:solidFill>
                <a:latin typeface="Roboto Condensed"/>
              </a:rPr>
              <a:t>vật</a:t>
            </a:r>
            <a:r>
              <a:rPr lang="en-US" sz="4299" dirty="0">
                <a:solidFill>
                  <a:srgbClr val="000000"/>
                </a:solidFill>
                <a:latin typeface="Roboto Condensed"/>
              </a:rPr>
              <a:t>, </a:t>
            </a:r>
            <a:r>
              <a:rPr lang="en-US" sz="4299" dirty="0" err="1">
                <a:solidFill>
                  <a:srgbClr val="000000"/>
                </a:solidFill>
                <a:latin typeface="Roboto Condensed"/>
              </a:rPr>
              <a:t>hành</a:t>
            </a:r>
            <a:r>
              <a:rPr lang="en-US" sz="4299" dirty="0">
                <a:solidFill>
                  <a:srgbClr val="000000"/>
                </a:solidFill>
                <a:latin typeface="Roboto Condensed"/>
              </a:rPr>
              <a:t> </a:t>
            </a:r>
            <a:r>
              <a:rPr lang="en-US" sz="4299" dirty="0" err="1">
                <a:solidFill>
                  <a:srgbClr val="000000"/>
                </a:solidFill>
                <a:latin typeface="Roboto Condensed"/>
              </a:rPr>
              <a:t>động</a:t>
            </a:r>
            <a:r>
              <a:rPr lang="en-US" sz="4299" dirty="0">
                <a:solidFill>
                  <a:srgbClr val="000000"/>
                </a:solidFill>
                <a:latin typeface="Roboto Condensed"/>
              </a:rPr>
              <a:t>, </a:t>
            </a:r>
            <a:r>
              <a:rPr lang="en-US" sz="4299" dirty="0" err="1">
                <a:solidFill>
                  <a:srgbClr val="000000"/>
                </a:solidFill>
                <a:latin typeface="Roboto Condensed"/>
              </a:rPr>
              <a:t>lời</a:t>
            </a:r>
            <a:r>
              <a:rPr lang="en-US" sz="4299" dirty="0">
                <a:solidFill>
                  <a:srgbClr val="000000"/>
                </a:solidFill>
                <a:latin typeface="Roboto Condensed"/>
              </a:rPr>
              <a:t> </a:t>
            </a:r>
            <a:r>
              <a:rPr lang="en-US" sz="4299" dirty="0" err="1">
                <a:solidFill>
                  <a:srgbClr val="000000"/>
                </a:solidFill>
                <a:latin typeface="Roboto Condensed"/>
              </a:rPr>
              <a:t>thoại</a:t>
            </a:r>
            <a:r>
              <a:rPr lang="en-US" sz="4299" dirty="0">
                <a:solidFill>
                  <a:srgbClr val="000000"/>
                </a:solidFill>
                <a:latin typeface="Roboto Condensed"/>
              </a:rPr>
              <a:t>,… </a:t>
            </a:r>
            <a:r>
              <a:rPr lang="en-US" sz="4299" dirty="0" err="1">
                <a:solidFill>
                  <a:srgbClr val="000000"/>
                </a:solidFill>
                <a:latin typeface="Roboto Condensed"/>
              </a:rPr>
              <a:t>và</a:t>
            </a:r>
            <a:r>
              <a:rPr lang="en-US" sz="4299" dirty="0">
                <a:solidFill>
                  <a:srgbClr val="000000"/>
                </a:solidFill>
                <a:latin typeface="Roboto Condensed"/>
              </a:rPr>
              <a:t> </a:t>
            </a:r>
            <a:r>
              <a:rPr lang="en-US" sz="4299" dirty="0" err="1">
                <a:solidFill>
                  <a:srgbClr val="000000"/>
                </a:solidFill>
                <a:latin typeface="Roboto Condensed"/>
              </a:rPr>
              <a:t>một</a:t>
            </a:r>
            <a:r>
              <a:rPr lang="en-US" sz="4299" dirty="0">
                <a:solidFill>
                  <a:srgbClr val="000000"/>
                </a:solidFill>
                <a:latin typeface="Roboto Condensed"/>
              </a:rPr>
              <a:t> </a:t>
            </a:r>
            <a:r>
              <a:rPr lang="en-US" sz="4299" dirty="0" err="1">
                <a:solidFill>
                  <a:srgbClr val="000000"/>
                </a:solidFill>
                <a:latin typeface="Roboto Condensed"/>
              </a:rPr>
              <a:t>số</a:t>
            </a:r>
            <a:r>
              <a:rPr lang="en-US" sz="4299" dirty="0">
                <a:solidFill>
                  <a:srgbClr val="000000"/>
                </a:solidFill>
                <a:latin typeface="Roboto Condensed"/>
              </a:rPr>
              <a:t> </a:t>
            </a:r>
            <a:r>
              <a:rPr lang="en-US" sz="4299" dirty="0" err="1">
                <a:solidFill>
                  <a:srgbClr val="000000"/>
                </a:solidFill>
                <a:latin typeface="Roboto Condensed"/>
              </a:rPr>
              <a:t>thủ</a:t>
            </a:r>
            <a:r>
              <a:rPr lang="en-US" sz="4299" dirty="0">
                <a:solidFill>
                  <a:srgbClr val="000000"/>
                </a:solidFill>
                <a:latin typeface="Roboto Condensed"/>
              </a:rPr>
              <a:t> </a:t>
            </a:r>
            <a:r>
              <a:rPr lang="en-US" sz="4299" dirty="0" err="1">
                <a:solidFill>
                  <a:srgbClr val="000000"/>
                </a:solidFill>
                <a:latin typeface="Roboto Condensed"/>
              </a:rPr>
              <a:t>pháp</a:t>
            </a:r>
            <a:r>
              <a:rPr lang="en-US" sz="4299" dirty="0">
                <a:solidFill>
                  <a:srgbClr val="000000"/>
                </a:solidFill>
                <a:latin typeface="Roboto Condensed"/>
              </a:rPr>
              <a:t> </a:t>
            </a:r>
            <a:r>
              <a:rPr lang="en-US" sz="4299" dirty="0" err="1">
                <a:solidFill>
                  <a:srgbClr val="000000"/>
                </a:solidFill>
                <a:latin typeface="Roboto Condensed"/>
              </a:rPr>
              <a:t>trào</a:t>
            </a:r>
            <a:r>
              <a:rPr lang="en-US" sz="4299" dirty="0">
                <a:solidFill>
                  <a:srgbClr val="000000"/>
                </a:solidFill>
                <a:latin typeface="Roboto Condensed"/>
              </a:rPr>
              <a:t> </a:t>
            </a:r>
            <a:r>
              <a:rPr lang="en-US" sz="4299" dirty="0" err="1">
                <a:solidFill>
                  <a:srgbClr val="000000"/>
                </a:solidFill>
                <a:latin typeface="Roboto Condensed"/>
              </a:rPr>
              <a:t>phúng</a:t>
            </a:r>
            <a:r>
              <a:rPr lang="en-US" sz="4299" dirty="0">
                <a:solidFill>
                  <a:srgbClr val="000000"/>
                </a:solidFill>
                <a:latin typeface="Roboto Condensed"/>
              </a:rPr>
              <a:t> </a:t>
            </a:r>
            <a:r>
              <a:rPr lang="en-US" sz="4299" dirty="0" err="1">
                <a:solidFill>
                  <a:srgbClr val="000000"/>
                </a:solidFill>
                <a:latin typeface="Roboto Condensed"/>
              </a:rPr>
              <a:t>tiêu</a:t>
            </a:r>
            <a:r>
              <a:rPr lang="en-US" sz="4299" dirty="0">
                <a:solidFill>
                  <a:srgbClr val="000000"/>
                </a:solidFill>
                <a:latin typeface="Roboto Condensed"/>
              </a:rPr>
              <a:t> </a:t>
            </a:r>
            <a:r>
              <a:rPr lang="en-US" sz="4299" dirty="0" err="1">
                <a:solidFill>
                  <a:srgbClr val="000000"/>
                </a:solidFill>
                <a:latin typeface="Roboto Condensed"/>
              </a:rPr>
              <a:t>biểu</a:t>
            </a:r>
            <a:r>
              <a:rPr lang="en-US" sz="4299" dirty="0">
                <a:solidFill>
                  <a:srgbClr val="000000"/>
                </a:solidFill>
                <a:latin typeface="Roboto Condensed"/>
              </a:rPr>
              <a:t>.</a:t>
            </a:r>
          </a:p>
        </p:txBody>
      </p:sp>
      <p:grpSp>
        <p:nvGrpSpPr>
          <p:cNvPr id="9" name="Group 9"/>
          <p:cNvGrpSpPr/>
          <p:nvPr/>
        </p:nvGrpSpPr>
        <p:grpSpPr>
          <a:xfrm>
            <a:off x="8024522" y="2383592"/>
            <a:ext cx="3959491" cy="1332826"/>
            <a:chOff x="0" y="0"/>
            <a:chExt cx="1042829" cy="351032"/>
          </a:xfrm>
        </p:grpSpPr>
        <p:sp>
          <p:nvSpPr>
            <p:cNvPr id="10" name="Freeform 10"/>
            <p:cNvSpPr/>
            <p:nvPr/>
          </p:nvSpPr>
          <p:spPr>
            <a:xfrm>
              <a:off x="0" y="0"/>
              <a:ext cx="1042829" cy="351032"/>
            </a:xfrm>
            <a:custGeom>
              <a:avLst/>
              <a:gdLst/>
              <a:ahLst/>
              <a:cxnLst/>
              <a:rect l="l" t="t" r="r" b="b"/>
              <a:pathLst>
                <a:path w="1042829" h="351032">
                  <a:moveTo>
                    <a:pt x="99719" y="0"/>
                  </a:moveTo>
                  <a:lnTo>
                    <a:pt x="943109" y="0"/>
                  </a:lnTo>
                  <a:cubicBezTo>
                    <a:pt x="969557" y="0"/>
                    <a:pt x="994921" y="10506"/>
                    <a:pt x="1013622" y="29207"/>
                  </a:cubicBezTo>
                  <a:cubicBezTo>
                    <a:pt x="1032323" y="47908"/>
                    <a:pt x="1042829" y="73272"/>
                    <a:pt x="1042829" y="99719"/>
                  </a:cubicBezTo>
                  <a:lnTo>
                    <a:pt x="1042829" y="251313"/>
                  </a:lnTo>
                  <a:cubicBezTo>
                    <a:pt x="1042829" y="277760"/>
                    <a:pt x="1032323" y="303124"/>
                    <a:pt x="1013622" y="321825"/>
                  </a:cubicBezTo>
                  <a:cubicBezTo>
                    <a:pt x="994921" y="340526"/>
                    <a:pt x="969557" y="351032"/>
                    <a:pt x="943109" y="351032"/>
                  </a:cubicBezTo>
                  <a:lnTo>
                    <a:pt x="99719" y="351032"/>
                  </a:lnTo>
                  <a:cubicBezTo>
                    <a:pt x="73272" y="351032"/>
                    <a:pt x="47908" y="340526"/>
                    <a:pt x="29207" y="321825"/>
                  </a:cubicBezTo>
                  <a:cubicBezTo>
                    <a:pt x="10506" y="303124"/>
                    <a:pt x="0" y="277760"/>
                    <a:pt x="0" y="251313"/>
                  </a:cubicBezTo>
                  <a:lnTo>
                    <a:pt x="0" y="99719"/>
                  </a:lnTo>
                  <a:cubicBezTo>
                    <a:pt x="0" y="73272"/>
                    <a:pt x="10506" y="47908"/>
                    <a:pt x="29207" y="29207"/>
                  </a:cubicBezTo>
                  <a:cubicBezTo>
                    <a:pt x="47908" y="10506"/>
                    <a:pt x="73272" y="0"/>
                    <a:pt x="99719" y="0"/>
                  </a:cubicBezTo>
                  <a:close/>
                </a:path>
              </a:pathLst>
            </a:custGeom>
            <a:solidFill>
              <a:srgbClr val="F7E1CB"/>
            </a:solidFill>
          </p:spPr>
          <p:txBody>
            <a:bodyPr/>
            <a:lstStyle/>
            <a:p>
              <a:endParaRPr lang="en-US"/>
            </a:p>
          </p:txBody>
        </p:sp>
        <p:sp>
          <p:nvSpPr>
            <p:cNvPr id="11" name="TextBox 11"/>
            <p:cNvSpPr txBox="1"/>
            <p:nvPr/>
          </p:nvSpPr>
          <p:spPr>
            <a:xfrm>
              <a:off x="0" y="9525"/>
              <a:ext cx="812800" cy="803275"/>
            </a:xfrm>
            <a:prstGeom prst="rect">
              <a:avLst/>
            </a:prstGeom>
          </p:spPr>
          <p:txBody>
            <a:bodyPr lIns="50800" tIns="50800" rIns="50800" bIns="50800" rtlCol="0" anchor="ctr"/>
            <a:lstStyle/>
            <a:p>
              <a:pPr algn="ctr">
                <a:lnSpc>
                  <a:spcPts val="2879"/>
                </a:lnSpc>
              </a:pPr>
              <a:endParaRPr/>
            </a:p>
          </p:txBody>
        </p:sp>
      </p:grpSp>
      <p:sp>
        <p:nvSpPr>
          <p:cNvPr id="12" name="TextBox 12"/>
          <p:cNvSpPr txBox="1"/>
          <p:nvPr/>
        </p:nvSpPr>
        <p:spPr>
          <a:xfrm>
            <a:off x="8229601" y="2557225"/>
            <a:ext cx="3253374" cy="804546"/>
          </a:xfrm>
          <a:prstGeom prst="rect">
            <a:avLst/>
          </a:prstGeom>
        </p:spPr>
        <p:txBody>
          <a:bodyPr wrap="square" lIns="0" tIns="0" rIns="0" bIns="0" rtlCol="0" anchor="t">
            <a:spAutoFit/>
          </a:bodyPr>
          <a:lstStyle/>
          <a:p>
            <a:pPr algn="ctr">
              <a:lnSpc>
                <a:spcPts val="6579"/>
              </a:lnSpc>
            </a:pPr>
            <a:r>
              <a:rPr lang="en-US" sz="4699" dirty="0">
                <a:solidFill>
                  <a:srgbClr val="5F1A1F"/>
                </a:solidFill>
                <a:latin typeface="Roboto Condensed Bold"/>
              </a:rPr>
              <a:t>a. </a:t>
            </a:r>
            <a:r>
              <a:rPr lang="en-US" sz="4699" dirty="0" err="1">
                <a:solidFill>
                  <a:srgbClr val="5F1A1F"/>
                </a:solidFill>
                <a:latin typeface="Roboto Condensed Bold"/>
              </a:rPr>
              <a:t>Khái</a:t>
            </a:r>
            <a:r>
              <a:rPr lang="en-US" sz="4699" dirty="0">
                <a:solidFill>
                  <a:srgbClr val="5F1A1F"/>
                </a:solidFill>
                <a:latin typeface="Roboto Condensed Bold"/>
              </a:rPr>
              <a:t> </a:t>
            </a:r>
            <a:r>
              <a:rPr lang="en-US" sz="4699" dirty="0" err="1">
                <a:solidFill>
                  <a:srgbClr val="5F1A1F"/>
                </a:solidFill>
                <a:latin typeface="Roboto Condensed Bold"/>
              </a:rPr>
              <a:t>niệm</a:t>
            </a:r>
            <a:endParaRPr lang="en-US" sz="4699" dirty="0">
              <a:solidFill>
                <a:srgbClr val="5F1A1F"/>
              </a:solidFill>
              <a:latin typeface="Roboto Condensed Bold"/>
            </a:endParaRPr>
          </a:p>
        </p:txBody>
      </p:sp>
    </p:spTree>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68</TotalTime>
  <Words>3112</Words>
  <Application>Microsoft Office PowerPoint</Application>
  <PresentationFormat>Custom</PresentationFormat>
  <Paragraphs>253</Paragraphs>
  <Slides>50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50</vt:i4>
      </vt:variant>
    </vt:vector>
  </HeadingPairs>
  <TitlesOfParts>
    <vt:vector size="64" baseType="lpstr">
      <vt:lpstr>Fraunces Bold</vt:lpstr>
      <vt:lpstr>Roboto Condensed Bold</vt:lpstr>
      <vt:lpstr>Fraunces Heavy</vt:lpstr>
      <vt:lpstr>Arial</vt:lpstr>
      <vt:lpstr>Fraunces Semi-Bold</vt:lpstr>
      <vt:lpstr>#9Slide07 SVNUT Triumph Press</vt:lpstr>
      <vt:lpstr>SVN-HC</vt:lpstr>
      <vt:lpstr>#9Slide05 Aphrodite Pro</vt:lpstr>
      <vt:lpstr>Roboto Condensed Bold Italics</vt:lpstr>
      <vt:lpstr>Roboto Condensed</vt:lpstr>
      <vt:lpstr>#9Slide05 VL Fadilla</vt:lpstr>
      <vt:lpstr>Calibri</vt:lpstr>
      <vt:lpstr>Roboto Condensed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8CD-B4-Doc 1-Đổi tên cho xã</dc:title>
  <dc:creator>Hai Anh</dc:creator>
  <cp:lastModifiedBy>TÀI KHOẢN OFFICE SỐ 7</cp:lastModifiedBy>
  <cp:revision>2</cp:revision>
  <dcterms:created xsi:type="dcterms:W3CDTF">2006-08-16T00:00:00Z</dcterms:created>
  <dcterms:modified xsi:type="dcterms:W3CDTF">2023-09-06T16:32:55Z</dcterms:modified>
  <dc:identifier>DAFstJc4Mjc</dc:identifier>
</cp:coreProperties>
</file>