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66" d="100"/>
          <a:sy n="66" d="100"/>
        </p:scale>
        <p:origin x="95"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30338-7409-40C0-ADFA-37D947B1A6F1}"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FCFE1-C9C6-4D35-A9C3-F8F8457A1740}" type="slidenum">
              <a:rPr lang="en-US" smtClean="0"/>
              <a:t>‹#›</a:t>
            </a:fld>
            <a:endParaRPr lang="en-US"/>
          </a:p>
        </p:txBody>
      </p:sp>
    </p:spTree>
    <p:extLst>
      <p:ext uri="{BB962C8B-B14F-4D97-AF65-F5344CB8AC3E}">
        <p14:creationId xmlns:p14="http://schemas.microsoft.com/office/powerpoint/2010/main" val="261548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5</a:t>
            </a:fld>
            <a:endParaRPr lang="en-US"/>
          </a:p>
        </p:txBody>
      </p:sp>
    </p:spTree>
    <p:extLst>
      <p:ext uri="{BB962C8B-B14F-4D97-AF65-F5344CB8AC3E}">
        <p14:creationId xmlns:p14="http://schemas.microsoft.com/office/powerpoint/2010/main" val="226392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6</a:t>
            </a:fld>
            <a:endParaRPr lang="en-US"/>
          </a:p>
        </p:txBody>
      </p:sp>
    </p:spTree>
    <p:extLst>
      <p:ext uri="{BB962C8B-B14F-4D97-AF65-F5344CB8AC3E}">
        <p14:creationId xmlns:p14="http://schemas.microsoft.com/office/powerpoint/2010/main" val="360722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307018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89234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10</a:t>
            </a:fld>
            <a:endParaRPr lang="en-US"/>
          </a:p>
        </p:txBody>
      </p:sp>
    </p:spTree>
    <p:extLst>
      <p:ext uri="{BB962C8B-B14F-4D97-AF65-F5344CB8AC3E}">
        <p14:creationId xmlns:p14="http://schemas.microsoft.com/office/powerpoint/2010/main" val="149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E45E1B-A921-4B72-A198-16556DEABE4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200951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45E1B-A921-4B72-A198-16556DEABE4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255110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45E1B-A921-4B72-A198-16556DEABE4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178509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45E1B-A921-4B72-A198-16556DEABE4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109908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E45E1B-A921-4B72-A198-16556DEABE4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143128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E45E1B-A921-4B72-A198-16556DEABE4C}"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132295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E45E1B-A921-4B72-A198-16556DEABE4C}"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274396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45E1B-A921-4B72-A198-16556DEABE4C}"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71035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45E1B-A921-4B72-A198-16556DEABE4C}"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390556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E45E1B-A921-4B72-A198-16556DEABE4C}"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109351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E45E1B-A921-4B72-A198-16556DEABE4C}"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AA988-35B4-4E27-975B-10D64EBDDA34}" type="slidenum">
              <a:rPr lang="en-US" smtClean="0"/>
              <a:t>‹#›</a:t>
            </a:fld>
            <a:endParaRPr lang="en-US"/>
          </a:p>
        </p:txBody>
      </p:sp>
    </p:spTree>
    <p:extLst>
      <p:ext uri="{BB962C8B-B14F-4D97-AF65-F5344CB8AC3E}">
        <p14:creationId xmlns:p14="http://schemas.microsoft.com/office/powerpoint/2010/main" val="209167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45E1B-A921-4B72-A198-16556DEABE4C}" type="datetimeFigureOut">
              <a:rPr lang="en-US" smtClean="0"/>
              <a:t>10/31/2022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A988-35B4-4E27-975B-10D64EBDDA34}" type="slidenum">
              <a:rPr lang="en-US" smtClean="0"/>
              <a:t>‹#›</a:t>
            </a:fld>
            <a:endParaRPr lang="en-US"/>
          </a:p>
        </p:txBody>
      </p:sp>
    </p:spTree>
    <p:extLst>
      <p:ext uri="{BB962C8B-B14F-4D97-AF65-F5344CB8AC3E}">
        <p14:creationId xmlns:p14="http://schemas.microsoft.com/office/powerpoint/2010/main" val="224813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16" y="1190426"/>
            <a:ext cx="9786974" cy="2071702"/>
          </a:xfrm>
        </p:spPr>
        <p:txBody>
          <a:bodyPr>
            <a:noAutofit/>
          </a:bodyPr>
          <a:lstStyle/>
          <a:p>
            <a:pPr algn="ctr"/>
            <a:r>
              <a:rPr lang="en-GB" sz="4000" b="1" dirty="0" err="1">
                <a:latin typeface="Times New Roman" panose="02020603050405020304" pitchFamily="18" charset="0"/>
                <a:cs typeface="Times New Roman" panose="02020603050405020304" pitchFamily="18" charset="0"/>
              </a:rPr>
              <a:t>Bài</a:t>
            </a:r>
            <a:r>
              <a:rPr lang="en-GB" sz="4000" b="1" dirty="0">
                <a:latin typeface="Times New Roman" panose="02020603050405020304" pitchFamily="18" charset="0"/>
                <a:cs typeface="Times New Roman" panose="02020603050405020304" pitchFamily="18" charset="0"/>
              </a:rPr>
              <a:t> 5 </a:t>
            </a:r>
            <a:br>
              <a:rPr lang="en-GB" sz="4000" b="1" dirty="0">
                <a:latin typeface="Times New Roman" panose="02020603050405020304" pitchFamily="18" charset="0"/>
                <a:cs typeface="Times New Roman" panose="02020603050405020304" pitchFamily="18" charset="0"/>
              </a:rPr>
            </a:br>
            <a:r>
              <a:rPr lang="en-US" sz="4000" b="1" dirty="0">
                <a:solidFill>
                  <a:srgbClr val="FF0000"/>
                </a:solidFill>
                <a:latin typeface="Times New Roman" panose="02020603050405020304" pitchFamily="18" charset="0"/>
                <a:cs typeface="Times New Roman" panose="02020603050405020304" pitchFamily="18" charset="0"/>
              </a:rPr>
              <a:t>NHÂN GIỐNG VÔ TÍNH</a:t>
            </a:r>
            <a:br>
              <a:rPr lang="en-US" sz="4000" b="1" dirty="0">
                <a:solidFill>
                  <a:srgbClr val="FF0000"/>
                </a:solidFill>
                <a:latin typeface="Times New Roman" panose="02020603050405020304" pitchFamily="18" charset="0"/>
                <a:cs typeface="Times New Roman" panose="02020603050405020304" pitchFamily="18" charset="0"/>
              </a:rPr>
            </a:br>
            <a:r>
              <a:rPr lang="en-GB" sz="4000" b="1" dirty="0">
                <a:solidFill>
                  <a:srgbClr val="FF0000"/>
                </a:solidFill>
                <a:latin typeface="Times New Roman" panose="02020603050405020304" pitchFamily="18" charset="0"/>
                <a:cs typeface="Times New Roman" panose="02020603050405020304" pitchFamily="18" charset="0"/>
              </a:rPr>
              <a:t>CÂY TRỒNG</a:t>
            </a:r>
            <a:endParaRPr lang="en-GB"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7" descr="blumenpflanzen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67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115176"/>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3"/>
          <a:srcRect/>
          <a:stretch>
            <a:fillRect/>
          </a:stretch>
        </p:blipFill>
        <p:spPr bwMode="auto">
          <a:xfrm>
            <a:off x="1559496" y="-2403648"/>
            <a:ext cx="809642" cy="388843"/>
          </a:xfrm>
          <a:prstGeom prst="rect">
            <a:avLst/>
          </a:prstGeom>
          <a:noFill/>
        </p:spPr>
      </p:pic>
      <p:sp>
        <p:nvSpPr>
          <p:cNvPr id="11" name="Rectangle 10"/>
          <p:cNvSpPr/>
          <p:nvPr/>
        </p:nvSpPr>
        <p:spPr>
          <a:xfrm>
            <a:off x="2414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anose="02020603050405020304" pitchFamily="18" charset="0"/>
                <a:cs typeface="Times New Roman" panose="02020603050405020304" pitchFamily="18" charset="0"/>
              </a:rPr>
              <a:t>Câu</a:t>
            </a:r>
            <a:r>
              <a:rPr lang="en-GB" sz="3200" dirty="0">
                <a:solidFill>
                  <a:schemeClr val="tx1"/>
                </a:solidFill>
                <a:latin typeface="Times New Roman" panose="02020603050405020304" pitchFamily="18" charset="0"/>
                <a:cs typeface="Times New Roman" panose="02020603050405020304" pitchFamily="18" charset="0"/>
              </a:rPr>
              <a:t> 1. </a:t>
            </a:r>
            <a:r>
              <a:rPr lang="en-GB" sz="3200" dirty="0" err="1">
                <a:solidFill>
                  <a:schemeClr val="tx1"/>
                </a:solidFill>
                <a:latin typeface="Times New Roman" panose="02020603050405020304" pitchFamily="18" charset="0"/>
                <a:cs typeface="Times New Roman" panose="02020603050405020304" pitchFamily="18" charset="0"/>
              </a:rPr>
              <a:t>Loại</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cây</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nào</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thường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sử</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dụng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phương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pháp</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sản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xuất</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giống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cây</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trồng</a:t>
            </a:r>
            <a:r>
              <a:rPr lang="en-GB" sz="3200" dirty="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452662" y="1492194"/>
            <a:ext cx="7643866" cy="954107"/>
          </a:xfrm>
          <a:prstGeom prst="rect">
            <a:avLst/>
          </a:prstGeom>
          <a:noFill/>
        </p:spPr>
        <p:txBody>
          <a:bodyPr wrap="square" rtlCol="0">
            <a:spAutoFit/>
          </a:bodyPr>
          <a:lstStyle/>
          <a:p>
            <a:pPr marL="342900" indent="-342900">
              <a:buAutoNum type="alphaLcPeriod"/>
            </a:pPr>
            <a:r>
              <a:rPr lang="en-GB" sz="2800" dirty="0" err="1">
                <a:latin typeface="Times New Roman" panose="02020603050405020304" pitchFamily="18" charset="0"/>
                <a:cs typeface="Times New Roman" panose="02020603050405020304" pitchFamily="18" charset="0"/>
              </a:rPr>
              <a:t>Cây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hoa</a:t>
            </a:r>
            <a:r>
              <a:rPr lang="en-GB" sz="2800" dirty="0">
                <a:latin typeface="Times New Roman" panose="02020603050405020304" pitchFamily="18" charset="0"/>
                <a:cs typeface="Times New Roman" panose="02020603050405020304" pitchFamily="18" charset="0"/>
              </a:rPr>
              <a:t>				b. </a:t>
            </a:r>
            <a:r>
              <a:rPr lang="en-GB" sz="2800" dirty="0" err="1">
                <a:latin typeface="Times New Roman" panose="02020603050405020304" pitchFamily="18" charset="0"/>
                <a:cs typeface="Times New Roman" panose="02020603050405020304" pitchFamily="18" charset="0"/>
              </a:rPr>
              <a:t>Cây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lấy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gỗ</a:t>
            </a:r>
            <a:endParaRPr lang="en-GB" sz="2800" dirty="0">
              <a:latin typeface="Times New Roman" panose="02020603050405020304" pitchFamily="18" charset="0"/>
              <a:cs typeface="Times New Roman" panose="02020603050405020304" pitchFamily="18" charset="0"/>
            </a:endParaRPr>
          </a:p>
          <a:p>
            <a:pPr marL="342900" indent="-342900"/>
            <a:r>
              <a:rPr lang="en-GB" sz="2800" dirty="0">
                <a:latin typeface="Times New Roman" panose="02020603050405020304" pitchFamily="18" charset="0"/>
                <a:cs typeface="Times New Roman" panose="02020603050405020304" pitchFamily="18" charset="0"/>
              </a:rPr>
              <a:t>c. </a:t>
            </a:r>
            <a:r>
              <a:rPr lang="en-GB" sz="2800" dirty="0" err="1">
                <a:latin typeface="Times New Roman" panose="02020603050405020304" pitchFamily="18" charset="0"/>
                <a:cs typeface="Times New Roman" panose="02020603050405020304" pitchFamily="18" charset="0"/>
              </a:rPr>
              <a:t>Các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cây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ngũ</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cốc</a:t>
            </a:r>
            <a:r>
              <a:rPr lang="en-GB" sz="2800" dirty="0">
                <a:latin typeface="Times New Roman" panose="02020603050405020304" pitchFamily="18" charset="0"/>
                <a:cs typeface="Times New Roman" panose="02020603050405020304" pitchFamily="18" charset="0"/>
              </a:rPr>
              <a:t>		          d. </a:t>
            </a:r>
            <a:r>
              <a:rPr lang="en-GB" sz="2800" dirty="0" err="1">
                <a:latin typeface="Times New Roman" panose="02020603050405020304" pitchFamily="18" charset="0"/>
                <a:cs typeface="Times New Roman" panose="02020603050405020304" pitchFamily="18" charset="0"/>
              </a:rPr>
              <a:t>Cây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xanh</a:t>
            </a:r>
            <a:endParaRPr lang="en-GB"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2381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a:solidFill>
                  <a:schemeClr val="tx1"/>
                </a:solidFill>
                <a:latin typeface="Times New Roman" panose="02020603050405020304" pitchFamily="18" charset="0"/>
                <a:cs typeface="Times New Roman" panose="02020603050405020304" pitchFamily="18" charset="0"/>
              </a:rPr>
              <a:t>Câu</a:t>
            </a:r>
            <a:r>
              <a:rPr lang="en-GB" sz="2800" dirty="0">
                <a:solidFill>
                  <a:schemeClr val="tx1"/>
                </a:solidFill>
                <a:latin typeface="Times New Roman" panose="02020603050405020304" pitchFamily="18" charset="0"/>
                <a:cs typeface="Times New Roman" panose="02020603050405020304" pitchFamily="18" charset="0"/>
              </a:rPr>
              <a:t> 2. </a:t>
            </a:r>
            <a:r>
              <a:rPr lang="en-GB" sz="2800" dirty="0" err="1">
                <a:solidFill>
                  <a:schemeClr val="tx1"/>
                </a:solidFill>
                <a:latin typeface="Times New Roman" panose="02020603050405020304" pitchFamily="18" charset="0"/>
                <a:cs typeface="Times New Roman" panose="02020603050405020304" pitchFamily="18" charset="0"/>
              </a:rPr>
              <a:t>Biện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pháp</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dưới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đây</a:t>
            </a:r>
            <a:r>
              <a:rPr lang="en-GB" sz="2800" dirty="0">
                <a:solidFill>
                  <a:schemeClr val="tx1"/>
                </a:solidFill>
                <a:latin typeface="Times New Roman" panose="02020603050405020304" pitchFamily="18" charset="0"/>
                <a:cs typeface="Times New Roman" panose="02020603050405020304" pitchFamily="18" charset="0"/>
              </a:rPr>
              <a:t> </a:t>
            </a:r>
            <a:r>
              <a:rPr lang="en-GB" sz="2800" b="1" dirty="0" err="1">
                <a:solidFill>
                  <a:srgbClr val="FF0000"/>
                </a:solidFill>
                <a:latin typeface="Times New Roman" panose="02020603050405020304" pitchFamily="18" charset="0"/>
                <a:cs typeface="Times New Roman" panose="02020603050405020304" pitchFamily="18" charset="0"/>
              </a:rPr>
              <a:t>không</a:t>
            </a:r>
            <a:r>
              <a:rPr lang="en-GB" sz="2800" b="1" dirty="0">
                <a:solidFill>
                  <a:srgbClr val="FF0000"/>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phải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sản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xuất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giống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cây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trồng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bằng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nhân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giống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vô</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tính</a:t>
            </a:r>
            <a:r>
              <a:rPr lang="en-GB" sz="2800" dirty="0">
                <a:solidFill>
                  <a:schemeClr val="tx1"/>
                </a:solidFill>
                <a:latin typeface="Times New Roman" panose="02020603050405020304" pitchFamily="18" charset="0"/>
                <a:cs typeface="Times New Roman" panose="02020603050405020304" pitchFamily="18" charset="0"/>
              </a:rPr>
              <a:t>?</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351584" y="3338989"/>
            <a:ext cx="8072494" cy="954107"/>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a. </a:t>
            </a:r>
            <a:r>
              <a:rPr lang="en-GB" sz="2800" dirty="0" err="1">
                <a:latin typeface="Times New Roman" panose="02020603050405020304" pitchFamily="18" charset="0"/>
                <a:cs typeface="Times New Roman" panose="02020603050405020304" pitchFamily="18" charset="0"/>
              </a:rPr>
              <a:t>Giâm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cành</a:t>
            </a:r>
            <a:r>
              <a:rPr lang="en-GB" sz="2800" dirty="0">
                <a:latin typeface="Times New Roman" panose="02020603050405020304" pitchFamily="18" charset="0"/>
                <a:cs typeface="Times New Roman" panose="02020603050405020304" pitchFamily="18" charset="0"/>
              </a:rPr>
              <a:t>			b. </a:t>
            </a:r>
            <a:r>
              <a:rPr lang="en-GB" sz="2800" dirty="0" err="1">
                <a:latin typeface="Times New Roman" panose="02020603050405020304" pitchFamily="18" charset="0"/>
                <a:cs typeface="Times New Roman" panose="02020603050405020304" pitchFamily="18" charset="0"/>
              </a:rPr>
              <a:t>Ghép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mắt</a:t>
            </a:r>
            <a:endParaRPr lang="en-GB" sz="2800" dirty="0">
              <a:latin typeface="Times New Roman" panose="02020603050405020304" pitchFamily="18" charset="0"/>
              <a:cs typeface="Times New Roman" panose="02020603050405020304" pitchFamily="18" charset="0"/>
            </a:endParaRPr>
          </a:p>
          <a:p>
            <a:pPr marL="514350" indent="-514350"/>
            <a:r>
              <a:rPr lang="en-GB" sz="2800" dirty="0">
                <a:latin typeface="Times New Roman" panose="02020603050405020304" pitchFamily="18" charset="0"/>
                <a:cs typeface="Times New Roman" panose="02020603050405020304" pitchFamily="18" charset="0"/>
              </a:rPr>
              <a:t>c. </a:t>
            </a:r>
            <a:r>
              <a:rPr lang="en-GB" sz="2800" dirty="0" err="1">
                <a:latin typeface="Times New Roman" panose="02020603050405020304" pitchFamily="18" charset="0"/>
                <a:cs typeface="Times New Roman" panose="02020603050405020304" pitchFamily="18" charset="0"/>
              </a:rPr>
              <a:t>Chiết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cành</a:t>
            </a:r>
            <a:r>
              <a:rPr lang="en-GB" sz="2800" dirty="0">
                <a:latin typeface="Times New Roman" panose="02020603050405020304" pitchFamily="18" charset="0"/>
                <a:cs typeface="Times New Roman" panose="02020603050405020304" pitchFamily="18" charset="0"/>
              </a:rPr>
              <a:t>			d. </a:t>
            </a:r>
            <a:r>
              <a:rPr lang="en-GB" sz="2800" dirty="0" err="1">
                <a:latin typeface="Times New Roman" panose="02020603050405020304" pitchFamily="18" charset="0"/>
                <a:cs typeface="Times New Roman" panose="02020603050405020304" pitchFamily="18" charset="0"/>
              </a:rPr>
              <a:t>Gieo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trồng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hạt</a:t>
            </a:r>
            <a:endParaRPr lang="en-GB" sz="2800" dirty="0">
              <a:latin typeface="Times New Roman" panose="02020603050405020304" pitchFamily="18" charset="0"/>
              <a:cs typeface="Times New Roman" panose="02020603050405020304" pitchFamily="18" charset="0"/>
            </a:endParaRPr>
          </a:p>
        </p:txBody>
      </p:sp>
      <p:sp>
        <p:nvSpPr>
          <p:cNvPr id="15" name="Title 1"/>
          <p:cNvSpPr txBox="1"/>
          <p:nvPr/>
        </p:nvSpPr>
        <p:spPr>
          <a:xfrm>
            <a:off x="4624627" y="44626"/>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a:solidFill>
                  <a:schemeClr val="bg1"/>
                </a:solidFill>
                <a:latin typeface="Times New Roman" panose="02020603050405020304" pitchFamily="18" charset="0"/>
                <a:cs typeface="Times New Roman" panose="02020603050405020304" pitchFamily="18" charset="0"/>
              </a:rPr>
              <a:t>Củng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cố</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2279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6788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2429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anose="02020603050405020304" pitchFamily="18" charset="0"/>
                <a:cs typeface="Times New Roman" panose="02020603050405020304" pitchFamily="18" charset="0"/>
              </a:rPr>
              <a:t>Câu</a:t>
            </a:r>
            <a:r>
              <a:rPr lang="en-GB" sz="3200" dirty="0">
                <a:solidFill>
                  <a:schemeClr val="tx1"/>
                </a:solidFill>
                <a:latin typeface="Times New Roman" panose="02020603050405020304" pitchFamily="18" charset="0"/>
                <a:cs typeface="Times New Roman" panose="02020603050405020304" pitchFamily="18" charset="0"/>
              </a:rPr>
              <a:t> 3. So </a:t>
            </a:r>
            <a:r>
              <a:rPr lang="en-GB" sz="3200" dirty="0" err="1">
                <a:solidFill>
                  <a:schemeClr val="tx1"/>
                </a:solidFill>
                <a:latin typeface="Times New Roman" panose="02020603050405020304" pitchFamily="18" charset="0"/>
                <a:cs typeface="Times New Roman" panose="02020603050405020304" pitchFamily="18" charset="0"/>
              </a:rPr>
              <a:t>sánh</a:t>
            </a:r>
            <a:r>
              <a:rPr lang="en-GB" sz="3200" dirty="0">
                <a:solidFill>
                  <a:schemeClr val="tx1"/>
                </a:solidFill>
                <a:latin typeface="Times New Roman" panose="02020603050405020304" pitchFamily="18" charset="0"/>
                <a:cs typeface="Times New Roman" panose="02020603050405020304" pitchFamily="18" charset="0"/>
              </a:rPr>
              <a:t> 3 </a:t>
            </a:r>
            <a:r>
              <a:rPr lang="en-GB" sz="3200" dirty="0" err="1">
                <a:solidFill>
                  <a:schemeClr val="tx1"/>
                </a:solidFill>
                <a:latin typeface="Times New Roman" panose="02020603050405020304" pitchFamily="18" charset="0"/>
                <a:cs typeface="Times New Roman" panose="02020603050405020304" pitchFamily="18" charset="0"/>
              </a:rPr>
              <a:t>phương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pháp</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nhân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giống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vô</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tính</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giâm</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cành</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chiết</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cành</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ghép</a:t>
            </a:r>
            <a:r>
              <a:rPr lang="en-GB" sz="3200" dirty="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369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a:t>
            </a:r>
            <a:r>
              <a:rPr lang="vi-VN" sz="2800" dirty="0">
                <a:latin typeface="+mj-lt"/>
              </a:rPr>
              <a:t>nhau:</a:t>
            </a:r>
            <a:r>
              <a:rPr lang="en-US" sz="2800" dirty="0">
                <a:latin typeface="+mj-lt"/>
              </a:rPr>
              <a:t>  </a:t>
            </a:r>
            <a:r>
              <a:rPr lang="vi-VN" sz="2800" dirty="0">
                <a:latin typeface="+mj-lt"/>
              </a:rPr>
              <a:t>Giâm </a:t>
            </a:r>
            <a:r>
              <a:rPr lang="vi-VN" sz="2800" dirty="0">
                <a:latin typeface="+mj-lt"/>
              </a:rPr>
              <a:t>cành : Cắt một đoạn cánh bành tẻ</a:t>
            </a:r>
          </a:p>
          <a:p>
            <a:r>
              <a:rPr lang="en-US" sz="2800" dirty="0">
                <a:latin typeface="+mj-lt"/>
              </a:rPr>
              <a:t>                      </a:t>
            </a:r>
            <a:r>
              <a:rPr lang="vi-VN" sz="2800" dirty="0">
                <a:latin typeface="+mj-lt"/>
              </a:rPr>
              <a:t>Ghép </a:t>
            </a:r>
            <a:r>
              <a:rPr lang="vi-VN" sz="2800" dirty="0">
                <a:latin typeface="+mj-lt"/>
              </a:rPr>
              <a:t>cành : Dùng một bộ phận sinh dưỡng</a:t>
            </a:r>
          </a:p>
          <a:p>
            <a:r>
              <a:rPr lang="en-US" sz="2800" dirty="0">
                <a:latin typeface="+mj-lt"/>
              </a:rPr>
              <a:t>                      </a:t>
            </a:r>
            <a:r>
              <a:rPr lang="vi-VN" sz="2800" dirty="0">
                <a:latin typeface="+mj-lt"/>
              </a:rPr>
              <a:t>Chiết </a:t>
            </a:r>
            <a:r>
              <a:rPr lang="vi-VN" sz="2800" dirty="0">
                <a:latin typeface="+mj-lt"/>
              </a:rPr>
              <a:t>cành : Tách một đoạn vỏ của cây </a:t>
            </a:r>
          </a:p>
        </p:txBody>
      </p:sp>
    </p:spTree>
    <p:extLst>
      <p:ext uri="{BB962C8B-B14F-4D97-AF65-F5344CB8AC3E}">
        <p14:creationId xmlns:p14="http://schemas.microsoft.com/office/powerpoint/2010/main" val="129302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48" y="269776"/>
            <a:ext cx="8229600" cy="1143000"/>
          </a:xfrm>
        </p:spPr>
        <p:txBody>
          <a:bodyPr>
            <a:normAutofit/>
          </a:bodyPr>
          <a:lstStyle/>
          <a:p>
            <a:r>
              <a:rPr lang="en-GB" sz="4000" b="1" dirty="0">
                <a:solidFill>
                  <a:srgbClr val="FF0000"/>
                </a:solidFill>
                <a:latin typeface="Times New Roman" panose="02020603050405020304" pitchFamily="18" charset="0"/>
                <a:cs typeface="Times New Roman" panose="02020603050405020304" pitchFamily="18" charset="0"/>
              </a:rPr>
              <a:t>HƯỚNG DẪN HỌC TẬP</a:t>
            </a: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52578" y="1346573"/>
            <a:ext cx="8019886" cy="2246769"/>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a:t>
            </a:r>
            <a:r>
              <a:rPr lang="en-GB" sz="2800" b="1" dirty="0" err="1">
                <a:latin typeface="Times New Roman" panose="02020603050405020304" pitchFamily="18" charset="0"/>
                <a:cs typeface="Times New Roman" panose="02020603050405020304" pitchFamily="18" charset="0"/>
              </a:rPr>
              <a:t>Đối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với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bài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học</a:t>
            </a:r>
            <a:r>
              <a:rPr lang="en-GB" sz="2800" b="1" dirty="0">
                <a:latin typeface="Times New Roman" panose="02020603050405020304" pitchFamily="18" charset="0"/>
                <a:cs typeface="Times New Roman" panose="02020603050405020304" pitchFamily="18" charset="0"/>
              </a:rPr>
              <a:t> ở </a:t>
            </a:r>
            <a:r>
              <a:rPr lang="en-GB" sz="2800" b="1" dirty="0" err="1">
                <a:latin typeface="Times New Roman" panose="02020603050405020304" pitchFamily="18" charset="0"/>
                <a:cs typeface="Times New Roman" panose="02020603050405020304" pitchFamily="18" charset="0"/>
              </a:rPr>
              <a:t>tiết</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học</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này</a:t>
            </a:r>
            <a:r>
              <a:rPr lang="en-GB" sz="2800" b="1" dirty="0">
                <a:latin typeface="Times New Roman" panose="02020603050405020304" pitchFamily="18" charset="0"/>
                <a:cs typeface="Times New Roman" panose="02020603050405020304" pitchFamily="18" charset="0"/>
              </a:rPr>
              <a:t>:</a:t>
            </a:r>
          </a:p>
          <a:p>
            <a:pPr marL="514350" indent="-514350"/>
            <a:r>
              <a:rPr lang="en-GB" sz="2800" dirty="0">
                <a:latin typeface="Times New Roman" panose="02020603050405020304" pitchFamily="18" charset="0"/>
                <a:cs typeface="Times New Roman" panose="02020603050405020304" pitchFamily="18" charset="0"/>
              </a:rPr>
              <a:t>	</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Học</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bài</a:t>
            </a:r>
            <a:r>
              <a:rPr lang="en-GB" sz="2800" b="1" dirty="0">
                <a:solidFill>
                  <a:srgbClr val="0000FF"/>
                </a:solidFill>
                <a:latin typeface="Times New Roman" panose="02020603050405020304" pitchFamily="18" charset="0"/>
                <a:cs typeface="Times New Roman" panose="02020603050405020304" pitchFamily="18" charset="0"/>
              </a:rPr>
              <a:t>.</a:t>
            </a:r>
          </a:p>
          <a:p>
            <a:pPr marL="514350" indent="-514350"/>
            <a:r>
              <a:rPr lang="en-GB" sz="2800" b="1" dirty="0">
                <a:solidFill>
                  <a:srgbClr val="0000FF"/>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giống</a:t>
            </a:r>
            <a:r>
              <a:rPr lang="en-US" sz="2800" b="1" dirty="0">
                <a:solidFill>
                  <a:srgbClr val="0000FF"/>
                </a:solidFill>
                <a:latin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bằng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cành</a:t>
            </a:r>
            <a:r>
              <a:rPr lang="en-US" sz="2800" b="1" dirty="0">
                <a:solidFill>
                  <a:srgbClr val="0000FF"/>
                </a:solidFill>
                <a:latin typeface="Times New Roman" panose="02020603050405020304" pitchFamily="18" charset="0"/>
                <a:cs typeface="Times New Roman" panose="02020603050405020304" pitchFamily="18" charset="0"/>
              </a:rPr>
              <a:t>.</a:t>
            </a:r>
          </a:p>
          <a:p>
            <a:pPr marL="514350" indent="-514350"/>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Chuẩn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hành</a:t>
            </a:r>
            <a:r>
              <a:rPr lang="en-US" sz="2800" b="1" dirty="0">
                <a:solidFill>
                  <a:srgbClr val="0000FF"/>
                </a:solidFill>
                <a:latin typeface="Times New Roman" panose="02020603050405020304" pitchFamily="18" charset="0"/>
                <a:cs typeface="Times New Roman" panose="02020603050405020304" pitchFamily="18" charset="0"/>
              </a:rPr>
              <a:t>.</a:t>
            </a:r>
            <a:endParaRPr lang="en-GB" sz="28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04258" y="3593341"/>
            <a:ext cx="7896199" cy="2677656"/>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a:t>
            </a:r>
            <a:r>
              <a:rPr lang="en-GB" sz="2800" b="1" dirty="0" err="1">
                <a:latin typeface="Times New Roman" panose="02020603050405020304" pitchFamily="18" charset="0"/>
                <a:cs typeface="Times New Roman" panose="02020603050405020304" pitchFamily="18" charset="0"/>
              </a:rPr>
              <a:t>Đối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với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bài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học</a:t>
            </a:r>
            <a:r>
              <a:rPr lang="en-GB" sz="2800" b="1" dirty="0">
                <a:latin typeface="Times New Roman" panose="02020603050405020304" pitchFamily="18" charset="0"/>
                <a:cs typeface="Times New Roman" panose="02020603050405020304" pitchFamily="18" charset="0"/>
              </a:rPr>
              <a:t> ở </a:t>
            </a:r>
            <a:r>
              <a:rPr lang="en-GB" sz="2800" b="1" dirty="0" err="1">
                <a:latin typeface="Times New Roman" panose="02020603050405020304" pitchFamily="18" charset="0"/>
                <a:cs typeface="Times New Roman" panose="02020603050405020304" pitchFamily="18" charset="0"/>
              </a:rPr>
              <a:t>tiết</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học</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tiếp</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theo</a:t>
            </a:r>
            <a:r>
              <a:rPr lang="en-GB" sz="2800" b="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28672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6596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1809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1809720" y="4571984"/>
            <a:ext cx="4071966" cy="2286016"/>
          </a:xfrm>
          <a:prstGeom prst="rect">
            <a:avLst/>
          </a:prstGeom>
          <a:noFill/>
        </p:spPr>
      </p:pic>
      <p:sp>
        <p:nvSpPr>
          <p:cNvPr id="9" name="Rectangle 8"/>
          <p:cNvSpPr/>
          <p:nvPr/>
        </p:nvSpPr>
        <p:spPr>
          <a:xfrm>
            <a:off x="6953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Times New Roman" panose="02020603050405020304" pitchFamily="18" charset="0"/>
                <a:cs typeface="Times New Roman" panose="02020603050405020304" pitchFamily="18" charset="0"/>
              </a:rPr>
              <a:t>Giâm cành</a:t>
            </a:r>
            <a:endParaRPr lang="en-GB"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369152"/>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6667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152400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6667504" y="4071942"/>
            <a:ext cx="4000496" cy="2786058"/>
          </a:xfrm>
          <a:prstGeom prst="rect">
            <a:avLst/>
          </a:prstGeom>
          <a:noFill/>
        </p:spPr>
      </p:pic>
      <p:sp>
        <p:nvSpPr>
          <p:cNvPr id="8" name="Rectangle 7"/>
          <p:cNvSpPr/>
          <p:nvPr/>
        </p:nvSpPr>
        <p:spPr>
          <a:xfrm>
            <a:off x="5595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Times New Roman" panose="02020603050405020304" pitchFamily="18" charset="0"/>
                <a:cs typeface="Times New Roman" panose="02020603050405020304" pitchFamily="18" charset="0"/>
              </a:rPr>
              <a:t>Ghép cành</a:t>
            </a:r>
            <a:endParaRPr lang="en-GB" sz="2800">
              <a:solidFill>
                <a:schemeClr val="tx1"/>
              </a:solidFill>
              <a:latin typeface="Times New Roman" panose="02020603050405020304" pitchFamily="18" charset="0"/>
              <a:cs typeface="Times New Roman" panose="02020603050405020304" pitchFamily="18" charset="0"/>
            </a:endParaRPr>
          </a:p>
        </p:txBody>
      </p:sp>
      <p:pic>
        <p:nvPicPr>
          <p:cNvPr id="2054" name="Picture 6" descr="C:\Users\user\Pictures\gccx.jpg"/>
          <p:cNvPicPr>
            <a:picLocks noChangeAspect="1" noChangeArrowheads="1"/>
          </p:cNvPicPr>
          <p:nvPr/>
        </p:nvPicPr>
        <p:blipFill>
          <a:blip r:embed="rId5"/>
          <a:srcRect/>
          <a:stretch>
            <a:fillRect/>
          </a:stretch>
        </p:blipFill>
        <p:spPr bwMode="auto">
          <a:xfrm>
            <a:off x="1524000" y="1643050"/>
            <a:ext cx="3929058" cy="2643206"/>
          </a:xfrm>
          <a:prstGeom prst="rect">
            <a:avLst/>
          </a:prstGeom>
          <a:noFill/>
        </p:spPr>
      </p:pic>
    </p:spTree>
    <p:extLst>
      <p:ext uri="{BB962C8B-B14F-4D97-AF65-F5344CB8AC3E}">
        <p14:creationId xmlns:p14="http://schemas.microsoft.com/office/powerpoint/2010/main" val="3676843905"/>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52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Times New Roman" panose="02020603050405020304" pitchFamily="18" charset="0"/>
                <a:cs typeface="Times New Roman" panose="02020603050405020304" pitchFamily="18" charset="0"/>
              </a:rPr>
              <a:t>Chiết cành </a:t>
            </a:r>
            <a:endParaRPr lang="en-GB" sz="2400">
              <a:latin typeface="Times New Roman" panose="02020603050405020304" pitchFamily="18" charset="0"/>
              <a:cs typeface="Times New Roman" panose="02020603050405020304" pitchFamily="18" charset="0"/>
            </a:endParaRPr>
          </a:p>
        </p:txBody>
      </p:sp>
      <p:pic>
        <p:nvPicPr>
          <p:cNvPr id="11" name="Picture 2" descr="C:\Users\user\Pictures\chiet anh.jpg"/>
          <p:cNvPicPr>
            <a:picLocks noChangeAspect="1" noChangeArrowheads="1"/>
          </p:cNvPicPr>
          <p:nvPr/>
        </p:nvPicPr>
        <p:blipFill>
          <a:blip r:embed="rId2"/>
          <a:srcRect/>
          <a:stretch>
            <a:fillRect/>
          </a:stretch>
        </p:blipFill>
        <p:spPr bwMode="auto">
          <a:xfrm>
            <a:off x="1524000" y="1571612"/>
            <a:ext cx="7884368" cy="4143404"/>
          </a:xfrm>
          <a:prstGeom prst="rect">
            <a:avLst/>
          </a:prstGeom>
          <a:noFill/>
        </p:spPr>
      </p:pic>
    </p:spTree>
    <p:extLst>
      <p:ext uri="{BB962C8B-B14F-4D97-AF65-F5344CB8AC3E}">
        <p14:creationId xmlns:p14="http://schemas.microsoft.com/office/powerpoint/2010/main" val="2472142862"/>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3431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3287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6738942" y="3500438"/>
            <a:ext cx="2104762" cy="3143248"/>
          </a:xfrm>
          <a:prstGeom prst="rect">
            <a:avLst/>
          </a:prstGeom>
          <a:noFill/>
          <a:ln w="9525">
            <a:noFill/>
            <a:miter lim="800000"/>
            <a:headEnd/>
            <a:tailEnd/>
          </a:ln>
        </p:spPr>
      </p:pic>
      <p:sp>
        <p:nvSpPr>
          <p:cNvPr id="8" name="Rectangle 7"/>
          <p:cNvSpPr/>
          <p:nvPr/>
        </p:nvSpPr>
        <p:spPr>
          <a:xfrm>
            <a:off x="5667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Times New Roman" panose="02020603050405020304" pitchFamily="18" charset="0"/>
                <a:cs typeface="Times New Roman" panose="02020603050405020304" pitchFamily="18" charset="0"/>
              </a:rPr>
              <a:t>Nuôi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cấy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mô</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41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73017"/>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10" descr="Kỹ Thuật Giâm Cành &quot;hiệu quả nhất&quot; cho bà con nông dân"/>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936" y="696410"/>
            <a:ext cx="4291976"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070" y="696409"/>
            <a:ext cx="4301881"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753" y="3645024"/>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063552" y="91480"/>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MỘT SỐ KĨ THUẬT NHÂN GIỐNG VÔ TÍNH CÂY TRỒNG</a:t>
            </a:r>
            <a:endParaRPr lang="en-US" sz="24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2289176"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anose="02020603050405020304" pitchFamily="18" charset="0"/>
                <a:cs typeface="Times New Roman" panose="02020603050405020304" pitchFamily="18" charset="0"/>
              </a:rPr>
              <a:t>Giâm</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7392144"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anose="02020603050405020304" pitchFamily="18" charset="0"/>
                <a:cs typeface="Times New Roman" panose="02020603050405020304" pitchFamily="18" charset="0"/>
              </a:rPr>
              <a:t>Nuôi</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cấy</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mô</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2168458"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anose="02020603050405020304" pitchFamily="18" charset="0"/>
                <a:cs typeface="Times New Roman" panose="02020603050405020304" pitchFamily="18" charset="0"/>
              </a:rPr>
              <a:t>Chiết</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7608169"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anose="02020603050405020304" pitchFamily="18" charset="0"/>
                <a:cs typeface="Times New Roman" panose="02020603050405020304" pitchFamily="18" charset="0"/>
              </a:rPr>
              <a:t>Ghép</a:t>
            </a:r>
            <a:endParaRPr lang="en-US" sz="23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2168" y="531436"/>
            <a:ext cx="8229600" cy="796908"/>
          </a:xfrm>
        </p:spPr>
        <p:txBody>
          <a:bodyPr>
            <a:normAutofit/>
          </a:bodyPr>
          <a:lstStyle/>
          <a:p>
            <a:pPr algn="l"/>
            <a:r>
              <a:rPr lang="en-GB" sz="3600" b="1" dirty="0">
                <a:solidFill>
                  <a:srgbClr val="FF0000"/>
                </a:solidFill>
                <a:latin typeface="Times New Roman" panose="02020603050405020304" pitchFamily="18" charset="0"/>
                <a:cs typeface="Times New Roman" panose="02020603050405020304" pitchFamily="18" charset="0"/>
              </a:rPr>
              <a:t>I. </a:t>
            </a:r>
            <a:r>
              <a:rPr lang="en-GB" sz="3600" b="1" dirty="0" err="1">
                <a:solidFill>
                  <a:srgbClr val="FF0000"/>
                </a:solidFill>
                <a:latin typeface="Times New Roman" panose="02020603050405020304" pitchFamily="18" charset="0"/>
                <a:cs typeface="Times New Roman" panose="02020603050405020304" pitchFamily="18" charset="0"/>
              </a:rPr>
              <a:t>Khái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niệm</a:t>
            </a:r>
            <a:endParaRPr lang="en-GB" sz="3600" b="1" dirty="0">
              <a:solidFill>
                <a:srgbClr val="FF0000"/>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739927" y="1407234"/>
            <a:ext cx="5732137" cy="1873344"/>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p:txBody>
      </p:sp>
      <p:sp>
        <p:nvSpPr>
          <p:cNvPr id="8" name="Rectangle 7"/>
          <p:cNvSpPr/>
          <p:nvPr/>
        </p:nvSpPr>
        <p:spPr>
          <a:xfrm>
            <a:off x="2063552" y="91480"/>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1008595" y="3454200"/>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a:t>
            </a:r>
          </a:p>
        </p:txBody>
      </p:sp>
      <p:sp>
        <p:nvSpPr>
          <p:cNvPr id="2" name="AutoShape 2" descr="Công nghệ 7 Bài 11: Sản xuất và bảo quản giống cây trồ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334" y="2242424"/>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62"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61"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53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0721" y="532912"/>
            <a:ext cx="8229600" cy="796908"/>
          </a:xfrm>
        </p:spPr>
        <p:txBody>
          <a:bodyPr>
            <a:normAutofit/>
          </a:bodyPr>
          <a:lstStyle/>
          <a:p>
            <a:pPr algn="l"/>
            <a:r>
              <a:rPr lang="en-GB" sz="2400" b="1" dirty="0">
                <a:solidFill>
                  <a:srgbClr val="FF0000"/>
                </a:solidFill>
                <a:latin typeface="Times New Roman" panose="02020603050405020304" pitchFamily="18" charset="0"/>
                <a:cs typeface="Times New Roman" panose="02020603050405020304" pitchFamily="18" charset="0"/>
              </a:rPr>
              <a:t>II. </a:t>
            </a:r>
            <a:r>
              <a:rPr lang="en-GB" sz="2400" b="1" dirty="0" err="1">
                <a:solidFill>
                  <a:srgbClr val="FF0000"/>
                </a:solidFill>
                <a:latin typeface="Times New Roman" panose="02020603050405020304" pitchFamily="18" charset="0"/>
                <a:cs typeface="Times New Roman" panose="02020603050405020304" pitchFamily="18" charset="0"/>
              </a:rPr>
              <a:t>Các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phương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pháp</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nhân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giống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vô</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63552" y="91480"/>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1026607" y="1766113"/>
            <a:ext cx="5802485"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1026607" y="1035883"/>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anose="02020603050405020304" pitchFamily="18" charset="0"/>
                <a:cs typeface="Times New Roman" panose="02020603050405020304" pitchFamily="18" charset="0"/>
              </a:rPr>
              <a:t>1. </a:t>
            </a:r>
            <a:r>
              <a:rPr lang="en-GB" sz="2400" b="1" dirty="0" err="1">
                <a:solidFill>
                  <a:srgbClr val="0070C0"/>
                </a:solidFill>
                <a:latin typeface="Times New Roman" panose="02020603050405020304" pitchFamily="18" charset="0"/>
                <a:cs typeface="Times New Roman" panose="02020603050405020304" pitchFamily="18" charset="0"/>
              </a:rPr>
              <a:t>Giâm</a:t>
            </a: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7" y="969206"/>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162"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0316" y="3573017"/>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2890670" y="3475651"/>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anose="02020603050405020304" pitchFamily="18" charset="0"/>
                <a:cs typeface="Times New Roman" panose="02020603050405020304" pitchFamily="18" charset="0"/>
              </a:rPr>
              <a:t>Trình</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bày</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kĩ</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thuật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giâm</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cành</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một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số</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loại</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cây</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phổ</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biến</a:t>
            </a:r>
            <a:r>
              <a:rPr lang="en-GB" sz="2400" b="1" dirty="0">
                <a:solidFill>
                  <a:srgbClr val="FF00FF"/>
                </a:solidFill>
                <a:latin typeface="Times New Roman" panose="02020603050405020304" pitchFamily="18" charset="0"/>
                <a:cs typeface="Times New Roman" panose="02020603050405020304" pitchFamily="18" charset="0"/>
              </a:rPr>
              <a:t> ở </a:t>
            </a:r>
            <a:r>
              <a:rPr lang="en-GB" sz="2400" b="1" dirty="0" err="1">
                <a:solidFill>
                  <a:srgbClr val="FF00FF"/>
                </a:solidFill>
                <a:latin typeface="Times New Roman" panose="02020603050405020304" pitchFamily="18" charset="0"/>
                <a:cs typeface="Times New Roman" panose="02020603050405020304" pitchFamily="18" charset="0"/>
              </a:rPr>
              <a:t>địa</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phương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em</a:t>
            </a:r>
            <a:r>
              <a:rPr lang="en-GB" sz="2400" b="1" dirty="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83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63552" y="91480"/>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926593" y="1766113"/>
            <a:ext cx="590250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p>
        </p:txBody>
      </p:sp>
      <p:sp>
        <p:nvSpPr>
          <p:cNvPr id="2" name="AutoShape 2" descr="Công nghệ 7 Bài 11: Sản xuất và bảo quản giống cây trồ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926592" y="969205"/>
            <a:ext cx="9153872"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anose="02020603050405020304" pitchFamily="18" charset="0"/>
                <a:cs typeface="Times New Roman" panose="02020603050405020304" pitchFamily="18" charset="0"/>
              </a:rPr>
              <a:t>2. </a:t>
            </a:r>
            <a:r>
              <a:rPr lang="en-GB" sz="2400" b="1" dirty="0" err="1">
                <a:solidFill>
                  <a:srgbClr val="0070C0"/>
                </a:solidFill>
                <a:latin typeface="Times New Roman" panose="02020603050405020304" pitchFamily="18" charset="0"/>
                <a:cs typeface="Times New Roman" panose="02020603050405020304" pitchFamily="18" charset="0"/>
              </a:rPr>
              <a:t>Ghép</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0316" y="3573017"/>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2884174" y="3356994"/>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a:solidFill>
                  <a:srgbClr val="FF00FF"/>
                </a:solidFill>
                <a:latin typeface="Times New Roman" panose="02020603050405020304" pitchFamily="18" charset="0"/>
                <a:cs typeface="Times New Roman" panose="02020603050405020304" pitchFamily="18" charset="0"/>
              </a:rPr>
              <a:t>Kĩ</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thuật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ghép</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thường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dùng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cho</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loại</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cây</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nào</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Nêu</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ví</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dụ</a:t>
            </a:r>
            <a:r>
              <a:rPr lang="en-GB" sz="2400" b="1" dirty="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pic>
        <p:nvPicPr>
          <p:cNvPr id="4098" name="Picture 2" descr="Các phương pháp và kỹ thuật ghép cây trồng hiệu quả nhất 2022 - Hoa Cảnh  Quang V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6445" y="969206"/>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6446"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81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63552" y="91480"/>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841249" y="1766113"/>
            <a:ext cx="598784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bọc</a:t>
            </a:r>
            <a:r>
              <a:rPr lang="en-US" sz="2400" dirty="0">
                <a:latin typeface="Times New Roman" panose="02020603050405020304" pitchFamily="18" charset="0"/>
                <a:cs typeface="Times New Roman" panose="02020603050405020304" pitchFamily="18" charset="0"/>
              </a:rPr>
              <a:t> nylon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a:t>
            </a:r>
          </a:p>
        </p:txBody>
      </p:sp>
      <p:sp>
        <p:nvSpPr>
          <p:cNvPr id="2" name="AutoShape 2" descr="Công nghệ 7 Bài 11: Sản xuất và bảo quản giống cây trồ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964841" y="933022"/>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anose="02020603050405020304" pitchFamily="18" charset="0"/>
                <a:cs typeface="Times New Roman" panose="02020603050405020304" pitchFamily="18" charset="0"/>
              </a:rPr>
              <a:t>3. </a:t>
            </a:r>
            <a:r>
              <a:rPr lang="en-GB" sz="2400" b="1" dirty="0" err="1">
                <a:solidFill>
                  <a:srgbClr val="0070C0"/>
                </a:solidFill>
                <a:latin typeface="Times New Roman" panose="02020603050405020304" pitchFamily="18" charset="0"/>
                <a:cs typeface="Times New Roman" panose="02020603050405020304" pitchFamily="18" charset="0"/>
              </a:rPr>
              <a:t>Chiết</a:t>
            </a: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513"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2884174" y="5111300"/>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anose="02020603050405020304" pitchFamily="18" charset="0"/>
                <a:cs typeface="Times New Roman" panose="02020603050405020304" pitchFamily="18" charset="0"/>
              </a:rPr>
              <a:t>Kể</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tên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một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số</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loại</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cây</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được</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nhân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giống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bằng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kĩ</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thuật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chiết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cành</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phổ</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biến</a:t>
            </a:r>
            <a:r>
              <a:rPr lang="en-GB" sz="2400" b="1" dirty="0">
                <a:solidFill>
                  <a:srgbClr val="FF00FF"/>
                </a:solidFill>
                <a:latin typeface="Times New Roman" panose="02020603050405020304" pitchFamily="18" charset="0"/>
                <a:cs typeface="Times New Roman" panose="02020603050405020304" pitchFamily="18" charset="0"/>
              </a:rPr>
              <a:t> ở </a:t>
            </a:r>
            <a:r>
              <a:rPr lang="en-GB" sz="2400" b="1" dirty="0" err="1">
                <a:solidFill>
                  <a:srgbClr val="FF00FF"/>
                </a:solidFill>
                <a:latin typeface="Times New Roman" panose="02020603050405020304" pitchFamily="18" charset="0"/>
                <a:cs typeface="Times New Roman" panose="02020603050405020304" pitchFamily="18" charset="0"/>
              </a:rPr>
              <a:t>địa</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phương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em</a:t>
            </a:r>
            <a:r>
              <a:rPr lang="en-GB" sz="2400" b="1" dirty="0">
                <a:solidFill>
                  <a:srgbClr val="FF00FF"/>
                </a:solidFill>
                <a:latin typeface="Times New Roman" panose="02020603050405020304" pitchFamily="18" charset="0"/>
                <a:cs typeface="Times New Roman" panose="02020603050405020304" pitchFamily="18" charset="0"/>
              </a:rPr>
              <a:t>?</a:t>
            </a:r>
          </a:p>
        </p:txBody>
      </p:sp>
      <p:sp>
        <p:nvSpPr>
          <p:cNvPr id="3" name="AutoShape 4" descr="Cách ghép cây bưởi sử dụng phương pháp Ghép chồi"/>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735"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22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63552" y="91480"/>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890017" y="1766113"/>
            <a:ext cx="5939076"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a:t>
            </a:r>
          </a:p>
          <a:p>
            <a:pPr algn="just">
              <a:buFontTx/>
              <a:buChar char="-"/>
            </a:pP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777968" y="769939"/>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anose="02020603050405020304" pitchFamily="18" charset="0"/>
                <a:cs typeface="Times New Roman" panose="02020603050405020304" pitchFamily="18" charset="0"/>
              </a:rPr>
              <a:t>4. </a:t>
            </a:r>
            <a:r>
              <a:rPr lang="en-GB" sz="2400" b="1" dirty="0" err="1">
                <a:solidFill>
                  <a:srgbClr val="0070C0"/>
                </a:solidFill>
                <a:latin typeface="Times New Roman" panose="02020603050405020304" pitchFamily="18" charset="0"/>
                <a:cs typeface="Times New Roman" panose="02020603050405020304" pitchFamily="18" charset="0"/>
              </a:rPr>
              <a:t>Nuôi</a:t>
            </a: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cs typeface="Times New Roman" panose="02020603050405020304" pitchFamily="18" charset="0"/>
              </a:rPr>
              <a:t>cấy</a:t>
            </a: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cs typeface="Times New Roman" panose="02020603050405020304" pitchFamily="18" charset="0"/>
              </a:rPr>
              <a:t>mô</a:t>
            </a: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cs typeface="Times New Roman" panose="02020603050405020304" pitchFamily="18" charset="0"/>
              </a:rPr>
              <a:t>tế</a:t>
            </a: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cs typeface="Times New Roman" panose="02020603050405020304" pitchFamily="18" charset="0"/>
              </a:rPr>
              <a:t>bào</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866"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866"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56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904" y="259130"/>
            <a:ext cx="8229600" cy="796908"/>
          </a:xfrm>
        </p:spPr>
        <p:txBody>
          <a:bodyPr>
            <a:normAutofit/>
          </a:bodyPr>
          <a:lstStyle/>
          <a:p>
            <a:pPr algn="l"/>
            <a:r>
              <a:rPr lang="en-GB" sz="2400" b="1" dirty="0">
                <a:solidFill>
                  <a:srgbClr val="FF0000"/>
                </a:solidFill>
                <a:latin typeface="Times New Roman" panose="02020603050405020304" pitchFamily="18" charset="0"/>
                <a:cs typeface="Times New Roman" panose="02020603050405020304" pitchFamily="18" charset="0"/>
              </a:rPr>
              <a:t>III. </a:t>
            </a:r>
            <a:r>
              <a:rPr lang="en-GB" sz="2400" b="1" dirty="0" err="1">
                <a:solidFill>
                  <a:srgbClr val="FF0000"/>
                </a:solidFill>
                <a:latin typeface="Times New Roman" panose="02020603050405020304" pitchFamily="18" charset="0"/>
                <a:cs typeface="Times New Roman" panose="02020603050405020304" pitchFamily="18" charset="0"/>
              </a:rPr>
              <a:t>Nhân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giống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bằng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phương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pháp</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giâm</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cành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63552" y="18328"/>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755904" y="1894651"/>
            <a:ext cx="5941212"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2.</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5 - 10 cm,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4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bớt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a:t>
            </a: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877824" y="1223003"/>
            <a:ext cx="6420229"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1.</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non hay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bệnh</a:t>
            </a:r>
            <a:r>
              <a:rPr lang="en-US" sz="2000" b="1" dirty="0">
                <a:latin typeface="Times New Roman" panose="02020603050405020304" pitchFamily="18" charset="0"/>
                <a:cs typeface="Times New Roman" panose="02020603050405020304" pitchFamily="18" charset="0"/>
              </a:rPr>
              <a:t>.</a:t>
            </a:r>
          </a:p>
          <a:p>
            <a:pPr algn="l"/>
            <a:endParaRPr lang="en-GB" sz="20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2808817" y="928142"/>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bằng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phương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giâm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cành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Content Placeholder 2"/>
          <p:cNvSpPr txBox="1"/>
          <p:nvPr/>
        </p:nvSpPr>
        <p:spPr>
          <a:xfrm>
            <a:off x="755904" y="2892900"/>
            <a:ext cx="5988168"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3.</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Nhúng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1-2 </a:t>
            </a:r>
            <a:r>
              <a:rPr lang="en-US" sz="2000" b="1" dirty="0">
                <a:latin typeface="Times New Roman" panose="02020603050405020304" pitchFamily="18" charset="0"/>
                <a:cs typeface="Times New Roman" panose="02020603050405020304" pitchFamily="18" charset="0"/>
              </a:rPr>
              <a:t>cm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dịch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5-10 </a:t>
            </a:r>
            <a:r>
              <a:rPr lang="en-US" sz="2000" b="1" dirty="0" err="1">
                <a:latin typeface="Times New Roman" panose="02020603050405020304" pitchFamily="18" charset="0"/>
                <a:cs typeface="Times New Roman" panose="02020603050405020304" pitchFamily="18" charset="0"/>
              </a:rPr>
              <a:t>giây</a:t>
            </a:r>
            <a:r>
              <a:rPr lang="en-US" sz="2000" b="1" dirty="0">
                <a:latin typeface="Times New Roman" panose="02020603050405020304" pitchFamily="18" charset="0"/>
                <a:cs typeface="Times New Roman" panose="02020603050405020304" pitchFamily="18" charset="0"/>
              </a:rPr>
              <a:t>.</a:t>
            </a: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16" name="Content Placeholder 2"/>
          <p:cNvSpPr txBox="1"/>
          <p:nvPr/>
        </p:nvSpPr>
        <p:spPr>
          <a:xfrm>
            <a:off x="1655190"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5.</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sóc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10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15 </a:t>
            </a:r>
            <a:r>
              <a:rPr lang="en-US" sz="2000" b="1" dirty="0" err="1">
                <a:latin typeface="Times New Roman" panose="02020603050405020304" pitchFamily="18" charset="0"/>
                <a:cs typeface="Times New Roman" panose="02020603050405020304" pitchFamily="18" charset="0"/>
              </a:rPr>
              <a:t>ngày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kiẻm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thấy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trắng</a:t>
            </a:r>
            <a:r>
              <a:rPr lang="en-US" sz="2000" b="1" dirty="0">
                <a:latin typeface="Times New Roman" panose="02020603050405020304" pitchFamily="18" charset="0"/>
                <a:cs typeface="Times New Roman" panose="02020603050405020304" pitchFamily="18" charset="0"/>
              </a:rPr>
              <a:t> sang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vườn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ươm</a:t>
            </a:r>
            <a:r>
              <a:rPr lang="en-US" sz="2000" b="1" dirty="0">
                <a:latin typeface="Times New Roman" panose="02020603050405020304" pitchFamily="18" charset="0"/>
                <a:cs typeface="Times New Roman" panose="02020603050405020304" pitchFamily="18" charset="0"/>
              </a:rPr>
              <a:t>.</a:t>
            </a:r>
          </a:p>
        </p:txBody>
      </p:sp>
      <p:sp>
        <p:nvSpPr>
          <p:cNvPr id="17" name="Content Placeholder 2"/>
          <p:cNvSpPr txBox="1"/>
          <p:nvPr/>
        </p:nvSpPr>
        <p:spPr>
          <a:xfrm>
            <a:off x="1650630"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4.</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chếch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luống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3-5 cm,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5 cm X 5 cm </a:t>
            </a:r>
            <a:r>
              <a:rPr lang="en-US" sz="2000" b="1" dirty="0" err="1">
                <a:latin typeface="Times New Roman" panose="02020603050405020304" pitchFamily="18" charset="0"/>
                <a:cs typeface="Times New Roman" panose="02020603050405020304" pitchFamily="18" charset="0"/>
              </a:rPr>
              <a:t>hoậc</a:t>
            </a:r>
            <a:r>
              <a:rPr lang="en-US" sz="2000" b="1" dirty="0">
                <a:latin typeface="Times New Roman" panose="02020603050405020304" pitchFamily="18" charset="0"/>
                <a:cs typeface="Times New Roman" panose="02020603050405020304" pitchFamily="18" charset="0"/>
              </a:rPr>
              <a:t> 10 cm X 10 cm.</a:t>
            </a:r>
          </a:p>
          <a:p>
            <a:pPr algn="just">
              <a:buFontTx/>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67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799836" y="533400"/>
            <a:ext cx="5800220" cy="6324600"/>
          </a:xfrm>
          <a:prstGeom prst="foldedCorner">
            <a:avLst>
              <a:gd name="adj" fmla="val 12500"/>
            </a:avLst>
          </a:prstGeom>
          <a:blipFill dpi="0" rotWithShape="0">
            <a:blip r:embed="rId2"/>
            <a:srcRect/>
            <a:tile tx="0" ty="0" sx="100000" sy="100000" flip="none" algn="tl"/>
          </a:blipFill>
          <a:ln w="57150">
            <a:solidFill>
              <a:srgbClr val="006600"/>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2037585" y="7937"/>
            <a:ext cx="7298775" cy="400110"/>
          </a:xfrm>
          <a:prstGeom prst="rect">
            <a:avLst/>
          </a:prstGeom>
          <a:noFill/>
        </p:spPr>
        <p:txBody>
          <a:bodyPr wrap="square" rtlCol="0">
            <a:spAutoFit/>
          </a:bodyPr>
          <a:lstStyle/>
          <a:p>
            <a:r>
              <a:rPr lang="en-GB" sz="2000" b="1" dirty="0">
                <a:solidFill>
                  <a:srgbClr val="FF00FF"/>
                </a:solidFill>
                <a:latin typeface="Times New Roman" panose="02020603050405020304" pitchFamily="18" charset="0"/>
                <a:cs typeface="Times New Roman" panose="02020603050405020304" pitchFamily="18" charset="0"/>
              </a:rPr>
              <a:t>CÁC PHƯƠNG PHÁP NHÂN GIỐNG VÔ TÍNH CÂY TRỒNG</a:t>
            </a:r>
            <a:endParaRPr lang="en-GB" sz="2000" b="1" dirty="0">
              <a:solidFill>
                <a:srgbClr val="FF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585348" y="692696"/>
            <a:ext cx="5184576" cy="1938992"/>
          </a:xfrm>
          <a:prstGeom prst="rect">
            <a:avLst/>
          </a:prstGeom>
        </p:spPr>
        <p:txBody>
          <a:bodyPr wrap="square">
            <a:spAutoFit/>
          </a:bodyPr>
          <a:lstStyle/>
          <a:p>
            <a:pPr marL="457200" indent="-457200">
              <a:spcBef>
                <a:spcPct val="50000"/>
              </a:spcBef>
              <a:buAutoNum type="alphaLcPeriod"/>
            </a:pPr>
            <a:r>
              <a:rPr lang="en-US" sz="2000" b="1" dirty="0" err="1">
                <a:solidFill>
                  <a:srgbClr val="0000FF"/>
                </a:solidFill>
                <a:latin typeface="Times New Roman" panose="02020603050405020304" pitchFamily="18" charset="0"/>
                <a:cs typeface="Times New Roman" panose="02020603050405020304" pitchFamily="18" charset="0"/>
              </a:rPr>
              <a:t>Giâm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cành</a:t>
            </a:r>
            <a:r>
              <a:rPr lang="en-US" sz="2000" b="1" dirty="0">
                <a:solidFill>
                  <a:srgbClr val="0000FF"/>
                </a:solidFill>
                <a:latin typeface="Times New Roman" panose="02020603050405020304" pitchFamily="18"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a:t>
            </a:r>
          </a:p>
          <a:p>
            <a:pPr>
              <a:spcBef>
                <a:spcPct val="50000"/>
              </a:spcBef>
            </a:pPr>
            <a:r>
              <a:rPr lang="en-US" sz="2000" b="1" dirty="0" err="1">
                <a:latin typeface="Times New Roman" panose="02020603050405020304" pitchFamily="18" charset="0"/>
                <a:cs typeface="Times New Roman" panose="02020603050405020304" pitchFamily="18" charset="0"/>
              </a:rPr>
              <a:t>C</a:t>
            </a:r>
            <a:r>
              <a:rPr lang="en-US" sz="2000" dirty="0" err="1">
                <a:latin typeface="Times New Roman" panose="02020603050405020304" pitchFamily="18" charset="0"/>
                <a:cs typeface="Times New Roman" panose="02020603050405020304" pitchFamily="18" charset="0"/>
              </a:rPr>
              <a:t>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endParaRPr lang="en-US" sz="2000" dirty="0">
              <a:latin typeface="Times New Roman" panose="02020603050405020304" pitchFamily="18" charset="0"/>
              <a:cs typeface="Times New Roman" panose="02020603050405020304" pitchFamily="18" charset="0"/>
            </a:endParaRPr>
          </a:p>
          <a:p>
            <a:pPr>
              <a:spcBef>
                <a:spcPct val="50000"/>
              </a:spcBef>
            </a:pPr>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long…</a:t>
            </a:r>
            <a:endParaRPr lang="en-US" sz="2000" dirty="0">
              <a:latin typeface="Times New Roman" panose="02020603050405020304" pitchFamily="18" charset="0"/>
              <a:cs typeface="Times New Roman" panose="02020603050405020304" pitchFamily="18" charset="0"/>
            </a:endParaRPr>
          </a:p>
        </p:txBody>
      </p:sp>
      <p:pic>
        <p:nvPicPr>
          <p:cNvPr id="11" name="Picture 11" descr="Book-09"/>
          <p:cNvPicPr>
            <a:picLocks noChangeAspect="1" noChangeArrowheads="1" noCrop="1"/>
          </p:cNvPicPr>
          <p:nvPr/>
        </p:nvPicPr>
        <p:blipFill>
          <a:blip r:embed="rId3"/>
          <a:srcRect/>
          <a:stretch>
            <a:fillRect/>
          </a:stretch>
        </p:blipFill>
        <p:spPr bwMode="auto">
          <a:xfrm>
            <a:off x="3985428" y="3232652"/>
            <a:ext cx="378220" cy="370342"/>
          </a:xfrm>
          <a:prstGeom prst="rect">
            <a:avLst/>
          </a:prstGeom>
          <a:noFill/>
        </p:spPr>
      </p:pic>
      <p:sp>
        <p:nvSpPr>
          <p:cNvPr id="18" name="Rectangle 17"/>
          <p:cNvSpPr/>
          <p:nvPr/>
        </p:nvSpPr>
        <p:spPr>
          <a:xfrm>
            <a:off x="1613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b</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Ghép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mắt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cành</a:t>
            </a:r>
            <a:r>
              <a:rPr lang="en-US" sz="2000" b="1" dirty="0">
                <a:solidFill>
                  <a:srgbClr val="0000FF"/>
                </a:solidFill>
                <a:latin typeface="Times New Roman" panose="02020603050405020304" pitchFamily="18" charset="0"/>
              </a:rPr>
              <a:t>):</a:t>
            </a:r>
            <a:endParaRPr lang="en-US" sz="2000" dirty="0">
              <a:latin typeface="Times New Roman" panose="02020603050405020304" pitchFamily="18" charset="0"/>
            </a:endParaRPr>
          </a:p>
        </p:txBody>
      </p:sp>
      <p:sp>
        <p:nvSpPr>
          <p:cNvPr id="22" name="Rectangle 21"/>
          <p:cNvSpPr/>
          <p:nvPr/>
        </p:nvSpPr>
        <p:spPr>
          <a:xfrm>
            <a:off x="1613756" y="2805359"/>
            <a:ext cx="4644008" cy="1477328"/>
          </a:xfrm>
          <a:prstGeom prst="rect">
            <a:avLst/>
          </a:prstGeom>
        </p:spPr>
        <p:txBody>
          <a:bodyPr wrap="square">
            <a:spAutoFit/>
          </a:bodyPr>
          <a:lstStyle/>
          <a:p>
            <a:pPr>
              <a:spcBef>
                <a:spcPct val="50000"/>
              </a:spcBef>
            </a:pP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spcBef>
                <a:spcPct val="50000"/>
              </a:spcBef>
            </a:pPr>
            <a:r>
              <a:rPr lang="en-US" sz="2000" dirty="0" err="1">
                <a:latin typeface="Times New Roman" panose="02020603050405020304" pitchFamily="18" charset="0"/>
              </a:rPr>
              <a:t>Ví</a:t>
            </a:r>
            <a:r>
              <a:rPr lang="en-US" sz="2000" dirty="0">
                <a:latin typeface="Times New Roman" panose="02020603050405020304" pitchFamily="18" charset="0"/>
              </a:rPr>
              <a:t> </a:t>
            </a:r>
            <a:r>
              <a:rPr lang="en-US" sz="2000" dirty="0" err="1">
                <a:latin typeface="Times New Roman" panose="02020603050405020304" pitchFamily="18" charset="0"/>
              </a:rPr>
              <a:t>dụ</a:t>
            </a:r>
            <a:r>
              <a:rPr lang="en-US" sz="2000" dirty="0">
                <a:latin typeface="Times New Roman" panose="02020603050405020304" pitchFamily="18" charset="0"/>
              </a:rPr>
              <a:t>:  </a:t>
            </a:r>
            <a:r>
              <a:rPr lang="en-US" sz="2000" dirty="0" err="1">
                <a:latin typeface="Times New Roman" panose="02020603050405020304" pitchFamily="18" charset="0"/>
              </a:rPr>
              <a:t>cây</a:t>
            </a:r>
            <a:r>
              <a:rPr lang="en-US" sz="2000" dirty="0">
                <a:latin typeface="Times New Roman" panose="02020603050405020304" pitchFamily="18" charset="0"/>
              </a:rPr>
              <a:t> </a:t>
            </a:r>
            <a:r>
              <a:rPr lang="en-US" sz="2000" dirty="0" err="1">
                <a:latin typeface="Times New Roman" panose="02020603050405020304" pitchFamily="18" charset="0"/>
              </a:rPr>
              <a:t>xoài</a:t>
            </a:r>
            <a:r>
              <a:rPr lang="en-US" sz="2000" dirty="0">
                <a:latin typeface="Times New Roman" panose="02020603050405020304" pitchFamily="18" charset="0"/>
              </a:rPr>
              <a:t>, </a:t>
            </a:r>
            <a:r>
              <a:rPr lang="en-US" sz="2000" dirty="0" err="1">
                <a:latin typeface="Times New Roman" panose="02020603050405020304" pitchFamily="18" charset="0"/>
              </a:rPr>
              <a:t>cây</a:t>
            </a:r>
            <a:r>
              <a:rPr lang="en-US" sz="2000" dirty="0">
                <a:latin typeface="Times New Roman" panose="02020603050405020304" pitchFamily="18" charset="0"/>
              </a:rPr>
              <a:t> </a:t>
            </a:r>
            <a:r>
              <a:rPr lang="en-US" sz="2000" dirty="0" err="1">
                <a:latin typeface="Times New Roman" panose="02020603050405020304" pitchFamily="18" charset="0"/>
              </a:rPr>
              <a:t>lá</a:t>
            </a:r>
            <a:r>
              <a:rPr lang="en-US" sz="2000" dirty="0">
                <a:latin typeface="Times New Roman" panose="02020603050405020304" pitchFamily="18" charset="0"/>
              </a:rPr>
              <a:t> </a:t>
            </a:r>
            <a:r>
              <a:rPr lang="en-US" sz="2000" dirty="0" err="1">
                <a:latin typeface="Times New Roman" panose="02020603050405020304" pitchFamily="18" charset="0"/>
              </a:rPr>
              <a:t>màu</a:t>
            </a:r>
            <a:r>
              <a:rPr lang="en-US" sz="2000" dirty="0">
                <a:latin typeface="Times New Roman" panose="02020603050405020304"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6" name="Rectangle 15"/>
          <p:cNvSpPr/>
          <p:nvPr/>
        </p:nvSpPr>
        <p:spPr>
          <a:xfrm>
            <a:off x="1716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Chiết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cành</a:t>
            </a:r>
            <a:r>
              <a:rPr lang="en-US" sz="2000" b="1" dirty="0">
                <a:solidFill>
                  <a:srgbClr val="0000FF"/>
                </a:solidFill>
                <a:latin typeface="Times New Roman" panose="02020603050405020304" pitchFamily="18" charset="0"/>
              </a:rPr>
              <a:t>:</a:t>
            </a:r>
            <a:endParaRPr lang="en-US" sz="2000" dirty="0">
              <a:latin typeface="Times New Roman" panose="02020603050405020304" pitchFamily="18" charset="0"/>
            </a:endParaRPr>
          </a:p>
        </p:txBody>
      </p:sp>
      <p:sp>
        <p:nvSpPr>
          <p:cNvPr id="23" name="Rectangle 22"/>
          <p:cNvSpPr/>
          <p:nvPr/>
        </p:nvSpPr>
        <p:spPr>
          <a:xfrm>
            <a:off x="1686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 </a:t>
            </a:r>
            <a:r>
              <a:rPr lang="en-US" sz="2000" dirty="0" err="1">
                <a:latin typeface="Times New Roman" panose="02020603050405020304" pitchFamily="18" charset="0"/>
              </a:rPr>
              <a:t>Bóc</a:t>
            </a:r>
            <a:r>
              <a:rPr lang="en-US" sz="2000" dirty="0">
                <a:latin typeface="Times New Roman" panose="02020603050405020304" pitchFamily="18" charset="0"/>
              </a:rPr>
              <a:t> </a:t>
            </a:r>
            <a:r>
              <a:rPr lang="en-US" sz="2000" dirty="0" err="1">
                <a:latin typeface="Times New Roman" panose="02020603050405020304" pitchFamily="18" charset="0"/>
              </a:rPr>
              <a:t>khoanh</a:t>
            </a:r>
            <a:r>
              <a:rPr lang="en-US" sz="2000" dirty="0">
                <a:latin typeface="Times New Roman" panose="02020603050405020304" pitchFamily="18" charset="0"/>
              </a:rPr>
              <a:t> </a:t>
            </a:r>
            <a:r>
              <a:rPr lang="en-US" sz="2000" dirty="0" err="1">
                <a:latin typeface="Times New Roman" panose="02020603050405020304" pitchFamily="18" charset="0"/>
              </a:rPr>
              <a:t>vỏ</a:t>
            </a:r>
            <a:r>
              <a:rPr lang="en-US" sz="2000" dirty="0">
                <a:latin typeface="Times New Roman" panose="02020603050405020304" pitchFamily="18" charset="0"/>
              </a:rPr>
              <a:t> </a:t>
            </a:r>
            <a:r>
              <a:rPr lang="en-US" sz="2000" dirty="0" err="1">
                <a:latin typeface="Times New Roman" panose="02020603050405020304" pitchFamily="18" charset="0"/>
              </a:rPr>
              <a:t>của</a:t>
            </a:r>
            <a:r>
              <a:rPr lang="en-US" sz="2000" dirty="0">
                <a:latin typeface="Times New Roman" panose="02020603050405020304" pitchFamily="18" charset="0"/>
              </a:rPr>
              <a:t> </a:t>
            </a:r>
            <a:r>
              <a:rPr lang="en-US" sz="2000" dirty="0" err="1">
                <a:latin typeface="Times New Roman" panose="02020603050405020304" pitchFamily="18" charset="0"/>
              </a:rPr>
              <a:t>cành</a:t>
            </a:r>
            <a:r>
              <a:rPr lang="en-US" sz="2000" dirty="0">
                <a:latin typeface="Times New Roman" panose="02020603050405020304" pitchFamily="18" charset="0"/>
              </a:rPr>
              <a:t>, </a:t>
            </a:r>
            <a:r>
              <a:rPr lang="en-US" sz="2000" dirty="0" err="1">
                <a:latin typeface="Times New Roman" panose="02020603050405020304" pitchFamily="18" charset="0"/>
              </a:rPr>
              <a:t>sau</a:t>
            </a:r>
            <a:r>
              <a:rPr lang="en-US" sz="2000" dirty="0">
                <a:latin typeface="Times New Roman" panose="02020603050405020304" pitchFamily="18" charset="0"/>
              </a:rPr>
              <a:t> </a:t>
            </a:r>
            <a:r>
              <a:rPr lang="en-US" sz="2000" dirty="0" err="1">
                <a:latin typeface="Times New Roman" panose="02020603050405020304" pitchFamily="18" charset="0"/>
              </a:rPr>
              <a:t>đó</a:t>
            </a:r>
            <a:r>
              <a:rPr lang="en-US" sz="2000" dirty="0">
                <a:latin typeface="Times New Roman" panose="02020603050405020304" pitchFamily="18" charset="0"/>
              </a:rPr>
              <a:t> </a:t>
            </a:r>
            <a:r>
              <a:rPr lang="en-US" sz="2000" dirty="0" err="1">
                <a:latin typeface="Times New Roman" panose="02020603050405020304" pitchFamily="18" charset="0"/>
              </a:rPr>
              <a:t>bó</a:t>
            </a:r>
            <a:r>
              <a:rPr lang="en-US" sz="2000" dirty="0">
                <a:latin typeface="Times New Roman" panose="02020603050405020304" pitchFamily="18" charset="0"/>
              </a:rPr>
              <a:t> </a:t>
            </a:r>
            <a:r>
              <a:rPr lang="en-US" sz="2000" dirty="0" err="1">
                <a:latin typeface="Times New Roman" panose="02020603050405020304" pitchFamily="18" charset="0"/>
              </a:rPr>
              <a:t>đất</a:t>
            </a:r>
            <a:r>
              <a:rPr lang="en-US" sz="2000" dirty="0">
                <a:latin typeface="Times New Roman" panose="02020603050405020304" pitchFamily="18" charset="0"/>
              </a:rPr>
              <a:t>. </a:t>
            </a:r>
            <a:r>
              <a:rPr lang="en-US" sz="2000" dirty="0" err="1">
                <a:latin typeface="Times New Roman" panose="02020603050405020304" pitchFamily="18" charset="0"/>
              </a:rPr>
              <a:t>Khi</a:t>
            </a:r>
            <a:r>
              <a:rPr lang="en-US" sz="2000" dirty="0">
                <a:latin typeface="Times New Roman" panose="02020603050405020304" pitchFamily="18" charset="0"/>
              </a:rPr>
              <a:t> </a:t>
            </a:r>
            <a:r>
              <a:rPr lang="en-US" sz="2000" dirty="0" err="1">
                <a:latin typeface="Times New Roman" panose="02020603050405020304" pitchFamily="18" charset="0"/>
              </a:rPr>
              <a:t>cành</a:t>
            </a:r>
            <a:r>
              <a:rPr lang="en-US" sz="2000" dirty="0">
                <a:latin typeface="Times New Roman" panose="02020603050405020304" pitchFamily="18" charset="0"/>
              </a:rPr>
              <a:t> </a:t>
            </a:r>
            <a:r>
              <a:rPr lang="en-US" sz="2000" dirty="0" err="1">
                <a:latin typeface="Times New Roman" panose="02020603050405020304" pitchFamily="18" charset="0"/>
              </a:rPr>
              <a:t>ra</a:t>
            </a:r>
            <a:r>
              <a:rPr lang="en-US" sz="2000" dirty="0">
                <a:latin typeface="Times New Roman" panose="02020603050405020304" pitchFamily="18" charset="0"/>
              </a:rPr>
              <a:t> </a:t>
            </a:r>
            <a:r>
              <a:rPr lang="en-US" sz="2000" dirty="0" err="1">
                <a:latin typeface="Times New Roman" panose="02020603050405020304" pitchFamily="18" charset="0"/>
              </a:rPr>
              <a:t>rễ</a:t>
            </a:r>
            <a:r>
              <a:rPr lang="en-US" sz="2000" dirty="0">
                <a:latin typeface="Times New Roman" panose="02020603050405020304" pitchFamily="18" charset="0"/>
              </a:rPr>
              <a:t> </a:t>
            </a:r>
            <a:r>
              <a:rPr lang="en-US" sz="2000" dirty="0" err="1">
                <a:latin typeface="Times New Roman" panose="02020603050405020304" pitchFamily="18" charset="0"/>
              </a:rPr>
              <a:t>cắt</a:t>
            </a:r>
            <a:r>
              <a:rPr lang="en-US" sz="2000" dirty="0">
                <a:latin typeface="Times New Roman" panose="02020603050405020304" pitchFamily="18" charset="0"/>
              </a:rPr>
              <a:t> </a:t>
            </a:r>
            <a:r>
              <a:rPr lang="en-US" sz="2000" dirty="0" err="1">
                <a:latin typeface="Times New Roman" panose="02020603050405020304" pitchFamily="18" charset="0"/>
              </a:rPr>
              <a:t>khỏi</a:t>
            </a:r>
            <a:r>
              <a:rPr lang="en-US" sz="2000" dirty="0">
                <a:latin typeface="Times New Roman" panose="02020603050405020304" pitchFamily="18" charset="0"/>
              </a:rPr>
              <a:t> </a:t>
            </a:r>
            <a:r>
              <a:rPr lang="en-US" sz="2000" dirty="0" err="1">
                <a:latin typeface="Times New Roman" panose="02020603050405020304" pitchFamily="18" charset="0"/>
              </a:rPr>
              <a:t>cây</a:t>
            </a:r>
            <a:r>
              <a:rPr lang="en-US" sz="2000" dirty="0">
                <a:latin typeface="Times New Roman" panose="02020603050405020304" pitchFamily="18" charset="0"/>
              </a:rPr>
              <a:t> </a:t>
            </a:r>
            <a:r>
              <a:rPr lang="en-US" sz="2000" dirty="0" err="1">
                <a:latin typeface="Times New Roman" panose="02020603050405020304" pitchFamily="18" charset="0"/>
              </a:rPr>
              <a:t>mẹ</a:t>
            </a:r>
            <a:r>
              <a:rPr lang="en-US" sz="2000" dirty="0">
                <a:latin typeface="Times New Roman" panose="02020603050405020304" pitchFamily="18" charset="0"/>
              </a:rPr>
              <a:t>, </a:t>
            </a:r>
            <a:r>
              <a:rPr lang="en-US" sz="2000" dirty="0" err="1">
                <a:latin typeface="Times New Roman" panose="02020603050405020304" pitchFamily="18" charset="0"/>
              </a:rPr>
              <a:t>đem</a:t>
            </a:r>
            <a:r>
              <a:rPr lang="en-US" sz="2000" dirty="0">
                <a:latin typeface="Times New Roman" panose="02020603050405020304" pitchFamily="18" charset="0"/>
              </a:rPr>
              <a:t> </a:t>
            </a:r>
            <a:r>
              <a:rPr lang="en-US" sz="2000" dirty="0" err="1">
                <a:latin typeface="Times New Roman" panose="02020603050405020304" pitchFamily="18" charset="0"/>
              </a:rPr>
              <a:t>trồng</a:t>
            </a:r>
            <a:r>
              <a:rPr lang="en-US" sz="2000" dirty="0">
                <a:latin typeface="Times New Roman" panose="02020603050405020304" pitchFamily="18" charset="0"/>
              </a:rPr>
              <a:t> </a:t>
            </a:r>
            <a:r>
              <a:rPr lang="en-US" sz="2000" dirty="0" err="1">
                <a:latin typeface="Times New Roman" panose="02020603050405020304" pitchFamily="18" charset="0"/>
              </a:rPr>
              <a:t>xuống</a:t>
            </a:r>
            <a:r>
              <a:rPr lang="en-US" sz="2000" dirty="0">
                <a:latin typeface="Times New Roman" panose="02020603050405020304" pitchFamily="18" charset="0"/>
              </a:rPr>
              <a:t> </a:t>
            </a:r>
            <a:r>
              <a:rPr lang="en-US" sz="2000" dirty="0" err="1">
                <a:latin typeface="Times New Roman" panose="02020603050405020304" pitchFamily="18" charset="0"/>
              </a:rPr>
              <a:t>đất</a:t>
            </a:r>
            <a:r>
              <a:rPr lang="en-US" sz="2000" dirty="0">
                <a:latin typeface="Times New Roman" panose="02020603050405020304" pitchFamily="18" charset="0"/>
              </a:rPr>
              <a:t>. </a:t>
            </a:r>
          </a:p>
          <a:p>
            <a:pPr>
              <a:spcBef>
                <a:spcPct val="50000"/>
              </a:spcBef>
            </a:pPr>
            <a:r>
              <a:rPr lang="en-US" sz="2000" dirty="0" err="1">
                <a:latin typeface="Times New Roman" panose="02020603050405020304" pitchFamily="18" charset="0"/>
              </a:rPr>
              <a:t>Ví</a:t>
            </a:r>
            <a:r>
              <a:rPr lang="en-US" sz="2000" dirty="0">
                <a:latin typeface="Times New Roman" panose="02020603050405020304" pitchFamily="18" charset="0"/>
              </a:rPr>
              <a:t> </a:t>
            </a:r>
            <a:r>
              <a:rPr lang="en-US" sz="2000" dirty="0" err="1">
                <a:latin typeface="Times New Roman" panose="02020603050405020304" pitchFamily="18" charset="0"/>
              </a:rPr>
              <a:t>dụ</a:t>
            </a:r>
            <a:r>
              <a:rPr lang="en-US" sz="2000" dirty="0">
                <a:latin typeface="Times New Roman" panose="02020603050405020304" pitchFamily="18" charset="0"/>
              </a:rPr>
              <a:t>: </a:t>
            </a:r>
            <a:r>
              <a:rPr lang="en-US" sz="2000" dirty="0" err="1">
                <a:latin typeface="Times New Roman" panose="02020603050405020304" pitchFamily="18" charset="0"/>
              </a:rPr>
              <a:t>cây</a:t>
            </a:r>
            <a:r>
              <a:rPr lang="en-US" sz="2000" dirty="0">
                <a:latin typeface="Times New Roman" panose="02020603050405020304" pitchFamily="18" charset="0"/>
              </a:rPr>
              <a:t> </a:t>
            </a:r>
            <a:r>
              <a:rPr lang="en-US" sz="2000" dirty="0" err="1">
                <a:latin typeface="Times New Roman" panose="02020603050405020304" pitchFamily="18" charset="0"/>
              </a:rPr>
              <a:t>bưởi</a:t>
            </a:r>
            <a:r>
              <a:rPr lang="en-US" sz="2000" dirty="0">
                <a:latin typeface="Times New Roman" panose="02020603050405020304" pitchFamily="18" charset="0"/>
              </a:rPr>
              <a:t>, </a:t>
            </a:r>
            <a:r>
              <a:rPr lang="en-US" sz="2000" dirty="0" err="1">
                <a:latin typeface="Times New Roman" panose="02020603050405020304" pitchFamily="18" charset="0"/>
              </a:rPr>
              <a:t>chanh</a:t>
            </a:r>
            <a:r>
              <a:rPr lang="en-US" sz="2000" dirty="0">
                <a:latin typeface="Times New Roman" panose="02020603050405020304" pitchFamily="18" charset="0"/>
              </a:rPr>
              <a:t>…</a:t>
            </a:r>
            <a:endParaRPr lang="en-US" sz="2000" dirty="0">
              <a:latin typeface="Times New Roman" panose="02020603050405020304" pitchFamily="18" charset="0"/>
            </a:endParaRP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4072" y="4682798"/>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058324" y="6237313"/>
            <a:ext cx="3286148" cy="461665"/>
          </a:xfrm>
          <a:prstGeom prst="rect">
            <a:avLst/>
          </a:prstGeom>
          <a:noFill/>
        </p:spPr>
        <p:txBody>
          <a:bodyPr wrap="square" rtlCol="0">
            <a:spAutoFit/>
          </a:bodyPr>
          <a:lstStyle/>
          <a:p>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a:t>
            </a:r>
            <a:r>
              <a:rPr lang="en-GB" sz="2400" b="1" dirty="0" err="1">
                <a:solidFill>
                  <a:srgbClr val="FF00FF"/>
                </a:solidFill>
                <a:latin typeface="Times New Roman" panose="02020603050405020304" pitchFamily="18" charset="0"/>
                <a:cs typeface="Times New Roman" panose="02020603050405020304" pitchFamily="18" charset="0"/>
              </a:rPr>
              <a:t>ây</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chanh</a:t>
            </a:r>
            <a:endParaRPr lang="en-GB" sz="2400" b="1" dirty="0">
              <a:solidFill>
                <a:srgbClr val="FF00F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930804" y="4165601"/>
            <a:ext cx="2125636" cy="461665"/>
          </a:xfrm>
          <a:prstGeom prst="rect">
            <a:avLst/>
          </a:prstGeom>
          <a:noFill/>
        </p:spPr>
        <p:txBody>
          <a:bodyPr wrap="square" rtlCol="0">
            <a:spAutoFit/>
          </a:bodyPr>
          <a:lstStyle/>
          <a:p>
            <a:r>
              <a:rPr lang="en-GB" sz="2400" b="1" dirty="0" err="1">
                <a:solidFill>
                  <a:srgbClr val="0000FF"/>
                </a:solidFill>
                <a:latin typeface="Times New Roman" panose="02020603050405020304" pitchFamily="18" charset="0"/>
                <a:cs typeface="Times New Roman" panose="02020603050405020304" pitchFamily="18" charset="0"/>
              </a:rPr>
              <a:t>Cây</a:t>
            </a:r>
            <a:r>
              <a:rPr lang="en-GB" sz="2400" b="1" dirty="0">
                <a:solidFill>
                  <a:srgbClr val="0000FF"/>
                </a:solidFill>
                <a:latin typeface="Times New Roman" panose="02020603050405020304" pitchFamily="18" charset="0"/>
                <a:cs typeface="Times New Roman" panose="02020603050405020304" pitchFamily="18" charset="0"/>
              </a:rPr>
              <a:t> </a:t>
            </a:r>
            <a:r>
              <a:rPr lang="en-GB" sz="2400" b="1" dirty="0" err="1">
                <a:solidFill>
                  <a:srgbClr val="0000FF"/>
                </a:solidFill>
                <a:latin typeface="Times New Roman" panose="02020603050405020304" pitchFamily="18" charset="0"/>
                <a:cs typeface="Times New Roman" panose="02020603050405020304" pitchFamily="18" charset="0"/>
              </a:rPr>
              <a:t>xoài</a:t>
            </a:r>
            <a:endParaRPr lang="en-GB" sz="2400" b="1" dirty="0">
              <a:solidFill>
                <a:srgbClr val="0000FF"/>
              </a:solidFill>
              <a:latin typeface="Times New Roman" panose="02020603050405020304" pitchFamily="18" charset="0"/>
              <a:cs typeface="Times New Roman" panose="02020603050405020304"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3215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924" y="2546286"/>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0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555436" y="2122443"/>
            <a:ext cx="2789036" cy="461665"/>
          </a:xfrm>
          <a:prstGeom prst="rect">
            <a:avLst/>
          </a:prstGeom>
          <a:noFill/>
        </p:spPr>
        <p:txBody>
          <a:bodyPr wrap="square" rtlCol="0">
            <a:spAutoFit/>
          </a:bodyPr>
          <a:lstStyle/>
          <a:p>
            <a:r>
              <a:rPr lang="en-GB" sz="2400" b="1" dirty="0" err="1">
                <a:solidFill>
                  <a:srgbClr val="FFC000"/>
                </a:solidFill>
                <a:latin typeface="Times New Roman" panose="02020603050405020304" pitchFamily="18" charset="0"/>
                <a:cs typeface="Times New Roman" panose="02020603050405020304" pitchFamily="18" charset="0"/>
              </a:rPr>
              <a:t>Cây</a:t>
            </a:r>
            <a:r>
              <a:rPr lang="en-GB" sz="2400" b="1" dirty="0">
                <a:solidFill>
                  <a:srgbClr val="FFC000"/>
                </a:solidFill>
                <a:latin typeface="Times New Roman" panose="02020603050405020304" pitchFamily="18" charset="0"/>
                <a:cs typeface="Times New Roman" panose="02020603050405020304" pitchFamily="18" charset="0"/>
              </a:rPr>
              <a:t> </a:t>
            </a:r>
            <a:r>
              <a:rPr lang="en-GB" sz="2400" b="1" dirty="0" err="1">
                <a:solidFill>
                  <a:srgbClr val="FFC000"/>
                </a:solidFill>
                <a:latin typeface="Times New Roman" panose="02020603050405020304" pitchFamily="18" charset="0"/>
                <a:cs typeface="Times New Roman" panose="02020603050405020304" pitchFamily="18" charset="0"/>
              </a:rPr>
              <a:t>thanh</a:t>
            </a:r>
            <a:r>
              <a:rPr lang="en-GB" sz="2400" b="1" dirty="0">
                <a:solidFill>
                  <a:srgbClr val="FFC000"/>
                </a:solidFill>
                <a:latin typeface="Times New Roman" panose="02020603050405020304" pitchFamily="18" charset="0"/>
                <a:cs typeface="Times New Roman" panose="02020603050405020304" pitchFamily="18" charset="0"/>
              </a:rPr>
              <a:t> long</a:t>
            </a:r>
            <a:endParaRPr lang="en-GB" sz="2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589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986</Words>
  <Application>Microsoft Office PowerPoint</Application>
  <PresentationFormat>Widescreen</PresentationFormat>
  <Paragraphs>77</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Bài 5  NHÂN GIỐNG VÔ TÍNH CÂY TRỒNG</vt:lpstr>
      <vt:lpstr>PowerPoint Presentation</vt:lpstr>
      <vt:lpstr>I. Khái niệm</vt:lpstr>
      <vt:lpstr>II. Các phương pháp nhân giống vô tính</vt:lpstr>
      <vt:lpstr>PowerPoint Presentation</vt:lpstr>
      <vt:lpstr>PowerPoint Presentation</vt:lpstr>
      <vt:lpstr>PowerPoint Presentation</vt:lpstr>
      <vt:lpstr>III. Nhân giống bằng phương pháp giâm cành</vt:lpstr>
      <vt:lpstr>PowerPoint Presentation</vt:lpstr>
      <vt:lpstr>PowerPoint Presentation</vt:lpstr>
      <vt:lpstr>HƯỚNG DẪN HỌC TẬP</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T.TUAN</dc:creator>
  <cp:lastModifiedBy>T.TUAN</cp:lastModifiedBy>
  <cp:revision>2</cp:revision>
  <dcterms:created xsi:type="dcterms:W3CDTF">2022-10-31T15:53:09Z</dcterms:created>
  <dcterms:modified xsi:type="dcterms:W3CDTF">2022-10-31T15:56:17Z</dcterms:modified>
</cp:coreProperties>
</file>