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6" r:id="rId2"/>
    <p:sldId id="258" r:id="rId3"/>
    <p:sldId id="259" r:id="rId4"/>
    <p:sldId id="261" r:id="rId5"/>
    <p:sldId id="256" r:id="rId6"/>
    <p:sldId id="262" r:id="rId7"/>
    <p:sldId id="263" r:id="rId8"/>
    <p:sldId id="264" r:id="rId9"/>
    <p:sldId id="265" r:id="rId10"/>
    <p:sldId id="266" r:id="rId11"/>
    <p:sldId id="27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D60093"/>
    <a:srgbClr val="9933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33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AF316-06EA-47A6-B90F-D86EEBC5BD2D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9F929-24A3-45CE-83F7-7119B08D9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44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EB15FEF-7D43-48B4-A7FC-182D1FF160D6}" type="slidenum">
              <a:rPr lang="en-US" altLang="vi-VN" sz="1200" smtClean="0">
                <a:latin typeface=".VnAristote" pitchFamily="34" charset="0"/>
              </a:rPr>
              <a:pPr/>
              <a:t>3</a:t>
            </a:fld>
            <a:endParaRPr lang="en-US" altLang="vi-VN" sz="1200" smtClean="0">
              <a:latin typeface=".VnAristote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9F929-24A3-45CE-83F7-7119B08D9B2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150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9F929-24A3-45CE-83F7-7119B08D9B2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150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9F929-24A3-45CE-83F7-7119B08D9B2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491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B6165CF-1295-400F-802D-524744A139A8}" type="slidenum">
              <a:rPr lang="vi-VN" smtClean="0">
                <a:latin typeface="VNI-Times" pitchFamily="2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vi-VN" smtClean="0">
              <a:latin typeface="VNI-Times" pitchFamily="2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3EAA100-9325-42C5-BA08-E6E05CD6B222}" type="slidenum">
              <a:rPr lang="vi-VN" smtClean="0">
                <a:latin typeface="VNI-Times" pitchFamily="2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vi-VN" smtClean="0">
              <a:latin typeface="VNI-Times" pitchFamily="2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8DC74EE-46C5-4265-B46C-5D5E0D927B02}" type="slidenum">
              <a:rPr lang="vi-VN" smtClean="0">
                <a:latin typeface="VNI-Times" pitchFamily="2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vi-VN" smtClean="0">
              <a:latin typeface="VNI-Times" pitchFamily="2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4EE08-8876-43BD-93B7-439768D4EF3F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F45E5-81BA-4AB3-B464-3D59DA619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730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4EE08-8876-43BD-93B7-439768D4EF3F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F45E5-81BA-4AB3-B464-3D59DA619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497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4EE08-8876-43BD-93B7-439768D4EF3F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F45E5-81BA-4AB3-B464-3D59DA619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825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NUT BASE SECTION 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2146301" y="156634"/>
            <a:ext cx="4862513" cy="64833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dots"/>
          <p:cNvSpPr>
            <a:spLocks noChangeAspect="1"/>
          </p:cNvSpPr>
          <p:nvPr userDrawn="1"/>
        </p:nvSpPr>
        <p:spPr>
          <a:xfrm>
            <a:off x="2586039" y="745067"/>
            <a:ext cx="3983037" cy="5310717"/>
          </a:xfrm>
          <a:prstGeom prst="ellipse">
            <a:avLst/>
          </a:prstGeom>
          <a:noFill/>
          <a:ln w="184150" cap="rnd" cmpd="sng" algn="ctr">
            <a:solidFill>
              <a:schemeClr val="accent4"/>
            </a:solidFill>
            <a:prstDash val="sysDot"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6585" y="2935629"/>
            <a:ext cx="3906251" cy="927824"/>
          </a:xfrm>
          <a:prstGeom prst="rect">
            <a:avLst/>
          </a:prstGeom>
        </p:spPr>
        <p:txBody>
          <a:bodyPr/>
          <a:lstStyle>
            <a:lvl1pPr algn="ctr">
              <a:lnSpc>
                <a:spcPct val="95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3972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6285"/>
            <a:ext cx="2133600" cy="47624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6285"/>
            <a:ext cx="2895600" cy="47624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6285"/>
            <a:ext cx="2133600" cy="47624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5D6CA-3A31-464C-8821-17B45AC48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28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4EE08-8876-43BD-93B7-439768D4EF3F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F45E5-81BA-4AB3-B464-3D59DA619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738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4EE08-8876-43BD-93B7-439768D4EF3F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F45E5-81BA-4AB3-B464-3D59DA619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81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4EE08-8876-43BD-93B7-439768D4EF3F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F45E5-81BA-4AB3-B464-3D59DA619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674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4EE08-8876-43BD-93B7-439768D4EF3F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F45E5-81BA-4AB3-B464-3D59DA619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214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4EE08-8876-43BD-93B7-439768D4EF3F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F45E5-81BA-4AB3-B464-3D59DA619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426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4EE08-8876-43BD-93B7-439768D4EF3F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F45E5-81BA-4AB3-B464-3D59DA619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64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4EE08-8876-43BD-93B7-439768D4EF3F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F45E5-81BA-4AB3-B464-3D59DA619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974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4EE08-8876-43BD-93B7-439768D4EF3F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F45E5-81BA-4AB3-B464-3D59DA619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84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4EE08-8876-43BD-93B7-439768D4EF3F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F45E5-81BA-4AB3-B464-3D59DA619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321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5.xml"/><Relationship Id="rId7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My%20Documents\Youth\Millionaire\thinking.wav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3.jpeg"/><Relationship Id="rId4" Type="http://schemas.openxmlformats.org/officeDocument/2006/relationships/audio" Target="../media/audio1.wav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My%20Documents\Youth\Millionaire\thinking.wav" TargetMode="External"/><Relationship Id="rId6" Type="http://schemas.openxmlformats.org/officeDocument/2006/relationships/audio" Target="../media/audio2.wav"/><Relationship Id="rId5" Type="http://schemas.openxmlformats.org/officeDocument/2006/relationships/image" Target="../media/image20.png"/><Relationship Id="rId4" Type="http://schemas.openxmlformats.org/officeDocument/2006/relationships/audio" Target="../media/audio1.wav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My%20Documents\Youth\Millionaire\thinking.wav" TargetMode="External"/><Relationship Id="rId6" Type="http://schemas.openxmlformats.org/officeDocument/2006/relationships/image" Target="../media/image19.png"/><Relationship Id="rId11" Type="http://schemas.openxmlformats.org/officeDocument/2006/relationships/image" Target="../media/image23.jpeg"/><Relationship Id="rId5" Type="http://schemas.openxmlformats.org/officeDocument/2006/relationships/audio" Target="../media/audio3.wav"/><Relationship Id="rId10" Type="http://schemas.openxmlformats.org/officeDocument/2006/relationships/image" Target="../media/image22.png"/><Relationship Id="rId4" Type="http://schemas.openxmlformats.org/officeDocument/2006/relationships/audio" Target="../media/audio1.wav"/><Relationship Id="rId9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1.wav"/><Relationship Id="rId7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My%20Documents\Youth\Millionaire\thinking.wav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3.jpeg"/><Relationship Id="rId4" Type="http://schemas.openxmlformats.org/officeDocument/2006/relationships/audio" Target="../media/audio3.wav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1.wav"/><Relationship Id="rId7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My%20Documents\Youth\Millionaire\thinking.wav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3.jpeg"/><Relationship Id="rId4" Type="http://schemas.openxmlformats.org/officeDocument/2006/relationships/audio" Target="../media/audio3.wav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1.wav"/><Relationship Id="rId7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My%20Documents\Youth\Millionaire\thinking.wav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3.jpeg"/><Relationship Id="rId4" Type="http://schemas.openxmlformats.org/officeDocument/2006/relationships/audio" Target="../media/audio3.wav"/><Relationship Id="rId9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1.wav"/><Relationship Id="rId7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My%20Documents\Youth\Millionaire\thinking.wav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3.jpeg"/><Relationship Id="rId4" Type="http://schemas.openxmlformats.org/officeDocument/2006/relationships/audio" Target="../media/audio3.wav"/><Relationship Id="rId9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1.wav"/><Relationship Id="rId7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My%20Documents\Youth\Millionaire\thinking.wav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audio" Target="../media/audio3.wav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images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061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126067"/>
            <a:ext cx="8915400" cy="220008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defRPr/>
            </a:pPr>
            <a:r>
              <a:rPr lang="vi-VN" dirty="0"/>
              <a:t> </a:t>
            </a:r>
            <a:r>
              <a:rPr lang="vi-VN" sz="3200" b="1" dirty="0">
                <a:solidFill>
                  <a:srgbClr val="C00000"/>
                </a:solidFill>
                <a:ea typeface="+mj-ea"/>
                <a:cs typeface="Times New Roman" panose="02020603050405020304" pitchFamily="18" charset="0"/>
              </a:rPr>
              <a:t>Ngũ cốc </a:t>
            </a:r>
            <a:r>
              <a:rPr lang="en-US" sz="3200" b="1" dirty="0" err="1">
                <a:solidFill>
                  <a:srgbClr val="C00000"/>
                </a:solidFill>
                <a:ea typeface="+mj-ea"/>
                <a:cs typeface="Times New Roman" panose="02020603050405020304" pitchFamily="18" charset="0"/>
              </a:rPr>
              <a:t>là</a:t>
            </a:r>
            <a:r>
              <a:rPr lang="vi-VN" sz="3200" b="1" dirty="0">
                <a:solidFill>
                  <a:srgbClr val="C0000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ea typeface="+mj-ea"/>
                <a:cs typeface="Times New Roman" panose="02020603050405020304" pitchFamily="18" charset="0"/>
              </a:rPr>
              <a:t>t</a:t>
            </a:r>
            <a:r>
              <a:rPr lang="vi-VN" sz="3200" b="1" dirty="0">
                <a:solidFill>
                  <a:srgbClr val="C00000"/>
                </a:solidFill>
                <a:ea typeface="+mj-ea"/>
                <a:cs typeface="Times New Roman" panose="02020603050405020304" pitchFamily="18" charset="0"/>
              </a:rPr>
              <a:t>ên gọi chung của 5 loại hạt dùng đ</a:t>
            </a:r>
            <a:r>
              <a:rPr lang="en-US" sz="3200" b="1" dirty="0">
                <a:solidFill>
                  <a:srgbClr val="C00000"/>
                </a:solidFill>
                <a:ea typeface="+mj-ea"/>
                <a:cs typeface="Times New Roman" panose="02020603050405020304" pitchFamily="18" charset="0"/>
              </a:rPr>
              <a:t>ể</a:t>
            </a:r>
            <a:r>
              <a:rPr lang="vi-VN" sz="3200" b="1" dirty="0">
                <a:solidFill>
                  <a:srgbClr val="C00000"/>
                </a:solidFill>
                <a:ea typeface="+mj-ea"/>
                <a:cs typeface="Times New Roman" panose="02020603050405020304" pitchFamily="18" charset="0"/>
              </a:rPr>
              <a:t> ăn</a:t>
            </a:r>
            <a:r>
              <a:rPr lang="en-US" sz="3200" b="1" dirty="0">
                <a:solidFill>
                  <a:srgbClr val="C00000"/>
                </a:solidFill>
                <a:ea typeface="+mj-ea"/>
                <a:cs typeface="Times New Roman" panose="02020603050405020304" pitchFamily="18" charset="0"/>
              </a:rPr>
              <a:t>(</a:t>
            </a:r>
            <a:r>
              <a:rPr lang="vi-VN" sz="3200" b="1" dirty="0">
                <a:solidFill>
                  <a:srgbClr val="C0000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+mj-ea"/>
                <a:cs typeface="Times New Roman" panose="02020603050405020304" pitchFamily="18" charset="0"/>
              </a:rPr>
              <a:t>kê</a:t>
            </a:r>
            <a:r>
              <a:rPr lang="en-US" sz="3200" b="1" dirty="0">
                <a:solidFill>
                  <a:srgbClr val="C00000"/>
                </a:solidFill>
                <a:ea typeface="+mj-ea"/>
                <a:cs typeface="Times New Roman" panose="02020603050405020304" pitchFamily="18" charset="0"/>
              </a:rPr>
              <a:t>,</a:t>
            </a:r>
            <a:r>
              <a:rPr lang="vi-VN" sz="3200" b="1" dirty="0">
                <a:solidFill>
                  <a:srgbClr val="C00000"/>
                </a:solidFill>
                <a:ea typeface="+mj-ea"/>
                <a:cs typeface="Times New Roman" panose="02020603050405020304" pitchFamily="18" charset="0"/>
              </a:rPr>
              <a:t> đ</a:t>
            </a:r>
            <a:r>
              <a:rPr lang="en-US" sz="3200" b="1" dirty="0" err="1">
                <a:solidFill>
                  <a:srgbClr val="C00000"/>
                </a:solidFill>
                <a:ea typeface="+mj-ea"/>
                <a:cs typeface="Times New Roman" panose="02020603050405020304" pitchFamily="18" charset="0"/>
              </a:rPr>
              <a:t>ậu</a:t>
            </a:r>
            <a:r>
              <a:rPr lang="en-US" sz="3200" b="1" dirty="0">
                <a:solidFill>
                  <a:srgbClr val="C00000"/>
                </a:solidFill>
                <a:ea typeface="+mj-ea"/>
                <a:cs typeface="Times New Roman" panose="02020603050405020304" pitchFamily="18" charset="0"/>
              </a:rPr>
              <a:t>,</a:t>
            </a:r>
            <a:r>
              <a:rPr lang="vi-VN" sz="3200" b="1" dirty="0">
                <a:solidFill>
                  <a:srgbClr val="C00000"/>
                </a:solidFill>
                <a:ea typeface="+mj-ea"/>
                <a:cs typeface="Times New Roman" panose="02020603050405020304" pitchFamily="18" charset="0"/>
              </a:rPr>
              <a:t> ngô</a:t>
            </a:r>
            <a:r>
              <a:rPr lang="en-US" sz="3200" b="1" dirty="0">
                <a:solidFill>
                  <a:srgbClr val="C00000"/>
                </a:solidFill>
                <a:ea typeface="+mj-ea"/>
                <a:cs typeface="Times New Roman" panose="02020603050405020304" pitchFamily="18" charset="0"/>
              </a:rPr>
              <a:t>,</a:t>
            </a:r>
            <a:r>
              <a:rPr lang="vi-VN" sz="3200" b="1" dirty="0">
                <a:solidFill>
                  <a:srgbClr val="C00000"/>
                </a:solidFill>
                <a:ea typeface="+mj-ea"/>
                <a:cs typeface="Times New Roman" panose="02020603050405020304" pitchFamily="18" charset="0"/>
              </a:rPr>
              <a:t> lúa nếp</a:t>
            </a:r>
            <a:r>
              <a:rPr lang="en-US" sz="3200" b="1" dirty="0">
                <a:solidFill>
                  <a:srgbClr val="C00000"/>
                </a:solidFill>
                <a:ea typeface="+mj-ea"/>
                <a:cs typeface="Times New Roman" panose="02020603050405020304" pitchFamily="18" charset="0"/>
              </a:rPr>
              <a:t>,</a:t>
            </a:r>
            <a:r>
              <a:rPr lang="vi-VN" sz="3200" b="1" dirty="0">
                <a:solidFill>
                  <a:srgbClr val="C00000"/>
                </a:solidFill>
                <a:ea typeface="+mj-ea"/>
                <a:cs typeface="Times New Roman" panose="02020603050405020304" pitchFamily="18" charset="0"/>
              </a:rPr>
              <a:t> lúa tẻ</a:t>
            </a:r>
            <a:r>
              <a:rPr lang="en-US" sz="3200" b="1" dirty="0">
                <a:solidFill>
                  <a:srgbClr val="C00000"/>
                </a:solidFill>
                <a:ea typeface="+mj-ea"/>
                <a:cs typeface="Times New Roman" panose="02020603050405020304" pitchFamily="18" charset="0"/>
              </a:rPr>
              <a:t>). </a:t>
            </a:r>
            <a:r>
              <a:rPr lang="en-US" sz="3200" b="1" dirty="0" err="1">
                <a:solidFill>
                  <a:srgbClr val="C00000"/>
                </a:solidFill>
                <a:ea typeface="+mj-ea"/>
                <a:cs typeface="Times New Roman" panose="02020603050405020304" pitchFamily="18" charset="0"/>
              </a:rPr>
              <a:t>Ngày</a:t>
            </a:r>
            <a:r>
              <a:rPr lang="vi-VN" sz="3200" b="1" dirty="0">
                <a:solidFill>
                  <a:srgbClr val="C00000"/>
                </a:solidFill>
                <a:ea typeface="+mj-ea"/>
                <a:cs typeface="Times New Roman" panose="02020603050405020304" pitchFamily="18" charset="0"/>
              </a:rPr>
              <a:t> nay</a:t>
            </a:r>
            <a:r>
              <a:rPr lang="en-US" sz="3200" b="1" dirty="0">
                <a:solidFill>
                  <a:srgbClr val="C00000"/>
                </a:solidFill>
                <a:ea typeface="+mj-ea"/>
                <a:cs typeface="Times New Roman" panose="02020603050405020304" pitchFamily="18" charset="0"/>
              </a:rPr>
              <a:t>,</a:t>
            </a:r>
            <a:r>
              <a:rPr lang="vi-VN" sz="3200" b="1" dirty="0">
                <a:solidFill>
                  <a:srgbClr val="C00000"/>
                </a:solidFill>
                <a:ea typeface="+mj-ea"/>
                <a:cs typeface="Times New Roman" panose="02020603050405020304" pitchFamily="18" charset="0"/>
              </a:rPr>
              <a:t> ngũ cốc là tên gọi chung của các loại cây có hạt </a:t>
            </a:r>
            <a:r>
              <a:rPr lang="en-US" sz="3200" b="1" dirty="0" err="1">
                <a:solidFill>
                  <a:srgbClr val="C00000"/>
                </a:solidFill>
                <a:ea typeface="+mj-ea"/>
                <a:cs typeface="Times New Roman" panose="02020603050405020304" pitchFamily="18" charset="0"/>
              </a:rPr>
              <a:t>dùng</a:t>
            </a:r>
            <a:r>
              <a:rPr lang="vi-VN" sz="3200" b="1" dirty="0">
                <a:solidFill>
                  <a:srgbClr val="C00000"/>
                </a:solidFill>
                <a:ea typeface="+mj-ea"/>
                <a:cs typeface="Times New Roman" panose="02020603050405020304" pitchFamily="18" charset="0"/>
              </a:rPr>
              <a:t> làm </a:t>
            </a:r>
            <a:r>
              <a:rPr lang="en-US" sz="3200" b="1" dirty="0" err="1">
                <a:solidFill>
                  <a:srgbClr val="C00000"/>
                </a:solidFill>
                <a:ea typeface="+mj-ea"/>
                <a:cs typeface="Times New Roman" panose="02020603050405020304" pitchFamily="18" charset="0"/>
              </a:rPr>
              <a:t>lương</a:t>
            </a:r>
            <a:r>
              <a:rPr lang="vi-VN" sz="3200" b="1" dirty="0">
                <a:solidFill>
                  <a:srgbClr val="C0000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+mj-ea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C00000"/>
                </a:solidFill>
                <a:ea typeface="+mj-ea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0"/>
            <a:ext cx="1630363" cy="92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29"/>
          <p:cNvSpPr>
            <a:spLocks noChangeArrowheads="1"/>
          </p:cNvSpPr>
          <p:nvPr/>
        </p:nvSpPr>
        <p:spPr bwMode="auto">
          <a:xfrm>
            <a:off x="198438" y="152400"/>
            <a:ext cx="8716962" cy="6477000"/>
          </a:xfrm>
          <a:prstGeom prst="rect">
            <a:avLst/>
          </a:prstGeom>
          <a:noFill/>
          <a:ln w="9525" algn="ctr">
            <a:solidFill>
              <a:srgbClr val="00FF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vi-VN" altLang="en-US" sz="3200"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952108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7" descr="b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"/>
            <a:ext cx="9715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1"/>
            <a:ext cx="6858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itle 13"/>
          <p:cNvSpPr txBox="1">
            <a:spLocks/>
          </p:cNvSpPr>
          <p:nvPr/>
        </p:nvSpPr>
        <p:spPr bwMode="auto">
          <a:xfrm>
            <a:off x="1257300" y="-115540"/>
            <a:ext cx="162044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4ABFB6"/>
                </a:solidFill>
                <a:latin typeface="#9Slide04 AdrianeSwash" pitchFamily="2" charset="-93"/>
              </a:rPr>
              <a:t>Luyện tập</a:t>
            </a:r>
          </a:p>
        </p:txBody>
      </p:sp>
      <p:sp>
        <p:nvSpPr>
          <p:cNvPr id="10" name="Title 5"/>
          <p:cNvSpPr txBox="1">
            <a:spLocks/>
          </p:cNvSpPr>
          <p:nvPr/>
        </p:nvSpPr>
        <p:spPr bwMode="auto">
          <a:xfrm>
            <a:off x="171450" y="855663"/>
            <a:ext cx="79438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vi-VN" altLang="en-US" sz="3000">
                <a:solidFill>
                  <a:srgbClr val="0070C0"/>
                </a:solidFill>
                <a:latin typeface="Times New Roman" pitchFamily="18" charset="0"/>
              </a:rPr>
              <a:t>Sắp xếp các thực phẩm trong hình 4.2 và các nhóm sau nếu thực phẩm giàu tinh bột chất đường và chất </a:t>
            </a:r>
            <a:r>
              <a:rPr lang="en-US" altLang="en-US" sz="3000">
                <a:solidFill>
                  <a:srgbClr val="0070C0"/>
                </a:solidFill>
                <a:latin typeface="Times New Roman" pitchFamily="18" charset="0"/>
              </a:rPr>
              <a:t>xơ,</a:t>
            </a:r>
            <a:r>
              <a:rPr lang="vi-VN" altLang="en-US" sz="3000">
                <a:solidFill>
                  <a:srgbClr val="0070C0"/>
                </a:solidFill>
                <a:latin typeface="Times New Roman" pitchFamily="18" charset="0"/>
              </a:rPr>
              <a:t> nhóm thực phẩm giàu chất đạm</a:t>
            </a:r>
            <a:r>
              <a:rPr lang="en-US" altLang="en-US" sz="3000">
                <a:solidFill>
                  <a:srgbClr val="0070C0"/>
                </a:solidFill>
                <a:latin typeface="Times New Roman" pitchFamily="18" charset="0"/>
              </a:rPr>
              <a:t>,</a:t>
            </a:r>
            <a:r>
              <a:rPr lang="vi-VN" altLang="en-US" sz="3000">
                <a:solidFill>
                  <a:srgbClr val="0070C0"/>
                </a:solidFill>
                <a:latin typeface="Times New Roman" pitchFamily="18" charset="0"/>
              </a:rPr>
              <a:t> nhóm thực phẩm giàu chất béo</a:t>
            </a:r>
            <a:endParaRPr lang="en-US" altLang="en-US" sz="3000">
              <a:solidFill>
                <a:srgbClr val="0070C0"/>
              </a:solidFill>
              <a:latin typeface="Times New Roman" pitchFamily="18" charset="0"/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20"/>
          <a:stretch>
            <a:fillRect/>
          </a:stretch>
        </p:blipFill>
        <p:spPr bwMode="auto">
          <a:xfrm>
            <a:off x="1260873" y="2438401"/>
            <a:ext cx="6378178" cy="39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127490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10082F"/>
              </a:clrFrom>
              <a:clrTo>
                <a:srgbClr val="10082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2"/>
            <a:ext cx="91440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512763" y="1752600"/>
            <a:ext cx="8001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NỘI DUNG CÂU HỎI </a:t>
            </a:r>
          </a:p>
        </p:txBody>
      </p:sp>
      <p:pic>
        <p:nvPicPr>
          <p:cNvPr id="4108" name="thinking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4200" y="1600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3" descr="biglogo">
            <a:hlinkClick r:id="" action="ppaction://noaction">
              <a:snd r:embed="rId7" name="millionaire3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101600"/>
            <a:ext cx="1295400" cy="1289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5410201"/>
            <a:ext cx="434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463" name="Straight Connector 20"/>
          <p:cNvCxnSpPr>
            <a:cxnSpLocks noChangeShapeType="1"/>
          </p:cNvCxnSpPr>
          <p:nvPr/>
        </p:nvCxnSpPr>
        <p:spPr bwMode="auto">
          <a:xfrm>
            <a:off x="1346202" y="1411290"/>
            <a:ext cx="7496175" cy="14287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9464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4724401"/>
            <a:ext cx="434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410201"/>
            <a:ext cx="434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724401"/>
            <a:ext cx="434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275263" y="4818064"/>
            <a:ext cx="2743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C000"/>
                </a:solidFill>
                <a:latin typeface=".VnArial" pitchFamily="34" charset="0"/>
              </a:rPr>
              <a:t>B</a:t>
            </a:r>
            <a:r>
              <a:rPr lang="en-US" sz="24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275263" y="5486401"/>
            <a:ext cx="1981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C000"/>
                </a:solidFill>
                <a:latin typeface=".VnArial" pitchFamily="34" charset="0"/>
              </a:rPr>
              <a:t>D. </a:t>
            </a:r>
            <a:endParaRPr lang="en-US" b="1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758825" y="5486401"/>
            <a:ext cx="2438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C000"/>
                </a:solidFill>
                <a:latin typeface=".VnArial" pitchFamily="34" charset="0"/>
              </a:rPr>
              <a:t>C. </a:t>
            </a:r>
            <a:endParaRPr lang="en-US" b="1">
              <a:solidFill>
                <a:srgbClr val="FFC000"/>
              </a:solidFill>
              <a:latin typeface=".VnArial" pitchFamily="34" charset="0"/>
            </a:endParaRPr>
          </a:p>
        </p:txBody>
      </p:sp>
      <p:sp>
        <p:nvSpPr>
          <p:cNvPr id="19470" name="Oval 17"/>
          <p:cNvSpPr>
            <a:spLocks noChangeArrowheads="1"/>
          </p:cNvSpPr>
          <p:nvPr/>
        </p:nvSpPr>
        <p:spPr bwMode="auto">
          <a:xfrm>
            <a:off x="228600" y="38862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769938" y="4800601"/>
            <a:ext cx="2438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C000"/>
                </a:solidFill>
                <a:latin typeface=".VnArial" pitchFamily="34" charset="0"/>
              </a:rPr>
              <a:t>A. </a:t>
            </a:r>
            <a:endParaRPr lang="en-US" b="1">
              <a:solidFill>
                <a:srgbClr val="FFC000"/>
              </a:solidFill>
              <a:latin typeface=".VnArial" pitchFamily="34" charset="0"/>
            </a:endParaRPr>
          </a:p>
        </p:txBody>
      </p:sp>
      <p:sp>
        <p:nvSpPr>
          <p:cNvPr id="60" name="Oval 59"/>
          <p:cNvSpPr>
            <a:spLocks noChangeArrowheads="1"/>
          </p:cNvSpPr>
          <p:nvPr/>
        </p:nvSpPr>
        <p:spPr bwMode="auto">
          <a:xfrm>
            <a:off x="250827" y="3886200"/>
            <a:ext cx="1262063" cy="6858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b="1">
                <a:solidFill>
                  <a:srgbClr val="FF0000"/>
                </a:solidFill>
                <a:latin typeface=".VnArial" pitchFamily="34" charset="0"/>
              </a:rPr>
              <a:t>50:50</a:t>
            </a:r>
          </a:p>
        </p:txBody>
      </p:sp>
      <p:sp>
        <p:nvSpPr>
          <p:cNvPr id="19473" name="WordArt 35"/>
          <p:cNvSpPr>
            <a:spLocks noChangeArrowheads="1" noChangeShapeType="1" noTextEdit="1"/>
          </p:cNvSpPr>
          <p:nvPr/>
        </p:nvSpPr>
        <p:spPr bwMode="auto">
          <a:xfrm>
            <a:off x="1846265" y="609602"/>
            <a:ext cx="5172075" cy="146526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1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Ai là triệu phú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733800"/>
            <a:ext cx="1219200" cy="83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2848379"/>
      </p:ext>
    </p:extLst>
  </p:cSld>
  <p:clrMapOvr>
    <a:masterClrMapping/>
  </p:clrMapOvr>
  <p:transition spd="slow">
    <p:wipe dir="d"/>
    <p:sndAc>
      <p:stSnd>
        <p:snd r:embed="rId4" name="millionaire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8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4099" grpId="0"/>
      <p:bldP spid="27" grpId="0"/>
      <p:bldP spid="28" grpId="0"/>
      <p:bldP spid="28" grpId="1"/>
      <p:bldP spid="29" grpId="0"/>
      <p:bldP spid="29" grpId="1"/>
      <p:bldP spid="56" grpId="0"/>
      <p:bldP spid="6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8" name="thinking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4200" y="1600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13" descr="biglogo">
            <a:hlinkClick r:id="" action="ppaction://noaction">
              <a:snd r:embed="rId6" name="millionaire3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101600"/>
            <a:ext cx="1295400" cy="1289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436" name="Straight Connector 20"/>
          <p:cNvCxnSpPr>
            <a:cxnSpLocks noChangeShapeType="1"/>
          </p:cNvCxnSpPr>
          <p:nvPr/>
        </p:nvCxnSpPr>
        <p:spPr bwMode="auto">
          <a:xfrm>
            <a:off x="1346202" y="1411290"/>
            <a:ext cx="7496175" cy="14287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37" name="WordArt 35"/>
          <p:cNvSpPr>
            <a:spLocks noChangeArrowheads="1" noChangeShapeType="1" noTextEdit="1"/>
          </p:cNvSpPr>
          <p:nvPr/>
        </p:nvSpPr>
        <p:spPr bwMode="auto">
          <a:xfrm>
            <a:off x="1846265" y="609602"/>
            <a:ext cx="5172075" cy="146526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1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Ai là triệu phú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124200" y="6027739"/>
            <a:ext cx="3657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9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10082F"/>
              </a:clrFrom>
              <a:clrTo>
                <a:srgbClr val="10082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700" y="1828800"/>
            <a:ext cx="914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143000" y="1905001"/>
            <a:ext cx="7162800" cy="95410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28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41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2" y="3276601"/>
            <a:ext cx="4886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95600" y="3352801"/>
            <a:ext cx="39274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smtClean="0">
                <a:solidFill>
                  <a:schemeClr val="accent3">
                    <a:lumMod val="20000"/>
                    <a:lumOff val="80000"/>
                  </a:schemeClr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cs typeface="Times New Roman" pitchFamily="18" charset="0"/>
              </a:rPr>
              <a:t>dinh</a:t>
            </a:r>
            <a:r>
              <a:rPr lang="en-US" sz="2800" dirty="0" smtClean="0">
                <a:solidFill>
                  <a:schemeClr val="accent3">
                    <a:lumMod val="20000"/>
                    <a:lumOff val="80000"/>
                  </a:schemeClr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cs typeface="Times New Roman" pitchFamily="18" charset="0"/>
              </a:rPr>
              <a:t>dưỡng</a:t>
            </a:r>
            <a:r>
              <a:rPr lang="en-US" sz="2800" dirty="0" smtClean="0">
                <a:solidFill>
                  <a:schemeClr val="accent3">
                    <a:lumMod val="20000"/>
                    <a:lumOff val="80000"/>
                  </a:schemeClr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cs typeface="Times New Roman" pitchFamily="18" charset="0"/>
              </a:rPr>
              <a:t>cần</a:t>
            </a:r>
            <a:r>
              <a:rPr lang="en-US" sz="2800" dirty="0" smtClean="0">
                <a:solidFill>
                  <a:schemeClr val="accent3">
                    <a:lumMod val="20000"/>
                    <a:lumOff val="80000"/>
                  </a:schemeClr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cs typeface="Times New Roman" pitchFamily="18" charset="0"/>
              </a:rPr>
              <a:t>thiết</a:t>
            </a:r>
            <a:endParaRPr lang="en-US" sz="28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4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2" y="3962401"/>
            <a:ext cx="4886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2" y="4648201"/>
            <a:ext cx="4886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675" y="5334001"/>
            <a:ext cx="48450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95602" y="4038601"/>
            <a:ext cx="3927475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endParaRPr lang="en-US" sz="28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71802" y="4724401"/>
            <a:ext cx="20265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endParaRPr lang="en-US" sz="28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71802" y="5410201"/>
            <a:ext cx="4352925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4.cung </a:t>
            </a:r>
            <a:r>
              <a:rPr lang="en-US" sz="2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883624"/>
      </p:ext>
    </p:extLst>
  </p:cSld>
  <p:clrMapOvr>
    <a:masterClrMapping/>
  </p:clrMapOvr>
  <p:transition spd="slow">
    <p:wipe dir="d"/>
    <p:sndAc>
      <p:stSnd>
        <p:snd r:embed="rId4" name="millionaire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10082F"/>
              </a:clrFrom>
              <a:clrTo>
                <a:srgbClr val="10082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2"/>
            <a:ext cx="91440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512763" y="1752600"/>
            <a:ext cx="8001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giầu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8" name="thinking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4200" y="1600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13" descr="biglogo">
            <a:hlinkClick r:id="" action="ppaction://noaction">
              <a:snd r:embed="rId8" name="millionaire3.wav"/>
            </a:hlinkClick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101600"/>
            <a:ext cx="1295400" cy="1289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5410201"/>
            <a:ext cx="434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487" name="Straight Connector 20"/>
          <p:cNvCxnSpPr>
            <a:cxnSpLocks noChangeShapeType="1"/>
          </p:cNvCxnSpPr>
          <p:nvPr/>
        </p:nvCxnSpPr>
        <p:spPr bwMode="auto">
          <a:xfrm>
            <a:off x="1346202" y="1411290"/>
            <a:ext cx="7496175" cy="14287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488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4724401"/>
            <a:ext cx="434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410201"/>
            <a:ext cx="434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724401"/>
            <a:ext cx="434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1" name="AutoShape 15"/>
          <p:cNvSpPr>
            <a:spLocks noChangeArrowheads="1"/>
          </p:cNvSpPr>
          <p:nvPr/>
        </p:nvSpPr>
        <p:spPr bwMode="auto">
          <a:xfrm>
            <a:off x="4930775" y="4724400"/>
            <a:ext cx="4038600" cy="609600"/>
          </a:xfrm>
          <a:prstGeom prst="hexagon">
            <a:avLst>
              <a:gd name="adj" fmla="val 61619"/>
              <a:gd name="vf" fmla="val 115470"/>
            </a:avLst>
          </a:prstGeom>
          <a:solidFill>
            <a:srgbClr val="00FF00"/>
          </a:solidFill>
          <a:ln w="38100" cmpd="dbl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endParaRPr lang="en-US" sz="24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380038" y="4749801"/>
            <a:ext cx="2743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C000"/>
                </a:solidFill>
                <a:latin typeface=".VnArial" pitchFamily="34" charset="0"/>
              </a:rPr>
              <a:t>B</a:t>
            </a:r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endParaRPr lang="en-US" sz="2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410200" y="5486401"/>
            <a:ext cx="1981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endParaRPr lang="en-US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758825" y="5486401"/>
            <a:ext cx="2438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Rau </a:t>
            </a:r>
            <a:r>
              <a:rPr lang="en-US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muống</a:t>
            </a:r>
            <a:endParaRPr lang="en-US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5" name="Oval 17"/>
          <p:cNvSpPr>
            <a:spLocks noChangeArrowheads="1"/>
          </p:cNvSpPr>
          <p:nvPr/>
        </p:nvSpPr>
        <p:spPr bwMode="auto">
          <a:xfrm>
            <a:off x="228600" y="38862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769938" y="4800601"/>
            <a:ext cx="2438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bò</a:t>
            </a:r>
            <a:endParaRPr lang="en-US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Oval 59"/>
          <p:cNvSpPr>
            <a:spLocks noChangeArrowheads="1"/>
          </p:cNvSpPr>
          <p:nvPr/>
        </p:nvSpPr>
        <p:spPr bwMode="auto">
          <a:xfrm>
            <a:off x="250827" y="3886200"/>
            <a:ext cx="1262063" cy="6858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b="1">
                <a:solidFill>
                  <a:srgbClr val="FF0000"/>
                </a:solidFill>
                <a:latin typeface=".VnArial" pitchFamily="34" charset="0"/>
              </a:rPr>
              <a:t>50:50</a:t>
            </a:r>
          </a:p>
        </p:txBody>
      </p:sp>
      <p:sp>
        <p:nvSpPr>
          <p:cNvPr id="20498" name="WordArt 35"/>
          <p:cNvSpPr>
            <a:spLocks noChangeArrowheads="1" noChangeShapeType="1" noTextEdit="1"/>
          </p:cNvSpPr>
          <p:nvPr/>
        </p:nvSpPr>
        <p:spPr bwMode="auto">
          <a:xfrm>
            <a:off x="1846265" y="609602"/>
            <a:ext cx="5172075" cy="146526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1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990000"/>
                </a:solidFill>
                <a:latin typeface="Times New Roman"/>
                <a:cs typeface="Times New Roman"/>
              </a:rPr>
              <a:t>Ai là triệu phú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733800"/>
            <a:ext cx="1219200" cy="83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0" name="TextBox 1"/>
          <p:cNvSpPr txBox="1">
            <a:spLocks noChangeArrowheads="1"/>
          </p:cNvSpPr>
          <p:nvPr/>
        </p:nvSpPr>
        <p:spPr bwMode="auto">
          <a:xfrm>
            <a:off x="4648200" y="3190876"/>
            <a:ext cx="4038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DA0000"/>
                </a:solidFill>
                <a:latin typeface="Times New Roman" pitchFamily="18" charset="0"/>
                <a:cs typeface="Times New Roman" pitchFamily="18" charset="0"/>
              </a:rPr>
              <a:t>100 điểm ứng với 1 triệu</a:t>
            </a:r>
          </a:p>
        </p:txBody>
      </p:sp>
    </p:spTree>
    <p:extLst>
      <p:ext uri="{BB962C8B-B14F-4D97-AF65-F5344CB8AC3E}">
        <p14:creationId xmlns:p14="http://schemas.microsoft.com/office/powerpoint/2010/main" val="1578188236"/>
      </p:ext>
    </p:extLst>
  </p:cSld>
  <p:clrMapOvr>
    <a:masterClrMapping/>
  </p:clrMapOvr>
  <p:transition spd="slow">
    <p:wipe dir="d"/>
    <p:sndAc>
      <p:stSnd>
        <p:snd r:embed="rId4" name="millionaire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8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66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illionaire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26"/>
                  </p:tgtEl>
                </p:cond>
              </p:nextCondLst>
            </p:seq>
          </p:childTnLst>
        </p:cTn>
      </p:par>
    </p:tnLst>
    <p:bldLst>
      <p:bldP spid="4099" grpId="0"/>
      <p:bldP spid="4111" grpId="0" animBg="1"/>
      <p:bldP spid="27" grpId="0"/>
      <p:bldP spid="27" grpId="1"/>
      <p:bldP spid="28" grpId="0"/>
      <p:bldP spid="28" grpId="1"/>
      <p:bldP spid="29" grpId="0"/>
      <p:bldP spid="29" grpId="1"/>
      <p:bldP spid="56" grpId="0"/>
      <p:bldP spid="6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10082F"/>
              </a:clrFrom>
              <a:clrTo>
                <a:srgbClr val="10082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2"/>
            <a:ext cx="91440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685800" y="1752600"/>
            <a:ext cx="8001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chemeClr val="bg1"/>
              </a:solidFill>
              <a:latin typeface=".VnTime" pitchFamily="34" charset="0"/>
            </a:endParaRPr>
          </a:p>
        </p:txBody>
      </p:sp>
      <p:pic>
        <p:nvPicPr>
          <p:cNvPr id="4108" name="thinking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4200" y="1600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3" descr="biglogo">
            <a:hlinkClick r:id="" action="ppaction://noaction">
              <a:snd r:embed="rId7" name="millionaire3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101600"/>
            <a:ext cx="1295400" cy="1289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5410201"/>
            <a:ext cx="434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511" name="Straight Connector 20"/>
          <p:cNvCxnSpPr>
            <a:cxnSpLocks noChangeShapeType="1"/>
          </p:cNvCxnSpPr>
          <p:nvPr/>
        </p:nvCxnSpPr>
        <p:spPr bwMode="auto">
          <a:xfrm>
            <a:off x="1295400" y="733426"/>
            <a:ext cx="7162800" cy="28575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1512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4724401"/>
            <a:ext cx="434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410201"/>
            <a:ext cx="434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724401"/>
            <a:ext cx="434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1" name="AutoShape 15"/>
          <p:cNvSpPr>
            <a:spLocks noChangeArrowheads="1"/>
          </p:cNvSpPr>
          <p:nvPr/>
        </p:nvSpPr>
        <p:spPr bwMode="auto">
          <a:xfrm>
            <a:off x="544513" y="4724400"/>
            <a:ext cx="4038600" cy="609600"/>
          </a:xfrm>
          <a:prstGeom prst="hexagon">
            <a:avLst>
              <a:gd name="adj" fmla="val 61619"/>
              <a:gd name="vf" fmla="val 115470"/>
            </a:avLst>
          </a:prstGeom>
          <a:solidFill>
            <a:srgbClr val="00FF00"/>
          </a:solidFill>
          <a:ln w="38100" cmpd="dbl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đạm</a:t>
            </a:r>
            <a:endParaRPr lang="en-US" sz="2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192715" y="4749801"/>
            <a:ext cx="3197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B.Chất</a:t>
            </a:r>
            <a:r>
              <a:rPr lang="en-US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béo</a:t>
            </a:r>
            <a:endParaRPr lang="en-US" sz="3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221288" y="5372973"/>
            <a:ext cx="27797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Vitamin</a:t>
            </a:r>
            <a:r>
              <a:rPr lang="en-US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011238" y="5461001"/>
            <a:ext cx="30273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bột</a:t>
            </a:r>
            <a:endParaRPr lang="en-US" sz="28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9" name="Oval 17"/>
          <p:cNvSpPr>
            <a:spLocks noChangeArrowheads="1"/>
          </p:cNvSpPr>
          <p:nvPr/>
        </p:nvSpPr>
        <p:spPr bwMode="auto">
          <a:xfrm>
            <a:off x="228600" y="38862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1025525" y="4734580"/>
            <a:ext cx="27749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đạm</a:t>
            </a:r>
            <a:r>
              <a:rPr lang="en-US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Oval 59"/>
          <p:cNvSpPr>
            <a:spLocks noChangeArrowheads="1"/>
          </p:cNvSpPr>
          <p:nvPr/>
        </p:nvSpPr>
        <p:spPr bwMode="auto">
          <a:xfrm>
            <a:off x="250827" y="3886200"/>
            <a:ext cx="1262063" cy="6858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b="1">
                <a:solidFill>
                  <a:srgbClr val="FF0000"/>
                </a:solidFill>
                <a:latin typeface=".VnArial" pitchFamily="34" charset="0"/>
              </a:rPr>
              <a:t>50:50</a:t>
            </a:r>
          </a:p>
        </p:txBody>
      </p:sp>
      <p:sp>
        <p:nvSpPr>
          <p:cNvPr id="21522" name="WordArt 31"/>
          <p:cNvSpPr>
            <a:spLocks noChangeArrowheads="1" noChangeShapeType="1" noTextEdit="1"/>
          </p:cNvSpPr>
          <p:nvPr/>
        </p:nvSpPr>
        <p:spPr bwMode="auto">
          <a:xfrm>
            <a:off x="2590800" y="228600"/>
            <a:ext cx="4514850" cy="3492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990000"/>
                </a:solidFill>
                <a:latin typeface="Tahoma"/>
                <a:ea typeface="Tahoma"/>
                <a:cs typeface="Tahoma"/>
              </a:rPr>
              <a:t>Ai là triệu phú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733800"/>
            <a:ext cx="1219200" cy="83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24" name="TextBox 19"/>
          <p:cNvSpPr txBox="1">
            <a:spLocks noChangeArrowheads="1"/>
          </p:cNvSpPr>
          <p:nvPr/>
        </p:nvSpPr>
        <p:spPr bwMode="auto">
          <a:xfrm>
            <a:off x="4648200" y="3190876"/>
            <a:ext cx="4038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DA0000"/>
                </a:solidFill>
                <a:latin typeface="Times New Roman" pitchFamily="18" charset="0"/>
                <a:cs typeface="Times New Roman" pitchFamily="18" charset="0"/>
              </a:rPr>
              <a:t>200 điểm ứng với 2 triệu</a:t>
            </a:r>
          </a:p>
        </p:txBody>
      </p:sp>
    </p:spTree>
    <p:extLst>
      <p:ext uri="{BB962C8B-B14F-4D97-AF65-F5344CB8AC3E}">
        <p14:creationId xmlns:p14="http://schemas.microsoft.com/office/powerpoint/2010/main" val="2689566827"/>
      </p:ext>
    </p:extLst>
  </p:cSld>
  <p:clrMapOvr>
    <a:masterClrMapping/>
  </p:clrMapOvr>
  <p:transition spd="slow">
    <p:wipe dir="d"/>
    <p:sndAc>
      <p:stSnd>
        <p:snd r:embed="rId3" name="millionaire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8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illionaire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099" grpId="0"/>
      <p:bldP spid="4111" grpId="0" animBg="1"/>
      <p:bldP spid="27" grpId="0"/>
      <p:bldP spid="27" grpId="1"/>
      <p:bldP spid="28" grpId="0"/>
      <p:bldP spid="28" grpId="1"/>
      <p:bldP spid="29" grpId="0"/>
      <p:bldP spid="56" grpId="0"/>
      <p:bldP spid="56" grpId="1"/>
      <p:bldP spid="6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10082F"/>
              </a:clrFrom>
              <a:clrTo>
                <a:srgbClr val="10082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2"/>
            <a:ext cx="91440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685800" y="1752600"/>
            <a:ext cx="8001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lợn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8" name="thinking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4200" y="1600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13" descr="biglogo">
            <a:hlinkClick r:id="" action="ppaction://noaction">
              <a:snd r:embed="rId7" name="millionaire3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101600"/>
            <a:ext cx="1295400" cy="1289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5410200"/>
            <a:ext cx="434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535" name="Straight Connector 20"/>
          <p:cNvCxnSpPr>
            <a:cxnSpLocks noChangeShapeType="1"/>
          </p:cNvCxnSpPr>
          <p:nvPr/>
        </p:nvCxnSpPr>
        <p:spPr bwMode="auto">
          <a:xfrm>
            <a:off x="1295400" y="914402"/>
            <a:ext cx="7162800" cy="28575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2536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4343401"/>
            <a:ext cx="4343400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410200"/>
            <a:ext cx="434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343401"/>
            <a:ext cx="4343400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1" name="AutoShape 15"/>
          <p:cNvSpPr>
            <a:spLocks noChangeArrowheads="1"/>
          </p:cNvSpPr>
          <p:nvPr/>
        </p:nvSpPr>
        <p:spPr bwMode="auto">
          <a:xfrm>
            <a:off x="4941888" y="4445000"/>
            <a:ext cx="4038600" cy="914400"/>
          </a:xfrm>
          <a:prstGeom prst="hexagon">
            <a:avLst>
              <a:gd name="adj" fmla="val 61629"/>
              <a:gd name="vf" fmla="val 115470"/>
            </a:avLst>
          </a:prstGeom>
          <a:solidFill>
            <a:srgbClr val="00FF00"/>
          </a:solidFill>
          <a:ln w="38100" cmpd="dbl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Mỡ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489577" y="4570414"/>
            <a:ext cx="3197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Mỡ</a:t>
            </a:r>
            <a:endParaRPr lang="en-US" sz="2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503865" y="5486401"/>
            <a:ext cx="33353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066800" y="5572125"/>
            <a:ext cx="274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43" name="Oval 17"/>
          <p:cNvSpPr>
            <a:spLocks noChangeArrowheads="1"/>
          </p:cNvSpPr>
          <p:nvPr/>
        </p:nvSpPr>
        <p:spPr bwMode="auto">
          <a:xfrm>
            <a:off x="228600" y="32766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769938" y="4505326"/>
            <a:ext cx="34210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nạc</a:t>
            </a:r>
            <a:endParaRPr lang="en-US" sz="28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Oval 59"/>
          <p:cNvSpPr>
            <a:spLocks noChangeArrowheads="1"/>
          </p:cNvSpPr>
          <p:nvPr/>
        </p:nvSpPr>
        <p:spPr bwMode="auto">
          <a:xfrm>
            <a:off x="250827" y="3276600"/>
            <a:ext cx="1262063" cy="6858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b="1">
                <a:solidFill>
                  <a:srgbClr val="FF0000"/>
                </a:solidFill>
                <a:latin typeface=".VnArial" pitchFamily="34" charset="0"/>
              </a:rPr>
              <a:t>50:50</a:t>
            </a:r>
          </a:p>
        </p:txBody>
      </p:sp>
      <p:sp>
        <p:nvSpPr>
          <p:cNvPr id="22546" name="WordArt 31"/>
          <p:cNvSpPr>
            <a:spLocks noChangeArrowheads="1" noChangeShapeType="1" noTextEdit="1"/>
          </p:cNvSpPr>
          <p:nvPr/>
        </p:nvSpPr>
        <p:spPr bwMode="auto">
          <a:xfrm>
            <a:off x="2286000" y="228600"/>
            <a:ext cx="4514850" cy="3492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990000"/>
                </a:solidFill>
                <a:latin typeface="Tahoma"/>
                <a:ea typeface="Tahoma"/>
                <a:cs typeface="Tahoma"/>
              </a:rPr>
              <a:t>AI là triệu phú?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276600"/>
            <a:ext cx="1219200" cy="83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48" name="TextBox 19"/>
          <p:cNvSpPr txBox="1">
            <a:spLocks noChangeArrowheads="1"/>
          </p:cNvSpPr>
          <p:nvPr/>
        </p:nvSpPr>
        <p:spPr bwMode="auto">
          <a:xfrm>
            <a:off x="4648200" y="3190876"/>
            <a:ext cx="4038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DA0000"/>
                </a:solidFill>
                <a:latin typeface="Times New Roman" pitchFamily="18" charset="0"/>
                <a:cs typeface="Times New Roman" pitchFamily="18" charset="0"/>
              </a:rPr>
              <a:t>500 điểm ứng với 5 triệu</a:t>
            </a:r>
          </a:p>
        </p:txBody>
      </p:sp>
    </p:spTree>
    <p:extLst>
      <p:ext uri="{BB962C8B-B14F-4D97-AF65-F5344CB8AC3E}">
        <p14:creationId xmlns:p14="http://schemas.microsoft.com/office/powerpoint/2010/main" val="721473016"/>
      </p:ext>
    </p:extLst>
  </p:cSld>
  <p:clrMapOvr>
    <a:masterClrMapping/>
  </p:clrMapOvr>
  <p:transition spd="slow">
    <p:wipe dir="d"/>
    <p:sndAc>
      <p:stSnd>
        <p:snd r:embed="rId3" name="millionaire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8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illionaire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099" grpId="0"/>
      <p:bldP spid="4111" grpId="0" animBg="1"/>
      <p:bldP spid="27" grpId="0"/>
      <p:bldP spid="27" grpId="1"/>
      <p:bldP spid="28" grpId="0"/>
      <p:bldP spid="28" grpId="1"/>
      <p:bldP spid="29" grpId="0"/>
      <p:bldP spid="29" grpId="1"/>
      <p:bldP spid="56" grpId="0"/>
      <p:bldP spid="6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10082F"/>
              </a:clrFrom>
              <a:clrTo>
                <a:srgbClr val="10082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2"/>
            <a:ext cx="91440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685800" y="1752600"/>
            <a:ext cx="8001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tamin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endPara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xương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8" name="thinking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4200" y="1600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13" descr="biglogo">
            <a:hlinkClick r:id="" action="ppaction://noaction">
              <a:snd r:embed="rId7" name="millionaire3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101600"/>
            <a:ext cx="1295400" cy="1289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5410200"/>
            <a:ext cx="434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559" name="Straight Connector 20"/>
          <p:cNvCxnSpPr>
            <a:cxnSpLocks noChangeShapeType="1"/>
          </p:cNvCxnSpPr>
          <p:nvPr/>
        </p:nvCxnSpPr>
        <p:spPr bwMode="auto">
          <a:xfrm>
            <a:off x="1295400" y="914402"/>
            <a:ext cx="7162800" cy="28575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3560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43401"/>
            <a:ext cx="4343400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410200"/>
            <a:ext cx="434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343401"/>
            <a:ext cx="4343400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410200" y="5603877"/>
            <a:ext cx="333533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en-US" sz="2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Vitamin B</a:t>
            </a:r>
            <a:endParaRPr lang="en-US" sz="26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773115" y="5572125"/>
            <a:ext cx="34940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C. </a:t>
            </a:r>
            <a:r>
              <a:rPr lang="en-US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Vitamin E</a:t>
            </a:r>
            <a:r>
              <a:rPr lang="en-US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5" name="Oval 17"/>
          <p:cNvSpPr>
            <a:spLocks noChangeArrowheads="1"/>
          </p:cNvSpPr>
          <p:nvPr/>
        </p:nvSpPr>
        <p:spPr bwMode="auto">
          <a:xfrm>
            <a:off x="228600" y="32766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1074738" y="4643438"/>
            <a:ext cx="34210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Vitamin D </a:t>
            </a:r>
            <a:endParaRPr lang="en-US" sz="28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Oval 59"/>
          <p:cNvSpPr>
            <a:spLocks noChangeArrowheads="1"/>
          </p:cNvSpPr>
          <p:nvPr/>
        </p:nvSpPr>
        <p:spPr bwMode="auto">
          <a:xfrm>
            <a:off x="250827" y="3276600"/>
            <a:ext cx="1262063" cy="6858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b="1">
                <a:solidFill>
                  <a:srgbClr val="FF0000"/>
                </a:solidFill>
                <a:latin typeface=".VnArial" pitchFamily="34" charset="0"/>
              </a:rPr>
              <a:t>50:50</a:t>
            </a:r>
          </a:p>
        </p:txBody>
      </p:sp>
      <p:sp>
        <p:nvSpPr>
          <p:cNvPr id="23568" name="WordArt 31"/>
          <p:cNvSpPr>
            <a:spLocks noChangeArrowheads="1" noChangeShapeType="1" noTextEdit="1"/>
          </p:cNvSpPr>
          <p:nvPr/>
        </p:nvSpPr>
        <p:spPr bwMode="auto">
          <a:xfrm>
            <a:off x="2286000" y="228600"/>
            <a:ext cx="4514850" cy="3492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990000"/>
                </a:solidFill>
                <a:latin typeface="Tahoma"/>
                <a:ea typeface="Tahoma"/>
                <a:cs typeface="Tahoma"/>
              </a:rPr>
              <a:t>AI là triệu phú?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284790" y="4572001"/>
            <a:ext cx="31972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Vitamin C</a:t>
            </a:r>
            <a:endParaRPr lang="en-US" sz="26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15"/>
          <p:cNvSpPr>
            <a:spLocks noChangeArrowheads="1"/>
          </p:cNvSpPr>
          <p:nvPr/>
        </p:nvSpPr>
        <p:spPr bwMode="auto">
          <a:xfrm>
            <a:off x="685800" y="4613275"/>
            <a:ext cx="3657600" cy="644525"/>
          </a:xfrm>
          <a:prstGeom prst="hexagon">
            <a:avLst>
              <a:gd name="adj" fmla="val 61688"/>
              <a:gd name="vf" fmla="val 115470"/>
            </a:avLst>
          </a:prstGeom>
          <a:solidFill>
            <a:srgbClr val="00FF00"/>
          </a:solidFill>
          <a:ln w="38100" cmpd="dbl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Vita min D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200401"/>
            <a:ext cx="1219200" cy="83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72" name="TextBox 21"/>
          <p:cNvSpPr txBox="1">
            <a:spLocks noChangeArrowheads="1"/>
          </p:cNvSpPr>
          <p:nvPr/>
        </p:nvSpPr>
        <p:spPr bwMode="auto">
          <a:xfrm>
            <a:off x="4495800" y="3190876"/>
            <a:ext cx="419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DA0000"/>
                </a:solidFill>
                <a:latin typeface="Times New Roman" pitchFamily="18" charset="0"/>
                <a:cs typeface="Times New Roman" pitchFamily="18" charset="0"/>
              </a:rPr>
              <a:t>5000 điểm ứng với 50 triệu</a:t>
            </a:r>
          </a:p>
        </p:txBody>
      </p:sp>
    </p:spTree>
    <p:extLst>
      <p:ext uri="{BB962C8B-B14F-4D97-AF65-F5344CB8AC3E}">
        <p14:creationId xmlns:p14="http://schemas.microsoft.com/office/powerpoint/2010/main" val="405737022"/>
      </p:ext>
    </p:extLst>
  </p:cSld>
  <p:clrMapOvr>
    <a:masterClrMapping/>
  </p:clrMapOvr>
  <p:transition spd="slow">
    <p:wipe dir="d"/>
    <p:sndAc>
      <p:stSnd>
        <p:snd r:embed="rId3" name="millionaire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illionaire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099" grpId="0"/>
      <p:bldP spid="28" grpId="0"/>
      <p:bldP spid="28" grpId="1"/>
      <p:bldP spid="29" grpId="0"/>
      <p:bldP spid="29" grpId="1"/>
      <p:bldP spid="56" grpId="0"/>
      <p:bldP spid="60" grpId="0" animBg="1"/>
      <p:bldP spid="19" grpId="0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10082F"/>
              </a:clrFrom>
              <a:clrTo>
                <a:srgbClr val="10082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2"/>
            <a:ext cx="91440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685800" y="1752600"/>
            <a:ext cx="8001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5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Calcium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8" name="thinking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4200" y="1600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13" descr="biglogo">
            <a:hlinkClick r:id="" action="ppaction://noaction">
              <a:snd r:embed="rId7" name="millionaire3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101600"/>
            <a:ext cx="1295400" cy="1289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43400"/>
            <a:ext cx="434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583" name="Straight Connector 20"/>
          <p:cNvCxnSpPr>
            <a:cxnSpLocks noChangeShapeType="1"/>
          </p:cNvCxnSpPr>
          <p:nvPr/>
        </p:nvCxnSpPr>
        <p:spPr bwMode="auto">
          <a:xfrm>
            <a:off x="1295400" y="914402"/>
            <a:ext cx="7162800" cy="28575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4584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10201"/>
            <a:ext cx="4343400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410200"/>
            <a:ext cx="434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343401"/>
            <a:ext cx="4343400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235575" y="4419601"/>
            <a:ext cx="333533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en-US" sz="2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6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Mỡ</a:t>
            </a:r>
            <a:r>
              <a:rPr lang="en-US" sz="2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6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20715" y="4445000"/>
            <a:ext cx="34940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A. </a:t>
            </a:r>
            <a:r>
              <a:rPr lang="en-US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Rau </a:t>
            </a:r>
            <a:r>
              <a:rPr lang="en-US" sz="2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muống</a:t>
            </a:r>
            <a:r>
              <a:rPr lang="en-US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9" name="Oval 17"/>
          <p:cNvSpPr>
            <a:spLocks noChangeArrowheads="1"/>
          </p:cNvSpPr>
          <p:nvPr/>
        </p:nvSpPr>
        <p:spPr bwMode="auto">
          <a:xfrm>
            <a:off x="228600" y="32766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784227" y="5715002"/>
            <a:ext cx="34210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Xương</a:t>
            </a:r>
            <a:endParaRPr lang="en-US" sz="28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Oval 59"/>
          <p:cNvSpPr>
            <a:spLocks noChangeArrowheads="1"/>
          </p:cNvSpPr>
          <p:nvPr/>
        </p:nvSpPr>
        <p:spPr bwMode="auto">
          <a:xfrm>
            <a:off x="250827" y="3276600"/>
            <a:ext cx="1262063" cy="6858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b="1">
                <a:solidFill>
                  <a:srgbClr val="FF0000"/>
                </a:solidFill>
                <a:latin typeface=".VnArial" pitchFamily="34" charset="0"/>
              </a:rPr>
              <a:t>50:50</a:t>
            </a:r>
          </a:p>
        </p:txBody>
      </p:sp>
      <p:sp>
        <p:nvSpPr>
          <p:cNvPr id="24592" name="WordArt 31"/>
          <p:cNvSpPr>
            <a:spLocks noChangeArrowheads="1" noChangeShapeType="1" noTextEdit="1"/>
          </p:cNvSpPr>
          <p:nvPr/>
        </p:nvSpPr>
        <p:spPr bwMode="auto">
          <a:xfrm>
            <a:off x="2286000" y="228600"/>
            <a:ext cx="4514850" cy="3492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990000"/>
                </a:solidFill>
                <a:latin typeface="Tahoma"/>
                <a:ea typeface="Tahoma"/>
                <a:cs typeface="Tahoma"/>
              </a:rPr>
              <a:t>AI là triệu phú?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489577" y="5486402"/>
            <a:ext cx="31972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6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sz="2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lợn</a:t>
            </a:r>
            <a:r>
              <a:rPr lang="en-US" sz="2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nạc</a:t>
            </a:r>
            <a:endParaRPr lang="en-US" sz="26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15"/>
          <p:cNvSpPr>
            <a:spLocks noChangeArrowheads="1"/>
          </p:cNvSpPr>
          <p:nvPr/>
        </p:nvSpPr>
        <p:spPr bwMode="auto">
          <a:xfrm>
            <a:off x="550865" y="5562600"/>
            <a:ext cx="3843337" cy="803275"/>
          </a:xfrm>
          <a:prstGeom prst="hexagon">
            <a:avLst>
              <a:gd name="adj" fmla="val 61579"/>
              <a:gd name="vf" fmla="val 115470"/>
            </a:avLst>
          </a:prstGeom>
          <a:solidFill>
            <a:srgbClr val="00FF00"/>
          </a:solidFill>
          <a:ln w="38100" cmpd="dbl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 dirty="0">
              <a:solidFill>
                <a:srgbClr val="FF0000"/>
              </a:solidFill>
              <a:cs typeface="Times New Roman" pitchFamily="18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C. </a:t>
            </a:r>
            <a:r>
              <a:rPr lang="en-US" b="1" dirty="0" err="1" smtClean="0">
                <a:solidFill>
                  <a:srgbClr val="FF0000"/>
                </a:solidFill>
                <a:cs typeface="Times New Roman" pitchFamily="18" charset="0"/>
              </a:rPr>
              <a:t>Xương</a:t>
            </a:r>
            <a:r>
              <a:rPr lang="en-US" sz="2400" b="1" dirty="0" smtClean="0">
                <a:solidFill>
                  <a:srgbClr val="DA0000"/>
                </a:solidFill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. </a:t>
            </a:r>
          </a:p>
          <a:p>
            <a:endParaRPr lang="en-US" sz="24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200401"/>
            <a:ext cx="1219200" cy="83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96" name="TextBox 21"/>
          <p:cNvSpPr txBox="1">
            <a:spLocks noChangeArrowheads="1"/>
          </p:cNvSpPr>
          <p:nvPr/>
        </p:nvSpPr>
        <p:spPr bwMode="auto">
          <a:xfrm>
            <a:off x="4394200" y="3190876"/>
            <a:ext cx="4597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DA0000"/>
                </a:solidFill>
                <a:latin typeface="Times New Roman" pitchFamily="18" charset="0"/>
                <a:cs typeface="Times New Roman" pitchFamily="18" charset="0"/>
              </a:rPr>
              <a:t>10.000 điểm ứng với 100 triệu</a:t>
            </a:r>
          </a:p>
        </p:txBody>
      </p:sp>
    </p:spTree>
    <p:extLst>
      <p:ext uri="{BB962C8B-B14F-4D97-AF65-F5344CB8AC3E}">
        <p14:creationId xmlns:p14="http://schemas.microsoft.com/office/powerpoint/2010/main" val="670098997"/>
      </p:ext>
    </p:extLst>
  </p:cSld>
  <p:clrMapOvr>
    <a:masterClrMapping/>
  </p:clrMapOvr>
  <p:transition spd="slow">
    <p:wipe dir="d"/>
    <p:sndAc>
      <p:stSnd>
        <p:snd r:embed="rId3" name="millionaire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8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illionaire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099" grpId="0"/>
      <p:bldP spid="28" grpId="0"/>
      <p:bldP spid="28" grpId="1"/>
      <p:bldP spid="29" grpId="0"/>
      <p:bldP spid="29" grpId="1"/>
      <p:bldP spid="56" grpId="0"/>
      <p:bldP spid="60" grpId="0" animBg="1"/>
      <p:bldP spid="19" grpId="0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10082F"/>
              </a:clrFrom>
              <a:clrTo>
                <a:srgbClr val="10082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1826"/>
            <a:ext cx="91440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57200" y="2133600"/>
            <a:ext cx="8001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Ngũ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endPara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8" name="thinking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4200" y="1600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13" descr="biglogo">
            <a:hlinkClick r:id="" action="ppaction://noaction">
              <a:snd r:embed="rId7" name="millionaire3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101600"/>
            <a:ext cx="1295400" cy="1289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5410200"/>
            <a:ext cx="434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607" name="Straight Connector 20"/>
          <p:cNvCxnSpPr>
            <a:cxnSpLocks noChangeShapeType="1"/>
          </p:cNvCxnSpPr>
          <p:nvPr/>
        </p:nvCxnSpPr>
        <p:spPr bwMode="auto">
          <a:xfrm>
            <a:off x="1295400" y="914402"/>
            <a:ext cx="7162800" cy="28575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5608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43401"/>
            <a:ext cx="4343400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410200"/>
            <a:ext cx="434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343401"/>
            <a:ext cx="4343400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181602" y="5603877"/>
            <a:ext cx="380999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en-US" sz="2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mỡ</a:t>
            </a:r>
            <a:r>
              <a:rPr lang="en-US" sz="2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6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773114" y="5486401"/>
            <a:ext cx="36845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C. </a:t>
            </a:r>
            <a:r>
              <a:rPr lang="en-US" sz="2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914400" y="4643438"/>
            <a:ext cx="3581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A.  </a:t>
            </a:r>
            <a:r>
              <a:rPr lang="en-US" sz="2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endParaRPr lang="en-US" sz="28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4" name="WordArt 31"/>
          <p:cNvSpPr>
            <a:spLocks noChangeArrowheads="1" noChangeShapeType="1" noTextEdit="1"/>
          </p:cNvSpPr>
          <p:nvPr/>
        </p:nvSpPr>
        <p:spPr bwMode="auto">
          <a:xfrm>
            <a:off x="2286000" y="228600"/>
            <a:ext cx="4514850" cy="3492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990000"/>
                </a:solidFill>
                <a:latin typeface="Tahoma"/>
                <a:ea typeface="Tahoma"/>
                <a:cs typeface="Tahoma"/>
              </a:rPr>
              <a:t>AI là triệu phú?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181601" y="4535489"/>
            <a:ext cx="356393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6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thịt</a:t>
            </a:r>
            <a:endParaRPr lang="en-US" sz="26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15"/>
          <p:cNvSpPr>
            <a:spLocks noChangeArrowheads="1"/>
          </p:cNvSpPr>
          <p:nvPr/>
        </p:nvSpPr>
        <p:spPr bwMode="auto">
          <a:xfrm>
            <a:off x="685800" y="5486400"/>
            <a:ext cx="3657600" cy="644525"/>
          </a:xfrm>
          <a:prstGeom prst="hexagon">
            <a:avLst>
              <a:gd name="adj" fmla="val 61688"/>
              <a:gd name="vf" fmla="val 115470"/>
            </a:avLst>
          </a:prstGeom>
          <a:solidFill>
            <a:srgbClr val="00FF00"/>
          </a:solidFill>
          <a:ln w="38100" cmpd="dbl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7" name="TextBox 21"/>
          <p:cNvSpPr txBox="1">
            <a:spLocks noChangeArrowheads="1"/>
          </p:cNvSpPr>
          <p:nvPr/>
        </p:nvSpPr>
        <p:spPr bwMode="auto">
          <a:xfrm>
            <a:off x="4352927" y="3190876"/>
            <a:ext cx="43338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DA0000"/>
                </a:solidFill>
                <a:latin typeface="Times New Roman" pitchFamily="18" charset="0"/>
                <a:cs typeface="Times New Roman" pitchFamily="18" charset="0"/>
              </a:rPr>
              <a:t>Phần thưởng là  1 triệu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413002" y="1066801"/>
            <a:ext cx="46656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Dành cho khán giả</a:t>
            </a:r>
          </a:p>
        </p:txBody>
      </p:sp>
    </p:spTree>
    <p:extLst>
      <p:ext uri="{BB962C8B-B14F-4D97-AF65-F5344CB8AC3E}">
        <p14:creationId xmlns:p14="http://schemas.microsoft.com/office/powerpoint/2010/main" val="4267270860"/>
      </p:ext>
    </p:extLst>
  </p:cSld>
  <p:clrMapOvr>
    <a:masterClrMapping/>
  </p:clrMapOvr>
  <p:transition spd="slow">
    <p:wipe dir="d"/>
    <p:sndAc>
      <p:stSnd>
        <p:snd r:embed="rId3" name="millionaire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6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8"/>
                </p:tgtEl>
              </p:cMediaNode>
            </p:audio>
          </p:childTnLst>
        </p:cTn>
      </p:par>
    </p:tnLst>
    <p:bldLst>
      <p:bldP spid="4099" grpId="0"/>
      <p:bldP spid="28" grpId="0"/>
      <p:bldP spid="28" grpId="1"/>
      <p:bldP spid="29" grpId="0"/>
      <p:bldP spid="29" grpId="1"/>
      <p:bldP spid="56" grpId="0"/>
      <p:bldP spid="19" grpId="0"/>
      <p:bldP spid="20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14686" y="381001"/>
            <a:ext cx="4216795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TRÒ CHƠI 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1701801"/>
            <a:ext cx="7481856" cy="1574799"/>
          </a:xfrm>
          <a:prstGeom prst="rect">
            <a:avLst/>
          </a:prstGeom>
          <a:noFill/>
        </p:spPr>
        <p:txBody>
          <a:bodyPr wrap="none">
            <a:prstTxWarp prst="textCan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3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Ai </a:t>
            </a:r>
            <a:r>
              <a:rPr lang="en-US" sz="13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nhanh</a:t>
            </a:r>
            <a:r>
              <a:rPr lang="en-US" sz="13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13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hơn</a:t>
            </a:r>
            <a:r>
              <a:rPr lang="en-US" sz="13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13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ai</a:t>
            </a:r>
            <a:endParaRPr lang="en-US" sz="13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128" y="3327400"/>
            <a:ext cx="91440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4800" b="1" dirty="0">
                <a:solidFill>
                  <a:srgbClr val="FF0000"/>
                </a:solidFill>
                <a:latin typeface="Calibri" pitchFamily="34" charset="0"/>
              </a:rPr>
              <a:t>LUẬT CHƠI: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sym typeface="Wingdings" pitchFamily="2" charset="2"/>
              </a:rPr>
              <a:t></a:t>
            </a:r>
            <a:r>
              <a:rPr lang="en-US" sz="4000" b="1" dirty="0" err="1" smtClean="0">
                <a:solidFill>
                  <a:srgbClr val="FF0000"/>
                </a:solidFill>
                <a:sym typeface="Wingdings" pitchFamily="2" charset="2"/>
              </a:rPr>
              <a:t>Trong</a:t>
            </a:r>
            <a:r>
              <a:rPr lang="en-US" sz="40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sym typeface="Wingdings" pitchFamily="2" charset="2"/>
              </a:rPr>
              <a:t>thời</a:t>
            </a:r>
            <a:r>
              <a:rPr lang="en-US" sz="40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sym typeface="Wingdings" pitchFamily="2" charset="2"/>
              </a:rPr>
              <a:t>gian</a:t>
            </a:r>
            <a:r>
              <a:rPr lang="en-US" sz="4000" b="1" dirty="0" smtClean="0">
                <a:solidFill>
                  <a:srgbClr val="FF0000"/>
                </a:solidFill>
                <a:sym typeface="Wingdings" pitchFamily="2" charset="2"/>
              </a:rPr>
              <a:t> 1 </a:t>
            </a:r>
            <a:r>
              <a:rPr lang="en-US" sz="4000" b="1" dirty="0" err="1" smtClean="0">
                <a:solidFill>
                  <a:srgbClr val="FF0000"/>
                </a:solidFill>
                <a:sym typeface="Wingdings" pitchFamily="2" charset="2"/>
              </a:rPr>
              <a:t>phút</a:t>
            </a:r>
            <a:r>
              <a:rPr lang="en-US" sz="40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sym typeface="Wingdings" pitchFamily="2" charset="2"/>
              </a:rPr>
              <a:t>nhóm</a:t>
            </a:r>
            <a:r>
              <a:rPr lang="en-US" sz="40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sym typeface="Wingdings" pitchFamily="2" charset="2"/>
              </a:rPr>
              <a:t>nào</a:t>
            </a:r>
            <a:r>
              <a:rPr lang="en-US" sz="40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sym typeface="Wingdings" pitchFamily="2" charset="2"/>
              </a:rPr>
              <a:t>kể</a:t>
            </a:r>
            <a:r>
              <a:rPr lang="en-US" sz="40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sym typeface="Wingdings" pitchFamily="2" charset="2"/>
              </a:rPr>
              <a:t>được</a:t>
            </a:r>
            <a:r>
              <a:rPr lang="en-US" sz="40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sym typeface="Wingdings" pitchFamily="2" charset="2"/>
              </a:rPr>
              <a:t>nhiều</a:t>
            </a:r>
            <a:r>
              <a:rPr lang="en-US" sz="40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sym typeface="Wingdings" pitchFamily="2" charset="2"/>
              </a:rPr>
              <a:t>loại</a:t>
            </a:r>
            <a:r>
              <a:rPr lang="en-US" sz="40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sym typeface="Wingdings" pitchFamily="2" charset="2"/>
              </a:rPr>
              <a:t>thực</a:t>
            </a:r>
            <a:r>
              <a:rPr lang="en-US" sz="40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sym typeface="Wingdings" pitchFamily="2" charset="2"/>
              </a:rPr>
              <a:t>phẩm</a:t>
            </a:r>
            <a:r>
              <a:rPr lang="en-US" sz="40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sym typeface="Wingdings" pitchFamily="2" charset="2"/>
              </a:rPr>
              <a:t>hơn</a:t>
            </a:r>
            <a:r>
              <a:rPr lang="en-US" sz="40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sym typeface="Wingdings" pitchFamily="2" charset="2"/>
              </a:rPr>
              <a:t>nhóm</a:t>
            </a:r>
            <a:r>
              <a:rPr lang="en-US" sz="40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sym typeface="Wingdings" pitchFamily="2" charset="2"/>
              </a:rPr>
              <a:t>đó</a:t>
            </a:r>
            <a:r>
              <a:rPr lang="en-US" sz="40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sym typeface="Wingdings" pitchFamily="2" charset="2"/>
              </a:rPr>
              <a:t>sẽ</a:t>
            </a:r>
            <a:r>
              <a:rPr lang="en-US" sz="40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sym typeface="Wingdings" pitchFamily="2" charset="2"/>
              </a:rPr>
              <a:t>giành</a:t>
            </a:r>
            <a:r>
              <a:rPr lang="en-US" sz="40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sym typeface="Wingdings" pitchFamily="2" charset="2"/>
              </a:rPr>
              <a:t>chiến</a:t>
            </a:r>
            <a:r>
              <a:rPr lang="en-US" sz="40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sym typeface="Wingdings" pitchFamily="2" charset="2"/>
              </a:rPr>
              <a:t>thắng</a:t>
            </a:r>
            <a:r>
              <a:rPr lang="en-US" sz="4000" b="1" dirty="0" smtClean="0">
                <a:solidFill>
                  <a:srgbClr val="FF0000"/>
                </a:solidFill>
                <a:sym typeface="Wingdings" pitchFamily="2" charset="2"/>
              </a:rPr>
              <a:t>.</a:t>
            </a:r>
            <a:endParaRPr lang="en-US" sz="4000" b="1" dirty="0">
              <a:solidFill>
                <a:srgbClr val="FF0000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248302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23875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Quan sát hình ảnh dưới đây, nhận xét thể trạng của các bạn trong hình, nêu nguyên nhân dẫn đến thể trạng như vậy .</a:t>
            </a:r>
          </a:p>
        </p:txBody>
      </p:sp>
      <p:pic>
        <p:nvPicPr>
          <p:cNvPr id="7194" name="Picture 31" descr="5921_beo_p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463" y="1966384"/>
            <a:ext cx="2895600" cy="260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5" name="Picture 32" descr="photo-0-149838254846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07117"/>
            <a:ext cx="33337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97" name="Text Box 34"/>
          <p:cNvSpPr txBox="1">
            <a:spLocks noChangeArrowheads="1"/>
          </p:cNvSpPr>
          <p:nvPr/>
        </p:nvSpPr>
        <p:spPr bwMode="auto">
          <a:xfrm>
            <a:off x="2971800" y="1907118"/>
            <a:ext cx="533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/>
              <a:t>B</a:t>
            </a:r>
          </a:p>
        </p:txBody>
      </p:sp>
      <p:sp>
        <p:nvSpPr>
          <p:cNvPr id="7198" name="Text Box 35"/>
          <p:cNvSpPr txBox="1">
            <a:spLocks noChangeArrowheads="1"/>
          </p:cNvSpPr>
          <p:nvPr/>
        </p:nvSpPr>
        <p:spPr bwMode="auto">
          <a:xfrm>
            <a:off x="5867400" y="1902884"/>
            <a:ext cx="533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/>
              <a:t>C</a:t>
            </a:r>
          </a:p>
        </p:txBody>
      </p:sp>
      <p:pic>
        <p:nvPicPr>
          <p:cNvPr id="10" name="Picture 2" descr="D:\Users\Admin\Desktop\huyendayy\tải xuố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3317"/>
            <a:ext cx="2895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Rectangle 11"/>
          <p:cNvSpPr>
            <a:spLocks noChangeArrowheads="1"/>
          </p:cNvSpPr>
          <p:nvPr/>
        </p:nvSpPr>
        <p:spPr bwMode="auto">
          <a:xfrm>
            <a:off x="304800" y="4576234"/>
            <a:ext cx="19768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Suy dinh dưỡng</a:t>
            </a:r>
          </a:p>
        </p:txBody>
      </p:sp>
      <p:sp>
        <p:nvSpPr>
          <p:cNvPr id="7178" name="Rectangle 12"/>
          <p:cNvSpPr>
            <a:spLocks noChangeArrowheads="1"/>
          </p:cNvSpPr>
          <p:nvPr/>
        </p:nvSpPr>
        <p:spPr bwMode="auto">
          <a:xfrm>
            <a:off x="3505201" y="4582585"/>
            <a:ext cx="10310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Béo phì</a:t>
            </a:r>
          </a:p>
        </p:txBody>
      </p:sp>
      <p:sp>
        <p:nvSpPr>
          <p:cNvPr id="7179" name="Rectangle 13"/>
          <p:cNvSpPr>
            <a:spLocks noChangeArrowheads="1"/>
          </p:cNvSpPr>
          <p:nvPr/>
        </p:nvSpPr>
        <p:spPr bwMode="auto">
          <a:xfrm>
            <a:off x="6796088" y="4574118"/>
            <a:ext cx="9541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Kén ăn</a:t>
            </a:r>
          </a:p>
        </p:txBody>
      </p:sp>
      <p:sp>
        <p:nvSpPr>
          <p:cNvPr id="7186" name="Rectangle 21"/>
          <p:cNvSpPr>
            <a:spLocks noChangeArrowheads="1"/>
          </p:cNvSpPr>
          <p:nvPr/>
        </p:nvSpPr>
        <p:spPr bwMode="auto">
          <a:xfrm>
            <a:off x="66675" y="5334001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en-US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VẬY CÁC CHẤT DINH DƯỠNG ĐÓ CÓ VAI TRÒ  NHƯ THẾ NÀO ĐỐI VỚI CƠ THỂ CON NGƯỜI</a:t>
            </a:r>
          </a:p>
        </p:txBody>
      </p:sp>
      <p:sp>
        <p:nvSpPr>
          <p:cNvPr id="22" name="Text Box 33"/>
          <p:cNvSpPr txBox="1">
            <a:spLocks noChangeArrowheads="1"/>
          </p:cNvSpPr>
          <p:nvPr/>
        </p:nvSpPr>
        <p:spPr bwMode="auto">
          <a:xfrm>
            <a:off x="0" y="1983318"/>
            <a:ext cx="609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51634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97" grpId="0"/>
      <p:bldP spid="7198" grpId="0"/>
      <p:bldP spid="7177" grpId="0"/>
      <p:bldP spid="7178" grpId="0"/>
      <p:bldP spid="7179" grpId="0"/>
      <p:bldP spid="7186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5486400"/>
            <a:ext cx="7391400" cy="1143000"/>
          </a:xfrm>
        </p:spPr>
        <p:txBody>
          <a:bodyPr/>
          <a:lstStyle/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+mn-cs"/>
              </a:rPr>
              <a:t>L</a:t>
            </a:r>
            <a:r>
              <a:rPr lang="vi-VN" sz="2800" b="1" dirty="0" smtClean="0">
                <a:solidFill>
                  <a:srgbClr val="C00000"/>
                </a:solidFill>
                <a:ea typeface="+mn-ea"/>
                <a:cs typeface="+mn-cs"/>
              </a:rPr>
              <a:t>àm </a:t>
            </a:r>
            <a:r>
              <a:rPr lang="vi-VN" sz="2800" b="1" dirty="0">
                <a:solidFill>
                  <a:srgbClr val="C00000"/>
                </a:solidFill>
                <a:ea typeface="+mn-ea"/>
                <a:cs typeface="+mn-cs"/>
              </a:rPr>
              <a:t>thế nào để có được cơ thể cân đối khỏe </a:t>
            </a:r>
            <a:r>
              <a:rPr lang="en-US" sz="2800" b="1" dirty="0" err="1" smtClean="0">
                <a:solidFill>
                  <a:srgbClr val="C00000"/>
                </a:solidFill>
                <a:ea typeface="+mn-ea"/>
                <a:cs typeface="+mn-cs"/>
              </a:rPr>
              <a:t>mạnh</a:t>
            </a:r>
            <a:r>
              <a:rPr lang="en-US" sz="2800" b="1" dirty="0" smtClean="0">
                <a:solidFill>
                  <a:srgbClr val="C00000"/>
                </a:solidFill>
                <a:ea typeface="+mn-ea"/>
                <a:cs typeface="+mn-cs"/>
              </a:rPr>
              <a:t>?</a:t>
            </a:r>
            <a:r>
              <a:rPr lang="vi-VN" sz="2800" b="1" dirty="0" smtClean="0">
                <a:solidFill>
                  <a:srgbClr val="C00000"/>
                </a:solidFill>
                <a:ea typeface="+mn-ea"/>
                <a:cs typeface="+mn-cs"/>
              </a:rPr>
              <a:t> 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10245" name="Picture 8" descr="D:\Users\Admin\Desktop\huyendayy\tải xuống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3429000" cy="1896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0" descr="D:\Users\Admin\Desktop\huyendayy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0" y="522818"/>
            <a:ext cx="2724150" cy="1915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1" descr="D:\Users\Admin\Desktop\huyendayy\tải xuống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688" y="3132667"/>
            <a:ext cx="29908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3" descr="D:\Users\Admin\Desktop\huyendayy\images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14" y="522818"/>
            <a:ext cx="2867025" cy="2000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0" y="5791201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i="1">
                <a:solidFill>
                  <a:srgbClr val="C00000"/>
                </a:solidFill>
                <a:latin typeface="Open Sans"/>
              </a:rPr>
              <a:t>Thực phẩm là nguồn cung cấp các chất dinh dưỡng cần thiết  cho cơ thể , giúp con người phát triển cân đối và khỏe mạnh</a:t>
            </a:r>
            <a:r>
              <a:rPr lang="vi-VN" b="1" i="1">
                <a:solidFill>
                  <a:srgbClr val="C00000"/>
                </a:solidFill>
                <a:latin typeface="Open Sans"/>
              </a:rPr>
              <a:t>.</a:t>
            </a:r>
            <a:endParaRPr lang="en-US" b="1" i="1">
              <a:solidFill>
                <a:srgbClr val="C00000"/>
              </a:solidFill>
            </a:endParaRPr>
          </a:p>
        </p:txBody>
      </p:sp>
      <p:pic>
        <p:nvPicPr>
          <p:cNvPr id="10250" name="Picture 15" descr="D:\Users\Admin\Desktop\huyendayy\tải xuống (5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0" y="3048000"/>
            <a:ext cx="2724150" cy="1913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6" descr="D:\Users\Admin\Desktop\huyendayy\tải xuống (6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3429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1887538" y="5712884"/>
            <a:ext cx="5105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vi-VN" b="1">
                <a:solidFill>
                  <a:srgbClr val="FF0000"/>
                </a:solidFill>
                <a:cs typeface="Times New Roman" pitchFamily="18" charset="0"/>
              </a:rPr>
              <a:t>NÊU VAI TRÒ CỦA THỰC PHẨM ĐỐI VỚI CƠ THỂ?</a:t>
            </a:r>
          </a:p>
        </p:txBody>
      </p:sp>
      <p:sp>
        <p:nvSpPr>
          <p:cNvPr id="10254" name="Rectangle 13"/>
          <p:cNvSpPr>
            <a:spLocks noChangeArrowheads="1"/>
          </p:cNvSpPr>
          <p:nvPr/>
        </p:nvSpPr>
        <p:spPr bwMode="auto">
          <a:xfrm>
            <a:off x="304801" y="2499784"/>
            <a:ext cx="55498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2060"/>
                </a:solidFill>
                <a:cs typeface="Times New Roman" pitchFamily="18" charset="0"/>
              </a:rPr>
              <a:t>CƠ THỂ CÂN ĐỐI KHỎE MẠNH ĐỂ HỌC TẬP VÀ VUI CHƠI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0" y="4872568"/>
            <a:ext cx="3352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2060"/>
                </a:solidFill>
                <a:latin typeface="Open Sans"/>
              </a:rPr>
              <a:t>C</a:t>
            </a:r>
            <a:r>
              <a:rPr lang="vi-VN" b="1">
                <a:solidFill>
                  <a:srgbClr val="002060"/>
                </a:solidFill>
                <a:latin typeface="Open Sans"/>
              </a:rPr>
              <a:t>ần ăn uống đầy đủ chất dinh dưỡn</a:t>
            </a:r>
            <a:r>
              <a:rPr lang="en-US" b="1">
                <a:solidFill>
                  <a:srgbClr val="002060"/>
                </a:solidFill>
                <a:latin typeface="Open Sans"/>
              </a:rPr>
              <a:t>g</a:t>
            </a:r>
            <a:endParaRPr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858682" y="4923367"/>
            <a:ext cx="22108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2060"/>
                </a:solidFill>
                <a:latin typeface="Open Sans"/>
              </a:rPr>
              <a:t>T</a:t>
            </a:r>
            <a:r>
              <a:rPr lang="vi-VN" b="1">
                <a:solidFill>
                  <a:srgbClr val="002060"/>
                </a:solidFill>
                <a:latin typeface="Open Sans"/>
              </a:rPr>
              <a:t>ập luyện thể dục </a:t>
            </a:r>
            <a:endParaRPr lang="en-US" b="1">
              <a:solidFill>
                <a:srgbClr val="002060"/>
              </a:solidFill>
              <a:latin typeface="Open Sans"/>
            </a:endParaRPr>
          </a:p>
          <a:p>
            <a:pPr algn="ctr"/>
            <a:r>
              <a:rPr lang="vi-VN" b="1">
                <a:solidFill>
                  <a:srgbClr val="002060"/>
                </a:solidFill>
                <a:latin typeface="Open Sans"/>
              </a:rPr>
              <a:t>đều đặn</a:t>
            </a:r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642100" y="5018618"/>
            <a:ext cx="17588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2060"/>
                </a:solidFill>
                <a:latin typeface="Open Sans"/>
              </a:rPr>
              <a:t>N</a:t>
            </a:r>
            <a:r>
              <a:rPr lang="vi-VN" b="1">
                <a:solidFill>
                  <a:srgbClr val="002060"/>
                </a:solidFill>
                <a:latin typeface="Open Sans"/>
              </a:rPr>
              <a:t>gủ đúng giờ.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3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5" grpId="0"/>
      <p:bldP spid="10253" grpId="0"/>
      <p:bldP spid="10253" grpId="1"/>
      <p:bldP spid="10254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695980"/>
            <a:ext cx="8001000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vi-VN" b="1" dirty="0" smtClean="0">
                <a:solidFill>
                  <a:srgbClr val="D60093"/>
                </a:solidFill>
                <a:ea typeface="+mj-ea"/>
                <a:cs typeface="Times New Roman" pitchFamily="18" charset="0"/>
              </a:rPr>
              <a:t>I. MỘT SỐ NHÓM THỰC PHẨM CHÍNH</a:t>
            </a:r>
            <a:endParaRPr lang="en-US" altLang="vi-VN" b="1" dirty="0">
              <a:solidFill>
                <a:srgbClr val="D60093"/>
              </a:solidFill>
              <a:ea typeface="+mj-ea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76200"/>
            <a:ext cx="9144000" cy="523220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7+8: THỰC PHẨM VÀ DINH DƯỠNG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Admin\Downloads\thuc-pham-giau-canxi-va-vitamin-d-tot-cho-t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371601"/>
            <a:ext cx="8153401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33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695980"/>
            <a:ext cx="8001000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vi-VN" b="1" dirty="0" smtClean="0">
                <a:solidFill>
                  <a:srgbClr val="D60093"/>
                </a:solidFill>
                <a:ea typeface="+mj-ea"/>
                <a:cs typeface="Times New Roman" pitchFamily="18" charset="0"/>
              </a:rPr>
              <a:t>I. MỘT SỐ NHÓM THỰC PHẨM CHÍNH</a:t>
            </a:r>
            <a:endParaRPr lang="en-US" altLang="vi-VN" b="1" dirty="0">
              <a:solidFill>
                <a:srgbClr val="D60093"/>
              </a:solidFill>
              <a:ea typeface="+mj-ea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76200"/>
            <a:ext cx="9144000" cy="523220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7+8: THỰC PHẨM VÀ DINH DƯỠNG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1371600"/>
            <a:ext cx="792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xơ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đạm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(Protein)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lipit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vitamin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khoáng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7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414867"/>
            <a:ext cx="9144001" cy="5825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95600" y="3124200"/>
            <a:ext cx="2971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đạm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791200"/>
            <a:ext cx="28194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xơ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34075" y="3124201"/>
            <a:ext cx="2838450" cy="59055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95600" y="5867400"/>
            <a:ext cx="2971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</a:t>
            </a:r>
          </a:p>
        </p:txBody>
      </p:sp>
      <p:sp>
        <p:nvSpPr>
          <p:cNvPr id="7" name="Rectangle 6"/>
          <p:cNvSpPr/>
          <p:nvPr/>
        </p:nvSpPr>
        <p:spPr>
          <a:xfrm>
            <a:off x="5867400" y="5867400"/>
            <a:ext cx="2971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0" name="Rectangle 7"/>
          <p:cNvSpPr>
            <a:spLocks noChangeArrowheads="1"/>
          </p:cNvSpPr>
          <p:nvPr/>
        </p:nvSpPr>
        <p:spPr bwMode="auto">
          <a:xfrm>
            <a:off x="609600" y="152401"/>
            <a:ext cx="853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cs typeface="Times New Roman" pitchFamily="18" charset="0"/>
              </a:rPr>
              <a:t>H</a:t>
            </a:r>
            <a:r>
              <a:rPr lang="vi-VN" sz="2800" b="1">
                <a:solidFill>
                  <a:srgbClr val="C00000"/>
                </a:solidFill>
                <a:cs typeface="Times New Roman" pitchFamily="18" charset="0"/>
              </a:rPr>
              <a:t>ãy </a:t>
            </a:r>
            <a:r>
              <a:rPr lang="en-US" sz="2800" b="1">
                <a:solidFill>
                  <a:srgbClr val="C00000"/>
                </a:solidFill>
                <a:cs typeface="Times New Roman" pitchFamily="18" charset="0"/>
              </a:rPr>
              <a:t>đặt tên nhóm thức ăn  có trong các hình trên?</a:t>
            </a:r>
            <a:endParaRPr lang="en-US" sz="28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49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33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52198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Hoạt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động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nhóm</a:t>
            </a:r>
            <a:r>
              <a:rPr lang="en-US" sz="2800" b="1" dirty="0" smtClean="0">
                <a:solidFill>
                  <a:srgbClr val="FF0000"/>
                </a:solidFill>
              </a:rPr>
              <a:t>:  7’ </a:t>
            </a:r>
            <a:r>
              <a:rPr lang="en-US" sz="2800" b="1" dirty="0" err="1" smtClean="0">
                <a:solidFill>
                  <a:srgbClr val="FF0000"/>
                </a:solidFill>
              </a:rPr>
              <a:t>Ghép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nối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trái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tim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yêu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thương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7526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Ví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dụ</a:t>
            </a:r>
            <a:r>
              <a:rPr lang="en-US" sz="2800" b="1" dirty="0" smtClean="0"/>
              <a:t>: </a:t>
            </a:r>
            <a:endParaRPr lang="en-US" sz="2800" b="1" dirty="0"/>
          </a:p>
        </p:txBody>
      </p:sp>
      <p:pic>
        <p:nvPicPr>
          <p:cNvPr id="2050" name="Picture 2" descr="C:\Users\Admin\Downloads\tim_v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1178">
            <a:off x="1827965" y="1787857"/>
            <a:ext cx="4016988" cy="379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 flipH="1">
            <a:off x="2522686" y="1175904"/>
            <a:ext cx="2743200" cy="862445"/>
          </a:xfrm>
          <a:prstGeom prst="ellipse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Chất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tinh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bột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2590800"/>
            <a:ext cx="13796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7200" y="2590800"/>
            <a:ext cx="1295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sữa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5600" y="2234625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648200" y="2209800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29848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577334"/>
            <a:ext cx="14494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endParaRPr lang="en-US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67717" y="1295399"/>
            <a:ext cx="452181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1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đạm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: 2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 3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E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Vitamin:  4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5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58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796</Words>
  <Application>Microsoft Office PowerPoint</Application>
  <PresentationFormat>On-screen Show (4:3)</PresentationFormat>
  <Paragraphs>132</Paragraphs>
  <Slides>19</Slides>
  <Notes>7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Quan sát hình ảnh dưới đây, nhận xét thể trạng của các bạn trong hình, nêu nguyên nhân dẫn đến thể trạng như vậy .</vt:lpstr>
      <vt:lpstr>Làm thế nào để có được cơ thể cân đối khỏe mạnh?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14</cp:revision>
  <dcterms:created xsi:type="dcterms:W3CDTF">2023-11-07T09:20:04Z</dcterms:created>
  <dcterms:modified xsi:type="dcterms:W3CDTF">2023-11-13T03:28:28Z</dcterms:modified>
</cp:coreProperties>
</file>