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6" r:id="rId2"/>
  </p:sldMasterIdLst>
  <p:notesMasterIdLst>
    <p:notesMasterId r:id="rId20"/>
  </p:notesMasterIdLst>
  <p:sldIdLst>
    <p:sldId id="259" r:id="rId3"/>
    <p:sldId id="275" r:id="rId4"/>
    <p:sldId id="261" r:id="rId5"/>
    <p:sldId id="296" r:id="rId6"/>
    <p:sldId id="264" r:id="rId7"/>
    <p:sldId id="260" r:id="rId8"/>
    <p:sldId id="347" r:id="rId9"/>
    <p:sldId id="592" r:id="rId10"/>
    <p:sldId id="591" r:id="rId11"/>
    <p:sldId id="593" r:id="rId12"/>
    <p:sldId id="594" r:id="rId13"/>
    <p:sldId id="595" r:id="rId14"/>
    <p:sldId id="596" r:id="rId15"/>
    <p:sldId id="597" r:id="rId16"/>
    <p:sldId id="598" r:id="rId17"/>
    <p:sldId id="599" r:id="rId18"/>
    <p:sldId id="600" r:id="rId19"/>
  </p:sldIdLst>
  <p:sldSz cx="12192000" cy="6858000"/>
  <p:notesSz cx="6761163" cy="99425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88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EDE7"/>
    <a:srgbClr val="F68F3F"/>
    <a:srgbClr val="DCD68A"/>
    <a:srgbClr val="7B9939"/>
    <a:srgbClr val="A7AC38"/>
    <a:srgbClr val="E2D6C3"/>
    <a:srgbClr val="C2CB1E"/>
    <a:srgbClr val="B0B336"/>
    <a:srgbClr val="F9F0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29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754" y="48"/>
      </p:cViewPr>
      <p:guideLst>
        <p:guide orient="horz" pos="2088"/>
        <p:guide pos="3840"/>
      </p:guideLst>
    </p:cSldViewPr>
  </p:slideViewPr>
  <p:notesTextViewPr>
    <p:cViewPr>
      <p:scale>
        <a:sx n="66" d="100"/>
        <a:sy n="66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29050" y="0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FB4BBC-166F-44DA-AFF0-27F82D1D5CE6}" type="datetimeFigureOut">
              <a:rPr lang="zh-CN" altLang="en-US" smtClean="0"/>
              <a:pPr/>
              <a:t>2023/6/2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6275" y="4784725"/>
            <a:ext cx="5408613" cy="3914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44038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29050" y="9444038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EB0E06-D727-4E47-8865-EF477F1BA77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B0E06-D727-4E47-8865-EF477F1BA777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B0E06-D727-4E47-8865-EF477F1BA777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B0E06-D727-4E47-8865-EF477F1BA777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B0E06-D727-4E47-8865-EF477F1BA777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37533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B0E06-D727-4E47-8865-EF477F1BA777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B0E06-D727-4E47-8865-EF477F1BA777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B0E06-D727-4E47-8865-EF477F1BA777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78189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961661-E297-46C5-A927-AC1EFCC40C8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772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079FE-F62E-49E3-AB35-F12F59700CD9}" type="datetimeFigureOut">
              <a:rPr lang="zh-CN" altLang="en-US" smtClean="0"/>
              <a:pPr/>
              <a:t>2023/6/2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0CAF7-C5C7-4E7A-90E9-DA8DA54EC14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079FE-F62E-49E3-AB35-F12F59700CD9}" type="datetimeFigureOut">
              <a:rPr lang="zh-CN" altLang="en-US" smtClean="0"/>
              <a:pPr/>
              <a:t>2023/6/2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0CAF7-C5C7-4E7A-90E9-DA8DA54EC14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079FE-F62E-49E3-AB35-F12F59700CD9}" type="datetimeFigureOut">
              <a:rPr lang="zh-CN" altLang="en-US" smtClean="0"/>
              <a:pPr/>
              <a:t>2023/6/2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0CAF7-C5C7-4E7A-90E9-DA8DA54EC14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fld id="{DB94EBCE-D0E8-49B9-B551-143430A8C24C}" type="slidenum">
              <a:rPr lang="en-US" altLang="en-US" smtClean="0">
                <a:solidFill>
                  <a:srgbClr val="000000"/>
                </a:solidFill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86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fld id="{FBEE410D-3EA5-4409-8589-15E5C5326273}" type="slidenum">
              <a:rPr lang="en-US" altLang="en-US" smtClean="0">
                <a:solidFill>
                  <a:srgbClr val="000000"/>
                </a:solidFill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375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189" indent="0">
              <a:buNone/>
              <a:defRPr sz="2000"/>
            </a:lvl2pPr>
            <a:lvl3pPr marL="914377" indent="0">
              <a:buNone/>
              <a:defRPr sz="18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fld id="{E3A028CF-B834-491E-8F94-0176411DED2C}" type="slidenum">
              <a:rPr lang="en-US" altLang="en-US" smtClean="0">
                <a:solidFill>
                  <a:srgbClr val="000000"/>
                </a:solidFill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8314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fld id="{3B9CB46A-6D37-4B29-ACCB-6612DBDCC7AD}" type="slidenum">
              <a:rPr lang="en-US" altLang="en-US" smtClean="0">
                <a:solidFill>
                  <a:srgbClr val="000000"/>
                </a:solidFill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0944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fld id="{5033CC62-2468-4FD0-B8A8-AB896E20A006}" type="slidenum">
              <a:rPr lang="en-US" altLang="en-US" smtClean="0">
                <a:solidFill>
                  <a:srgbClr val="000000"/>
                </a:solidFill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9254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fld id="{AB3E2310-2AD1-485C-9794-A691ECED60C7}" type="slidenum">
              <a:rPr lang="en-US" altLang="en-US" smtClean="0">
                <a:solidFill>
                  <a:srgbClr val="000000"/>
                </a:solidFill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9119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fld id="{2C0C7C03-96CE-409F-B7C1-A8D89CB793DE}" type="slidenum">
              <a:rPr lang="en-US" altLang="en-US" smtClean="0">
                <a:solidFill>
                  <a:srgbClr val="000000"/>
                </a:solidFill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8098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1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fld id="{DCDC9D23-DF7C-4881-B9A8-90345CA3F753}" type="slidenum">
              <a:rPr lang="en-US" altLang="en-US" smtClean="0">
                <a:solidFill>
                  <a:srgbClr val="000000"/>
                </a:solidFill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660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079FE-F62E-49E3-AB35-F12F59700CD9}" type="datetimeFigureOut">
              <a:rPr lang="zh-CN" altLang="en-US" smtClean="0"/>
              <a:pPr/>
              <a:t>2023/6/2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0CAF7-C5C7-4E7A-90E9-DA8DA54EC14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1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fld id="{0566DE3F-2F19-4839-B997-BDAAFFF0E200}" type="slidenum">
              <a:rPr lang="en-US" altLang="en-US" smtClean="0">
                <a:solidFill>
                  <a:srgbClr val="000000"/>
                </a:solidFill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1968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fld id="{9C039412-2606-4FA8-A144-9159E0F3790D}" type="slidenum">
              <a:rPr lang="en-US" altLang="en-US" smtClean="0">
                <a:solidFill>
                  <a:srgbClr val="000000"/>
                </a:solidFill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4237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fld id="{D34FE4FC-2F40-4EC4-A5D3-0BE4A98AB594}" type="slidenum">
              <a:rPr lang="en-US" altLang="en-US" smtClean="0">
                <a:solidFill>
                  <a:srgbClr val="000000"/>
                </a:solidFill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0965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fld id="{2E551837-B052-4840-AB14-A80D37131242}" type="slidenum">
              <a:rPr lang="en-US" altLang="en-US" smtClean="0">
                <a:solidFill>
                  <a:srgbClr val="000000"/>
                </a:solidFill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364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079FE-F62E-49E3-AB35-F12F59700CD9}" type="datetimeFigureOut">
              <a:rPr lang="zh-CN" altLang="en-US" smtClean="0"/>
              <a:pPr/>
              <a:t>2023/6/2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0CAF7-C5C7-4E7A-90E9-DA8DA54EC14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079FE-F62E-49E3-AB35-F12F59700CD9}" type="datetimeFigureOut">
              <a:rPr lang="zh-CN" altLang="en-US" smtClean="0"/>
              <a:pPr/>
              <a:t>2023/6/2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0CAF7-C5C7-4E7A-90E9-DA8DA54EC14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079FE-F62E-49E3-AB35-F12F59700CD9}" type="datetimeFigureOut">
              <a:rPr lang="zh-CN" altLang="en-US" smtClean="0"/>
              <a:pPr/>
              <a:t>2023/6/2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0CAF7-C5C7-4E7A-90E9-DA8DA54EC14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079FE-F62E-49E3-AB35-F12F59700CD9}" type="datetimeFigureOut">
              <a:rPr lang="zh-CN" altLang="en-US" smtClean="0"/>
              <a:pPr/>
              <a:t>2023/6/2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0CAF7-C5C7-4E7A-90E9-DA8DA54EC14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4508500" y="6211669"/>
            <a:ext cx="541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0" cap="none" spc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Thư viện stem-steam</a:t>
            </a:r>
          </a:p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079FE-F62E-49E3-AB35-F12F59700CD9}" type="datetimeFigureOut">
              <a:rPr lang="zh-CN" altLang="en-US" smtClean="0"/>
              <a:pPr/>
              <a:t>2023/6/2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0CAF7-C5C7-4E7A-90E9-DA8DA54EC14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079FE-F62E-49E3-AB35-F12F59700CD9}" type="datetimeFigureOut">
              <a:rPr lang="zh-CN" altLang="en-US" smtClean="0"/>
              <a:pPr/>
              <a:t>2023/6/2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0CAF7-C5C7-4E7A-90E9-DA8DA54EC14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079FE-F62E-49E3-AB35-F12F59700CD9}" type="datetimeFigureOut">
              <a:rPr lang="zh-CN" altLang="en-US" smtClean="0"/>
              <a:pPr/>
              <a:t>2023/6/2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0CAF7-C5C7-4E7A-90E9-DA8DA54EC14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fld id="{9B7BB31A-89B0-4406-9954-33067159B9A2}" type="slidenum">
              <a:rPr lang="en-US" altLang="en-US" smtClean="0">
                <a:solidFill>
                  <a:srgbClr val="000000"/>
                </a:solidFill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959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13" Type="http://schemas.openxmlformats.org/officeDocument/2006/relationships/slide" Target="slide17.xml"/><Relationship Id="rId3" Type="http://schemas.openxmlformats.org/officeDocument/2006/relationships/slide" Target="slide12.xml"/><Relationship Id="rId7" Type="http://schemas.openxmlformats.org/officeDocument/2006/relationships/slide" Target="slide16.xml"/><Relationship Id="rId12" Type="http://schemas.openxmlformats.org/officeDocument/2006/relationships/image" Target="../media/image34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gif"/><Relationship Id="rId11" Type="http://schemas.openxmlformats.org/officeDocument/2006/relationships/slide" Target="slide14.xml"/><Relationship Id="rId5" Type="http://schemas.openxmlformats.org/officeDocument/2006/relationships/slide" Target="slide15.xml"/><Relationship Id="rId10" Type="http://schemas.openxmlformats.org/officeDocument/2006/relationships/image" Target="../media/image33.gif"/><Relationship Id="rId4" Type="http://schemas.openxmlformats.org/officeDocument/2006/relationships/image" Target="../media/image30.gif"/><Relationship Id="rId9" Type="http://schemas.openxmlformats.org/officeDocument/2006/relationships/slide" Target="slide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0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gif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896" y="261080"/>
            <a:ext cx="7017204" cy="47077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"/>
            <a:ext cx="12192000" cy="5143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2403" y="118268"/>
            <a:ext cx="4612088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795" y="4396943"/>
            <a:ext cx="885617" cy="251407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592" y="5393523"/>
            <a:ext cx="855722" cy="158274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7192" y="3075618"/>
            <a:ext cx="1008011" cy="38354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0DE5CF8-E2F4-33D4-62A6-528DC2BFE5E3}"/>
              </a:ext>
            </a:extLst>
          </p:cNvPr>
          <p:cNvSpPr/>
          <p:nvPr/>
        </p:nvSpPr>
        <p:spPr>
          <a:xfrm>
            <a:off x="4482733" y="6096000"/>
            <a:ext cx="2222867" cy="609600"/>
          </a:xfrm>
          <a:prstGeom prst="rect">
            <a:avLst/>
          </a:prstGeom>
          <a:solidFill>
            <a:srgbClr val="F2ED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组合 14"/>
          <p:cNvGrpSpPr/>
          <p:nvPr/>
        </p:nvGrpSpPr>
        <p:grpSpPr>
          <a:xfrm>
            <a:off x="-266700" y="5987274"/>
            <a:ext cx="12458700" cy="1103808"/>
            <a:chOff x="-266700" y="6096001"/>
            <a:chExt cx="12458700" cy="1103808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6700" y="6096001"/>
              <a:ext cx="5664200" cy="1103808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5900" y="6096001"/>
              <a:ext cx="5664200" cy="1103808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439"/>
            <a:stretch>
              <a:fillRect/>
            </a:stretch>
          </p:blipFill>
          <p:spPr>
            <a:xfrm>
              <a:off x="10744200" y="6096001"/>
              <a:ext cx="1447800" cy="1103808"/>
            </a:xfrm>
            <a:prstGeom prst="rect">
              <a:avLst/>
            </a:prstGeom>
          </p:spPr>
        </p:pic>
      </p:grpSp>
      <p:sp>
        <p:nvSpPr>
          <p:cNvPr id="22" name="文本框 21"/>
          <p:cNvSpPr txBox="1"/>
          <p:nvPr/>
        </p:nvSpPr>
        <p:spPr>
          <a:xfrm>
            <a:off x="4322888" y="1139043"/>
            <a:ext cx="628686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spc="600" dirty="0">
                <a:latin typeface="Times New Roman" panose="02020603050405020304" pitchFamily="18" charset="0"/>
                <a:ea typeface="TypeLand 康熙字典體試用版" pitchFamily="50" charset="-120"/>
                <a:cs typeface="Times New Roman" panose="02020603050405020304" pitchFamily="18" charset="0"/>
                <a:sym typeface="微软雅黑" pitchFamily="34" charset="-122"/>
              </a:rPr>
              <a:t>BÀI 4</a:t>
            </a:r>
          </a:p>
          <a:p>
            <a:pPr algn="ctr"/>
            <a:r>
              <a:rPr lang="en-US" altLang="zh-CN" sz="4400" b="1" spc="600" dirty="0">
                <a:latin typeface="Times New Roman" panose="02020603050405020304" pitchFamily="18" charset="0"/>
                <a:ea typeface="TypeLand 康熙字典體試用版" pitchFamily="50" charset="-120"/>
                <a:cs typeface="Times New Roman" panose="02020603050405020304" pitchFamily="18" charset="0"/>
                <a:sym typeface="微软雅黑" pitchFamily="34" charset="-122"/>
              </a:rPr>
              <a:t>THU HOẠCH </a:t>
            </a:r>
          </a:p>
          <a:p>
            <a:pPr algn="ctr"/>
            <a:r>
              <a:rPr lang="en-US" altLang="zh-CN" sz="4400" b="1" spc="600" dirty="0">
                <a:latin typeface="Times New Roman" panose="02020603050405020304" pitchFamily="18" charset="0"/>
                <a:ea typeface="TypeLand 康熙字典體試用版" pitchFamily="50" charset="-120"/>
                <a:cs typeface="Times New Roman" panose="02020603050405020304" pitchFamily="18" charset="0"/>
                <a:sym typeface="微软雅黑" pitchFamily="34" charset="-122"/>
              </a:rPr>
              <a:t>SẢN PHẨM </a:t>
            </a:r>
          </a:p>
          <a:p>
            <a:pPr algn="ctr"/>
            <a:r>
              <a:rPr lang="en-US" altLang="zh-CN" sz="4400" b="1" spc="600" dirty="0">
                <a:latin typeface="Times New Roman" panose="02020603050405020304" pitchFamily="18" charset="0"/>
                <a:ea typeface="TypeLand 康熙字典體試用版" pitchFamily="50" charset="-120"/>
                <a:cs typeface="Times New Roman" panose="02020603050405020304" pitchFamily="18" charset="0"/>
                <a:sym typeface="微软雅黑" pitchFamily="34" charset="-122"/>
              </a:rPr>
              <a:t>TRỒNG TRỌT</a:t>
            </a:r>
            <a:endParaRPr lang="zh-CN" altLang="en-US" sz="4400" b="1" spc="600" dirty="0">
              <a:latin typeface="Times New Roman" panose="02020603050405020304" pitchFamily="18" charset="0"/>
              <a:ea typeface="TypeLand 康熙字典體試用版" pitchFamily="50" charset="-120"/>
              <a:cs typeface="Times New Roman" panose="02020603050405020304" pitchFamily="18" charset="0"/>
              <a:sym typeface="微软雅黑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332" y="4448017"/>
            <a:ext cx="1113342" cy="25418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ChangeArrowheads="1"/>
          </p:cNvSpPr>
          <p:nvPr/>
        </p:nvSpPr>
        <p:spPr bwMode="auto">
          <a:xfrm>
            <a:off x="2208213" y="5373690"/>
            <a:ext cx="3600451" cy="13236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6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6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6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26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6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altLang="en-US" sz="26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altLang="en-US" sz="26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26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6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altLang="en-US" sz="26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6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6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6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26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altLang="en-US" sz="26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34886019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1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8" y="2684463"/>
            <a:ext cx="1519237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776" y="1237262"/>
            <a:ext cx="2181225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026" y="5025426"/>
            <a:ext cx="17145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5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1" y="2624425"/>
            <a:ext cx="14700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6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289" y="4445000"/>
            <a:ext cx="1817687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otched Right Arrow 1">
            <a:hlinkClick r:id="rId13" action="ppaction://hlinksldjump"/>
            <a:extLst>
              <a:ext uri="{FF2B5EF4-FFF2-40B4-BE49-F238E27FC236}">
                <a16:creationId xmlns:a16="http://schemas.microsoft.com/office/drawing/2014/main" id="{75F52F1E-B8FE-4EBC-886F-524654815D25}"/>
              </a:ext>
            </a:extLst>
          </p:cNvPr>
          <p:cNvSpPr/>
          <p:nvPr/>
        </p:nvSpPr>
        <p:spPr>
          <a:xfrm>
            <a:off x="8975725" y="6021389"/>
            <a:ext cx="1692275" cy="836612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chemeClr val="tx1"/>
                </a:solidFill>
                <a:latin typeface="Arial"/>
                <a:cs typeface="Arial"/>
                <a:hlinkClick r:id="rId13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VỀ</a:t>
            </a:r>
            <a:r>
              <a:rPr lang="en-US" sz="1200" dirty="0">
                <a:solidFill>
                  <a:schemeClr val="tx1"/>
                </a:solidFill>
                <a:latin typeface="Arial"/>
                <a:cs typeface="Arial"/>
              </a:rPr>
              <a:t> NHÀ THÔI</a:t>
            </a:r>
          </a:p>
        </p:txBody>
      </p:sp>
    </p:spTree>
    <p:extLst>
      <p:ext uri="{BB962C8B-B14F-4D97-AF65-F5344CB8AC3E}">
        <p14:creationId xmlns:p14="http://schemas.microsoft.com/office/powerpoint/2010/main" val="8180654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/>
          <p:cNvSpPr txBox="1">
            <a:spLocks noChangeArrowheads="1"/>
          </p:cNvSpPr>
          <p:nvPr/>
        </p:nvSpPr>
        <p:spPr bwMode="auto">
          <a:xfrm>
            <a:off x="3432176" y="914402"/>
            <a:ext cx="54340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3600">
              <a:solidFill>
                <a:srgbClr val="000000"/>
              </a:solidFill>
            </a:endParaRPr>
          </a:p>
        </p:txBody>
      </p:sp>
      <p:sp>
        <p:nvSpPr>
          <p:cNvPr id="7171" name="AutoShape 10">
            <a:hlinkClick r:id="" action="ppaction://noaction" highlightClick="1"/>
            <a:hlinkHover r:id="rId3" action="ppaction://hlinksldjump"/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8CF49CB-847E-41E3-A201-23C8EE181E6E}"/>
              </a:ext>
            </a:extLst>
          </p:cNvPr>
          <p:cNvSpPr/>
          <p:nvPr/>
        </p:nvSpPr>
        <p:spPr>
          <a:xfrm>
            <a:off x="8685214" y="461964"/>
            <a:ext cx="1152525" cy="11525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195B5AB-0181-4110-B657-B21ECC88F0E6}"/>
              </a:ext>
            </a:extLst>
          </p:cNvPr>
          <p:cNvSpPr/>
          <p:nvPr/>
        </p:nvSpPr>
        <p:spPr>
          <a:xfrm>
            <a:off x="8615363" y="1830388"/>
            <a:ext cx="785812" cy="7223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7174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775" y="4222752"/>
            <a:ext cx="1519239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Callout 8">
            <a:extLst>
              <a:ext uri="{FF2B5EF4-FFF2-40B4-BE49-F238E27FC236}">
                <a16:creationId xmlns:a16="http://schemas.microsoft.com/office/drawing/2014/main" id="{EBEB8EB9-488D-437D-905F-5C2FBA14AEDD}"/>
              </a:ext>
            </a:extLst>
          </p:cNvPr>
          <p:cNvSpPr/>
          <p:nvPr/>
        </p:nvSpPr>
        <p:spPr>
          <a:xfrm>
            <a:off x="2424113" y="-55420"/>
            <a:ext cx="6261102" cy="4475019"/>
          </a:xfrm>
          <a:prstGeom prst="wedgeEllipseCallout">
            <a:avLst>
              <a:gd name="adj1" fmla="val -37836"/>
              <a:gd name="adj2" fmla="val 62181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>
              <a:spcBef>
                <a:spcPts val="300"/>
              </a:spcBef>
              <a:spcAft>
                <a:spcPts val="300"/>
              </a:spcAft>
            </a:pP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1: Thu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hoạch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trồng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trọt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0" marR="0"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Thu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hoạch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sớm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tốt</a:t>
            </a:r>
            <a:endParaRPr lang="en-US" sz="2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Thu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hoạch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Thu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hoạch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muộn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tốt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D. Thu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hoạch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nhu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id="{125C8F7A-ED96-4BA9-94A7-A0622600DF1E}"/>
              </a:ext>
            </a:extLst>
          </p:cNvPr>
          <p:cNvSpPr/>
          <p:nvPr/>
        </p:nvSpPr>
        <p:spPr>
          <a:xfrm>
            <a:off x="4799451" y="4247367"/>
            <a:ext cx="3621087" cy="2593603"/>
          </a:xfrm>
          <a:prstGeom prst="wedgeEllipseCallout">
            <a:avLst>
              <a:gd name="adj1" fmla="val -95069"/>
              <a:gd name="adj2" fmla="val -21680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Thu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hoạch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666952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>
            <a:extLst>
              <a:ext uri="{FF2B5EF4-FFF2-40B4-BE49-F238E27FC236}">
                <a16:creationId xmlns:a16="http://schemas.microsoft.com/office/drawing/2014/main" id="{B1BC2173-81BF-4B92-AE64-B7B2F48D0E68}"/>
              </a:ext>
            </a:extLst>
          </p:cNvPr>
          <p:cNvSpPr/>
          <p:nvPr/>
        </p:nvSpPr>
        <p:spPr>
          <a:xfrm>
            <a:off x="2920206" y="-332663"/>
            <a:ext cx="5632766" cy="4754880"/>
          </a:xfrm>
          <a:prstGeom prst="wedgeEllipseCallout">
            <a:avLst>
              <a:gd name="adj1" fmla="val -36907"/>
              <a:gd name="adj2" fmla="val 68561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2: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gặt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hoạch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phê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Chè</a:t>
            </a:r>
            <a:endParaRPr lang="en-US" sz="2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Lúa</a:t>
            </a:r>
            <a:endParaRPr lang="en-US" sz="2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Lạc</a:t>
            </a:r>
            <a:endParaRPr lang="en-US" sz="2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Oval Callout 3">
            <a:extLst>
              <a:ext uri="{FF2B5EF4-FFF2-40B4-BE49-F238E27FC236}">
                <a16:creationId xmlns:a16="http://schemas.microsoft.com/office/drawing/2014/main" id="{AD32D0EA-88BA-4688-B88A-C72025DA85B3}"/>
              </a:ext>
            </a:extLst>
          </p:cNvPr>
          <p:cNvSpPr/>
          <p:nvPr/>
        </p:nvSpPr>
        <p:spPr>
          <a:xfrm>
            <a:off x="7104747" y="4035486"/>
            <a:ext cx="2001837" cy="2721943"/>
          </a:xfrm>
          <a:prstGeom prst="wedgeEllipseCallout">
            <a:avLst>
              <a:gd name="adj1" fmla="val -235354"/>
              <a:gd name="adj2" fmla="val -2041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Lúa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196" name="AutoShape 10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0210800" y="635458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8197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408" y="4422217"/>
            <a:ext cx="2001837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32718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10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0210800" y="6354581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10243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63751" y="4941888"/>
            <a:ext cx="1817688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>
            <a:extLst>
              <a:ext uri="{FF2B5EF4-FFF2-40B4-BE49-F238E27FC236}">
                <a16:creationId xmlns:a16="http://schemas.microsoft.com/office/drawing/2014/main" id="{5DC70EEB-55C7-48AD-B5C8-8C42BFEEA6BE}"/>
              </a:ext>
            </a:extLst>
          </p:cNvPr>
          <p:cNvSpPr/>
          <p:nvPr/>
        </p:nvSpPr>
        <p:spPr>
          <a:xfrm>
            <a:off x="2424114" y="0"/>
            <a:ext cx="6912926" cy="453136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3: Con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hoạch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nhãn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vải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chôm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chôm</a:t>
            </a:r>
            <a:r>
              <a:rPr lang="en-US" sz="28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bằng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Hái</a:t>
            </a:r>
            <a:endParaRPr lang="en-US" sz="2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Nhổ</a:t>
            </a:r>
            <a:endParaRPr lang="en-US" sz="2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Đào</a:t>
            </a:r>
            <a:endParaRPr lang="en-US" sz="2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Đập</a:t>
            </a:r>
            <a:endParaRPr lang="en-US" sz="2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BD0C35FF-4484-4CCC-AE46-ABDE1B350612}"/>
              </a:ext>
            </a:extLst>
          </p:cNvPr>
          <p:cNvSpPr/>
          <p:nvPr/>
        </p:nvSpPr>
        <p:spPr>
          <a:xfrm>
            <a:off x="7175501" y="4190241"/>
            <a:ext cx="2070099" cy="2398713"/>
          </a:xfrm>
          <a:prstGeom prst="wedgeEllipseCallout">
            <a:avLst>
              <a:gd name="adj1" fmla="val -196386"/>
              <a:gd name="adj2" fmla="val 10431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Hái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1491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10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0210800" y="635458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11267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08100" y="4168775"/>
            <a:ext cx="28289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>
            <a:extLst>
              <a:ext uri="{FF2B5EF4-FFF2-40B4-BE49-F238E27FC236}">
                <a16:creationId xmlns:a16="http://schemas.microsoft.com/office/drawing/2014/main" id="{71B552BF-7438-465F-A791-0C1E4B55D358}"/>
              </a:ext>
            </a:extLst>
          </p:cNvPr>
          <p:cNvSpPr/>
          <p:nvPr/>
        </p:nvSpPr>
        <p:spPr>
          <a:xfrm>
            <a:off x="1916113" y="-85090"/>
            <a:ext cx="7146607" cy="429768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>
              <a:spcBef>
                <a:spcPts val="300"/>
              </a:spcBef>
              <a:spcAft>
                <a:spcPts val="300"/>
              </a:spcAft>
            </a:pP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4: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Lạc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sắn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hoạch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0" marR="0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Tuốt</a:t>
            </a:r>
            <a:endParaRPr lang="en-US" sz="2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Nhổ</a:t>
            </a:r>
            <a:endParaRPr lang="en-US" sz="2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Cắt</a:t>
            </a:r>
            <a:endParaRPr lang="en-US" sz="2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Chặt</a:t>
            </a:r>
            <a:endParaRPr lang="en-US" sz="2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C2A61748-226F-4E23-BA1E-8DBD44F6AE12}"/>
              </a:ext>
            </a:extLst>
          </p:cNvPr>
          <p:cNvSpPr/>
          <p:nvPr/>
        </p:nvSpPr>
        <p:spPr>
          <a:xfrm>
            <a:off x="5824539" y="4643120"/>
            <a:ext cx="2140901" cy="2244860"/>
          </a:xfrm>
          <a:prstGeom prst="wedgeEllipseCallout">
            <a:avLst>
              <a:gd name="adj1" fmla="val -165492"/>
              <a:gd name="adj2" fmla="val -3845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Nhổ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6164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10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0210800" y="635458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12291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229200"/>
            <a:ext cx="2159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4E835AA8-2FC7-47DD-9A72-E546B4E65542}"/>
              </a:ext>
            </a:extLst>
          </p:cNvPr>
          <p:cNvSpPr/>
          <p:nvPr/>
        </p:nvSpPr>
        <p:spPr>
          <a:xfrm>
            <a:off x="1500453" y="0"/>
            <a:ext cx="7166027" cy="5085184"/>
          </a:xfrm>
          <a:prstGeom prst="wedgeEllipseCallout">
            <a:avLst>
              <a:gd name="adj1" fmla="val -31525"/>
              <a:gd name="adj2" fmla="val 55084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5: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hoạch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cắt</a:t>
            </a:r>
            <a:endParaRPr lang="en-US" sz="2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hào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hạt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endParaRPr lang="en-US" sz="2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Mít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ổi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khoai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lang</a:t>
            </a:r>
          </a:p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rốt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xoài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cam</a:t>
            </a:r>
          </a:p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cải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bắp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lúa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96ACF266-0737-4629-8D42-FBB48F4E3BD9}"/>
              </a:ext>
            </a:extLst>
          </p:cNvPr>
          <p:cNvSpPr/>
          <p:nvPr/>
        </p:nvSpPr>
        <p:spPr>
          <a:xfrm>
            <a:off x="6786880" y="4815840"/>
            <a:ext cx="2834639" cy="1830881"/>
          </a:xfrm>
          <a:prstGeom prst="wedgeEllipseCallout">
            <a:avLst>
              <a:gd name="adj1" fmla="val -149094"/>
              <a:gd name="adj2" fmla="val -4649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bắp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lúa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609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WordArt 6"/>
          <p:cNvSpPr>
            <a:spLocks noChangeArrowheads="1" noChangeShapeType="1" noTextEdit="1"/>
          </p:cNvSpPr>
          <p:nvPr/>
        </p:nvSpPr>
        <p:spPr bwMode="auto">
          <a:xfrm>
            <a:off x="3276600" y="762000"/>
            <a:ext cx="5715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13315" name="AutoShape 7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75" y="3878263"/>
            <a:ext cx="4402139" cy="270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Callout 3">
            <a:extLst>
              <a:ext uri="{FF2B5EF4-FFF2-40B4-BE49-F238E27FC236}">
                <a16:creationId xmlns:a16="http://schemas.microsoft.com/office/drawing/2014/main" id="{2CBCCEDD-2671-41DD-9AC9-B986360A0E02}"/>
              </a:ext>
            </a:extLst>
          </p:cNvPr>
          <p:cNvSpPr/>
          <p:nvPr/>
        </p:nvSpPr>
        <p:spPr>
          <a:xfrm>
            <a:off x="3575051" y="762002"/>
            <a:ext cx="3960813" cy="2811463"/>
          </a:xfrm>
          <a:prstGeom prst="cloudCallout">
            <a:avLst>
              <a:gd name="adj1" fmla="val -14066"/>
              <a:gd name="adj2" fmla="val 700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333399">
                  <a:lumMod val="50000"/>
                </a:srgbClr>
              </a:solidFill>
              <a:latin typeface="Arial"/>
              <a:cs typeface="Arial"/>
            </a:endParaRPr>
          </a:p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ảm ơn bạn vì đã giúp chúng mình. Tặng bạn viên ngọc trai tuyệt đẹp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2805841"/>
      </p:ext>
    </p:extLst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05E314-6EFD-E5A8-96F3-0547FA55DABA}"/>
              </a:ext>
            </a:extLst>
          </p:cNvPr>
          <p:cNvSpPr/>
          <p:nvPr/>
        </p:nvSpPr>
        <p:spPr>
          <a:xfrm>
            <a:off x="4307840" y="6319520"/>
            <a:ext cx="2652848" cy="282225"/>
          </a:xfrm>
          <a:prstGeom prst="rect">
            <a:avLst/>
          </a:prstGeom>
          <a:solidFill>
            <a:srgbClr val="F2ED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213360"/>
            <a:ext cx="6386068" cy="61874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10" t="63027"/>
          <a:stretch>
            <a:fillRect/>
          </a:stretch>
        </p:blipFill>
        <p:spPr>
          <a:xfrm rot="3868764">
            <a:off x="-368302" y="-139702"/>
            <a:ext cx="2146301" cy="1750128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394857" y="1994742"/>
            <a:ext cx="392974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rPr>
              <a:t>I. </a:t>
            </a:r>
            <a:r>
              <a:rPr lang="en-US" altLang="zh-CN" sz="4000" b="1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rPr>
              <a:t>Mục</a:t>
            </a:r>
            <a:r>
              <a:rPr lang="en-US" altLang="zh-CN" sz="40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rPr>
              <a:t> </a:t>
            </a:r>
            <a:r>
              <a:rPr lang="en-US" altLang="zh-CN" sz="4000" b="1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rPr>
              <a:t>đích</a:t>
            </a:r>
            <a:r>
              <a:rPr lang="en-US" altLang="zh-CN" sz="40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rPr>
              <a:t>, </a:t>
            </a:r>
            <a:r>
              <a:rPr lang="en-US" altLang="zh-CN" sz="4000" b="1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rPr>
              <a:t>yêu</a:t>
            </a:r>
            <a:r>
              <a:rPr lang="en-US" altLang="zh-CN" sz="40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rPr>
              <a:t> </a:t>
            </a:r>
            <a:r>
              <a:rPr lang="en-US" altLang="zh-CN" sz="4000" b="1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rPr>
              <a:t>cầu</a:t>
            </a:r>
            <a:r>
              <a:rPr lang="en-US" altLang="zh-CN" sz="40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rPr>
              <a:t> </a:t>
            </a:r>
            <a:r>
              <a:rPr lang="en-US" altLang="zh-CN" sz="4000" b="1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rPr>
              <a:t>của</a:t>
            </a:r>
            <a:r>
              <a:rPr lang="en-US" altLang="zh-CN" sz="40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rPr>
              <a:t> </a:t>
            </a:r>
            <a:r>
              <a:rPr lang="en-US" altLang="zh-CN" sz="4000" b="1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rPr>
              <a:t>thu</a:t>
            </a:r>
            <a:r>
              <a:rPr lang="en-US" altLang="zh-CN" sz="40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rPr>
              <a:t> </a:t>
            </a:r>
            <a:r>
              <a:rPr lang="en-US" altLang="zh-CN" sz="4000" b="1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rPr>
              <a:t>hoạch</a:t>
            </a:r>
            <a:r>
              <a:rPr lang="en-US" altLang="zh-CN" sz="40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rPr>
              <a:t> </a:t>
            </a:r>
            <a:r>
              <a:rPr lang="en-US" altLang="zh-CN" sz="4000" b="1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rPr>
              <a:t>sản</a:t>
            </a:r>
            <a:r>
              <a:rPr lang="en-US" altLang="zh-CN" sz="40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rPr>
              <a:t> </a:t>
            </a:r>
            <a:r>
              <a:rPr lang="en-US" altLang="zh-CN" sz="4000" b="1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rPr>
              <a:t>phẩm</a:t>
            </a:r>
            <a:r>
              <a:rPr lang="en-US" altLang="zh-CN" sz="40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rPr>
              <a:t> </a:t>
            </a:r>
            <a:r>
              <a:rPr lang="en-US" altLang="zh-CN" sz="4000" b="1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rPr>
              <a:t>trồng</a:t>
            </a:r>
            <a:r>
              <a:rPr lang="en-US" altLang="zh-CN" sz="40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rPr>
              <a:t> </a:t>
            </a:r>
            <a:r>
              <a:rPr lang="en-US" altLang="zh-CN" sz="4000" b="1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rPr>
              <a:t>trọt</a:t>
            </a:r>
            <a:endParaRPr lang="zh-CN" altLang="en-US" sz="4000" b="1" dirty="0"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微软雅黑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7788">
            <a:off x="6369687" y="-428990"/>
            <a:ext cx="6745289" cy="311826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627" y="5590256"/>
            <a:ext cx="828673" cy="1011489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266700" y="6096001"/>
            <a:ext cx="12458700" cy="1103808"/>
            <a:chOff x="-266700" y="6096001"/>
            <a:chExt cx="12458700" cy="110380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6700" y="6096001"/>
              <a:ext cx="5664200" cy="1103808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5900" y="6096001"/>
              <a:ext cx="5664200" cy="1103808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439"/>
            <a:stretch>
              <a:fillRect/>
            </a:stretch>
          </p:blipFill>
          <p:spPr>
            <a:xfrm>
              <a:off x="10744200" y="6096001"/>
              <a:ext cx="1447800" cy="110380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9" presetClass="entr" presetSubtype="0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9" presetClass="entr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9" presetClass="entr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3245893-824E-883A-0067-E2858B9C7305}"/>
              </a:ext>
            </a:extLst>
          </p:cNvPr>
          <p:cNvSpPr/>
          <p:nvPr/>
        </p:nvSpPr>
        <p:spPr>
          <a:xfrm>
            <a:off x="4399280" y="6217920"/>
            <a:ext cx="2540000" cy="436880"/>
          </a:xfrm>
          <a:prstGeom prst="rect">
            <a:avLst/>
          </a:prstGeom>
          <a:solidFill>
            <a:srgbClr val="F2ED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组合 2"/>
          <p:cNvGrpSpPr/>
          <p:nvPr/>
        </p:nvGrpSpPr>
        <p:grpSpPr>
          <a:xfrm>
            <a:off x="-266700" y="6096001"/>
            <a:ext cx="12458700" cy="1103808"/>
            <a:chOff x="-266700" y="6096001"/>
            <a:chExt cx="12458700" cy="110380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6700" y="6096001"/>
              <a:ext cx="5664200" cy="1103808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5900" y="6096001"/>
              <a:ext cx="5664200" cy="1103808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439"/>
            <a:stretch>
              <a:fillRect/>
            </a:stretch>
          </p:blipFill>
          <p:spPr>
            <a:xfrm>
              <a:off x="10744200" y="6096001"/>
              <a:ext cx="1447800" cy="1103808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D97072F-9129-6409-865C-31187FBB2663}"/>
              </a:ext>
            </a:extLst>
          </p:cNvPr>
          <p:cNvSpPr txBox="1"/>
          <p:nvPr/>
        </p:nvSpPr>
        <p:spPr>
          <a:xfrm>
            <a:off x="533280" y="1362083"/>
            <a:ext cx="881271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1918F4B-C8D8-E507-6A2E-597299D3150A}"/>
              </a:ext>
            </a:extLst>
          </p:cNvPr>
          <p:cNvSpPr txBox="1">
            <a:spLocks/>
          </p:cNvSpPr>
          <p:nvPr/>
        </p:nvSpPr>
        <p:spPr>
          <a:xfrm>
            <a:off x="688100" y="114702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sz="2800" b="0" i="0" u="none" strike="noStrike" cap="none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sz="2800" b="0" i="1" u="none" strike="noStrike" cap="none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sz="2800" b="0" i="1" u="none" strike="noStrike" cap="none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sz="2800" b="0" i="1" u="none" strike="noStrike" cap="none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sz="2800" b="0" i="1" u="none" strike="noStrike" cap="none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sz="2800" b="0" i="1" u="none" strike="noStrike" cap="none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sz="2800" b="0" i="1" u="none" strike="noStrike" cap="none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sz="2800" b="0" i="1" u="none" strike="noStrike" cap="none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sz="2800" b="0" i="1" u="none" strike="noStrike" cap="none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9pPr>
          </a:lstStyle>
          <a:p>
            <a:pPr algn="ctr"/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4. THU HOẠCH SẢN 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 TRỒNG TRỌT</a:t>
            </a:r>
            <a:endParaRPr lang="en-US" sz="36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E8F498C-A88C-72D4-30BF-939008661DF9}"/>
              </a:ext>
            </a:extLst>
          </p:cNvPr>
          <p:cNvSpPr txBox="1">
            <a:spLocks/>
          </p:cNvSpPr>
          <p:nvPr/>
        </p:nvSpPr>
        <p:spPr>
          <a:xfrm>
            <a:off x="533280" y="889112"/>
            <a:ext cx="10272000" cy="763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F59FBE-79CF-3620-535E-8D9989EED303}"/>
              </a:ext>
            </a:extLst>
          </p:cNvPr>
          <p:cNvSpPr/>
          <p:nvPr/>
        </p:nvSpPr>
        <p:spPr>
          <a:xfrm>
            <a:off x="4389120" y="6177280"/>
            <a:ext cx="2509520" cy="396240"/>
          </a:xfrm>
          <a:prstGeom prst="rect">
            <a:avLst/>
          </a:prstGeom>
          <a:solidFill>
            <a:srgbClr val="F2ED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20" y="43175"/>
            <a:ext cx="5933933" cy="573786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10" t="63027"/>
          <a:stretch>
            <a:fillRect/>
          </a:stretch>
        </p:blipFill>
        <p:spPr>
          <a:xfrm rot="3868764">
            <a:off x="-368302" y="-139702"/>
            <a:ext cx="2146301" cy="1750128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627028" y="1524794"/>
            <a:ext cx="392974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rPr>
              <a:t>II. </a:t>
            </a:r>
            <a:r>
              <a:rPr lang="en-US" altLang="zh-CN" sz="4000" b="1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rPr>
              <a:t>Một</a:t>
            </a:r>
            <a:r>
              <a:rPr lang="en-US" altLang="zh-CN" sz="40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rPr>
              <a:t> </a:t>
            </a:r>
            <a:r>
              <a:rPr lang="en-US" altLang="zh-CN" sz="4000" b="1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rPr>
              <a:t>số</a:t>
            </a:r>
            <a:r>
              <a:rPr lang="en-US" altLang="zh-CN" sz="40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rPr>
              <a:t> </a:t>
            </a:r>
            <a:r>
              <a:rPr lang="en-US" altLang="zh-CN" sz="4000" b="1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rPr>
              <a:t>phương</a:t>
            </a:r>
            <a:r>
              <a:rPr lang="en-US" altLang="zh-CN" sz="40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rPr>
              <a:t> </a:t>
            </a:r>
            <a:r>
              <a:rPr lang="en-US" altLang="zh-CN" sz="4000" b="1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rPr>
              <a:t>pháp</a:t>
            </a:r>
            <a:r>
              <a:rPr lang="en-US" altLang="zh-CN" sz="40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rPr>
              <a:t> </a:t>
            </a:r>
            <a:r>
              <a:rPr lang="en-US" altLang="zh-CN" sz="4000" b="1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rPr>
              <a:t>phổ</a:t>
            </a:r>
            <a:r>
              <a:rPr lang="en-US" altLang="zh-CN" sz="40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rPr>
              <a:t> </a:t>
            </a:r>
            <a:r>
              <a:rPr lang="en-US" altLang="zh-CN" sz="4000" b="1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rPr>
              <a:t>biến</a:t>
            </a:r>
            <a:r>
              <a:rPr lang="en-US" altLang="zh-CN" sz="40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rPr>
              <a:t> </a:t>
            </a:r>
            <a:r>
              <a:rPr lang="en-US" altLang="zh-CN" sz="4000" b="1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rPr>
              <a:t>trong</a:t>
            </a:r>
            <a:r>
              <a:rPr lang="en-US" altLang="zh-CN" sz="40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rPr>
              <a:t> </a:t>
            </a:r>
            <a:r>
              <a:rPr lang="en-US" altLang="zh-CN" sz="4000" b="1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rPr>
              <a:t>thu</a:t>
            </a:r>
            <a:r>
              <a:rPr lang="en-US" altLang="zh-CN" sz="40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rPr>
              <a:t> </a:t>
            </a:r>
            <a:r>
              <a:rPr lang="en-US" altLang="zh-CN" sz="4000" b="1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rPr>
              <a:t>hoạch</a:t>
            </a:r>
            <a:endParaRPr lang="zh-CN" altLang="en-US" sz="4000" b="1" dirty="0"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微软雅黑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7788">
            <a:off x="6102474" y="-375749"/>
            <a:ext cx="7023111" cy="311826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7376" y="5486570"/>
            <a:ext cx="828673" cy="1011489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266700" y="6096001"/>
            <a:ext cx="12458700" cy="1103808"/>
            <a:chOff x="-266700" y="6096001"/>
            <a:chExt cx="12458700" cy="110380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6700" y="6096001"/>
              <a:ext cx="5664200" cy="1103808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5900" y="6096001"/>
              <a:ext cx="5664200" cy="1103808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439"/>
            <a:stretch>
              <a:fillRect/>
            </a:stretch>
          </p:blipFill>
          <p:spPr>
            <a:xfrm>
              <a:off x="10744200" y="6096001"/>
              <a:ext cx="1447800" cy="11038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01570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9" presetClass="entr" presetSubtype="0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9" presetClass="entr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9" presetClass="entr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FD04D39-9C37-88D2-3058-BF14F98FB592}"/>
              </a:ext>
            </a:extLst>
          </p:cNvPr>
          <p:cNvSpPr/>
          <p:nvPr/>
        </p:nvSpPr>
        <p:spPr>
          <a:xfrm>
            <a:off x="4622800" y="6248400"/>
            <a:ext cx="2171702" cy="308358"/>
          </a:xfrm>
          <a:prstGeom prst="rect">
            <a:avLst/>
          </a:prstGeom>
          <a:solidFill>
            <a:srgbClr val="F2ED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104" y="2440341"/>
            <a:ext cx="5294435" cy="297532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266700" y="6096001"/>
            <a:ext cx="12458700" cy="1103808"/>
            <a:chOff x="-266700" y="6096001"/>
            <a:chExt cx="12458700" cy="110380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6700" y="6096001"/>
              <a:ext cx="5664200" cy="1103808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5900" y="6096001"/>
              <a:ext cx="5664200" cy="1103808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439"/>
            <a:stretch>
              <a:fillRect/>
            </a:stretch>
          </p:blipFill>
          <p:spPr>
            <a:xfrm>
              <a:off x="10744200" y="6096001"/>
              <a:ext cx="1447800" cy="1103808"/>
            </a:xfrm>
            <a:prstGeom prst="rect">
              <a:avLst/>
            </a:prstGeom>
          </p:spPr>
        </p:pic>
      </p:grpSp>
      <p:grpSp>
        <p:nvGrpSpPr>
          <p:cNvPr id="19" name="组合 18"/>
          <p:cNvGrpSpPr/>
          <p:nvPr/>
        </p:nvGrpSpPr>
        <p:grpSpPr>
          <a:xfrm>
            <a:off x="1250048" y="1933984"/>
            <a:ext cx="4132488" cy="2862322"/>
            <a:chOff x="725262" y="2440341"/>
            <a:chExt cx="4132488" cy="2862322"/>
          </a:xfrm>
        </p:grpSpPr>
        <p:sp>
          <p:nvSpPr>
            <p:cNvPr id="7" name="文本框 6"/>
            <p:cNvSpPr txBox="1"/>
            <p:nvPr/>
          </p:nvSpPr>
          <p:spPr>
            <a:xfrm>
              <a:off x="749782" y="2440341"/>
              <a:ext cx="4107968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 err="1"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微软雅黑" pitchFamily="34" charset="-122"/>
                </a:rPr>
                <a:t>Các</a:t>
              </a:r>
              <a:r>
                <a:rPr lang="en-US" altLang="zh-CN" sz="3600" b="1" dirty="0"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微软雅黑" pitchFamily="34" charset="-122"/>
                </a:rPr>
                <a:t> </a:t>
              </a:r>
              <a:r>
                <a:rPr lang="en-US" altLang="zh-CN" sz="3600" b="1" dirty="0" err="1"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微软雅黑" pitchFamily="34" charset="-122"/>
                </a:rPr>
                <a:t>cặp</a:t>
              </a:r>
              <a:r>
                <a:rPr lang="en-US" altLang="zh-CN" sz="3600" b="1" dirty="0"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微软雅黑" pitchFamily="34" charset="-122"/>
                </a:rPr>
                <a:t> </a:t>
              </a:r>
              <a:r>
                <a:rPr lang="en-US" altLang="zh-CN" sz="3600" b="1" dirty="0" err="1"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微软雅黑" pitchFamily="34" charset="-122"/>
                </a:rPr>
                <a:t>đôi</a:t>
              </a:r>
              <a:r>
                <a:rPr lang="en-US" altLang="zh-CN" sz="3600" b="1" dirty="0"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微软雅黑" pitchFamily="34" charset="-122"/>
                </a:rPr>
                <a:t> </a:t>
              </a:r>
              <a:r>
                <a:rPr lang="en-US" altLang="zh-CN" sz="3600" b="1" dirty="0" err="1"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微软雅黑" pitchFamily="34" charset="-122"/>
                </a:rPr>
                <a:t>quan</a:t>
              </a:r>
              <a:r>
                <a:rPr lang="en-US" altLang="zh-CN" sz="3600" b="1" dirty="0"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微软雅黑" pitchFamily="34" charset="-122"/>
                </a:rPr>
                <a:t> </a:t>
              </a:r>
              <a:r>
                <a:rPr lang="en-US" altLang="zh-CN" sz="3600" b="1" dirty="0" err="1"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微软雅黑" pitchFamily="34" charset="-122"/>
                </a:rPr>
                <a:t>sát</a:t>
              </a:r>
              <a:r>
                <a:rPr lang="en-US" altLang="zh-CN" sz="3600" b="1" dirty="0"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微软雅黑" pitchFamily="34" charset="-122"/>
                </a:rPr>
                <a:t> </a:t>
              </a:r>
              <a:r>
                <a:rPr lang="en-US" altLang="zh-CN" sz="3600" b="1" dirty="0" err="1"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微软雅黑" pitchFamily="34" charset="-122"/>
                </a:rPr>
                <a:t>hình</a:t>
              </a:r>
              <a:r>
                <a:rPr lang="en-US" altLang="zh-CN" sz="3600" b="1" dirty="0"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微软雅黑" pitchFamily="34" charset="-122"/>
                </a:rPr>
                <a:t> </a:t>
              </a:r>
              <a:r>
                <a:rPr lang="en-US" altLang="zh-CN" sz="3600" b="1" dirty="0" err="1"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微软雅黑" pitchFamily="34" charset="-122"/>
                </a:rPr>
                <a:t>ảnh</a:t>
              </a:r>
              <a:r>
                <a:rPr lang="en-US" altLang="zh-CN" sz="3600" b="1" dirty="0"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微软雅黑" pitchFamily="34" charset="-122"/>
                </a:rPr>
                <a:t>, </a:t>
              </a:r>
              <a:r>
                <a:rPr lang="en-US" altLang="zh-CN" sz="3600" b="1" dirty="0" err="1"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微软雅黑" pitchFamily="34" charset="-122"/>
                </a:rPr>
                <a:t>cho</a:t>
              </a:r>
              <a:r>
                <a:rPr lang="en-US" altLang="zh-CN" sz="3600" b="1" dirty="0"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微软雅黑" pitchFamily="34" charset="-122"/>
                </a:rPr>
                <a:t> </a:t>
              </a:r>
              <a:r>
                <a:rPr lang="en-US" altLang="zh-CN" sz="3600" b="1" dirty="0" err="1"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微软雅黑" pitchFamily="34" charset="-122"/>
                </a:rPr>
                <a:t>biết</a:t>
              </a:r>
              <a:r>
                <a:rPr lang="en-US" altLang="zh-CN" sz="3600" b="1" dirty="0"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微软雅黑" pitchFamily="34" charset="-122"/>
                </a:rPr>
                <a:t> </a:t>
              </a:r>
              <a:r>
                <a:rPr lang="en-US" altLang="zh-CN" sz="3600" b="1" dirty="0" err="1"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微软雅黑" pitchFamily="34" charset="-122"/>
                </a:rPr>
                <a:t>các</a:t>
              </a:r>
              <a:r>
                <a:rPr lang="en-US" altLang="zh-CN" sz="3600" b="1" dirty="0"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微软雅黑" pitchFamily="34" charset="-122"/>
                </a:rPr>
                <a:t> </a:t>
              </a:r>
              <a:r>
                <a:rPr lang="en-US" altLang="zh-CN" sz="3600" b="1" dirty="0" err="1"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微软雅黑" pitchFamily="34" charset="-122"/>
                </a:rPr>
                <a:t>loại</a:t>
              </a:r>
              <a:r>
                <a:rPr lang="en-US" altLang="zh-CN" sz="3600" b="1" dirty="0"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微软雅黑" pitchFamily="34" charset="-122"/>
                </a:rPr>
                <a:t> </a:t>
              </a:r>
              <a:r>
                <a:rPr lang="en-US" altLang="zh-CN" sz="3600" b="1" dirty="0" err="1"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微软雅黑" pitchFamily="34" charset="-122"/>
                </a:rPr>
                <a:t>nông</a:t>
              </a:r>
              <a:r>
                <a:rPr lang="en-US" altLang="zh-CN" sz="3600" b="1" dirty="0"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微软雅黑" pitchFamily="34" charset="-122"/>
                </a:rPr>
                <a:t> </a:t>
              </a:r>
              <a:r>
                <a:rPr lang="en-US" altLang="zh-CN" sz="3600" b="1" dirty="0" err="1"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微软雅黑" pitchFamily="34" charset="-122"/>
                </a:rPr>
                <a:t>sản</a:t>
              </a:r>
              <a:r>
                <a:rPr lang="en-US" altLang="zh-CN" sz="3600" b="1" dirty="0"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微软雅黑" pitchFamily="34" charset="-122"/>
                </a:rPr>
                <a:t> </a:t>
              </a:r>
              <a:r>
                <a:rPr lang="en-US" altLang="zh-CN" sz="3600" b="1" dirty="0" err="1"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微软雅黑" pitchFamily="34" charset="-122"/>
                </a:rPr>
                <a:t>được</a:t>
              </a:r>
              <a:r>
                <a:rPr lang="en-US" altLang="zh-CN" sz="3600" b="1" dirty="0"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微软雅黑" pitchFamily="34" charset="-122"/>
                </a:rPr>
                <a:t> </a:t>
              </a:r>
              <a:r>
                <a:rPr lang="en-US" altLang="zh-CN" sz="3600" b="1" dirty="0" err="1"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微软雅黑" pitchFamily="34" charset="-122"/>
                </a:rPr>
                <a:t>thu</a:t>
              </a:r>
              <a:r>
                <a:rPr lang="en-US" altLang="zh-CN" sz="3600" b="1" dirty="0"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微软雅黑" pitchFamily="34" charset="-122"/>
                </a:rPr>
                <a:t> </a:t>
              </a:r>
              <a:r>
                <a:rPr lang="en-US" altLang="zh-CN" sz="3600" b="1" dirty="0" err="1"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微软雅黑" pitchFamily="34" charset="-122"/>
                </a:rPr>
                <a:t>hoạch</a:t>
              </a:r>
              <a:r>
                <a:rPr lang="en-US" altLang="zh-CN" sz="3600" b="1" dirty="0"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微软雅黑" pitchFamily="34" charset="-122"/>
                </a:rPr>
                <a:t> </a:t>
              </a:r>
              <a:r>
                <a:rPr lang="en-US" altLang="zh-CN" sz="3600" b="1" dirty="0" err="1"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微软雅黑" pitchFamily="34" charset="-122"/>
                </a:rPr>
                <a:t>bằng</a:t>
              </a:r>
              <a:r>
                <a:rPr lang="en-US" altLang="zh-CN" sz="3600" b="1" dirty="0"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微软雅黑" pitchFamily="34" charset="-122"/>
                </a:rPr>
                <a:t> </a:t>
              </a:r>
              <a:r>
                <a:rPr lang="en-US" altLang="zh-CN" sz="3600" b="1" dirty="0" err="1"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微软雅黑" pitchFamily="34" charset="-122"/>
                </a:rPr>
                <a:t>cách</a:t>
              </a:r>
              <a:r>
                <a:rPr lang="en-US" altLang="zh-CN" sz="3600" b="1" dirty="0"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微软雅黑" pitchFamily="34" charset="-122"/>
                </a:rPr>
                <a:t> </a:t>
              </a:r>
              <a:r>
                <a:rPr lang="en-US" altLang="zh-CN" sz="3600" b="1" dirty="0" err="1"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微软雅黑" pitchFamily="34" charset="-122"/>
                </a:rPr>
                <a:t>nào</a:t>
              </a:r>
              <a:r>
                <a:rPr lang="en-US" altLang="zh-CN" sz="3600" b="1" dirty="0"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微软雅黑" pitchFamily="34" charset="-122"/>
                </a:rPr>
                <a:t>?</a:t>
              </a:r>
              <a:endParaRPr lang="zh-CN" altLang="en-US" sz="36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endParaRPr>
            </a:p>
          </p:txBody>
        </p:sp>
        <p:sp>
          <p:nvSpPr>
            <p:cNvPr id="8" name="TextBox 14"/>
            <p:cNvSpPr txBox="1"/>
            <p:nvPr/>
          </p:nvSpPr>
          <p:spPr>
            <a:xfrm>
              <a:off x="725262" y="2863520"/>
              <a:ext cx="3694338" cy="2959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endPara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Open Sans" panose="020B0606030504020204" pitchFamily="34" charset="0"/>
                <a:sym typeface="微软雅黑" pitchFamily="3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330648" y="266700"/>
            <a:ext cx="4527102" cy="750108"/>
            <a:chOff x="224637" y="266700"/>
            <a:chExt cx="4527102" cy="750108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637" y="266700"/>
              <a:ext cx="838269" cy="75010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13000"/>
                </a:prstClr>
              </a:outerShdw>
            </a:effectLst>
          </p:spPr>
        </p:pic>
        <p:grpSp>
          <p:nvGrpSpPr>
            <p:cNvPr id="16" name="组合 15"/>
            <p:cNvGrpSpPr/>
            <p:nvPr/>
          </p:nvGrpSpPr>
          <p:grpSpPr>
            <a:xfrm>
              <a:off x="1144037" y="301242"/>
              <a:ext cx="3607702" cy="713392"/>
              <a:chOff x="6807200" y="1586570"/>
              <a:chExt cx="3607702" cy="713392"/>
            </a:xfrm>
          </p:grpSpPr>
          <p:sp>
            <p:nvSpPr>
              <p:cNvPr id="17" name="文本框 16"/>
              <p:cNvSpPr txBox="1"/>
              <p:nvPr/>
            </p:nvSpPr>
            <p:spPr>
              <a:xfrm>
                <a:off x="6807200" y="1586570"/>
                <a:ext cx="360770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dirty="0" err="1">
                    <a:latin typeface="Times New Roman" panose="02020603050405020304" pitchFamily="18" charset="0"/>
                    <a:ea typeface="TypeLand 康熙字典體試用版" pitchFamily="50" charset="-120"/>
                    <a:cs typeface="Times New Roman" panose="02020603050405020304" pitchFamily="18" charset="0"/>
                    <a:sym typeface="微软雅黑" pitchFamily="34" charset="-122"/>
                  </a:rPr>
                  <a:t>Hoạt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TypeLand 康熙字典體試用版" pitchFamily="50" charset="-120"/>
                    <a:cs typeface="Times New Roman" panose="02020603050405020304" pitchFamily="18" charset="0"/>
                    <a:sym typeface="微软雅黑" pitchFamily="34" charset="-122"/>
                  </a:rPr>
                  <a:t> </a:t>
                </a:r>
                <a:r>
                  <a:rPr lang="en-US" altLang="zh-CN" sz="2800" dirty="0" err="1">
                    <a:latin typeface="Times New Roman" panose="02020603050405020304" pitchFamily="18" charset="0"/>
                    <a:ea typeface="TypeLand 康熙字典體試用版" pitchFamily="50" charset="-120"/>
                    <a:cs typeface="Times New Roman" panose="02020603050405020304" pitchFamily="18" charset="0"/>
                    <a:sym typeface="微软雅黑" pitchFamily="34" charset="-122"/>
                  </a:rPr>
                  <a:t>động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TypeLand 康熙字典體試用版" pitchFamily="50" charset="-120"/>
                    <a:cs typeface="Times New Roman" panose="02020603050405020304" pitchFamily="18" charset="0"/>
                    <a:sym typeface="微软雅黑" pitchFamily="34" charset="-122"/>
                  </a:rPr>
                  <a:t> </a:t>
                </a:r>
                <a:r>
                  <a:rPr lang="en-US" altLang="zh-CN" sz="2800" dirty="0" err="1">
                    <a:latin typeface="Times New Roman" panose="02020603050405020304" pitchFamily="18" charset="0"/>
                    <a:ea typeface="TypeLand 康熙字典體試用版" pitchFamily="50" charset="-120"/>
                    <a:cs typeface="Times New Roman" panose="02020603050405020304" pitchFamily="18" charset="0"/>
                    <a:sym typeface="微软雅黑" pitchFamily="34" charset="-122"/>
                  </a:rPr>
                  <a:t>cặp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TypeLand 康熙字典體試用版" pitchFamily="50" charset="-120"/>
                    <a:cs typeface="Times New Roman" panose="02020603050405020304" pitchFamily="18" charset="0"/>
                    <a:sym typeface="微软雅黑" pitchFamily="34" charset="-122"/>
                  </a:rPr>
                  <a:t> </a:t>
                </a:r>
                <a:r>
                  <a:rPr lang="en-US" altLang="zh-CN" sz="2800" dirty="0" err="1">
                    <a:latin typeface="Times New Roman" panose="02020603050405020304" pitchFamily="18" charset="0"/>
                    <a:ea typeface="TypeLand 康熙字典體試用版" pitchFamily="50" charset="-120"/>
                    <a:cs typeface="Times New Roman" panose="02020603050405020304" pitchFamily="18" charset="0"/>
                    <a:sym typeface="微软雅黑" pitchFamily="34" charset="-122"/>
                  </a:rPr>
                  <a:t>đôi</a:t>
                </a:r>
                <a:endParaRPr lang="zh-CN" altLang="en-US" sz="2800" dirty="0"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微软雅黑" pitchFamily="34" charset="-122"/>
                </a:endParaRPr>
              </a:p>
            </p:txBody>
          </p:sp>
          <p:sp>
            <p:nvSpPr>
              <p:cNvPr id="18" name="文本框 17"/>
              <p:cNvSpPr txBox="1"/>
              <p:nvPr/>
            </p:nvSpPr>
            <p:spPr>
              <a:xfrm>
                <a:off x="6807200" y="1961408"/>
                <a:ext cx="225221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zh-CN" altLang="en-US" sz="1600" dirty="0">
                  <a:solidFill>
                    <a:srgbClr val="B0B336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5D019E-73AC-835E-D24E-3BDCBD96C3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611" y="3590336"/>
            <a:ext cx="2715069" cy="32070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8D59E3-3771-00C5-910C-9A75A3A790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69" y="3590336"/>
            <a:ext cx="2617480" cy="32070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287A1C-F760-9BED-7378-D42A6A8066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310" y="74616"/>
            <a:ext cx="2767091" cy="33543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E504B8B-45C3-F1EE-2984-1FA0643A2D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177" y="74617"/>
            <a:ext cx="3259133" cy="33685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B379308-D5CB-CF5F-E94F-64BB086506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2" y="0"/>
            <a:ext cx="3180079" cy="344318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FBD8C41-F58A-7F7D-35B6-CC0D25516E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8298" y="3576320"/>
            <a:ext cx="3155520" cy="320706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A824A2A-D2CA-3D72-C581-E6968461A7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29519" y="60600"/>
            <a:ext cx="2962481" cy="33683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9EA1F00-039A-9342-572D-8A3EC378F23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818" y="3562133"/>
            <a:ext cx="3681180" cy="32212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A902F43-A500-320D-F58B-FE0F995460DC}"/>
              </a:ext>
            </a:extLst>
          </p:cNvPr>
          <p:cNvSpPr/>
          <p:nvPr/>
        </p:nvSpPr>
        <p:spPr>
          <a:xfrm>
            <a:off x="2427706" y="7835766"/>
            <a:ext cx="2357120" cy="386080"/>
          </a:xfrm>
          <a:prstGeom prst="rect">
            <a:avLst/>
          </a:prstGeom>
          <a:solidFill>
            <a:srgbClr val="F2ED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组合 2"/>
          <p:cNvGrpSpPr/>
          <p:nvPr/>
        </p:nvGrpSpPr>
        <p:grpSpPr>
          <a:xfrm>
            <a:off x="-266700" y="6096001"/>
            <a:ext cx="12458700" cy="1103808"/>
            <a:chOff x="-266700" y="6096001"/>
            <a:chExt cx="12458700" cy="110380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6700" y="6096001"/>
              <a:ext cx="5664200" cy="1103808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5900" y="6096001"/>
              <a:ext cx="5664200" cy="1103808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439"/>
            <a:stretch>
              <a:fillRect/>
            </a:stretch>
          </p:blipFill>
          <p:spPr>
            <a:xfrm>
              <a:off x="10744200" y="6096001"/>
              <a:ext cx="1447800" cy="1103808"/>
            </a:xfrm>
            <a:prstGeom prst="rect">
              <a:avLst/>
            </a:prstGeom>
          </p:spPr>
        </p:pic>
      </p:grpSp>
      <p:pic>
        <p:nvPicPr>
          <p:cNvPr id="1030" name="Picture 6" descr="Nhãn dán Wink Smile của Anne Jotun">
            <a:extLst>
              <a:ext uri="{FF2B5EF4-FFF2-40B4-BE49-F238E27FC236}">
                <a16:creationId xmlns:a16="http://schemas.microsoft.com/office/drawing/2014/main" id="{D3EA83C7-AB62-096A-3031-A7272EE56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76265"/>
            <a:ext cx="2085460" cy="194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97072F-9129-6409-865C-31187FBB2663}"/>
              </a:ext>
            </a:extLst>
          </p:cNvPr>
          <p:cNvSpPr txBox="1"/>
          <p:nvPr/>
        </p:nvSpPr>
        <p:spPr>
          <a:xfrm>
            <a:off x="1915160" y="1083408"/>
            <a:ext cx="882904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457200" indent="-45720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chè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  <a:p>
            <a:pPr marL="457200" indent="-45720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marL="457200" indent="-45720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lang…</a:t>
            </a:r>
          </a:p>
          <a:p>
            <a:pPr marL="457200" indent="-45720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marL="457200" indent="-457200">
              <a:buFontTx/>
              <a:buChar char="-"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457200" indent="-45720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C37406B-CDE8-0B76-7962-690A7D9611CF}"/>
              </a:ext>
            </a:extLst>
          </p:cNvPr>
          <p:cNvSpPr txBox="1">
            <a:spLocks/>
          </p:cNvSpPr>
          <p:nvPr/>
        </p:nvSpPr>
        <p:spPr>
          <a:xfrm>
            <a:off x="1759579" y="313187"/>
            <a:ext cx="10272000" cy="763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rPr>
              <a:t>Một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rPr>
              <a:t>số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rPr>
              <a:t>phương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rPr>
              <a:t>pháp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rPr>
              <a:t>phổ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rPr>
              <a:t>biến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rPr>
              <a:t>trong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rPr>
              <a:t>thu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rPr>
              <a:t>hoạch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309930BB-D96B-8384-DE2D-C121EBE3B090}"/>
              </a:ext>
            </a:extLst>
          </p:cNvPr>
          <p:cNvSpPr/>
          <p:nvPr/>
        </p:nvSpPr>
        <p:spPr>
          <a:xfrm>
            <a:off x="2219741" y="2858447"/>
            <a:ext cx="7151785" cy="1439863"/>
          </a:xfrm>
          <a:prstGeom prst="homePlate">
            <a:avLst/>
          </a:prstGeom>
          <a:solidFill>
            <a:srgbClr val="00CC00">
              <a:alpha val="54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AC2CDD-5F8E-1BC3-EA69-A067F49E2E78}"/>
              </a:ext>
            </a:extLst>
          </p:cNvPr>
          <p:cNvSpPr txBox="1"/>
          <p:nvPr/>
        </p:nvSpPr>
        <p:spPr>
          <a:xfrm>
            <a:off x="2230041" y="2969300"/>
            <a:ext cx="669943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TRÌNH BÀY CÁC PHƯƠNG PHÁP THU HOẠCH NÔNG SẢN</a:t>
            </a:r>
          </a:p>
        </p:txBody>
      </p:sp>
    </p:spTree>
    <p:extLst>
      <p:ext uri="{BB962C8B-B14F-4D97-AF65-F5344CB8AC3E}">
        <p14:creationId xmlns:p14="http://schemas.microsoft.com/office/powerpoint/2010/main" val="3567812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/>
      <p:bldP spid="1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0101" r="20074" b="50000"/>
          <a:stretch>
            <a:fillRect/>
          </a:stretch>
        </p:blipFill>
        <p:spPr bwMode="auto">
          <a:xfrm>
            <a:off x="3216277" y="692149"/>
            <a:ext cx="5616575" cy="273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89296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/>
          <p:cNvSpPr>
            <a:spLocks noChangeArrowheads="1"/>
          </p:cNvSpPr>
          <p:nvPr/>
        </p:nvSpPr>
        <p:spPr bwMode="auto">
          <a:xfrm>
            <a:off x="2208214" y="5373689"/>
            <a:ext cx="7920037" cy="9131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vi-VN" altLang="en-US" sz="26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phù thủy độc ác, nham hiểm đã bắt cóc hết sinh vật biển</a:t>
            </a:r>
            <a:endParaRPr lang="en-US" altLang="en-US" sz="2667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966187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​https://www.freeppt7.com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21570</TotalTime>
  <Words>478</Words>
  <Application>Microsoft Office PowerPoint</Application>
  <PresentationFormat>Widescreen</PresentationFormat>
  <Paragraphs>72</Paragraphs>
  <Slides>17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微软雅黑</vt:lpstr>
      <vt:lpstr>Arial</vt:lpstr>
      <vt:lpstr>Calibri</vt:lpstr>
      <vt:lpstr>等线</vt:lpstr>
      <vt:lpstr>等线 Light</vt:lpstr>
      <vt:lpstr>Fahkwang</vt:lpstr>
      <vt:lpstr>Impact</vt:lpstr>
      <vt:lpstr>Open Sans</vt:lpstr>
      <vt:lpstr>Times New Roman</vt:lpstr>
      <vt:lpstr>TypeLand 康熙字典體試用版</vt:lpstr>
      <vt:lpstr>​https://www.freeppt7.com​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小清新PPT</dc:title>
  <dc:subject>RP</dc:subject>
  <dc:creator>Administrator</dc:creator>
  <cp:keywords>RP</cp:keywords>
  <dc:description>RP</dc:description>
  <cp:lastModifiedBy>Admin</cp:lastModifiedBy>
  <cp:revision>72</cp:revision>
  <cp:lastPrinted>2016-11-02T12:20:00Z</cp:lastPrinted>
  <dcterms:created xsi:type="dcterms:W3CDTF">2016-11-02T11:56:00Z</dcterms:created>
  <dcterms:modified xsi:type="dcterms:W3CDTF">2023-06-02T09:58:50Z</dcterms:modified>
  <cp:category>RP</cp:category>
  <cp:contentStatus>RP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2052-10.8.0.5391</vt:lpwstr>
  </property>
</Properties>
</file>