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9" r:id="rId1"/>
  </p:sldMasterIdLst>
  <p:sldIdLst>
    <p:sldId id="277" r:id="rId2"/>
    <p:sldId id="257" r:id="rId3"/>
    <p:sldId id="278" r:id="rId4"/>
    <p:sldId id="279" r:id="rId5"/>
    <p:sldId id="258" r:id="rId6"/>
    <p:sldId id="259" r:id="rId7"/>
    <p:sldId id="260" r:id="rId8"/>
    <p:sldId id="262" r:id="rId9"/>
    <p:sldId id="263" r:id="rId10"/>
    <p:sldId id="264" r:id="rId11"/>
    <p:sldId id="261" r:id="rId12"/>
    <p:sldId id="272" r:id="rId13"/>
    <p:sldId id="273" r:id="rId14"/>
    <p:sldId id="265" r:id="rId15"/>
    <p:sldId id="266" r:id="rId16"/>
    <p:sldId id="268" r:id="rId17"/>
    <p:sldId id="269" r:id="rId18"/>
    <p:sldId id="270" r:id="rId19"/>
    <p:sldId id="275" r:id="rId20"/>
    <p:sldId id="27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96" y="1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32E70-22BD-4B8E-B34F-F9B27ABAF04B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E78E8BFF-BB72-4194-B749-C98443AB9E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986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32E70-22BD-4B8E-B34F-F9B27ABAF04B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78E8BFF-BB72-4194-B749-C98443AB9E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598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32E70-22BD-4B8E-B34F-F9B27ABAF04B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78E8BFF-BB72-4194-B749-C98443AB9EC1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109600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32E70-22BD-4B8E-B34F-F9B27ABAF04B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78E8BFF-BB72-4194-B749-C98443AB9E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5723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32E70-22BD-4B8E-B34F-F9B27ABAF04B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78E8BFF-BB72-4194-B749-C98443AB9EC1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289019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32E70-22BD-4B8E-B34F-F9B27ABAF04B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78E8BFF-BB72-4194-B749-C98443AB9E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744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32E70-22BD-4B8E-B34F-F9B27ABAF04B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E8BFF-BB72-4194-B749-C98443AB9E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9828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32E70-22BD-4B8E-B34F-F9B27ABAF04B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E8BFF-BB72-4194-B749-C98443AB9E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696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32E70-22BD-4B8E-B34F-F9B27ABAF04B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E8BFF-BB72-4194-B749-C98443AB9E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261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32E70-22BD-4B8E-B34F-F9B27ABAF04B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78E8BFF-BB72-4194-B749-C98443AB9E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664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32E70-22BD-4B8E-B34F-F9B27ABAF04B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78E8BFF-BB72-4194-B749-C98443AB9E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575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32E70-22BD-4B8E-B34F-F9B27ABAF04B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78E8BFF-BB72-4194-B749-C98443AB9E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584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32E70-22BD-4B8E-B34F-F9B27ABAF04B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E8BFF-BB72-4194-B749-C98443AB9E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038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32E70-22BD-4B8E-B34F-F9B27ABAF04B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E8BFF-BB72-4194-B749-C98443AB9E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682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32E70-22BD-4B8E-B34F-F9B27ABAF04B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E8BFF-BB72-4194-B749-C98443AB9E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054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32E70-22BD-4B8E-B34F-F9B27ABAF04B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78E8BFF-BB72-4194-B749-C98443AB9E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331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32E70-22BD-4B8E-B34F-F9B27ABAF04B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E78E8BFF-BB72-4194-B749-C98443AB9E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780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  <p:sldLayoutId id="2147483772" r:id="rId13"/>
    <p:sldLayoutId id="2147483773" r:id="rId14"/>
    <p:sldLayoutId id="2147483774" r:id="rId15"/>
    <p:sldLayoutId id="214748377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lh3.googleusercontent.com/-Tk55LJDFflU/WsHNwwaiKSI/AAAAAAAAB6g/jFfcR8uLDVMfXANO8wdQVpwHcT3NMu_AQCHMYCw/h136/5-mau_slide_powerpoint_dep_ctu.vn_(27).gif">
            <a:extLst>
              <a:ext uri="{FF2B5EF4-FFF2-40B4-BE49-F238E27FC236}">
                <a16:creationId xmlns:a16="http://schemas.microsoft.com/office/drawing/2014/main" id="{3505E02C-2CD3-4F74-B3AE-7EDEBF5D8F6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93" y="4979963"/>
            <a:ext cx="3032007" cy="1878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4" descr="https://lh3.googleusercontent.com/-hCZmtIGIYWo/WsHN9xcCJ-I/AAAAAAAAB7c/XZXLuzX8LEgcBZyvQvRyNuKebeDk0QYhwCHMYCw/h136/6-mau_slide_powerpoint_dep_ctu.vn_(38).jpg">
            <a:extLst>
              <a:ext uri="{FF2B5EF4-FFF2-40B4-BE49-F238E27FC236}">
                <a16:creationId xmlns:a16="http://schemas.microsoft.com/office/drawing/2014/main" id="{B0CF9666-51B8-4643-866F-6C74CC0079B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93" y="688836"/>
            <a:ext cx="302895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B4F0E1F-7190-4964-87D6-F1F379B7A8E2}"/>
              </a:ext>
            </a:extLst>
          </p:cNvPr>
          <p:cNvSpPr/>
          <p:nvPr/>
        </p:nvSpPr>
        <p:spPr>
          <a:xfrm>
            <a:off x="2802601" y="1336536"/>
            <a:ext cx="698069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Chào</a:t>
            </a:r>
            <a:r>
              <a:rPr lang="en-US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54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mừng</a:t>
            </a:r>
            <a:r>
              <a:rPr lang="en-US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54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các</a:t>
            </a:r>
            <a:r>
              <a:rPr lang="en-US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54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thầy</a:t>
            </a:r>
            <a:r>
              <a:rPr lang="en-US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54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cô</a:t>
            </a:r>
            <a:r>
              <a:rPr lang="en-US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</a:p>
          <a:p>
            <a:pPr algn="ctr"/>
            <a:r>
              <a:rPr lang="en-US" sz="54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về</a:t>
            </a:r>
            <a:r>
              <a:rPr lang="en-US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54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dự</a:t>
            </a:r>
            <a:r>
              <a:rPr lang="en-US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54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giờ</a:t>
            </a:r>
            <a:r>
              <a:rPr lang="en-US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54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thăm</a:t>
            </a:r>
            <a:r>
              <a:rPr lang="en-US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54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lớp</a:t>
            </a:r>
            <a:endParaRPr lang="en-US" sz="54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980FBC-76AD-4D87-AAC6-2B7FEBE2460E}"/>
              </a:ext>
            </a:extLst>
          </p:cNvPr>
          <p:cNvSpPr txBox="1"/>
          <p:nvPr/>
        </p:nvSpPr>
        <p:spPr>
          <a:xfrm flipH="1">
            <a:off x="4008706" y="3991771"/>
            <a:ext cx="4174588" cy="1124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Giáo</a:t>
            </a:r>
            <a:r>
              <a:rPr lang="en-US" sz="24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viên</a:t>
            </a:r>
            <a:r>
              <a:rPr lang="en-US" sz="24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endParaRPr lang="en-US" sz="2400" b="1" dirty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b="1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Trường</a:t>
            </a:r>
            <a:r>
              <a:rPr lang="en-US" sz="24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en-US" sz="2400" b="1" dirty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6622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73431" y="139337"/>
            <a:ext cx="1136904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Trát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tường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Lát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thất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" y="2349281"/>
            <a:ext cx="5334000" cy="39731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880" y="2349282"/>
            <a:ext cx="5227320" cy="3973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352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8183814"/>
              </p:ext>
            </p:extLst>
          </p:nvPr>
        </p:nvGraphicFramePr>
        <p:xfrm>
          <a:off x="60960" y="573476"/>
          <a:ext cx="11982994" cy="64635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62513">
                  <a:extLst>
                    <a:ext uri="{9D8B030D-6E8A-4147-A177-3AD203B41FA5}">
                      <a16:colId xmlns:a16="http://schemas.microsoft.com/office/drawing/2014/main" val="1665964459"/>
                    </a:ext>
                  </a:extLst>
                </a:gridCol>
                <a:gridCol w="8420481">
                  <a:extLst>
                    <a:ext uri="{9D8B030D-6E8A-4147-A177-3AD203B41FA5}">
                      <a16:colId xmlns:a16="http://schemas.microsoft.com/office/drawing/2014/main" val="3639988929"/>
                    </a:ext>
                  </a:extLst>
                </a:gridCol>
              </a:tblGrid>
              <a:tr h="1201901">
                <a:tc>
                  <a:txBody>
                    <a:bodyPr/>
                    <a:lstStyle/>
                    <a:p>
                      <a:pPr indent="2667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bước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xây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dựng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nhà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ở</a:t>
                      </a:r>
                      <a:endParaRPr lang="en-US" sz="2800" b="1" dirty="0">
                        <a:solidFill>
                          <a:srgbClr val="2B2B2B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solidFill>
                          <a:srgbClr val="2B2B2B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b"/>
                </a:tc>
                <a:extLst>
                  <a:ext uri="{0D108BD9-81ED-4DB2-BD59-A6C34878D82A}">
                    <a16:rowId xmlns:a16="http://schemas.microsoft.com/office/drawing/2014/main" val="318137846"/>
                  </a:ext>
                </a:extLst>
              </a:tr>
              <a:tr h="255994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1.Thiết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</a:t>
                      </a:r>
                      <a:endParaRPr lang="en-US" sz="2800" dirty="0">
                        <a:solidFill>
                          <a:srgbClr val="2B2B2B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Kĩ</a:t>
                      </a:r>
                      <a:r>
                        <a:rPr lang="en-US" sz="28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sư</a:t>
                      </a:r>
                      <a:r>
                        <a:rPr lang="en-US" sz="28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sẽ</a:t>
                      </a:r>
                      <a:r>
                        <a:rPr lang="en-US" sz="28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thiết</a:t>
                      </a:r>
                      <a:r>
                        <a:rPr lang="en-US" sz="28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nhà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vẽ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sz="28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giấy</a:t>
                      </a:r>
                      <a:r>
                        <a:rPr lang="en-US" sz="28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28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tay</a:t>
                      </a:r>
                      <a:r>
                        <a:rPr lang="en-US" sz="28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hoặc</a:t>
                      </a:r>
                      <a:r>
                        <a:rPr lang="en-US" sz="28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28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máy</a:t>
                      </a:r>
                      <a:r>
                        <a:rPr lang="en-US" sz="28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sz="28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8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giúp</a:t>
                      </a:r>
                      <a:r>
                        <a:rPr lang="en-US" sz="28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sz="28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nhà</a:t>
                      </a:r>
                      <a:r>
                        <a:rPr lang="en-US" sz="28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8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8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8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ngôi</a:t>
                      </a:r>
                      <a:r>
                        <a:rPr lang="en-US" sz="28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nhà</a:t>
                      </a:r>
                      <a:r>
                        <a:rPr lang="en-US" sz="28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mình</a:t>
                      </a:r>
                      <a:r>
                        <a:rPr lang="en-US" sz="28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Qua </a:t>
                      </a:r>
                      <a:r>
                        <a:rPr lang="en-US" sz="2800" baseline="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thiết</a:t>
                      </a:r>
                      <a:r>
                        <a:rPr lang="en-US" sz="28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kế</a:t>
                      </a:r>
                      <a:r>
                        <a:rPr lang="en-US" sz="28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sẽ</a:t>
                      </a:r>
                      <a:r>
                        <a:rPr lang="en-US" sz="28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giúp</a:t>
                      </a:r>
                      <a:r>
                        <a:rPr lang="en-US" sz="28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cung</a:t>
                      </a:r>
                      <a:r>
                        <a:rPr lang="en-US" sz="28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cấp</a:t>
                      </a:r>
                      <a:r>
                        <a:rPr lang="en-US" sz="28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28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tin </a:t>
                      </a:r>
                      <a:r>
                        <a:rPr lang="en-US" sz="2800" baseline="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8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liệu</a:t>
                      </a:r>
                      <a:r>
                        <a:rPr lang="en-US" sz="28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kinh</a:t>
                      </a:r>
                      <a:r>
                        <a:rPr lang="en-US" sz="28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phí</a:t>
                      </a:r>
                      <a:r>
                        <a:rPr lang="en-US" sz="28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xây</a:t>
                      </a:r>
                      <a:r>
                        <a:rPr lang="en-US" sz="28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dựng</a:t>
                      </a:r>
                      <a:r>
                        <a:rPr lang="en-US" sz="28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ngôi</a:t>
                      </a:r>
                      <a:r>
                        <a:rPr lang="en-US" sz="28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nhà</a:t>
                      </a:r>
                      <a:r>
                        <a:rPr lang="en-US" sz="28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7544116"/>
                  </a:ext>
                </a:extLst>
              </a:tr>
              <a:tr h="85730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en-US" sz="2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</a:t>
                      </a:r>
                      <a:endParaRPr lang="en-US" sz="2800" dirty="0">
                        <a:solidFill>
                          <a:srgbClr val="2B2B2B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móng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nhà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xây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tường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nền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mái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lắp</a:t>
                      </a:r>
                      <a:r>
                        <a:rPr lang="en-US" sz="28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khung</a:t>
                      </a:r>
                      <a:r>
                        <a:rPr lang="en-US" sz="28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cửa</a:t>
                      </a:r>
                      <a:r>
                        <a:rPr lang="en-US" sz="28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8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hệ</a:t>
                      </a:r>
                      <a:r>
                        <a:rPr lang="en-US" sz="28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thống</a:t>
                      </a:r>
                      <a:r>
                        <a:rPr lang="en-US" sz="28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đường</a:t>
                      </a:r>
                      <a:r>
                        <a:rPr lang="en-US" sz="28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28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đường</a:t>
                      </a:r>
                      <a:r>
                        <a:rPr lang="en-US" sz="28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điện</a:t>
                      </a:r>
                      <a:r>
                        <a:rPr lang="en-US" sz="28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196516"/>
                  </a:ext>
                </a:extLst>
              </a:tr>
              <a:tr h="132762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</a:t>
                      </a:r>
                      <a:r>
                        <a:rPr lang="en-US" sz="2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Hoàn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thiện</a:t>
                      </a:r>
                      <a:endParaRPr lang="en-US" sz="2800" dirty="0">
                        <a:solidFill>
                          <a:srgbClr val="2B2B2B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Trát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sơn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tường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lắp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thất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lắp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khung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cửa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lắp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thiết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bị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lắp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thiết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bị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vệ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3252603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644433" y="0"/>
            <a:ext cx="64459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</a:t>
            </a:r>
          </a:p>
        </p:txBody>
      </p:sp>
    </p:spTree>
    <p:extLst>
      <p:ext uri="{BB962C8B-B14F-4D97-AF65-F5344CB8AC3E}">
        <p14:creationId xmlns:p14="http://schemas.microsoft.com/office/powerpoint/2010/main" val="2806000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89166" y="330925"/>
            <a:ext cx="1115568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giàn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cẩu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khoan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595" y="2462348"/>
            <a:ext cx="5730240" cy="43956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7495" y="2462349"/>
            <a:ext cx="5715000" cy="4395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780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892" y="661851"/>
            <a:ext cx="9231085" cy="482454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93669" y="5991497"/>
            <a:ext cx="85866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sư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419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10936" y="398154"/>
            <a:ext cx="11834947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III.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khoanh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ở.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thọ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thẩm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con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D.Trong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346166" y="1932211"/>
            <a:ext cx="617220" cy="40168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660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1558834" y="191589"/>
            <a:ext cx="1052866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vữa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thép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xi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măng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2" name="Rounded Rectangle 31"/>
          <p:cNvSpPr/>
          <p:nvPr/>
        </p:nvSpPr>
        <p:spPr>
          <a:xfrm>
            <a:off x="616132" y="2284282"/>
            <a:ext cx="1371600" cy="8612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ounded Rectangle 32"/>
          <p:cNvSpPr/>
          <p:nvPr/>
        </p:nvSpPr>
        <p:spPr>
          <a:xfrm>
            <a:off x="3055620" y="2259220"/>
            <a:ext cx="1386840" cy="8612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ounded Rectangle 33"/>
          <p:cNvSpPr/>
          <p:nvPr/>
        </p:nvSpPr>
        <p:spPr>
          <a:xfrm>
            <a:off x="5596890" y="2266950"/>
            <a:ext cx="1325880" cy="8458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7376160" y="2743200"/>
            <a:ext cx="1082040" cy="7620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ounded Rectangle 36"/>
          <p:cNvSpPr/>
          <p:nvPr/>
        </p:nvSpPr>
        <p:spPr>
          <a:xfrm>
            <a:off x="9098280" y="2247900"/>
            <a:ext cx="1874520" cy="8648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Vữa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Plus 38"/>
          <p:cNvSpPr/>
          <p:nvPr/>
        </p:nvSpPr>
        <p:spPr>
          <a:xfrm>
            <a:off x="2335530" y="2541359"/>
            <a:ext cx="441960" cy="429935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Plus 39"/>
          <p:cNvSpPr/>
          <p:nvPr/>
        </p:nvSpPr>
        <p:spPr>
          <a:xfrm>
            <a:off x="4791075" y="2493943"/>
            <a:ext cx="457200" cy="44196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740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2" grpId="0" animBg="1"/>
      <p:bldP spid="33" grpId="0" animBg="1"/>
      <p:bldP spid="34" grpId="0" animBg="1"/>
      <p:bldP spid="37" grpId="0" animBg="1"/>
      <p:bldP spid="39" grpId="0" animBg="1"/>
      <p:bldP spid="4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1680210" y="301373"/>
            <a:ext cx="1051179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vữa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thép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xi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măng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2" name="Rounded Rectangle 31"/>
          <p:cNvSpPr/>
          <p:nvPr/>
        </p:nvSpPr>
        <p:spPr>
          <a:xfrm>
            <a:off x="643890" y="2249694"/>
            <a:ext cx="1371600" cy="8612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Cát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3" name="Rounded Rectangle 32"/>
          <p:cNvSpPr/>
          <p:nvPr/>
        </p:nvSpPr>
        <p:spPr>
          <a:xfrm>
            <a:off x="3055620" y="2259220"/>
            <a:ext cx="1386840" cy="8612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Xi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măng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5596890" y="2266950"/>
            <a:ext cx="1325880" cy="8458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7376160" y="2743200"/>
            <a:ext cx="1082040" cy="7620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ounded Rectangle 36"/>
          <p:cNvSpPr/>
          <p:nvPr/>
        </p:nvSpPr>
        <p:spPr>
          <a:xfrm>
            <a:off x="9098280" y="1968137"/>
            <a:ext cx="1874520" cy="13672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Vữa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Plus 38"/>
          <p:cNvSpPr/>
          <p:nvPr/>
        </p:nvSpPr>
        <p:spPr>
          <a:xfrm>
            <a:off x="2335530" y="2541359"/>
            <a:ext cx="441960" cy="429935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Plus 39"/>
          <p:cNvSpPr/>
          <p:nvPr/>
        </p:nvSpPr>
        <p:spPr>
          <a:xfrm>
            <a:off x="4791075" y="2493943"/>
            <a:ext cx="457200" cy="44196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563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2" grpId="0" animBg="1"/>
      <p:bldP spid="33" grpId="0" animBg="1"/>
      <p:bldP spid="34" grpId="0" animBg="1"/>
      <p:bldP spid="37" grpId="0" animBg="1"/>
      <p:bldP spid="39" grpId="0" animBg="1"/>
      <p:bldP spid="4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9708" y="-135447"/>
            <a:ext cx="11778343" cy="41747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28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3: </a:t>
            </a:r>
            <a:r>
              <a:rPr lang="en-US" sz="28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Hãy</a:t>
            </a:r>
            <a:r>
              <a:rPr lang="en-US" sz="2800" b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sắp</a:t>
            </a:r>
            <a:r>
              <a:rPr lang="en-US" sz="2800" b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xếp</a:t>
            </a:r>
            <a:r>
              <a:rPr lang="en-US" sz="2800" b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công</a:t>
            </a:r>
            <a:r>
              <a:rPr lang="en-US" sz="2800" b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việc</a:t>
            </a:r>
            <a:r>
              <a:rPr lang="en-US" sz="2800" b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dưới</a:t>
            </a:r>
            <a:r>
              <a:rPr lang="en-US" sz="2800" b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đây</a:t>
            </a:r>
            <a:r>
              <a:rPr lang="en-US" sz="2800" b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vào</a:t>
            </a:r>
            <a:r>
              <a:rPr lang="en-US" sz="2800" b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Bảng</a:t>
            </a:r>
            <a:r>
              <a:rPr lang="en-US" sz="2800" b="1" dirty="0">
                <a:latin typeface="Times New Roman" panose="02020603050405020304" pitchFamily="18" charset="0"/>
                <a:ea typeface="Arial" panose="020B0604020202020204" pitchFamily="34" charset="0"/>
              </a:rPr>
              <a:t> 2.1 </a:t>
            </a:r>
            <a:r>
              <a:rPr lang="en-US" sz="28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sao</a:t>
            </a:r>
            <a:r>
              <a:rPr lang="en-US" sz="2800" b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cho</a:t>
            </a:r>
            <a:r>
              <a:rPr lang="en-US" sz="2800" b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phù</a:t>
            </a:r>
            <a:r>
              <a:rPr lang="en-US" sz="2800" b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hợp</a:t>
            </a:r>
            <a:r>
              <a:rPr lang="en-US" sz="2800" b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                   </a:t>
            </a:r>
            <a:r>
              <a:rPr lang="en-US" sz="2800" b="1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với</a:t>
            </a:r>
            <a:r>
              <a:rPr lang="en-US" sz="2800" b="1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từng</a:t>
            </a:r>
            <a:r>
              <a:rPr lang="en-US" sz="2800" b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bước</a:t>
            </a:r>
            <a:r>
              <a:rPr lang="en-US" sz="2800" b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xây</a:t>
            </a:r>
            <a:r>
              <a:rPr lang="en-US" sz="2800" b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dựng</a:t>
            </a:r>
            <a:r>
              <a:rPr lang="en-US" sz="2800" b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nhà</a:t>
            </a:r>
            <a:r>
              <a:rPr lang="en-US" sz="2800" b="1" dirty="0">
                <a:latin typeface="Times New Roman" panose="02020603050405020304" pitchFamily="18" charset="0"/>
                <a:ea typeface="Arial" panose="020B0604020202020204" pitchFamily="34" charset="0"/>
              </a:rPr>
              <a:t> ở.</a:t>
            </a:r>
            <a:endParaRPr lang="en-US" sz="2800" b="1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254000" algn="just">
              <a:lnSpc>
                <a:spcPct val="110000"/>
              </a:lnSpc>
              <a:spcAft>
                <a:spcPts val="600"/>
              </a:spcAft>
            </a:pPr>
            <a:endParaRPr lang="en-US" sz="2800" dirty="0" smtClean="0"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pPr marL="254000" algn="just">
              <a:lnSpc>
                <a:spcPct val="110000"/>
              </a:lnSpc>
              <a:spcAft>
                <a:spcPts val="600"/>
              </a:spcAft>
            </a:pPr>
            <a:r>
              <a:rPr lang="en-US" sz="2800" i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Làm</a:t>
            </a:r>
            <a:r>
              <a:rPr lang="en-US" sz="280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móng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nhà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,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làm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khung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tường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,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lập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bản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vẽ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,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trát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và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sơn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tường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,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xây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tường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,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lắp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đặt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nội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thất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,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cán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nền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,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làm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mái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,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lắp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khung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cửa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,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lát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nền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,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làm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hệ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thống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đường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ống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nước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,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làm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đường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điện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,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lắp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đặt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bổn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nước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,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lắp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đặt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các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thiết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bị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điện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,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lắp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đặt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thiết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bị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vệ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sinh</a:t>
            </a:r>
            <a:r>
              <a:rPr lang="en-US" sz="280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.</a:t>
            </a:r>
          </a:p>
          <a:p>
            <a:pPr marL="254000" algn="just">
              <a:lnSpc>
                <a:spcPct val="110000"/>
              </a:lnSpc>
              <a:spcAft>
                <a:spcPts val="600"/>
              </a:spcAft>
            </a:pPr>
            <a:endParaRPr lang="en-US" sz="1400" dirty="0" smtClean="0">
              <a:solidFill>
                <a:srgbClr val="434141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pPr marL="254000" algn="just">
              <a:lnSpc>
                <a:spcPct val="110000"/>
              </a:lnSpc>
              <a:spcAft>
                <a:spcPts val="600"/>
              </a:spcAft>
            </a:pPr>
            <a:endParaRPr lang="en-US" sz="1400" dirty="0">
              <a:solidFill>
                <a:srgbClr val="434141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3007622"/>
              </p:ext>
            </p:extLst>
          </p:nvPr>
        </p:nvGraphicFramePr>
        <p:xfrm>
          <a:off x="489857" y="3336471"/>
          <a:ext cx="11075126" cy="3124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01510">
                  <a:extLst>
                    <a:ext uri="{9D8B030D-6E8A-4147-A177-3AD203B41FA5}">
                      <a16:colId xmlns:a16="http://schemas.microsoft.com/office/drawing/2014/main" val="1629001588"/>
                    </a:ext>
                  </a:extLst>
                </a:gridCol>
                <a:gridCol w="6173616">
                  <a:extLst>
                    <a:ext uri="{9D8B030D-6E8A-4147-A177-3AD203B41FA5}">
                      <a16:colId xmlns:a16="http://schemas.microsoft.com/office/drawing/2014/main" val="4039191742"/>
                    </a:ext>
                  </a:extLst>
                </a:gridCol>
              </a:tblGrid>
              <a:tr h="815340">
                <a:tc>
                  <a:txBody>
                    <a:bodyPr/>
                    <a:lstStyle/>
                    <a:p>
                      <a:pPr indent="2667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bước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xây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dựng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nhà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ở</a:t>
                      </a:r>
                      <a:endParaRPr lang="en-US" sz="2800" dirty="0">
                        <a:solidFill>
                          <a:srgbClr val="2B2B2B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</a:t>
                      </a:r>
                      <a:r>
                        <a:rPr lang="en-US" sz="28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28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28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28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solidFill>
                          <a:srgbClr val="2B2B2B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b"/>
                </a:tc>
                <a:extLst>
                  <a:ext uri="{0D108BD9-81ED-4DB2-BD59-A6C34878D82A}">
                    <a16:rowId xmlns:a16="http://schemas.microsoft.com/office/drawing/2014/main" val="2568302706"/>
                  </a:ext>
                </a:extLst>
              </a:tr>
              <a:tr h="76962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Thiết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</a:t>
                      </a:r>
                      <a:endParaRPr lang="en-US" sz="2800" dirty="0">
                        <a:solidFill>
                          <a:srgbClr val="2B2B2B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5887888"/>
                  </a:ext>
                </a:extLst>
              </a:tr>
              <a:tr h="76962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</a:t>
                      </a:r>
                      <a:endParaRPr lang="en-US" sz="2800" dirty="0">
                        <a:solidFill>
                          <a:srgbClr val="2B2B2B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7782061"/>
                  </a:ext>
                </a:extLst>
              </a:tr>
              <a:tr h="76962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Hoàn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thiện</a:t>
                      </a:r>
                      <a:endParaRPr lang="en-US" sz="2800" dirty="0">
                        <a:solidFill>
                          <a:srgbClr val="2B2B2B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58617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2006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8180895"/>
              </p:ext>
            </p:extLst>
          </p:nvPr>
        </p:nvGraphicFramePr>
        <p:xfrm>
          <a:off x="174171" y="964343"/>
          <a:ext cx="11869783" cy="574828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60623">
                  <a:extLst>
                    <a:ext uri="{9D8B030D-6E8A-4147-A177-3AD203B41FA5}">
                      <a16:colId xmlns:a16="http://schemas.microsoft.com/office/drawing/2014/main" val="2754507285"/>
                    </a:ext>
                  </a:extLst>
                </a:gridCol>
                <a:gridCol w="7309160">
                  <a:extLst>
                    <a:ext uri="{9D8B030D-6E8A-4147-A177-3AD203B41FA5}">
                      <a16:colId xmlns:a16="http://schemas.microsoft.com/office/drawing/2014/main" val="3860884029"/>
                    </a:ext>
                  </a:extLst>
                </a:gridCol>
              </a:tblGrid>
              <a:tr h="1045294">
                <a:tc>
                  <a:txBody>
                    <a:bodyPr/>
                    <a:lstStyle/>
                    <a:p>
                      <a:pPr indent="2667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bước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xây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dựng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nhà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ở</a:t>
                      </a:r>
                      <a:endParaRPr lang="en-US" sz="2800" b="1" dirty="0">
                        <a:solidFill>
                          <a:srgbClr val="2B2B2B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solidFill>
                            <a:srgbClr val="2B2B2B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rgbClr val="2B2B2B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800" b="1" baseline="0" dirty="0" smtClean="0">
                          <a:solidFill>
                            <a:srgbClr val="2B2B2B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2B2B2B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2800" b="1" baseline="0" dirty="0" smtClean="0">
                          <a:solidFill>
                            <a:srgbClr val="2B2B2B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2B2B2B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2800" b="1" baseline="0" dirty="0" smtClean="0">
                          <a:solidFill>
                            <a:srgbClr val="2B2B2B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2B2B2B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chính</a:t>
                      </a:r>
                      <a:endParaRPr lang="en-US" sz="2800" b="1" dirty="0">
                        <a:solidFill>
                          <a:srgbClr val="2B2B2B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b"/>
                </a:tc>
                <a:extLst>
                  <a:ext uri="{0D108BD9-81ED-4DB2-BD59-A6C34878D82A}">
                    <a16:rowId xmlns:a16="http://schemas.microsoft.com/office/drawing/2014/main" val="4015301506"/>
                  </a:ext>
                </a:extLst>
              </a:tr>
              <a:tr h="52456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Thiết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</a:t>
                      </a:r>
                      <a:endParaRPr lang="en-US" sz="2800" dirty="0">
                        <a:solidFill>
                          <a:srgbClr val="2B2B2B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Lập</a:t>
                      </a:r>
                      <a:r>
                        <a:rPr lang="en-US" sz="28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8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vẽ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8447281"/>
                  </a:ext>
                </a:extLst>
              </a:tr>
              <a:tr h="186099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28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Lập</a:t>
                      </a:r>
                      <a:r>
                        <a:rPr lang="en-US" sz="28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8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vẽ</a:t>
                      </a:r>
                      <a:endParaRPr lang="en-US" sz="2800" dirty="0" smtClean="0">
                        <a:latin typeface="Arial" panose="020B0604020202020204" pitchFamily="34" charset="0"/>
                      </a:endParaRPr>
                    </a:p>
                    <a:p>
                      <a:pPr algn="just" fontAlgn="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8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móng</a:t>
                      </a:r>
                      <a:r>
                        <a:rPr lang="en-US" sz="28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nhà</a:t>
                      </a:r>
                      <a:r>
                        <a:rPr lang="en-US" sz="28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xây</a:t>
                      </a:r>
                      <a:r>
                        <a:rPr lang="en-US" sz="28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tường</a:t>
                      </a:r>
                      <a:r>
                        <a:rPr lang="en-US" sz="28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cán</a:t>
                      </a:r>
                      <a:r>
                        <a:rPr lang="en-US" sz="28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nền</a:t>
                      </a:r>
                      <a:r>
                        <a:rPr lang="en-US" sz="28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8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mái</a:t>
                      </a:r>
                      <a:r>
                        <a:rPr lang="en-US" sz="28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lát</a:t>
                      </a:r>
                      <a:r>
                        <a:rPr lang="en-US" sz="28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nền</a:t>
                      </a:r>
                      <a:r>
                        <a:rPr lang="en-US" sz="28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endParaRPr lang="en-US" sz="2800" dirty="0" smtClean="0">
                        <a:latin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8499344"/>
                  </a:ext>
                </a:extLst>
              </a:tr>
              <a:tr h="203344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Hoàn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thiện</a:t>
                      </a:r>
                      <a:endParaRPr lang="en-US" sz="2800" dirty="0">
                        <a:solidFill>
                          <a:srgbClr val="2B2B2B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Trát</a:t>
                      </a:r>
                      <a:r>
                        <a:rPr lang="en-US" sz="28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sơn</a:t>
                      </a:r>
                      <a:r>
                        <a:rPr lang="en-US" sz="28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tường</a:t>
                      </a:r>
                      <a:r>
                        <a:rPr lang="en-US" sz="28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lắp</a:t>
                      </a:r>
                      <a:r>
                        <a:rPr lang="en-US" sz="28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đặt</a:t>
                      </a:r>
                      <a:r>
                        <a:rPr lang="en-US" sz="28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8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thất</a:t>
                      </a:r>
                      <a:r>
                        <a:rPr lang="en-US" sz="28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lắp</a:t>
                      </a:r>
                      <a:r>
                        <a:rPr lang="en-US" sz="28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khung</a:t>
                      </a:r>
                      <a:r>
                        <a:rPr lang="en-US" sz="28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cửa</a:t>
                      </a:r>
                      <a:r>
                        <a:rPr lang="en-US" sz="28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8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đường</a:t>
                      </a:r>
                      <a:r>
                        <a:rPr lang="en-US" sz="28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điện</a:t>
                      </a:r>
                      <a:r>
                        <a:rPr lang="en-US" sz="28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lắp</a:t>
                      </a:r>
                      <a:r>
                        <a:rPr lang="en-US" sz="28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đặt</a:t>
                      </a:r>
                      <a:r>
                        <a:rPr lang="en-US" sz="28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bồn</a:t>
                      </a:r>
                      <a:r>
                        <a:rPr lang="en-US" sz="28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28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lắp</a:t>
                      </a:r>
                      <a:r>
                        <a:rPr lang="en-US" sz="28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đặt</a:t>
                      </a:r>
                      <a:r>
                        <a:rPr lang="en-US" sz="28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8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thiết</a:t>
                      </a:r>
                      <a:r>
                        <a:rPr lang="en-US" sz="28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bị</a:t>
                      </a:r>
                      <a:r>
                        <a:rPr lang="en-US" sz="28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điện</a:t>
                      </a:r>
                      <a:r>
                        <a:rPr lang="en-US" sz="28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lắp</a:t>
                      </a:r>
                      <a:r>
                        <a:rPr lang="en-US" sz="28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đặt</a:t>
                      </a:r>
                      <a:r>
                        <a:rPr lang="en-US" sz="28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8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thiết</a:t>
                      </a:r>
                      <a:r>
                        <a:rPr lang="en-US" sz="28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bị</a:t>
                      </a:r>
                      <a:r>
                        <a:rPr lang="en-US" sz="28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vệ</a:t>
                      </a:r>
                      <a:r>
                        <a:rPr lang="en-US" sz="28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endParaRPr lang="en-US" sz="2800" dirty="0" smtClean="0">
                        <a:latin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9828686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74171" y="182880"/>
            <a:ext cx="4693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0214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4926" y="213297"/>
            <a:ext cx="3017782" cy="1432684"/>
          </a:xfrm>
          <a:prstGeom prst="rect">
            <a:avLst/>
          </a:prstGeom>
        </p:spPr>
      </p:pic>
      <p:grpSp>
        <p:nvGrpSpPr>
          <p:cNvPr id="8" name="Group 18"/>
          <p:cNvGrpSpPr>
            <a:grpSpLocks/>
          </p:cNvGrpSpPr>
          <p:nvPr/>
        </p:nvGrpSpPr>
        <p:grpSpPr bwMode="auto">
          <a:xfrm>
            <a:off x="6905876" y="974201"/>
            <a:ext cx="5044934" cy="1835946"/>
            <a:chOff x="3071" y="2147"/>
            <a:chExt cx="1873" cy="1741"/>
          </a:xfrm>
        </p:grpSpPr>
        <p:sp>
          <p:nvSpPr>
            <p:cNvPr id="9" name="AutoShape 19"/>
            <p:cNvSpPr>
              <a:spLocks noChangeArrowheads="1"/>
            </p:cNvSpPr>
            <p:nvPr/>
          </p:nvSpPr>
          <p:spPr bwMode="auto">
            <a:xfrm>
              <a:off x="3504" y="2208"/>
              <a:ext cx="1440" cy="1680"/>
            </a:xfrm>
            <a:prstGeom prst="roundRect">
              <a:avLst>
                <a:gd name="adj" fmla="val 16667"/>
              </a:avLst>
            </a:prstGeom>
            <a:solidFill>
              <a:srgbClr val="FF9900"/>
            </a:solidFill>
            <a:ln w="38100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</a:endParaRPr>
            </a:p>
          </p:txBody>
        </p:sp>
        <p:sp>
          <p:nvSpPr>
            <p:cNvPr id="10" name="Freeform 20"/>
            <p:cNvSpPr>
              <a:spLocks/>
            </p:cNvSpPr>
            <p:nvPr/>
          </p:nvSpPr>
          <p:spPr bwMode="gray">
            <a:xfrm flipH="1">
              <a:off x="3071" y="2147"/>
              <a:ext cx="569" cy="782"/>
            </a:xfrm>
            <a:custGeom>
              <a:avLst/>
              <a:gdLst>
                <a:gd name="T0" fmla="*/ 580 w 580"/>
                <a:gd name="T1" fmla="*/ 0 h 798"/>
                <a:gd name="T2" fmla="*/ 578 w 580"/>
                <a:gd name="T3" fmla="*/ 90 h 798"/>
                <a:gd name="T4" fmla="*/ 568 w 580"/>
                <a:gd name="T5" fmla="*/ 174 h 798"/>
                <a:gd name="T6" fmla="*/ 552 w 580"/>
                <a:gd name="T7" fmla="*/ 252 h 798"/>
                <a:gd name="T8" fmla="*/ 526 w 580"/>
                <a:gd name="T9" fmla="*/ 324 h 798"/>
                <a:gd name="T10" fmla="*/ 494 w 580"/>
                <a:gd name="T11" fmla="*/ 390 h 798"/>
                <a:gd name="T12" fmla="*/ 452 w 580"/>
                <a:gd name="T13" fmla="*/ 450 h 798"/>
                <a:gd name="T14" fmla="*/ 402 w 580"/>
                <a:gd name="T15" fmla="*/ 508 h 798"/>
                <a:gd name="T16" fmla="*/ 342 w 580"/>
                <a:gd name="T17" fmla="*/ 560 h 798"/>
                <a:gd name="T18" fmla="*/ 270 w 580"/>
                <a:gd name="T19" fmla="*/ 610 h 798"/>
                <a:gd name="T20" fmla="*/ 188 w 580"/>
                <a:gd name="T21" fmla="*/ 656 h 798"/>
                <a:gd name="T22" fmla="*/ 188 w 580"/>
                <a:gd name="T23" fmla="*/ 798 h 798"/>
                <a:gd name="T24" fmla="*/ 0 w 580"/>
                <a:gd name="T25" fmla="*/ 514 h 798"/>
                <a:gd name="T26" fmla="*/ 188 w 580"/>
                <a:gd name="T27" fmla="*/ 230 h 798"/>
                <a:gd name="T28" fmla="*/ 188 w 580"/>
                <a:gd name="T29" fmla="*/ 372 h 798"/>
                <a:gd name="T30" fmla="*/ 224 w 580"/>
                <a:gd name="T31" fmla="*/ 368 h 798"/>
                <a:gd name="T32" fmla="*/ 264 w 580"/>
                <a:gd name="T33" fmla="*/ 356 h 798"/>
                <a:gd name="T34" fmla="*/ 306 w 580"/>
                <a:gd name="T35" fmla="*/ 336 h 798"/>
                <a:gd name="T36" fmla="*/ 348 w 580"/>
                <a:gd name="T37" fmla="*/ 310 h 798"/>
                <a:gd name="T38" fmla="*/ 392 w 580"/>
                <a:gd name="T39" fmla="*/ 280 h 798"/>
                <a:gd name="T40" fmla="*/ 432 w 580"/>
                <a:gd name="T41" fmla="*/ 246 h 798"/>
                <a:gd name="T42" fmla="*/ 472 w 580"/>
                <a:gd name="T43" fmla="*/ 208 h 798"/>
                <a:gd name="T44" fmla="*/ 506 w 580"/>
                <a:gd name="T45" fmla="*/ 166 h 798"/>
                <a:gd name="T46" fmla="*/ 536 w 580"/>
                <a:gd name="T47" fmla="*/ 124 h 798"/>
                <a:gd name="T48" fmla="*/ 558 w 580"/>
                <a:gd name="T49" fmla="*/ 82 h 798"/>
                <a:gd name="T50" fmla="*/ 574 w 580"/>
                <a:gd name="T51" fmla="*/ 40 h 798"/>
                <a:gd name="T52" fmla="*/ 578 w 580"/>
                <a:gd name="T53" fmla="*/ 0 h 798"/>
                <a:gd name="T54" fmla="*/ 580 w 580"/>
                <a:gd name="T55" fmla="*/ 0 h 7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80" h="798">
                  <a:moveTo>
                    <a:pt x="580" y="0"/>
                  </a:moveTo>
                  <a:lnTo>
                    <a:pt x="578" y="90"/>
                  </a:lnTo>
                  <a:lnTo>
                    <a:pt x="568" y="174"/>
                  </a:lnTo>
                  <a:lnTo>
                    <a:pt x="552" y="252"/>
                  </a:lnTo>
                  <a:lnTo>
                    <a:pt x="526" y="324"/>
                  </a:lnTo>
                  <a:lnTo>
                    <a:pt x="494" y="390"/>
                  </a:lnTo>
                  <a:lnTo>
                    <a:pt x="452" y="450"/>
                  </a:lnTo>
                  <a:lnTo>
                    <a:pt x="402" y="508"/>
                  </a:lnTo>
                  <a:lnTo>
                    <a:pt x="342" y="560"/>
                  </a:lnTo>
                  <a:lnTo>
                    <a:pt x="270" y="610"/>
                  </a:lnTo>
                  <a:lnTo>
                    <a:pt x="188" y="656"/>
                  </a:lnTo>
                  <a:lnTo>
                    <a:pt x="188" y="798"/>
                  </a:lnTo>
                  <a:lnTo>
                    <a:pt x="0" y="514"/>
                  </a:lnTo>
                  <a:lnTo>
                    <a:pt x="188" y="230"/>
                  </a:lnTo>
                  <a:lnTo>
                    <a:pt x="188" y="372"/>
                  </a:lnTo>
                  <a:lnTo>
                    <a:pt x="224" y="368"/>
                  </a:lnTo>
                  <a:lnTo>
                    <a:pt x="264" y="356"/>
                  </a:lnTo>
                  <a:lnTo>
                    <a:pt x="306" y="336"/>
                  </a:lnTo>
                  <a:lnTo>
                    <a:pt x="348" y="310"/>
                  </a:lnTo>
                  <a:lnTo>
                    <a:pt x="392" y="280"/>
                  </a:lnTo>
                  <a:lnTo>
                    <a:pt x="432" y="246"/>
                  </a:lnTo>
                  <a:lnTo>
                    <a:pt x="472" y="208"/>
                  </a:lnTo>
                  <a:lnTo>
                    <a:pt x="506" y="166"/>
                  </a:lnTo>
                  <a:lnTo>
                    <a:pt x="536" y="124"/>
                  </a:lnTo>
                  <a:lnTo>
                    <a:pt x="558" y="82"/>
                  </a:lnTo>
                  <a:lnTo>
                    <a:pt x="574" y="40"/>
                  </a:lnTo>
                  <a:lnTo>
                    <a:pt x="578" y="0"/>
                  </a:lnTo>
                  <a:lnTo>
                    <a:pt x="580" y="0"/>
                  </a:lnTo>
                  <a:close/>
                </a:path>
              </a:pathLst>
            </a:custGeom>
            <a:gradFill rotWithShape="1">
              <a:gsLst>
                <a:gs pos="0">
                  <a:srgbClr val="0563C1"/>
                </a:gs>
                <a:gs pos="100000">
                  <a:srgbClr val="0563C1">
                    <a:gamma/>
                    <a:tint val="31765"/>
                    <a:invGamma/>
                  </a:srgb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A06C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</a:endParaRPr>
            </a:p>
          </p:txBody>
        </p:sp>
        <p:sp>
          <p:nvSpPr>
            <p:cNvPr id="11" name="Text Box 21"/>
            <p:cNvSpPr txBox="1">
              <a:spLocks noChangeArrowheads="1"/>
            </p:cNvSpPr>
            <p:nvPr/>
          </p:nvSpPr>
          <p:spPr bwMode="auto">
            <a:xfrm>
              <a:off x="3660" y="2334"/>
              <a:ext cx="1284" cy="14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kern="0" dirty="0" err="1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/>
                </a:rPr>
                <a:t>Các</a:t>
              </a:r>
              <a:r>
                <a:rPr lang="en-US" sz="3200" kern="0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/>
                </a:rPr>
                <a:t> </a:t>
              </a:r>
              <a:r>
                <a:rPr lang="en-US" sz="3200" kern="0" dirty="0" err="1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/>
                </a:rPr>
                <a:t>bước</a:t>
              </a:r>
              <a:r>
                <a:rPr lang="en-US" sz="3200" kern="0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/>
                </a:rPr>
                <a:t> </a:t>
              </a:r>
              <a:r>
                <a:rPr lang="en-US" sz="3200" kern="0" dirty="0" err="1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/>
                </a:rPr>
                <a:t>chính</a:t>
              </a:r>
              <a:r>
                <a:rPr lang="en-US" sz="3200" kern="0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/>
                </a:rPr>
                <a:t> </a:t>
              </a:r>
              <a:r>
                <a:rPr lang="en-US" sz="3200" kern="0" dirty="0" err="1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/>
                </a:rPr>
                <a:t>trong</a:t>
              </a:r>
              <a:r>
                <a:rPr lang="en-US" sz="3200" kern="0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/>
                </a:rPr>
                <a:t> </a:t>
              </a:r>
              <a:r>
                <a:rPr lang="en-US" sz="3200" kern="0" dirty="0" err="1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/>
                </a:rPr>
                <a:t>xây</a:t>
              </a:r>
              <a:r>
                <a:rPr lang="en-US" sz="3200" kern="0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/>
                </a:rPr>
                <a:t> </a:t>
              </a:r>
              <a:r>
                <a:rPr lang="en-US" sz="3200" kern="0" dirty="0" err="1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/>
                </a:rPr>
                <a:t>dựng</a:t>
              </a:r>
              <a:r>
                <a:rPr lang="en-US" sz="3200" kern="0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/>
                </a:rPr>
                <a:t> </a:t>
              </a:r>
              <a:r>
                <a:rPr lang="en-US" sz="3200" kern="0" dirty="0" err="1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/>
                </a:rPr>
                <a:t>nhà</a:t>
              </a:r>
              <a:r>
                <a:rPr lang="en-US" sz="3200" kern="0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/>
                </a:rPr>
                <a:t> ở</a:t>
              </a:r>
              <a:endPara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</a:endParaRPr>
            </a:p>
          </p:txBody>
        </p:sp>
      </p:grpSp>
      <p:grpSp>
        <p:nvGrpSpPr>
          <p:cNvPr id="12" name="Group 3"/>
          <p:cNvGrpSpPr>
            <a:grpSpLocks/>
          </p:cNvGrpSpPr>
          <p:nvPr/>
        </p:nvGrpSpPr>
        <p:grpSpPr bwMode="auto">
          <a:xfrm>
            <a:off x="609713" y="1344492"/>
            <a:ext cx="4057380" cy="1197240"/>
            <a:chOff x="720" y="2147"/>
            <a:chExt cx="1879" cy="1861"/>
          </a:xfrm>
        </p:grpSpPr>
        <p:sp>
          <p:nvSpPr>
            <p:cNvPr id="13" name="AutoShape 4"/>
            <p:cNvSpPr>
              <a:spLocks noChangeArrowheads="1"/>
            </p:cNvSpPr>
            <p:nvPr/>
          </p:nvSpPr>
          <p:spPr bwMode="auto">
            <a:xfrm>
              <a:off x="720" y="2208"/>
              <a:ext cx="1440" cy="1680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38100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</a:endParaRPr>
            </a:p>
          </p:txBody>
        </p:sp>
        <p:sp>
          <p:nvSpPr>
            <p:cNvPr id="14" name="Text Box 5"/>
            <p:cNvSpPr txBox="1">
              <a:spLocks noChangeArrowheads="1"/>
            </p:cNvSpPr>
            <p:nvPr/>
          </p:nvSpPr>
          <p:spPr bwMode="auto">
            <a:xfrm>
              <a:off x="780" y="2334"/>
              <a:ext cx="1284" cy="16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/>
                </a:rPr>
                <a:t>Vật</a:t>
              </a:r>
              <a:r>
                <a:rPr kumimoji="0" lang="en-US" sz="3200" b="0" i="0" u="none" strike="noStrike" kern="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/>
                </a:rPr>
                <a:t> </a:t>
              </a:r>
              <a:r>
                <a:rPr kumimoji="0" lang="en-US" sz="3200" b="0" i="0" u="none" strike="noStrike" kern="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/>
                </a:rPr>
                <a:t>liệu</a:t>
              </a:r>
              <a:r>
                <a:rPr kumimoji="0" lang="en-US" sz="3200" b="0" i="0" u="none" strike="noStrike" kern="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/>
                </a:rPr>
                <a:t> </a:t>
              </a:r>
              <a:r>
                <a:rPr kumimoji="0" lang="en-US" sz="3200" b="0" i="0" u="none" strike="noStrike" kern="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/>
                </a:rPr>
                <a:t>làm</a:t>
              </a:r>
              <a:r>
                <a:rPr kumimoji="0" lang="en-US" sz="3200" b="0" i="0" u="none" strike="noStrike" kern="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/>
                </a:rPr>
                <a:t> </a:t>
              </a:r>
              <a:r>
                <a:rPr kumimoji="0" lang="en-US" sz="3200" b="0" i="0" u="none" strike="noStrike" kern="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/>
                </a:rPr>
                <a:t>nhà</a:t>
              </a:r>
              <a:endPara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</a:endParaRPr>
            </a:p>
          </p:txBody>
        </p:sp>
        <p:sp>
          <p:nvSpPr>
            <p:cNvPr id="15" name="Freeform 6"/>
            <p:cNvSpPr>
              <a:spLocks/>
            </p:cNvSpPr>
            <p:nvPr/>
          </p:nvSpPr>
          <p:spPr bwMode="gray">
            <a:xfrm>
              <a:off x="2030" y="2147"/>
              <a:ext cx="569" cy="782"/>
            </a:xfrm>
            <a:custGeom>
              <a:avLst/>
              <a:gdLst>
                <a:gd name="T0" fmla="*/ 580 w 580"/>
                <a:gd name="T1" fmla="*/ 0 h 798"/>
                <a:gd name="T2" fmla="*/ 578 w 580"/>
                <a:gd name="T3" fmla="*/ 90 h 798"/>
                <a:gd name="T4" fmla="*/ 568 w 580"/>
                <a:gd name="T5" fmla="*/ 174 h 798"/>
                <a:gd name="T6" fmla="*/ 552 w 580"/>
                <a:gd name="T7" fmla="*/ 252 h 798"/>
                <a:gd name="T8" fmla="*/ 526 w 580"/>
                <a:gd name="T9" fmla="*/ 324 h 798"/>
                <a:gd name="T10" fmla="*/ 494 w 580"/>
                <a:gd name="T11" fmla="*/ 390 h 798"/>
                <a:gd name="T12" fmla="*/ 452 w 580"/>
                <a:gd name="T13" fmla="*/ 450 h 798"/>
                <a:gd name="T14" fmla="*/ 402 w 580"/>
                <a:gd name="T15" fmla="*/ 508 h 798"/>
                <a:gd name="T16" fmla="*/ 342 w 580"/>
                <a:gd name="T17" fmla="*/ 560 h 798"/>
                <a:gd name="T18" fmla="*/ 270 w 580"/>
                <a:gd name="T19" fmla="*/ 610 h 798"/>
                <a:gd name="T20" fmla="*/ 188 w 580"/>
                <a:gd name="T21" fmla="*/ 656 h 798"/>
                <a:gd name="T22" fmla="*/ 188 w 580"/>
                <a:gd name="T23" fmla="*/ 798 h 798"/>
                <a:gd name="T24" fmla="*/ 0 w 580"/>
                <a:gd name="T25" fmla="*/ 514 h 798"/>
                <a:gd name="T26" fmla="*/ 188 w 580"/>
                <a:gd name="T27" fmla="*/ 230 h 798"/>
                <a:gd name="T28" fmla="*/ 188 w 580"/>
                <a:gd name="T29" fmla="*/ 372 h 798"/>
                <a:gd name="T30" fmla="*/ 224 w 580"/>
                <a:gd name="T31" fmla="*/ 368 h 798"/>
                <a:gd name="T32" fmla="*/ 264 w 580"/>
                <a:gd name="T33" fmla="*/ 356 h 798"/>
                <a:gd name="T34" fmla="*/ 306 w 580"/>
                <a:gd name="T35" fmla="*/ 336 h 798"/>
                <a:gd name="T36" fmla="*/ 348 w 580"/>
                <a:gd name="T37" fmla="*/ 310 h 798"/>
                <a:gd name="T38" fmla="*/ 392 w 580"/>
                <a:gd name="T39" fmla="*/ 280 h 798"/>
                <a:gd name="T40" fmla="*/ 432 w 580"/>
                <a:gd name="T41" fmla="*/ 246 h 798"/>
                <a:gd name="T42" fmla="*/ 472 w 580"/>
                <a:gd name="T43" fmla="*/ 208 h 798"/>
                <a:gd name="T44" fmla="*/ 506 w 580"/>
                <a:gd name="T45" fmla="*/ 166 h 798"/>
                <a:gd name="T46" fmla="*/ 536 w 580"/>
                <a:gd name="T47" fmla="*/ 124 h 798"/>
                <a:gd name="T48" fmla="*/ 558 w 580"/>
                <a:gd name="T49" fmla="*/ 82 h 798"/>
                <a:gd name="T50" fmla="*/ 574 w 580"/>
                <a:gd name="T51" fmla="*/ 40 h 798"/>
                <a:gd name="T52" fmla="*/ 578 w 580"/>
                <a:gd name="T53" fmla="*/ 0 h 798"/>
                <a:gd name="T54" fmla="*/ 580 w 580"/>
                <a:gd name="T55" fmla="*/ 0 h 7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80" h="798">
                  <a:moveTo>
                    <a:pt x="580" y="0"/>
                  </a:moveTo>
                  <a:lnTo>
                    <a:pt x="578" y="90"/>
                  </a:lnTo>
                  <a:lnTo>
                    <a:pt x="568" y="174"/>
                  </a:lnTo>
                  <a:lnTo>
                    <a:pt x="552" y="252"/>
                  </a:lnTo>
                  <a:lnTo>
                    <a:pt x="526" y="324"/>
                  </a:lnTo>
                  <a:lnTo>
                    <a:pt x="494" y="390"/>
                  </a:lnTo>
                  <a:lnTo>
                    <a:pt x="452" y="450"/>
                  </a:lnTo>
                  <a:lnTo>
                    <a:pt x="402" y="508"/>
                  </a:lnTo>
                  <a:lnTo>
                    <a:pt x="342" y="560"/>
                  </a:lnTo>
                  <a:lnTo>
                    <a:pt x="270" y="610"/>
                  </a:lnTo>
                  <a:lnTo>
                    <a:pt x="188" y="656"/>
                  </a:lnTo>
                  <a:lnTo>
                    <a:pt x="188" y="798"/>
                  </a:lnTo>
                  <a:lnTo>
                    <a:pt x="0" y="514"/>
                  </a:lnTo>
                  <a:lnTo>
                    <a:pt x="188" y="230"/>
                  </a:lnTo>
                  <a:lnTo>
                    <a:pt x="188" y="372"/>
                  </a:lnTo>
                  <a:lnTo>
                    <a:pt x="224" y="368"/>
                  </a:lnTo>
                  <a:lnTo>
                    <a:pt x="264" y="356"/>
                  </a:lnTo>
                  <a:lnTo>
                    <a:pt x="306" y="336"/>
                  </a:lnTo>
                  <a:lnTo>
                    <a:pt x="348" y="310"/>
                  </a:lnTo>
                  <a:lnTo>
                    <a:pt x="392" y="280"/>
                  </a:lnTo>
                  <a:lnTo>
                    <a:pt x="432" y="246"/>
                  </a:lnTo>
                  <a:lnTo>
                    <a:pt x="472" y="208"/>
                  </a:lnTo>
                  <a:lnTo>
                    <a:pt x="506" y="166"/>
                  </a:lnTo>
                  <a:lnTo>
                    <a:pt x="536" y="124"/>
                  </a:lnTo>
                  <a:lnTo>
                    <a:pt x="558" y="82"/>
                  </a:lnTo>
                  <a:lnTo>
                    <a:pt x="574" y="40"/>
                  </a:lnTo>
                  <a:lnTo>
                    <a:pt x="578" y="0"/>
                  </a:lnTo>
                  <a:lnTo>
                    <a:pt x="580" y="0"/>
                  </a:lnTo>
                  <a:close/>
                </a:path>
              </a:pathLst>
            </a:custGeom>
            <a:gradFill rotWithShape="1">
              <a:gsLst>
                <a:gs pos="0">
                  <a:srgbClr val="ED7D31"/>
                </a:gs>
                <a:gs pos="100000">
                  <a:srgbClr val="ED7D31">
                    <a:gamma/>
                    <a:tint val="63529"/>
                    <a:invGamma/>
                  </a:srgb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A06C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</a:endParaRPr>
            </a:p>
          </p:txBody>
        </p:sp>
      </p:grpSp>
      <p:sp>
        <p:nvSpPr>
          <p:cNvPr id="16" name="Oval 15"/>
          <p:cNvSpPr/>
          <p:nvPr/>
        </p:nvSpPr>
        <p:spPr>
          <a:xfrm>
            <a:off x="3561806" y="4641669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8822" y="2844748"/>
            <a:ext cx="1280160" cy="13672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609713" y="4211993"/>
            <a:ext cx="1386289" cy="13933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Gạch,ngói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1996002" y="4515616"/>
            <a:ext cx="1335376" cy="13145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3438436" y="4413181"/>
            <a:ext cx="1534158" cy="12735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Xi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măng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4885508" y="3445231"/>
            <a:ext cx="1236618" cy="13846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4354286" y="2211977"/>
            <a:ext cx="1349828" cy="12104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Thép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7" name="Straight Arrow Connector 26"/>
          <p:cNvCxnSpPr>
            <a:stCxn id="14" idx="2"/>
            <a:endCxn id="19" idx="0"/>
          </p:cNvCxnSpPr>
          <p:nvPr/>
        </p:nvCxnSpPr>
        <p:spPr>
          <a:xfrm>
            <a:off x="2125563" y="2541732"/>
            <a:ext cx="538127" cy="197388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4" idx="2"/>
          </p:cNvCxnSpPr>
          <p:nvPr/>
        </p:nvCxnSpPr>
        <p:spPr>
          <a:xfrm flipH="1">
            <a:off x="1396641" y="2541732"/>
            <a:ext cx="728922" cy="166848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4" idx="2"/>
            <a:endCxn id="17" idx="7"/>
          </p:cNvCxnSpPr>
          <p:nvPr/>
        </p:nvCxnSpPr>
        <p:spPr>
          <a:xfrm flipH="1">
            <a:off x="1101507" y="2541732"/>
            <a:ext cx="1024056" cy="50324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4" idx="2"/>
            <a:endCxn id="20" idx="0"/>
          </p:cNvCxnSpPr>
          <p:nvPr/>
        </p:nvCxnSpPr>
        <p:spPr>
          <a:xfrm>
            <a:off x="2125563" y="2541732"/>
            <a:ext cx="2079952" cy="187144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4" idx="2"/>
            <a:endCxn id="21" idx="1"/>
          </p:cNvCxnSpPr>
          <p:nvPr/>
        </p:nvCxnSpPr>
        <p:spPr>
          <a:xfrm>
            <a:off x="2125563" y="2541732"/>
            <a:ext cx="2941044" cy="110627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14" idx="2"/>
            <a:endCxn id="22" idx="2"/>
          </p:cNvCxnSpPr>
          <p:nvPr/>
        </p:nvCxnSpPr>
        <p:spPr>
          <a:xfrm>
            <a:off x="2125563" y="2541732"/>
            <a:ext cx="2228723" cy="27549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40"/>
          <p:cNvSpPr/>
          <p:nvPr/>
        </p:nvSpPr>
        <p:spPr>
          <a:xfrm>
            <a:off x="6742891" y="3094871"/>
            <a:ext cx="1375881" cy="19362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8294478" y="3979816"/>
            <a:ext cx="1471749" cy="21684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10221580" y="3971109"/>
            <a:ext cx="1578534" cy="21771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5" name="Straight Arrow Connector 44"/>
          <p:cNvCxnSpPr>
            <a:stCxn id="9" idx="2"/>
            <a:endCxn id="41" idx="6"/>
          </p:cNvCxnSpPr>
          <p:nvPr/>
        </p:nvCxnSpPr>
        <p:spPr>
          <a:xfrm flipH="1">
            <a:off x="8118772" y="2810147"/>
            <a:ext cx="1892715" cy="125285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9" idx="2"/>
            <a:endCxn id="42" idx="0"/>
          </p:cNvCxnSpPr>
          <p:nvPr/>
        </p:nvCxnSpPr>
        <p:spPr>
          <a:xfrm flipH="1">
            <a:off x="9030353" y="2810147"/>
            <a:ext cx="981134" cy="116966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9" idx="2"/>
            <a:endCxn id="43" idx="0"/>
          </p:cNvCxnSpPr>
          <p:nvPr/>
        </p:nvCxnSpPr>
        <p:spPr>
          <a:xfrm>
            <a:off x="10011487" y="2810147"/>
            <a:ext cx="999360" cy="116096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9237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41" grpId="0" animBg="1"/>
      <p:bldP spid="42" grpId="0" animBg="1"/>
      <p:bldP spid="4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063" y="1584960"/>
            <a:ext cx="8560526" cy="43368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0" y="687977"/>
            <a:ext cx="975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(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059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97281" y="1045029"/>
            <a:ext cx="4241073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457200" indent="-457200">
              <a:buFontTx/>
              <a:buChar char="-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Hs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 SGK-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Tx/>
              <a:buChar char="-"/>
            </a:pP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1868" y="704719"/>
            <a:ext cx="6504996" cy="5535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187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ác trò chơi khởi động cho một buổi sinh hoạt tập thể - Sinh Viên Công Giáo  Trung Chí">
            <a:extLst>
              <a:ext uri="{FF2B5EF4-FFF2-40B4-BE49-F238E27FC236}">
                <a16:creationId xmlns:a16="http://schemas.microsoft.com/office/drawing/2014/main" id="{E2AF0098-DC4E-43D9-BA5C-026F393B11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9347" y="493294"/>
            <a:ext cx="6368717" cy="6012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C243397-2789-4689-872E-EEAFA393CFA7}"/>
              </a:ext>
            </a:extLst>
          </p:cNvPr>
          <p:cNvSpPr/>
          <p:nvPr/>
        </p:nvSpPr>
        <p:spPr>
          <a:xfrm>
            <a:off x="5133953" y="2716326"/>
            <a:ext cx="169950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Khởi</a:t>
            </a:r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</a:p>
          <a:p>
            <a:pPr algn="ctr"/>
            <a:r>
              <a:rPr lang="en-US" sz="54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động</a:t>
            </a:r>
            <a:endParaRPr lang="en-US" sz="5400" b="1" dirty="0">
              <a:ln w="12700">
                <a:solidFill>
                  <a:schemeClr val="accent1"/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07297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11680" y="512064"/>
            <a:ext cx="929944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do GV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Gv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dừng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dậy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367528" y="2770632"/>
            <a:ext cx="5843016" cy="4087368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endParaRPr lang="en-US" dirty="0" smtClean="0"/>
          </a:p>
          <a:p>
            <a:pPr algn="ctr"/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Thép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Xi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măng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ngói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endParaRPr lang="en-US" dirty="0" smtClean="0"/>
          </a:p>
          <a:p>
            <a:pPr marL="285750" indent="-285750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2696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7944" y="1846217"/>
            <a:ext cx="1013677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1088573" y="3862253"/>
            <a:ext cx="487680" cy="2873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029097" y="3215568"/>
            <a:ext cx="933558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>
              <a:buAutoNum type="arabicPeriod"/>
            </a:pP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endPara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</a:t>
            </a:r>
            <a:endPara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57944" y="635726"/>
            <a:ext cx="101803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9792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01189" y="522514"/>
            <a:ext cx="1106859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GV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HS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A4,</a:t>
            </a:r>
          </a:p>
          <a:p>
            <a:pPr marL="285750" indent="-285750">
              <a:buFontTx/>
              <a:buChar char="-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0632" y="2815899"/>
            <a:ext cx="10354491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1300318" y="3875313"/>
            <a:ext cx="2017571" cy="1270939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136571" y="3875314"/>
            <a:ext cx="2246300" cy="1270939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3428156" y="4249271"/>
            <a:ext cx="646432" cy="4303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6563828" y="4295629"/>
            <a:ext cx="665949" cy="4303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7306493" y="3875314"/>
            <a:ext cx="1998871" cy="127094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</a:rPr>
              <a:t>Hoàn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thiện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528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 animBg="1"/>
      <p:bldP spid="10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45459" y="421854"/>
            <a:ext cx="10865223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-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ở.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Gv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endParaRPr lang="en-US" sz="28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+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</a:t>
            </a:r>
            <a:endParaRPr lang="en-US" sz="28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+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endParaRPr lang="en-US" sz="28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5546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2378" y="496389"/>
            <a:ext cx="103022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sư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phí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109590"/>
            <a:ext cx="7620000" cy="4176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306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67543" y="557348"/>
            <a:ext cx="10842171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-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tường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-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-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khung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àm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785" y="3074126"/>
            <a:ext cx="5078595" cy="36238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7879" y="3074127"/>
            <a:ext cx="5775961" cy="3623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700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639</TotalTime>
  <Words>1007</Words>
  <Application>Microsoft Office PowerPoint</Application>
  <PresentationFormat>Widescreen</PresentationFormat>
  <Paragraphs>123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Century Gothic</vt:lpstr>
      <vt:lpstr>Tahoma</vt:lpstr>
      <vt:lpstr>Times New Roman</vt:lpstr>
      <vt:lpstr>Verdana</vt:lpstr>
      <vt:lpstr>Wingdings 3</vt:lpstr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Asus</cp:lastModifiedBy>
  <cp:revision>98</cp:revision>
  <dcterms:created xsi:type="dcterms:W3CDTF">2021-07-16T14:50:47Z</dcterms:created>
  <dcterms:modified xsi:type="dcterms:W3CDTF">2021-07-29T10:36:15Z</dcterms:modified>
</cp:coreProperties>
</file>