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9"/>
  </p:notesMasterIdLst>
  <p:sldIdLst>
    <p:sldId id="279" r:id="rId2"/>
    <p:sldId id="294" r:id="rId3"/>
    <p:sldId id="295" r:id="rId4"/>
    <p:sldId id="257" r:id="rId5"/>
    <p:sldId id="260" r:id="rId6"/>
    <p:sldId id="292" r:id="rId7"/>
    <p:sldId id="293" r:id="rId8"/>
    <p:sldId id="296" r:id="rId9"/>
    <p:sldId id="261" r:id="rId10"/>
    <p:sldId id="288" r:id="rId11"/>
    <p:sldId id="283" r:id="rId12"/>
    <p:sldId id="286" r:id="rId13"/>
    <p:sldId id="287" r:id="rId14"/>
    <p:sldId id="284" r:id="rId15"/>
    <p:sldId id="285" r:id="rId16"/>
    <p:sldId id="266" r:id="rId17"/>
    <p:sldId id="297" r:id="rId18"/>
    <p:sldId id="271" r:id="rId19"/>
    <p:sldId id="272" r:id="rId20"/>
    <p:sldId id="273" r:id="rId21"/>
    <p:sldId id="274" r:id="rId22"/>
    <p:sldId id="258" r:id="rId23"/>
    <p:sldId id="277" r:id="rId24"/>
    <p:sldId id="278" r:id="rId25"/>
    <p:sldId id="298" r:id="rId26"/>
    <p:sldId id="276" r:id="rId27"/>
    <p:sldId id="27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14BE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99" autoAdjust="0"/>
    <p:restoredTop sz="92686" autoAdjust="0"/>
  </p:normalViewPr>
  <p:slideViewPr>
    <p:cSldViewPr>
      <p:cViewPr>
        <p:scale>
          <a:sx n="50" d="100"/>
          <a:sy n="50" d="100"/>
        </p:scale>
        <p:origin x="-1612" y="-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4CF04D-DD3C-4A2B-BDEA-1EC7F21DE613}" type="doc">
      <dgm:prSet loTypeId="urn:microsoft.com/office/officeart/2008/layout/VerticalCurvedList" loCatId="list" qsTypeId="urn:microsoft.com/office/officeart/2005/8/quickstyle/3d6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27F9FF0-D905-4310-9086-F9E86BADE902}">
      <dgm:prSet phldrT="[Text]" custT="1"/>
      <dgm:spPr/>
      <dgm:t>
        <a:bodyPr/>
        <a:lstStyle/>
        <a:p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     HÌNH THÀNH KIẾN THỨC MỚI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52247B35-23D2-46B0-8C1B-8E4BB4FA9CD8}" type="parTrans" cxnId="{9A6A4EAF-96F5-4A96-A85B-99DF874D560B}">
      <dgm:prSet/>
      <dgm:spPr/>
      <dgm:t>
        <a:bodyPr/>
        <a:lstStyle/>
        <a:p>
          <a:endParaRPr lang="en-US"/>
        </a:p>
      </dgm:t>
    </dgm:pt>
    <dgm:pt modelId="{AD1C7CB1-42DB-4CAF-8E9A-605874234335}" type="sibTrans" cxnId="{9A6A4EAF-96F5-4A96-A85B-99DF874D560B}">
      <dgm:prSet/>
      <dgm:spPr/>
      <dgm:t>
        <a:bodyPr/>
        <a:lstStyle/>
        <a:p>
          <a:endParaRPr lang="en-US"/>
        </a:p>
      </dgm:t>
    </dgm:pt>
    <dgm:pt modelId="{4FB770B0-5DE3-4CE8-AF58-21AE5D741E90}">
      <dgm:prSet phldrT="[Text]"/>
      <dgm:spPr/>
      <dgm:t>
        <a:bodyPr/>
        <a:lstStyle/>
        <a:p>
          <a:r>
            <a:rPr lang="en-US" dirty="0" smtClean="0"/>
            <a:t>     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VẬN DỤNG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0DDE051D-2385-471C-A754-02BEC3F938E4}" type="parTrans" cxnId="{BF5B4904-B90F-41BC-8E8C-5576631A6420}">
      <dgm:prSet/>
      <dgm:spPr/>
      <dgm:t>
        <a:bodyPr/>
        <a:lstStyle/>
        <a:p>
          <a:endParaRPr lang="en-US"/>
        </a:p>
      </dgm:t>
    </dgm:pt>
    <dgm:pt modelId="{89068A4D-87AB-40B8-BB21-5665644E41C3}" type="sibTrans" cxnId="{BF5B4904-B90F-41BC-8E8C-5576631A6420}">
      <dgm:prSet/>
      <dgm:spPr/>
      <dgm:t>
        <a:bodyPr/>
        <a:lstStyle/>
        <a:p>
          <a:endParaRPr lang="en-US"/>
        </a:p>
      </dgm:t>
    </dgm:pt>
    <dgm:pt modelId="{339D5ECC-626B-4027-AAD7-AB8F1CA6D3EE}">
      <dgm:prSet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   LUYỆN TẬP, THỰC HÀNH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D25E6D43-3E9E-4CC6-8D1E-55D4A0A975E1}" type="parTrans" cxnId="{860816BF-2671-411C-BD54-D9932192B2B5}">
      <dgm:prSet/>
      <dgm:spPr/>
      <dgm:t>
        <a:bodyPr/>
        <a:lstStyle/>
        <a:p>
          <a:endParaRPr lang="en-US"/>
        </a:p>
      </dgm:t>
    </dgm:pt>
    <dgm:pt modelId="{3800C5EF-2D5D-4D6F-83CD-D273605FB652}" type="sibTrans" cxnId="{860816BF-2671-411C-BD54-D9932192B2B5}">
      <dgm:prSet/>
      <dgm:spPr/>
      <dgm:t>
        <a:bodyPr/>
        <a:lstStyle/>
        <a:p>
          <a:endParaRPr lang="en-US"/>
        </a:p>
      </dgm:t>
    </dgm:pt>
    <dgm:pt modelId="{B02714E0-D3C4-46C6-88CD-89C1A955E629}" type="pres">
      <dgm:prSet presAssocID="{FB4CF04D-DD3C-4A2B-BDEA-1EC7F21DE61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CEB9B9BD-8BE0-4058-B4DC-4D979E7E2E0C}" type="pres">
      <dgm:prSet presAssocID="{FB4CF04D-DD3C-4A2B-BDEA-1EC7F21DE613}" presName="Name1" presStyleCnt="0"/>
      <dgm:spPr/>
    </dgm:pt>
    <dgm:pt modelId="{EFDB8930-189C-4094-9064-B6533BA28C00}" type="pres">
      <dgm:prSet presAssocID="{FB4CF04D-DD3C-4A2B-BDEA-1EC7F21DE613}" presName="cycle" presStyleCnt="0"/>
      <dgm:spPr/>
    </dgm:pt>
    <dgm:pt modelId="{0A3DF740-043E-46DC-8BA4-A6D2B57CCD92}" type="pres">
      <dgm:prSet presAssocID="{FB4CF04D-DD3C-4A2B-BDEA-1EC7F21DE613}" presName="srcNode" presStyleLbl="node1" presStyleIdx="0" presStyleCnt="3"/>
      <dgm:spPr/>
    </dgm:pt>
    <dgm:pt modelId="{12D52BB3-3BC1-4B43-81C5-A78F99E6E50B}" type="pres">
      <dgm:prSet presAssocID="{FB4CF04D-DD3C-4A2B-BDEA-1EC7F21DE613}" presName="conn" presStyleLbl="parChTrans1D2" presStyleIdx="0" presStyleCnt="1"/>
      <dgm:spPr/>
      <dgm:t>
        <a:bodyPr/>
        <a:lstStyle/>
        <a:p>
          <a:endParaRPr lang="en-US"/>
        </a:p>
      </dgm:t>
    </dgm:pt>
    <dgm:pt modelId="{3CFB681C-9186-45AC-92AF-A176095EDA84}" type="pres">
      <dgm:prSet presAssocID="{FB4CF04D-DD3C-4A2B-BDEA-1EC7F21DE613}" presName="extraNode" presStyleLbl="node1" presStyleIdx="0" presStyleCnt="3"/>
      <dgm:spPr/>
    </dgm:pt>
    <dgm:pt modelId="{4FDB470C-EC73-4629-8326-56B87ADA1016}" type="pres">
      <dgm:prSet presAssocID="{FB4CF04D-DD3C-4A2B-BDEA-1EC7F21DE613}" presName="dstNode" presStyleLbl="node1" presStyleIdx="0" presStyleCnt="3"/>
      <dgm:spPr/>
    </dgm:pt>
    <dgm:pt modelId="{BCB6EB86-ECF5-48D8-B4DD-E65CA293AFDC}" type="pres">
      <dgm:prSet presAssocID="{927F9FF0-D905-4310-9086-F9E86BADE902}" presName="text_1" presStyleLbl="node1" presStyleIdx="0" presStyleCnt="3" custLinFactNeighborX="1425" custLinFactNeighborY="-195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338EF6-2CC7-46E2-9B91-C5EBC30C9EF0}" type="pres">
      <dgm:prSet presAssocID="{927F9FF0-D905-4310-9086-F9E86BADE902}" presName="accent_1" presStyleCnt="0"/>
      <dgm:spPr/>
    </dgm:pt>
    <dgm:pt modelId="{C5D70D2B-BF98-4843-A71D-9F6F890FD2E9}" type="pres">
      <dgm:prSet presAssocID="{927F9FF0-D905-4310-9086-F9E86BADE902}" presName="accentRepeatNode" presStyleLbl="solidFgAcc1" presStyleIdx="0" presStyleCnt="3"/>
      <dgm:spPr/>
    </dgm:pt>
    <dgm:pt modelId="{485F2233-78F0-4632-8279-2676A78BEA56}" type="pres">
      <dgm:prSet presAssocID="{339D5ECC-626B-4027-AAD7-AB8F1CA6D3EE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448089-B748-41BA-AD5E-38B1ECD47822}" type="pres">
      <dgm:prSet presAssocID="{339D5ECC-626B-4027-AAD7-AB8F1CA6D3EE}" presName="accent_2" presStyleCnt="0"/>
      <dgm:spPr/>
    </dgm:pt>
    <dgm:pt modelId="{D69D0865-7041-4BC3-9AAE-BDF72252BFA3}" type="pres">
      <dgm:prSet presAssocID="{339D5ECC-626B-4027-AAD7-AB8F1CA6D3EE}" presName="accentRepeatNode" presStyleLbl="solidFgAcc1" presStyleIdx="1" presStyleCnt="3"/>
      <dgm:spPr/>
    </dgm:pt>
    <dgm:pt modelId="{3573B9DB-5249-4F4E-8608-D973B3EA88E4}" type="pres">
      <dgm:prSet presAssocID="{4FB770B0-5DE3-4CE8-AF58-21AE5D741E90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EC83A4-BBC4-4D8F-AF64-ED4DF11AA9B2}" type="pres">
      <dgm:prSet presAssocID="{4FB770B0-5DE3-4CE8-AF58-21AE5D741E90}" presName="accent_3" presStyleCnt="0"/>
      <dgm:spPr/>
    </dgm:pt>
    <dgm:pt modelId="{98A467B2-A631-461C-9AD1-CEE12BA7CEC4}" type="pres">
      <dgm:prSet presAssocID="{4FB770B0-5DE3-4CE8-AF58-21AE5D741E90}" presName="accentRepeatNode" presStyleLbl="solidFgAcc1" presStyleIdx="2" presStyleCnt="3"/>
      <dgm:spPr/>
    </dgm:pt>
  </dgm:ptLst>
  <dgm:cxnLst>
    <dgm:cxn modelId="{A9188DD0-0BE9-4F42-9B4F-EF2BFFDB0AC0}" type="presOf" srcId="{AD1C7CB1-42DB-4CAF-8E9A-605874234335}" destId="{12D52BB3-3BC1-4B43-81C5-A78F99E6E50B}" srcOrd="0" destOrd="0" presId="urn:microsoft.com/office/officeart/2008/layout/VerticalCurvedList"/>
    <dgm:cxn modelId="{860816BF-2671-411C-BD54-D9932192B2B5}" srcId="{FB4CF04D-DD3C-4A2B-BDEA-1EC7F21DE613}" destId="{339D5ECC-626B-4027-AAD7-AB8F1CA6D3EE}" srcOrd="1" destOrd="0" parTransId="{D25E6D43-3E9E-4CC6-8D1E-55D4A0A975E1}" sibTransId="{3800C5EF-2D5D-4D6F-83CD-D273605FB652}"/>
    <dgm:cxn modelId="{E673F47D-B939-472F-9429-81B24FD603CD}" type="presOf" srcId="{FB4CF04D-DD3C-4A2B-BDEA-1EC7F21DE613}" destId="{B02714E0-D3C4-46C6-88CD-89C1A955E629}" srcOrd="0" destOrd="0" presId="urn:microsoft.com/office/officeart/2008/layout/VerticalCurvedList"/>
    <dgm:cxn modelId="{37BFED84-085D-454B-B17A-FD01FCE6CAAA}" type="presOf" srcId="{4FB770B0-5DE3-4CE8-AF58-21AE5D741E90}" destId="{3573B9DB-5249-4F4E-8608-D973B3EA88E4}" srcOrd="0" destOrd="0" presId="urn:microsoft.com/office/officeart/2008/layout/VerticalCurvedList"/>
    <dgm:cxn modelId="{BF5B4904-B90F-41BC-8E8C-5576631A6420}" srcId="{FB4CF04D-DD3C-4A2B-BDEA-1EC7F21DE613}" destId="{4FB770B0-5DE3-4CE8-AF58-21AE5D741E90}" srcOrd="2" destOrd="0" parTransId="{0DDE051D-2385-471C-A754-02BEC3F938E4}" sibTransId="{89068A4D-87AB-40B8-BB21-5665644E41C3}"/>
    <dgm:cxn modelId="{9A6A4EAF-96F5-4A96-A85B-99DF874D560B}" srcId="{FB4CF04D-DD3C-4A2B-BDEA-1EC7F21DE613}" destId="{927F9FF0-D905-4310-9086-F9E86BADE902}" srcOrd="0" destOrd="0" parTransId="{52247B35-23D2-46B0-8C1B-8E4BB4FA9CD8}" sibTransId="{AD1C7CB1-42DB-4CAF-8E9A-605874234335}"/>
    <dgm:cxn modelId="{68F6734A-C51C-4B9B-A4FC-F0C873822BCE}" type="presOf" srcId="{927F9FF0-D905-4310-9086-F9E86BADE902}" destId="{BCB6EB86-ECF5-48D8-B4DD-E65CA293AFDC}" srcOrd="0" destOrd="0" presId="urn:microsoft.com/office/officeart/2008/layout/VerticalCurvedList"/>
    <dgm:cxn modelId="{22255E33-3344-4D78-9C21-15CF70E0A00D}" type="presOf" srcId="{339D5ECC-626B-4027-AAD7-AB8F1CA6D3EE}" destId="{485F2233-78F0-4632-8279-2676A78BEA56}" srcOrd="0" destOrd="0" presId="urn:microsoft.com/office/officeart/2008/layout/VerticalCurvedList"/>
    <dgm:cxn modelId="{94B9D76F-15A1-44E5-A208-601960C61BD6}" type="presParOf" srcId="{B02714E0-D3C4-46C6-88CD-89C1A955E629}" destId="{CEB9B9BD-8BE0-4058-B4DC-4D979E7E2E0C}" srcOrd="0" destOrd="0" presId="urn:microsoft.com/office/officeart/2008/layout/VerticalCurvedList"/>
    <dgm:cxn modelId="{7E0C4B47-3384-42C1-B76E-2C4EFC37383E}" type="presParOf" srcId="{CEB9B9BD-8BE0-4058-B4DC-4D979E7E2E0C}" destId="{EFDB8930-189C-4094-9064-B6533BA28C00}" srcOrd="0" destOrd="0" presId="urn:microsoft.com/office/officeart/2008/layout/VerticalCurvedList"/>
    <dgm:cxn modelId="{E8B36251-4F14-4884-A873-242E99C38FCF}" type="presParOf" srcId="{EFDB8930-189C-4094-9064-B6533BA28C00}" destId="{0A3DF740-043E-46DC-8BA4-A6D2B57CCD92}" srcOrd="0" destOrd="0" presId="urn:microsoft.com/office/officeart/2008/layout/VerticalCurvedList"/>
    <dgm:cxn modelId="{57F230A5-B77A-449D-A0AB-A03AAC8CFBA9}" type="presParOf" srcId="{EFDB8930-189C-4094-9064-B6533BA28C00}" destId="{12D52BB3-3BC1-4B43-81C5-A78F99E6E50B}" srcOrd="1" destOrd="0" presId="urn:microsoft.com/office/officeart/2008/layout/VerticalCurvedList"/>
    <dgm:cxn modelId="{D9643133-14DA-4696-8BC1-8AF770B9A83D}" type="presParOf" srcId="{EFDB8930-189C-4094-9064-B6533BA28C00}" destId="{3CFB681C-9186-45AC-92AF-A176095EDA84}" srcOrd="2" destOrd="0" presId="urn:microsoft.com/office/officeart/2008/layout/VerticalCurvedList"/>
    <dgm:cxn modelId="{C17634CE-A38F-41B1-AA88-E3BE5F840C49}" type="presParOf" srcId="{EFDB8930-189C-4094-9064-B6533BA28C00}" destId="{4FDB470C-EC73-4629-8326-56B87ADA1016}" srcOrd="3" destOrd="0" presId="urn:microsoft.com/office/officeart/2008/layout/VerticalCurvedList"/>
    <dgm:cxn modelId="{147F0E95-5EAE-47DE-899A-C1A1E71D2B56}" type="presParOf" srcId="{CEB9B9BD-8BE0-4058-B4DC-4D979E7E2E0C}" destId="{BCB6EB86-ECF5-48D8-B4DD-E65CA293AFDC}" srcOrd="1" destOrd="0" presId="urn:microsoft.com/office/officeart/2008/layout/VerticalCurvedList"/>
    <dgm:cxn modelId="{74B97F90-9F6E-487F-B01E-3E1623C67E20}" type="presParOf" srcId="{CEB9B9BD-8BE0-4058-B4DC-4D979E7E2E0C}" destId="{D6338EF6-2CC7-46E2-9B91-C5EBC30C9EF0}" srcOrd="2" destOrd="0" presId="urn:microsoft.com/office/officeart/2008/layout/VerticalCurvedList"/>
    <dgm:cxn modelId="{BCC6B979-498B-4908-A0CF-6B43A88F1B8C}" type="presParOf" srcId="{D6338EF6-2CC7-46E2-9B91-C5EBC30C9EF0}" destId="{C5D70D2B-BF98-4843-A71D-9F6F890FD2E9}" srcOrd="0" destOrd="0" presId="urn:microsoft.com/office/officeart/2008/layout/VerticalCurvedList"/>
    <dgm:cxn modelId="{C195120F-E767-457B-BC54-2278139CD4E9}" type="presParOf" srcId="{CEB9B9BD-8BE0-4058-B4DC-4D979E7E2E0C}" destId="{485F2233-78F0-4632-8279-2676A78BEA56}" srcOrd="3" destOrd="0" presId="urn:microsoft.com/office/officeart/2008/layout/VerticalCurvedList"/>
    <dgm:cxn modelId="{60AD9A39-B070-4297-9C8F-DB3C62CFD6E4}" type="presParOf" srcId="{CEB9B9BD-8BE0-4058-B4DC-4D979E7E2E0C}" destId="{F6448089-B748-41BA-AD5E-38B1ECD47822}" srcOrd="4" destOrd="0" presId="urn:microsoft.com/office/officeart/2008/layout/VerticalCurvedList"/>
    <dgm:cxn modelId="{EBE2E97F-880E-4856-A7FA-07FAB4D87DFD}" type="presParOf" srcId="{F6448089-B748-41BA-AD5E-38B1ECD47822}" destId="{D69D0865-7041-4BC3-9AAE-BDF72252BFA3}" srcOrd="0" destOrd="0" presId="urn:microsoft.com/office/officeart/2008/layout/VerticalCurvedList"/>
    <dgm:cxn modelId="{BBC31D19-F49D-401E-956A-AD544F935553}" type="presParOf" srcId="{CEB9B9BD-8BE0-4058-B4DC-4D979E7E2E0C}" destId="{3573B9DB-5249-4F4E-8608-D973B3EA88E4}" srcOrd="5" destOrd="0" presId="urn:microsoft.com/office/officeart/2008/layout/VerticalCurvedList"/>
    <dgm:cxn modelId="{A1F37367-1A18-4CDC-8B59-A3CBFA76D41A}" type="presParOf" srcId="{CEB9B9BD-8BE0-4058-B4DC-4D979E7E2E0C}" destId="{25EC83A4-BBC4-4D8F-AF64-ED4DF11AA9B2}" srcOrd="6" destOrd="0" presId="urn:microsoft.com/office/officeart/2008/layout/VerticalCurvedList"/>
    <dgm:cxn modelId="{4E65DCE5-09DA-4983-BC26-26E80D344085}" type="presParOf" srcId="{25EC83A4-BBC4-4D8F-AF64-ED4DF11AA9B2}" destId="{98A467B2-A631-461C-9AD1-CEE12BA7CEC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D52BB3-3BC1-4B43-81C5-A78F99E6E50B}">
      <dsp:nvSpPr>
        <dsp:cNvPr id="0" name=""/>
        <dsp:cNvSpPr/>
      </dsp:nvSpPr>
      <dsp:spPr>
        <a:xfrm>
          <a:off x="-5823580" y="-891479"/>
          <a:ext cx="6934581" cy="6934581"/>
        </a:xfrm>
        <a:prstGeom prst="blockArc">
          <a:avLst>
            <a:gd name="adj1" fmla="val 18900000"/>
            <a:gd name="adj2" fmla="val 2700000"/>
            <a:gd name="adj3" fmla="val 311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CB6EB86-ECF5-48D8-B4DD-E65CA293AFDC}">
      <dsp:nvSpPr>
        <dsp:cNvPr id="0" name=""/>
        <dsp:cNvSpPr/>
      </dsp:nvSpPr>
      <dsp:spPr>
        <a:xfrm>
          <a:off x="786137" y="313301"/>
          <a:ext cx="6933905" cy="103032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782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Times New Roman" pitchFamily="18" charset="0"/>
              <a:cs typeface="Times New Roman" pitchFamily="18" charset="0"/>
            </a:rPr>
            <a:t>      HÌNH THÀNH KIẾN THỨC MỚI</a:t>
          </a:r>
          <a:endParaRPr lang="en-US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86137" y="313301"/>
        <a:ext cx="6933905" cy="1030324"/>
      </dsp:txXfrm>
    </dsp:sp>
    <dsp:sp modelId="{C5D70D2B-BF98-4843-A71D-9F6F890FD2E9}">
      <dsp:nvSpPr>
        <dsp:cNvPr id="0" name=""/>
        <dsp:cNvSpPr/>
      </dsp:nvSpPr>
      <dsp:spPr>
        <a:xfrm>
          <a:off x="71092" y="386371"/>
          <a:ext cx="1287905" cy="12879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85F2233-78F0-4632-8279-2676A78BEA56}">
      <dsp:nvSpPr>
        <dsp:cNvPr id="0" name=""/>
        <dsp:cNvSpPr/>
      </dsp:nvSpPr>
      <dsp:spPr>
        <a:xfrm>
          <a:off x="1089568" y="2060649"/>
          <a:ext cx="6559382" cy="1030324"/>
        </a:xfrm>
        <a:prstGeom prst="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7820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latin typeface="Times New Roman" pitchFamily="18" charset="0"/>
              <a:cs typeface="Times New Roman" pitchFamily="18" charset="0"/>
            </a:rPr>
            <a:t>   LUYỆN TẬP, THỰC HÀNH</a:t>
          </a:r>
          <a:endParaRPr lang="en-US" sz="3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89568" y="2060649"/>
        <a:ext cx="6559382" cy="1030324"/>
      </dsp:txXfrm>
    </dsp:sp>
    <dsp:sp modelId="{D69D0865-7041-4BC3-9AAE-BDF72252BFA3}">
      <dsp:nvSpPr>
        <dsp:cNvPr id="0" name=""/>
        <dsp:cNvSpPr/>
      </dsp:nvSpPr>
      <dsp:spPr>
        <a:xfrm>
          <a:off x="445615" y="1931858"/>
          <a:ext cx="1287905" cy="12879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573B9DB-5249-4F4E-8608-D973B3EA88E4}">
      <dsp:nvSpPr>
        <dsp:cNvPr id="0" name=""/>
        <dsp:cNvSpPr/>
      </dsp:nvSpPr>
      <dsp:spPr>
        <a:xfrm>
          <a:off x="715045" y="3606136"/>
          <a:ext cx="6933905" cy="1030324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7820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     </a:t>
          </a:r>
          <a:r>
            <a:rPr lang="en-US" sz="3500" kern="1200" dirty="0" smtClean="0">
              <a:latin typeface="Times New Roman" pitchFamily="18" charset="0"/>
              <a:cs typeface="Times New Roman" pitchFamily="18" charset="0"/>
            </a:rPr>
            <a:t>VẬN DỤNG</a:t>
          </a:r>
          <a:endParaRPr lang="en-US" sz="3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15045" y="3606136"/>
        <a:ext cx="6933905" cy="1030324"/>
      </dsp:txXfrm>
    </dsp:sp>
    <dsp:sp modelId="{98A467B2-A631-461C-9AD1-CEE12BA7CEC4}">
      <dsp:nvSpPr>
        <dsp:cNvPr id="0" name=""/>
        <dsp:cNvSpPr/>
      </dsp:nvSpPr>
      <dsp:spPr>
        <a:xfrm>
          <a:off x="71092" y="3477345"/>
          <a:ext cx="1287905" cy="12879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3C0D2-DC41-40CE-882B-EF54D11E1706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F109F-FF1F-42DA-8C02-98C4995D0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333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EFAA2197-C683-49C6-B2F7-13B182425796}" type="slidenum">
              <a:rPr lang="zh-CN" altLang="en-US" smtClean="0"/>
              <a:pPr/>
              <a:t>2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52911161-04A6-4B90-B0F2-F20DBB2FB543}" type="slidenum">
              <a:rPr lang="zh-CN" altLang="en-US" smtClean="0"/>
              <a:pPr/>
              <a:t>3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D6B7EB9-AE63-43A0-B2DB-BDBAF2205201}" type="slidenum">
              <a:rPr lang="zh-CN" altLang="en-US" smtClean="0"/>
              <a:pPr/>
              <a:t>8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63AEFFE1-92F4-4929-9D94-BF7ACA998961}" type="slidenum">
              <a:rPr lang="zh-CN" altLang="en-US" smtClean="0"/>
              <a:pPr/>
              <a:t>17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6EA173BC-1CA3-4367-ABD2-3B6C77D86895}" type="slidenum">
              <a:rPr lang="zh-CN" altLang="en-US" smtClean="0"/>
              <a:pPr/>
              <a:t>25</a:t>
            </a:fld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3C20B-1918-4D08-9772-4A20E2C06E6F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3F452-4BA7-43ED-BD95-6D9EBA23C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666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3C20B-1918-4D08-9772-4A20E2C06E6F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3F452-4BA7-43ED-BD95-6D9EBA23C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81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3C20B-1918-4D08-9772-4A20E2C06E6F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3F452-4BA7-43ED-BD95-6D9EBA23C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749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3C20B-1918-4D08-9772-4A20E2C06E6F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3F452-4BA7-43ED-BD95-6D9EBA23C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357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3C20B-1918-4D08-9772-4A20E2C06E6F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3F452-4BA7-43ED-BD95-6D9EBA23C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809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3C20B-1918-4D08-9772-4A20E2C06E6F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3F452-4BA7-43ED-BD95-6D9EBA23C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55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3C20B-1918-4D08-9772-4A20E2C06E6F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3F452-4BA7-43ED-BD95-6D9EBA23C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918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3C20B-1918-4D08-9772-4A20E2C06E6F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3F452-4BA7-43ED-BD95-6D9EBA23C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43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3C20B-1918-4D08-9772-4A20E2C06E6F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3F452-4BA7-43ED-BD95-6D9EBA23C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053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3C20B-1918-4D08-9772-4A20E2C06E6F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3F452-4BA7-43ED-BD95-6D9EBA23C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412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3C20B-1918-4D08-9772-4A20E2C06E6F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3F452-4BA7-43ED-BD95-6D9EBA23C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453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3C20B-1918-4D08-9772-4A20E2C06E6F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3F452-4BA7-43ED-BD95-6D9EBA23C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045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slide" Target="slide14.xml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8.png"/><Relationship Id="rId3" Type="http://schemas.openxmlformats.org/officeDocument/2006/relationships/image" Target="../media/image20.png"/><Relationship Id="rId7" Type="http://schemas.openxmlformats.org/officeDocument/2006/relationships/image" Target="../media/image24.gif"/><Relationship Id="rId12" Type="http://schemas.openxmlformats.org/officeDocument/2006/relationships/image" Target="../media/image27.png"/><Relationship Id="rId2" Type="http://schemas.openxmlformats.org/officeDocument/2006/relationships/image" Target="../media/image19.png"/><Relationship Id="rId16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5" Type="http://schemas.openxmlformats.org/officeDocument/2006/relationships/slide" Target="slide22.xml"/><Relationship Id="rId10" Type="http://schemas.openxmlformats.org/officeDocument/2006/relationships/slide" Target="slide24.xml"/><Relationship Id="rId4" Type="http://schemas.openxmlformats.org/officeDocument/2006/relationships/image" Target="../media/image21.png"/><Relationship Id="rId9" Type="http://schemas.openxmlformats.org/officeDocument/2006/relationships/image" Target="../media/image16.png"/><Relationship Id="rId1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WordArt 3"/>
          <p:cNvSpPr>
            <a:spLocks noChangeArrowheads="1" noChangeShapeType="1" noTextEdit="1"/>
          </p:cNvSpPr>
          <p:nvPr/>
        </p:nvSpPr>
        <p:spPr bwMode="auto">
          <a:xfrm>
            <a:off x="990600" y="1143000"/>
            <a:ext cx="7391400" cy="6019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en-US" sz="6600" b="1" kern="10">
              <a:ln w="12700">
                <a:solidFill>
                  <a:srgbClr val="0000CC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ArialH"/>
            </a:endParaRPr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701279" y="5448300"/>
            <a:ext cx="7543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 sz="3200" b="1" i="1">
              <a:solidFill>
                <a:srgbClr val="FF3300"/>
              </a:solidFill>
              <a:latin typeface=".VnArial" pitchFamily="34" charset="0"/>
            </a:endParaRPr>
          </a:p>
        </p:txBody>
      </p:sp>
      <p:sp>
        <p:nvSpPr>
          <p:cNvPr id="25605" name="Text Box 9"/>
          <p:cNvSpPr txBox="1">
            <a:spLocks noChangeArrowheads="1"/>
          </p:cNvSpPr>
          <p:nvPr/>
        </p:nvSpPr>
        <p:spPr bwMode="auto">
          <a:xfrm>
            <a:off x="3124200" y="4800601"/>
            <a:ext cx="3505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Rectangle 12"/>
          <p:cNvSpPr/>
          <p:nvPr>
            <p:custDataLst>
              <p:tags r:id="rId1"/>
            </p:custDataLst>
          </p:nvPr>
        </p:nvSpPr>
        <p:spPr>
          <a:xfrm>
            <a:off x="1779637" y="866914"/>
            <a:ext cx="6194324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TRƯỜNG THCS .............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905001"/>
            <a:ext cx="89916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altLang="en-US" sz="4400" b="1">
                <a:solidFill>
                  <a:srgbClr val="0000CC"/>
                </a:solidFill>
                <a:latin typeface="Tahoma" pitchFamily="34" charset="0"/>
              </a:rPr>
              <a:t>NHIỆT LIỆT CHÀO MỪNG </a:t>
            </a:r>
            <a:br>
              <a:rPr lang="en-US" altLang="en-US" sz="4400" b="1">
                <a:solidFill>
                  <a:srgbClr val="0000CC"/>
                </a:solidFill>
                <a:latin typeface="Tahoma" pitchFamily="34" charset="0"/>
              </a:rPr>
            </a:br>
            <a:r>
              <a:rPr lang="en-US" altLang="en-US" sz="4400" b="1">
                <a:solidFill>
                  <a:srgbClr val="0000CC"/>
                </a:solidFill>
                <a:latin typeface="Tahoma" pitchFamily="34" charset="0"/>
              </a:rPr>
              <a:t>CÁC THẦY, CÔ GIÁO 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396479" y="4775200"/>
            <a:ext cx="8622506" cy="11318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600"/>
              </a:spcBef>
              <a:spcAft>
                <a:spcPts val="1200"/>
              </a:spcAft>
              <a:buFontTx/>
              <a:buNone/>
              <a:defRPr/>
            </a:pPr>
            <a:r>
              <a:rPr lang="en-US" sz="3000" b="1" kern="0" dirty="0" smtClean="0">
                <a:solidFill>
                  <a:srgbClr val="FF0000"/>
                </a:solidFill>
              </a:rPr>
              <a:t>ĐẾN DỰ GIỜ MÔN CÔNG NGHỆ</a:t>
            </a:r>
          </a:p>
          <a:p>
            <a:pPr marL="0" indent="0" algn="ctr">
              <a:spcBef>
                <a:spcPts val="600"/>
              </a:spcBef>
              <a:spcAft>
                <a:spcPts val="1200"/>
              </a:spcAft>
              <a:buFontTx/>
              <a:buNone/>
              <a:defRPr/>
            </a:pPr>
            <a:r>
              <a:rPr lang="en-US" sz="3000" b="1" kern="0" dirty="0" smtClean="0">
                <a:solidFill>
                  <a:srgbClr val="FF0000"/>
                </a:solidFill>
              </a:rPr>
              <a:t>LỚP 8</a:t>
            </a:r>
            <a:endParaRPr lang="en-US" sz="3000" kern="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63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repeatCount="400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0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animBg="1"/>
      <p:bldP spid="101379" grpId="1" animBg="1"/>
      <p:bldP spid="101381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330528"/>
              </p:ext>
            </p:extLst>
          </p:nvPr>
        </p:nvGraphicFramePr>
        <p:xfrm>
          <a:off x="45839" y="548680"/>
          <a:ext cx="7632848" cy="62646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38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306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24554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Trình tự đọc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167" marR="581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Nội dung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167" marR="581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Kết quả đọc bộ bản lề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167" marR="581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18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Khung tên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167" marR="581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Tên gọi sản phẩm: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Tỉ lệ bản vẽ: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167" marR="581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67" marR="581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9958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18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Bảng kê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167" marR="581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Tên gọi chi tiết và số lượng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167" marR="581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67" marR="581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4768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18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Hình </a:t>
                      </a:r>
                      <a:endParaRPr lang="vi-VN" sz="1800" dirty="0" smtClean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18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biểu </a:t>
                      </a:r>
                      <a:r>
                        <a:rPr lang="nl-NL" sz="18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diễn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167" marR="581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Hình chiếu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Các hình biểu diễn khác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167" marR="581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67" marR="581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89241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18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Kích thước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167" marR="581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Kích thước chung: chiều dài, rộng và chiều cao toàn bộ sản phẩm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Kích thước lắp ráp: kích thước chung của hai chi tiết lắp với nhau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Kích thước xác định khoảng cách giữa các chi tiết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167" marR="581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000" dirty="0">
                        <a:effectLst/>
                      </a:endParaRPr>
                    </a:p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</a:txBody>
                  <a:tcPr marL="58167" marR="581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20297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5.Phân 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tích CT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167" marR="581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Vị trí các chi tiết .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167" marR="581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67" marR="581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18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Tổng hợp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167" marR="581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Trình tự tháo, lắp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167" marR="581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67" marR="581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7" name="Cloud Callout 6"/>
          <p:cNvSpPr/>
          <p:nvPr/>
        </p:nvSpPr>
        <p:spPr>
          <a:xfrm>
            <a:off x="7308304" y="172194"/>
            <a:ext cx="1835696" cy="3256806"/>
          </a:xfrm>
          <a:prstGeom prst="cloudCallout">
            <a:avLst>
              <a:gd name="adj1" fmla="val -28819"/>
              <a:gd name="adj2" fmla="val 80685"/>
            </a:avLst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Nêu tên gọi sản phẩm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4697397" y="1053168"/>
            <a:ext cx="1440160" cy="609294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- Bộ </a:t>
            </a:r>
            <a:r>
              <a:rPr lang="en-US" sz="18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bản </a:t>
            </a:r>
            <a:r>
              <a:rPr lang="en-US" sz="18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lề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7460704" y="324594"/>
            <a:ext cx="1835696" cy="3256806"/>
          </a:xfrm>
          <a:prstGeom prst="cloudCallout">
            <a:avLst>
              <a:gd name="adj1" fmla="val -28819"/>
              <a:gd name="adj2" fmla="val 80685"/>
            </a:avLst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Tỉ lệ bản vẽ là bao nhiêu?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427984" y="1469194"/>
            <a:ext cx="1383089" cy="321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- 1:2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7460704" y="476994"/>
            <a:ext cx="1988096" cy="3256806"/>
          </a:xfrm>
          <a:prstGeom prst="cloudCallout">
            <a:avLst>
              <a:gd name="adj1" fmla="val -28819"/>
              <a:gd name="adj2" fmla="val 80685"/>
            </a:avLst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nl-NL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 bảng kê nêu tên gọi chi tiết và số </a:t>
            </a:r>
            <a:r>
              <a:rPr lang="nl-NL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lượng?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4571998" y="1751047"/>
            <a:ext cx="3106689" cy="1013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Bản lề (1), số lượng 2.</a:t>
            </a:r>
            <a:b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Vòng đệm (2), số lượng 1.</a:t>
            </a:r>
            <a:b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Chốt (3), số lượng 1</a:t>
            </a:r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7308304" y="629394"/>
            <a:ext cx="2140496" cy="3256806"/>
          </a:xfrm>
          <a:prstGeom prst="cloudCallout">
            <a:avLst>
              <a:gd name="adj1" fmla="val -28819"/>
              <a:gd name="adj2" fmla="val 80685"/>
            </a:avLst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? Trong hình biểu diễn có những hình chiếu nào</a:t>
            </a:r>
          </a:p>
          <a:p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01589" y="2773664"/>
            <a:ext cx="33843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- Hình chiếu đứng, hình chiếu bằng và hình chiếu cạnh.</a:t>
            </a:r>
            <a:endParaRPr lang="en-US" dirty="0"/>
          </a:p>
        </p:txBody>
      </p:sp>
      <p:sp>
        <p:nvSpPr>
          <p:cNvPr id="15" name="Cloud Callout 14"/>
          <p:cNvSpPr/>
          <p:nvPr/>
        </p:nvSpPr>
        <p:spPr>
          <a:xfrm>
            <a:off x="7318672" y="324594"/>
            <a:ext cx="2140496" cy="3256806"/>
          </a:xfrm>
          <a:prstGeom prst="cloudCallout">
            <a:avLst>
              <a:gd name="adj1" fmla="val -28819"/>
              <a:gd name="adj2" fmla="val 80685"/>
            </a:avLst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spcAft>
                <a:spcPts val="0"/>
              </a:spcAft>
            </a:pPr>
            <a:r>
              <a:rPr lang="nl-NL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Nêu kích </a:t>
            </a:r>
            <a:r>
              <a:rPr lang="nl-NL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thước lắp ráp: kích thước chung của hai chi tiết lắp với nhau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4606277" y="3481772"/>
            <a:ext cx="16224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- 100, 20, 78.</a:t>
            </a:r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4416994" y="3886200"/>
            <a:ext cx="3416696" cy="6949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Kích thước lắp giữa chi tiết (3) với các chi tiết (1), (2) đều là Ø10.</a:t>
            </a:r>
            <a:endParaRPr lang="en-US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Cloud Callout 19"/>
          <p:cNvSpPr/>
          <p:nvPr/>
        </p:nvSpPr>
        <p:spPr>
          <a:xfrm>
            <a:off x="7321028" y="172194"/>
            <a:ext cx="2140496" cy="3256806"/>
          </a:xfrm>
          <a:prstGeom prst="cloudCallout">
            <a:avLst>
              <a:gd name="adj1" fmla="val -28819"/>
              <a:gd name="adj2" fmla="val 80685"/>
            </a:avLst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spcAft>
                <a:spcPts val="0"/>
              </a:spcAft>
            </a:pPr>
            <a:r>
              <a:rPr lang="nl-NL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Kích thước xác định khoảng cách giữa các chi tiết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71999" y="4725144"/>
            <a:ext cx="15533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- 40, 33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567171" y="5301208"/>
            <a:ext cx="33230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 Tô màu các chi tiết như Hình 4.7 </a:t>
            </a:r>
          </a:p>
        </p:txBody>
      </p:sp>
      <p:sp>
        <p:nvSpPr>
          <p:cNvPr id="23" name="Title 2"/>
          <p:cNvSpPr txBox="1">
            <a:spLocks/>
          </p:cNvSpPr>
          <p:nvPr/>
        </p:nvSpPr>
        <p:spPr>
          <a:xfrm>
            <a:off x="4567171" y="6115992"/>
            <a:ext cx="332913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Tháo chi tiết 1 bên dưới - 2 - chi tiết 1 ở trên - 3</a:t>
            </a:r>
            <a:b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Lắp chi tiết 3 - chi tiết 1 phía trên – 2 – chi tiết 1 dưới</a:t>
            </a:r>
            <a:endParaRPr lang="en-US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Cloud Callout 23"/>
          <p:cNvSpPr/>
          <p:nvPr/>
        </p:nvSpPr>
        <p:spPr>
          <a:xfrm>
            <a:off x="7473428" y="324594"/>
            <a:ext cx="2140496" cy="3256806"/>
          </a:xfrm>
          <a:prstGeom prst="cloudCallout">
            <a:avLst>
              <a:gd name="adj1" fmla="val -28819"/>
              <a:gd name="adj2" fmla="val 80685"/>
            </a:avLst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nl-NL" sz="2000" dirty="0">
                <a:latin typeface="Times New Roman" pitchFamily="18" charset="0"/>
                <a:cs typeface="Times New Roman" pitchFamily="18" charset="0"/>
              </a:rPr>
              <a:t>? Nêu kích thước chung: gồm chiều dài, rộng và chiều cao toàn bộ sản phẩm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521296" y="-337964"/>
            <a:ext cx="7704856" cy="8149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 4. BẢN VẼ LẮP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91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/>
      <p:bldP spid="9" grpId="0" animBg="1"/>
      <p:bldP spid="9" grpId="1" animBg="1"/>
      <p:bldP spid="9" grpId="2" animBg="1"/>
      <p:bldP spid="10" grpId="0"/>
      <p:bldP spid="11" grpId="0" animBg="1"/>
      <p:bldP spid="11" grpId="2" animBg="1"/>
      <p:bldP spid="12" grpId="0"/>
      <p:bldP spid="13" grpId="0" animBg="1"/>
      <p:bldP spid="13" grpId="1" animBg="1"/>
      <p:bldP spid="15" grpId="0" animBg="1"/>
      <p:bldP spid="15" grpId="1" animBg="1"/>
      <p:bldP spid="17" grpId="0"/>
      <p:bldP spid="19" grpId="0"/>
      <p:bldP spid="20" grpId="0" animBg="1"/>
      <p:bldP spid="20" grpId="1" animBg="1"/>
      <p:bldP spid="21" grpId="0"/>
      <p:bldP spid="22" grpId="0"/>
      <p:bldP spid="23" grpId="0"/>
      <p:bldP spid="24" grpId="0" animBg="1"/>
      <p:bldP spid="2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201927"/>
              </p:ext>
            </p:extLst>
          </p:nvPr>
        </p:nvGraphicFramePr>
        <p:xfrm>
          <a:off x="323528" y="476672"/>
          <a:ext cx="8624068" cy="6428795"/>
        </p:xfrm>
        <a:graphic>
          <a:graphicData uri="http://schemas.openxmlformats.org/drawingml/2006/table">
            <a:tbl>
              <a:tblPr firstRow="1" firstCol="1" bandRow="1"/>
              <a:tblGrid>
                <a:gridCol w="1440160"/>
                <a:gridCol w="3312368"/>
                <a:gridCol w="3871540"/>
              </a:tblGrid>
              <a:tr h="2568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Trình tự đọc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08" marR="342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Nội dung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08" marR="34208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Kết quả đọc bộ bản lề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08" marR="34208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7588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18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 Khung tên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08" marR="342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Tên gọi sản phẩm: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Tỉ lệ bản vẽ: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08" marR="34208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Bộ bản lề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- 1:2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08" marR="34208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91850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 Bảng kê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08" marR="342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18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Tên gọi chi tiết và số lượng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08" marR="34208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Bản lề (1), số lượng 2.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Vòng đệm (2), số lượng 1.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Chốt (3), số lượng 1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08" marR="34208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5912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18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 Hình biểu diễn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08" marR="342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Hình chiếu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Các hình biểu diễn khác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08" marR="34208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Hình chiếu đứng, hình chiếu bằng và hình chiếu cạnh.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08" marR="34208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7630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 Kích thước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08" marR="342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Kích thước chung: chiều dài, rộng và chiều cao toàn bộ sản phẩm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Kích thước lắp ráp: kích thước chung của hai chi tiết lắp với nhau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Kích thước xác định khoảng cách giữa các chi tiết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08" marR="34208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- 100, 20, 78.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Kích thước lắp giữa chi tiết (3) với các chi tiết (1), (2) đều là Ø10.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40, 33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08" marR="34208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0413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5.Phân tích chi tiết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08" marR="342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Vị trí các chi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tiết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08" marR="34208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Tô màu các chi tiết như Hình 4.7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08" marR="34208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21383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6. Tổng hợp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08" marR="342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Trình tự tháo, lắp 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08" marR="34208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Tháo chi tiết 1 bên dưới - 2 - chi tiết 1 ở trên - 3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Lắp chi tiết 3 - chi tiết 1 phía trên – 2 – chi tiết 1 dưới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08" marR="34208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56935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7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4208" marR="342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507616" y="-490364"/>
            <a:ext cx="7704856" cy="9807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 4. BẢN VẼ LẮP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20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0" y="1398925"/>
            <a:ext cx="5220072" cy="5429346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6" name="Oval Callout 5"/>
          <p:cNvSpPr/>
          <p:nvPr/>
        </p:nvSpPr>
        <p:spPr>
          <a:xfrm>
            <a:off x="5413784" y="1496716"/>
            <a:ext cx="1944216" cy="1705338"/>
          </a:xfrm>
          <a:prstGeom prst="wedgeEllipse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N1: Đọc khung tên</a:t>
            </a:r>
            <a:b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000" dirty="0"/>
          </a:p>
        </p:txBody>
      </p:sp>
      <p:sp>
        <p:nvSpPr>
          <p:cNvPr id="7" name="Cloud Callout 6"/>
          <p:cNvSpPr/>
          <p:nvPr/>
        </p:nvSpPr>
        <p:spPr>
          <a:xfrm>
            <a:off x="7404844" y="1398925"/>
            <a:ext cx="1728192" cy="1922407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N2: Đọc bản kê</a:t>
            </a:r>
          </a:p>
        </p:txBody>
      </p:sp>
      <p:sp>
        <p:nvSpPr>
          <p:cNvPr id="10" name="Cloud Callout 9"/>
          <p:cNvSpPr/>
          <p:nvPr/>
        </p:nvSpPr>
        <p:spPr>
          <a:xfrm>
            <a:off x="7072684" y="3214021"/>
            <a:ext cx="1944216" cy="1799154"/>
          </a:xfrm>
          <a:prstGeom prst="cloudCallout">
            <a:avLst>
              <a:gd name="adj1" fmla="val -28819"/>
              <a:gd name="adj2" fmla="val 80685"/>
            </a:avLst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endParaRPr lang="en-US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N4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Đọc kích thước</a:t>
            </a:r>
            <a:b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213772" y="5229200"/>
            <a:ext cx="3822724" cy="149176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N5: Phân tích chi tiết và Tổng hợp </a:t>
            </a:r>
            <a:b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dirty="0"/>
          </a:p>
        </p:txBody>
      </p:sp>
      <p:sp>
        <p:nvSpPr>
          <p:cNvPr id="12" name="Oval Callout 11"/>
          <p:cNvSpPr/>
          <p:nvPr/>
        </p:nvSpPr>
        <p:spPr>
          <a:xfrm>
            <a:off x="5148064" y="3244796"/>
            <a:ext cx="1944216" cy="176837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N3: Đọc hình biểu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endParaRPr lang="en-US" sz="2000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99592" y="-490364"/>
            <a:ext cx="7704856" cy="9807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 4. BẢN VẼ LẮP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0" y="462821"/>
            <a:ext cx="9133036" cy="936104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ra thành 5 nhóm lớn và các nhóm thực hành đọc H4.8 SGK vào phiếu học tập số 3</a:t>
            </a:r>
            <a:b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76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359627"/>
              </p:ext>
            </p:extLst>
          </p:nvPr>
        </p:nvGraphicFramePr>
        <p:xfrm>
          <a:off x="179512" y="1196752"/>
          <a:ext cx="8640960" cy="5544616"/>
        </p:xfrm>
        <a:graphic>
          <a:graphicData uri="http://schemas.openxmlformats.org/drawingml/2006/table">
            <a:tbl>
              <a:tblPr firstRow="1" firstCol="1" bandRow="1"/>
              <a:tblGrid>
                <a:gridCol w="19442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525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>
                          <a:effectLst/>
                          <a:latin typeface="Times New Roman"/>
                          <a:ea typeface="Times New Roman"/>
                        </a:rPr>
                        <a:t>Trình tự đọc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>
                          <a:effectLst/>
                          <a:latin typeface="Times New Roman"/>
                          <a:ea typeface="Times New Roman"/>
                        </a:rPr>
                        <a:t>Nội dung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>
                          <a:effectLst/>
                          <a:latin typeface="Times New Roman"/>
                          <a:ea typeface="Times New Roman"/>
                        </a:rPr>
                        <a:t>Kết quả đọc bộ giá đỡ</a:t>
                      </a:r>
                      <a:endParaRPr lang="en-US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N1. Khung tên</a:t>
                      </a:r>
                      <a:endParaRPr lang="en-US" sz="20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- Tên gọi sản phẩm:</a:t>
                      </a:r>
                      <a:endParaRPr lang="en-US" sz="20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- Tỉ lệ bản vẽ:</a:t>
                      </a:r>
                      <a:endParaRPr lang="en-US" sz="20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Times New Roman"/>
                        </a:rPr>
                        <a:t>.....................................................</a:t>
                      </a:r>
                    </a:p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Times New Roman"/>
                        </a:rPr>
                        <a:t>.....................................................</a:t>
                      </a:r>
                    </a:p>
                  </a:txBody>
                  <a:tcPr marL="58167" marR="58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5368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2000" b="1" dirty="0">
                          <a:effectLst/>
                          <a:latin typeface="Times New Roman"/>
                          <a:ea typeface="Times New Roman"/>
                        </a:rPr>
                        <a:t>N2. Bảng kê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2000" b="1" dirty="0">
                          <a:effectLst/>
                          <a:latin typeface="Times New Roman"/>
                          <a:ea typeface="Times New Roman"/>
                        </a:rPr>
                        <a:t>- Tên gọi chi tiết và số lượng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Times New Roman"/>
                        </a:rPr>
                        <a:t>....................................................</a:t>
                      </a:r>
                    </a:p>
                  </a:txBody>
                  <a:tcPr marL="58167" marR="58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N3. Hình biểu diễn</a:t>
                      </a:r>
                      <a:endParaRPr lang="en-US" sz="20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- Hình chiếu</a:t>
                      </a:r>
                      <a:endParaRPr lang="en-US" sz="20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- Các hình biểu diễn khác </a:t>
                      </a:r>
                      <a:endParaRPr lang="en-US" sz="20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Times New Roman"/>
                        </a:rPr>
                        <a:t>.................................................... ....................................................</a:t>
                      </a:r>
                    </a:p>
                  </a:txBody>
                  <a:tcPr marL="58167" marR="58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72208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2000" b="1">
                          <a:effectLst/>
                          <a:latin typeface="Times New Roman"/>
                          <a:ea typeface="Times New Roman"/>
                        </a:rPr>
                        <a:t>N4. Kích thước</a:t>
                      </a:r>
                      <a:endParaRPr lang="en-US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 b="1" dirty="0">
                          <a:effectLst/>
                          <a:latin typeface="Times New Roman"/>
                          <a:ea typeface="Times New Roman"/>
                        </a:rPr>
                        <a:t>- Kích thước chung: chiều dài, rộng và chiều cao toàn bộ sản phẩm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 b="1" dirty="0">
                          <a:effectLst/>
                          <a:latin typeface="Times New Roman"/>
                          <a:ea typeface="Times New Roman"/>
                        </a:rPr>
                        <a:t>- Kích thước lắp ráp: kích thước chung của hai chi tiết lắp với nhau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 b="1" dirty="0">
                          <a:effectLst/>
                          <a:latin typeface="Times New Roman"/>
                          <a:ea typeface="Times New Roman"/>
                        </a:rPr>
                        <a:t>- Kích thước xác định khoảng cách giữa các chi tiết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Times New Roman"/>
                        </a:rPr>
                        <a:t>....................................................</a:t>
                      </a:r>
                    </a:p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Times New Roman"/>
                        </a:rPr>
                        <a:t>....................................................</a:t>
                      </a:r>
                    </a:p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Times New Roman"/>
                        </a:rPr>
                        <a:t>....................................................</a:t>
                      </a:r>
                    </a:p>
                  </a:txBody>
                  <a:tcPr marL="58167" marR="58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N5. Phân tích chi tiết</a:t>
                      </a:r>
                    </a:p>
                  </a:txBody>
                  <a:tcPr marL="58167" marR="58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- Vị trí các chi tiết . Có thể tô màu khác nhau cho các chi tiết để dễ phân biệt</a:t>
                      </a:r>
                    </a:p>
                  </a:txBody>
                  <a:tcPr marL="58167" marR="58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8167" marR="58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20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N5. Tổng hợp</a:t>
                      </a:r>
                      <a:endParaRPr lang="en-US" sz="2000" b="1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- Trình tự tháo, lắp </a:t>
                      </a:r>
                      <a:endParaRPr lang="en-US" sz="20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67" marR="58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  <a:latin typeface="Times New Roman"/>
                          <a:ea typeface="Times New Roman"/>
                        </a:rPr>
                        <a:t>.................................................... ....................................................</a:t>
                      </a:r>
                    </a:p>
                  </a:txBody>
                  <a:tcPr marL="58167" marR="581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8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2843808" y="548680"/>
            <a:ext cx="335220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Phiếu học tập số 3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7544" y="-315416"/>
            <a:ext cx="9001000" cy="9807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 4. BẢN VẼ LẮP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1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051"/>
            <a:ext cx="9093844" cy="6593316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5" name="Title 7"/>
          <p:cNvSpPr txBox="1">
            <a:spLocks/>
          </p:cNvSpPr>
          <p:nvPr/>
        </p:nvSpPr>
        <p:spPr>
          <a:xfrm>
            <a:off x="7020272" y="3444710"/>
            <a:ext cx="1763080" cy="72008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nl-NL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Hình biểu diễn</a:t>
            </a:r>
            <a:endParaRPr lang="en-US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 rot="14230242">
            <a:off x="6714433" y="3034096"/>
            <a:ext cx="735790" cy="131602"/>
          </a:xfrm>
          <a:prstGeom prst="rightArrow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3014780" flipV="1">
            <a:off x="5267985" y="2952293"/>
            <a:ext cx="1846154" cy="118757"/>
          </a:xfrm>
          <a:prstGeom prst="rightArrow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10800000">
            <a:off x="6091796" y="3738948"/>
            <a:ext cx="735790" cy="131602"/>
          </a:xfrm>
          <a:prstGeom prst="rightArrow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7"/>
          <p:cNvSpPr txBox="1">
            <a:spLocks/>
          </p:cNvSpPr>
          <p:nvPr/>
        </p:nvSpPr>
        <p:spPr>
          <a:xfrm>
            <a:off x="1043608" y="5057549"/>
            <a:ext cx="1923092" cy="39249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Bảng kê</a:t>
            </a:r>
            <a:endParaRPr lang="en-US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3635896" y="5187995"/>
            <a:ext cx="735790" cy="131602"/>
          </a:xfrm>
          <a:prstGeom prst="rightArrow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020540" y="6165304"/>
            <a:ext cx="1911122" cy="39627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Khung tên</a:t>
            </a:r>
            <a:endParaRPr lang="en-US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3635896" y="6231840"/>
            <a:ext cx="735790" cy="131602"/>
          </a:xfrm>
          <a:prstGeom prst="rightArrow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7"/>
          <p:cNvSpPr txBox="1">
            <a:spLocks/>
          </p:cNvSpPr>
          <p:nvPr/>
        </p:nvSpPr>
        <p:spPr>
          <a:xfrm>
            <a:off x="7795202" y="548680"/>
            <a:ext cx="988150" cy="64807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nl-NL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Kích thước</a:t>
            </a:r>
            <a:endParaRPr lang="en-US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699792" y="148051"/>
            <a:ext cx="432048" cy="40062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740114" y="1196752"/>
            <a:ext cx="453172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55576" y="1196752"/>
            <a:ext cx="504056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740114" y="4425187"/>
            <a:ext cx="453172" cy="44397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003791" y="4293096"/>
            <a:ext cx="543131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740114" y="2755084"/>
            <a:ext cx="535742" cy="45789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417354" y="3444710"/>
            <a:ext cx="386854" cy="4258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236296" y="1519076"/>
            <a:ext cx="539805" cy="3977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804208" y="3444710"/>
            <a:ext cx="386854" cy="4258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8963066">
            <a:off x="7777248" y="1264433"/>
            <a:ext cx="491781" cy="139112"/>
          </a:xfrm>
          <a:prstGeom prst="rightArrow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83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020698"/>
              </p:ext>
            </p:extLst>
          </p:nvPr>
        </p:nvGraphicFramePr>
        <p:xfrm>
          <a:off x="106057" y="533591"/>
          <a:ext cx="9044017" cy="6186053"/>
        </p:xfrm>
        <a:graphic>
          <a:graphicData uri="http://schemas.openxmlformats.org/drawingml/2006/table">
            <a:tbl>
              <a:tblPr firstRow="1" firstCol="1" bandRow="1"/>
              <a:tblGrid>
                <a:gridCol w="16648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914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877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8560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>
                          <a:effectLst/>
                          <a:latin typeface="Times New Roman"/>
                          <a:ea typeface="Times New Roman"/>
                        </a:rPr>
                        <a:t>Trình tự đọc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713" marR="47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>
                          <a:effectLst/>
                          <a:latin typeface="Times New Roman"/>
                          <a:ea typeface="Times New Roman"/>
                        </a:rPr>
                        <a:t>Nội dung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713" marR="47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>
                          <a:effectLst/>
                          <a:latin typeface="Times New Roman"/>
                          <a:ea typeface="Times New Roman"/>
                        </a:rPr>
                        <a:t>Kết quả đọc bộ giá đỡ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713" marR="47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2888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713" marR="47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713" marR="47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713" marR="47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4246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713" marR="47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713" marR="47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713" marR="47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39937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713" marR="47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713" marR="47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713" marR="47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42935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713" marR="47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713" marR="47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713" marR="47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71385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713" marR="47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713" marR="47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713" marR="47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19059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713" marR="47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713" marR="47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713" marR="47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5" name="Title 3"/>
          <p:cNvSpPr txBox="1">
            <a:spLocks/>
          </p:cNvSpPr>
          <p:nvPr/>
        </p:nvSpPr>
        <p:spPr>
          <a:xfrm>
            <a:off x="102857" y="1"/>
            <a:ext cx="9044017" cy="52256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Trình tự đọc bản vẽ lắp bộ giá đỡ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9577" y="1026412"/>
            <a:ext cx="1494879" cy="5322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1. Khung tên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8" y="1820201"/>
            <a:ext cx="9146874" cy="1909449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1731646" y="1038189"/>
            <a:ext cx="3136929" cy="5586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nl-NL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Tên gọi sản phẩm:</a:t>
            </a:r>
            <a:r>
              <a:rPr lang="en-US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1731645" y="1301781"/>
            <a:ext cx="3136929" cy="2950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nl-NL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Tỉ lệ</a:t>
            </a:r>
            <a:endParaRPr lang="en-US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5"/>
          <p:cNvSpPr txBox="1">
            <a:spLocks/>
          </p:cNvSpPr>
          <p:nvPr/>
        </p:nvSpPr>
        <p:spPr>
          <a:xfrm>
            <a:off x="5588356" y="947336"/>
            <a:ext cx="1716794" cy="35907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- Bộ giá đỡ</a:t>
            </a:r>
            <a:endParaRPr lang="en-US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ubtitle 4"/>
          <p:cNvSpPr txBox="1">
            <a:spLocks/>
          </p:cNvSpPr>
          <p:nvPr/>
        </p:nvSpPr>
        <p:spPr>
          <a:xfrm>
            <a:off x="5364088" y="1283911"/>
            <a:ext cx="1082665" cy="34836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- 1:2</a:t>
            </a:r>
            <a:endParaRPr lang="en-US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2" name="Title 7"/>
          <p:cNvSpPr txBox="1">
            <a:spLocks/>
          </p:cNvSpPr>
          <p:nvPr/>
        </p:nvSpPr>
        <p:spPr>
          <a:xfrm>
            <a:off x="175071" y="1772816"/>
            <a:ext cx="1569623" cy="5339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Bảng kê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46173"/>
            <a:ext cx="9081052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7"/>
          <p:cNvSpPr txBox="1">
            <a:spLocks/>
          </p:cNvSpPr>
          <p:nvPr/>
        </p:nvSpPr>
        <p:spPr>
          <a:xfrm>
            <a:off x="1756320" y="1880664"/>
            <a:ext cx="3987099" cy="3590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nl-NL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Tên gọi chi tiết và số lượng</a:t>
            </a:r>
            <a:endParaRPr lang="en-US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itle 7"/>
          <p:cNvSpPr txBox="1">
            <a:spLocks/>
          </p:cNvSpPr>
          <p:nvPr/>
        </p:nvSpPr>
        <p:spPr>
          <a:xfrm>
            <a:off x="5562876" y="1993646"/>
            <a:ext cx="3848786" cy="3590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- Giá đỡ (1), số lượng 2.</a:t>
            </a:r>
            <a:br>
              <a:rPr lang="en-US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en-US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- Trục (2), số lượng 1.</a:t>
            </a:r>
            <a:endParaRPr lang="en-US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itle 7"/>
          <p:cNvSpPr txBox="1">
            <a:spLocks/>
          </p:cNvSpPr>
          <p:nvPr/>
        </p:nvSpPr>
        <p:spPr>
          <a:xfrm>
            <a:off x="319106" y="2418496"/>
            <a:ext cx="1335350" cy="6652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nl-NL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Hình </a:t>
            </a:r>
            <a:endParaRPr lang="vi-VN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nl-NL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 diễn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57" y="3923231"/>
            <a:ext cx="9066543" cy="2306320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8" name="Title 7"/>
          <p:cNvSpPr txBox="1">
            <a:spLocks/>
          </p:cNvSpPr>
          <p:nvPr/>
        </p:nvSpPr>
        <p:spPr>
          <a:xfrm>
            <a:off x="1740481" y="2178823"/>
            <a:ext cx="3982501" cy="4438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nl-NL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Hình chiếu</a:t>
            </a:r>
            <a:endParaRPr lang="en-US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itle 7"/>
          <p:cNvSpPr txBox="1">
            <a:spLocks/>
          </p:cNvSpPr>
          <p:nvPr/>
        </p:nvSpPr>
        <p:spPr>
          <a:xfrm>
            <a:off x="5562876" y="2615516"/>
            <a:ext cx="3340341" cy="4207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- Hình chiếu đứng, hình chiếu bằng và hình chiếu cạnh.</a:t>
            </a:r>
            <a:endParaRPr lang="en-US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itle 7"/>
          <p:cNvSpPr txBox="1">
            <a:spLocks/>
          </p:cNvSpPr>
          <p:nvPr/>
        </p:nvSpPr>
        <p:spPr>
          <a:xfrm>
            <a:off x="1749821" y="2686501"/>
            <a:ext cx="3987099" cy="3590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nl-NL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Các hình biểu diễn khác </a:t>
            </a:r>
            <a:endParaRPr lang="en-US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itle 7"/>
          <p:cNvSpPr txBox="1">
            <a:spLocks/>
          </p:cNvSpPr>
          <p:nvPr/>
        </p:nvSpPr>
        <p:spPr>
          <a:xfrm>
            <a:off x="319106" y="3673148"/>
            <a:ext cx="1948638" cy="4075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nl-NL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Kích thước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itle 7"/>
          <p:cNvSpPr txBox="1">
            <a:spLocks/>
          </p:cNvSpPr>
          <p:nvPr/>
        </p:nvSpPr>
        <p:spPr>
          <a:xfrm>
            <a:off x="1784239" y="3593998"/>
            <a:ext cx="3894984" cy="3292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nl-NL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Kích thước chung: chiều dài, rộng và chiều cao toàn bộ sản phẩm</a:t>
            </a:r>
            <a:endParaRPr lang="en-US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93" y="1038189"/>
            <a:ext cx="9095349" cy="2306320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24" name="Title 7"/>
          <p:cNvSpPr txBox="1">
            <a:spLocks/>
          </p:cNvSpPr>
          <p:nvPr/>
        </p:nvSpPr>
        <p:spPr>
          <a:xfrm>
            <a:off x="1766470" y="4163610"/>
            <a:ext cx="3435905" cy="3590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nl-NL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Kích thước lắp ráp: kích thước chung của hai chi tiết lắp với nhau</a:t>
            </a:r>
            <a:endParaRPr lang="en-US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itle 7"/>
          <p:cNvSpPr txBox="1">
            <a:spLocks/>
          </p:cNvSpPr>
          <p:nvPr/>
        </p:nvSpPr>
        <p:spPr>
          <a:xfrm>
            <a:off x="5584876" y="3349478"/>
            <a:ext cx="3286417" cy="3590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- 186, 60, 60.</a:t>
            </a:r>
            <a:endParaRPr lang="en-US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610289" y="3880318"/>
            <a:ext cx="29812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Kích thước lắp giữa chi tiết (1) và (2) là Ø20.</a:t>
            </a:r>
          </a:p>
        </p:txBody>
      </p:sp>
      <p:sp>
        <p:nvSpPr>
          <p:cNvPr id="27" name="Title 7"/>
          <p:cNvSpPr txBox="1">
            <a:spLocks/>
          </p:cNvSpPr>
          <p:nvPr/>
        </p:nvSpPr>
        <p:spPr>
          <a:xfrm>
            <a:off x="1766470" y="4847806"/>
            <a:ext cx="3286417" cy="3590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nl-NL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Kích thước xác định khoảng cách giữa các chi tiết</a:t>
            </a:r>
            <a:endParaRPr lang="en-US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itle 7"/>
          <p:cNvSpPr txBox="1">
            <a:spLocks/>
          </p:cNvSpPr>
          <p:nvPr/>
        </p:nvSpPr>
        <p:spPr>
          <a:xfrm>
            <a:off x="5649443" y="4639494"/>
            <a:ext cx="3286417" cy="3590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- 156, 30.</a:t>
            </a:r>
            <a:endParaRPr lang="en-US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itle 7"/>
          <p:cNvSpPr txBox="1">
            <a:spLocks/>
          </p:cNvSpPr>
          <p:nvPr/>
        </p:nvSpPr>
        <p:spPr>
          <a:xfrm>
            <a:off x="189076" y="5596785"/>
            <a:ext cx="1596451" cy="3590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5.Phân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itle 7"/>
          <p:cNvSpPr txBox="1">
            <a:spLocks/>
          </p:cNvSpPr>
          <p:nvPr/>
        </p:nvSpPr>
        <p:spPr>
          <a:xfrm>
            <a:off x="1794901" y="5580500"/>
            <a:ext cx="3896938" cy="3590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Vị trí các chi tiết . Có thể tô màu khác nhau cho các chi tiết để dễ phân biệt</a:t>
            </a:r>
            <a:endParaRPr lang="en-US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45" y="947337"/>
            <a:ext cx="8893107" cy="4259542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Rectangle 31"/>
          <p:cNvSpPr/>
          <p:nvPr/>
        </p:nvSpPr>
        <p:spPr>
          <a:xfrm>
            <a:off x="5533503" y="5270571"/>
            <a:ext cx="388763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Tô màu các chi tiết như Hình 4.1 dưới đây để phân biệt ranh giới mỗi chi tiết</a:t>
            </a:r>
          </a:p>
        </p:txBody>
      </p:sp>
      <p:sp>
        <p:nvSpPr>
          <p:cNvPr id="33" name="Title 7"/>
          <p:cNvSpPr txBox="1">
            <a:spLocks/>
          </p:cNvSpPr>
          <p:nvPr/>
        </p:nvSpPr>
        <p:spPr>
          <a:xfrm>
            <a:off x="274288" y="6205757"/>
            <a:ext cx="1596451" cy="3590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vi-VN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Tổng hợp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itle 7"/>
          <p:cNvSpPr txBox="1">
            <a:spLocks/>
          </p:cNvSpPr>
          <p:nvPr/>
        </p:nvSpPr>
        <p:spPr>
          <a:xfrm>
            <a:off x="882431" y="6066725"/>
            <a:ext cx="3767622" cy="3590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Trình tự tháo, lắp </a:t>
            </a:r>
            <a:endParaRPr lang="en-US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itle 7"/>
          <p:cNvSpPr txBox="1">
            <a:spLocks/>
          </p:cNvSpPr>
          <p:nvPr/>
        </p:nvSpPr>
        <p:spPr>
          <a:xfrm>
            <a:off x="5288558" y="5835727"/>
            <a:ext cx="4192996" cy="4774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Tháo</a:t>
            </a:r>
            <a:r>
              <a:rPr lang="en-US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1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1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chi </a:t>
            </a:r>
            <a:r>
              <a:rPr lang="en-US" sz="1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itle 7"/>
          <p:cNvSpPr txBox="1">
            <a:spLocks/>
          </p:cNvSpPr>
          <p:nvPr/>
        </p:nvSpPr>
        <p:spPr>
          <a:xfrm>
            <a:off x="5288558" y="6412778"/>
            <a:ext cx="4105316" cy="3341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vi-VN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1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1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1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88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 build="p"/>
      <p:bldP spid="12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2" grpId="0"/>
      <p:bldP spid="33" grpId="0"/>
      <p:bldP spid="34" grpId="0"/>
      <p:bldP spid="35" grpId="0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>
              <a:solidFill>
                <a:srgbClr val="0214BE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solidFill>
                <a:srgbClr val="0214BE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8335111"/>
              </p:ext>
            </p:extLst>
          </p:nvPr>
        </p:nvGraphicFramePr>
        <p:xfrm>
          <a:off x="80377" y="1052736"/>
          <a:ext cx="9068311" cy="55998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16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563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503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 tự đọc</a:t>
                      </a:r>
                      <a:endParaRPr lang="en-US" sz="18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713" marR="477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8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en-US" sz="18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713" marR="477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18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18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18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18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18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đỡ</a:t>
                      </a:r>
                      <a:endParaRPr lang="en-US" sz="18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713" marR="477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18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Khung tên</a:t>
                      </a:r>
                      <a:endParaRPr lang="en-US" sz="18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713" marR="477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Tên gọi sản phẩm:</a:t>
                      </a:r>
                      <a:endParaRPr lang="en-US" sz="18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18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Tỉ lệ bản vẽ:</a:t>
                      </a:r>
                      <a:endParaRPr lang="en-US" sz="18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713" marR="477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18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18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đỡ</a:t>
                      </a:r>
                      <a:endParaRPr lang="en-US" sz="18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- 1:2</a:t>
                      </a:r>
                      <a:endParaRPr lang="en-US" sz="18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713" marR="477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72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180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Bảng kê</a:t>
                      </a:r>
                      <a:endParaRPr lang="en-US" sz="180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713" marR="477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18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Tên gọi chi tiết và số lượng</a:t>
                      </a:r>
                      <a:endParaRPr lang="en-US" sz="18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713" marR="477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Giá đỡ (1), số lượng 2.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Trục (2), số lượng 1.</a:t>
                      </a:r>
                      <a:endParaRPr lang="en-US" sz="18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713" marR="477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225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18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Hình </a:t>
                      </a:r>
                      <a:endParaRPr lang="vi-VN" sz="180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18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 </a:t>
                      </a:r>
                      <a:r>
                        <a:rPr lang="nl-NL" sz="18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endParaRPr lang="en-US" sz="18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713" marR="477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Hình chiếu</a:t>
                      </a:r>
                      <a:endParaRPr lang="en-US" sz="18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18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Các hình biểu diễn khác </a:t>
                      </a:r>
                      <a:endParaRPr lang="en-US" sz="18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713" marR="477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Hình chiếu đứng, hình chiếu bằng và hình chiếu cạnh.</a:t>
                      </a:r>
                      <a:endParaRPr lang="en-US" sz="18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713" marR="477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530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18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Kích thước</a:t>
                      </a:r>
                      <a:endParaRPr lang="en-US" sz="18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713" marR="477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Kích thước chung: chiều dài, rộng và chiều cao toàn bộ sản phẩm</a:t>
                      </a:r>
                      <a:endParaRPr lang="en-US" sz="18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Kích thước lắp ráp: kích thước chung của hai chi tiết lắp với nhau</a:t>
                      </a:r>
                      <a:endParaRPr lang="en-US" sz="18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Kích thước xác định khoảng cách giữa các chi tiết</a:t>
                      </a:r>
                      <a:endParaRPr lang="en-US" sz="18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713" marR="477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- 186, 60, 60.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8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Kích thước lắp giữa chi tiết (1) và (2) là Ø20.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8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156, 30.</a:t>
                      </a:r>
                      <a:endParaRPr lang="en-US" sz="18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713" marR="477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44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5.Phân </a:t>
                      </a:r>
                      <a:r>
                        <a:rPr lang="en-US" sz="18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18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vi-VN" sz="180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 </a:t>
                      </a:r>
                      <a:r>
                        <a:rPr lang="en-US" sz="18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endParaRPr lang="en-US" sz="18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713" marR="477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18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18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18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18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. </a:t>
                      </a:r>
                      <a:r>
                        <a:rPr lang="en-US" sz="18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8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</a:t>
                      </a:r>
                      <a:r>
                        <a:rPr lang="en-US" sz="18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18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18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18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8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18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18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18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dễ</a:t>
                      </a:r>
                      <a:r>
                        <a:rPr lang="en-US" sz="18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18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biệt</a:t>
                      </a:r>
                      <a:endParaRPr lang="en-US" sz="18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713" marR="477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Tô màu các chi tiết như Hình 4.1 dưới đây để phân biệt ranh giới mỗi chi tiết</a:t>
                      </a:r>
                      <a:endParaRPr lang="en-US" sz="18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713" marR="477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352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18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Tổng hợp</a:t>
                      </a:r>
                      <a:endParaRPr lang="en-US" sz="18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713" marR="477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Trình tự tháo, lắp </a:t>
                      </a:r>
                      <a:endParaRPr lang="en-US" sz="18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713" marR="477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Tháo chi tiết 1 giá đỡ - chi tiết trục 2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Lắp chi tiết trục 2 vào chi tiết giá đỡ 1</a:t>
                      </a:r>
                      <a:endParaRPr lang="en-US" sz="18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713" marR="4771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467544" y="-490364"/>
            <a:ext cx="7704856" cy="9807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/>
            <a:r>
              <a:rPr lang="en-US" sz="2800" b="1" dirty="0" smtClean="0">
                <a:solidFill>
                  <a:srgbClr val="0214BE"/>
                </a:solidFill>
                <a:latin typeface="Times New Roman" pitchFamily="18" charset="0"/>
                <a:cs typeface="Times New Roman" pitchFamily="18" charset="0"/>
              </a:rPr>
              <a:t>BÀI 4. BẢN VẼ LẮP</a:t>
            </a:r>
            <a:endParaRPr lang="en-US" sz="2800" b="1" dirty="0">
              <a:solidFill>
                <a:srgbClr val="0214B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252536" y="-99392"/>
            <a:ext cx="7704856" cy="9807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algn="l"/>
            <a:r>
              <a:rPr lang="en-US" sz="2400" b="1" dirty="0" smtClean="0">
                <a:solidFill>
                  <a:srgbClr val="0214BE"/>
                </a:solidFill>
                <a:latin typeface="Times New Roman" pitchFamily="18" charset="0"/>
                <a:cs typeface="Times New Roman" pitchFamily="18" charset="0"/>
              </a:rPr>
              <a:t>II. ĐỌC BẢN VẼ LẮP</a:t>
            </a:r>
            <a:endParaRPr lang="en-US" sz="2400" b="1" dirty="0">
              <a:solidFill>
                <a:srgbClr val="0214B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71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6749" b="-2792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4" tIns="43347" rIns="86694" bIns="43347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94085" y="1438275"/>
            <a:ext cx="4103464" cy="358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694" tIns="43347" rIns="86694" bIns="43347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zh-CN" sz="6800" b="1">
                <a:solidFill>
                  <a:srgbClr val="C00000"/>
                </a:solidFill>
                <a:latin typeface="Helvetica" pitchFamily="34" charset="0"/>
                <a:ea typeface="微软雅黑" pitchFamily="34" charset="-122"/>
                <a:sym typeface="Arial" charset="0"/>
              </a:rPr>
              <a:t>PART</a:t>
            </a:r>
            <a:r>
              <a:rPr lang="en-US" altLang="zh-CN" sz="22700" b="1">
                <a:solidFill>
                  <a:srgbClr val="C00000"/>
                </a:solidFill>
                <a:latin typeface="Helvetica" pitchFamily="34" charset="0"/>
                <a:ea typeface="微软雅黑" pitchFamily="34" charset="-122"/>
                <a:sym typeface="Arial" charset="0"/>
              </a:rPr>
              <a:t>3</a:t>
            </a:r>
            <a:endParaRPr lang="zh-CN" altLang="en-US" sz="22700" b="1">
              <a:solidFill>
                <a:srgbClr val="C00000"/>
              </a:solidFill>
              <a:latin typeface="Helvetica" pitchFamily="34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4721572" y="2605087"/>
            <a:ext cx="4098899" cy="795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694" tIns="43347" rIns="86694" bIns="43347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zh-CN" sz="4600" b="1" dirty="0">
                <a:solidFill>
                  <a:srgbClr val="C00000"/>
                </a:solidFill>
                <a:latin typeface="Helvetica" pitchFamily="34" charset="0"/>
                <a:ea typeface="微软雅黑" pitchFamily="34" charset="-122"/>
                <a:sym typeface="Arial" charset="0"/>
              </a:rPr>
              <a:t>LUYỆN TẬP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4139952" y="3676650"/>
            <a:ext cx="4685559" cy="45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694" tIns="43347" rIns="86694" bIns="43347">
            <a:spAutoFit/>
          </a:bodyPr>
          <a:lstStyle>
            <a:lvl1pPr marL="458788" indent="-458788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altLang="zh-CN" sz="2400" dirty="0">
                <a:solidFill>
                  <a:srgbClr val="0000CC"/>
                </a:solidFill>
                <a:latin typeface="Helvetica" pitchFamily="34" charset="0"/>
                <a:ea typeface="微软雅黑" pitchFamily="34" charset="-122"/>
                <a:sym typeface="Arial" charset="0"/>
              </a:rPr>
              <a:t>Game  </a:t>
            </a:r>
            <a:r>
              <a:rPr lang="en-US" altLang="zh-CN" sz="2400" dirty="0" smtClean="0">
                <a:solidFill>
                  <a:srgbClr val="0000CC"/>
                </a:solidFill>
                <a:latin typeface="Helvetica" pitchFamily="34" charset="0"/>
                <a:ea typeface="微软雅黑" pitchFamily="34" charset="-122"/>
                <a:sym typeface="Arial" charset="0"/>
              </a:rPr>
              <a:t>“Dọn sạch đại dương”</a:t>
            </a:r>
            <a:endParaRPr lang="zh-CN" altLang="en-US" sz="2400" dirty="0">
              <a:solidFill>
                <a:srgbClr val="0000CC"/>
              </a:solidFill>
              <a:latin typeface="Helvetica" pitchFamily="34" charset="0"/>
              <a:ea typeface="微软雅黑" pitchFamily="34" charset="-122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695257"/>
      </p:ext>
    </p:extLst>
  </p:cSld>
  <p:clrMapOvr>
    <a:masterClrMapping/>
  </p:clrMapOvr>
  <p:transition spd="slow" advTm="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8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9" grpId="0"/>
      <p:bldP spid="4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76672"/>
            <a:ext cx="3413125" cy="4712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88640"/>
            <a:ext cx="3929062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7174" y="5074816"/>
            <a:ext cx="86010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2800" dirty="0" err="1">
                <a:solidFill>
                  <a:srgbClr val="FF0000"/>
                </a:solidFill>
                <a:cs typeface="Arial" pitchFamily="34" charset="0"/>
              </a:rPr>
              <a:t>Môi</a:t>
            </a:r>
            <a:r>
              <a:rPr lang="en-US" sz="2800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Arial" pitchFamily="34" charset="0"/>
              </a:rPr>
              <a:t>trường</a:t>
            </a:r>
            <a:r>
              <a:rPr lang="en-US" sz="2800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Arial" pitchFamily="34" charset="0"/>
              </a:rPr>
              <a:t>biển</a:t>
            </a:r>
            <a:r>
              <a:rPr lang="en-US" sz="2800" dirty="0">
                <a:solidFill>
                  <a:srgbClr val="FF0000"/>
                </a:solidFill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cs typeface="Arial" pitchFamily="34" charset="0"/>
              </a:rPr>
              <a:t>sông</a:t>
            </a:r>
            <a:r>
              <a:rPr lang="en-US" sz="2800" dirty="0">
                <a:solidFill>
                  <a:srgbClr val="FF0000"/>
                </a:solidFill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cs typeface="Arial" pitchFamily="34" charset="0"/>
              </a:rPr>
              <a:t>hồ</a:t>
            </a:r>
            <a:r>
              <a:rPr lang="en-US" sz="2800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Arial" pitchFamily="34" charset="0"/>
              </a:rPr>
              <a:t>đang</a:t>
            </a:r>
            <a:r>
              <a:rPr lang="en-US" sz="2800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Arial" pitchFamily="34" charset="0"/>
              </a:rPr>
              <a:t>bị</a:t>
            </a:r>
            <a:r>
              <a:rPr lang="en-US" sz="2800" dirty="0">
                <a:solidFill>
                  <a:srgbClr val="FF0000"/>
                </a:solidFill>
                <a:cs typeface="Arial" pitchFamily="34" charset="0"/>
              </a:rPr>
              <a:t> ô </a:t>
            </a:r>
            <a:r>
              <a:rPr lang="en-US" sz="2800" dirty="0" err="1">
                <a:solidFill>
                  <a:srgbClr val="FF0000"/>
                </a:solidFill>
                <a:cs typeface="Arial" pitchFamily="34" charset="0"/>
              </a:rPr>
              <a:t>nhiễm</a:t>
            </a:r>
            <a:r>
              <a:rPr lang="en-US" sz="2800" dirty="0">
                <a:solidFill>
                  <a:srgbClr val="FF0000"/>
                </a:solidFill>
                <a:cs typeface="Arial" pitchFamily="34" charset="0"/>
              </a:rPr>
              <a:t> do </a:t>
            </a:r>
            <a:r>
              <a:rPr lang="en-US" sz="2800" dirty="0" err="1">
                <a:solidFill>
                  <a:srgbClr val="FF0000"/>
                </a:solidFill>
                <a:cs typeface="Arial" pitchFamily="34" charset="0"/>
              </a:rPr>
              <a:t>rác</a:t>
            </a:r>
            <a:r>
              <a:rPr lang="en-US" sz="2800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Arial" pitchFamily="34" charset="0"/>
              </a:rPr>
              <a:t>thải</a:t>
            </a:r>
            <a:r>
              <a:rPr lang="en-US" sz="2800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cs typeface="Arial" pitchFamily="34" charset="0"/>
              </a:rPr>
              <a:t> con </a:t>
            </a:r>
            <a:r>
              <a:rPr lang="en-US" sz="2800" dirty="0" err="1">
                <a:solidFill>
                  <a:srgbClr val="FF0000"/>
                </a:solidFill>
                <a:cs typeface="Arial" pitchFamily="34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cs typeface="Arial" pitchFamily="34" charset="0"/>
              </a:rPr>
              <a:t>. </a:t>
            </a:r>
            <a:r>
              <a:rPr lang="en-US" sz="2800" dirty="0" err="1">
                <a:solidFill>
                  <a:srgbClr val="FF0000"/>
                </a:solidFill>
                <a:cs typeface="Arial" pitchFamily="34" charset="0"/>
              </a:rPr>
              <a:t>Hãy</a:t>
            </a:r>
            <a:r>
              <a:rPr lang="en-US" sz="2800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Arial" pitchFamily="34" charset="0"/>
              </a:rPr>
              <a:t>cứu</a:t>
            </a:r>
            <a:r>
              <a:rPr lang="en-US" sz="2800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Arial" pitchFamily="34" charset="0"/>
              </a:rPr>
              <a:t>loài</a:t>
            </a:r>
            <a:r>
              <a:rPr lang="en-US" sz="2800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Arial" pitchFamily="34" charset="0"/>
              </a:rPr>
              <a:t>sinh</a:t>
            </a:r>
            <a:r>
              <a:rPr lang="en-US" sz="2800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Arial" pitchFamily="34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Arial" pitchFamily="34" charset="0"/>
              </a:rPr>
              <a:t>dưới</a:t>
            </a:r>
            <a:r>
              <a:rPr lang="en-US" sz="2800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Arial" pitchFamily="34" charset="0"/>
              </a:rPr>
              <a:t>biển</a:t>
            </a:r>
            <a:r>
              <a:rPr lang="en-US" sz="2800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Arial" pitchFamily="34" charset="0"/>
              </a:rPr>
              <a:t>bằng</a:t>
            </a:r>
            <a:r>
              <a:rPr lang="en-US" sz="2800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Arial" pitchFamily="34" charset="0"/>
              </a:rPr>
              <a:t>cách</a:t>
            </a:r>
            <a:r>
              <a:rPr lang="en-US" sz="2800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Arial" pitchFamily="34" charset="0"/>
              </a:rPr>
              <a:t>dọn</a:t>
            </a:r>
            <a:r>
              <a:rPr lang="en-US" sz="2800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Arial" pitchFamily="34" charset="0"/>
              </a:rPr>
              <a:t>sạch</a:t>
            </a:r>
            <a:r>
              <a:rPr lang="en-US" sz="2800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Arial" pitchFamily="34" charset="0"/>
              </a:rPr>
              <a:t>rác</a:t>
            </a:r>
            <a:r>
              <a:rPr lang="en-US" sz="2800" dirty="0">
                <a:solidFill>
                  <a:srgbClr val="FF0000"/>
                </a:solidFill>
                <a:cs typeface="Arial" pitchFamily="34" charset="0"/>
              </a:rPr>
              <a:t> qua </a:t>
            </a:r>
            <a:r>
              <a:rPr lang="en-US" sz="2800" dirty="0" err="1">
                <a:solidFill>
                  <a:srgbClr val="FF0000"/>
                </a:solidFill>
                <a:cs typeface="Arial" pitchFamily="34" charset="0"/>
              </a:rPr>
              <a:t>việc</a:t>
            </a:r>
            <a:r>
              <a:rPr lang="en-US" sz="2800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Arial" pitchFamily="34" charset="0"/>
              </a:rPr>
              <a:t>trả</a:t>
            </a:r>
            <a:r>
              <a:rPr lang="en-US" sz="2800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Arial" pitchFamily="34" charset="0"/>
              </a:rPr>
              <a:t>lời</a:t>
            </a:r>
            <a:r>
              <a:rPr lang="en-US" sz="2800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Arial" pitchFamily="34" charset="0"/>
              </a:rPr>
              <a:t>đúng</a:t>
            </a:r>
            <a:r>
              <a:rPr lang="en-US" sz="2800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Arial" pitchFamily="34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Arial" pitchFamily="34" charset="0"/>
              </a:rPr>
              <a:t>hỏi</a:t>
            </a:r>
            <a:r>
              <a:rPr lang="en-US" sz="2800" dirty="0">
                <a:solidFill>
                  <a:srgbClr val="FF0000"/>
                </a:solidFill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489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Giai cuu dai duong 2\Photography-Background-shark-Underwater-backdrop-coral-photography-Backdrops-Cartoon-bubble-Children-Fish-photo-Coral-Stud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112713"/>
            <a:ext cx="405765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362325" y="314325"/>
            <a:ext cx="32131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4000" b="1">
                <a:solidFill>
                  <a:srgbClr val="CC0066"/>
                </a:solidFill>
                <a:cs typeface="Arial" pitchFamily="34" charset="0"/>
              </a:rPr>
              <a:t>DỌN SẠCH</a:t>
            </a:r>
          </a:p>
          <a:p>
            <a:pPr algn="ctr"/>
            <a:r>
              <a:rPr lang="en-US" sz="4000" b="1">
                <a:solidFill>
                  <a:srgbClr val="CC0066"/>
                </a:solidFill>
                <a:cs typeface="Arial" pitchFamily="34" charset="0"/>
              </a:rPr>
              <a:t>ĐẠI DƯƠNG</a:t>
            </a:r>
          </a:p>
        </p:txBody>
      </p:sp>
      <p:pic>
        <p:nvPicPr>
          <p:cNvPr id="11" name="Picture 11" descr="C:\Users\ADMIN\Desktop\Tai nguyen thiet ke tro choi\Angry birds epic birds\1505573783630 (2)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675" y="2178050"/>
            <a:ext cx="8016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954792">
            <a:off x="1011238" y="5416550"/>
            <a:ext cx="1728787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58613">
            <a:off x="6900863" y="5062538"/>
            <a:ext cx="1285875" cy="214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561223">
            <a:off x="4046538" y="5227638"/>
            <a:ext cx="1943100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0153" flipH="1">
            <a:off x="7986713" y="1708150"/>
            <a:ext cx="246062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49917">
            <a:off x="3023394" y="5472907"/>
            <a:ext cx="1303337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95447">
            <a:off x="1416050" y="998538"/>
            <a:ext cx="300038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410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MH_Others_1"/>
          <p:cNvCxnSpPr/>
          <p:nvPr>
            <p:custDataLst>
              <p:tags r:id="rId2"/>
            </p:custDataLst>
          </p:nvPr>
        </p:nvCxnSpPr>
        <p:spPr>
          <a:xfrm>
            <a:off x="4572000" y="1016000"/>
            <a:ext cx="0" cy="58420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MH_Others_2"/>
          <p:cNvSpPr/>
          <p:nvPr>
            <p:custDataLst>
              <p:tags r:id="rId3"/>
            </p:custDataLst>
          </p:nvPr>
        </p:nvSpPr>
        <p:spPr>
          <a:xfrm flipH="1">
            <a:off x="3031331" y="1016001"/>
            <a:ext cx="3081338" cy="849313"/>
          </a:xfrm>
          <a:prstGeom prst="homePlate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000" b="1" dirty="0">
                <a:solidFill>
                  <a:srgbClr val="FFFFFF"/>
                </a:solidFill>
                <a:latin typeface="Helvetica" panose="020B060402020203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NỘI DUNG</a:t>
            </a:r>
            <a:endParaRPr lang="zh-CN" altLang="en-US" sz="4000" b="1" dirty="0">
              <a:solidFill>
                <a:srgbClr val="FFFFFF"/>
              </a:solidFill>
              <a:latin typeface="Helvetica" panose="020B060402020203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MH_Others_3"/>
          <p:cNvSpPr/>
          <p:nvPr>
            <p:custDataLst>
              <p:tags r:id="rId4"/>
            </p:custDataLst>
          </p:nvPr>
        </p:nvSpPr>
        <p:spPr>
          <a:xfrm>
            <a:off x="4481513" y="6650038"/>
            <a:ext cx="180975" cy="207962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4" tIns="43347" rIns="86694" bIns="43347" anchor="ctr"/>
          <a:lstStyle/>
          <a:p>
            <a:pPr algn="ctr">
              <a:defRPr/>
            </a:pPr>
            <a:endParaRPr lang="zh-CN" altLang="en-US" sz="19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MH_Number_1"/>
          <p:cNvSpPr/>
          <p:nvPr>
            <p:custDataLst>
              <p:tags r:id="rId5"/>
            </p:custDataLst>
          </p:nvPr>
        </p:nvSpPr>
        <p:spPr>
          <a:xfrm>
            <a:off x="4582716" y="2484438"/>
            <a:ext cx="521494" cy="44450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2400" b="1">
                <a:solidFill>
                  <a:srgbClr val="FFFFFF"/>
                </a:solidFill>
                <a:latin typeface="Helvetica" panose="020B060402020203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01</a:t>
            </a:r>
            <a:endParaRPr lang="zh-CN" altLang="en-US" sz="2400" b="1">
              <a:solidFill>
                <a:srgbClr val="FFFFFF"/>
              </a:solidFill>
              <a:latin typeface="Helvetica" panose="020B060402020203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0" name="MH_Number_2"/>
          <p:cNvSpPr/>
          <p:nvPr>
            <p:custDataLst>
              <p:tags r:id="rId6"/>
            </p:custDataLst>
          </p:nvPr>
        </p:nvSpPr>
        <p:spPr>
          <a:xfrm flipH="1">
            <a:off x="4069556" y="3343275"/>
            <a:ext cx="520304" cy="44450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2400" b="1" dirty="0">
                <a:solidFill>
                  <a:srgbClr val="FFFFFF"/>
                </a:solidFill>
                <a:latin typeface="Helvetica" panose="020B060402020203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02</a:t>
            </a:r>
            <a:endParaRPr lang="zh-CN" altLang="en-US" sz="2400" b="1" dirty="0">
              <a:solidFill>
                <a:srgbClr val="FFFFFF"/>
              </a:solidFill>
              <a:latin typeface="Helvetica" panose="020B060402020203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1" name="MH_Number_3"/>
          <p:cNvSpPr/>
          <p:nvPr>
            <p:custDataLst>
              <p:tags r:id="rId7"/>
            </p:custDataLst>
          </p:nvPr>
        </p:nvSpPr>
        <p:spPr>
          <a:xfrm>
            <a:off x="4582716" y="4202113"/>
            <a:ext cx="521494" cy="444500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2400" b="1">
                <a:solidFill>
                  <a:srgbClr val="FFFFFF"/>
                </a:solidFill>
                <a:latin typeface="Helvetica" panose="020B060402020203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03</a:t>
            </a:r>
            <a:endParaRPr lang="zh-CN" altLang="en-US" sz="2400" b="1">
              <a:solidFill>
                <a:srgbClr val="FFFFFF"/>
              </a:solidFill>
              <a:latin typeface="Helvetica" panose="020B060402020203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2" name="MH_Number_4"/>
          <p:cNvSpPr/>
          <p:nvPr>
            <p:custDataLst>
              <p:tags r:id="rId8"/>
            </p:custDataLst>
          </p:nvPr>
        </p:nvSpPr>
        <p:spPr>
          <a:xfrm flipH="1">
            <a:off x="4069556" y="5059364"/>
            <a:ext cx="520304" cy="446087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2400" b="1" dirty="0">
                <a:solidFill>
                  <a:srgbClr val="FFFFFF"/>
                </a:solidFill>
                <a:latin typeface="Helvetica" panose="020B060402020203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04</a:t>
            </a:r>
            <a:endParaRPr lang="zh-CN" altLang="en-US" sz="2400" b="1" dirty="0">
              <a:solidFill>
                <a:srgbClr val="FFFFFF"/>
              </a:solidFill>
              <a:latin typeface="Helvetica" panose="020B060402020203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3" name="MH_Entry_1"/>
          <p:cNvSpPr/>
          <p:nvPr>
            <p:custDataLst>
              <p:tags r:id="rId9"/>
            </p:custDataLst>
          </p:nvPr>
        </p:nvSpPr>
        <p:spPr>
          <a:xfrm>
            <a:off x="5237560" y="2540001"/>
            <a:ext cx="2868215" cy="35401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en-US" altLang="zh-CN" sz="2300" dirty="0">
                <a:solidFill>
                  <a:srgbClr val="C00000"/>
                </a:solidFill>
                <a:latin typeface="Helvetica" panose="020B060402020203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KHỞI ĐỘNG</a:t>
            </a:r>
            <a:endParaRPr lang="zh-CN" altLang="en-US" sz="1000" dirty="0">
              <a:solidFill>
                <a:srgbClr val="C00000"/>
              </a:solidFill>
              <a:latin typeface="Helvetica" panose="020B060402020203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MH_Entry_2"/>
          <p:cNvSpPr/>
          <p:nvPr>
            <p:custDataLst>
              <p:tags r:id="rId10"/>
            </p:custDataLst>
          </p:nvPr>
        </p:nvSpPr>
        <p:spPr>
          <a:xfrm>
            <a:off x="1038225" y="3233014"/>
            <a:ext cx="2788444" cy="70788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pAutoFit/>
          </a:bodyPr>
          <a:lstStyle/>
          <a:p>
            <a:pPr algn="r">
              <a:defRPr/>
            </a:pPr>
            <a:r>
              <a:rPr lang="en-US" altLang="zh-CN" sz="2300" dirty="0">
                <a:solidFill>
                  <a:srgbClr val="0000CC"/>
                </a:solidFill>
                <a:latin typeface="Helvetica" panose="020B060402020203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HÌNH THÀNH KIẾN THỨC</a:t>
            </a:r>
            <a:endParaRPr lang="zh-CN" altLang="en-US" sz="1000" dirty="0">
              <a:solidFill>
                <a:srgbClr val="0000CC"/>
              </a:solidFill>
              <a:latin typeface="Helvetica" panose="020B060402020203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MH_Entry_3"/>
          <p:cNvSpPr/>
          <p:nvPr>
            <p:custDataLst>
              <p:tags r:id="rId11"/>
            </p:custDataLst>
          </p:nvPr>
        </p:nvSpPr>
        <p:spPr>
          <a:xfrm>
            <a:off x="5339954" y="4235451"/>
            <a:ext cx="2611040" cy="352425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en-US" altLang="zh-CN" sz="2300" dirty="0">
                <a:solidFill>
                  <a:srgbClr val="C00000"/>
                </a:solidFill>
                <a:latin typeface="Helvetica" panose="020B060402020203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LUYỆN TẬP</a:t>
            </a:r>
            <a:endParaRPr lang="zh-CN" altLang="en-US" sz="1000" dirty="0">
              <a:solidFill>
                <a:srgbClr val="C00000"/>
              </a:solidFill>
              <a:latin typeface="Helvetica" panose="020B060402020203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MH_Entry_4"/>
          <p:cNvSpPr/>
          <p:nvPr>
            <p:custDataLst>
              <p:tags r:id="rId12"/>
            </p:custDataLst>
          </p:nvPr>
        </p:nvSpPr>
        <p:spPr>
          <a:xfrm>
            <a:off x="1653779" y="5059363"/>
            <a:ext cx="2172890" cy="354012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pAutoFit/>
          </a:bodyPr>
          <a:lstStyle/>
          <a:p>
            <a:pPr algn="r">
              <a:defRPr/>
            </a:pPr>
            <a:r>
              <a:rPr lang="en-US" altLang="zh-CN" sz="2300" dirty="0">
                <a:solidFill>
                  <a:srgbClr val="0000CC"/>
                </a:solidFill>
                <a:latin typeface="Helvetica" panose="020B060402020203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VẬN DỤNG</a:t>
            </a:r>
            <a:endParaRPr lang="zh-CN" altLang="en-US" sz="1000" dirty="0">
              <a:solidFill>
                <a:srgbClr val="0000CC"/>
              </a:solidFill>
              <a:latin typeface="Helvetica" panose="020B060402020203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58333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C:\Users\ADMIN\Desktop\Doreamon cau ca\giphy (4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0863" y="582613"/>
            <a:ext cx="60642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 descr="C:\Users\ADMIN\Desktop\Doreamon cau ca\animated-tropical-fish-5-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8975" y="2717800"/>
            <a:ext cx="6000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8" descr="C:\Users\ADMIN\Desktop\Doreamon cau ca\largemouth_bass_swimming_hg_clr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888" y="3175000"/>
            <a:ext cx="1055687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 descr="C:\Users\ADMIN\Desktop\Doreamon cau ca\animated-emperor-fish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7275" y="1328738"/>
            <a:ext cx="771525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8" descr="C:\Users\ADMIN\Desktop\Doreamon cau ca\largemouth_bass_swimming_hg_clr1.gif"/>
          <p:cNvPicPr>
            <a:picLocks noChangeAspect="1" noChangeArrowheads="1" noCrop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-1417355" y="3681568"/>
            <a:ext cx="845855" cy="566582"/>
          </a:xfrm>
          <a:prstGeom prst="rect">
            <a:avLst/>
          </a:prstGeom>
          <a:noFill/>
          <a:extLst/>
        </p:spPr>
      </p:pic>
      <p:pic>
        <p:nvPicPr>
          <p:cNvPr id="34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075" y="4597400"/>
            <a:ext cx="869950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88267" flipH="1">
            <a:off x="6119019" y="5563394"/>
            <a:ext cx="387350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8-Point Star 40">
            <a:hlinkClick r:id="rId10" action="ppaction://hlinksldjump"/>
          </p:cNvPr>
          <p:cNvSpPr/>
          <p:nvPr/>
        </p:nvSpPr>
        <p:spPr>
          <a:xfrm>
            <a:off x="5992535" y="4986061"/>
            <a:ext cx="533958" cy="660829"/>
          </a:xfrm>
          <a:prstGeom prst="star8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FFFF00"/>
                </a:solidFill>
              </a:rPr>
              <a:t>4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954792">
            <a:off x="2413000" y="5673725"/>
            <a:ext cx="1157288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808818">
            <a:off x="3781425" y="5668963"/>
            <a:ext cx="123825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5446713"/>
            <a:ext cx="1287463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8-Point Star 48">
            <a:hlinkClick r:id="rId14" action="ppaction://hlinksldjump"/>
          </p:cNvPr>
          <p:cNvSpPr/>
          <p:nvPr/>
        </p:nvSpPr>
        <p:spPr>
          <a:xfrm>
            <a:off x="1043608" y="4800601"/>
            <a:ext cx="547750" cy="666418"/>
          </a:xfrm>
          <a:prstGeom prst="star8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50" name="8-Point Star 49">
            <a:hlinkClick r:id="rId15" action="ppaction://hlinksldjump"/>
          </p:cNvPr>
          <p:cNvSpPr/>
          <p:nvPr/>
        </p:nvSpPr>
        <p:spPr>
          <a:xfrm>
            <a:off x="2771011" y="4888264"/>
            <a:ext cx="533958" cy="660829"/>
          </a:xfrm>
          <a:prstGeom prst="star8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51" name="8-Point Star 50">
            <a:hlinkClick r:id="rId16" action="ppaction://hlinksldjump"/>
          </p:cNvPr>
          <p:cNvSpPr/>
          <p:nvPr/>
        </p:nvSpPr>
        <p:spPr>
          <a:xfrm>
            <a:off x="4148337" y="4832677"/>
            <a:ext cx="533958" cy="660829"/>
          </a:xfrm>
          <a:prstGeom prst="star8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FFFF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6074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3.35805E-6 L 1.12708 0.0034 " pathEditMode="relative" rAng="0" ptsTypes="AA">
                                      <p:cBhvr>
                                        <p:cTn id="6" dur="27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00" y="154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0.02255 L 1.16667 0.00711 " pathEditMode="relative" rAng="0" ptsTypes="AA">
                                      <p:cBhvr>
                                        <p:cTn id="8" dur="37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300" y="-772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583 L -1.14427 0.00528 " pathEditMode="relative" rAng="0" ptsTypes="AA">
                                      <p:cBhvr>
                                        <p:cTn id="10" dur="3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3500" y="555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33333E-6 L -1.15638 0.02453 " pathEditMode="relative" rAng="0" ptsTypes="AA">
                                      <p:cBhvr>
                                        <p:cTn id="12" dur="3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2600" y="1227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195 0.03306 L 1.19827 -0.04109 " pathEditMode="relative" rAng="0" ptsTypes="AA">
                                      <p:cBhvr>
                                        <p:cTn id="14" dur="3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81600" y="-3707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0.01111 L -1.25065 0.00718 " pathEditMode="relative" rAng="0" ptsTypes="AA">
                                      <p:cBhvr>
                                        <p:cTn id="16" dur="36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3900" y="903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2" descr="C:\Users\ADMIN\Desktop\Phan Thi Do Uyen\Giai cuu dai duong\Picture2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5083175"/>
            <a:ext cx="1349375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7"/>
          <p:cNvSpPr>
            <a:spLocks noChangeArrowheads="1"/>
          </p:cNvSpPr>
          <p:nvPr/>
        </p:nvSpPr>
        <p:spPr bwMode="auto">
          <a:xfrm>
            <a:off x="899592" y="1988840"/>
            <a:ext cx="791026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1: Trình tự đọc bản vẽ lắp gồm mấy bước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4     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5      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C.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6  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7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076056" y="2780928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9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11560" y="1124744"/>
            <a:ext cx="7772400" cy="3456384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it-IT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2. Các </a:t>
            </a:r>
            <a:r>
              <a:rPr lang="it-IT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biểu diễn trên bản vẽ H4.6 gồm có</a:t>
            </a:r>
            <a:r>
              <a:rPr lang="it-IT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it-IT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Hình chiếu đứng, Hình chiếu bằng </a:t>
            </a:r>
            <a:r>
              <a:rPr lang="en-US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 Hình chiếu bằng, Hình chiếu đứng </a:t>
            </a:r>
            <a:r>
              <a:rPr lang="en-US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 Hình chiếu đứng, Hình chiếu cạnh </a:t>
            </a:r>
            <a:r>
              <a:rPr lang="en-US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 Hình chiếu đứng, Hình chiếu bằng, Hình chiếu cạnh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69752" y="3140968"/>
            <a:ext cx="576064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0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506037" y="2204864"/>
            <a:ext cx="1938561" cy="576064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Bảng kê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379588" y="4212737"/>
            <a:ext cx="1544216" cy="521071"/>
          </a:xfrm>
        </p:spPr>
        <p:txBody>
          <a:bodyPr>
            <a:normAutofit fontScale="92500"/>
          </a:bodyPr>
          <a:lstStyle/>
          <a:p>
            <a:pPr algn="l"/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Tổng hợp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58717" y="549002"/>
            <a:ext cx="8496944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 3.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Hãy ghi số thứ tự vào các ô trống của những mục dưới đây để hoàn thành trình tự đọc bản vẽ lắp.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9784" y="3356992"/>
            <a:ext cx="504056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9784" y="4212737"/>
            <a:ext cx="504056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25585" y="2276872"/>
            <a:ext cx="504056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55730" y="4274005"/>
            <a:ext cx="504056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63849" y="3356992"/>
            <a:ext cx="504056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06753" y="3265820"/>
            <a:ext cx="16898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Khung tên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9552" y="2276872"/>
            <a:ext cx="504056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508104" y="3300271"/>
            <a:ext cx="26035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Phân tích chi tiết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652120" y="4274005"/>
            <a:ext cx="17924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Kích thước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425059" y="2330382"/>
            <a:ext cx="24988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Hình biểu diễn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71927" y="3361826"/>
            <a:ext cx="39604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2" name="Title 4"/>
          <p:cNvSpPr txBox="1">
            <a:spLocks/>
          </p:cNvSpPr>
          <p:nvPr/>
        </p:nvSpPr>
        <p:spPr>
          <a:xfrm>
            <a:off x="4525585" y="2276872"/>
            <a:ext cx="504055" cy="43204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itle 4"/>
          <p:cNvSpPr txBox="1">
            <a:spLocks/>
          </p:cNvSpPr>
          <p:nvPr/>
        </p:nvSpPr>
        <p:spPr>
          <a:xfrm>
            <a:off x="529784" y="2276872"/>
            <a:ext cx="513824" cy="43204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itle 4"/>
          <p:cNvSpPr txBox="1">
            <a:spLocks/>
          </p:cNvSpPr>
          <p:nvPr/>
        </p:nvSpPr>
        <p:spPr>
          <a:xfrm>
            <a:off x="4555731" y="4284745"/>
            <a:ext cx="512174" cy="4213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itle 4"/>
          <p:cNvSpPr txBox="1">
            <a:spLocks/>
          </p:cNvSpPr>
          <p:nvPr/>
        </p:nvSpPr>
        <p:spPr>
          <a:xfrm>
            <a:off x="4576613" y="3365753"/>
            <a:ext cx="495937" cy="4145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itle 4"/>
          <p:cNvSpPr txBox="1">
            <a:spLocks/>
          </p:cNvSpPr>
          <p:nvPr/>
        </p:nvSpPr>
        <p:spPr>
          <a:xfrm>
            <a:off x="529784" y="4212737"/>
            <a:ext cx="504056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91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6" grpId="0" animBg="1"/>
      <p:bldP spid="27" grpId="0" animBg="1"/>
      <p:bldP spid="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020498" y="1836469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Tên gọi sản phẩm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323528" y="935737"/>
            <a:ext cx="8496944" cy="826950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4. Hãy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 định những nội dung cần đọc trong khung tên của bản vẽ lắp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58295" y="2236713"/>
            <a:ext cx="17796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Khung tên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11960" y="2577011"/>
            <a:ext cx="19864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Tỉ 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lệ bản vẽ: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ight Arrow 14"/>
          <p:cNvSpPr/>
          <p:nvPr/>
        </p:nvSpPr>
        <p:spPr>
          <a:xfrm rot="20514212">
            <a:off x="3114306" y="2264508"/>
            <a:ext cx="785135" cy="1704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940023">
            <a:off x="3136677" y="2638684"/>
            <a:ext cx="959915" cy="185897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1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5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6749" b="-2792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4" tIns="43347" rIns="86694" bIns="43347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666750" y="1433513"/>
            <a:ext cx="4103464" cy="3580805"/>
          </a:xfrm>
          <a:prstGeom prst="rect">
            <a:avLst/>
          </a:prstGeom>
          <a:noFill/>
          <a:effectLst/>
        </p:spPr>
        <p:txBody>
          <a:bodyPr wrap="none" lIns="86694" tIns="43347" rIns="86694" bIns="43347">
            <a:spAutoFit/>
          </a:bodyPr>
          <a:lstStyle/>
          <a:p>
            <a:pPr>
              <a:defRPr/>
            </a:pPr>
            <a:r>
              <a:rPr lang="en-US" altLang="zh-CN" sz="6800" b="1" dirty="0">
                <a:solidFill>
                  <a:schemeClr val="accent4"/>
                </a:solidFill>
                <a:latin typeface="Helvetica" panose="020B060402020203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</a:t>
            </a:r>
            <a:r>
              <a:rPr lang="en-US" altLang="zh-CN" sz="22700" b="1" dirty="0">
                <a:solidFill>
                  <a:schemeClr val="accent4"/>
                </a:solidFill>
                <a:latin typeface="Helvetica" panose="020B060402020203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  <a:endParaRPr lang="zh-CN" altLang="en-US" sz="22700" b="1" dirty="0">
              <a:solidFill>
                <a:schemeClr val="accent4"/>
              </a:solidFill>
              <a:latin typeface="Helvetica" panose="020B060402020203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572000" y="2805114"/>
            <a:ext cx="4711304" cy="788987"/>
          </a:xfrm>
          <a:prstGeom prst="rect">
            <a:avLst/>
          </a:prstGeom>
          <a:noFill/>
        </p:spPr>
        <p:txBody>
          <a:bodyPr lIns="86694" tIns="43347" rIns="86694" bIns="43347">
            <a:spAutoFit/>
          </a:bodyPr>
          <a:lstStyle/>
          <a:p>
            <a:pPr>
              <a:defRPr/>
            </a:pPr>
            <a:r>
              <a:rPr lang="en-US" altLang="zh-CN" sz="4600" b="1" dirty="0">
                <a:solidFill>
                  <a:schemeClr val="accent4"/>
                </a:solidFill>
                <a:latin typeface="Helvetica" panose="020B060402020203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VẬN DỤNG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770214" y="3797300"/>
            <a:ext cx="2820998" cy="441484"/>
          </a:xfrm>
          <a:prstGeom prst="rect">
            <a:avLst/>
          </a:prstGeom>
          <a:noFill/>
        </p:spPr>
        <p:txBody>
          <a:bodyPr wrap="none" lIns="86694" tIns="43347" rIns="86694" bIns="43347">
            <a:spAutoFit/>
          </a:bodyPr>
          <a:lstStyle/>
          <a:p>
            <a:pPr marL="459609" indent="-459609">
              <a:buFont typeface="Wingdings" pitchFamily="2" charset="2"/>
              <a:buChar char="Ø"/>
              <a:defRPr/>
            </a:pPr>
            <a:r>
              <a:rPr lang="en-US" altLang="zh-CN" sz="2300" b="1" dirty="0" err="1">
                <a:solidFill>
                  <a:schemeClr val="accent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Vận</a:t>
            </a:r>
            <a:r>
              <a:rPr lang="en-US" altLang="zh-CN" sz="2300" b="1" dirty="0">
                <a:solidFill>
                  <a:schemeClr val="accent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300" b="1" dirty="0" err="1">
                <a:solidFill>
                  <a:schemeClr val="accent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dụng</a:t>
            </a:r>
            <a:r>
              <a:rPr lang="en-US" altLang="zh-CN" sz="2300" b="1" dirty="0">
                <a:solidFill>
                  <a:schemeClr val="accent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300" b="1" dirty="0" err="1">
                <a:solidFill>
                  <a:schemeClr val="accent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thực</a:t>
            </a:r>
            <a:r>
              <a:rPr lang="en-US" altLang="zh-CN" sz="2300" b="1" dirty="0">
                <a:solidFill>
                  <a:schemeClr val="accent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300" b="1" dirty="0" err="1">
                <a:solidFill>
                  <a:schemeClr val="accent4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tế</a:t>
            </a:r>
            <a:endParaRPr lang="zh-CN" altLang="en-US" sz="2300" b="1" dirty="0">
              <a:solidFill>
                <a:schemeClr val="accent4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345941"/>
      </p:ext>
    </p:extLst>
  </p:cSld>
  <p:clrMapOvr>
    <a:masterClrMapping/>
  </p:clrMapOvr>
  <p:transition spd="slow" advTm="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9" grpId="0"/>
      <p:bldP spid="4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4392488"/>
          </a:xfrm>
        </p:spPr>
        <p:txBody>
          <a:bodyPr>
            <a:normAutofit fontScale="90000"/>
          </a:bodyPr>
          <a:lstStyle/>
          <a:p>
            <a:pPr algn="l"/>
            <a:r>
              <a:rPr lang="vi-VN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 nghiên cứu, tìm tòi cách tháo, lắp 1 vật dụng đơn giản trong gia đình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(Gợi ý: máy xay sinh tố, phích cắm điện, quạt điện đơn giản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,…). </a:t>
            </a:r>
            <a:r>
              <a:rPr lang="vi-V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viết 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 giấy trình tự tháo lắp để tiết học sau GV chữa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14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HƯỚNG DẪN VỀ NHÀ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38176" y="2564904"/>
            <a:ext cx="8064896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Ghi nhớ kiến thức trong bài.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Hs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 thông tin trên internet người ta sử dụng phần mềm nào để vẽ bản vẽ lắp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Chuẩn bị bài: Đọc và nghiên cứu bài Bản vẽ nhà</a:t>
            </a:r>
          </a:p>
          <a:p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3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6749" b="-2792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4" tIns="43347" rIns="86694" bIns="43347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75060" y="1449388"/>
            <a:ext cx="4240956" cy="358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694" tIns="43347" rIns="86694" bIns="43347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zh-CN" sz="6800" b="1" dirty="0">
                <a:solidFill>
                  <a:srgbClr val="0000CC"/>
                </a:solidFill>
                <a:latin typeface="Helvetica" pitchFamily="34" charset="0"/>
                <a:ea typeface="微软雅黑" pitchFamily="34" charset="-122"/>
                <a:sym typeface="Arial" charset="0"/>
              </a:rPr>
              <a:t>PART</a:t>
            </a:r>
            <a:r>
              <a:rPr lang="en-US" altLang="zh-CN" sz="22700" b="1" dirty="0">
                <a:solidFill>
                  <a:srgbClr val="0000CC"/>
                </a:solidFill>
                <a:latin typeface="Helvetica" pitchFamily="34" charset="0"/>
                <a:ea typeface="微软雅黑" pitchFamily="34" charset="-122"/>
                <a:sym typeface="Arial" charset="0"/>
              </a:rPr>
              <a:t>1</a:t>
            </a:r>
            <a:endParaRPr lang="zh-CN" altLang="en-US" sz="22700" b="1" dirty="0">
              <a:solidFill>
                <a:srgbClr val="0000CC"/>
              </a:solidFill>
              <a:latin typeface="Helvetica" pitchFamily="34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4139952" y="2640013"/>
            <a:ext cx="6852047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694" tIns="43347" rIns="86694" bIns="43347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zh-CN" sz="4600" b="1">
                <a:solidFill>
                  <a:srgbClr val="0000CC"/>
                </a:solidFill>
                <a:latin typeface="Helvetica" pitchFamily="34" charset="0"/>
                <a:ea typeface="微软雅黑" pitchFamily="34" charset="-122"/>
                <a:sym typeface="Arial" charset="0"/>
              </a:rPr>
              <a:t>KHỞI ĐỘNG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473054" y="4054476"/>
            <a:ext cx="3058115" cy="441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694" tIns="43347" rIns="86694" bIns="43347">
            <a:spAutoFit/>
          </a:bodyPr>
          <a:lstStyle>
            <a:lvl1pPr marL="458788" indent="-458788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2">
              <a:buFont typeface="Wingdings" pitchFamily="2" charset="2"/>
              <a:buChar char="Ø"/>
            </a:pPr>
            <a:r>
              <a:rPr lang="en-US" altLang="zh-CN" sz="2300" dirty="0">
                <a:solidFill>
                  <a:srgbClr val="0000CC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Arial" charset="0"/>
              </a:rPr>
              <a:t>Trả lời câu hỏi</a:t>
            </a:r>
            <a:endParaRPr lang="zh-CN" altLang="en-US" sz="2300" dirty="0">
              <a:solidFill>
                <a:srgbClr val="0000CC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085831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8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9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47" y="0"/>
            <a:ext cx="6162723" cy="6817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loud Callout 6"/>
          <p:cNvSpPr/>
          <p:nvPr/>
        </p:nvSpPr>
        <p:spPr>
          <a:xfrm>
            <a:off x="6156176" y="764704"/>
            <a:ext cx="2880320" cy="4248472"/>
          </a:xfrm>
          <a:prstGeom prst="cloudCallout">
            <a:avLst>
              <a:gd name="adj1" fmla="val -28819"/>
              <a:gd name="adj2" fmla="val 80685"/>
            </a:avLst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3200" dirty="0">
                <a:solidFill>
                  <a:schemeClr val="tx1"/>
                </a:solidFill>
              </a:rPr>
              <a:t>  </a:t>
            </a:r>
            <a:endParaRPr lang="en-US" altLang="en-US" sz="32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H4.1- bản vẽ lắp bộ ghép đinh tán và nêu trình tự đọc bản vẽ lắp hình 4.1</a:t>
            </a:r>
            <a:b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76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465908" y="1209180"/>
            <a:ext cx="7772400" cy="1440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b="1" dirty="0" smtClean="0">
                <a:solidFill>
                  <a:srgbClr val="0214BE"/>
                </a:solidFill>
                <a:latin typeface="Times New Roman" pitchFamily="18" charset="0"/>
                <a:cs typeface="Times New Roman" pitchFamily="18" charset="0"/>
              </a:rPr>
              <a:t>Trình tự đọc bản vẽ lắp hình 4.1</a:t>
            </a:r>
            <a:br>
              <a:rPr lang="en-US" sz="3600" b="1" dirty="0" smtClean="0">
                <a:solidFill>
                  <a:srgbClr val="0214B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611560" y="1904372"/>
            <a:ext cx="4608512" cy="1523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Khung tên</a:t>
            </a:r>
            <a:b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755576" y="1947764"/>
            <a:ext cx="2160240" cy="2131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 kê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154982" y="3002624"/>
            <a:ext cx="4320480" cy="1814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Hình biểu diễn</a:t>
            </a:r>
            <a:b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774676" y="3434424"/>
            <a:ext cx="2736304" cy="2131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Kích thước</a:t>
            </a:r>
            <a:b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587848" y="4507910"/>
            <a:ext cx="3454748" cy="1440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Phân tích chi tiết</a:t>
            </a:r>
            <a:b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5488" y="4363894"/>
            <a:ext cx="41319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Tổng hợp</a:t>
            </a:r>
            <a:b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71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1772816"/>
            <a:ext cx="7175351" cy="1368152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4. BẢN VẼ LẮP</a:t>
            </a:r>
            <a:b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(tiết 2)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60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CE16E9F-637A-4F74-94B8-237D9D330B1D}"/>
              </a:ext>
            </a:extLst>
          </p:cNvPr>
          <p:cNvSpPr txBox="1"/>
          <p:nvPr/>
        </p:nvSpPr>
        <p:spPr>
          <a:xfrm>
            <a:off x="3031715" y="1"/>
            <a:ext cx="3978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CẤU TRÚC BÀI HỌC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="" xmlns:a16="http://schemas.microsoft.com/office/drawing/2014/main" id="{2A1CE783-31DB-41FE-A3D9-B1E1DDF375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9007303"/>
              </p:ext>
            </p:extLst>
          </p:nvPr>
        </p:nvGraphicFramePr>
        <p:xfrm>
          <a:off x="1176038" y="323166"/>
          <a:ext cx="7720043" cy="5151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2C4A7BA-DE53-4B2A-B5E8-A272F09A5DA7}"/>
              </a:ext>
            </a:extLst>
          </p:cNvPr>
          <p:cNvSpPr txBox="1"/>
          <p:nvPr/>
        </p:nvSpPr>
        <p:spPr>
          <a:xfrm>
            <a:off x="1" y="1164513"/>
            <a:ext cx="14175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FF0000"/>
                </a:solidFill>
              </a:rPr>
              <a:t>BÀI 4: BẢN VẼ LẮP</a:t>
            </a:r>
          </a:p>
          <a:p>
            <a:pPr algn="ctr"/>
            <a:r>
              <a:rPr lang="en-US" sz="3600" b="1" i="1" dirty="0" smtClean="0">
                <a:solidFill>
                  <a:srgbClr val="FF0000"/>
                </a:solidFill>
              </a:rPr>
              <a:t>(TIẾT 2)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77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6749" b="-2792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4" tIns="43347" rIns="86694" bIns="43347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79512" y="1638597"/>
            <a:ext cx="4392488" cy="358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694" tIns="43347" rIns="86694" bIns="43347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zh-CN" sz="6800" b="1" dirty="0">
                <a:solidFill>
                  <a:schemeClr val="accent2"/>
                </a:solidFill>
                <a:latin typeface="Arial" charset="0"/>
                <a:ea typeface="微软雅黑" pitchFamily="34" charset="-122"/>
                <a:sym typeface="Arial" charset="0"/>
              </a:rPr>
              <a:t>PART</a:t>
            </a:r>
            <a:r>
              <a:rPr lang="en-US" altLang="zh-CN" sz="22700" b="1" dirty="0">
                <a:solidFill>
                  <a:schemeClr val="accent2"/>
                </a:solidFill>
                <a:latin typeface="Arial" charset="0"/>
                <a:ea typeface="微软雅黑" pitchFamily="34" charset="-122"/>
                <a:sym typeface="Arial" charset="0"/>
              </a:rPr>
              <a:t>2</a:t>
            </a:r>
            <a:endParaRPr lang="zh-CN" altLang="en-US" sz="22700" b="1" dirty="0">
              <a:solidFill>
                <a:schemeClr val="accent2"/>
              </a:solidFill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3851920" y="2865343"/>
            <a:ext cx="5832647" cy="579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694" tIns="43347" rIns="86694" bIns="43347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zh-CN" sz="3200" b="1" dirty="0">
                <a:solidFill>
                  <a:schemeClr val="accent2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Arial" charset="0"/>
              </a:rPr>
              <a:t>HÌNH THÀNH KIẾN THỨC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3995936" y="4064054"/>
            <a:ext cx="4248199" cy="518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694" tIns="43347" rIns="86694" bIns="43347">
            <a:spAutoFit/>
          </a:bodyPr>
          <a:lstStyle>
            <a:lvl1pPr marL="458788" indent="-458788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altLang="zh-CN" sz="2800" dirty="0" smtClean="0">
                <a:solidFill>
                  <a:srgbClr val="0000CC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Arial" charset="0"/>
              </a:rPr>
              <a:t>Đọc bản </a:t>
            </a:r>
            <a:r>
              <a:rPr lang="en-US" altLang="zh-CN" sz="2800" dirty="0">
                <a:solidFill>
                  <a:srgbClr val="0000CC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Arial" charset="0"/>
              </a:rPr>
              <a:t>vẽ lắp</a:t>
            </a:r>
          </a:p>
        </p:txBody>
      </p:sp>
    </p:spTree>
    <p:extLst>
      <p:ext uri="{BB962C8B-B14F-4D97-AF65-F5344CB8AC3E}">
        <p14:creationId xmlns:p14="http://schemas.microsoft.com/office/powerpoint/2010/main" val="1309800659"/>
      </p:ext>
    </p:extLst>
  </p:cSld>
  <p:clrMapOvr>
    <a:masterClrMapping/>
  </p:clrMapOvr>
  <p:transition spd="slow" advTm="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9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-252536" y="404664"/>
            <a:ext cx="5328592" cy="504056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214BE"/>
                </a:solidFill>
                <a:latin typeface="Times New Roman" pitchFamily="18" charset="0"/>
                <a:cs typeface="Times New Roman" pitchFamily="18" charset="0"/>
              </a:rPr>
              <a:t>II. Đọc bản vẽ lắp</a:t>
            </a:r>
            <a:endParaRPr lang="en-US" sz="2800" b="1" dirty="0">
              <a:solidFill>
                <a:srgbClr val="0214B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627721"/>
              </p:ext>
            </p:extLst>
          </p:nvPr>
        </p:nvGraphicFramePr>
        <p:xfrm>
          <a:off x="179512" y="908720"/>
          <a:ext cx="6660232" cy="60368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38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033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30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65584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Trình tự đọc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167" marR="581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Nội dung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167" marR="581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Kết quả đọc bộ bản lề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167" marR="581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18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Khung tên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167" marR="581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Tên gọi sản phẩm: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Tỉ lệ bản vẽ: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167" marR="581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</a:rPr>
                        <a:t>.....................................................</a:t>
                      </a:r>
                    </a:p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</a:rPr>
                        <a:t>.....................................................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67" marR="581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498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18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Bảng kê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167" marR="581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Tên gọi chi tiết và số lượng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167" marR="581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</a:rPr>
                        <a:t>....................................................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67" marR="581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4768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18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Hình </a:t>
                      </a:r>
                      <a:endParaRPr lang="vi-VN" sz="1800" dirty="0" smtClean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18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biểu </a:t>
                      </a:r>
                      <a:r>
                        <a:rPr lang="nl-NL" sz="18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diễn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167" marR="581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Hình chiếu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Các hình biểu diễn khác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167" marR="581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>
                          <a:effectLst/>
                        </a:rPr>
                        <a:t>.................................................... ....................................................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67" marR="581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89241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18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Kích thước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167" marR="581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Kích thước chung: chiều dài, rộng và chiều cao toàn bộ sản phẩm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Kích thước lắp ráp: kích thước chung của hai chi tiết lắp với nhau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Kích thước xác định khoảng cách giữa các chi tiết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167" marR="581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</a:rPr>
                        <a:t>....................................................</a:t>
                      </a:r>
                    </a:p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</a:rPr>
                        <a:t>....................................................</a:t>
                      </a:r>
                    </a:p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</a:rPr>
                        <a:t>....................................................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67" marR="581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65767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5.Phân 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tích</a:t>
                      </a:r>
                      <a:endParaRPr lang="vi-VN" sz="1800" dirty="0" smtClean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 tiết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167" marR="581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Vị trí các chi tiết . Có thể tô màu khác nhau cho các chi tiết để dễ phân biệt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167" marR="581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67" marR="581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1258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18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Tổng hợp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167" marR="581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Trình tự tháo, lắp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8167" marR="581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dirty="0">
                          <a:effectLst/>
                        </a:rPr>
                        <a:t>.................................................... ....................................................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167" marR="581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6" name="Cloud Callout 5"/>
          <p:cNvSpPr/>
          <p:nvPr/>
        </p:nvSpPr>
        <p:spPr>
          <a:xfrm>
            <a:off x="6732240" y="172194"/>
            <a:ext cx="2411760" cy="3256806"/>
          </a:xfrm>
          <a:prstGeom prst="cloudCallout">
            <a:avLst>
              <a:gd name="adj1" fmla="val -28819"/>
              <a:gd name="adj2" fmla="val 80685"/>
            </a:avLst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 sát hình 4.6 SGK, nêu rõ trình tự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 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 vẽ lắp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1560" y="-318170"/>
            <a:ext cx="7704856" cy="86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 4. BẢN VẼ LẮP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71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0E270897-E1B4-4F37-9868-60595C485C08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50"/>
  <p:tag name="MH_LIBRARY" val="CONTENTS"/>
  <p:tag name="MH_AUTOCOLOR" val="TRUE"/>
  <p:tag name="MH_TYPE" val="CONTENTS"/>
  <p:tag name="ID" val="54712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50"/>
  <p:tag name="MH_LIBRARY" val="CONTENTS"/>
  <p:tag name="MH_TYPE" val="OTHERS"/>
  <p:tag name="ID" val="54712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50"/>
  <p:tag name="MH_LIBRARY" val="CONTENTS"/>
  <p:tag name="MH_TYPE" val="OTHERS"/>
  <p:tag name="ID" val="54712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50"/>
  <p:tag name="MH_LIBRARY" val="CONTENTS"/>
  <p:tag name="MH_TYPE" val="OTHERS"/>
  <p:tag name="ID" val="54712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50"/>
  <p:tag name="MH_LIBRARY" val="CONTENTS"/>
  <p:tag name="MH_TYPE" val="NUMBER"/>
  <p:tag name="ID" val="547127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50"/>
  <p:tag name="MH_LIBRARY" val="CONTENTS"/>
  <p:tag name="MH_TYPE" val="NUMBER"/>
  <p:tag name="ID" val="547127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50"/>
  <p:tag name="MH_LIBRARY" val="CONTENTS"/>
  <p:tag name="MH_TYPE" val="NUMBER"/>
  <p:tag name="ID" val="547127"/>
  <p:tag name="MH_ORDER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50"/>
  <p:tag name="MH_LIBRARY" val="CONTENTS"/>
  <p:tag name="MH_TYPE" val="NUMBER"/>
  <p:tag name="ID" val="547127"/>
  <p:tag name="MH_ORDER" val="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656</TotalTime>
  <Words>1741</Words>
  <Application>Microsoft Office PowerPoint</Application>
  <PresentationFormat>On-screen Show (4:3)</PresentationFormat>
  <Paragraphs>314</Paragraphs>
  <Slides>27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4. BẢN VẼ LẮP (tiết 2)</vt:lpstr>
      <vt:lpstr>PowerPoint Presentation</vt:lpstr>
      <vt:lpstr>PowerPoint Presentation</vt:lpstr>
      <vt:lpstr>II. Đọc bản vẽ lắp</vt:lpstr>
      <vt:lpstr>- Bộ bản lề</vt:lpstr>
      <vt:lpstr>PowerPoint Presentation</vt:lpstr>
      <vt:lpstr>PowerPoint Presentation</vt:lpstr>
      <vt:lpstr>Phiếu học tập số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2. Các hình biểu diễn trên bản vẽ H4.6 gồm có: A. Hình chiếu đứng, Hình chiếu bằng  B. Hình chiếu bằng, Hình chiếu đứng  C. Hình chiếu đứng, Hình chiếu cạnh  D. Hình chiếu đứng, Hình chiếu bằng, Hình chiếu cạnh  </vt:lpstr>
      <vt:lpstr>Bảng kê</vt:lpstr>
      <vt:lpstr>PowerPoint Presentation</vt:lpstr>
      <vt:lpstr>PowerPoint Presentation</vt:lpstr>
      <vt:lpstr>    ? Hãy nghiên cứu, tìm tòi cách tháo, lắp 1 vật dụng đơn giản trong gia đình em.  (Gợi ý: máy xay sinh tố, phích cắm điện, quạt điện đơn giản,…).  Và viết ra giấy trình tự tháo lắp để tiết học sau GV chữa bài. </vt:lpstr>
      <vt:lpstr>HƯỚNG DẪN VỀ NHÀ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4. BẢN VẼ LẮP (tiết 2)</dc:title>
  <dc:creator>HL Computer</dc:creator>
  <cp:lastModifiedBy>HL Computer</cp:lastModifiedBy>
  <cp:revision>107</cp:revision>
  <dcterms:created xsi:type="dcterms:W3CDTF">2023-06-29T14:05:43Z</dcterms:created>
  <dcterms:modified xsi:type="dcterms:W3CDTF">2023-08-04T12:57:35Z</dcterms:modified>
</cp:coreProperties>
</file>