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0f5aac1a93645e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5"/>
  </p:notesMasterIdLst>
  <p:sldIdLst>
    <p:sldId id="304" r:id="rId2"/>
    <p:sldId id="305" r:id="rId3"/>
    <p:sldId id="306" r:id="rId4"/>
    <p:sldId id="307" r:id="rId5"/>
    <p:sldId id="308" r:id="rId6"/>
    <p:sldId id="317" r:id="rId7"/>
    <p:sldId id="309" r:id="rId8"/>
    <p:sldId id="310" r:id="rId9"/>
    <p:sldId id="311" r:id="rId10"/>
    <p:sldId id="312" r:id="rId11"/>
    <p:sldId id="313" r:id="rId12"/>
    <p:sldId id="318" r:id="rId13"/>
    <p:sldId id="314" r:id="rId14"/>
    <p:sldId id="267" r:id="rId15"/>
    <p:sldId id="256" r:id="rId16"/>
    <p:sldId id="257" r:id="rId17"/>
    <p:sldId id="261" r:id="rId18"/>
    <p:sldId id="258" r:id="rId19"/>
    <p:sldId id="262" r:id="rId20"/>
    <p:sldId id="259" r:id="rId21"/>
    <p:sldId id="303" r:id="rId22"/>
    <p:sldId id="315" r:id="rId23"/>
    <p:sldId id="268" r:id="rId24"/>
  </p:sldIdLst>
  <p:sldSz cx="12192000" cy="6858000"/>
  <p:notesSz cx="6858000" cy="9144000"/>
  <p:embeddedFontLst>
    <p:embeddedFont>
      <p:font typeface="Tahoma" pitchFamily="34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alibri Light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9D05"/>
    <a:srgbClr val="30CFCD"/>
    <a:srgbClr val="0000FF"/>
    <a:srgbClr val="66FF66"/>
    <a:srgbClr val="336600"/>
    <a:srgbClr val="003300"/>
    <a:srgbClr val="0E73B7"/>
    <a:srgbClr val="E43230"/>
    <a:srgbClr val="DBB2CB"/>
    <a:srgbClr val="DCAD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2DD1-19F8-41FC-8C3B-539BE3A413D6}" type="datetimeFigureOut">
              <a:rPr lang="vi-VN" smtClean="0"/>
              <a:pPr/>
              <a:t>04/08/2023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3A146-9953-46B7-8BB3-BFC7B3EE800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153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6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40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82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61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49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58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85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41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40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D2B8E-2EA5-4408-8EFC-65B2C7F95CC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C6F-F395-4E29-87A8-ED79A8057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2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gif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gif"/><Relationship Id="rId10" Type="http://schemas.microsoft.com/office/2007/relationships/media" Target="../media/media1.mp3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32.gif"/><Relationship Id="rId5" Type="http://schemas.openxmlformats.org/officeDocument/2006/relationships/image" Target="../media/image29.gif"/><Relationship Id="rId15" Type="http://schemas.openxmlformats.org/officeDocument/2006/relationships/slide" Target="slide23.xml"/><Relationship Id="rId10" Type="http://schemas.openxmlformats.org/officeDocument/2006/relationships/slide" Target="slide16.xml"/><Relationship Id="rId4" Type="http://schemas.openxmlformats.org/officeDocument/2006/relationships/slide" Target="slide20.xml"/><Relationship Id="rId9" Type="http://schemas.openxmlformats.org/officeDocument/2006/relationships/image" Target="../media/image31.gif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2.gif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3.gif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1.gif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0.gif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tin%208\TTDD1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file:///G:\tin%208\TTDD2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5890" y="1074143"/>
            <a:ext cx="736022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</a:p>
          <a:p>
            <a:pPr algn="ctr">
              <a:defRPr/>
            </a:pPr>
            <a:r>
              <a:rPr lang="en-US" sz="4000" b="1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</p:txBody>
      </p:sp>
      <p:pic>
        <p:nvPicPr>
          <p:cNvPr id="3076" name="Picture 2" descr="https://lh3.googleusercontent.com/-Tk55LJDFflU/WsHNwwaiKSI/AAAAAAAAB6g/jFfcR8uLDVMfXANO8wdQVpwHcT3NMu_AQCHMYCw/h136/5-mau_slide_powerpoint_dep_ctu.vn_(27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4945063"/>
            <a:ext cx="25939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8"/>
          <p:cNvSpPr txBox="1">
            <a:spLocks noChangeArrowheads="1"/>
          </p:cNvSpPr>
          <p:nvPr/>
        </p:nvSpPr>
        <p:spPr bwMode="auto">
          <a:xfrm flipH="1">
            <a:off x="2276834" y="3646335"/>
            <a:ext cx="805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2" descr="https://lh3.googleusercontent.com/-Tk55LJDFflU/WsHNwwaiKSI/AAAAAAAAB6g/jFfcR8uLDVMfXANO8wdQVpwHcT3NMu_AQCHMYCw/h136/5-mau_slide_powerpoint_dep_ctu.vn_(27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326" y="4945063"/>
            <a:ext cx="259556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508000" y="228600"/>
            <a:ext cx="1168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vi-V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bước vẽ hình chiếu vuông góc của vật thể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33472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4: Hoàn thiện các nét vẽ và ghi kích thước</a:t>
            </a:r>
          </a:p>
        </p:txBody>
      </p:sp>
    </p:spTree>
    <p:extLst>
      <p:ext uri="{BB962C8B-B14F-4D97-AF65-F5344CB8AC3E}">
        <p14:creationId xmlns:p14="http://schemas.microsoft.com/office/powerpoint/2010/main" xmlns="" val="143178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406400" y="304801"/>
            <a:ext cx="109846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" y="1507157"/>
            <a:ext cx="1179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Vẽ hình chiếu vuông góc của vật thể theo H2.25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theo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cặp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đôi</a:t>
            </a:r>
            <a:endParaRPr lang="vi-VN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1712" y="2862072"/>
            <a:ext cx="43688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3848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8891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A77177-B57C-4950-8B9C-72313FE9F8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22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4A3F91-1718-4F01-86AD-AC8299CFAB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220" y="0"/>
            <a:ext cx="58597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24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22648" y="154004"/>
            <a:ext cx="5906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12070" y="671402"/>
            <a:ext cx="1184994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69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D04A0A-33F9-4E82-8CBB-DCAD53483EE3}"/>
              </a:ext>
            </a:extLst>
          </p:cNvPr>
          <p:cNvSpPr/>
          <p:nvPr/>
        </p:nvSpPr>
        <p:spPr>
          <a:xfrm>
            <a:off x="1231361" y="165632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225" y="2696043"/>
            <a:ext cx="759494" cy="60217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903" y="2218201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120" y="4061354"/>
            <a:ext cx="1114263" cy="88345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7C2A0ED8-67CD-4A5F-BDC2-A56E7A3CF4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05832">
            <a:off x="7617401" y="1434886"/>
            <a:ext cx="4602977" cy="20095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26" y="1369484"/>
            <a:ext cx="1609725" cy="1506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420" y="3251299"/>
            <a:ext cx="1609725" cy="1590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03783">
            <a:off x="7820266" y="843257"/>
            <a:ext cx="1749275" cy="15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1852BE2-B519-4B78-BA71-C363745633C6}"/>
              </a:ext>
            </a:extLst>
          </p:cNvPr>
          <p:cNvSpPr/>
          <p:nvPr/>
        </p:nvSpPr>
        <p:spPr>
          <a:xfrm>
            <a:off x="6096000" y="1478755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957" y="371177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9D48011-2F4F-407F-BC95-04A9F8CF1D22}"/>
              </a:ext>
            </a:extLst>
          </p:cNvPr>
          <p:cNvSpPr/>
          <p:nvPr/>
        </p:nvSpPr>
        <p:spPr>
          <a:xfrm>
            <a:off x="8270057" y="3885550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820" y="2656332"/>
            <a:ext cx="1749437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8" action="ppaction://hlinksldjump"/>
            <a:extLst>
              <a:ext uri="{FF2B5EF4-FFF2-40B4-BE49-F238E27FC236}">
                <a16:creationId xmlns:a16="http://schemas.microsoft.com/office/drawing/2014/main" xmlns="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881" y="3440182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ADECC48-64C5-4065-A7FB-C2E1698BDBE4}"/>
              </a:ext>
            </a:extLst>
          </p:cNvPr>
          <p:cNvSpPr/>
          <p:nvPr/>
        </p:nvSpPr>
        <p:spPr>
          <a:xfrm>
            <a:off x="3381096" y="470319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654" y="-302349"/>
            <a:ext cx="1589852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486" y="2377038"/>
            <a:ext cx="2091294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368928" y="1035551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7190849" y="902006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</p:txBody>
      </p:sp>
      <p:sp>
        <p:nvSpPr>
          <p:cNvPr id="16" name="Heart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xmlns="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2" grpId="0" animBg="1"/>
      <p:bldP spid="60" grpId="0" animBg="1"/>
      <p:bldP spid="61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just" eaLnBrk="0" fontAlgn="base" hangingPunct="0">
              <a:lnSpc>
                <a:spcPct val="107000"/>
              </a:lnSpc>
              <a:spcBef>
                <a:spcPct val="0"/>
              </a:spcBef>
            </a:pP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chiếu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1: Khi chiếu một vật thể lên một mặt phẳng, hình nhận được trên mặt phẳng đó gọi là</a:t>
            </a: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 chiếu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Mặt phẳng chiếu</a:t>
            </a: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 thể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67141" y="570556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Một hướng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 eaLnBrk="0" fontAlgn="base" hangingPunct="0">
              <a:lnSpc>
                <a:spcPct val="107000"/>
              </a:lnSpc>
              <a:spcBef>
                <a:spcPct val="0"/>
              </a:spcBef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2: 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diễn tả chính xác hình dạng vật thể, ta chiếu vuông góc vật thể theo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Hai hướng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/>
              <a:t>Hình vuông</a:t>
            </a: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3: Hình chiếu đứng của hình hộp chữ nhật có hình dạng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just" eaLnBrk="0" fontAlgn="base" hangingPunct="0">
              <a:lnSpc>
                <a:spcPct val="107000"/>
              </a:lnSpc>
              <a:spcBef>
                <a:spcPct val="0"/>
              </a:spcBef>
            </a:pPr>
            <a:r>
              <a:rPr lang="vi-V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/>
              <a:t>Hình chữ nhật</a:t>
            </a: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/>
              <a:t>Hình lăng trụ</a:t>
            </a:r>
            <a:r>
              <a:rPr lang="vi-VN" sz="3200" b="1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/>
              <a:t>Hình tam giác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13587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/>
              <a:t>Hình tròn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4: Hình nón có hình chiếu đứng là tam giác cân, hình chiếu bằng là: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/>
              <a:t>Tam giác cân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/>
              <a:t>Tam giác 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 A, B và C đều sai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3881438" y="2031675"/>
            <a:ext cx="8310562" cy="836579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vi-VN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 pháp các hình chiếu vuông góc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gray">
          <a:xfrm>
            <a:off x="3919765" y="3143345"/>
            <a:ext cx="8291512" cy="932296"/>
          </a:xfrm>
          <a:prstGeom prst="roundRect">
            <a:avLst>
              <a:gd name="adj" fmla="val 50000"/>
            </a:avLst>
          </a:prstGeom>
          <a:solidFill>
            <a:srgbClr val="FFCC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 chiếu vuông góc của khối đa diện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54780" y="2390675"/>
            <a:ext cx="1095791" cy="228870"/>
            <a:chOff x="0" y="1896"/>
            <a:chExt cx="5760" cy="120"/>
          </a:xfrm>
          <a:solidFill>
            <a:srgbClr val="66FFFF"/>
          </a:solidFill>
        </p:grpSpPr>
        <p:sp>
          <p:nvSpPr>
            <p:cNvPr id="1095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30300" y="1372280"/>
            <a:ext cx="827088" cy="1447800"/>
            <a:chOff x="1466" y="2341"/>
            <a:chExt cx="521" cy="623"/>
          </a:xfrm>
          <a:solidFill>
            <a:srgbClr val="66FFFF"/>
          </a:solidFill>
        </p:grpSpPr>
        <p:grpSp>
          <p:nvGrpSpPr>
            <p:cNvPr id="1082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  <a:grpFill/>
          </p:grpSpPr>
          <p:sp>
            <p:nvSpPr>
              <p:cNvPr id="1093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4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3" name="Group 14"/>
            <p:cNvGrpSpPr>
              <a:grpSpLocks/>
            </p:cNvGrpSpPr>
            <p:nvPr/>
          </p:nvGrpSpPr>
          <p:grpSpPr bwMode="auto">
            <a:xfrm rot="5400000">
              <a:off x="1529" y="2506"/>
              <a:ext cx="395" cy="521"/>
              <a:chOff x="1844" y="1586"/>
              <a:chExt cx="1756" cy="2087"/>
            </a:xfrm>
            <a:grpFill/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89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8" name="Oval 19"/>
              <p:cNvSpPr>
                <a:spLocks noChangeArrowheads="1"/>
              </p:cNvSpPr>
              <p:nvPr/>
            </p:nvSpPr>
            <p:spPr bwMode="gray">
              <a:xfrm>
                <a:off x="2170" y="1586"/>
                <a:ext cx="1430" cy="2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5400000">
            <a:off x="2810593" y="2847876"/>
            <a:ext cx="1173163" cy="144463"/>
            <a:chOff x="0" y="1896"/>
            <a:chExt cx="5760" cy="120"/>
          </a:xfrm>
          <a:solidFill>
            <a:srgbClr val="66FFFF"/>
          </a:solidFill>
        </p:grpSpPr>
        <p:sp>
          <p:nvSpPr>
            <p:cNvPr id="1080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970266" y="2031675"/>
            <a:ext cx="853819" cy="836579"/>
            <a:chOff x="3318" y="926"/>
            <a:chExt cx="520" cy="502"/>
          </a:xfrm>
          <a:solidFill>
            <a:srgbClr val="66FFFF"/>
          </a:solidFill>
        </p:grpSpPr>
        <p:grpSp>
          <p:nvGrpSpPr>
            <p:cNvPr id="1069" name="Group 29"/>
            <p:cNvGrpSpPr>
              <a:grpSpLocks/>
            </p:cNvGrpSpPr>
            <p:nvPr/>
          </p:nvGrpSpPr>
          <p:grpSpPr bwMode="auto">
            <a:xfrm rot="5400000">
              <a:off x="3327" y="917"/>
              <a:ext cx="502" cy="520"/>
              <a:chOff x="2078" y="1821"/>
              <a:chExt cx="1615" cy="1613"/>
            </a:xfrm>
            <a:grpFill/>
          </p:grpSpPr>
          <p:sp>
            <p:nvSpPr>
              <p:cNvPr id="1074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1"/>
                <a:ext cx="1615" cy="1613"/>
              </a:xfrm>
              <a:prstGeom prst="ellipse">
                <a:avLst/>
              </a:prstGeom>
              <a:grpFill/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5" name="Oval 34" descr="Bouquet">
                <a:hlinkClick r:id="rId3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1"/>
                <a:ext cx="1430" cy="1429"/>
              </a:xfrm>
              <a:prstGeom prst="ellipse">
                <a:avLst/>
              </a:prstGeom>
              <a:grpFill/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70" name="WordArt 39">
              <a:hlinkClick r:id="rId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93" y="1036"/>
              <a:ext cx="171" cy="282"/>
            </a:xfrm>
            <a:prstGeom prst="rect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vi-VN" sz="32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902382" y="3142342"/>
            <a:ext cx="977065" cy="994214"/>
            <a:chOff x="3322" y="1766"/>
            <a:chExt cx="519" cy="502"/>
          </a:xfrm>
          <a:solidFill>
            <a:srgbClr val="66FFFF"/>
          </a:solidFill>
        </p:grpSpPr>
        <p:sp>
          <p:nvSpPr>
            <p:cNvPr id="1063" name="Oval 49" descr="Bouquet"/>
            <p:cNvSpPr>
              <a:spLocks noChangeArrowheads="1"/>
            </p:cNvSpPr>
            <p:nvPr/>
          </p:nvSpPr>
          <p:spPr bwMode="gray">
            <a:xfrm rot="5400000">
              <a:off x="3331" y="1757"/>
              <a:ext cx="502" cy="519"/>
            </a:xfrm>
            <a:prstGeom prst="ellipse">
              <a:avLst/>
            </a:prstGeom>
            <a:grpFill/>
            <a:ln w="57150" algn="ctr">
              <a:solidFill>
                <a:srgbClr val="009900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WordArt 55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47" y="1852"/>
              <a:ext cx="270" cy="282"/>
            </a:xfrm>
            <a:prstGeom prst="rect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vi-VN" sz="32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1056" name="Oval 19" descr="Oak"/>
          <p:cNvSpPr>
            <a:spLocks noChangeArrowheads="1"/>
          </p:cNvSpPr>
          <p:nvPr/>
        </p:nvSpPr>
        <p:spPr bwMode="auto">
          <a:xfrm rot="21265444">
            <a:off x="993020" y="330735"/>
            <a:ext cx="1187303" cy="1159082"/>
          </a:xfrm>
          <a:prstGeom prst="ellipse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endParaRPr lang="vi-VN" sz="320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5544376"/>
              </p:ext>
            </p:extLst>
          </p:nvPr>
        </p:nvGraphicFramePr>
        <p:xfrm>
          <a:off x="38100" y="4381500"/>
          <a:ext cx="1843088" cy="2400300"/>
        </p:xfrm>
        <a:graphic>
          <a:graphicData uri="http://schemas.openxmlformats.org/presentationml/2006/ole">
            <p:oleObj spid="_x0000_s2061" name="Clip" r:id="rId5" imgW="3535680" imgH="4450080" progId="">
              <p:embed/>
            </p:oleObj>
          </a:graphicData>
        </a:graphic>
      </p:graphicFrame>
      <p:sp>
        <p:nvSpPr>
          <p:cNvPr id="58" name="AutoShape 27"/>
          <p:cNvSpPr>
            <a:spLocks noChangeArrowheads="1"/>
          </p:cNvSpPr>
          <p:nvPr/>
        </p:nvSpPr>
        <p:spPr bwMode="gray">
          <a:xfrm>
            <a:off x="2209800" y="304800"/>
            <a:ext cx="9448800" cy="122396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BÀI 2: HÌNH CHIẾU VUÔNG GÓC ( Tiết 3)</a:t>
            </a:r>
            <a:endParaRPr lang="en-US" sz="3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 rot="5400000">
            <a:off x="3135477" y="4340681"/>
            <a:ext cx="554695" cy="144465"/>
            <a:chOff x="0" y="1896"/>
            <a:chExt cx="5760" cy="120"/>
          </a:xfrm>
          <a:solidFill>
            <a:srgbClr val="66FFFF"/>
          </a:solidFill>
        </p:grpSpPr>
        <p:sp>
          <p:nvSpPr>
            <p:cNvPr id="1050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2929071" y="4491447"/>
            <a:ext cx="936208" cy="975726"/>
            <a:chOff x="3055" y="1932"/>
            <a:chExt cx="599" cy="502"/>
          </a:xfrm>
          <a:solidFill>
            <a:srgbClr val="66FFFF"/>
          </a:solidFill>
        </p:grpSpPr>
        <p:grpSp>
          <p:nvGrpSpPr>
            <p:cNvPr id="1039" name="Group 45"/>
            <p:cNvGrpSpPr>
              <a:grpSpLocks/>
            </p:cNvGrpSpPr>
            <p:nvPr/>
          </p:nvGrpSpPr>
          <p:grpSpPr bwMode="auto">
            <a:xfrm rot="5400000">
              <a:off x="3104" y="1883"/>
              <a:ext cx="502" cy="599"/>
              <a:chOff x="2607" y="2405"/>
              <a:chExt cx="1616" cy="1860"/>
            </a:xfrm>
            <a:grpFill/>
          </p:grpSpPr>
          <p:sp>
            <p:nvSpPr>
              <p:cNvPr id="1042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3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4" name="Oval 49" descr="Bouquet"/>
              <p:cNvSpPr>
                <a:spLocks noChangeArrowheads="1"/>
              </p:cNvSpPr>
              <p:nvPr/>
            </p:nvSpPr>
            <p:spPr bwMode="gray">
              <a:xfrm>
                <a:off x="2607" y="2405"/>
                <a:ext cx="1616" cy="1860"/>
              </a:xfrm>
              <a:prstGeom prst="ellipse">
                <a:avLst/>
              </a:prstGeom>
              <a:grpFill/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40" name="WordArt 55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56" y="2041"/>
              <a:ext cx="398" cy="282"/>
            </a:xfrm>
            <a:prstGeom prst="rect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vi-VN" sz="32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74" name="AutoShape 43"/>
          <p:cNvSpPr>
            <a:spLocks noChangeArrowheads="1"/>
          </p:cNvSpPr>
          <p:nvPr/>
        </p:nvSpPr>
        <p:spPr bwMode="gray">
          <a:xfrm>
            <a:off x="3866060" y="4505369"/>
            <a:ext cx="8291512" cy="810302"/>
          </a:xfrm>
          <a:prstGeom prst="roundRect">
            <a:avLst>
              <a:gd name="adj" fmla="val 50000"/>
            </a:avLst>
          </a:prstGeom>
          <a:solidFill>
            <a:srgbClr val="FF99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vi-VN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 chiếu vuông góc của khối tròn xoay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7" name="Group 44"/>
          <p:cNvGrpSpPr>
            <a:grpSpLocks/>
          </p:cNvGrpSpPr>
          <p:nvPr/>
        </p:nvGrpSpPr>
        <p:grpSpPr bwMode="auto">
          <a:xfrm>
            <a:off x="2988661" y="5729565"/>
            <a:ext cx="936208" cy="975726"/>
            <a:chOff x="3055" y="1932"/>
            <a:chExt cx="599" cy="502"/>
          </a:xfrm>
          <a:solidFill>
            <a:srgbClr val="66FFFF"/>
          </a:solidFill>
        </p:grpSpPr>
        <p:grpSp>
          <p:nvGrpSpPr>
            <p:cNvPr id="59" name="Group 45"/>
            <p:cNvGrpSpPr>
              <a:grpSpLocks/>
            </p:cNvGrpSpPr>
            <p:nvPr/>
          </p:nvGrpSpPr>
          <p:grpSpPr bwMode="auto">
            <a:xfrm rot="5400000">
              <a:off x="3104" y="1883"/>
              <a:ext cx="502" cy="599"/>
              <a:chOff x="2607" y="2405"/>
              <a:chExt cx="1616" cy="1860"/>
            </a:xfrm>
            <a:grpFill/>
          </p:grpSpPr>
          <p:sp>
            <p:nvSpPr>
              <p:cNvPr id="61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9" descr="Bouquet"/>
              <p:cNvSpPr>
                <a:spLocks noChangeArrowheads="1"/>
              </p:cNvSpPr>
              <p:nvPr/>
            </p:nvSpPr>
            <p:spPr bwMode="gray">
              <a:xfrm>
                <a:off x="2607" y="2405"/>
                <a:ext cx="1616" cy="1860"/>
              </a:xfrm>
              <a:prstGeom prst="ellipse">
                <a:avLst/>
              </a:prstGeom>
              <a:grpFill/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sz="320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WordArt 55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56" y="2041"/>
              <a:ext cx="398" cy="282"/>
            </a:xfrm>
            <a:prstGeom prst="rect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2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vi-VN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AutoShape 43"/>
          <p:cNvSpPr>
            <a:spLocks noChangeArrowheads="1"/>
          </p:cNvSpPr>
          <p:nvPr/>
        </p:nvSpPr>
        <p:spPr bwMode="gray">
          <a:xfrm>
            <a:off x="3995903" y="5812277"/>
            <a:ext cx="8291512" cy="810302"/>
          </a:xfrm>
          <a:prstGeom prst="roundRect">
            <a:avLst>
              <a:gd name="adj" fmla="val 50000"/>
            </a:avLst>
          </a:prstGeom>
          <a:solidFill>
            <a:srgbClr val="FF99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vi-VN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Vẽ hình chiếu vuông góc của vật thể đơn giản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gray">
          <a:xfrm rot="5400000">
            <a:off x="3267629" y="5494079"/>
            <a:ext cx="346973" cy="12399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vi-VN" sz="320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9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" grpId="0" animBg="1"/>
      <p:bldP spid="58" grpId="0" animBg="1"/>
      <p:bldP spid="64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trụ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5: 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Khi quay nửa hình tròn một vòng quanh đường kính cố định, ta được: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nón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57426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cầu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46410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chóp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7526 0.678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5553" y="308708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461" y="1138435"/>
            <a:ext cx="11582400" cy="2589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/>
              <a:t>Vẽ 3 hình chiếu vuông góc của một số đồ vật đơn giản trong gia đình em.</a:t>
            </a:r>
            <a:endParaRPr lang="en-US" sz="3200"/>
          </a:p>
          <a:p>
            <a:r>
              <a:rPr lang="en-US" sz="3200"/>
              <a:t>- GV gợi ý một số đồ vật đơn giản trong nhà như: lọ hoa, tủ quần áo, cái cốc…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03" y="1428060"/>
            <a:ext cx="10515600" cy="4351338"/>
          </a:xfrm>
        </p:spPr>
        <p:txBody>
          <a:bodyPr/>
          <a:lstStyle/>
          <a:p>
            <a:pPr lvl="0"/>
            <a:r>
              <a:rPr lang="en-US" i="1"/>
              <a:t>Học bài, vẽ hình chiếu của một vật thể ở gia đình .</a:t>
            </a:r>
          </a:p>
          <a:p>
            <a:pPr lvl="0"/>
            <a:r>
              <a:rPr lang="en-US" i="1"/>
              <a:t>Chuẩn bị Bài 3 - Bản vẽ chi tiết.</a:t>
            </a:r>
            <a:endParaRPr lang="en-US"/>
          </a:p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16284" y="46773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1370035" y="2551837"/>
            <a:ext cx="94519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Tinh thần học tập rất tốt!</a:t>
            </a:r>
          </a:p>
          <a:p>
            <a:pPr algn="ctr"/>
            <a:r>
              <a:rPr lang="vi-VN" sz="54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 Cảm ơn các bạn đã góp sức </a:t>
            </a:r>
            <a:r>
              <a:rPr lang="vi-VN" sz="54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☺</a:t>
            </a:r>
            <a:endParaRPr lang="en-US" sz="5400" b="1" cap="none" spc="0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8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3"/>
            <a:ext cx="636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406" y="2716326"/>
            <a:ext cx="18565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8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5200" y="976866"/>
            <a:ext cx="1569720" cy="165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765" y="943164"/>
            <a:ext cx="2115601" cy="178156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761145" y="1349001"/>
            <a:ext cx="5689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92647" y="3048001"/>
            <a:ext cx="8868719" cy="4072509"/>
          </a:xfrm>
          <a:prstGeom prst="cloudCallout">
            <a:avLst>
              <a:gd name="adj1" fmla="val 68720"/>
              <a:gd name="adj2" fmla="val 357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255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E4B551D-AF1A-4159-A3D5-2F001C6773E1}"/>
              </a:ext>
            </a:extLst>
          </p:cNvPr>
          <p:cNvSpPr/>
          <p:nvPr/>
        </p:nvSpPr>
        <p:spPr>
          <a:xfrm>
            <a:off x="-337460" y="0"/>
            <a:ext cx="6538236" cy="42810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18,19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9C6AE82-E2AA-4DC1-86E8-B76EA5D86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0885061"/>
              </p:ext>
            </p:extLst>
          </p:nvPr>
        </p:nvGraphicFramePr>
        <p:xfrm>
          <a:off x="6200776" y="2968901"/>
          <a:ext cx="5829300" cy="4186152"/>
        </p:xfrm>
        <a:graphic>
          <a:graphicData uri="http://schemas.openxmlformats.org/drawingml/2006/table">
            <a:tbl>
              <a:tblPr firstRow="1" firstCol="1" bandRow="1"/>
              <a:tblGrid>
                <a:gridCol w="1589388">
                  <a:extLst>
                    <a:ext uri="{9D8B030D-6E8A-4147-A177-3AD203B41FA5}">
                      <a16:colId xmlns:a16="http://schemas.microsoft.com/office/drawing/2014/main" xmlns="" val="3938934286"/>
                    </a:ext>
                  </a:extLst>
                </a:gridCol>
                <a:gridCol w="4239912">
                  <a:extLst>
                    <a:ext uri="{9D8B030D-6E8A-4147-A177-3AD203B41FA5}">
                      <a16:colId xmlns:a16="http://schemas.microsoft.com/office/drawing/2014/main" xmlns="" val="1037633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921049"/>
                  </a:ext>
                </a:extLst>
              </a:tr>
              <a:tr h="900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4982025"/>
                  </a:ext>
                </a:extLst>
              </a:tr>
              <a:tr h="900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320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820157"/>
                  </a:ext>
                </a:extLst>
              </a:tr>
              <a:tr h="900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320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687478"/>
                  </a:ext>
                </a:extLst>
              </a:tr>
              <a:tr h="900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320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101275"/>
                  </a:ext>
                </a:extLst>
              </a:tr>
            </a:tbl>
          </a:graphicData>
        </a:graphic>
      </p:graphicFrame>
      <p:sp>
        <p:nvSpPr>
          <p:cNvPr id="13" name="AutoShape 43">
            <a:extLst>
              <a:ext uri="{FF2B5EF4-FFF2-40B4-BE49-F238E27FC236}">
                <a16:creationId xmlns:a16="http://schemas.microsoft.com/office/drawing/2014/main" xmlns="" id="{1023B7AA-DC95-4499-A1B7-0E2CC1C1D9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0776" y="96333"/>
            <a:ext cx="5991224" cy="2750106"/>
          </a:xfrm>
          <a:prstGeom prst="roundRect">
            <a:avLst>
              <a:gd name="adj" fmla="val 50000"/>
            </a:avLst>
          </a:prstGeom>
          <a:solidFill>
            <a:srgbClr val="FFCC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193799-F3AD-40DB-B89C-551D1BA6EB4E}"/>
              </a:ext>
            </a:extLst>
          </p:cNvPr>
          <p:cNvSpPr/>
          <p:nvPr/>
        </p:nvSpPr>
        <p:spPr>
          <a:xfrm>
            <a:off x="281757" y="5801276"/>
            <a:ext cx="5919019" cy="1110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0C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  </a:t>
            </a:r>
            <a:endParaRPr lang="en-US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3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AF6489BF-33E0-40F3-B626-D9234C05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922337"/>
            <a:ext cx="8701088" cy="881545"/>
          </a:xfrm>
        </p:spPr>
        <p:txBody>
          <a:bodyPr>
            <a:noAutofit/>
          </a:bodyPr>
          <a:lstStyle/>
          <a:p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 Logo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9C6AE82-E2AA-4DC1-86E8-B76EA5D86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772256"/>
              </p:ext>
            </p:extLst>
          </p:nvPr>
        </p:nvGraphicFramePr>
        <p:xfrm>
          <a:off x="1" y="25023"/>
          <a:ext cx="12192000" cy="5787471"/>
        </p:xfrm>
        <a:graphic>
          <a:graphicData uri="http://schemas.openxmlformats.org/drawingml/2006/table">
            <a:tbl>
              <a:tblPr firstRow="1" firstCol="1" bandRow="1"/>
              <a:tblGrid>
                <a:gridCol w="3324210">
                  <a:extLst>
                    <a:ext uri="{9D8B030D-6E8A-4147-A177-3AD203B41FA5}">
                      <a16:colId xmlns:a16="http://schemas.microsoft.com/office/drawing/2014/main" xmlns="" val="3938934286"/>
                    </a:ext>
                  </a:extLst>
                </a:gridCol>
                <a:gridCol w="8867790">
                  <a:extLst>
                    <a:ext uri="{9D8B030D-6E8A-4147-A177-3AD203B41FA5}">
                      <a16:colId xmlns:a16="http://schemas.microsoft.com/office/drawing/2014/main" xmlns="" val="1037633059"/>
                    </a:ext>
                  </a:extLst>
                </a:gridCol>
              </a:tblGrid>
              <a:tr h="75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921049"/>
                  </a:ext>
                </a:extLst>
              </a:tr>
              <a:tr h="12507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4982025"/>
                  </a:ext>
                </a:extLst>
              </a:tr>
              <a:tr h="12507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820157"/>
                  </a:ext>
                </a:extLst>
              </a:tr>
              <a:tr h="12507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320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687478"/>
                  </a:ext>
                </a:extLst>
              </a:tr>
              <a:tr h="12507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320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E99D0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E99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1012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193799-F3AD-40DB-B89C-551D1BA6EB4E}"/>
              </a:ext>
            </a:extLst>
          </p:cNvPr>
          <p:cNvSpPr/>
          <p:nvPr/>
        </p:nvSpPr>
        <p:spPr>
          <a:xfrm>
            <a:off x="0" y="5611330"/>
            <a:ext cx="12192000" cy="1300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0C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9DD68A0-6C94-4943-9BFF-B5A7AFF805B7}"/>
              </a:ext>
            </a:extLst>
          </p:cNvPr>
          <p:cNvSpPr txBox="1">
            <a:spLocks/>
          </p:cNvSpPr>
          <p:nvPr/>
        </p:nvSpPr>
        <p:spPr>
          <a:xfrm>
            <a:off x="3414711" y="4652753"/>
            <a:ext cx="8701088" cy="881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6FF9708-4C7D-4DC1-863E-3287727970AB}"/>
              </a:ext>
            </a:extLst>
          </p:cNvPr>
          <p:cNvSpPr txBox="1">
            <a:spLocks/>
          </p:cNvSpPr>
          <p:nvPr/>
        </p:nvSpPr>
        <p:spPr>
          <a:xfrm>
            <a:off x="3414711" y="2424974"/>
            <a:ext cx="8701088" cy="881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endParaRPr lang="en-US" sz="3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12CD177-AA98-4390-8740-8F07B2D4C6E3}"/>
              </a:ext>
            </a:extLst>
          </p:cNvPr>
          <p:cNvSpPr txBox="1">
            <a:spLocks/>
          </p:cNvSpPr>
          <p:nvPr/>
        </p:nvSpPr>
        <p:spPr>
          <a:xfrm>
            <a:off x="3414711" y="3486838"/>
            <a:ext cx="8701088" cy="881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4CF41B6-7E8E-4F6C-B7DD-CCE33F689CAE}"/>
              </a:ext>
            </a:extLst>
          </p:cNvPr>
          <p:cNvSpPr txBox="1">
            <a:spLocks/>
          </p:cNvSpPr>
          <p:nvPr/>
        </p:nvSpPr>
        <p:spPr>
          <a:xfrm>
            <a:off x="5653089" y="5791649"/>
            <a:ext cx="6538912" cy="881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7BB9782-8FF3-4390-B058-5520F5BD3053}"/>
              </a:ext>
            </a:extLst>
          </p:cNvPr>
          <p:cNvSpPr txBox="1">
            <a:spLocks/>
          </p:cNvSpPr>
          <p:nvPr/>
        </p:nvSpPr>
        <p:spPr>
          <a:xfrm>
            <a:off x="3414711" y="784226"/>
            <a:ext cx="8701088" cy="881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7974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0" y="152400"/>
            <a:ext cx="122914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vi-VN" sz="44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 </a:t>
            </a:r>
            <a:r>
              <a:rPr lang="vi-V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bước vẽ hình chiếu vuông góc của vật thể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82535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1: Phân tích vật thể thành các khối đơn giản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3250E8-682C-4F13-907A-6FA6C9B4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276600"/>
            <a:ext cx="438912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0DC2D1-3F0D-45D6-A1E3-CFD7B2B97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927" y="3314700"/>
            <a:ext cx="4751673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37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0" y="152400"/>
            <a:ext cx="122625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vi-V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 bước vẽ hình chiếu vuông góc của vật thể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82535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2: Chọn các hướng chiếu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FC9E5A-4261-496E-A7C2-967D4459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50" y="2228866"/>
            <a:ext cx="4660900" cy="3228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D41D16-CC54-4A63-933D-62B029376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094115"/>
            <a:ext cx="620468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37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0" y="135984"/>
            <a:ext cx="114926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vi-V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 bước vẽ hình chiếu vuông góc của vật thể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82535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3: Vẽ các hình chiếu các bộ phận của vật thể bằng nét liền mảnh.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8768" y="6124639"/>
            <a:ext cx="2685755" cy="4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64B658-95A9-48D5-9CED-D6C33B96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2971799"/>
            <a:ext cx="5257800" cy="3600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D69FE8-B661-409E-B15F-0E6C3A348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3800" y="2971800"/>
            <a:ext cx="5556250" cy="36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45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735</Words>
  <Application>Microsoft Office PowerPoint</Application>
  <PresentationFormat>Custom</PresentationFormat>
  <Paragraphs>138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Tahoma</vt:lpstr>
      <vt:lpstr>Calibri</vt:lpstr>
      <vt:lpstr>Calibri Light</vt:lpstr>
      <vt:lpstr>2_Office Theme</vt:lpstr>
      <vt:lpstr>Clip</vt:lpstr>
      <vt:lpstr>Slide 1</vt:lpstr>
      <vt:lpstr>Slide 2</vt:lpstr>
      <vt:lpstr>Slide 3</vt:lpstr>
      <vt:lpstr>Slide 4</vt:lpstr>
      <vt:lpstr>Slide 5</vt:lpstr>
      <vt:lpstr>Phân tích vật thể thành các khối đơn giản.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81</cp:revision>
  <dcterms:created xsi:type="dcterms:W3CDTF">2018-05-10T00:06:18Z</dcterms:created>
  <dcterms:modified xsi:type="dcterms:W3CDTF">2023-08-03T22:30:16Z</dcterms:modified>
</cp:coreProperties>
</file>