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88" r:id="rId3"/>
    <p:sldId id="397" r:id="rId4"/>
    <p:sldId id="400" r:id="rId5"/>
    <p:sldId id="401" r:id="rId6"/>
    <p:sldId id="380" r:id="rId7"/>
    <p:sldId id="379" r:id="rId8"/>
    <p:sldId id="381" r:id="rId9"/>
    <p:sldId id="404" r:id="rId10"/>
    <p:sldId id="402" r:id="rId11"/>
    <p:sldId id="385" r:id="rId12"/>
    <p:sldId id="386" r:id="rId13"/>
    <p:sldId id="387" r:id="rId14"/>
    <p:sldId id="388" r:id="rId15"/>
    <p:sldId id="390" r:id="rId16"/>
    <p:sldId id="391" r:id="rId17"/>
    <p:sldId id="392" r:id="rId18"/>
    <p:sldId id="393" r:id="rId19"/>
    <p:sldId id="394" r:id="rId20"/>
  </p:sldIdLst>
  <p:sldSz cx="9144000" cy="5143500" type="screen16x9"/>
  <p:notesSz cx="6858000" cy="9144000"/>
  <p:embeddedFontLst>
    <p:embeddedFont>
      <p:font typeface="Chewy" panose="020B0604020202020204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Nunito SemiBold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197642-07C3-4FAE-95BF-44FFD0E06B52}">
  <a:tblStyle styleId="{AA197642-07C3-4FAE-95BF-44FFD0E06B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525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1" name="Google Shape;79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2" name="Google Shape;79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2" name="Google Shape;9412;g9fe1004dc8_0_24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3" name="Google Shape;9413;g9fe1004dc8_0_24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77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971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Slide_1_1_1_1_1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6887830" y="2861832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87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4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10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1_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814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600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86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24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91" r:id="rId3"/>
    <p:sldLayoutId id="2147483685" r:id="rId4"/>
    <p:sldLayoutId id="2147483684" r:id="rId5"/>
    <p:sldLayoutId id="2147483683" r:id="rId6"/>
    <p:sldLayoutId id="2147483689" r:id="rId7"/>
    <p:sldLayoutId id="2147483688" r:id="rId8"/>
    <p:sldLayoutId id="2147483687" r:id="rId9"/>
    <p:sldLayoutId id="2147483686" r:id="rId10"/>
    <p:sldLayoutId id="2147483682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zosKHQww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8" name="Google Shape;7908;p35"/>
          <p:cNvSpPr txBox="1">
            <a:spLocks noGrp="1"/>
          </p:cNvSpPr>
          <p:nvPr>
            <p:ph type="ctrTitle"/>
          </p:nvPr>
        </p:nvSpPr>
        <p:spPr>
          <a:xfrm>
            <a:off x="106326" y="1663372"/>
            <a:ext cx="8627127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1-TIẾT 1 </a:t>
            </a:r>
            <a:b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TIÊU CHUẨN TRÌNH BÀY BẢN VẼ KĨ THUẬT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1157008" y="1017041"/>
            <a:ext cx="680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CHƯƠNG I: VẼ KĨ THUẬT</a:t>
            </a:r>
            <a:endParaRPr lang="vi-VN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1105785" y="2094697"/>
            <a:ext cx="6592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giấy</a:t>
            </a:r>
            <a:endParaRPr lang="vi-VN" sz="2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.</a:t>
            </a:r>
            <a:endParaRPr lang="vi-VN" sz="2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.</a:t>
            </a:r>
            <a:endParaRPr lang="vi-VN" sz="28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thước</a:t>
            </a:r>
            <a:endParaRPr lang="vi-VN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509823" y="680484"/>
            <a:ext cx="618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phút</a:t>
            </a:r>
            <a:endParaRPr lang="vi-VN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Sao 32-Cánh 5"/>
          <p:cNvSpPr/>
          <p:nvPr/>
        </p:nvSpPr>
        <p:spPr>
          <a:xfrm>
            <a:off x="5507664" y="61541"/>
            <a:ext cx="3636336" cy="271130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HÌNH THÀNH KIẾN THỨC</a:t>
            </a:r>
            <a:endParaRPr lang="vi-V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8534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êu đề 1"/>
          <p:cNvSpPr>
            <a:spLocks noGrp="1"/>
          </p:cNvSpPr>
          <p:nvPr>
            <p:ph type="title"/>
          </p:nvPr>
        </p:nvSpPr>
        <p:spPr>
          <a:xfrm>
            <a:off x="898127" y="325682"/>
            <a:ext cx="5723400" cy="5604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I. KHỔ GIẤY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254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7" y="90488"/>
            <a:ext cx="7259217" cy="493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80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606490" y="1138335"/>
            <a:ext cx="7781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+mn-lt"/>
              </a:rPr>
              <a:t>Là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giữ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kích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thước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dài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đo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được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trên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diễn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của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vật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thể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và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kích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thước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thực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tương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ứng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trên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vật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đó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  <a:p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858416" y="354563"/>
            <a:ext cx="464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+mn-lt"/>
              </a:rPr>
              <a:t>II. TỈ LỆ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606490" y="2032700"/>
            <a:ext cx="603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3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cách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thể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hiện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trên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vẽ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kĩ</a:t>
            </a:r>
            <a:r>
              <a:rPr lang="vi-V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000" b="1" dirty="0" err="1">
                <a:solidFill>
                  <a:srgbClr val="FF0000"/>
                </a:solidFill>
                <a:latin typeface="+mn-lt"/>
              </a:rPr>
              <a:t>thuật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thu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nhỏ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giữ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nguyên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FR" sz="20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n-lt"/>
              </a:rPr>
              <a:t>phóng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 to.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4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91116" y="521624"/>
            <a:ext cx="7666075" cy="728677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Một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viên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gạch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vuông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300×300 (mm) </a:t>
            </a:r>
            <a:r>
              <a:rPr lang="en-US" dirty="0" err="1">
                <a:latin typeface="+mn-lt"/>
              </a:rPr>
              <a:t>được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vẽ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với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kích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thước</a:t>
            </a:r>
            <a:r>
              <a:rPr lang="en-US" dirty="0">
                <a:latin typeface="+mn-lt"/>
              </a:rPr>
              <a:t> 30×30 (mm),</a:t>
            </a: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hỏi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tỉ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lệ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vẽ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là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nhiêu</a:t>
            </a:r>
            <a:r>
              <a:rPr lang="en-US" dirty="0">
                <a:latin typeface="+mn-lt"/>
              </a:rPr>
              <a:t>? </a:t>
            </a:r>
            <a:br>
              <a:rPr lang="en-US" dirty="0">
                <a:latin typeface="+mn-lt"/>
              </a:rPr>
            </a:b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1241547" y="2731477"/>
            <a:ext cx="342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Tỉ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lệ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30:300 = 1:10</a:t>
            </a:r>
            <a:endParaRPr lang="vi-VN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6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III. NÉT VẼ</a:t>
            </a:r>
            <a:endParaRPr lang="vi-V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783771" y="1306285"/>
            <a:ext cx="6419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latin typeface="+mn-lt"/>
              </a:rPr>
              <a:t>Có</a:t>
            </a:r>
            <a:r>
              <a:rPr lang="fr-FR" sz="2800" b="1" dirty="0">
                <a:latin typeface="+mn-lt"/>
              </a:rPr>
              <a:t> 4 </a:t>
            </a:r>
            <a:r>
              <a:rPr lang="fr-FR" sz="2800" b="1" dirty="0" err="1">
                <a:latin typeface="+mn-lt"/>
              </a:rPr>
              <a:t>nét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vẽ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cơ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bản</a:t>
            </a:r>
            <a:r>
              <a:rPr lang="fr-FR" sz="2800" b="1" dirty="0">
                <a:latin typeface="+mn-lt"/>
              </a:rPr>
              <a:t> :</a:t>
            </a:r>
            <a:endParaRPr lang="vi-VN" sz="2800" b="1" dirty="0">
              <a:latin typeface="+mn-lt"/>
            </a:endParaRPr>
          </a:p>
          <a:p>
            <a:r>
              <a:rPr lang="fr-FR" sz="2800" b="1" dirty="0">
                <a:latin typeface="+mn-lt"/>
              </a:rPr>
              <a:t>- </a:t>
            </a:r>
            <a:r>
              <a:rPr lang="fr-FR" sz="2800" b="1" dirty="0" err="1">
                <a:latin typeface="+mn-lt"/>
              </a:rPr>
              <a:t>Nét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liền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đậm</a:t>
            </a:r>
            <a:endParaRPr lang="vi-VN" sz="2800" b="1" dirty="0">
              <a:latin typeface="+mn-lt"/>
            </a:endParaRPr>
          </a:p>
          <a:p>
            <a:r>
              <a:rPr lang="fr-FR" sz="2800" b="1" dirty="0">
                <a:latin typeface="+mn-lt"/>
              </a:rPr>
              <a:t>- </a:t>
            </a:r>
            <a:r>
              <a:rPr lang="fr-FR" sz="2800" b="1" dirty="0" err="1">
                <a:latin typeface="+mn-lt"/>
              </a:rPr>
              <a:t>Nét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liền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mảnh</a:t>
            </a:r>
            <a:endParaRPr lang="vi-VN" sz="2800" b="1" dirty="0">
              <a:latin typeface="+mn-lt"/>
            </a:endParaRPr>
          </a:p>
          <a:p>
            <a:r>
              <a:rPr lang="fr-FR" sz="2800" b="1" dirty="0">
                <a:latin typeface="+mn-lt"/>
              </a:rPr>
              <a:t>- </a:t>
            </a:r>
            <a:r>
              <a:rPr lang="fr-FR" sz="2800" b="1" dirty="0" err="1">
                <a:latin typeface="+mn-lt"/>
              </a:rPr>
              <a:t>Nét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đứt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mảnh</a:t>
            </a:r>
            <a:endParaRPr lang="vi-VN" sz="2800" b="1" dirty="0">
              <a:latin typeface="+mn-lt"/>
            </a:endParaRPr>
          </a:p>
          <a:p>
            <a:r>
              <a:rPr lang="fr-FR" sz="2800" b="1" dirty="0">
                <a:latin typeface="+mn-lt"/>
              </a:rPr>
              <a:t>- </a:t>
            </a:r>
            <a:r>
              <a:rPr lang="fr-FR" sz="2800" b="1" dirty="0" err="1">
                <a:latin typeface="+mn-lt"/>
              </a:rPr>
              <a:t>Nét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gạch</a:t>
            </a:r>
            <a:r>
              <a:rPr lang="fr-FR" sz="2800" b="1" dirty="0">
                <a:latin typeface="+mn-lt"/>
              </a:rPr>
              <a:t> </a:t>
            </a:r>
            <a:r>
              <a:rPr lang="fr-FR" sz="2800" b="1" dirty="0" err="1">
                <a:latin typeface="+mn-lt"/>
              </a:rPr>
              <a:t>dài</a:t>
            </a:r>
            <a:r>
              <a:rPr lang="fr-FR" sz="2800" b="1" dirty="0">
                <a:latin typeface="+mn-lt"/>
              </a:rPr>
              <a:t> – </a:t>
            </a:r>
            <a:r>
              <a:rPr lang="fr-FR" sz="2800" b="1" dirty="0" err="1">
                <a:latin typeface="+mn-lt"/>
              </a:rPr>
              <a:t>chấm</a:t>
            </a:r>
            <a:r>
              <a:rPr lang="fr-FR" sz="2800" b="1" dirty="0">
                <a:latin typeface="+mn-lt"/>
              </a:rPr>
              <a:t> – </a:t>
            </a:r>
            <a:r>
              <a:rPr lang="fr-FR" sz="2800" b="1" dirty="0" err="1">
                <a:latin typeface="+mn-lt"/>
              </a:rPr>
              <a:t>mảnh</a:t>
            </a:r>
            <a:r>
              <a:rPr lang="fr-FR" sz="2800" b="1" dirty="0">
                <a:latin typeface="+mn-lt"/>
              </a:rPr>
              <a:t> </a:t>
            </a:r>
            <a:endParaRPr lang="vi-VN" sz="2800" b="1" dirty="0">
              <a:latin typeface="+mn-lt"/>
            </a:endParaRPr>
          </a:p>
          <a:p>
            <a:endParaRPr lang="vi-VN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4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71804" y="474972"/>
            <a:ext cx="5723400" cy="560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IV. GHI KÍCH THƯỚC</a:t>
            </a:r>
            <a:endParaRPr lang="vi-V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671803" y="1343608"/>
            <a:ext cx="7725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Đường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kích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thước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fr-FR" sz="2400" dirty="0" err="1">
                <a:latin typeface="+mn-lt"/>
              </a:rPr>
              <a:t>xác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định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đối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tượng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cần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được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ghi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kích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thước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được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vẽ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bằng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nét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liền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mảnh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và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thường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có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vẽ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mũi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tên</a:t>
            </a:r>
            <a:r>
              <a:rPr lang="fr-FR" sz="2400" dirty="0">
                <a:latin typeface="+mn-lt"/>
              </a:rPr>
              <a:t> ở 2 </a:t>
            </a:r>
            <a:r>
              <a:rPr lang="fr-FR" sz="2400" dirty="0" err="1">
                <a:latin typeface="+mn-lt"/>
              </a:rPr>
              <a:t>đầu</a:t>
            </a:r>
            <a:r>
              <a:rPr lang="fr-FR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  <a:p>
            <a:r>
              <a:rPr lang="fr-FR" sz="24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Đường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gióng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fr-FR" sz="2400" dirty="0" err="1">
                <a:latin typeface="+mn-lt"/>
              </a:rPr>
              <a:t>giới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hạn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phần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được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ghi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kích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thước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được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vẽ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bằng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nét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liền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mảnh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và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vượt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quá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đường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kính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thước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dài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tứ</a:t>
            </a:r>
            <a:r>
              <a:rPr lang="fr-FR" sz="2400" dirty="0">
                <a:latin typeface="+mn-lt"/>
              </a:rPr>
              <a:t> 2-4 </a:t>
            </a:r>
            <a:r>
              <a:rPr lang="fr-FR" sz="2400" dirty="0" err="1">
                <a:latin typeface="+mn-lt"/>
              </a:rPr>
              <a:t>mm.</a:t>
            </a:r>
            <a:endParaRPr lang="vi-VN" sz="2400" dirty="0">
              <a:latin typeface="+mn-lt"/>
            </a:endParaRPr>
          </a:p>
          <a:p>
            <a:r>
              <a:rPr lang="fr-FR" sz="2400" b="1" dirty="0">
                <a:solidFill>
                  <a:srgbClr val="FF0000"/>
                </a:solidFill>
                <a:latin typeface="+mn-lt"/>
              </a:rPr>
              <a:t>-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Giá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trị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kích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</a:rPr>
              <a:t>thước</a:t>
            </a:r>
            <a:r>
              <a:rPr lang="fr-FR" sz="2400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fr-FR" sz="2400" dirty="0" err="1">
                <a:latin typeface="+mn-lt"/>
              </a:rPr>
              <a:t>chỉ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trị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số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kích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thước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thực</a:t>
            </a:r>
            <a:r>
              <a:rPr lang="fr-FR" sz="2400" dirty="0">
                <a:latin typeface="+mn-lt"/>
              </a:rPr>
              <a:t>, </a:t>
            </a:r>
            <a:r>
              <a:rPr lang="fr-FR" sz="2400" dirty="0" err="1">
                <a:latin typeface="+mn-lt"/>
              </a:rPr>
              <a:t>không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phụ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thuộc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vào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tỉ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lệ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bản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vẽ</a:t>
            </a:r>
            <a:r>
              <a:rPr lang="fr-FR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  <a:p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4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144001" cy="264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" y="2519265"/>
            <a:ext cx="9049430" cy="26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39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51" y="1925800"/>
            <a:ext cx="38385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2034074" y="1082218"/>
            <a:ext cx="553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Vẽ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lại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hình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theo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tỉ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lệ</a:t>
            </a:r>
            <a:r>
              <a:rPr lang="en-US" sz="2800" dirty="0">
                <a:latin typeface="+mn-lt"/>
              </a:rPr>
              <a:t> 1:1 </a:t>
            </a:r>
            <a:r>
              <a:rPr lang="en-US" sz="2800" dirty="0" err="1">
                <a:latin typeface="+mn-lt"/>
              </a:rPr>
              <a:t>trên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giấy</a:t>
            </a:r>
            <a:r>
              <a:rPr lang="en-US" sz="2800" dirty="0">
                <a:latin typeface="+mn-lt"/>
              </a:rPr>
              <a:t> A4</a:t>
            </a:r>
            <a:endParaRPr lang="vi-VN" sz="2800" dirty="0">
              <a:latin typeface="+mn-lt"/>
            </a:endParaRPr>
          </a:p>
        </p:txBody>
      </p:sp>
      <p:sp>
        <p:nvSpPr>
          <p:cNvPr id="4" name="Sao 32-Cánh 3"/>
          <p:cNvSpPr/>
          <p:nvPr/>
        </p:nvSpPr>
        <p:spPr>
          <a:xfrm>
            <a:off x="5709684" y="1082218"/>
            <a:ext cx="3434316" cy="271130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LUYỆN TẬP</a:t>
            </a:r>
            <a:endParaRPr lang="vi-V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37117" y="64745"/>
            <a:ext cx="7893698" cy="560400"/>
          </a:xfrm>
        </p:spPr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bày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khung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khung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tên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giấy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A4</a:t>
            </a:r>
            <a:br>
              <a:rPr lang="vi-VN" sz="2800" b="1" dirty="0">
                <a:solidFill>
                  <a:srgbClr val="7030A0"/>
                </a:solidFill>
                <a:latin typeface="+mn-lt"/>
              </a:rPr>
            </a:br>
            <a:endParaRPr lang="vi-VN" sz="28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17" y="699793"/>
            <a:ext cx="7259217" cy="426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ao 32-Cánh 4"/>
          <p:cNvSpPr/>
          <p:nvPr/>
        </p:nvSpPr>
        <p:spPr>
          <a:xfrm>
            <a:off x="5816010" y="593121"/>
            <a:ext cx="3434316" cy="271130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Vận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dụng</a:t>
            </a:r>
            <a:endParaRPr lang="vi-V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7" name="Google Shape;9417;p67"/>
          <p:cNvSpPr txBox="1">
            <a:spLocks noGrp="1"/>
          </p:cNvSpPr>
          <p:nvPr>
            <p:ph type="title"/>
          </p:nvPr>
        </p:nvSpPr>
        <p:spPr>
          <a:xfrm>
            <a:off x="3168146" y="138220"/>
            <a:ext cx="4074318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8318;p51">
            <a:extLst>
              <a:ext uri="{FF2B5EF4-FFF2-40B4-BE49-F238E27FC236}">
                <a16:creationId xmlns:a16="http://schemas.microsoft.com/office/drawing/2014/main" id="{C8C3B965-9C81-47D2-9AC8-A6EADBC9DE58}"/>
              </a:ext>
            </a:extLst>
          </p:cNvPr>
          <p:cNvSpPr txBox="1">
            <a:spLocks/>
          </p:cNvSpPr>
          <p:nvPr/>
        </p:nvSpPr>
        <p:spPr>
          <a:xfrm>
            <a:off x="3331029" y="1223366"/>
            <a:ext cx="5812971" cy="302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KHỔ GIẤY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TỈ LỆ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NÉT VẼ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GHI KÍCH THƯỚC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6" y="1016163"/>
            <a:ext cx="19431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óa học Vẽ kĩ thuật giúp bạn làm được gì - idc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94474" cy="509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ao 32-Cánh 8"/>
          <p:cNvSpPr/>
          <p:nvPr/>
        </p:nvSpPr>
        <p:spPr>
          <a:xfrm>
            <a:off x="5858540" y="829340"/>
            <a:ext cx="2732568" cy="271130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KHỞI ĐỘNG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3971261" y="92361"/>
            <a:ext cx="464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sau</a:t>
            </a:r>
            <a:endParaRPr lang="vi-VN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4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ặt bằng thiết kế chung cư 1 phòng ng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áp Eiffel – Wikivoy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-1"/>
            <a:ext cx="61120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3" y="419004"/>
            <a:ext cx="1943100" cy="363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3433664" y="1110860"/>
            <a:ext cx="4814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Bản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kĩ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thuật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tài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liệu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trình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bày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dưới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biểu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diễn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dạng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kích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thước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yêu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cầu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kĩ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thuật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.</a:t>
            </a:r>
            <a:endParaRPr lang="vi-VN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3636335" y="297712"/>
            <a:ext cx="48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kĩ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?</a:t>
            </a:r>
            <a:endParaRPr lang="vi-VN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5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3" y="530971"/>
            <a:ext cx="19431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97644" y="1023001"/>
            <a:ext cx="443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n-lt"/>
              </a:rPr>
              <a:t>Em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hãy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quan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sát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hình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ảnh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và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cho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biết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về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các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đường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err="1">
                <a:latin typeface="+mn-lt"/>
              </a:rPr>
              <a:t>nét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err="1">
                <a:latin typeface="+mn-lt"/>
              </a:rPr>
              <a:t>cách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ghi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kích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thước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trên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hình</a:t>
            </a:r>
            <a:r>
              <a:rPr lang="en-US" sz="2400" b="1" dirty="0">
                <a:latin typeface="+mn-lt"/>
              </a:rPr>
              <a:t> a </a:t>
            </a:r>
            <a:r>
              <a:rPr lang="en-US" sz="2400" b="1" dirty="0" err="1">
                <a:latin typeface="+mn-lt"/>
              </a:rPr>
              <a:t>và</a:t>
            </a:r>
            <a:r>
              <a:rPr lang="en-US" sz="2400" b="1" dirty="0">
                <a:latin typeface="+mn-lt"/>
              </a:rPr>
              <a:t> b?</a:t>
            </a:r>
            <a:endParaRPr lang="vi-VN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80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3" y="419004"/>
            <a:ext cx="19431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3601616" y="634614"/>
            <a:ext cx="309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chuẩn</a:t>
            </a:r>
            <a:endParaRPr lang="vi-VN" sz="2400" dirty="0">
              <a:latin typeface="+mn-lt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508310" y="1982687"/>
            <a:ext cx="493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tiêu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chuẩn</a:t>
            </a:r>
            <a:endParaRPr lang="vi-VN" sz="2400" dirty="0">
              <a:latin typeface="+mn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02433" y="3390220"/>
            <a:ext cx="749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+mn-lt"/>
              </a:rPr>
              <a:t>Bản vẽ kĩ thuật được lập theo các quy tắc thống nhất, được quy định trong các tiêu chuẩn về bản vẽ kĩ thuật.</a:t>
            </a:r>
            <a:endParaRPr lang="vi-VN" sz="2800" b="1" dirty="0">
              <a:solidFill>
                <a:srgbClr val="7030A0"/>
              </a:solidFill>
              <a:latin typeface="+mn-lt"/>
            </a:endParaRPr>
          </a:p>
        </p:txBody>
      </p:sp>
      <p:cxnSp>
        <p:nvCxnSpPr>
          <p:cNvPr id="7" name="Đường kết nối Thẳng 6"/>
          <p:cNvCxnSpPr>
            <a:endCxn id="4" idx="1"/>
          </p:cNvCxnSpPr>
          <p:nvPr/>
        </p:nvCxnSpPr>
        <p:spPr>
          <a:xfrm flipV="1">
            <a:off x="2995127" y="865447"/>
            <a:ext cx="606489" cy="1422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Đường kết nối Thẳng 8"/>
          <p:cNvCxnSpPr>
            <a:endCxn id="5" idx="1"/>
          </p:cNvCxnSpPr>
          <p:nvPr/>
        </p:nvCxnSpPr>
        <p:spPr>
          <a:xfrm flipV="1">
            <a:off x="3060441" y="2213520"/>
            <a:ext cx="447869" cy="115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27975" y="521624"/>
            <a:ext cx="5723400" cy="1115789"/>
          </a:xfrm>
        </p:spPr>
        <p:txBody>
          <a:bodyPr/>
          <a:lstStyle/>
          <a:p>
            <a:r>
              <a:rPr lang="en-US" sz="3200" b="1" dirty="0" err="1">
                <a:latin typeface="+mn-lt"/>
                <a:hlinkClick r:id="rId2"/>
              </a:rPr>
              <a:t>Em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hãy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quan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sát</a:t>
            </a:r>
            <a:r>
              <a:rPr lang="en-US" sz="3200" b="1" dirty="0">
                <a:latin typeface="+mn-lt"/>
                <a:hlinkClick r:id="rId2"/>
              </a:rPr>
              <a:t> video </a:t>
            </a:r>
            <a:r>
              <a:rPr lang="en-US" sz="3200" b="1" dirty="0" err="1">
                <a:latin typeface="+mn-lt"/>
                <a:hlinkClick r:id="rId2"/>
              </a:rPr>
              <a:t>về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tiêu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chuẩn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của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bản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vẽ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kĩ</a:t>
            </a:r>
            <a:r>
              <a:rPr lang="en-US" sz="3200" b="1" dirty="0">
                <a:latin typeface="+mn-lt"/>
                <a:hlinkClick r:id="rId2"/>
              </a:rPr>
              <a:t> </a:t>
            </a:r>
            <a:r>
              <a:rPr lang="en-US" sz="3200" b="1" dirty="0" err="1">
                <a:latin typeface="+mn-lt"/>
                <a:hlinkClick r:id="rId2"/>
              </a:rPr>
              <a:t>thuật</a:t>
            </a:r>
            <a:r>
              <a:rPr lang="en-US" sz="3200" b="1" dirty="0">
                <a:latin typeface="+mn-lt"/>
                <a:hlinkClick r:id="rId2"/>
              </a:rPr>
              <a:t>.</a:t>
            </a:r>
            <a:endParaRPr lang="vi-VN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2665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16642702"/>
</p:tagLst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461</Words>
  <Application>Microsoft Office PowerPoint</Application>
  <PresentationFormat>On-screen Show (16:9)</PresentationFormat>
  <Paragraphs>45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Chewy</vt:lpstr>
      <vt:lpstr>Times New Roman</vt:lpstr>
      <vt:lpstr>Nunito SemiBold</vt:lpstr>
      <vt:lpstr>Arial</vt:lpstr>
      <vt:lpstr>Nunito</vt:lpstr>
      <vt:lpstr>Reforestation Project Proposal  by Slidesgo</vt:lpstr>
      <vt:lpstr>BÀI 1-TIẾT 1  MỘT SỐ TIÊU CHUẨN TRÌNH BÀY BẢN VẼ KĨ THUẬT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quan sát video về tiêu chuẩn của bản vẽ kĩ thuật.</vt:lpstr>
      <vt:lpstr>PowerPoint Presentation</vt:lpstr>
      <vt:lpstr>I. KHỔ GIẤY</vt:lpstr>
      <vt:lpstr>PowerPoint Presentation</vt:lpstr>
      <vt:lpstr>PowerPoint Presentation</vt:lpstr>
      <vt:lpstr>Một viên gạch vuông kích thước 300×300 (mm) được vẽ với kích thước 30×30 (mm), hỏi tỉ lệ vẽ là bao nhiêu?  </vt:lpstr>
      <vt:lpstr>III. NÉT VẼ</vt:lpstr>
      <vt:lpstr>IV. GHI KÍCH THƯỚC</vt:lpstr>
      <vt:lpstr>PowerPoint Presentation</vt:lpstr>
      <vt:lpstr>PowerPoint Presentation</vt:lpstr>
      <vt:lpstr>Trình bày khung bản vẽ, khung tên trên giấy A4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1-Tiết 2  Giới thiệu về trồng trọt</dc:title>
  <dc:creator>BOSS</dc:creator>
  <cp:lastModifiedBy>242minhkhai@gmail.com</cp:lastModifiedBy>
  <cp:revision>98</cp:revision>
  <dcterms:modified xsi:type="dcterms:W3CDTF">2024-12-27T01:09:37Z</dcterms:modified>
</cp:coreProperties>
</file>