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30"/>
  </p:notesMasterIdLst>
  <p:sldIdLst>
    <p:sldId id="256" r:id="rId5"/>
    <p:sldId id="303" r:id="rId6"/>
    <p:sldId id="364" r:id="rId7"/>
    <p:sldId id="366" r:id="rId8"/>
    <p:sldId id="367" r:id="rId9"/>
    <p:sldId id="368" r:id="rId10"/>
    <p:sldId id="369" r:id="rId11"/>
    <p:sldId id="339" r:id="rId12"/>
    <p:sldId id="340" r:id="rId13"/>
    <p:sldId id="360" r:id="rId14"/>
    <p:sldId id="361" r:id="rId15"/>
    <p:sldId id="370" r:id="rId16"/>
    <p:sldId id="258" r:id="rId17"/>
    <p:sldId id="362" r:id="rId18"/>
    <p:sldId id="355" r:id="rId19"/>
    <p:sldId id="358" r:id="rId20"/>
    <p:sldId id="356" r:id="rId21"/>
    <p:sldId id="359" r:id="rId22"/>
    <p:sldId id="320" r:id="rId23"/>
    <p:sldId id="329" r:id="rId24"/>
    <p:sldId id="330" r:id="rId25"/>
    <p:sldId id="331" r:id="rId26"/>
    <p:sldId id="310" r:id="rId27"/>
    <p:sldId id="279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19F"/>
    <a:srgbClr val="E2891E"/>
    <a:srgbClr val="000000"/>
    <a:srgbClr val="B6954A"/>
    <a:srgbClr val="416529"/>
    <a:srgbClr val="4112EE"/>
    <a:srgbClr val="3CC453"/>
    <a:srgbClr val="16EA76"/>
    <a:srgbClr val="F7093C"/>
    <a:srgbClr val="270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806" autoAdjust="0"/>
  </p:normalViewPr>
  <p:slideViewPr>
    <p:cSldViewPr snapToGrid="0">
      <p:cViewPr varScale="1">
        <p:scale>
          <a:sx n="56" d="100"/>
          <a:sy n="56" d="100"/>
        </p:scale>
        <p:origin x="74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-SGK/T102.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Hai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50.emf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7.wmf"/><Relationship Id="rId3" Type="http://schemas.openxmlformats.org/officeDocument/2006/relationships/image" Target="../media/image50.e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3.w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9.emf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8.wmf"/><Relationship Id="rId19" Type="http://schemas.openxmlformats.org/officeDocument/2006/relationships/image" Target="../media/image72.w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image" Target="../media/image77.png"/><Relationship Id="rId21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61.bin"/><Relationship Id="rId8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6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7" Type="http://schemas.openxmlformats.org/officeDocument/2006/relationships/image" Target="../media/image5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3.sv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6.emf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1.emf"/><Relationship Id="rId10" Type="http://schemas.openxmlformats.org/officeDocument/2006/relationships/image" Target="../media/image37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9.wmf"/><Relationship Id="rId3" Type="http://schemas.openxmlformats.org/officeDocument/2006/relationships/image" Target="../media/image50.e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Lan 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39628" y="16459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H8-Bài 3-Tiết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72" y="188703"/>
            <a:ext cx="5690203" cy="2512522"/>
          </a:xfrm>
          <a:prstGeom prst="rect">
            <a:avLst/>
          </a:prstGeom>
        </p:spPr>
      </p:pic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4051" y="3073617"/>
            <a:ext cx="6169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</a:t>
            </a:r>
            <a:r>
              <a:rPr lang="en-US" altLang="en-US" sz="2800" b="0" dirty="0" err="1">
                <a:cs typeface="Arial" panose="020B0604020202020204" pitchFamily="34" charset="0"/>
              </a:rPr>
              <a:t>nên</a:t>
            </a:r>
            <a:r>
              <a:rPr lang="en-US" altLang="en-US" sz="2800" b="0" dirty="0">
                <a:cs typeface="Arial" panose="020B0604020202020204" pitchFamily="34" charset="0"/>
              </a:rPr>
              <a:t> AC = BE (2 </a:t>
            </a:r>
            <a:r>
              <a:rPr lang="en-US" altLang="en-US" sz="2800" b="0" dirty="0" err="1">
                <a:cs typeface="Arial" panose="020B0604020202020204" pitchFamily="34" charset="0"/>
              </a:rPr>
              <a:t>cạnh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tương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ứng</a:t>
            </a:r>
            <a:r>
              <a:rPr lang="en-US" altLang="en-US" sz="2800" b="0" dirty="0">
                <a:cs typeface="Arial" panose="020B0604020202020204" pitchFamily="34" charset="0"/>
              </a:rPr>
              <a:t>)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9115" y="5150937"/>
            <a:ext cx="5179764" cy="538218"/>
            <a:chOff x="1219953" y="3896119"/>
            <a:chExt cx="5179764" cy="538218"/>
          </a:xfrm>
        </p:grpSpPr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219953" y="3911117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(2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                         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endParaRP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2027129" y="3896119"/>
            <a:ext cx="1803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7" name="Equation" r:id="rId4" imgW="1803240" imgH="507960" progId="Equation.DSMT4">
                    <p:embed/>
                  </p:oleObj>
                </mc:Choice>
                <mc:Fallback>
                  <p:oleObj name="Equation" r:id="rId4" imgW="1803240" imgH="50796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27129" y="3896119"/>
                          <a:ext cx="1803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4051" y="3590854"/>
            <a:ext cx="6169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</a:t>
            </a:r>
            <a:r>
              <a:rPr lang="en-US" altLang="en-US" sz="2800" b="0" dirty="0" err="1">
                <a:cs typeface="Arial" panose="020B0604020202020204" pitchFamily="34" charset="0"/>
              </a:rPr>
              <a:t>mà</a:t>
            </a:r>
            <a:r>
              <a:rPr lang="en-US" altLang="en-US" sz="2800" b="0" dirty="0">
                <a:cs typeface="Arial" panose="020B0604020202020204" pitchFamily="34" charset="0"/>
              </a:rPr>
              <a:t> AC = BD (GT) </a:t>
            </a:r>
            <a:r>
              <a:rPr lang="en-US" altLang="en-US" sz="2800" b="0" dirty="0" err="1">
                <a:cs typeface="Arial" panose="020B0604020202020204" pitchFamily="34" charset="0"/>
              </a:rPr>
              <a:t>nên</a:t>
            </a:r>
            <a:r>
              <a:rPr lang="en-US" altLang="en-US" sz="2800" b="0" dirty="0">
                <a:cs typeface="Arial" panose="020B0604020202020204" pitchFamily="34" charset="0"/>
              </a:rPr>
              <a:t> BD = BE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4317" y="4131968"/>
            <a:ext cx="6169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</a:t>
            </a:r>
            <a:r>
              <a:rPr lang="en-US" altLang="en-US" sz="2800" b="0" dirty="0" err="1">
                <a:cs typeface="Arial" panose="020B0604020202020204" pitchFamily="34" charset="0"/>
              </a:rPr>
              <a:t>Suy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ra</a:t>
            </a:r>
            <a:r>
              <a:rPr lang="en-US" altLang="en-US" sz="2800" b="0" dirty="0">
                <a:cs typeface="Arial" panose="020B0604020202020204" pitchFamily="34" charset="0"/>
              </a:rPr>
              <a:t> tam </a:t>
            </a:r>
            <a:r>
              <a:rPr lang="en-US" altLang="en-US" sz="2800" b="0" dirty="0" err="1">
                <a:cs typeface="Arial" panose="020B0604020202020204" pitchFamily="34" charset="0"/>
              </a:rPr>
              <a:t>giác</a:t>
            </a:r>
            <a:r>
              <a:rPr lang="en-US" altLang="en-US" sz="2800" b="0" dirty="0">
                <a:cs typeface="Arial" panose="020B0604020202020204" pitchFamily="34" charset="0"/>
              </a:rPr>
              <a:t> BDE </a:t>
            </a:r>
            <a:r>
              <a:rPr lang="en-US" altLang="en-US" sz="2800" b="0" dirty="0" err="1">
                <a:cs typeface="Arial" panose="020B0604020202020204" pitchFamily="34" charset="0"/>
              </a:rPr>
              <a:t>cân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tại</a:t>
            </a:r>
            <a:r>
              <a:rPr lang="en-US" altLang="en-US" sz="2800" b="0" dirty="0">
                <a:cs typeface="Arial" panose="020B0604020202020204" pitchFamily="34" charset="0"/>
              </a:rPr>
              <a:t> B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549381" y="4667099"/>
            <a:ext cx="5179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1944688" y="4695720"/>
          <a:ext cx="17272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8" name="Equation" r:id="rId6" imgW="1726920" imgH="507960" progId="Equation.DSMT4">
                  <p:embed/>
                </p:oleObj>
              </mc:Choice>
              <mc:Fallback>
                <p:oleObj name="Equation" r:id="rId6" imgW="1726920" imgH="5079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4688" y="4695720"/>
                        <a:ext cx="1727200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69203" y="2538947"/>
            <a:ext cx="5179764" cy="523220"/>
            <a:chOff x="1219953" y="3911117"/>
            <a:chExt cx="5179764" cy="523220"/>
          </a:xfrm>
        </p:grpSpPr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219953" y="3911117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2312571" y="4035555"/>
            <a:ext cx="3251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9" name="Equation" r:id="rId8" imgW="3251160" imgH="393480" progId="Equation.DSMT4">
                    <p:embed/>
                  </p:oleObj>
                </mc:Choice>
                <mc:Fallback>
                  <p:oleObj name="Equation" r:id="rId8" imgW="3251160" imgH="3934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12571" y="4035555"/>
                          <a:ext cx="3251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3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6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8" grpId="0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16" y="464877"/>
            <a:ext cx="5690203" cy="2512522"/>
          </a:xfrm>
          <a:prstGeom prst="rect">
            <a:avLst/>
          </a:prstGeom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23873" y="2780090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Xét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, có: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530217" y="3216193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DC là </a:t>
            </a:r>
            <a:r>
              <a:rPr lang="en-US" altLang="en-US" sz="2800" b="0" dirty="0" err="1">
                <a:cs typeface="Arial" panose="020B0604020202020204" pitchFamily="34" charset="0"/>
              </a:rPr>
              <a:t>cạnh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chung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1177925" y="3692130"/>
          <a:ext cx="33305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3" name="Equation" r:id="rId4" imgW="1409400" imgH="253800" progId="Equation.DSMT4">
                  <p:embed/>
                </p:oleObj>
              </mc:Choice>
              <mc:Fallback>
                <p:oleObj name="Equation" r:id="rId4" imgW="1409400" imgH="25380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7925" y="3692130"/>
                        <a:ext cx="33305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623873" y="4725034"/>
            <a:ext cx="5179764" cy="523220"/>
            <a:chOff x="1219953" y="3911117"/>
            <a:chExt cx="5179764" cy="523220"/>
          </a:xfrm>
        </p:grpSpPr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219953" y="3911117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endParaRP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2160523" y="4017290"/>
            <a:ext cx="3276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4" name="Equation" r:id="rId6" imgW="3276360" imgH="393480" progId="Equation.DSMT4">
                    <p:embed/>
                  </p:oleObj>
                </mc:Choice>
                <mc:Fallback>
                  <p:oleObj name="Equation" r:id="rId6" imgW="3276360" imgH="39348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60523" y="4017290"/>
                          <a:ext cx="3276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888099" y="2880329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5" name="Equation" r:id="rId8" imgW="1002960" imgH="330120" progId="Equation.DSMT4">
                  <p:embed/>
                </p:oleObj>
              </mc:Choice>
              <mc:Fallback>
                <p:oleObj name="Equation" r:id="rId8" imgW="1002960" imgH="33012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8099" y="2880329"/>
                        <a:ext cx="1003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483063" y="2869932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" name="Equation" r:id="rId10" imgW="1002960" imgH="330120" progId="Equation.DSMT4">
                  <p:embed/>
                </p:oleObj>
              </mc:Choice>
              <mc:Fallback>
                <p:oleObj name="Equation" r:id="rId10" imgW="1002960" imgH="3301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83063" y="2869932"/>
                        <a:ext cx="1003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42794" y="4292264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AC = BD (GT)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50611" y="5292988"/>
            <a:ext cx="6415049" cy="954107"/>
            <a:chOff x="1219953" y="3911117"/>
            <a:chExt cx="5179764" cy="954107"/>
          </a:xfrm>
        </p:grpSpPr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1219953" y="3911117"/>
              <a:ext cx="51797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(2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                         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2350988" y="3911234"/>
            <a:ext cx="14260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7" name="Equation" r:id="rId12" imgW="1815840" imgH="507960" progId="Equation.DSMT4">
                    <p:embed/>
                  </p:oleObj>
                </mc:Choice>
                <mc:Fallback>
                  <p:oleObj name="Equation" r:id="rId12" imgW="1815840" imgH="50796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50988" y="3911234"/>
                          <a:ext cx="1426012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3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1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75" y="361536"/>
            <a:ext cx="5690203" cy="2512522"/>
          </a:xfrm>
          <a:prstGeom prst="rect">
            <a:avLst/>
          </a:prstGeom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68869" y="2911390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: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8375" y="4122119"/>
            <a:ext cx="4822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</a:t>
            </a:r>
            <a:r>
              <a:rPr lang="en-US" altLang="en-US" sz="2800" b="0" dirty="0" err="1">
                <a:cs typeface="Arial" panose="020B0604020202020204" pitchFamily="34" charset="0"/>
              </a:rPr>
              <a:t>mà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hai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góc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kề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cạnh</a:t>
            </a:r>
            <a:r>
              <a:rPr lang="en-US" altLang="en-US" sz="2800" b="0" dirty="0">
                <a:cs typeface="Arial" panose="020B0604020202020204" pitchFamily="34" charset="0"/>
              </a:rPr>
              <a:t> DC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1003042" y="3558172"/>
          <a:ext cx="2544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9" name="Equation" r:id="rId4" imgW="2616120" imgH="507960" progId="Equation.DSMT4">
                  <p:embed/>
                </p:oleObj>
              </mc:Choice>
              <mc:Fallback>
                <p:oleObj name="Equation" r:id="rId4" imgW="2616120" imgH="5079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3042" y="3558172"/>
                        <a:ext cx="2544762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442794" y="4826027"/>
            <a:ext cx="6771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 err="1">
                <a:cs typeface="Arial" panose="020B0604020202020204" pitchFamily="34" charset="0"/>
              </a:rPr>
              <a:t>Vậy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hình</a:t>
            </a:r>
            <a:r>
              <a:rPr lang="en-US" altLang="en-US" sz="2800" b="0" dirty="0">
                <a:cs typeface="Arial" panose="020B0604020202020204" pitchFamily="34" charset="0"/>
              </a:rPr>
              <a:t> thang ABCD </a:t>
            </a:r>
            <a:r>
              <a:rPr lang="en-US" altLang="en-US" sz="2800" b="0" dirty="0" err="1">
                <a:cs typeface="Arial" panose="020B0604020202020204" pitchFamily="34" charset="0"/>
              </a:rPr>
              <a:t>là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hình</a:t>
            </a:r>
            <a:r>
              <a:rPr lang="en-US" altLang="en-US" sz="2800" b="0" dirty="0">
                <a:cs typeface="Arial" panose="020B0604020202020204" pitchFamily="34" charset="0"/>
              </a:rPr>
              <a:t> thang </a:t>
            </a:r>
            <a:r>
              <a:rPr lang="en-US" altLang="en-US" sz="2800" b="0" dirty="0" err="1">
                <a:cs typeface="Arial" panose="020B0604020202020204" pitchFamily="34" charset="0"/>
              </a:rPr>
              <a:t>cân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2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1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E7CA48B1-09FA-8244-7648-8B5B891426DA}"/>
              </a:ext>
            </a:extLst>
          </p:cNvPr>
          <p:cNvGrpSpPr/>
          <p:nvPr/>
        </p:nvGrpSpPr>
        <p:grpSpPr>
          <a:xfrm>
            <a:off x="1111535" y="630750"/>
            <a:ext cx="7941907" cy="5596500"/>
            <a:chOff x="1695832" y="1308923"/>
            <a:chExt cx="6801824" cy="4966068"/>
          </a:xfrm>
        </p:grpSpPr>
        <p:pic>
          <p:nvPicPr>
            <p:cNvPr id="2052" name="!!3" descr="Wondering | Grappige gezichten, Smiley, Grappige plaatjes">
              <a:extLst>
                <a:ext uri="{FF2B5EF4-FFF2-40B4-BE49-F238E27FC236}">
                  <a16:creationId xmlns:a16="http://schemas.microsoft.com/office/drawing/2014/main" id="{679F008B-6D84-4B69-B54D-201981BB3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923" y="4020536"/>
              <a:ext cx="1528733" cy="182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Nổ: 8 Điểm 10">
              <a:extLst>
                <a:ext uri="{FF2B5EF4-FFF2-40B4-BE49-F238E27FC236}">
                  <a16:creationId xmlns:a16="http://schemas.microsoft.com/office/drawing/2014/main" id="{224F6892-565C-4575-749B-561AD3DC22AA}"/>
                </a:ext>
              </a:extLst>
            </p:cNvPr>
            <p:cNvSpPr/>
            <p:nvPr/>
          </p:nvSpPr>
          <p:spPr>
            <a:xfrm>
              <a:off x="1695832" y="1308923"/>
              <a:ext cx="5981561" cy="496606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7639" y="237114"/>
            <a:ext cx="6943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Dấu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hiệu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nhận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biết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hình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 thang </a:t>
            </a:r>
            <a:r>
              <a:rPr lang="en-US" altLang="en-US" sz="2800" i="1" dirty="0" err="1">
                <a:cs typeface="Arial" panose="020B0604020202020204" pitchFamily="34" charset="0"/>
                <a:sym typeface="Symbol" pitchFamily="18" charset="2"/>
              </a:rPr>
              <a:t>cân</a:t>
            </a:r>
            <a:r>
              <a:rPr lang="en-US" altLang="en-US" sz="2800" i="1" dirty="0">
                <a:cs typeface="Arial" panose="020B0604020202020204" pitchFamily="34" charset="0"/>
                <a:sym typeface="Symbol" pitchFamily="18" charset="2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5527" y="851850"/>
            <a:ext cx="1179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5527" y="3670979"/>
            <a:ext cx="10646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066" y="1287488"/>
            <a:ext cx="3695300" cy="2634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62" y="4173745"/>
            <a:ext cx="3726915" cy="26336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9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890926" y="1553541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60259" y="1836518"/>
            <a:ext cx="2660" cy="502148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4859929" y="2122066"/>
            <a:ext cx="635041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Do         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góc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vị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trí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so le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nên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AB // CD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Suy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tứ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ABCD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thang</a:t>
            </a: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>
            <a:off x="4952730" y="3800560"/>
            <a:ext cx="55578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= BD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là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2967" y="154539"/>
            <a:ext cx="1101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&lt; CD. Hai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BD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       </a:t>
            </a:r>
          </a:p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938" name="Picture 11" descr="C:\Users\Administrator\Desktop\anh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21" y="1823178"/>
            <a:ext cx="3106002" cy="22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81286"/>
              </p:ext>
            </p:extLst>
          </p:nvPr>
        </p:nvGraphicFramePr>
        <p:xfrm>
          <a:off x="4485383" y="612518"/>
          <a:ext cx="1841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48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383" y="612518"/>
                        <a:ext cx="1841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2"/>
          <p:cNvGraphicFramePr>
            <a:graphicFrameLocks noChangeAspect="1"/>
          </p:cNvGraphicFramePr>
          <p:nvPr>
            <p:extLst/>
          </p:nvPr>
        </p:nvGraphicFramePr>
        <p:xfrm>
          <a:off x="5570126" y="2071842"/>
          <a:ext cx="1841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Equation" r:id="rId7" imgW="812520" imgH="253800" progId="Equation.DSMT4">
                  <p:embed/>
                </p:oleObj>
              </mc:Choice>
              <mc:Fallback>
                <p:oleObj name="Equation" r:id="rId7" imgW="812520" imgH="253800" progId="Equation.DSMT4">
                  <p:embed/>
                  <p:pic>
                    <p:nvPicPr>
                      <p:cNvPr id="51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126" y="2071842"/>
                        <a:ext cx="1841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0F0A5C65-2CE8-4905-81A2-D311CCDF14AB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56" grpId="0"/>
      <p:bldP spid="62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6158" y="165334"/>
            <a:ext cx="10271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cm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cm.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cm.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14097" y="3003125"/>
            <a:ext cx="31343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49" y="3421519"/>
            <a:ext cx="3912947" cy="30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599862" y="199443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02629" y="763675"/>
            <a:ext cx="57630" cy="609432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2" y="854110"/>
            <a:ext cx="3815670" cy="258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4888005" y="595302"/>
            <a:ext cx="625761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AB = BD = 120 cm; AD = BC = 80 cm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// EF.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834562" y="1862136"/>
            <a:ext cx="4572000" cy="523220"/>
            <a:chOff x="5772438" y="2257203"/>
            <a:chExt cx="4572000" cy="523220"/>
          </a:xfrm>
        </p:grpSpPr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5772438" y="2257203"/>
              <a:ext cx="457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Xét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, có: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6631655" y="2373552"/>
            <a:ext cx="990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64" name="Equation" r:id="rId5" imgW="990360" imgH="304560" progId="Equation.DSMT4">
                    <p:embed/>
                  </p:oleObj>
                </mc:Choice>
                <mc:Fallback>
                  <p:oleObj name="Equation" r:id="rId5" imgW="990360" imgH="30456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31655" y="2373552"/>
                          <a:ext cx="9906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8185438" y="2367202"/>
            <a:ext cx="914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65" name="Equation" r:id="rId7" imgW="914400" imgH="317160" progId="Equation.DSMT4">
                    <p:embed/>
                  </p:oleObj>
                </mc:Choice>
                <mc:Fallback>
                  <p:oleObj name="Equation" r:id="rId7" imgW="914400" imgH="31716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85438" y="2367202"/>
                          <a:ext cx="914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53"/>
          <p:cNvGraphicFramePr>
            <a:graphicFrameLocks noChangeAspect="1"/>
          </p:cNvGraphicFramePr>
          <p:nvPr>
            <p:extLst/>
          </p:nvPr>
        </p:nvGraphicFramePr>
        <p:xfrm>
          <a:off x="5198264" y="2266118"/>
          <a:ext cx="33131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6"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32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264" y="2266118"/>
                        <a:ext cx="331311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116812" y="3236947"/>
            <a:ext cx="6244664" cy="523220"/>
            <a:chOff x="5657775" y="3163663"/>
            <a:chExt cx="6244664" cy="523220"/>
          </a:xfrm>
        </p:grpSpPr>
        <p:grpSp>
          <p:nvGrpSpPr>
            <p:cNvPr id="34" name="Group 33"/>
            <p:cNvGrpSpPr/>
            <p:nvPr/>
          </p:nvGrpSpPr>
          <p:grpSpPr>
            <a:xfrm>
              <a:off x="7090932" y="3163663"/>
              <a:ext cx="4811507" cy="523220"/>
              <a:chOff x="7090932" y="3163663"/>
              <a:chExt cx="4811507" cy="523220"/>
            </a:xfrm>
          </p:grpSpPr>
          <p:sp>
            <p:nvSpPr>
              <p:cNvPr id="36" name="Text Box 54"/>
              <p:cNvSpPr txBox="1">
                <a:spLocks noChangeArrowheads="1"/>
              </p:cNvSpPr>
              <p:nvPr/>
            </p:nvSpPr>
            <p:spPr bwMode="auto">
              <a:xfrm>
                <a:off x="7090932" y="3163663"/>
                <a:ext cx="48115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(vì            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659291" y="3283773"/>
              <a:ext cx="1014413" cy="319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367" name="Equation" r:id="rId11" imgW="1015090" imgH="318696" progId="Equation.DSMT4">
                      <p:embed/>
                    </p:oleObj>
                  </mc:Choice>
                  <mc:Fallback>
                    <p:oleObj name="Equation" r:id="rId11" imgW="1015090" imgH="318696" progId="Equation.DSMT4">
                      <p:embed/>
                      <p:pic>
                        <p:nvPicPr>
                          <p:cNvPr id="37" name="Object 36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659291" y="3283773"/>
                            <a:ext cx="1014413" cy="3190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5657775" y="3311721"/>
            <a:ext cx="1330790" cy="305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68" name="Equation" r:id="rId13" imgW="1384200" imgH="317160" progId="Equation.DSMT4">
                    <p:embed/>
                  </p:oleObj>
                </mc:Choice>
                <mc:Fallback>
                  <p:oleObj name="Equation" r:id="rId13" imgW="1384200" imgH="31716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57775" y="3311721"/>
                          <a:ext cx="1330790" cy="305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4843318" y="4699023"/>
            <a:ext cx="5374438" cy="523220"/>
            <a:chOff x="6999978" y="4176317"/>
            <a:chExt cx="4728400" cy="523220"/>
          </a:xfrm>
        </p:grpSpPr>
        <p:sp>
          <p:nvSpPr>
            <p:cNvPr id="39" name="Text Box 54"/>
            <p:cNvSpPr txBox="1">
              <a:spLocks noChangeArrowheads="1"/>
            </p:cNvSpPr>
            <p:nvPr/>
          </p:nvSpPr>
          <p:spPr bwMode="auto">
            <a:xfrm>
              <a:off x="6999978" y="4176317"/>
              <a:ext cx="4728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là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8072152" y="4299757"/>
            <a:ext cx="929367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69" name="Equation" r:id="rId15" imgW="1015090" imgH="318696" progId="Equation.DSMT4">
                    <p:embed/>
                  </p:oleObj>
                </mc:Choice>
                <mc:Fallback>
                  <p:oleObj name="Equation" r:id="rId15" imgW="1015090" imgH="318696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072152" y="4299757"/>
                          <a:ext cx="929367" cy="319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" name="Object 59"/>
          <p:cNvGraphicFramePr>
            <a:graphicFrameLocks noChangeAspect="1"/>
          </p:cNvGraphicFramePr>
          <p:nvPr>
            <p:extLst/>
          </p:nvPr>
        </p:nvGraphicFramePr>
        <p:xfrm>
          <a:off x="5072063" y="3760788"/>
          <a:ext cx="2749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0" name="Equation" r:id="rId16" imgW="1168200" imgH="177480" progId="Equation.DSMT4">
                  <p:embed/>
                </p:oleObj>
              </mc:Choice>
              <mc:Fallback>
                <p:oleObj name="Equation" r:id="rId16" imgW="1168200" imgH="177480" progId="Equation.DSMT4">
                  <p:embed/>
                  <p:pic>
                    <p:nvPicPr>
                      <p:cNvPr id="4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760788"/>
                        <a:ext cx="2749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5231980" y="2784283"/>
            <a:ext cx="6201156" cy="523220"/>
            <a:chOff x="5701283" y="3163663"/>
            <a:chExt cx="6201156" cy="523220"/>
          </a:xfrm>
        </p:grpSpPr>
        <p:sp>
          <p:nvSpPr>
            <p:cNvPr id="45" name="Text Box 54"/>
            <p:cNvSpPr txBox="1">
              <a:spLocks noChangeArrowheads="1"/>
            </p:cNvSpPr>
            <p:nvPr/>
          </p:nvSpPr>
          <p:spPr bwMode="auto">
            <a:xfrm>
              <a:off x="7090932" y="3163663"/>
              <a:ext cx="481150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(GT)</a:t>
              </a: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5701283" y="3311527"/>
            <a:ext cx="1244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1" name="Equation" r:id="rId18" imgW="1295280" imgH="317160" progId="Equation.DSMT4">
                    <p:embed/>
                  </p:oleObj>
                </mc:Choice>
                <mc:Fallback>
                  <p:oleObj name="Equation" r:id="rId18" imgW="1295280" imgH="31716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701283" y="3311527"/>
                          <a:ext cx="12446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7854203" y="3682991"/>
            <a:ext cx="21365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 – g – c )</a:t>
            </a:r>
          </a:p>
        </p:txBody>
      </p:sp>
      <p:graphicFrame>
        <p:nvGraphicFramePr>
          <p:cNvPr id="50" name="Object 53"/>
          <p:cNvGraphicFramePr>
            <a:graphicFrameLocks noChangeAspect="1"/>
          </p:cNvGraphicFramePr>
          <p:nvPr>
            <p:extLst/>
          </p:nvPr>
        </p:nvGraphicFramePr>
        <p:xfrm>
          <a:off x="5037522" y="4149971"/>
          <a:ext cx="21336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2" name="Equation" r:id="rId20" imgW="965160" imgH="253800" progId="Equation.DSMT4">
                  <p:embed/>
                </p:oleObj>
              </mc:Choice>
              <mc:Fallback>
                <p:oleObj name="Equation" r:id="rId20" imgW="965160" imgH="253800" progId="Equation.DSMT4">
                  <p:embed/>
                  <p:pic>
                    <p:nvPicPr>
                      <p:cNvPr id="5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522" y="4149971"/>
                        <a:ext cx="21336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7033940" y="4172571"/>
            <a:ext cx="472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4900956" y="5233017"/>
            <a:ext cx="5890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590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7" grpId="0"/>
      <p:bldP spid="47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599862" y="199443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02629" y="763675"/>
            <a:ext cx="57630" cy="609432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2" y="702209"/>
            <a:ext cx="3815670" cy="31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4821181" y="1758475"/>
            <a:ext cx="6463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5129693" y="2646446"/>
            <a:ext cx="6064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 = (80 + 120). 120 : 2 = 12 000 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4978133" y="781329"/>
            <a:ext cx="6463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EF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20 + 80+ 20 = 120 cm</a:t>
            </a:r>
          </a:p>
        </p:txBody>
      </p:sp>
    </p:spTree>
    <p:extLst>
      <p:ext uri="{BB962C8B-B14F-4D97-AF65-F5344CB8AC3E}">
        <p14:creationId xmlns:p14="http://schemas.microsoft.com/office/powerpoint/2010/main" val="5763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7" grpId="0"/>
      <p:bldP spid="53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  <p:pic>
        <p:nvPicPr>
          <p:cNvPr id="7" name="Picture 6" descr="C:\Users\Administrator\Desktop\anh 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0" y="4319451"/>
            <a:ext cx="3083310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dministrator\Desktop\anh 1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4214949"/>
            <a:ext cx="3370217" cy="228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dministrator\Desktop\anh 1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53" y="4319452"/>
            <a:ext cx="2741964" cy="1881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27EA35-B5E8-49FB-AEFF-B3BFF20A7497}"/>
              </a:ext>
            </a:extLst>
          </p:cNvPr>
          <p:cNvSpPr/>
          <p:nvPr/>
        </p:nvSpPr>
        <p:spPr>
          <a:xfrm>
            <a:off x="591687" y="299688"/>
            <a:ext cx="1060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5 (SGK/104): </a:t>
            </a:r>
            <a:r>
              <a:rPr lang="en-US" sz="2800" i="1" dirty="0" err="1"/>
              <a:t>Hình</a:t>
            </a:r>
            <a:r>
              <a:rPr lang="en-US" sz="2800" i="1" dirty="0"/>
              <a:t> 33a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mương</a:t>
            </a:r>
            <a:r>
              <a:rPr lang="en-US" sz="2800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Hình</a:t>
            </a:r>
            <a:r>
              <a:rPr lang="en-US" sz="2800" i="1" dirty="0"/>
              <a:t> 32)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. </a:t>
            </a:r>
            <a:r>
              <a:rPr lang="en-US" sz="2800" dirty="0" err="1"/>
              <a:t>Người</a:t>
            </a:r>
            <a:r>
              <a:rPr lang="en-US" sz="2800" dirty="0"/>
              <a:t> ta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</a:t>
            </a:r>
            <a:r>
              <a:rPr lang="en-US" sz="2800" dirty="0" err="1"/>
              <a:t>mương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ở </a:t>
            </a:r>
            <a:r>
              <a:rPr lang="en-US" sz="2800" i="1" dirty="0" err="1"/>
              <a:t>Hình</a:t>
            </a:r>
            <a:r>
              <a:rPr lang="en-US" sz="2800" i="1" dirty="0"/>
              <a:t> 33b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BD // AE (B </a:t>
            </a:r>
            <a:r>
              <a:rPr lang="en-US" sz="2800" dirty="0" err="1"/>
              <a:t>thuộc</a:t>
            </a:r>
            <a:r>
              <a:rPr lang="en-US" sz="2800" dirty="0"/>
              <a:t> AC), H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chiếu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D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/>
              <a:t>a) </a:t>
            </a:r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 BCD, BDE, AEB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DH, AC.</a:t>
            </a:r>
          </a:p>
          <a:p>
            <a:pPr algn="just"/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</a:t>
            </a:r>
            <a:r>
              <a:rPr lang="en-US" sz="2800" dirty="0" err="1"/>
              <a:t>mương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81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455073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0834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8600" y="7271656"/>
            <a:ext cx="609600" cy="6096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500583" y="393501"/>
            <a:ext cx="8046720" cy="469391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BF8A4-AE58-4145-9AFD-349877D49225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2736EEA3-D1FF-43CD-8547-ABA6DB5C2DC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9D7ED-07CF-4A47-8A17-864CD07441FB}"/>
                </a:ext>
              </a:extLst>
            </p:cNvPr>
            <p:cNvSpPr txBox="1"/>
            <p:nvPr/>
          </p:nvSpPr>
          <p:spPr>
            <a:xfrm>
              <a:off x="5268730" y="188830"/>
              <a:ext cx="7104248" cy="511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49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1 0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1 0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  <p:pic>
        <p:nvPicPr>
          <p:cNvPr id="11" name="Picture 10" descr="C:\Users\Administrator\Desktop\anh 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90" y="1036270"/>
            <a:ext cx="3248297" cy="2203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5464" y="186006"/>
            <a:ext cx="1139081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a) </a:t>
            </a:r>
            <a:r>
              <a:rPr lang="en-US" sz="2800" b="1" dirty="0" err="1">
                <a:solidFill>
                  <a:schemeClr val="bg1"/>
                </a:solidFill>
              </a:rPr>
              <a:t>Chứng</a:t>
            </a:r>
            <a:r>
              <a:rPr lang="en-US" sz="2800" b="1" dirty="0">
                <a:solidFill>
                  <a:schemeClr val="bg1"/>
                </a:solidFill>
              </a:rPr>
              <a:t> minh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</a:rPr>
              <a:t>giác</a:t>
            </a:r>
            <a:r>
              <a:rPr lang="en-US" sz="2800" b="1" dirty="0">
                <a:solidFill>
                  <a:schemeClr val="bg1"/>
                </a:solidFill>
              </a:rPr>
              <a:t> BCD, BDE, ABE </a:t>
            </a:r>
            <a:r>
              <a:rPr lang="en-US" sz="2800" b="1" dirty="0" err="1">
                <a:solidFill>
                  <a:schemeClr val="bg1"/>
                </a:solidFill>
              </a:rPr>
              <a:t>là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</a:rPr>
              <a:t>giác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đều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586" y="882343"/>
            <a:ext cx="77490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Vì</a:t>
            </a:r>
            <a:r>
              <a:rPr lang="en-US" sz="2800" dirty="0"/>
              <a:t> AC // DE </a:t>
            </a:r>
            <a:r>
              <a:rPr lang="en-US" sz="2800" dirty="0" err="1"/>
              <a:t>nên</a:t>
            </a:r>
            <a:r>
              <a:rPr lang="en-US" sz="2800" dirty="0"/>
              <a:t>                            </a:t>
            </a:r>
          </a:p>
          <a:p>
            <a:r>
              <a:rPr lang="en-US" sz="2800" dirty="0" err="1"/>
              <a:t>và</a:t>
            </a:r>
            <a:r>
              <a:rPr lang="en-US" sz="2800" dirty="0"/>
              <a:t>                                  (2 </a:t>
            </a:r>
            <a:r>
              <a:rPr lang="en-US" sz="2800" dirty="0" err="1"/>
              <a:t>góc</a:t>
            </a:r>
            <a:r>
              <a:rPr lang="en-US" sz="2800" dirty="0"/>
              <a:t> so le </a:t>
            </a:r>
            <a:r>
              <a:rPr lang="en-US" sz="2800" dirty="0" err="1"/>
              <a:t>trong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AE // BD </a:t>
            </a:r>
            <a:r>
              <a:rPr lang="en-US" sz="2800" dirty="0" err="1"/>
              <a:t>nên</a:t>
            </a:r>
            <a:r>
              <a:rPr lang="en-US" sz="2800" dirty="0"/>
              <a:t>                                       (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BE // CD </a:t>
            </a:r>
            <a:r>
              <a:rPr lang="en-US" sz="2800" dirty="0" err="1"/>
              <a:t>nên</a:t>
            </a:r>
            <a:r>
              <a:rPr lang="en-US" sz="2800" dirty="0"/>
              <a:t>                                     (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)    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AC // DE </a:t>
            </a:r>
            <a:r>
              <a:rPr lang="en-US" sz="2800" dirty="0" err="1"/>
              <a:t>nên</a:t>
            </a:r>
            <a:endParaRPr lang="en-US" sz="2800" dirty="0"/>
          </a:p>
          <a:p>
            <a:r>
              <a:rPr lang="en-US" sz="2800" dirty="0" err="1"/>
              <a:t>Xét</a:t>
            </a:r>
            <a:r>
              <a:rPr lang="en-US" sz="2800" dirty="0"/>
              <a:t>          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AE // BD </a:t>
            </a:r>
            <a:r>
              <a:rPr lang="en-US" sz="2800" dirty="0" err="1"/>
              <a:t>nên</a:t>
            </a:r>
            <a:r>
              <a:rPr lang="en-US" sz="2800" dirty="0"/>
              <a:t>                                  (so le </a:t>
            </a:r>
            <a:r>
              <a:rPr lang="en-US" sz="2800" dirty="0" err="1"/>
              <a:t>trong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BE // CD </a:t>
            </a:r>
            <a:r>
              <a:rPr lang="en-US" sz="2800" dirty="0" err="1"/>
              <a:t>nên</a:t>
            </a:r>
            <a:r>
              <a:rPr lang="en-US" sz="2800" dirty="0"/>
              <a:t>                                   (so le </a:t>
            </a:r>
            <a:r>
              <a:rPr lang="en-US" sz="2800" dirty="0" err="1"/>
              <a:t>trong</a:t>
            </a:r>
            <a:r>
              <a:rPr lang="en-US" sz="2800" dirty="0"/>
              <a:t>)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          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 </a:t>
            </a:r>
          </a:p>
          <a:p>
            <a:r>
              <a:rPr lang="en-US" sz="2800" dirty="0"/>
              <a:t>          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endParaRPr lang="en-US" sz="2800" dirty="0"/>
          </a:p>
          <a:p>
            <a:r>
              <a:rPr lang="en-US" sz="2800" dirty="0"/>
              <a:t>          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911896" y="830494"/>
          <a:ext cx="2667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4" imgW="2666880" imgH="571320" progId="Equation.DSMT4">
                  <p:embed/>
                </p:oleObj>
              </mc:Choice>
              <mc:Fallback>
                <p:oleObj name="Equation" r:id="rId4" imgW="2666880" imgH="571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1896" y="830494"/>
                        <a:ext cx="2667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1259951"/>
          <a:ext cx="2628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6" imgW="2628720" imgH="495000" progId="Equation.DSMT4">
                  <p:embed/>
                </p:oleObj>
              </mc:Choice>
              <mc:Fallback>
                <p:oleObj name="Equation" r:id="rId6" imgW="2628720" imgH="495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259951"/>
                        <a:ext cx="26289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911896" y="1695766"/>
          <a:ext cx="2705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Equation" r:id="rId8" imgW="2705040" imgH="495000" progId="Equation.DSMT4">
                  <p:embed/>
                </p:oleObj>
              </mc:Choice>
              <mc:Fallback>
                <p:oleObj name="Equation" r:id="rId8" imgW="270504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1896" y="1695766"/>
                        <a:ext cx="2705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960688" y="2148283"/>
          <a:ext cx="252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10" imgW="2527200" imgH="431640" progId="Equation.DSMT4">
                  <p:embed/>
                </p:oleObj>
              </mc:Choice>
              <mc:Fallback>
                <p:oleObj name="Equation" r:id="rId10" imgW="252720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60688" y="2148283"/>
                        <a:ext cx="2527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98863" y="2587823"/>
          <a:ext cx="499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12" imgW="4991040" imgH="507960" progId="Equation.DSMT4">
                  <p:embed/>
                </p:oleObj>
              </mc:Choice>
              <mc:Fallback>
                <p:oleObj name="Equation" r:id="rId12" imgW="499104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98863" y="2587823"/>
                        <a:ext cx="4991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43610" y="3116700"/>
          <a:ext cx="96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14" imgW="965160" imgH="304560" progId="Equation.DSMT4">
                  <p:embed/>
                </p:oleObj>
              </mc:Choice>
              <mc:Fallback>
                <p:oleObj name="Equation" r:id="rId14" imgW="965160" imgH="304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3610" y="3116700"/>
                        <a:ext cx="965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46937" y="3023638"/>
          <a:ext cx="417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16" imgW="4178160" imgH="431640" progId="Equation.DSMT4">
                  <p:embed/>
                </p:oleObj>
              </mc:Choice>
              <mc:Fallback>
                <p:oleObj name="Equation" r:id="rId16" imgW="417816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46937" y="3023638"/>
                        <a:ext cx="4178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960688" y="3436383"/>
          <a:ext cx="234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18" imgW="2349360" imgH="431640" progId="Equation.DSMT4">
                  <p:embed/>
                </p:oleObj>
              </mc:Choice>
              <mc:Fallback>
                <p:oleObj name="Equation" r:id="rId18" imgW="234936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60688" y="3436383"/>
                        <a:ext cx="2349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958639" y="3891253"/>
          <a:ext cx="237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20" imgW="2374560" imgH="431640" progId="Equation.DSMT4">
                  <p:embed/>
                </p:oleObj>
              </mc:Choice>
              <mc:Fallback>
                <p:oleObj name="Equation" r:id="rId20" imgW="237456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58639" y="3891253"/>
                        <a:ext cx="2374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42900" y="4877080"/>
          <a:ext cx="990600" cy="299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22" imgW="990360" imgH="317160" progId="Equation.DSMT4">
                  <p:embed/>
                </p:oleObj>
              </mc:Choice>
              <mc:Fallback>
                <p:oleObj name="Equation" r:id="rId22" imgW="990360" imgH="3171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2900" y="4877080"/>
                        <a:ext cx="990600" cy="299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568996" y="4714081"/>
          <a:ext cx="335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24" imgW="3352680" imgH="431640" progId="Equation.DSMT4">
                  <p:embed/>
                </p:oleObj>
              </mc:Choice>
              <mc:Fallback>
                <p:oleObj name="Equation" r:id="rId24" imgW="3352680" imgH="4316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568996" y="4714081"/>
                        <a:ext cx="3352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52425" y="5738813"/>
          <a:ext cx="96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26" imgW="965160" imgH="304560" progId="Equation.DSMT4">
                  <p:embed/>
                </p:oleObj>
              </mc:Choice>
              <mc:Fallback>
                <p:oleObj name="Equation" r:id="rId26" imgW="965160" imgH="3045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2425" y="5738813"/>
                        <a:ext cx="965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52425" y="5276850"/>
          <a:ext cx="96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28" imgW="965160" imgH="304560" progId="Equation.DSMT4">
                  <p:embed/>
                </p:oleObj>
              </mc:Choice>
              <mc:Fallback>
                <p:oleObj name="Equation" r:id="rId28" imgW="965160" imgH="3045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52425" y="5276850"/>
                        <a:ext cx="965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520489" y="5606624"/>
          <a:ext cx="327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Equation" r:id="rId30" imgW="3276360" imgH="431640" progId="Equation.DSMT4">
                  <p:embed/>
                </p:oleObj>
              </mc:Choice>
              <mc:Fallback>
                <p:oleObj name="Equation" r:id="rId30" imgW="327636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20489" y="5606624"/>
                        <a:ext cx="3276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495089" y="5166590"/>
          <a:ext cx="3302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32" imgW="3301920" imgH="431640" progId="Equation.DSMT4">
                  <p:embed/>
                </p:oleObj>
              </mc:Choice>
              <mc:Fallback>
                <p:oleObj name="Equation" r:id="rId32" imgW="3301920" imgH="4316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495089" y="5166590"/>
                        <a:ext cx="3302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5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  <p:pic>
        <p:nvPicPr>
          <p:cNvPr id="11" name="Picture 10" descr="C:\Users\Administrator\Desktop\anh 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62" y="639557"/>
            <a:ext cx="3370217" cy="24868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55877" y="116337"/>
            <a:ext cx="4669563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b) </a:t>
            </a:r>
            <a:r>
              <a:rPr lang="en-US" sz="2800" b="1" dirty="0" err="1">
                <a:solidFill>
                  <a:schemeClr val="bg1"/>
                </a:solidFill>
              </a:rPr>
              <a:t>Tính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DH, AC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553" y="754691"/>
            <a:ext cx="90153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Vì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 BCD </a:t>
            </a:r>
            <a:r>
              <a:rPr lang="en-US" sz="3600" dirty="0" err="1"/>
              <a:t>đều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nên</a:t>
            </a:r>
            <a:r>
              <a:rPr lang="en-US" sz="3600" dirty="0"/>
              <a:t> BC = DC = 2m</a:t>
            </a:r>
          </a:p>
          <a:p>
            <a:r>
              <a:rPr lang="en-US" sz="3600" dirty="0" err="1"/>
              <a:t>Vì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 ABE </a:t>
            </a:r>
            <a:r>
              <a:rPr lang="en-US" sz="3600" dirty="0" err="1"/>
              <a:t>đều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nên</a:t>
            </a:r>
            <a:r>
              <a:rPr lang="en-US" sz="3600" dirty="0"/>
              <a:t> AB = AE = BE = 2m</a:t>
            </a:r>
          </a:p>
          <a:p>
            <a:r>
              <a:rPr lang="en-US" sz="3600" dirty="0" err="1"/>
              <a:t>Suy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AC = AB + BC = 2 + 2 = 4m</a:t>
            </a:r>
          </a:p>
          <a:p>
            <a:r>
              <a:rPr lang="en-US" sz="3600" dirty="0" err="1"/>
              <a:t>Vì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 BDC </a:t>
            </a:r>
            <a:r>
              <a:rPr lang="en-US" sz="3600" dirty="0" err="1"/>
              <a:t>đều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DH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endParaRPr lang="en-US" sz="3600" dirty="0"/>
          </a:p>
          <a:p>
            <a:r>
              <a:rPr lang="en-US" sz="3600" dirty="0" err="1"/>
              <a:t>nên</a:t>
            </a:r>
            <a:r>
              <a:rPr lang="en-US" sz="3600" dirty="0"/>
              <a:t> BH = HC = 1m</a:t>
            </a:r>
          </a:p>
          <a:p>
            <a:r>
              <a:rPr lang="en-US" sz="3600" dirty="0" err="1"/>
              <a:t>Xét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 DHC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tại</a:t>
            </a:r>
            <a:r>
              <a:rPr lang="en-US" sz="3600" dirty="0"/>
              <a:t> H </a:t>
            </a:r>
            <a:r>
              <a:rPr lang="en-US" sz="3600" dirty="0" err="1"/>
              <a:t>có</a:t>
            </a:r>
            <a:r>
              <a:rPr lang="en-US" sz="3600" dirty="0"/>
              <a:t>:</a:t>
            </a:r>
          </a:p>
          <a:p>
            <a:endParaRPr lang="en-US" sz="3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115560" y="5223404"/>
          <a:ext cx="5854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4" imgW="5854680" imgH="1218960" progId="Equation.DSMT4">
                  <p:embed/>
                </p:oleObj>
              </mc:Choice>
              <mc:Fallback>
                <p:oleObj name="Equation" r:id="rId4" imgW="5854680" imgH="12189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560" y="5223404"/>
                        <a:ext cx="58547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4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  <p:pic>
        <p:nvPicPr>
          <p:cNvPr id="11" name="Picture 10" descr="C:\Users\Administrator\Desktop\anh 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6" y="1158448"/>
            <a:ext cx="3553097" cy="24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9184" y="142463"/>
            <a:ext cx="11113879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</a:rPr>
              <a:t>c) </a:t>
            </a:r>
            <a:r>
              <a:rPr lang="en-US" sz="3000" b="1" dirty="0" err="1">
                <a:solidFill>
                  <a:schemeClr val="bg1"/>
                </a:solidFill>
              </a:rPr>
              <a:t>Tính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diện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tích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mặt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cắt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đứng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phần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chứa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nước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của</a:t>
            </a:r>
            <a:r>
              <a:rPr lang="en-US" sz="3000" b="1" dirty="0">
                <a:solidFill>
                  <a:schemeClr val="bg1"/>
                </a:solidFill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</a:rPr>
              <a:t>mương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đó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khi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đầy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nước</a:t>
            </a:r>
            <a:r>
              <a:rPr lang="en-US" sz="3000" b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803" y="1451377"/>
            <a:ext cx="10239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Vì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 BDE </a:t>
            </a:r>
            <a:r>
              <a:rPr lang="en-US" sz="3600" dirty="0" err="1"/>
              <a:t>đều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nên</a:t>
            </a:r>
            <a:r>
              <a:rPr lang="en-US" sz="3600" dirty="0"/>
              <a:t> DE = BE = 2m</a:t>
            </a:r>
          </a:p>
          <a:p>
            <a:r>
              <a:rPr lang="en-US" sz="3600" dirty="0"/>
              <a:t>Ta </a:t>
            </a:r>
            <a:r>
              <a:rPr lang="en-US" sz="3600" dirty="0" err="1"/>
              <a:t>có</a:t>
            </a:r>
            <a:r>
              <a:rPr lang="en-US" sz="3600" dirty="0"/>
              <a:t>: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Vậy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mặt</a:t>
            </a:r>
            <a:r>
              <a:rPr lang="en-US" sz="3600" dirty="0"/>
              <a:t> </a:t>
            </a:r>
            <a:r>
              <a:rPr lang="en-US" sz="3600" dirty="0" err="1"/>
              <a:t>cắt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chứa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con </a:t>
            </a:r>
            <a:r>
              <a:rPr lang="en-US" sz="3600" dirty="0" err="1"/>
              <a:t>mương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đầy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       m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54250" y="2484438"/>
          <a:ext cx="4089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Equation" r:id="rId4" imgW="4089240" imgH="2031840" progId="Equation.DSMT4">
                  <p:embed/>
                </p:oleObj>
              </mc:Choice>
              <mc:Fallback>
                <p:oleObj name="Equation" r:id="rId4" imgW="4089240" imgH="2031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250" y="2484438"/>
                        <a:ext cx="4089400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020016" y="5333230"/>
          <a:ext cx="69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Equation" r:id="rId6" imgW="698400" imgH="507960" progId="Equation.DSMT4">
                  <p:embed/>
                </p:oleObj>
              </mc:Choice>
              <mc:Fallback>
                <p:oleObj name="Equation" r:id="rId6" imgW="698400" imgH="507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0016" y="5333230"/>
                        <a:ext cx="698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9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0066B72-C789-4357-B3E6-AF77F1147D50}"/>
              </a:ext>
            </a:extLst>
          </p:cNvPr>
          <p:cNvSpPr/>
          <p:nvPr/>
        </p:nvSpPr>
        <p:spPr>
          <a:xfrm>
            <a:off x="483079" y="5299138"/>
            <a:ext cx="2587155" cy="739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9867" r="2322" b="8371"/>
          <a:stretch/>
        </p:blipFill>
        <p:spPr>
          <a:xfrm>
            <a:off x="816434" y="710303"/>
            <a:ext cx="10011104" cy="48084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5946F1-45CA-AE67-C307-0FEF3F9F2B82}"/>
              </a:ext>
            </a:extLst>
          </p:cNvPr>
          <p:cNvSpPr txBox="1"/>
          <p:nvPr/>
        </p:nvSpPr>
        <p:spPr>
          <a:xfrm>
            <a:off x="3070234" y="714616"/>
            <a:ext cx="502042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thang cân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1B42C2-9817-4CEA-AE19-6B53F7CFF386}"/>
              </a:ext>
            </a:extLst>
          </p:cNvPr>
          <p:cNvSpPr/>
          <p:nvPr/>
        </p:nvSpPr>
        <p:spPr>
          <a:xfrm>
            <a:off x="832940" y="5299138"/>
            <a:ext cx="1787669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dirty="0">
              <a:solidFill>
                <a:srgbClr val="1F16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1FD51D-5015-4EC8-A9F3-D18F2081123C}"/>
              </a:ext>
            </a:extLst>
          </p:cNvPr>
          <p:cNvCxnSpPr>
            <a:cxnSpLocks/>
          </p:cNvCxnSpPr>
          <p:nvPr/>
        </p:nvCxnSpPr>
        <p:spPr>
          <a:xfrm flipH="1">
            <a:off x="2620609" y="4779033"/>
            <a:ext cx="674635" cy="79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43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Xem lại định nghĩa, tính chất, dấu hiệu nhận biết hình thang cân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 Bài 4/sgk 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latin typeface="Rockwell" panose="02060603020205020403" pitchFamily="18" charset="0"/>
              </a:rPr>
            </a:br>
            <a:r>
              <a:rPr lang="en-US" sz="8000" dirty="0"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Text Box 26">
            <a:extLst>
              <a:ext uri="{FF2B5EF4-FFF2-40B4-BE49-F238E27FC236}">
                <a16:creationId xmlns:a16="http://schemas.microsoft.com/office/drawing/2014/main" id="{A4AE3D91-112B-4FC3-BF40-10BB529A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24780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A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E8E68B3E-282A-4127-B298-3FBB2C5F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06863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B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507F948A-073F-4964-99C9-866D53A4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6591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C</a:t>
            </a:r>
            <a:endParaRPr lang="vi-VN" altLang="en-US" sz="2000" b="1">
              <a:latin typeface=".VnTime" panose="020B7200000000000000" pitchFamily="34" charset="0"/>
            </a:endParaRP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9663D595-9A2B-4D39-B40F-F509F89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4235451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D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3" name="Oval 31">
            <a:extLst>
              <a:ext uri="{FF2B5EF4-FFF2-40B4-BE49-F238E27FC236}">
                <a16:creationId xmlns:a16="http://schemas.microsoft.com/office/drawing/2014/main" id="{333F78BB-9F08-4DCA-BA03-812E1FA6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3587751"/>
            <a:ext cx="623888" cy="53181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2534C-1A6A-46D0-92BD-9F560AC9A5E4}"/>
              </a:ext>
            </a:extLst>
          </p:cNvPr>
          <p:cNvSpPr/>
          <p:nvPr/>
        </p:nvSpPr>
        <p:spPr>
          <a:xfrm>
            <a:off x="2029790" y="934964"/>
            <a:ext cx="8208620" cy="619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528D9-EEC3-41F9-B0DA-B51A882C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84841E-63F2-4C07-9F8F-B0809C04F7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2389" y="2438400"/>
          <a:ext cx="511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6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84841E-63F2-4C07-9F8F-B0809C04F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9" y="2438400"/>
                        <a:ext cx="51117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818FCCF-076A-4297-988B-DCC3B0BAA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7925" y="3063875"/>
          <a:ext cx="4032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7" name="Equation" r:id="rId5" imgW="241200" imgH="203040" progId="Equation.DSMT4">
                  <p:embed/>
                </p:oleObj>
              </mc:Choice>
              <mc:Fallback>
                <p:oleObj name="Equation" r:id="rId5" imgW="24120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818FCCF-076A-4297-988B-DCC3B0BA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3063875"/>
                        <a:ext cx="4032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453CE82-A6AF-425F-A97D-9BE651A836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4425" y="3587750"/>
          <a:ext cx="531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8" name="Equation" r:id="rId7" imgW="317160" imgH="203040" progId="Equation.DSMT4">
                  <p:embed/>
                </p:oleObj>
              </mc:Choice>
              <mc:Fallback>
                <p:oleObj name="Equation" r:id="rId7" imgW="31716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453CE82-A6AF-425F-A97D-9BE651A83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3587750"/>
                        <a:ext cx="53181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09F30E0-979D-4A85-934C-F1C1BEF8A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7275" y="4241800"/>
          <a:ext cx="531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9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09F30E0-979D-4A85-934C-F1C1BEF8A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4241800"/>
                        <a:ext cx="53181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748E4A6-4646-411E-8D12-A07B5053232C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10848043-1761-4001-AE97-FD62DFA4856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3F6829-460D-4123-BAFB-3C469BB6FDD4}"/>
                </a:ext>
              </a:extLst>
            </p:cNvPr>
            <p:cNvSpPr txBox="1"/>
            <p:nvPr/>
          </p:nvSpPr>
          <p:spPr>
            <a:xfrm>
              <a:off x="5268730" y="188830"/>
              <a:ext cx="7104248" cy="511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2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Text Box 26">
            <a:extLst>
              <a:ext uri="{FF2B5EF4-FFF2-40B4-BE49-F238E27FC236}">
                <a16:creationId xmlns:a16="http://schemas.microsoft.com/office/drawing/2014/main" id="{A4AE3D91-112B-4FC3-BF40-10BB529A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24780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A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E8E68B3E-282A-4127-B298-3FBB2C5F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06863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B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507F948A-073F-4964-99C9-866D53A4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6591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C</a:t>
            </a:r>
            <a:endParaRPr lang="vi-VN" altLang="en-US" sz="2000" b="1">
              <a:latin typeface=".VnTime" panose="020B7200000000000000" pitchFamily="34" charset="0"/>
            </a:endParaRP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9663D595-9A2B-4D39-B40F-F509F89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4235451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D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3" name="Oval 31">
            <a:extLst>
              <a:ext uri="{FF2B5EF4-FFF2-40B4-BE49-F238E27FC236}">
                <a16:creationId xmlns:a16="http://schemas.microsoft.com/office/drawing/2014/main" id="{333F78BB-9F08-4DCA-BA03-812E1FA6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3030538"/>
            <a:ext cx="623888" cy="53181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528D9-EEC3-41F9-B0DA-B51A882C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84841E-63F2-4C07-9F8F-B0809C04F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83762"/>
              </p:ext>
            </p:extLst>
          </p:nvPr>
        </p:nvGraphicFramePr>
        <p:xfrm>
          <a:off x="5184775" y="2438400"/>
          <a:ext cx="404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" name="Equation" r:id="rId3" imgW="241200" imgH="203040" progId="Equation.DSMT4">
                  <p:embed/>
                </p:oleObj>
              </mc:Choice>
              <mc:Fallback>
                <p:oleObj name="Equation" r:id="rId3" imgW="2412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84841E-63F2-4C07-9F8F-B0809C04F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438400"/>
                        <a:ext cx="40481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818FCCF-076A-4297-988B-DCC3B0BA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08899"/>
              </p:ext>
            </p:extLst>
          </p:nvPr>
        </p:nvGraphicFramePr>
        <p:xfrm>
          <a:off x="4935538" y="3063875"/>
          <a:ext cx="5095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5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818FCCF-076A-4297-988B-DCC3B0BA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3063875"/>
                        <a:ext cx="509587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453CE82-A6AF-425F-A97D-9BE651A83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29491"/>
              </p:ext>
            </p:extLst>
          </p:nvPr>
        </p:nvGraphicFramePr>
        <p:xfrm>
          <a:off x="5054600" y="3587750"/>
          <a:ext cx="4032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6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453CE82-A6AF-425F-A97D-9BE651A83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3587750"/>
                        <a:ext cx="4032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09F30E0-979D-4A85-934C-F1C1BEF8A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51208"/>
              </p:ext>
            </p:extLst>
          </p:nvPr>
        </p:nvGraphicFramePr>
        <p:xfrm>
          <a:off x="4857750" y="4241800"/>
          <a:ext cx="5524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7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09F30E0-979D-4A85-934C-F1C1BEF8A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241800"/>
                        <a:ext cx="55245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B6C3C25-0626-4931-B80B-D4124378544D}"/>
              </a:ext>
            </a:extLst>
          </p:cNvPr>
          <p:cNvSpPr/>
          <p:nvPr/>
        </p:nvSpPr>
        <p:spPr>
          <a:xfrm>
            <a:off x="1051382" y="992611"/>
            <a:ext cx="9714384" cy="1110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ABCD (AB // CD).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8F4A08-C0F2-47C5-B802-0ABD003017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5285" y="1453745"/>
            <a:ext cx="4051144" cy="244556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56396C1-78B8-4DE6-B134-D9F8A311D25C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17" name="Rectangle: Rounded Corners 28">
              <a:extLst>
                <a:ext uri="{FF2B5EF4-FFF2-40B4-BE49-F238E27FC236}">
                  <a16:creationId xmlns:a16="http://schemas.microsoft.com/office/drawing/2014/main" id="{CDA255E6-BE3D-476E-890D-CDF0B18ADE9E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04D207-4AB8-414A-B552-E9407E5ACC2F}"/>
                </a:ext>
              </a:extLst>
            </p:cNvPr>
            <p:cNvSpPr txBox="1"/>
            <p:nvPr/>
          </p:nvSpPr>
          <p:spPr>
            <a:xfrm>
              <a:off x="5268730" y="188830"/>
              <a:ext cx="7104248" cy="511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7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Text Box 26">
            <a:extLst>
              <a:ext uri="{FF2B5EF4-FFF2-40B4-BE49-F238E27FC236}">
                <a16:creationId xmlns:a16="http://schemas.microsoft.com/office/drawing/2014/main" id="{A4AE3D91-112B-4FC3-BF40-10BB529A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24780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A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E8E68B3E-282A-4127-B298-3FBB2C5F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06863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B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507F948A-073F-4964-99C9-866D53A4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6591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C</a:t>
            </a:r>
            <a:endParaRPr lang="vi-VN" altLang="en-US" sz="2000" b="1">
              <a:latin typeface=".VnTime" panose="020B7200000000000000" pitchFamily="34" charset="0"/>
            </a:endParaRP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9663D595-9A2B-4D39-B40F-F509F89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4235451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D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3" name="Oval 31">
            <a:extLst>
              <a:ext uri="{FF2B5EF4-FFF2-40B4-BE49-F238E27FC236}">
                <a16:creationId xmlns:a16="http://schemas.microsoft.com/office/drawing/2014/main" id="{333F78BB-9F08-4DCA-BA03-812E1FA6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2410619"/>
            <a:ext cx="623888" cy="53181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528D9-EEC3-41F9-B0DA-B51A882C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84841E-63F2-4C07-9F8F-B0809C04F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75461"/>
              </p:ext>
            </p:extLst>
          </p:nvPr>
        </p:nvGraphicFramePr>
        <p:xfrm>
          <a:off x="5130800" y="2463800"/>
          <a:ext cx="5127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4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84841E-63F2-4C07-9F8F-B0809C04F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463800"/>
                        <a:ext cx="51276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818FCCF-076A-4297-988B-DCC3B0BA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46413"/>
              </p:ext>
            </p:extLst>
          </p:nvPr>
        </p:nvGraphicFramePr>
        <p:xfrm>
          <a:off x="4935538" y="3089275"/>
          <a:ext cx="5095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5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818FCCF-076A-4297-988B-DCC3B0BA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3089275"/>
                        <a:ext cx="509587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453CE82-A6AF-425F-A97D-9BE651A83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670272"/>
              </p:ext>
            </p:extLst>
          </p:nvPr>
        </p:nvGraphicFramePr>
        <p:xfrm>
          <a:off x="5013325" y="3613150"/>
          <a:ext cx="4873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6" name="Equation" r:id="rId7" imgW="291960" imgH="177480" progId="Equation.DSMT4">
                  <p:embed/>
                </p:oleObj>
              </mc:Choice>
              <mc:Fallback>
                <p:oleObj name="Equation" r:id="rId7" imgW="2919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453CE82-A6AF-425F-A97D-9BE651A83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3613150"/>
                        <a:ext cx="48736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09F30E0-979D-4A85-934C-F1C1BEF8A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70792"/>
              </p:ext>
            </p:extLst>
          </p:nvPr>
        </p:nvGraphicFramePr>
        <p:xfrm>
          <a:off x="4837113" y="4267200"/>
          <a:ext cx="595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7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09F30E0-979D-4A85-934C-F1C1BEF8A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267200"/>
                        <a:ext cx="595312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A8334D1-BBE7-4987-A0BE-4EDC315660DD}"/>
              </a:ext>
            </a:extLst>
          </p:cNvPr>
          <p:cNvSpPr/>
          <p:nvPr/>
        </p:nvSpPr>
        <p:spPr>
          <a:xfrm>
            <a:off x="1445759" y="106401"/>
            <a:ext cx="8287657" cy="1673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ABCD (AB // CD)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8cm,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 = 12cm.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AH.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DH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03A23F-B4D2-4674-A29F-D8C1FF9B58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620" y="1710755"/>
            <a:ext cx="3050937" cy="22172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A2B3A-2D3A-4CB2-ACE5-9CF93205E4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6107" y="2135907"/>
            <a:ext cx="526024" cy="18094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3AC33D1-99CD-4F75-A899-C557E6C65460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17" name="Rectangle: Rounded Corners 28">
              <a:extLst>
                <a:ext uri="{FF2B5EF4-FFF2-40B4-BE49-F238E27FC236}">
                  <a16:creationId xmlns:a16="http://schemas.microsoft.com/office/drawing/2014/main" id="{965366FD-B36B-409C-97BC-70F8D8A9F6B8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6F9B7F-5F68-4E35-84F2-06738C74A123}"/>
                </a:ext>
              </a:extLst>
            </p:cNvPr>
            <p:cNvSpPr txBox="1"/>
            <p:nvPr/>
          </p:nvSpPr>
          <p:spPr>
            <a:xfrm>
              <a:off x="5268730" y="188830"/>
              <a:ext cx="7104248" cy="511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3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Text Box 26">
            <a:extLst>
              <a:ext uri="{FF2B5EF4-FFF2-40B4-BE49-F238E27FC236}">
                <a16:creationId xmlns:a16="http://schemas.microsoft.com/office/drawing/2014/main" id="{A4AE3D91-112B-4FC3-BF40-10BB529A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24780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</a:t>
            </a:r>
            <a:endParaRPr lang="vi-V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E8E68B3E-282A-4127-B298-3FBB2C5F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06863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B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507F948A-073F-4964-99C9-866D53A4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6591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C</a:t>
            </a:r>
            <a:endParaRPr lang="vi-VN" altLang="en-US" sz="2000" b="1">
              <a:latin typeface=".VnTime" panose="020B7200000000000000" pitchFamily="34" charset="0"/>
            </a:endParaRP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9663D595-9A2B-4D39-B40F-F509F89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4235451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D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3" name="Oval 31">
            <a:extLst>
              <a:ext uri="{FF2B5EF4-FFF2-40B4-BE49-F238E27FC236}">
                <a16:creationId xmlns:a16="http://schemas.microsoft.com/office/drawing/2014/main" id="{333F78BB-9F08-4DCA-BA03-812E1FA6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911" y="2947989"/>
            <a:ext cx="623888" cy="53181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528D9-EEC3-41F9-B0DA-B51A882C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84841E-63F2-4C07-9F8F-B0809C04F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12484"/>
              </p:ext>
            </p:extLst>
          </p:nvPr>
        </p:nvGraphicFramePr>
        <p:xfrm>
          <a:off x="5024438" y="2438400"/>
          <a:ext cx="7254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0" name="Equation" r:id="rId3" imgW="431640" imgH="203040" progId="Equation.DSMT4">
                  <p:embed/>
                </p:oleObj>
              </mc:Choice>
              <mc:Fallback>
                <p:oleObj name="Equation" r:id="rId3" imgW="431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84841E-63F2-4C07-9F8F-B0809C04F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438400"/>
                        <a:ext cx="725487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818FCCF-076A-4297-988B-DCC3B0BA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55247"/>
              </p:ext>
            </p:extLst>
          </p:nvPr>
        </p:nvGraphicFramePr>
        <p:xfrm>
          <a:off x="4935538" y="3089275"/>
          <a:ext cx="5095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1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818FCCF-076A-4297-988B-DCC3B0BA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3089275"/>
                        <a:ext cx="509587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453CE82-A6AF-425F-A97D-9BE651A83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96038"/>
              </p:ext>
            </p:extLst>
          </p:nvPr>
        </p:nvGraphicFramePr>
        <p:xfrm>
          <a:off x="4906963" y="3587750"/>
          <a:ext cx="700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2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453CE82-A6AF-425F-A97D-9BE651A83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587750"/>
                        <a:ext cx="700087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09F30E0-979D-4A85-934C-F1C1BEF8A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1665"/>
              </p:ext>
            </p:extLst>
          </p:nvPr>
        </p:nvGraphicFramePr>
        <p:xfrm>
          <a:off x="4889500" y="4267200"/>
          <a:ext cx="488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3"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09F30E0-979D-4A85-934C-F1C1BEF8A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4267200"/>
                        <a:ext cx="488950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110CD22-7A16-411B-A5ED-FE48C4F6E500}"/>
              </a:ext>
            </a:extLst>
          </p:cNvPr>
          <p:cNvSpPr/>
          <p:nvPr/>
        </p:nvSpPr>
        <p:spPr>
          <a:xfrm>
            <a:off x="1828187" y="-67353"/>
            <a:ext cx="8287657" cy="1673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ABCD (AB // CD)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4cm,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 = 10cm.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= 5cm.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2C974C-B0BF-4B0C-8145-AB4844FE25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417" y="3089275"/>
            <a:ext cx="4490259" cy="25125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3D62F-300D-4612-A877-57B90E94F1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2995" y="3561755"/>
            <a:ext cx="773026" cy="185563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DEBB1E6-AC75-49E0-A297-86B3447E32D4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A3B80E44-7C61-4846-9432-9011523CF56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07068F-E1A4-44A1-BBB5-10974C959BCB}"/>
                </a:ext>
              </a:extLst>
            </p:cNvPr>
            <p:cNvSpPr txBox="1"/>
            <p:nvPr/>
          </p:nvSpPr>
          <p:spPr>
            <a:xfrm>
              <a:off x="5268730" y="188830"/>
              <a:ext cx="7104248" cy="511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Text Box 26">
            <a:extLst>
              <a:ext uri="{FF2B5EF4-FFF2-40B4-BE49-F238E27FC236}">
                <a16:creationId xmlns:a16="http://schemas.microsoft.com/office/drawing/2014/main" id="{A4AE3D91-112B-4FC3-BF40-10BB529A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24780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</a:t>
            </a:r>
            <a:endParaRPr lang="vi-V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E8E68B3E-282A-4127-B298-3FBB2C5F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06863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B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507F948A-073F-4964-99C9-866D53A4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3659189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C</a:t>
            </a:r>
            <a:endParaRPr lang="vi-VN" altLang="en-US" sz="2000" b="1">
              <a:latin typeface=".VnTime" panose="020B7200000000000000" pitchFamily="34" charset="0"/>
            </a:endParaRP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9663D595-9A2B-4D39-B40F-F509F896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4235451"/>
            <a:ext cx="468313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D</a:t>
            </a:r>
            <a:endParaRPr lang="vi-V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4063" name="Oval 31">
            <a:extLst>
              <a:ext uri="{FF2B5EF4-FFF2-40B4-BE49-F238E27FC236}">
                <a16:creationId xmlns:a16="http://schemas.microsoft.com/office/drawing/2014/main" id="{333F78BB-9F08-4DCA-BA03-812E1FA6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398" y="3579663"/>
            <a:ext cx="623888" cy="53181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528D9-EEC3-41F9-B0DA-B51A882C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84841E-63F2-4C07-9F8F-B0809C04F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52067"/>
              </p:ext>
            </p:extLst>
          </p:nvPr>
        </p:nvGraphicFramePr>
        <p:xfrm>
          <a:off x="5067300" y="2463800"/>
          <a:ext cx="6397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0"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84841E-63F2-4C07-9F8F-B0809C04F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463800"/>
                        <a:ext cx="63976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818FCCF-076A-4297-988B-DCC3B0BA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85066"/>
              </p:ext>
            </p:extLst>
          </p:nvPr>
        </p:nvGraphicFramePr>
        <p:xfrm>
          <a:off x="4892675" y="3089275"/>
          <a:ext cx="595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1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818FCCF-076A-4297-988B-DCC3B0BA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089275"/>
                        <a:ext cx="59531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453CE82-A6AF-425F-A97D-9BE651A83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0918"/>
              </p:ext>
            </p:extLst>
          </p:nvPr>
        </p:nvGraphicFramePr>
        <p:xfrm>
          <a:off x="4959350" y="3613150"/>
          <a:ext cx="5937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2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453CE82-A6AF-425F-A97D-9BE651A83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3613150"/>
                        <a:ext cx="593725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09F30E0-979D-4A85-934C-F1C1BEF8A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1263"/>
              </p:ext>
            </p:extLst>
          </p:nvPr>
        </p:nvGraphicFramePr>
        <p:xfrm>
          <a:off x="4837113" y="4267200"/>
          <a:ext cx="595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3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09F30E0-979D-4A85-934C-F1C1BEF8A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267200"/>
                        <a:ext cx="595312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B2C974C-B0BF-4B0C-8145-AB4844FE25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4952" y="3010939"/>
            <a:ext cx="4490259" cy="25125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3D62F-300D-4612-A877-57B90E94F1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5742" y="3544502"/>
            <a:ext cx="773026" cy="18556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2AFE24-E59E-4548-8DBD-2662CA2FF0BF}"/>
              </a:ext>
            </a:extLst>
          </p:cNvPr>
          <p:cNvSpPr/>
          <p:nvPr/>
        </p:nvSpPr>
        <p:spPr>
          <a:xfrm>
            <a:off x="1228412" y="335747"/>
            <a:ext cx="8757275" cy="15742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ABCD (AB // CD)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4cm,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= 6cm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.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01A7C5-42A0-455F-973D-2ADE9921C5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6429" y="4489572"/>
            <a:ext cx="792847" cy="619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3EA9F7-0B9B-4A3A-BD2E-50C79F5F83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6021" y="3039809"/>
            <a:ext cx="934645" cy="6193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932AB3-D197-4BD4-A78C-9B9799F3D9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7831644" y="4018836"/>
            <a:ext cx="934645" cy="61938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5F31F-481B-40A6-AB1A-DE70BBACB30B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id="{E9EE76AB-5A67-4098-ABBE-9C03C76449F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F72ABE-E363-4F59-BBBD-FC1410E489AD}"/>
                </a:ext>
              </a:extLst>
            </p:cNvPr>
            <p:cNvSpPr txBox="1"/>
            <p:nvPr/>
          </p:nvSpPr>
          <p:spPr>
            <a:xfrm>
              <a:off x="5268730" y="188830"/>
              <a:ext cx="7104248" cy="511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8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970" y="4025101"/>
            <a:ext cx="3831586" cy="25125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79" y="4490864"/>
            <a:ext cx="2613346" cy="15994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80" y="4486094"/>
            <a:ext cx="2613346" cy="15994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568" y="4470759"/>
            <a:ext cx="2613346" cy="15994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958" y="5887500"/>
            <a:ext cx="2097995" cy="1917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8614" y="5619011"/>
            <a:ext cx="506202" cy="639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3726" y="534067"/>
            <a:ext cx="10681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ABCD (AB // CD, AB &lt; CD),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BD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song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(E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CD).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a)Hai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ECB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b)So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c)Hai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ACD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ABCD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09580" y="2291338"/>
          <a:ext cx="3898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Equation" r:id="rId9" imgW="3898800" imgH="507960" progId="Equation.DSMT4">
                  <p:embed/>
                </p:oleObj>
              </mc:Choice>
              <mc:Fallback>
                <p:oleObj name="Equation" r:id="rId9" imgW="3898800" imgH="507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9580" y="2291338"/>
                        <a:ext cx="3898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39905" y="3122385"/>
          <a:ext cx="1943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Equation" r:id="rId11" imgW="1942920" imgH="507960" progId="Equation.DSMT4">
                  <p:embed/>
                </p:oleObj>
              </mc:Choice>
              <mc:Fallback>
                <p:oleObj name="Equation" r:id="rId11" imgW="1942920" imgH="507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39905" y="3122385"/>
                        <a:ext cx="1943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00" y="375145"/>
            <a:ext cx="5690203" cy="2512522"/>
          </a:xfrm>
          <a:prstGeom prst="rect">
            <a:avLst/>
          </a:prstGeom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23873" y="2780090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Xét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, có: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530217" y="3216193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BC là </a:t>
            </a:r>
            <a:r>
              <a:rPr lang="en-US" altLang="en-US" sz="2800" b="0" dirty="0" err="1">
                <a:cs typeface="Arial" panose="020B0604020202020204" pitchFamily="34" charset="0"/>
              </a:rPr>
              <a:t>cạnh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chung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1142176" y="4276152"/>
          <a:ext cx="38115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1" name="Equation" r:id="rId4" imgW="1612800" imgH="253800" progId="Equation.DSMT4">
                  <p:embed/>
                </p:oleObj>
              </mc:Choice>
              <mc:Fallback>
                <p:oleObj name="Equation" r:id="rId4" imgW="1612800" imgH="25380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2176" y="4276152"/>
                        <a:ext cx="381158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1218389" y="3692189"/>
          <a:ext cx="38417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2" name="Equation" r:id="rId6" imgW="1625400" imgH="253800" progId="Equation.DSMT4">
                  <p:embed/>
                </p:oleObj>
              </mc:Choice>
              <mc:Fallback>
                <p:oleObj name="Equation" r:id="rId6" imgW="1625400" imgH="25380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8389" y="3692189"/>
                        <a:ext cx="38417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549382" y="4846391"/>
            <a:ext cx="5179764" cy="528884"/>
            <a:chOff x="1219953" y="3911117"/>
            <a:chExt cx="5179764" cy="528884"/>
          </a:xfrm>
        </p:grpSpPr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219953" y="3911117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endPara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endParaRP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2102496" y="4046301"/>
            <a:ext cx="3251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63" name="Equation" r:id="rId8" imgW="3251160" imgH="393480" progId="Equation.DSMT4">
                    <p:embed/>
                  </p:oleObj>
                </mc:Choice>
                <mc:Fallback>
                  <p:oleObj name="Equation" r:id="rId8" imgW="3251160" imgH="39348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02496" y="4046301"/>
                          <a:ext cx="3251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1849667" y="2854527"/>
          <a:ext cx="990600" cy="36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4" name="Equation" r:id="rId10" imgW="990360" imgH="330120" progId="Equation.DSMT4">
                  <p:embed/>
                </p:oleObj>
              </mc:Choice>
              <mc:Fallback>
                <p:oleObj name="Equation" r:id="rId10" imgW="990360" imgH="33012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49667" y="2854527"/>
                        <a:ext cx="990600" cy="362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3417863" y="2887667"/>
          <a:ext cx="990600" cy="32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5" name="Equation" r:id="rId12" imgW="990360" imgH="330120" progId="Equation.DSMT4">
                  <p:embed/>
                </p:oleObj>
              </mc:Choice>
              <mc:Fallback>
                <p:oleObj name="Equation" r:id="rId12" imgW="990360" imgH="33012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17863" y="2887667"/>
                        <a:ext cx="990600" cy="32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5132" y="3250270"/>
            <a:ext cx="6891246" cy="590206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1591</TotalTime>
  <Words>1263</Words>
  <Application>Microsoft Office PowerPoint</Application>
  <PresentationFormat>Widescreen</PresentationFormat>
  <Paragraphs>157</Paragraphs>
  <Slides>25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Rockwell</vt:lpstr>
      <vt:lpstr>Symbol</vt:lpstr>
      <vt:lpstr>Tahoma</vt:lpstr>
      <vt:lpstr>Times New Roman</vt:lpstr>
      <vt:lpstr>Wingdings</vt:lpstr>
      <vt:lpstr>Office Theme</vt:lpstr>
      <vt:lpstr>Equation</vt:lpstr>
      <vt:lpstr> HÌNH THANG CÂN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127</cp:revision>
  <dcterms:created xsi:type="dcterms:W3CDTF">2021-06-07T13:44:30Z</dcterms:created>
  <dcterms:modified xsi:type="dcterms:W3CDTF">2023-07-29T08:17:04Z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