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310" r:id="rId8"/>
    <p:sldId id="355" r:id="rId9"/>
    <p:sldId id="291" r:id="rId10"/>
    <p:sldId id="264" r:id="rId11"/>
    <p:sldId id="286" r:id="rId12"/>
    <p:sldId id="337" r:id="rId13"/>
    <p:sldId id="350" r:id="rId14"/>
    <p:sldId id="356" r:id="rId15"/>
    <p:sldId id="357" r:id="rId16"/>
    <p:sldId id="289" r:id="rId17"/>
    <p:sldId id="293" r:id="rId18"/>
    <p:sldId id="358" r:id="rId19"/>
    <p:sldId id="354" r:id="rId20"/>
    <p:sldId id="359" r:id="rId21"/>
    <p:sldId id="318" r:id="rId22"/>
    <p:sldId id="321" r:id="rId23"/>
    <p:sldId id="325" r:id="rId24"/>
    <p:sldId id="324" r:id="rId25"/>
    <p:sldId id="319" r:id="rId26"/>
    <p:sldId id="279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19F"/>
    <a:srgbClr val="E2891E"/>
    <a:srgbClr val="000000"/>
    <a:srgbClr val="B6954A"/>
    <a:srgbClr val="416529"/>
    <a:srgbClr val="4112EE"/>
    <a:srgbClr val="3CC453"/>
    <a:srgbClr val="16EA76"/>
    <a:srgbClr val="F7093C"/>
    <a:srgbClr val="270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806" autoAdjust="0"/>
  </p:normalViewPr>
  <p:slideViewPr>
    <p:cSldViewPr snapToGrid="0">
      <p:cViewPr>
        <p:scale>
          <a:sx n="56" d="100"/>
          <a:sy n="56" d="100"/>
        </p:scale>
        <p:origin x="12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e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7.wmf"/><Relationship Id="rId7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7.wmf"/><Relationship Id="rId7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74.wmf"/><Relationship Id="rId5" Type="http://schemas.openxmlformats.org/officeDocument/2006/relationships/image" Target="../media/image80.wmf"/><Relationship Id="rId10" Type="http://schemas.openxmlformats.org/officeDocument/2006/relationships/image" Target="../media/image73.wmf"/><Relationship Id="rId4" Type="http://schemas.openxmlformats.org/officeDocument/2006/relationships/image" Target="../media/image79.wmf"/><Relationship Id="rId9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7.wmf"/><Relationship Id="rId7" Type="http://schemas.openxmlformats.org/officeDocument/2006/relationships/image" Target="../media/image30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29.wmf"/><Relationship Id="rId5" Type="http://schemas.openxmlformats.org/officeDocument/2006/relationships/image" Target="../media/image14.wm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e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SGK/T1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7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9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7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thang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AB//CD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C835BF-0F5C-45B4-975A-982ED9BB8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3356"/>
              </p:ext>
            </p:extLst>
          </p:nvPr>
        </p:nvGraphicFramePr>
        <p:xfrm>
          <a:off x="3200400" y="4481513"/>
          <a:ext cx="4572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4" imgW="456773" imgH="180986" progId="Equation.DSMT4">
                  <p:embed/>
                </p:oleObj>
              </mc:Choice>
              <mc:Fallback>
                <p:oleObj name="Equation" r:id="rId4" imgW="456773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4481513"/>
                        <a:ext cx="4572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1-SGK/T101.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AB//CD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C835BF-0F5C-45B4-975A-982ED9BB8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481513"/>
          <a:ext cx="4572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4" imgW="456773" imgH="180986" progId="Equation.DSMT4">
                  <p:embed/>
                </p:oleObj>
              </mc:Choice>
              <mc:Fallback>
                <p:oleObj name="Equation" r:id="rId4" imgW="456773" imgH="18098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FC835BF-0F5C-45B4-975A-982ED9BB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4481513"/>
                        <a:ext cx="4572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58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2-SGK/T101.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AB//CD,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2-SGK/T101.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AB//CD,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thang,…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 chiếu hoạt động 3, Yêu cầu HS đọc nội dung. </a:t>
            </a: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 tìm câu trả lời.</a:t>
            </a: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26.wmf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wmf"/><Relationship Id="rId14" Type="http://schemas.openxmlformats.org/officeDocument/2006/relationships/image" Target="../media/image14.wmf"/><Relationship Id="rId22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0.wmf"/><Relationship Id="rId26" Type="http://schemas.openxmlformats.org/officeDocument/2006/relationships/image" Target="../media/image44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43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9.e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gi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44.bin"/><Relationship Id="rId22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70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wmf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56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6.wmf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1.wmf"/><Relationship Id="rId3" Type="http://schemas.openxmlformats.org/officeDocument/2006/relationships/image" Target="../media/image84.png"/><Relationship Id="rId21" Type="http://schemas.openxmlformats.org/officeDocument/2006/relationships/oleObject" Target="../embeddings/oleObject73.bin"/><Relationship Id="rId7" Type="http://schemas.openxmlformats.org/officeDocument/2006/relationships/image" Target="../media/image77.wmf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73.wmf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0.wmf"/><Relationship Id="rId22" Type="http://schemas.openxmlformats.org/officeDocument/2006/relationships/image" Target="../media/image8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9.wmf"/><Relationship Id="rId3" Type="http://schemas.openxmlformats.org/officeDocument/2006/relationships/image" Target="../media/image84.png"/><Relationship Id="rId7" Type="http://schemas.openxmlformats.org/officeDocument/2006/relationships/image" Target="../media/image77.wmf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85.wmf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oleObject" Target="../embeddings/oleObject82.bin"/><Relationship Id="rId3" Type="http://schemas.openxmlformats.org/officeDocument/2006/relationships/image" Target="../media/image84.png"/><Relationship Id="rId7" Type="http://schemas.openxmlformats.org/officeDocument/2006/relationships/image" Target="../media/image77.wmf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90.wmf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5.sv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17.wmf"/><Relationship Id="rId1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Lan 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H8-Bài 3-Tiết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2779" y="739550"/>
            <a:ext cx="10271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;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EB;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c)Hai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BCD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56427"/>
              </p:ext>
            </p:extLst>
          </p:nvPr>
        </p:nvGraphicFramePr>
        <p:xfrm>
          <a:off x="4054777" y="1602784"/>
          <a:ext cx="74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" name="Equation" r:id="rId4" imgW="749160" imgH="431640" progId="Equation.DSMT4">
                  <p:embed/>
                </p:oleObj>
              </mc:Choice>
              <mc:Fallback>
                <p:oleObj name="Equation" r:id="rId4" imgW="74916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4777" y="1602784"/>
                        <a:ext cx="749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37102"/>
              </p:ext>
            </p:extLst>
          </p:nvPr>
        </p:nvGraphicFramePr>
        <p:xfrm>
          <a:off x="5261805" y="1579346"/>
          <a:ext cx="74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2" name="Equation" r:id="rId6" imgW="749160" imgH="431640" progId="Equation.DSMT4">
                  <p:embed/>
                </p:oleObj>
              </mc:Choice>
              <mc:Fallback>
                <p:oleObj name="Equation" r:id="rId6" imgW="7491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1805" y="1579346"/>
                        <a:ext cx="749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29231"/>
              </p:ext>
            </p:extLst>
          </p:nvPr>
        </p:nvGraphicFramePr>
        <p:xfrm>
          <a:off x="6319977" y="1598231"/>
          <a:ext cx="73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3" name="Equation" r:id="rId8" imgW="736560" imgH="419040" progId="Equation.DSMT4">
                  <p:embed/>
                </p:oleObj>
              </mc:Choice>
              <mc:Fallback>
                <p:oleObj name="Equation" r:id="rId8" imgW="73656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19977" y="1598231"/>
                        <a:ext cx="73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7047"/>
              </p:ext>
            </p:extLst>
          </p:nvPr>
        </p:nvGraphicFramePr>
        <p:xfrm>
          <a:off x="7796003" y="1574628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" name="Equation" r:id="rId10" imgW="749160" imgH="419040" progId="Equation.DSMT4">
                  <p:embed/>
                </p:oleObj>
              </mc:Choice>
              <mc:Fallback>
                <p:oleObj name="Equation" r:id="rId10" imgW="74916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96003" y="1574628"/>
                        <a:ext cx="749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3" descr="Description: C:\Users\Administrator\Desktop\anh 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60" y="4485275"/>
            <a:ext cx="2157004" cy="22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Đối tượng 11">
            <a:extLst>
              <a:ext uri="{FF2B5EF4-FFF2-40B4-BE49-F238E27FC236}">
                <a16:creationId xmlns:a16="http://schemas.microsoft.com/office/drawing/2014/main" id="{68261BE4-1B0B-426B-A7B0-D5D1D8934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51620"/>
              </p:ext>
            </p:extLst>
          </p:nvPr>
        </p:nvGraphicFramePr>
        <p:xfrm>
          <a:off x="4448013" y="789284"/>
          <a:ext cx="1290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5"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48013" y="789284"/>
                        <a:ext cx="129063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11">
            <a:extLst>
              <a:ext uri="{FF2B5EF4-FFF2-40B4-BE49-F238E27FC236}">
                <a16:creationId xmlns:a16="http://schemas.microsoft.com/office/drawing/2014/main" id="{F4B627B2-60F2-4E15-A3F7-C636E7DE1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73861"/>
              </p:ext>
            </p:extLst>
          </p:nvPr>
        </p:nvGraphicFramePr>
        <p:xfrm>
          <a:off x="6137714" y="844682"/>
          <a:ext cx="2905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6" name="Equation" r:id="rId15" imgW="1244520" imgH="203040" progId="Equation.DSMT4">
                  <p:embed/>
                </p:oleObj>
              </mc:Choice>
              <mc:Fallback>
                <p:oleObj name="Equation" r:id="rId15" imgW="1244520" imgH="20304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37714" y="844682"/>
                        <a:ext cx="29051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11">
            <a:extLst>
              <a:ext uri="{FF2B5EF4-FFF2-40B4-BE49-F238E27FC236}">
                <a16:creationId xmlns:a16="http://schemas.microsoft.com/office/drawing/2014/main" id="{CE70E8F6-03E0-4FB4-845B-D44D7B35E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8903"/>
              </p:ext>
            </p:extLst>
          </p:nvPr>
        </p:nvGraphicFramePr>
        <p:xfrm>
          <a:off x="9352957" y="773874"/>
          <a:ext cx="41565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7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352957" y="773874"/>
                        <a:ext cx="41565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1">
            <a:extLst>
              <a:ext uri="{FF2B5EF4-FFF2-40B4-BE49-F238E27FC236}">
                <a16:creationId xmlns:a16="http://schemas.microsoft.com/office/drawing/2014/main" id="{48FBFF90-C9F2-4060-BB78-CD0E043EE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39892"/>
              </p:ext>
            </p:extLst>
          </p:nvPr>
        </p:nvGraphicFramePr>
        <p:xfrm>
          <a:off x="3198766" y="1297565"/>
          <a:ext cx="6223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8" name="Equation" r:id="rId19" imgW="266400" imgH="164880" progId="Equation.DSMT4">
                  <p:embed/>
                </p:oleObj>
              </mc:Choice>
              <mc:Fallback>
                <p:oleObj name="Equation" r:id="rId19" imgW="266400" imgH="1648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98766" y="1297565"/>
                        <a:ext cx="62230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DFB21FFB-9F12-4BD9-A651-5598B175E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09041"/>
              </p:ext>
            </p:extLst>
          </p:nvPr>
        </p:nvGraphicFramePr>
        <p:xfrm>
          <a:off x="4344516" y="1305084"/>
          <a:ext cx="5937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9"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44516" y="1305084"/>
                        <a:ext cx="593725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0742493-16D4-4FCE-8AC4-048DABE3E6C3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C0CFE9-66F5-4A34-86A4-3776F6E98574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5B3C85-1929-4832-8485-7F190E89E018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6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75223" y="5208961"/>
            <a:ext cx="42419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b)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(1)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(2)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suy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5223" y="3444875"/>
            <a:ext cx="4431441" cy="639763"/>
            <a:chOff x="4061899" y="2235838"/>
            <a:chExt cx="2692211" cy="479823"/>
          </a:xfrm>
        </p:grpSpPr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061899" y="2290346"/>
              <a:ext cx="2692211" cy="39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có:             (GT)          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5075762" y="2235838"/>
            <a:ext cx="745517" cy="479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9" name="Equation" r:id="rId4" imgW="533160" imgH="266400" progId="Equation.DSMT4">
                    <p:embed/>
                  </p:oleObj>
                </mc:Choice>
                <mc:Fallback>
                  <p:oleObj name="Equation" r:id="rId4" imgW="533160" imgH="2664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75762" y="2235838"/>
                          <a:ext cx="745517" cy="479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640" y="528685"/>
            <a:ext cx="3677496" cy="4189397"/>
          </a:xfrm>
          <a:prstGeom prst="rect">
            <a:avLst/>
          </a:prstGeom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856379" y="498133"/>
            <a:ext cx="6607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minh: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5223" y="2372136"/>
            <a:ext cx="7241279" cy="531863"/>
            <a:chOff x="375223" y="2372136"/>
            <a:chExt cx="7241279" cy="531863"/>
          </a:xfrm>
        </p:grpSpPr>
        <p:grpSp>
          <p:nvGrpSpPr>
            <p:cNvPr id="20" name="Group 19"/>
            <p:cNvGrpSpPr/>
            <p:nvPr/>
          </p:nvGrpSpPr>
          <p:grpSpPr>
            <a:xfrm>
              <a:off x="375223" y="2372136"/>
              <a:ext cx="7241279" cy="531863"/>
              <a:chOff x="3886200" y="2037626"/>
              <a:chExt cx="5430959" cy="398897"/>
            </a:xfrm>
          </p:grpSpPr>
          <p:sp>
            <p:nvSpPr>
              <p:cNvPr id="13343" name="Text Box 31"/>
              <p:cNvSpPr txBox="1">
                <a:spLocks noChangeArrowheads="1"/>
              </p:cNvSpPr>
              <p:nvPr/>
            </p:nvSpPr>
            <p:spPr bwMode="auto">
              <a:xfrm>
                <a:off x="6025369" y="2043676"/>
                <a:ext cx="3291790" cy="392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           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tại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E (t/c) 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886200" y="2037626"/>
                <a:ext cx="2348345" cy="398897"/>
                <a:chOff x="3957205" y="1708018"/>
                <a:chExt cx="2348345" cy="398897"/>
              </a:xfrm>
            </p:grpSpPr>
            <p:sp>
              <p:nvSpPr>
                <p:cNvPr id="133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957205" y="1714500"/>
                  <a:ext cx="2348345" cy="392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1143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3112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7684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2256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6828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1400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5972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0544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1">
                    <a:spcBef>
                      <a:spcPct val="50000"/>
                    </a:spcBef>
                    <a:defRPr/>
                  </a:pPr>
                  <a:r>
                    <a:rPr lang="en-US" alt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 có:           (GT)</a:t>
                  </a:r>
                </a:p>
              </p:txBody>
            </p:sp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886267" y="1708018"/>
                <a:ext cx="681062" cy="3304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60" name="Equation" r:id="rId7" imgW="888840" imgH="431640" progId="Equation.DSMT4">
                        <p:embed/>
                      </p:oleObj>
                    </mc:Choice>
                    <mc:Fallback>
                      <p:oleObj name="Equation" r:id="rId7" imgW="888840" imgH="431640" progId="Equation.DSMT4">
                        <p:embed/>
                        <p:pic>
                          <p:nvPicPr>
                            <p:cNvPr id="14" name="Object 13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86267" y="1708018"/>
                              <a:ext cx="681062" cy="33041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3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3444875" y="2465388"/>
            <a:ext cx="15335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61" name="Equation" r:id="rId9" imgW="1384200" imgH="317160" progId="Equation.DSMT4">
                    <p:embed/>
                  </p:oleObj>
                </mc:Choice>
                <mc:Fallback>
                  <p:oleObj name="Equation" r:id="rId9" imgW="1384200" imgH="31716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44875" y="2465388"/>
                          <a:ext cx="153352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554413" y="2933685"/>
            <a:ext cx="6224008" cy="523220"/>
            <a:chOff x="3554413" y="2933685"/>
            <a:chExt cx="6224008" cy="523220"/>
          </a:xfrm>
        </p:grpSpPr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5294568" y="2933685"/>
              <a:ext cx="4483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(đ/n)         (1)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3554413" y="3033713"/>
            <a:ext cx="1714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62" name="Equation" r:id="rId11" imgW="1587240" imgH="317160" progId="Equation.DSMT4">
                    <p:embed/>
                  </p:oleObj>
                </mc:Choice>
                <mc:Fallback>
                  <p:oleObj name="Equation" r:id="rId11" imgW="1587240" imgH="31716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54413" y="3033713"/>
                          <a:ext cx="17145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397290" y="4036392"/>
            <a:ext cx="6493637" cy="659428"/>
            <a:chOff x="397290" y="4036392"/>
            <a:chExt cx="6493637" cy="659428"/>
          </a:xfrm>
        </p:grpSpPr>
        <p:grpSp>
          <p:nvGrpSpPr>
            <p:cNvPr id="18" name="Group 17"/>
            <p:cNvGrpSpPr/>
            <p:nvPr/>
          </p:nvGrpSpPr>
          <p:grpSpPr>
            <a:xfrm>
              <a:off x="397290" y="4036392"/>
              <a:ext cx="2293658" cy="659428"/>
              <a:chOff x="4251577" y="2561774"/>
              <a:chExt cx="1720243" cy="494571"/>
            </a:xfrm>
          </p:grpSpPr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4251577" y="2623657"/>
                <a:ext cx="1574380" cy="392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936352" y="2561774"/>
              <a:ext cx="1035468" cy="494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63" name="Equation" r:id="rId13" imgW="558720" imgH="266400" progId="Equation.DSMT4">
                      <p:embed/>
                    </p:oleObj>
                  </mc:Choice>
                  <mc:Fallback>
                    <p:oleObj name="Equation" r:id="rId13" imgW="558720" imgH="266400" progId="Equation.DSMT4">
                      <p:embed/>
                      <p:pic>
                        <p:nvPicPr>
                          <p:cNvPr id="56" name="Object 55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936352" y="2561774"/>
                            <a:ext cx="1035468" cy="4945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2501873" y="4114988"/>
              <a:ext cx="4389054" cy="523220"/>
              <a:chOff x="4289875" y="3507649"/>
              <a:chExt cx="4389054" cy="523220"/>
            </a:xfrm>
          </p:grpSpPr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4289875" y="3507649"/>
                <a:ext cx="438905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           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tại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E (t/c) </a:t>
                </a:r>
              </a:p>
            </p:txBody>
          </p:sp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513740" y="3593186"/>
              <a:ext cx="1519237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64" name="Equation" r:id="rId15" imgW="1371600" imgH="317160" progId="Equation.DSMT4">
                      <p:embed/>
                    </p:oleObj>
                  </mc:Choice>
                  <mc:Fallback>
                    <p:oleObj name="Equation" r:id="rId15" imgW="1371600" imgH="317160" progId="Equation.DSMT4">
                      <p:embed/>
                      <p:pic>
                        <p:nvPicPr>
                          <p:cNvPr id="40" name="Object 39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513740" y="3593186"/>
                            <a:ext cx="1519237" cy="352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4" name="Group 43"/>
          <p:cNvGrpSpPr/>
          <p:nvPr/>
        </p:nvGrpSpPr>
        <p:grpSpPr>
          <a:xfrm>
            <a:off x="3536950" y="4595391"/>
            <a:ext cx="6217585" cy="523220"/>
            <a:chOff x="3560836" y="2933685"/>
            <a:chExt cx="6217585" cy="523220"/>
          </a:xfrm>
        </p:grpSpPr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5294568" y="2933685"/>
              <a:ext cx="4483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(đ/n)      (2)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/>
            </p:nvPr>
          </p:nvGraphicFramePr>
          <p:xfrm>
            <a:off x="3560836" y="3034119"/>
            <a:ext cx="170021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65" name="Equation" r:id="rId17" imgW="1574640" imgH="317160" progId="Equation.DSMT4">
                    <p:embed/>
                  </p:oleObj>
                </mc:Choice>
                <mc:Fallback>
                  <p:oleObj name="Equation" r:id="rId17" imgW="1574640" imgH="31716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60836" y="3034119"/>
                          <a:ext cx="1700213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4244975" y="5317150"/>
          <a:ext cx="2663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6" name="Equation" r:id="rId19" imgW="2298600" imgH="317160" progId="Equation.DSMT4">
                  <p:embed/>
                </p:oleObj>
              </mc:Choice>
              <mc:Fallback>
                <p:oleObj name="Equation" r:id="rId19" imgW="2298600" imgH="317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44975" y="5317150"/>
                        <a:ext cx="26638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989387" y="5803842"/>
            <a:ext cx="3073492" cy="523220"/>
            <a:chOff x="3832171" y="5762733"/>
            <a:chExt cx="3073492" cy="523220"/>
          </a:xfrm>
        </p:grpSpPr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>
              <a:off x="3832171" y="5762733"/>
              <a:ext cx="30734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Hay                .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/>
            </p:nvPr>
          </p:nvGraphicFramePr>
          <p:xfrm>
            <a:off x="4747671" y="5856433"/>
            <a:ext cx="1502491" cy="344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67" name="Equation" r:id="rId21" imgW="1384200" imgH="317160" progId="Equation.DSMT4">
                    <p:embed/>
                  </p:oleObj>
                </mc:Choice>
                <mc:Fallback>
                  <p:oleObj name="Equation" r:id="rId21" imgW="1384200" imgH="31716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747671" y="5856433"/>
                          <a:ext cx="1502491" cy="3446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523726" y="938014"/>
            <a:ext cx="7231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// CD;  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2900362" y="1697568"/>
          <a:ext cx="1089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8" name="Equation" r:id="rId23" imgW="1002960" imgH="482400" progId="Equation.DSMT4">
                  <p:embed/>
                </p:oleObj>
              </mc:Choice>
              <mc:Fallback>
                <p:oleObj name="Equation" r:id="rId23" imgW="1002960" imgH="4824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00362" y="1697568"/>
                        <a:ext cx="10890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139683" y="1646404"/>
          <a:ext cx="1235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9" name="Equation" r:id="rId25" imgW="1143000" imgH="520560" progId="Equation.DSMT4">
                  <p:embed/>
                </p:oleObj>
              </mc:Choice>
              <mc:Fallback>
                <p:oleObj name="Equation" r:id="rId25" imgW="1143000" imgH="52056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139683" y="1646404"/>
                        <a:ext cx="123507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98521" y="456083"/>
            <a:ext cx="6697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6ACE-2908-445B-A19A-CED6408CD238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DBAA297-9A53-4227-A84F-F7D0541F63A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CF6760-6111-417C-986D-22560FC15A9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9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65335"/>
              </p:ext>
            </p:extLst>
          </p:nvPr>
        </p:nvGraphicFramePr>
        <p:xfrm>
          <a:off x="1942642" y="2606635"/>
          <a:ext cx="3181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2" name="Equation" r:id="rId4" imgW="1346040" imgH="253800" progId="Equation.DSMT4">
                  <p:embed/>
                </p:oleObj>
              </mc:Choice>
              <mc:Fallback>
                <p:oleObj name="Equation" r:id="rId4" imgW="1346040" imgH="2538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2642" y="2606635"/>
                        <a:ext cx="31813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571203" y="548326"/>
            <a:ext cx="261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minh. 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71721" y="4685392"/>
          <a:ext cx="410142" cy="32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3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1721" y="4685392"/>
                        <a:ext cx="410142" cy="32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964487" y="4571051"/>
            <a:ext cx="5373980" cy="523220"/>
            <a:chOff x="6192014" y="5170617"/>
            <a:chExt cx="5373980" cy="523220"/>
          </a:xfrm>
        </p:grpSpPr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6192014" y="5170617"/>
              <a:ext cx="53739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cạnh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tương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ứng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6426766" y="5284958"/>
            <a:ext cx="147796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24" name="Equation" r:id="rId8" imgW="1478555" imgH="339967" progId="Equation.DSMT4">
                    <p:embed/>
                  </p:oleObj>
                </mc:Choice>
                <mc:Fallback>
                  <p:oleObj name="Equation" r:id="rId8" imgW="1478555" imgH="339967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26766" y="5284958"/>
                          <a:ext cx="1477963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1774402" y="3254752"/>
            <a:ext cx="3185880" cy="523220"/>
            <a:chOff x="6345720" y="4019988"/>
            <a:chExt cx="3185880" cy="523220"/>
          </a:xfrm>
        </p:grpSpPr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345720" y="4019988"/>
              <a:ext cx="318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(GT)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6535805" y="4136480"/>
            <a:ext cx="15144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25" name="Equation" r:id="rId10" imgW="1514898" imgH="346095" progId="Equation.DSMT4">
                    <p:embed/>
                  </p:oleObj>
                </mc:Choice>
                <mc:Fallback>
                  <p:oleObj name="Equation" r:id="rId10" imgW="1514898" imgH="346095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35805" y="4136480"/>
                          <a:ext cx="1514475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774402" y="2035373"/>
            <a:ext cx="3597444" cy="523220"/>
            <a:chOff x="1774402" y="2035373"/>
            <a:chExt cx="3597444" cy="523220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774402" y="2035373"/>
              <a:ext cx="35974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là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cạnh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chung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1942642" y="2164278"/>
            <a:ext cx="518066" cy="308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26" name="Equation" r:id="rId12" imgW="533160" imgH="317160" progId="Equation.DSMT4">
                    <p:embed/>
                  </p:oleObj>
                </mc:Choice>
                <mc:Fallback>
                  <p:oleObj name="Equation" r:id="rId12" imgW="533160" imgH="31716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42642" y="2164278"/>
                          <a:ext cx="518066" cy="308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690044" y="3944971"/>
            <a:ext cx="5179764" cy="523220"/>
            <a:chOff x="1690044" y="3980435"/>
            <a:chExt cx="5179764" cy="523220"/>
          </a:xfrm>
        </p:grpSpPr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1690044" y="3980435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Vậy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c.g.c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)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2571203" y="4083295"/>
            <a:ext cx="2311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27" name="Equation" r:id="rId14" imgW="2311200" imgH="317160" progId="Equation.DSMT4">
                    <p:embed/>
                  </p:oleObj>
                </mc:Choice>
                <mc:Fallback>
                  <p:oleObj name="Equation" r:id="rId14" imgW="2311200" imgH="31716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71203" y="4083295"/>
                          <a:ext cx="2311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1480720" y="1497617"/>
            <a:ext cx="4796436" cy="523220"/>
            <a:chOff x="1363849" y="1477811"/>
            <a:chExt cx="4796436" cy="523220"/>
          </a:xfrm>
        </p:grpSpPr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1363849" y="1477811"/>
              <a:ext cx="47964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Xét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, có: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66794"/>
                </p:ext>
              </p:extLst>
            </p:nvPr>
          </p:nvGraphicFramePr>
          <p:xfrm>
            <a:off x="2551917" y="1580671"/>
            <a:ext cx="105782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28" name="Equation" r:id="rId16" imgW="990360" imgH="317160" progId="Equation.DSMT4">
                    <p:embed/>
                  </p:oleObj>
                </mc:Choice>
                <mc:Fallback>
                  <p:oleObj name="Equation" r:id="rId16" imgW="990360" imgH="31716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551917" y="1580671"/>
                          <a:ext cx="105782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009839"/>
                </p:ext>
              </p:extLst>
            </p:nvPr>
          </p:nvGraphicFramePr>
          <p:xfrm>
            <a:off x="4105300" y="1587939"/>
            <a:ext cx="990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29" name="Equation" r:id="rId18" imgW="990360" imgH="317160" progId="Equation.DSMT4">
                    <p:embed/>
                  </p:oleObj>
                </mc:Choice>
                <mc:Fallback>
                  <p:oleObj name="Equation" r:id="rId18" imgW="990360" imgH="31716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05300" y="1587939"/>
                          <a:ext cx="9906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001" name="Picture 3" descr="Description: C:\Users\Administrator\Desktop\anh 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67" y="897001"/>
            <a:ext cx="3151038" cy="401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CFEA047-EE2A-4076-9BD1-51D3EC83717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73CD5EB-F502-4110-951A-B39E4E6E43D5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07EF0B-136D-4592-958F-B628EDF1AA88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5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Nhóm 17">
            <a:extLst>
              <a:ext uri="{FF2B5EF4-FFF2-40B4-BE49-F238E27FC236}">
                <a16:creationId xmlns:a16="http://schemas.microsoft.com/office/drawing/2014/main" id="{941A1F87-D1BF-AF90-74FF-161CB13616C2}"/>
              </a:ext>
            </a:extLst>
          </p:cNvPr>
          <p:cNvGrpSpPr/>
          <p:nvPr/>
        </p:nvGrpSpPr>
        <p:grpSpPr>
          <a:xfrm>
            <a:off x="938519" y="838461"/>
            <a:ext cx="8762661" cy="4298935"/>
            <a:chOff x="938519" y="838461"/>
            <a:chExt cx="8762661" cy="4298935"/>
          </a:xfrm>
        </p:grpSpPr>
        <p:sp>
          <p:nvSpPr>
            <p:cNvPr id="9" name="Bong bóng Ý nghĩ: Hình đám mây 8">
              <a:extLst>
                <a:ext uri="{FF2B5EF4-FFF2-40B4-BE49-F238E27FC236}">
                  <a16:creationId xmlns:a16="http://schemas.microsoft.com/office/drawing/2014/main" id="{141CD16C-252F-4AA7-BE24-77A5DA842AB4}"/>
                </a:ext>
              </a:extLst>
            </p:cNvPr>
            <p:cNvSpPr/>
            <p:nvPr/>
          </p:nvSpPr>
          <p:spPr>
            <a:xfrm>
              <a:off x="4922351" y="838461"/>
              <a:ext cx="4778829" cy="3692685"/>
            </a:xfrm>
            <a:prstGeom prst="cloudCallout">
              <a:avLst>
                <a:gd name="adj1" fmla="val -64299"/>
                <a:gd name="adj2" fmla="val 384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Vậy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thang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cân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chất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6C5A5579-F2C4-DE4F-D276-64E73A2A4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19" y="2580939"/>
              <a:ext cx="3058533" cy="255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671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297B9C7-EFFC-C89D-8DC2-4F0292149456}"/>
              </a:ext>
            </a:extLst>
          </p:cNvPr>
          <p:cNvSpPr txBox="1"/>
          <p:nvPr/>
        </p:nvSpPr>
        <p:spPr>
          <a:xfrm>
            <a:off x="614977" y="133911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B6FEC-C1DB-4B1F-A022-041D4B04B7FE}"/>
              </a:ext>
            </a:extLst>
          </p:cNvPr>
          <p:cNvSpPr/>
          <p:nvPr/>
        </p:nvSpPr>
        <p:spPr>
          <a:xfrm>
            <a:off x="1017917" y="1581796"/>
            <a:ext cx="8126083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 tr 102)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8650" lvl="1" indent="-514350">
              <a:lnSpc>
                <a:spcPct val="150000"/>
              </a:lnSpc>
              <a:spcBef>
                <a:spcPct val="50000"/>
              </a:spcBef>
              <a:buAutoNum type="alphaLcParenR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lvl="1" indent="-514350">
              <a:lnSpc>
                <a:spcPct val="150000"/>
              </a:lnSpc>
              <a:spcBef>
                <a:spcPct val="50000"/>
              </a:spcBef>
              <a:buAutoNum type="alphaLcParenR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5440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456357" y="1622427"/>
            <a:ext cx="1041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67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667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57" name="Object 53"/>
          <p:cNvGraphicFramePr>
            <a:graphicFrameLocks noChangeAspect="1"/>
          </p:cNvGraphicFramePr>
          <p:nvPr>
            <p:extLst/>
          </p:nvPr>
        </p:nvGraphicFramePr>
        <p:xfrm>
          <a:off x="5078413" y="2566988"/>
          <a:ext cx="33972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1"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2155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2566988"/>
                        <a:ext cx="33972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62" name="Group 58"/>
          <p:cNvGrpSpPr>
            <a:grpSpLocks/>
          </p:cNvGrpSpPr>
          <p:nvPr/>
        </p:nvGrpSpPr>
        <p:grpSpPr bwMode="auto">
          <a:xfrm>
            <a:off x="4817576" y="4252050"/>
            <a:ext cx="6851651" cy="523873"/>
            <a:chOff x="2019" y="3509"/>
            <a:chExt cx="3237" cy="330"/>
          </a:xfrm>
        </p:grpSpPr>
        <p:graphicFrame>
          <p:nvGraphicFramePr>
            <p:cNvPr id="32793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2019" y="3575"/>
            <a:ext cx="1342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2" name="Equation" r:id="rId6" imgW="1206360" imgH="177480" progId="Equation.DSMT4">
                    <p:embed/>
                  </p:oleObj>
                </mc:Choice>
                <mc:Fallback>
                  <p:oleObj name="Equation" r:id="rId6" imgW="1206360" imgH="177480" progId="Equation.DSMT4">
                    <p:embed/>
                    <p:pic>
                      <p:nvPicPr>
                        <p:cNvPr id="32793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" y="3575"/>
                          <a:ext cx="1342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4" name="Text Box 60"/>
            <p:cNvSpPr txBox="1">
              <a:spLocks noChangeArrowheads="1"/>
            </p:cNvSpPr>
            <p:nvPr/>
          </p:nvSpPr>
          <p:spPr bwMode="auto">
            <a:xfrm>
              <a:off x="3273" y="3509"/>
              <a:ext cx="19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nhọn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142616" y="3733888"/>
          <a:ext cx="970577" cy="52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3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2616" y="3733888"/>
                        <a:ext cx="970577" cy="529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4760259" y="1836518"/>
            <a:ext cx="2660" cy="502148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873593" y="2001668"/>
            <a:ext cx="4572000" cy="523220"/>
            <a:chOff x="5759627" y="2336276"/>
            <a:chExt cx="4572000" cy="523220"/>
          </a:xfrm>
        </p:grpSpPr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5759627" y="2336276"/>
              <a:ext cx="4572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Xét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          , có: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6580397" y="2453921"/>
            <a:ext cx="1016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4" name="Equation" r:id="rId10" imgW="1015920" imgH="304560" progId="Equation.DSMT4">
                    <p:embed/>
                  </p:oleObj>
                </mc:Choice>
                <mc:Fallback>
                  <p:oleObj name="Equation" r:id="rId10" imgW="1015920" imgH="30456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80397" y="2453921"/>
                          <a:ext cx="1016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8117097" y="2445983"/>
            <a:ext cx="977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5" name="Equation" r:id="rId12" imgW="977760" imgH="317160" progId="Equation.DSMT4">
                    <p:embed/>
                  </p:oleObj>
                </mc:Choice>
                <mc:Fallback>
                  <p:oleObj name="Equation" r:id="rId12" imgW="977760" imgH="31716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17097" y="2445983"/>
                          <a:ext cx="9779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5116218" y="3170564"/>
            <a:ext cx="6244664" cy="523220"/>
            <a:chOff x="5657775" y="3163663"/>
            <a:chExt cx="6244664" cy="523220"/>
          </a:xfrm>
        </p:grpSpPr>
        <p:grpSp>
          <p:nvGrpSpPr>
            <p:cNvPr id="18" name="Group 17"/>
            <p:cNvGrpSpPr/>
            <p:nvPr/>
          </p:nvGrpSpPr>
          <p:grpSpPr>
            <a:xfrm>
              <a:off x="7090932" y="3163663"/>
              <a:ext cx="4811507" cy="523220"/>
              <a:chOff x="7090932" y="3163663"/>
              <a:chExt cx="4811507" cy="523220"/>
            </a:xfrm>
          </p:grpSpPr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7090932" y="3163663"/>
                <a:ext cx="48115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(vì            là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659291" y="3283773"/>
              <a:ext cx="1014413" cy="319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46" name="Equation" r:id="rId14" imgW="1015090" imgH="318696" progId="Equation.DSMT4">
                      <p:embed/>
                    </p:oleObj>
                  </mc:Choice>
                  <mc:Fallback>
                    <p:oleObj name="Equation" r:id="rId14" imgW="1015090" imgH="318696" progId="Equation.DSMT4">
                      <p:embed/>
                      <p:pic>
                        <p:nvPicPr>
                          <p:cNvPr id="17" name="Object 16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7659291" y="3283773"/>
                            <a:ext cx="1014413" cy="3190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5657775" y="3311721"/>
            <a:ext cx="1330790" cy="305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7" name="Equation" r:id="rId16" imgW="1384200" imgH="317160" progId="Equation.DSMT4">
                    <p:embed/>
                  </p:oleObj>
                </mc:Choice>
                <mc:Fallback>
                  <p:oleObj name="Equation" r:id="rId16" imgW="1384200" imgH="31716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657775" y="3311721"/>
                          <a:ext cx="1330790" cy="305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6124542" y="3740164"/>
            <a:ext cx="4728400" cy="523220"/>
            <a:chOff x="7090933" y="3163663"/>
            <a:chExt cx="4728400" cy="523220"/>
          </a:xfrm>
        </p:grpSpPr>
        <p:sp>
          <p:nvSpPr>
            <p:cNvPr id="62" name="Text Box 54"/>
            <p:cNvSpPr txBox="1">
              <a:spLocks noChangeArrowheads="1"/>
            </p:cNvSpPr>
            <p:nvPr/>
          </p:nvSpPr>
          <p:spPr bwMode="auto">
            <a:xfrm>
              <a:off x="7090933" y="3163663"/>
              <a:ext cx="4728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(vì            là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/>
            </p:nvPr>
          </p:nvGraphicFramePr>
          <p:xfrm>
            <a:off x="7644051" y="3283773"/>
            <a:ext cx="1014413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8" name="Equation" r:id="rId18" imgW="1015090" imgH="318696" progId="Equation.DSMT4">
                    <p:embed/>
                  </p:oleObj>
                </mc:Choice>
                <mc:Fallback>
                  <p:oleObj name="Equation" r:id="rId18" imgW="1015090" imgH="318696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644051" y="3283773"/>
                          <a:ext cx="1014413" cy="319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4957984" y="4903781"/>
            <a:ext cx="5960533" cy="523877"/>
            <a:chOff x="4957984" y="4903781"/>
            <a:chExt cx="5960533" cy="523877"/>
          </a:xfrm>
        </p:grpSpPr>
        <p:grpSp>
          <p:nvGrpSpPr>
            <p:cNvPr id="21565" name="Group 61"/>
            <p:cNvGrpSpPr>
              <a:grpSpLocks/>
            </p:cNvGrpSpPr>
            <p:nvPr/>
          </p:nvGrpSpPr>
          <p:grpSpPr bwMode="auto">
            <a:xfrm>
              <a:off x="4957984" y="4903781"/>
              <a:ext cx="5960533" cy="523877"/>
              <a:chOff x="1712" y="3756"/>
              <a:chExt cx="2816" cy="330"/>
            </a:xfrm>
          </p:grpSpPr>
          <p:graphicFrame>
            <p:nvGraphicFramePr>
              <p:cNvPr id="32791" name="Object 62"/>
              <p:cNvGraphicFramePr>
                <a:graphicFrameLocks noChangeAspect="1"/>
              </p:cNvGraphicFramePr>
              <p:nvPr/>
            </p:nvGraphicFramePr>
            <p:xfrm>
              <a:off x="1712" y="3824"/>
              <a:ext cx="33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49" name="Equation" r:id="rId19" imgW="190417" imgH="152334" progId="Equation.DSMT4">
                      <p:embed/>
                    </p:oleObj>
                  </mc:Choice>
                  <mc:Fallback>
                    <p:oleObj name="Equation" r:id="rId19" imgW="190417" imgH="152334" progId="Equation.DSMT4">
                      <p:embed/>
                      <p:pic>
                        <p:nvPicPr>
                          <p:cNvPr id="32791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2" y="3824"/>
                            <a:ext cx="33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67" name="Text Box 63"/>
              <p:cNvSpPr txBox="1">
                <a:spLocks noChangeArrowheads="1"/>
              </p:cNvSpPr>
              <p:nvPr/>
            </p:nvSpPr>
            <p:spPr bwMode="auto">
              <a:xfrm>
                <a:off x="1952" y="3756"/>
                <a:ext cx="257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(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5505450" y="5021263"/>
            <a:ext cx="1422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50" name="Equation" r:id="rId21" imgW="1422360" imgH="317160" progId="Equation.DSMT4">
                    <p:embed/>
                  </p:oleObj>
                </mc:Choice>
                <mc:Fallback>
                  <p:oleObj name="Equation" r:id="rId21" imgW="1422360" imgH="31716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505450" y="5021263"/>
                          <a:ext cx="1422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TextBox 67"/>
          <p:cNvSpPr txBox="1"/>
          <p:nvPr/>
        </p:nvSpPr>
        <p:spPr>
          <a:xfrm>
            <a:off x="350824" y="257083"/>
            <a:ext cx="11010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// CD.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K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DH = CK.</a:t>
            </a:r>
          </a:p>
        </p:txBody>
      </p:sp>
      <p:pic>
        <p:nvPicPr>
          <p:cNvPr id="27720" name="Picture 72">
            <a:extLst>
              <a:ext uri="{FF2B5EF4-FFF2-40B4-BE49-F238E27FC236}">
                <a16:creationId xmlns:a16="http://schemas.microsoft.com/office/drawing/2014/main" id="{0AB8FCC4-E476-4568-99EC-55857EEB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6" y="1798506"/>
            <a:ext cx="2943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78FECEB-FA80-44E5-A26C-6CBF7D4C58B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9FAFC84-224F-4BF7-84AD-284D886F8BE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5FD8B3-FB9D-41A5-A825-0CBEFE724EE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6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57022" y="600866"/>
            <a:ext cx="1027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// CD.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=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1"/>
            <a:ext cx="6891246" cy="653685"/>
            <a:chOff x="4871257" y="83128"/>
            <a:chExt cx="7501721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LUỴEN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87622" y="1062694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8" name="Equation" r:id="rId4" imgW="774360" imgH="419040" progId="Equation.DSMT4">
                  <p:embed/>
                </p:oleObj>
              </mc:Choice>
              <mc:Fallback>
                <p:oleObj name="Equation" r:id="rId4" imgW="774360" imgH="419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7622" y="1062694"/>
                        <a:ext cx="774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48366" y="1054440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"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8366" y="1054440"/>
                        <a:ext cx="774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9" y="2201986"/>
            <a:ext cx="3657738" cy="26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180051" y="2776730"/>
            <a:ext cx="261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minh. 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918066" y="3165435"/>
            <a:ext cx="4796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2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2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2"/>
              </a:rPr>
              <a:t>             , có: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47227" y="3673650"/>
            <a:ext cx="421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AB là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547872" y="4120697"/>
          <a:ext cx="4832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0" name="Equation" r:id="rId9" imgW="2044440" imgH="253800" progId="Equation.DSMT4">
                  <p:embed/>
                </p:oleObj>
              </mc:Choice>
              <mc:Fallback>
                <p:oleObj name="Equation" r:id="rId9" imgW="2044440" imgH="253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872" y="4120697"/>
                        <a:ext cx="48323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062208" y="4749761"/>
            <a:ext cx="5278843" cy="523220"/>
            <a:chOff x="6351952" y="4022436"/>
            <a:chExt cx="3185880" cy="523220"/>
          </a:xfrm>
        </p:grpSpPr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6351952" y="4022436"/>
              <a:ext cx="318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(t/c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6535805" y="4136480"/>
            <a:ext cx="847034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71" name="Equation" r:id="rId11" imgW="1514898" imgH="346095" progId="Equation.DSMT4">
                    <p:embed/>
                  </p:oleObj>
                </mc:Choice>
                <mc:Fallback>
                  <p:oleObj name="Equation" r:id="rId11" imgW="1514898" imgH="346095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35805" y="4136480"/>
                          <a:ext cx="847034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1275813" y="5281565"/>
            <a:ext cx="5179764" cy="523220"/>
            <a:chOff x="1690044" y="3980435"/>
            <a:chExt cx="5179764" cy="523220"/>
          </a:xfrm>
        </p:grpSpPr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690044" y="3980435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(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c.g.c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)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2577994" y="4083670"/>
            <a:ext cx="2298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72" name="Equation" r:id="rId13" imgW="2298600" imgH="317160" progId="Equation.DSMT4">
                    <p:embed/>
                  </p:oleObj>
                </mc:Choice>
                <mc:Fallback>
                  <p:oleObj name="Equation" r:id="rId13" imgW="2298600" imgH="31716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77994" y="4083670"/>
                          <a:ext cx="22987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1203664" y="5825872"/>
            <a:ext cx="6483325" cy="523220"/>
            <a:chOff x="6192014" y="5170617"/>
            <a:chExt cx="4957593" cy="52322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6192014" y="5170617"/>
              <a:ext cx="495759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        (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góc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tương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ứng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6269875" y="5180369"/>
            <a:ext cx="1801404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73" name="Equation" r:id="rId15" imgW="2286000" imgH="431640" progId="Equation.DSMT4">
                    <p:embed/>
                  </p:oleObj>
                </mc:Choice>
                <mc:Fallback>
                  <p:oleObj name="Equation" r:id="rId15" imgW="2286000" imgH="43164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69875" y="5180369"/>
                          <a:ext cx="1801404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740003" y="3263006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0003" y="3263006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3313113" y="3281786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5" name="Equation" r:id="rId19" imgW="990360" imgH="317160" progId="Equation.DSMT4">
                  <p:embed/>
                </p:oleObj>
              </mc:Choice>
              <mc:Fallback>
                <p:oleObj name="Equation" r:id="rId19" imgW="990360" imgH="31716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13113" y="3281786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2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9648" y="581283"/>
            <a:ext cx="1027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CD.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=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87622" y="1062694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2" name="Equation" r:id="rId4" imgW="774360" imgH="419040" progId="Equation.DSMT4">
                  <p:embed/>
                </p:oleObj>
              </mc:Choice>
              <mc:Fallback>
                <p:oleObj name="Equation" r:id="rId4" imgW="774360" imgH="419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7622" y="1062694"/>
                        <a:ext cx="774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48366" y="1054440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3"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8366" y="1054440"/>
                        <a:ext cx="774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9" y="2201986"/>
            <a:ext cx="3657738" cy="26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180051" y="2776730"/>
            <a:ext cx="261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minh. 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918066" y="3165435"/>
            <a:ext cx="4796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Xét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 có: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47227" y="3673650"/>
            <a:ext cx="421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AB là </a:t>
            </a:r>
            <a:r>
              <a:rPr lang="en-US" altLang="en-US" sz="2800" b="0" dirty="0" err="1">
                <a:cs typeface="Arial" panose="020B0604020202020204" pitchFamily="34" charset="0"/>
              </a:rPr>
              <a:t>cạnh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chung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547872" y="4120697"/>
          <a:ext cx="4832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4" name="Equation" r:id="rId9" imgW="2044440" imgH="253800" progId="Equation.DSMT4">
                  <p:embed/>
                </p:oleObj>
              </mc:Choice>
              <mc:Fallback>
                <p:oleObj name="Equation" r:id="rId9" imgW="2044440" imgH="253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872" y="4120697"/>
                        <a:ext cx="48323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062208" y="4749761"/>
            <a:ext cx="5278843" cy="523220"/>
            <a:chOff x="6351952" y="4022436"/>
            <a:chExt cx="3185880" cy="523220"/>
          </a:xfrm>
        </p:grpSpPr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6351952" y="4022436"/>
              <a:ext cx="318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(t/c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0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cân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6535805" y="4136480"/>
            <a:ext cx="847034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05" name="Equation" r:id="rId11" imgW="1514898" imgH="346095" progId="Equation.DSMT4">
                    <p:embed/>
                  </p:oleObj>
                </mc:Choice>
                <mc:Fallback>
                  <p:oleObj name="Equation" r:id="rId11" imgW="1514898" imgH="346095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35805" y="4136480"/>
                          <a:ext cx="847034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1275813" y="5281565"/>
            <a:ext cx="5179764" cy="523220"/>
            <a:chOff x="1690044" y="3980435"/>
            <a:chExt cx="5179764" cy="523220"/>
          </a:xfrm>
        </p:grpSpPr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690044" y="3980435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Vậy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c.g.c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)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2577994" y="4083670"/>
            <a:ext cx="2298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06" name="Equation" r:id="rId13" imgW="2298600" imgH="317160" progId="Equation.DSMT4">
                    <p:embed/>
                  </p:oleObj>
                </mc:Choice>
                <mc:Fallback>
                  <p:oleObj name="Equation" r:id="rId13" imgW="2298600" imgH="31716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77994" y="4083670"/>
                          <a:ext cx="22987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1203664" y="5825872"/>
            <a:ext cx="6483325" cy="523220"/>
            <a:chOff x="6192014" y="5170617"/>
            <a:chExt cx="4957593" cy="52322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6192014" y="5170617"/>
              <a:ext cx="495759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        (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góc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tương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ứng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6269875" y="5180369"/>
            <a:ext cx="1801404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07" name="Equation" r:id="rId15" imgW="2286000" imgH="431640" progId="Equation.DSMT4">
                    <p:embed/>
                  </p:oleObj>
                </mc:Choice>
                <mc:Fallback>
                  <p:oleObj name="Equation" r:id="rId15" imgW="2286000" imgH="43164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69875" y="5180369"/>
                          <a:ext cx="1801404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740003" y="3263006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8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0003" y="3263006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3313113" y="3281786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9" name="Equation" r:id="rId19" imgW="990360" imgH="317160" progId="Equation.DSMT4">
                  <p:embed/>
                </p:oleObj>
              </mc:Choice>
              <mc:Fallback>
                <p:oleObj name="Equation" r:id="rId19" imgW="990360" imgH="31716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13113" y="3281786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71A30-74E9-49BF-BE31-931409EDCEB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8">
              <a:extLst>
                <a:ext uri="{FF2B5EF4-FFF2-40B4-BE49-F238E27FC236}">
                  <a16:creationId xmlns:a16="http://schemas.microsoft.com/office/drawing/2014/main" id="{599671BC-AE19-4E19-BFE3-C37EBB8BDD3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81513E-B091-4ECB-B509-CB44207C2ED4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LUỴEN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615136" y="5064063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2" name="Picture 11" descr="C:\Users\Administrator\Desktop\anh 1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28" y="3291839"/>
            <a:ext cx="2782837" cy="24296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7EA15A0-E90B-458B-BE2D-DB8971B1A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215518"/>
              </p:ext>
            </p:extLst>
          </p:nvPr>
        </p:nvGraphicFramePr>
        <p:xfrm>
          <a:off x="3266923" y="2003771"/>
          <a:ext cx="181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6923" y="2003771"/>
                        <a:ext cx="1816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586E7D2-72C6-4C88-9FCF-36EC831A82DD}"/>
              </a:ext>
            </a:extLst>
          </p:cNvPr>
          <p:cNvSpPr/>
          <p:nvPr/>
        </p:nvSpPr>
        <p:spPr>
          <a:xfrm>
            <a:off x="507480" y="670500"/>
            <a:ext cx="8215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(SGK/103):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// CD, AB &lt;CD.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TA = TB; TD = TC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25819EA-A392-48F3-BF44-4D9BC5F00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38774"/>
              </p:ext>
            </p:extLst>
          </p:nvPr>
        </p:nvGraphicFramePr>
        <p:xfrm>
          <a:off x="1117160" y="2009328"/>
          <a:ext cx="18034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3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7160" y="2009328"/>
                        <a:ext cx="18034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94BCABB-8374-4BB8-8724-382EDAABD252}"/>
              </a:ext>
            </a:extLst>
          </p:cNvPr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2210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6" y="5010170"/>
            <a:ext cx="2163823" cy="18969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641262" y="5051446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16837" y="1591571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2" name="Equation" r:id="rId4" imgW="3530520" imgH="507960" progId="Equation.DSMT4">
                  <p:embed/>
                </p:oleObj>
              </mc:Choice>
              <mc:Fallback>
                <p:oleObj name="Equation" r:id="rId4" imgW="353052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837" y="1591571"/>
                        <a:ext cx="3530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32285" y="2125698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3" name="Equation" r:id="rId6" imgW="2501640" imgH="393480" progId="Equation.DSMT4">
                  <p:embed/>
                </p:oleObj>
              </mc:Choice>
              <mc:Fallback>
                <p:oleObj name="Equation" r:id="rId6" imgW="25016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85" y="2125698"/>
                        <a:ext cx="2501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:\Users\Administrator\Desktop\anh 1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90" y="627753"/>
            <a:ext cx="2782837" cy="269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045177" y="163959"/>
            <a:ext cx="258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89173" y="570994"/>
            <a:ext cx="85586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  <a:r>
              <a:rPr lang="en-US" sz="2800" dirty="0" err="1"/>
              <a:t>Xét</a:t>
            </a:r>
            <a:r>
              <a:rPr lang="en-US" sz="2800" dirty="0"/>
              <a:t>             </a:t>
            </a:r>
            <a:r>
              <a:rPr lang="en-US" sz="2800" dirty="0" err="1"/>
              <a:t>và</a:t>
            </a:r>
            <a:r>
              <a:rPr lang="en-US" sz="2800" dirty="0"/>
              <a:t>           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AD = BC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BC </a:t>
            </a:r>
            <a:r>
              <a:rPr lang="en-US" sz="2800" dirty="0" err="1"/>
              <a:t>chung</a:t>
            </a:r>
            <a:endParaRPr lang="en-US" sz="2800" dirty="0"/>
          </a:p>
          <a:p>
            <a:r>
              <a:rPr lang="en-US" sz="2800" dirty="0"/>
              <a:t>AC = BD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(c-c-c)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    (2 </a:t>
            </a:r>
            <a:r>
              <a:rPr lang="en-US" sz="2800" dirty="0" err="1"/>
              <a:t>góc</a:t>
            </a:r>
            <a:r>
              <a:rPr lang="en-US" sz="2800" dirty="0"/>
              <a:t> t/ư) </a:t>
            </a:r>
          </a:p>
          <a:p>
            <a:endParaRPr lang="en-US" sz="2800" dirty="0"/>
          </a:p>
          <a:p>
            <a:r>
              <a:rPr lang="en-US" sz="2800" dirty="0" err="1"/>
              <a:t>Xét</a:t>
            </a:r>
            <a:r>
              <a:rPr lang="en-US" sz="2800" dirty="0"/>
              <a:t>            </a:t>
            </a:r>
            <a:r>
              <a:rPr lang="en-US" sz="2800" dirty="0" err="1"/>
              <a:t>và</a:t>
            </a:r>
            <a:r>
              <a:rPr lang="en-US" sz="2800" dirty="0"/>
              <a:t>           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AD = BC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AB </a:t>
            </a:r>
            <a:r>
              <a:rPr lang="en-US" sz="2800" dirty="0" err="1"/>
              <a:t>chung</a:t>
            </a:r>
            <a:endParaRPr lang="en-US" sz="2800" dirty="0"/>
          </a:p>
          <a:p>
            <a:r>
              <a:rPr lang="en-US" sz="2800" dirty="0"/>
              <a:t>AC = BD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(c-c-c)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  (2 </a:t>
            </a:r>
            <a:r>
              <a:rPr lang="en-US" sz="2800" dirty="0" err="1"/>
              <a:t>góc</a:t>
            </a:r>
            <a:r>
              <a:rPr lang="en-US" sz="2800" dirty="0"/>
              <a:t> t/ư)</a:t>
            </a:r>
          </a:p>
          <a:p>
            <a:endParaRPr lang="en-US" sz="28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61855"/>
              </p:ext>
            </p:extLst>
          </p:nvPr>
        </p:nvGraphicFramePr>
        <p:xfrm>
          <a:off x="655297" y="2374936"/>
          <a:ext cx="2717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4" name="Equation" r:id="rId9" imgW="2717640" imgH="317160" progId="Equation.DSMT4">
                  <p:embed/>
                </p:oleObj>
              </mc:Choice>
              <mc:Fallback>
                <p:oleObj name="Equation" r:id="rId9" imgW="2717640" imgH="31716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297" y="2374936"/>
                        <a:ext cx="2717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69188"/>
              </p:ext>
            </p:extLst>
          </p:nvPr>
        </p:nvGraphicFramePr>
        <p:xfrm>
          <a:off x="1780844" y="642973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5" name="Equation" r:id="rId11" imgW="990360" imgH="317160" progId="Equation.DSMT4">
                  <p:embed/>
                </p:oleObj>
              </mc:Choice>
              <mc:Fallback>
                <p:oleObj name="Equation" r:id="rId11" imgW="990360" imgH="31716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0844" y="642973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30026"/>
              </p:ext>
            </p:extLst>
          </p:nvPr>
        </p:nvGraphicFramePr>
        <p:xfrm>
          <a:off x="3059656" y="702504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6" name="Equation" r:id="rId13" imgW="990360" imgH="317160" progId="Equation.DSMT4">
                  <p:embed/>
                </p:oleObj>
              </mc:Choice>
              <mc:Fallback>
                <p:oleObj name="Equation" r:id="rId13" imgW="990360" imgH="31716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59656" y="702504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796232"/>
              </p:ext>
            </p:extLst>
          </p:nvPr>
        </p:nvGraphicFramePr>
        <p:xfrm>
          <a:off x="1971793" y="2741374"/>
          <a:ext cx="18034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7" name="Equation" r:id="rId15" imgW="1803240" imgH="431640" progId="Equation.DSMT4">
                  <p:embed/>
                </p:oleObj>
              </mc:Choice>
              <mc:Fallback>
                <p:oleObj name="Equation" r:id="rId15" imgW="1803240" imgH="43164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71793" y="2741374"/>
                        <a:ext cx="18034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67142"/>
              </p:ext>
            </p:extLst>
          </p:nvPr>
        </p:nvGraphicFramePr>
        <p:xfrm>
          <a:off x="1362348" y="3633371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8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62348" y="3633371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02883"/>
              </p:ext>
            </p:extLst>
          </p:nvPr>
        </p:nvGraphicFramePr>
        <p:xfrm>
          <a:off x="2771444" y="3662786"/>
          <a:ext cx="97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9" name="Equation" r:id="rId19" imgW="977760" imgH="317160" progId="Equation.DSMT4">
                  <p:embed/>
                </p:oleObj>
              </mc:Choice>
              <mc:Fallback>
                <p:oleObj name="Equation" r:id="rId19" imgW="977760" imgH="317160" progId="Equation.DSMT4">
                  <p:embed/>
                  <p:pic>
                    <p:nvPicPr>
                      <p:cNvPr id="84" name="Object 8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71444" y="3662786"/>
                        <a:ext cx="977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80101"/>
              </p:ext>
            </p:extLst>
          </p:nvPr>
        </p:nvGraphicFramePr>
        <p:xfrm>
          <a:off x="740266" y="5344970"/>
          <a:ext cx="2717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0" name="Equation" r:id="rId21" imgW="2717640" imgH="317160" progId="Equation.DSMT4">
                  <p:embed/>
                </p:oleObj>
              </mc:Choice>
              <mc:Fallback>
                <p:oleObj name="Equation" r:id="rId21" imgW="2717640" imgH="31716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0266" y="5344970"/>
                        <a:ext cx="2717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350688"/>
              </p:ext>
            </p:extLst>
          </p:nvPr>
        </p:nvGraphicFramePr>
        <p:xfrm>
          <a:off x="1758924" y="5637095"/>
          <a:ext cx="181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1" name="Equation" r:id="rId23" imgW="1815840" imgH="431640" progId="Equation.DSMT4">
                  <p:embed/>
                </p:oleObj>
              </mc:Choice>
              <mc:Fallback>
                <p:oleObj name="Equation" r:id="rId23" imgW="1815840" imgH="43164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58924" y="5637095"/>
                        <a:ext cx="1816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84D2793C-DD82-4D40-B720-0EF89C39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7" y="1377297"/>
            <a:ext cx="7991755" cy="40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6" y="5010170"/>
            <a:ext cx="2163823" cy="18969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641262" y="5051446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16837" y="1591571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5" name="Equation" r:id="rId4" imgW="3530520" imgH="507960" progId="Equation.DSMT4">
                  <p:embed/>
                </p:oleObj>
              </mc:Choice>
              <mc:Fallback>
                <p:oleObj name="Equation" r:id="rId4" imgW="353052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837" y="1591571"/>
                        <a:ext cx="3530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32285" y="2125698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6" name="Equation" r:id="rId6" imgW="2501640" imgH="393480" progId="Equation.DSMT4">
                  <p:embed/>
                </p:oleObj>
              </mc:Choice>
              <mc:Fallback>
                <p:oleObj name="Equation" r:id="rId6" imgW="25016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85" y="2125698"/>
                        <a:ext cx="2501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:\Users\Administrator\Desktop\anh 1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25" y="1079443"/>
            <a:ext cx="2950014" cy="24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71141" y="887814"/>
            <a:ext cx="258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881520" y="1539317"/>
            <a:ext cx="72886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  <a:r>
              <a:rPr lang="en-US" sz="2800" dirty="0" err="1"/>
              <a:t>Xét</a:t>
            </a:r>
            <a:r>
              <a:rPr lang="en-US" sz="2800" dirty="0"/>
              <a:t>                </a:t>
            </a:r>
            <a:r>
              <a:rPr lang="en-US" sz="2800" dirty="0" err="1"/>
              <a:t>và</a:t>
            </a:r>
            <a:r>
              <a:rPr lang="en-US" sz="2800" dirty="0"/>
              <a:t>           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(</a:t>
            </a:r>
            <a:r>
              <a:rPr lang="en-US" sz="2800" dirty="0" err="1"/>
              <a:t>cmt</a:t>
            </a:r>
            <a:r>
              <a:rPr lang="en-US" sz="2800" dirty="0"/>
              <a:t>)</a:t>
            </a:r>
          </a:p>
          <a:p>
            <a:r>
              <a:rPr lang="en-US" sz="2800" dirty="0"/>
              <a:t>    AD = BC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(</a:t>
            </a:r>
            <a:r>
              <a:rPr lang="en-US" sz="2800" dirty="0" err="1"/>
              <a:t>cmt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(g-c-g)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TA = TB; TD = TC (2 </a:t>
            </a:r>
            <a:r>
              <a:rPr lang="en-US" sz="2800" dirty="0" err="1"/>
              <a:t>cạnh</a:t>
            </a:r>
            <a:r>
              <a:rPr lang="en-US" sz="2800" dirty="0"/>
              <a:t> t/ư)</a:t>
            </a:r>
          </a:p>
          <a:p>
            <a:r>
              <a:rPr lang="en-US" sz="2800" dirty="0"/>
              <a:t>                             </a:t>
            </a:r>
          </a:p>
          <a:p>
            <a:endParaRPr lang="en-US" sz="28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2157413" y="3371850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7" name="Equation" r:id="rId9" imgW="2679480" imgH="317160" progId="Equation.DSMT4">
                  <p:embed/>
                </p:oleObj>
              </mc:Choice>
              <mc:Fallback>
                <p:oleObj name="Equation" r:id="rId9" imgW="2679480" imgH="31716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7413" y="3371850"/>
                        <a:ext cx="2679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/>
          </p:nvPr>
        </p:nvGraphicFramePr>
        <p:xfrm>
          <a:off x="4402138" y="1649413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8" name="Equation" r:id="rId11" imgW="939600" imgH="317160" progId="Equation.DSMT4">
                  <p:embed/>
                </p:oleObj>
              </mc:Choice>
              <mc:Fallback>
                <p:oleObj name="Equation" r:id="rId11" imgW="939600" imgH="31716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02138" y="1649413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/>
          </p:nvPr>
        </p:nvGraphicFramePr>
        <p:xfrm>
          <a:off x="2347913" y="2012950"/>
          <a:ext cx="1803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" name="Equation" r:id="rId13" imgW="1803240" imgH="431640" progId="Equation.DSMT4">
                  <p:embed/>
                </p:oleObj>
              </mc:Choice>
              <mc:Fallback>
                <p:oleObj name="Equation" r:id="rId13" imgW="1803240" imgH="43164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47913" y="2012950"/>
                        <a:ext cx="18034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/>
          </p:nvPr>
        </p:nvGraphicFramePr>
        <p:xfrm>
          <a:off x="2351088" y="2874963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" name="Equation" r:id="rId15" imgW="1688760" imgH="431640" progId="Equation.DSMT4">
                  <p:embed/>
                </p:oleObj>
              </mc:Choice>
              <mc:Fallback>
                <p:oleObj name="Equation" r:id="rId15" imgW="1688760" imgH="43164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51088" y="2874963"/>
                        <a:ext cx="168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98775" y="1639888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8775" y="1639888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5353CE2-D909-4B5C-8372-234B7F3361E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7" name="Rectangle: Rounded Corners 28">
              <a:extLst>
                <a:ext uri="{FF2B5EF4-FFF2-40B4-BE49-F238E27FC236}">
                  <a16:creationId xmlns:a16="http://schemas.microsoft.com/office/drawing/2014/main" id="{4B894F31-96B3-47DC-A477-4DC7F6D4451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CA6F5F-4932-47FF-A400-D47CA2080DA7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9DB9118-FC1F-4E71-A4A0-33D3E6C53CF6}"/>
              </a:ext>
            </a:extLst>
          </p:cNvPr>
          <p:cNvSpPr/>
          <p:nvPr/>
        </p:nvSpPr>
        <p:spPr>
          <a:xfrm>
            <a:off x="284116" y="314337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/>
              <a:t>b) </a:t>
            </a:r>
            <a:r>
              <a:rPr lang="en-US" sz="2800" b="1" dirty="0" err="1"/>
              <a:t>Chứng</a:t>
            </a:r>
            <a:r>
              <a:rPr lang="en-US" sz="2800" b="1" dirty="0"/>
              <a:t> </a:t>
            </a:r>
            <a:r>
              <a:rPr lang="en-US" sz="2800" b="1" dirty="0" err="1"/>
              <a:t>minh</a:t>
            </a:r>
            <a:r>
              <a:rPr lang="en-US" sz="2800" b="1" dirty="0"/>
              <a:t> TA = TB;  TD = TC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837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6" y="5010170"/>
            <a:ext cx="2163823" cy="18969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641262" y="5051446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16837" y="1591571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" name="Equation" r:id="rId4" imgW="3530520" imgH="507960" progId="Equation.DSMT4">
                  <p:embed/>
                </p:oleObj>
              </mc:Choice>
              <mc:Fallback>
                <p:oleObj name="Equation" r:id="rId4" imgW="353052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837" y="1591571"/>
                        <a:ext cx="3530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32285" y="2125698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" name="Equation" r:id="rId6" imgW="2501640" imgH="393480" progId="Equation.DSMT4">
                  <p:embed/>
                </p:oleObj>
              </mc:Choice>
              <mc:Fallback>
                <p:oleObj name="Equation" r:id="rId6" imgW="25016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85" y="2125698"/>
                        <a:ext cx="2501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:\Users\Administrator\Desktop\anh 1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51" y="1211677"/>
            <a:ext cx="2782837" cy="24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10992" y="772111"/>
            <a:ext cx="258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27181" y="1347087"/>
            <a:ext cx="76156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  <a:r>
              <a:rPr lang="en-US" sz="2800" dirty="0" err="1"/>
              <a:t>Vì</a:t>
            </a:r>
            <a:r>
              <a:rPr lang="en-US" sz="2800" dirty="0"/>
              <a:t> TA = TB </a:t>
            </a:r>
            <a:r>
              <a:rPr lang="en-US" sz="2800" dirty="0" err="1"/>
              <a:t>nên</a:t>
            </a:r>
            <a:r>
              <a:rPr lang="en-US" sz="2800" dirty="0"/>
              <a:t>                 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T </a:t>
            </a:r>
            <a:r>
              <a:rPr lang="en-US" sz="2800" dirty="0" err="1"/>
              <a:t>mà</a:t>
            </a:r>
            <a:r>
              <a:rPr lang="en-US" sz="2800" dirty="0"/>
              <a:t> M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 </a:t>
            </a:r>
            <a:r>
              <a:rPr lang="en-US" sz="2800" dirty="0" err="1"/>
              <a:t>và</a:t>
            </a:r>
            <a:r>
              <a:rPr lang="en-US" sz="2800" dirty="0"/>
              <a:t> TM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(1) </a:t>
            </a:r>
          </a:p>
          <a:p>
            <a:r>
              <a:rPr lang="en-US" sz="2800" dirty="0" err="1"/>
              <a:t>Vì</a:t>
            </a:r>
            <a:r>
              <a:rPr lang="en-US" sz="2800" dirty="0"/>
              <a:t> TD = TC </a:t>
            </a:r>
            <a:r>
              <a:rPr lang="en-US" sz="2800" dirty="0" err="1"/>
              <a:t>nên</a:t>
            </a:r>
            <a:r>
              <a:rPr lang="en-US" sz="2800" dirty="0"/>
              <a:t>                 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T </a:t>
            </a:r>
            <a:r>
              <a:rPr lang="en-US" sz="2800" dirty="0" err="1"/>
              <a:t>mà</a:t>
            </a:r>
            <a:r>
              <a:rPr lang="en-US" sz="2800" dirty="0"/>
              <a:t> N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DC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</a:t>
            </a:r>
            <a:r>
              <a:rPr lang="en-US" sz="2800" dirty="0" err="1"/>
              <a:t>và</a:t>
            </a:r>
            <a:r>
              <a:rPr lang="en-US" sz="2800" dirty="0"/>
              <a:t> TN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DC (2)</a:t>
            </a:r>
          </a:p>
          <a:p>
            <a:r>
              <a:rPr lang="en-US" sz="2800" dirty="0" err="1"/>
              <a:t>Từ</a:t>
            </a:r>
            <a:r>
              <a:rPr lang="en-US" sz="2800" dirty="0"/>
              <a:t> (1) </a:t>
            </a:r>
            <a:r>
              <a:rPr lang="en-US" sz="2800" dirty="0" err="1"/>
              <a:t>và</a:t>
            </a:r>
            <a:r>
              <a:rPr lang="en-US" sz="2800" dirty="0"/>
              <a:t> (2)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M, T, N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  <a:p>
            <a:r>
              <a:rPr lang="en-US" sz="2800" dirty="0" err="1"/>
              <a:t>Vậy</a:t>
            </a:r>
            <a:r>
              <a:rPr lang="en-US" sz="2800" dirty="0"/>
              <a:t> MN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CD.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16350" y="1466850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4" name="Equation" r:id="rId9" imgW="952200" imgH="304560" progId="Equation.DSMT4">
                  <p:embed/>
                </p:oleObj>
              </mc:Choice>
              <mc:Fallback>
                <p:oleObj name="Equation" r:id="rId9" imgW="952200" imgH="3045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6350" y="1466850"/>
                        <a:ext cx="952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36092" y="2313706"/>
          <a:ext cx="140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" name="Equation" r:id="rId11" imgW="1409400" imgH="393480" progId="Equation.DSMT4">
                  <p:embed/>
                </p:oleObj>
              </mc:Choice>
              <mc:Fallback>
                <p:oleObj name="Equation" r:id="rId11" imgW="14094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36092" y="2313706"/>
                        <a:ext cx="140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676062" y="2737238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" name="Equation" r:id="rId13" imgW="965160" imgH="317160" progId="Equation.DSMT4">
                  <p:embed/>
                </p:oleObj>
              </mc:Choice>
              <mc:Fallback>
                <p:oleObj name="Equation" r:id="rId13" imgW="965160" imgH="3171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76062" y="2737238"/>
                        <a:ext cx="965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83235" y="3606034"/>
          <a:ext cx="140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" name="Equation" r:id="rId15" imgW="1409400" imgH="317160" progId="Equation.DSMT4">
                  <p:embed/>
                </p:oleObj>
              </mc:Choice>
              <mc:Fallback>
                <p:oleObj name="Equation" r:id="rId15" imgW="14094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83235" y="3606034"/>
                        <a:ext cx="1409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1A0A3D-8A1E-45E7-958C-EEEEA7C8398E}"/>
              </a:ext>
            </a:extLst>
          </p:cNvPr>
          <p:cNvSpPr/>
          <p:nvPr/>
        </p:nvSpPr>
        <p:spPr>
          <a:xfrm>
            <a:off x="1027181" y="316596"/>
            <a:ext cx="7336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b="1" dirty="0"/>
              <a:t>c)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/>
              <a:t>Chứng</a:t>
            </a:r>
            <a:r>
              <a:rPr lang="en-US" sz="2800" b="1" dirty="0"/>
              <a:t> </a:t>
            </a:r>
            <a:r>
              <a:rPr lang="en-US" sz="2800" b="1" dirty="0" err="1"/>
              <a:t>minh</a:t>
            </a:r>
            <a:r>
              <a:rPr lang="en-US" sz="2800" b="1" dirty="0"/>
              <a:t> MN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trực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AB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CD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C714C-BA7D-4E9D-AD6E-1D0F59960207}"/>
              </a:ext>
            </a:extLst>
          </p:cNvPr>
          <p:cNvSpPr txBox="1"/>
          <p:nvPr/>
        </p:nvSpPr>
        <p:spPr>
          <a:xfrm rot="5400000">
            <a:off x="8531439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615136" y="5064063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" name="Picture 9" descr="C:\Users\Administrator\Desktop\anh 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88" y="2916336"/>
            <a:ext cx="4476613" cy="2670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63354F-DC3D-4CA4-BB70-408FA4600024}"/>
              </a:ext>
            </a:extLst>
          </p:cNvPr>
          <p:cNvSpPr/>
          <p:nvPr/>
        </p:nvSpPr>
        <p:spPr>
          <a:xfrm>
            <a:off x="1005725" y="365145"/>
            <a:ext cx="8500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2 (SGK/104): </a:t>
            </a:r>
            <a:r>
              <a:rPr lang="en-US" sz="2800" dirty="0" err="1"/>
              <a:t>Người</a:t>
            </a:r>
            <a:r>
              <a:rPr lang="en-US" sz="2800" dirty="0"/>
              <a:t> ta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i="1" dirty="0" err="1"/>
              <a:t>Hình</a:t>
            </a:r>
            <a:r>
              <a:rPr lang="en-US" sz="2800" dirty="0"/>
              <a:t> 31: </a:t>
            </a:r>
          </a:p>
          <a:p>
            <a:pPr algn="just"/>
            <a:r>
              <a:rPr lang="en-US" sz="2800" dirty="0"/>
              <a:t>a) </a:t>
            </a:r>
            <a:r>
              <a:rPr lang="en-US" sz="2800" dirty="0" err="1"/>
              <a:t>Chứng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b) </a:t>
            </a:r>
            <a:r>
              <a:rPr lang="en-US" sz="2800" dirty="0" err="1"/>
              <a:t>Chứng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ACDE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ACDE </a:t>
            </a:r>
            <a:r>
              <a:rPr lang="en-US" sz="2800" dirty="0" err="1"/>
              <a:t>theo</a:t>
            </a:r>
            <a:r>
              <a:rPr lang="en-US" sz="2800" dirty="0"/>
              <a:t> 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D329A-C6EF-40D6-952E-542DF6889982}"/>
              </a:ext>
            </a:extLst>
          </p:cNvPr>
          <p:cNvSpPr txBox="1"/>
          <p:nvPr/>
        </p:nvSpPr>
        <p:spPr>
          <a:xfrm rot="5400000">
            <a:off x="8531439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Xem lại định nghĩa, tính chất </a:t>
            </a:r>
            <a:r>
              <a:rPr lang="nl-NL" sz="3200" b="1">
                <a:solidFill>
                  <a:srgbClr val="0070C0"/>
                </a:solidFill>
                <a:latin typeface="Times New Roman" panose="02020603050405020304" pitchFamily="18" charset="0"/>
              </a:rPr>
              <a:t>của hình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thang cân để chuẩn bị cho tiết học sau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nhà: bài 2, 3/sgk 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latin typeface="Rockwell" panose="02060603020205020403" pitchFamily="18" charset="0"/>
              </a:rPr>
            </a:br>
            <a:r>
              <a:rPr lang="en-US" sz="8000" dirty="0"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329127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89837" y="81547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36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E7CA48B1-09FA-8244-7648-8B5B891426DA}"/>
              </a:ext>
            </a:extLst>
          </p:cNvPr>
          <p:cNvGrpSpPr/>
          <p:nvPr/>
        </p:nvGrpSpPr>
        <p:grpSpPr>
          <a:xfrm>
            <a:off x="818266" y="3395060"/>
            <a:ext cx="6496934" cy="4178696"/>
            <a:chOff x="1695832" y="1308923"/>
            <a:chExt cx="6801824" cy="4966068"/>
          </a:xfrm>
        </p:grpSpPr>
        <p:pic>
          <p:nvPicPr>
            <p:cNvPr id="2052" name="!!3" descr="Wondering | Grappige gezichten, Smiley, Grappige plaatjes">
              <a:extLst>
                <a:ext uri="{FF2B5EF4-FFF2-40B4-BE49-F238E27FC236}">
                  <a16:creationId xmlns:a16="http://schemas.microsoft.com/office/drawing/2014/main" id="{679F008B-6D84-4B69-B54D-201981BB3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923" y="4020536"/>
              <a:ext cx="1528733" cy="182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Nhóm 12">
              <a:extLst>
                <a:ext uri="{FF2B5EF4-FFF2-40B4-BE49-F238E27FC236}">
                  <a16:creationId xmlns:a16="http://schemas.microsoft.com/office/drawing/2014/main" id="{6C611E27-76C8-E15E-A368-7E3006D3C361}"/>
                </a:ext>
              </a:extLst>
            </p:cNvPr>
            <p:cNvGrpSpPr/>
            <p:nvPr/>
          </p:nvGrpSpPr>
          <p:grpSpPr>
            <a:xfrm>
              <a:off x="1695832" y="1308923"/>
              <a:ext cx="5981561" cy="4966068"/>
              <a:chOff x="1695832" y="1308923"/>
              <a:chExt cx="5981561" cy="4966068"/>
            </a:xfrm>
          </p:grpSpPr>
          <p:sp>
            <p:nvSpPr>
              <p:cNvPr id="11" name="Nổ: 8 Điểm 10">
                <a:extLst>
                  <a:ext uri="{FF2B5EF4-FFF2-40B4-BE49-F238E27FC236}">
                    <a16:creationId xmlns:a16="http://schemas.microsoft.com/office/drawing/2014/main" id="{224F6892-565C-4575-749B-561AD3DC22AA}"/>
                  </a:ext>
                </a:extLst>
              </p:cNvPr>
              <p:cNvSpPr/>
              <p:nvPr/>
            </p:nvSpPr>
            <p:spPr>
              <a:xfrm>
                <a:off x="1695832" y="1308923"/>
                <a:ext cx="5981561" cy="4966068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  <p:graphicFrame>
            <p:nvGraphicFramePr>
              <p:cNvPr id="12" name="Đối tượng 11">
                <a:extLst>
                  <a:ext uri="{FF2B5EF4-FFF2-40B4-BE49-F238E27FC236}">
                    <a16:creationId xmlns:a16="http://schemas.microsoft.com/office/drawing/2014/main" id="{1798EB42-3706-71D8-67AB-73C94FD082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2150594"/>
                  </p:ext>
                </p:extLst>
              </p:nvPr>
            </p:nvGraphicFramePr>
            <p:xfrm>
              <a:off x="5694969" y="3925324"/>
              <a:ext cx="1273954" cy="497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0" name="Equation" r:id="rId5" imgW="520560" imgH="203040" progId="Equation.DSMT4">
                      <p:embed/>
                    </p:oleObj>
                  </mc:Choice>
                  <mc:Fallback>
                    <p:oleObj name="Equation" r:id="rId5" imgW="520560" imgH="203040" progId="Equation.DSMT4">
                      <p:embed/>
                      <p:pic>
                        <p:nvPicPr>
                          <p:cNvPr id="12" name="Đối tượng 11">
                            <a:extLst>
                              <a:ext uri="{FF2B5EF4-FFF2-40B4-BE49-F238E27FC236}">
                                <a16:creationId xmlns:a16="http://schemas.microsoft.com/office/drawing/2014/main" id="{1798EB42-3706-71D8-67AB-73C94FD082D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694969" y="3925324"/>
                            <a:ext cx="1273954" cy="49726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pic>
        <p:nvPicPr>
          <p:cNvPr id="3092" name="Picture 1">
            <a:extLst>
              <a:ext uri="{FF2B5EF4-FFF2-40B4-BE49-F238E27FC236}">
                <a16:creationId xmlns:a16="http://schemas.microsoft.com/office/drawing/2014/main" id="{0D807B89-1E2E-4D15-97D0-31D2B841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6" y="1299854"/>
            <a:ext cx="3440094" cy="23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89837" y="81547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36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pic>
        <p:nvPicPr>
          <p:cNvPr id="3092" name="Picture 1">
            <a:extLst>
              <a:ext uri="{FF2B5EF4-FFF2-40B4-BE49-F238E27FC236}">
                <a16:creationId xmlns:a16="http://schemas.microsoft.com/office/drawing/2014/main" id="{0D807B89-1E2E-4D15-97D0-31D2B841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6" y="1299854"/>
            <a:ext cx="3440094" cy="23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4E19D62F-66E8-42CE-AA50-CAAC90B2A05D}"/>
              </a:ext>
            </a:extLst>
          </p:cNvPr>
          <p:cNvSpPr/>
          <p:nvPr/>
        </p:nvSpPr>
        <p:spPr>
          <a:xfrm>
            <a:off x="1229190" y="3905478"/>
            <a:ext cx="9203330" cy="1399310"/>
          </a:xfrm>
          <a:prstGeom prst="roundRect">
            <a:avLst/>
          </a:prstGeom>
          <a:solidFill>
            <a:schemeClr val="bg1"/>
          </a:solidFill>
          <a:ln>
            <a:solidFill>
              <a:srgbClr val="FEC6C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077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0852734E-328C-26E1-1CC5-1C778EA45B3F}"/>
              </a:ext>
            </a:extLst>
          </p:cNvPr>
          <p:cNvGrpSpPr/>
          <p:nvPr/>
        </p:nvGrpSpPr>
        <p:grpSpPr>
          <a:xfrm>
            <a:off x="1059273" y="2337555"/>
            <a:ext cx="8979122" cy="5102905"/>
            <a:chOff x="1697640" y="2133114"/>
            <a:chExt cx="7621636" cy="5590456"/>
          </a:xfrm>
        </p:grpSpPr>
        <p:pic>
          <p:nvPicPr>
            <p:cNvPr id="23" name="!!3" descr="Wondering | Grappige gezichten, Smiley, Grappige plaatjes">
              <a:extLst>
                <a:ext uri="{FF2B5EF4-FFF2-40B4-BE49-F238E27FC236}">
                  <a16:creationId xmlns:a16="http://schemas.microsoft.com/office/drawing/2014/main" id="{6B7F010F-B7C8-0D5A-2571-12D6B9EFD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2" y="4722067"/>
              <a:ext cx="1968674" cy="235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Nổ: 8 Điểm 23">
              <a:extLst>
                <a:ext uri="{FF2B5EF4-FFF2-40B4-BE49-F238E27FC236}">
                  <a16:creationId xmlns:a16="http://schemas.microsoft.com/office/drawing/2014/main" id="{6B8B882F-80D4-C74B-79E9-3997B0BB9420}"/>
                </a:ext>
              </a:extLst>
            </p:cNvPr>
            <p:cNvSpPr/>
            <p:nvPr/>
          </p:nvSpPr>
          <p:spPr>
            <a:xfrm>
              <a:off x="1697640" y="2133114"/>
              <a:ext cx="6450955" cy="559045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           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            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         </a:t>
              </a:r>
            </a:p>
          </p:txBody>
        </p:sp>
      </p:grp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B4D8514F-D7A9-4F39-8B7F-EB5CFEDB78E6}"/>
              </a:ext>
            </a:extLst>
          </p:cNvPr>
          <p:cNvSpPr txBox="1"/>
          <p:nvPr/>
        </p:nvSpPr>
        <p:spPr>
          <a:xfrm>
            <a:off x="1189837" y="81547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36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27" name="Hộp Văn bản 2">
            <a:extLst>
              <a:ext uri="{FF2B5EF4-FFF2-40B4-BE49-F238E27FC236}">
                <a16:creationId xmlns:a16="http://schemas.microsoft.com/office/drawing/2014/main" id="{7AD50C1D-B456-4A6D-80C5-98B96E24FD82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8" name="Picture 1">
            <a:extLst>
              <a:ext uri="{FF2B5EF4-FFF2-40B4-BE49-F238E27FC236}">
                <a16:creationId xmlns:a16="http://schemas.microsoft.com/office/drawing/2014/main" id="{BE25AE99-2843-4F3B-8784-2A9E1037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17" y="1418610"/>
            <a:ext cx="2238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215742AA-E006-4B01-AA3B-2FE2A6FC3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9759"/>
              </p:ext>
            </p:extLst>
          </p:nvPr>
        </p:nvGraphicFramePr>
        <p:xfrm>
          <a:off x="3753405" y="5007088"/>
          <a:ext cx="10969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" name="Equation" r:id="rId6" imgW="469800" imgH="177480" progId="Equation.DSMT4">
                  <p:embed/>
                </p:oleObj>
              </mc:Choice>
              <mc:Fallback>
                <p:oleObj name="Equation" r:id="rId6" imgW="469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1798EB42-3706-71D8-67AB-73C94FD082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3405" y="5007088"/>
                        <a:ext cx="109696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1">
            <a:extLst>
              <a:ext uri="{FF2B5EF4-FFF2-40B4-BE49-F238E27FC236}">
                <a16:creationId xmlns:a16="http://schemas.microsoft.com/office/drawing/2014/main" id="{41709ECF-401E-4779-A1EF-D61B3A6E0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4415"/>
              </p:ext>
            </p:extLst>
          </p:nvPr>
        </p:nvGraphicFramePr>
        <p:xfrm>
          <a:off x="5145257" y="3710683"/>
          <a:ext cx="10969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1"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5257" y="3710683"/>
                        <a:ext cx="109696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542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B4D8514F-D7A9-4F39-8B7F-EB5CFEDB78E6}"/>
              </a:ext>
            </a:extLst>
          </p:cNvPr>
          <p:cNvSpPr txBox="1"/>
          <p:nvPr/>
        </p:nvSpPr>
        <p:spPr>
          <a:xfrm>
            <a:off x="1189837" y="81547"/>
            <a:ext cx="928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28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2800" dirty="0">
              <a:solidFill>
                <a:srgbClr val="3CC453"/>
              </a:solidFill>
            </a:endParaRPr>
          </a:p>
        </p:txBody>
      </p:sp>
      <p:sp>
        <p:nvSpPr>
          <p:cNvPr id="27" name="Hộp Văn bản 2">
            <a:extLst>
              <a:ext uri="{FF2B5EF4-FFF2-40B4-BE49-F238E27FC236}">
                <a16:creationId xmlns:a16="http://schemas.microsoft.com/office/drawing/2014/main" id="{7AD50C1D-B456-4A6D-80C5-98B96E24FD82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8" name="Picture 1">
            <a:extLst>
              <a:ext uri="{FF2B5EF4-FFF2-40B4-BE49-F238E27FC236}">
                <a16:creationId xmlns:a16="http://schemas.microsoft.com/office/drawing/2014/main" id="{BE25AE99-2843-4F3B-8784-2A9E1037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17" y="1418610"/>
            <a:ext cx="2238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BE5A84-A250-4D9A-8019-3B734CE138AA}"/>
              </a:ext>
            </a:extLst>
          </p:cNvPr>
          <p:cNvSpPr/>
          <p:nvPr/>
        </p:nvSpPr>
        <p:spPr>
          <a:xfrm>
            <a:off x="1202127" y="3724891"/>
            <a:ext cx="825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0199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7" y="114239"/>
            <a:ext cx="2681921" cy="241372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05675" y="560560"/>
            <a:ext cx="8194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(SGK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T102)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699770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40" name="Picture 2">
            <a:extLst>
              <a:ext uri="{FF2B5EF4-FFF2-40B4-BE49-F238E27FC236}">
                <a16:creationId xmlns:a16="http://schemas.microsoft.com/office/drawing/2014/main" id="{E95C6101-BE56-418B-B7D7-84828EF8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31" y="2512359"/>
            <a:ext cx="9346618" cy="14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B85C5F7-DE49-48B1-B8CE-3D46185E9BA1}"/>
              </a:ext>
            </a:extLst>
          </p:cNvPr>
          <p:cNvGrpSpPr/>
          <p:nvPr/>
        </p:nvGrpSpPr>
        <p:grpSpPr>
          <a:xfrm>
            <a:off x="1413203" y="5235892"/>
            <a:ext cx="3657600" cy="1031051"/>
            <a:chOff x="1625600" y="4921251"/>
            <a:chExt cx="3657600" cy="1031051"/>
          </a:xfrm>
        </p:grpSpPr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85084F59-C975-41E8-99D6-30CCB0D67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921251"/>
              <a:ext cx="3657600" cy="103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706B5818-CB8D-4C41-BE05-5140F85547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561736"/>
                </p:ext>
              </p:extLst>
            </p:nvPr>
          </p:nvGraphicFramePr>
          <p:xfrm>
            <a:off x="3522335" y="5008247"/>
            <a:ext cx="992187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9" name="Equation" r:id="rId8" imgW="927000" imgH="317160" progId="Equation.DSMT4">
                    <p:embed/>
                  </p:oleObj>
                </mc:Choice>
                <mc:Fallback>
                  <p:oleObj name="Equation" r:id="rId8" imgW="927000" imgH="31716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22335" y="5008247"/>
                          <a:ext cx="992187" cy="338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id="{67F49336-0557-44B4-94A5-3034F9C1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256" y="5520585"/>
            <a:ext cx="81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  <a:sym typeface="Symbol" pitchFamily="18" charset="2"/>
              </a:rPr>
              <a:t>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5FA760-EA38-480A-920F-026D0DC047C5}"/>
              </a:ext>
            </a:extLst>
          </p:cNvPr>
          <p:cNvGrpSpPr/>
          <p:nvPr/>
        </p:nvGrpSpPr>
        <p:grpSpPr>
          <a:xfrm>
            <a:off x="5837614" y="5358701"/>
            <a:ext cx="1725236" cy="1041288"/>
            <a:chOff x="9044797" y="3907326"/>
            <a:chExt cx="1725236" cy="1041288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9A327531-8396-49A7-9E22-61F3E74F34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398477"/>
                </p:ext>
              </p:extLst>
            </p:nvPr>
          </p:nvGraphicFramePr>
          <p:xfrm>
            <a:off x="9328583" y="3988988"/>
            <a:ext cx="14414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0" name="Equation" r:id="rId10" imgW="1295280" imgH="317160" progId="Equation.DSMT4">
                    <p:embed/>
                  </p:oleObj>
                </mc:Choice>
                <mc:Fallback>
                  <p:oleObj name="Equation" r:id="rId10" imgW="1295280" imgH="31716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328583" y="3988988"/>
                          <a:ext cx="1441450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A1C6C1F7-77C7-49B9-86F6-4F012A5F24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895384"/>
                </p:ext>
              </p:extLst>
            </p:nvPr>
          </p:nvGraphicFramePr>
          <p:xfrm>
            <a:off x="9242858" y="4363638"/>
            <a:ext cx="1076325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1" name="Equation" r:id="rId12" imgW="990360" imgH="431640" progId="Equation.DSMT4">
                    <p:embed/>
                  </p:oleObj>
                </mc:Choice>
                <mc:Fallback>
                  <p:oleObj name="Equation" r:id="rId12" imgW="990360" imgH="43164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242858" y="4363638"/>
                          <a:ext cx="1076325" cy="468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3D1D2D-98CF-4F8E-914D-BD5F389DD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/>
            <a:stretch/>
          </p:blipFill>
          <p:spPr>
            <a:xfrm>
              <a:off x="9044797" y="3907326"/>
              <a:ext cx="196689" cy="104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Nhóm 15">
            <a:extLst>
              <a:ext uri="{FF2B5EF4-FFF2-40B4-BE49-F238E27FC236}">
                <a16:creationId xmlns:a16="http://schemas.microsoft.com/office/drawing/2014/main" id="{BFC50481-7BD1-A071-C826-BF3BC21BFAA0}"/>
              </a:ext>
            </a:extLst>
          </p:cNvPr>
          <p:cNvGrpSpPr/>
          <p:nvPr/>
        </p:nvGrpSpPr>
        <p:grpSpPr>
          <a:xfrm>
            <a:off x="84989" y="122063"/>
            <a:ext cx="10319440" cy="2247161"/>
            <a:chOff x="84989" y="122063"/>
            <a:chExt cx="10319440" cy="2247161"/>
          </a:xfrm>
        </p:grpSpPr>
        <p:pic>
          <p:nvPicPr>
            <p:cNvPr id="2" name="!!3">
              <a:extLst>
                <a:ext uri="{FF2B5EF4-FFF2-40B4-BE49-F238E27FC236}">
                  <a16:creationId xmlns:a16="http://schemas.microsoft.com/office/drawing/2014/main" id="{83F1A94D-48D5-4D73-BDAA-9118478F5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89" y="122063"/>
              <a:ext cx="2496846" cy="224716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2210098" y="165475"/>
              <a:ext cx="819433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(SGK</a:t>
              </a:r>
              <a:r>
                <a:rPr lang="en-US" sz="28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US" sz="2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T12)</a:t>
              </a:r>
              <a:endPara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4F3D1D8C-FE8A-8791-4FE4-A4035BBEDE3E}"/>
              </a:ext>
            </a:extLst>
          </p:cNvPr>
          <p:cNvGrpSpPr/>
          <p:nvPr/>
        </p:nvGrpSpPr>
        <p:grpSpPr>
          <a:xfrm>
            <a:off x="2893807" y="1737735"/>
            <a:ext cx="6874136" cy="4823461"/>
            <a:chOff x="1333947" y="1520793"/>
            <a:chExt cx="7469930" cy="5447954"/>
          </a:xfrm>
        </p:grpSpPr>
        <p:pic>
          <p:nvPicPr>
            <p:cNvPr id="27" name="!!3" descr="Wondering | Grappige gezichten, Smiley, Grappige plaatjes">
              <a:extLst>
                <a:ext uri="{FF2B5EF4-FFF2-40B4-BE49-F238E27FC236}">
                  <a16:creationId xmlns:a16="http://schemas.microsoft.com/office/drawing/2014/main" id="{557959CA-EC71-4AC8-4D6C-71570BBC0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46" y="4303059"/>
              <a:ext cx="2227331" cy="266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Nổ: 8 Điểm 27">
              <a:extLst>
                <a:ext uri="{FF2B5EF4-FFF2-40B4-BE49-F238E27FC236}">
                  <a16:creationId xmlns:a16="http://schemas.microsoft.com/office/drawing/2014/main" id="{258581DB-1448-A3BA-DDDE-08EC7F85C24C}"/>
                </a:ext>
              </a:extLst>
            </p:cNvPr>
            <p:cNvSpPr/>
            <p:nvPr/>
          </p:nvSpPr>
          <p:spPr>
            <a:xfrm>
              <a:off x="1333947" y="1520793"/>
              <a:ext cx="5981561" cy="496606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928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Administrator\Desktop\anh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12" y="1105493"/>
            <a:ext cx="2127914" cy="362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Administrator\Desktop\anh 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25" y="1261969"/>
            <a:ext cx="4421275" cy="3466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6DDD75-C8C0-4C32-8320-E606A531C5B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1430EAA-0024-4650-B506-B9F65AFA1730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FE43B0-E82B-4002-8F6E-A720E2236856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2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1679</TotalTime>
  <Words>1439</Words>
  <Application>Microsoft Office PowerPoint</Application>
  <PresentationFormat>Widescreen</PresentationFormat>
  <Paragraphs>183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Rockwell</vt:lpstr>
      <vt:lpstr>Special Elite</vt:lpstr>
      <vt:lpstr>Symbol</vt:lpstr>
      <vt:lpstr>Tahoma</vt:lpstr>
      <vt:lpstr>Times New Roman</vt:lpstr>
      <vt:lpstr>思源黑体 Medium</vt:lpstr>
      <vt:lpstr>Office Theme</vt:lpstr>
      <vt:lpstr>Equation</vt:lpstr>
      <vt:lpstr> HÌNH THANG CÂN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174</cp:revision>
  <dcterms:created xsi:type="dcterms:W3CDTF">2021-06-07T13:44:30Z</dcterms:created>
  <dcterms:modified xsi:type="dcterms:W3CDTF">2023-07-29T08:22:10Z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