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96" r:id="rId7"/>
    <p:sldId id="297" r:id="rId8"/>
    <p:sldId id="301" r:id="rId9"/>
    <p:sldId id="302" r:id="rId10"/>
    <p:sldId id="303" r:id="rId11"/>
    <p:sldId id="304" r:id="rId12"/>
    <p:sldId id="305" r:id="rId13"/>
    <p:sldId id="306" r:id="rId14"/>
    <p:sldId id="258" r:id="rId15"/>
    <p:sldId id="327" r:id="rId16"/>
    <p:sldId id="328" r:id="rId17"/>
    <p:sldId id="329" r:id="rId18"/>
    <p:sldId id="330" r:id="rId19"/>
    <p:sldId id="331" r:id="rId20"/>
    <p:sldId id="308" r:id="rId21"/>
    <p:sldId id="311" r:id="rId22"/>
    <p:sldId id="313" r:id="rId23"/>
    <p:sldId id="314" r:id="rId24"/>
    <p:sldId id="315" r:id="rId25"/>
    <p:sldId id="312" r:id="rId26"/>
    <p:sldId id="316" r:id="rId27"/>
    <p:sldId id="317" r:id="rId28"/>
    <p:sldId id="318" r:id="rId29"/>
    <p:sldId id="319" r:id="rId30"/>
    <p:sldId id="320" r:id="rId31"/>
    <p:sldId id="322" r:id="rId32"/>
    <p:sldId id="310" r:id="rId33"/>
    <p:sldId id="324" r:id="rId34"/>
    <p:sldId id="323" r:id="rId35"/>
    <p:sldId id="325" r:id="rId36"/>
    <p:sldId id="326" r:id="rId37"/>
    <p:sldId id="332" r:id="rId38"/>
    <p:sldId id="285" r:id="rId39"/>
    <p:sldId id="27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5142A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8545" autoAdjust="0"/>
  </p:normalViewPr>
  <p:slideViewPr>
    <p:cSldViewPr snapToGrid="0">
      <p:cViewPr varScale="1">
        <p:scale>
          <a:sx n="99" d="100"/>
          <a:sy n="99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Chuẩn bị</a:t>
            </a:r>
            <a:r>
              <a:rPr lang="vi-VN" baseline="0" dirty="0"/>
              <a:t> sẵn phiếu bài tập cho 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40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Chuẩn bị</a:t>
            </a:r>
            <a:r>
              <a:rPr lang="vi-VN" baseline="0" dirty="0"/>
              <a:t> sẵn phiếu bài tập cho 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93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Chuẩn bị</a:t>
            </a:r>
            <a:r>
              <a:rPr lang="vi-VN" baseline="0" dirty="0"/>
              <a:t> sẵn phiếu bài tập cho 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28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Chuẩn bị</a:t>
            </a:r>
            <a:r>
              <a:rPr lang="vi-VN" baseline="0" dirty="0"/>
              <a:t> sẵn phiếu bài tập cho 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8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24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7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78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49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52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5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Khi quay </a:t>
            </a:r>
            <a:r>
              <a:rPr lang="en-US" dirty="0" err="1"/>
              <a:t>lại</a:t>
            </a:r>
            <a:r>
              <a:rPr lang="en-US" dirty="0"/>
              <a:t> ô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lộ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.</a:t>
            </a:r>
          </a:p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HS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13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59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Bài</a:t>
            </a:r>
            <a:r>
              <a:rPr lang="vi-VN" baseline="0" dirty="0"/>
              <a:t> tập 3 giáo viên phát phiếu học tập đã in sẵn cho 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B</a:t>
            </a:r>
          </a:p>
          <a:p>
            <a:r>
              <a:rPr lang="en-US" dirty="0"/>
              <a:t>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silde</a:t>
            </a:r>
            <a:r>
              <a:rPr lang="en-US" dirty="0"/>
              <a:t> 3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6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B</a:t>
            </a:r>
          </a:p>
          <a:p>
            <a:r>
              <a:rPr lang="en-US" dirty="0"/>
              <a:t>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silde</a:t>
            </a:r>
            <a:r>
              <a:rPr lang="en-US" dirty="0"/>
              <a:t> 3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9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C</a:t>
            </a:r>
          </a:p>
          <a:p>
            <a:r>
              <a:rPr lang="en-US" dirty="0"/>
              <a:t>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silde</a:t>
            </a:r>
            <a:r>
              <a:rPr lang="en-US" dirty="0"/>
              <a:t> 3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3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</a:t>
            </a:r>
          </a:p>
          <a:p>
            <a:r>
              <a:rPr lang="en-US" dirty="0"/>
              <a:t>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silde</a:t>
            </a:r>
            <a:r>
              <a:rPr lang="en-US" dirty="0"/>
              <a:t> 3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7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Qua các</a:t>
            </a:r>
            <a:r>
              <a:rPr lang="vi-VN" baseline="0" dirty="0"/>
              <a:t> câu hỏi trong trò chơi, các em vừa được ôn tập những kiến thức gì?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Định lý Pytago trong tam giác vuông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Các tính chất của hình bình hành, hình chữ nhật, hình thoi.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48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Giao nhiệm</a:t>
            </a:r>
            <a:r>
              <a:rPr lang="vi-VN" baseline="0" dirty="0"/>
              <a:t> vụ trước để các nhóm chuẩn bị sơ đồ tư duy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Chuẩn bị</a:t>
            </a:r>
            <a:r>
              <a:rPr lang="vi-VN" baseline="0" dirty="0"/>
              <a:t> sẵn phiếu bài tập cho 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7/23/2023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9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420.png"/><Relationship Id="rId9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jpe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10" Type="http://schemas.openxmlformats.org/officeDocument/2006/relationships/image" Target="../media/image11.svg"/><Relationship Id="rId4" Type="http://schemas.openxmlformats.org/officeDocument/2006/relationships/slide" Target="slide4.xml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4.png"/><Relationship Id="rId18" Type="http://schemas.openxmlformats.org/officeDocument/2006/relationships/image" Target="../media/image43.emf"/><Relationship Id="rId3" Type="http://schemas.openxmlformats.org/officeDocument/2006/relationships/image" Target="../media/image370.png"/><Relationship Id="rId7" Type="http://schemas.openxmlformats.org/officeDocument/2006/relationships/image" Target="../media/image560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62.png"/><Relationship Id="rId5" Type="http://schemas.openxmlformats.org/officeDocument/2006/relationships/image" Target="../media/image390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69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44.emf"/><Relationship Id="rId5" Type="http://schemas.openxmlformats.org/officeDocument/2006/relationships/image" Target="../media/image79.png"/><Relationship Id="rId15" Type="http://schemas.openxmlformats.org/officeDocument/2006/relationships/image" Target="../media/image88.png"/><Relationship Id="rId10" Type="http://schemas.openxmlformats.org/officeDocument/2006/relationships/image" Target="../media/image84.png"/><Relationship Id="rId19" Type="http://schemas.openxmlformats.org/officeDocument/2006/relationships/image" Target="../media/image92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7" Type="http://schemas.openxmlformats.org/officeDocument/2006/relationships/image" Target="../media/image12.wm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png"/><Relationship Id="rId5" Type="http://schemas.openxmlformats.org/officeDocument/2006/relationships/slide" Target="slide3.xml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HỌC KÌ 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962737" y="1889753"/>
            <a:ext cx="3054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DE44A-DB08-91F2-6BF5-EE2F40B588E4}"/>
              </a:ext>
            </a:extLst>
          </p:cNvPr>
          <p:cNvSpPr txBox="1"/>
          <p:nvPr/>
        </p:nvSpPr>
        <p:spPr>
          <a:xfrm>
            <a:off x="5393932" y="312334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Kiến thức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455" y="998597"/>
            <a:ext cx="10306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Chia lớp thành 5 nhóm, 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Mỗi nhóm tổng hợp kiến thức về các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 giác đặc biệt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bằng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đồ tư duy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2619" y="3306921"/>
            <a:ext cx="9137484" cy="325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6127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Nhóm 1: Hình thang cân</a:t>
            </a:r>
          </a:p>
          <a:p>
            <a:pPr marL="285750" indent="6127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Nhóm 2: Hình bình hành</a:t>
            </a:r>
          </a:p>
          <a:p>
            <a:pPr marL="285750" indent="6127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Nhóm 3: Hình chữ nhật</a:t>
            </a:r>
          </a:p>
          <a:p>
            <a:pPr marL="285750" indent="6127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Nhóm 4: Hình thoi</a:t>
            </a:r>
          </a:p>
          <a:p>
            <a:pPr marL="285750" indent="6127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Nhóm 5: Hình 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1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9867" r="2322" b="8371"/>
          <a:stretch/>
        </p:blipFill>
        <p:spPr>
          <a:xfrm>
            <a:off x="583324" y="1135117"/>
            <a:ext cx="10011104" cy="480848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Kiến thức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3070234" y="714616"/>
            <a:ext cx="502042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 1: Hình thang cân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85887" y="1168919"/>
            <a:ext cx="9935575" cy="501116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Kiến thức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3070234" y="714616"/>
            <a:ext cx="5020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 2: Hình bình hành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6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Kiến thức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3070234" y="714616"/>
            <a:ext cx="5020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 3: Hình chữ nhật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988" t="3255" r="1681" b="2951"/>
          <a:stretch/>
        </p:blipFill>
        <p:spPr>
          <a:xfrm>
            <a:off x="234455" y="1418897"/>
            <a:ext cx="9932277" cy="45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61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930746"/>
            <a:ext cx="10562897" cy="545428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Kiến thức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3070234" y="714616"/>
            <a:ext cx="5020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 5: Hình vuông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92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30746"/>
            <a:ext cx="10704786" cy="521780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Kiến thức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3070234" y="714616"/>
            <a:ext cx="502042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 4: Hình thoi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31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>
            <a:off x="2942152" y="2157697"/>
            <a:ext cx="8263641" cy="2143883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1EFA2B-5246-2BDD-69D7-B39E169DF50E}"/>
              </a:ext>
            </a:extLst>
          </p:cNvPr>
          <p:cNvGrpSpPr/>
          <p:nvPr/>
        </p:nvGrpSpPr>
        <p:grpSpPr>
          <a:xfrm rot="10800000">
            <a:off x="-1039576" y="0"/>
            <a:ext cx="3136324" cy="6858000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B34F9-F341-291F-19D9-8BB27087295C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2E4B71-A279-C864-F53E-82E52C0EADC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401519-04DD-308F-E895-815D0CC62D8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BF1F8D-0A57-7A49-E811-0058394C4B6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852CD9-D2B5-74AC-6D70-B45A01E0DFA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794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Luyện tập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7952" y="839503"/>
                <a:ext cx="11085186" cy="140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/>
                  <a:t>Bài tập 1 (Phiếu học tập). </a:t>
                </a:r>
                <a:r>
                  <a:rPr lang="vi-VN" sz="2800" dirty="0"/>
                  <a:t>Cho hình vẽ,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800" dirty="0"/>
                  <a:t>;  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vi-VN" sz="2800" dirty="0"/>
                  <a:t>;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vi-VN" sz="2800" dirty="0"/>
                  <a:t>;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vi-VN" sz="2800" dirty="0"/>
                  <a:t>. Tìm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800" dirty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52" y="839503"/>
                <a:ext cx="11085186" cy="1406539"/>
              </a:xfrm>
              <a:prstGeom prst="rect">
                <a:avLst/>
              </a:prstGeom>
              <a:blipFill>
                <a:blip r:embed="rId3"/>
                <a:stretch>
                  <a:fillRect l="-1100" r="-1154" b="-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859" y="2060952"/>
            <a:ext cx="4156349" cy="418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89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Luyện tập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7952" y="839503"/>
                <a:ext cx="11085186" cy="140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/>
                  <a:t>Bài tập 1 (Phiếu học tập). </a:t>
                </a:r>
                <a:r>
                  <a:rPr lang="vi-VN" sz="2800" dirty="0"/>
                  <a:t>Cho hình vẽ,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800" dirty="0"/>
                  <a:t>;  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vi-VN" sz="2800" dirty="0"/>
                  <a:t>;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vi-VN" sz="2800" dirty="0"/>
                  <a:t>;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vi-VN" sz="2800" dirty="0"/>
                  <a:t>. Tìm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800" dirty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52" y="839503"/>
                <a:ext cx="11085186" cy="1406539"/>
              </a:xfrm>
              <a:prstGeom prst="rect">
                <a:avLst/>
              </a:prstGeom>
              <a:blipFill>
                <a:blip r:embed="rId3"/>
                <a:stretch>
                  <a:fillRect l="-1100" r="-1154" b="-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7952" y="5460384"/>
            <a:ext cx="11085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Gợi ý:</a:t>
            </a:r>
          </a:p>
          <a:p>
            <a:pPr>
              <a:lnSpc>
                <a:spcPct val="150000"/>
              </a:lnSpc>
            </a:pPr>
            <a:r>
              <a:rPr lang="vi-VN" sz="2800" b="1" dirty="0"/>
              <a:t>Áp dụng định lý Phytagore để tìm x và 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859" y="2060952"/>
            <a:ext cx="4156349" cy="418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14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Luyện tập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952" y="839503"/>
            <a:ext cx="4555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Bài tập 1 (Phiếu học tập).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8079" y="2617477"/>
                <a:ext cx="5724910" cy="463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Tam giác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2800" dirty="0"/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800" dirty="0"/>
                  <a:t> áp dụng định lý Phytagore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sup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225</m:t>
                    </m:r>
                  </m:oMath>
                </a14:m>
                <a:endParaRPr lang="vi-VN" sz="28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vi-VN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Nên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vi-VN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79" y="2617477"/>
                <a:ext cx="5724910" cy="4638514"/>
              </a:xfrm>
              <a:prstGeom prst="rect">
                <a:avLst/>
              </a:prstGeom>
              <a:blipFill>
                <a:blip r:embed="rId3"/>
                <a:stretch>
                  <a:fillRect l="-2130" r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660" y="295214"/>
            <a:ext cx="4590303" cy="462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61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06" y="846671"/>
            <a:ext cx="8378529" cy="750532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BB4F1E-FE5F-038B-C369-66F6EFDCB458}"/>
              </a:ext>
            </a:extLst>
          </p:cNvPr>
          <p:cNvGrpSpPr/>
          <p:nvPr/>
        </p:nvGrpSpPr>
        <p:grpSpPr>
          <a:xfrm>
            <a:off x="83518" y="49875"/>
            <a:ext cx="4189224" cy="653685"/>
            <a:chOff x="83518" y="49875"/>
            <a:chExt cx="4189224" cy="65368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0B9D66F-5601-40B8-86B8-4B94AB7C2B0B}"/>
                </a:ext>
              </a:extLst>
            </p:cNvPr>
            <p:cNvSpPr/>
            <p:nvPr/>
          </p:nvSpPr>
          <p:spPr>
            <a:xfrm>
              <a:off x="83518" y="49875"/>
              <a:ext cx="4189224" cy="653685"/>
            </a:xfrm>
            <a:prstGeom prst="round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!!1">
              <a:extLst>
                <a:ext uri="{FF2B5EF4-FFF2-40B4-BE49-F238E27FC236}">
                  <a16:creationId xmlns:a16="http://schemas.microsoft.com/office/drawing/2014/main" id="{4D3CFCA8-27ED-41FB-92A9-BA8CC0500364}"/>
                </a:ext>
              </a:extLst>
            </p:cNvPr>
            <p:cNvSpPr txBox="1"/>
            <p:nvPr/>
          </p:nvSpPr>
          <p:spPr>
            <a:xfrm>
              <a:off x="244204" y="107270"/>
              <a:ext cx="40285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C55A1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MỞ ĐẦU</a:t>
              </a:r>
              <a:endParaRPr lang="en-US" sz="28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4F18ED1-64D3-F5C6-B048-4CB7B99CF3DF}"/>
              </a:ext>
            </a:extLst>
          </p:cNvPr>
          <p:cNvSpPr txBox="1"/>
          <p:nvPr/>
        </p:nvSpPr>
        <p:spPr>
          <a:xfrm>
            <a:off x="472701" y="1597203"/>
            <a:ext cx="11285407" cy="1885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dung: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miếng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vượt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nhé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99D9B-FD44-FC26-FACA-7563D67B2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55" t="22071" r="24548" b="30762"/>
          <a:stretch/>
        </p:blipFill>
        <p:spPr>
          <a:xfrm>
            <a:off x="1167788" y="3589197"/>
            <a:ext cx="5717754" cy="31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Luyện tập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952" y="839503"/>
            <a:ext cx="4555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Bài tập 1 (Phiếu học tập).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7140" y="1955325"/>
                <a:ext cx="6194738" cy="463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Tam giác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vi-VN" sz="2800" dirty="0"/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800" dirty="0"/>
                  <a:t> áp dụng định lý Phytagore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  <m:sup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sup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  <m:sup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8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289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225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vi-VN" sz="28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vi-VN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vi-VN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0" y="1955325"/>
                <a:ext cx="6194738" cy="4638514"/>
              </a:xfrm>
              <a:prstGeom prst="rect">
                <a:avLst/>
              </a:prstGeom>
              <a:blipFill>
                <a:blip r:embed="rId3"/>
                <a:stretch>
                  <a:fillRect l="-1969" b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660" y="295214"/>
            <a:ext cx="4590303" cy="462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73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Luyện tập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7952" y="839503"/>
                <a:ext cx="11085186" cy="5992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/>
                  <a:t>Bài tập 2 (Phiếu học tập).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Cho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vi-V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=90°</m:t>
                        </m:r>
                      </m:e>
                    </m:d>
                  </m:oMath>
                </a14:m>
                <a:r>
                  <a:rPr lang="vi-VN" sz="2800" dirty="0"/>
                  <a:t> có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vi-VN" sz="2800" dirty="0"/>
                  <a:t>. Gọi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sz="2800" dirty="0"/>
                  <a:t> là trung điểm của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vi-VN" sz="2800" dirty="0"/>
                  <a:t>. Vẽ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vi-VN" sz="2800" dirty="0"/>
                  <a:t> vuông góc với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2800" dirty="0"/>
                  <a:t> tại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800" dirty="0"/>
                  <a:t> và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𝑀𝐸</m:t>
                    </m:r>
                  </m:oMath>
                </a14:m>
                <a:r>
                  <a:rPr lang="vi-VN" sz="2800" dirty="0"/>
                  <a:t> vuông góc với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vi-VN" sz="2800" dirty="0"/>
                  <a:t> tại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vi-VN" sz="2800" dirty="0"/>
                  <a:t>Vẽ đường cao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𝐴𝐻</m:t>
                    </m:r>
                  </m:oMath>
                </a14:m>
                <a:r>
                  <a:rPr lang="vi-VN" sz="2800" dirty="0"/>
                  <a:t> của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2800" dirty="0"/>
                  <a:t>. 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vi-VN" sz="2800" dirty="0"/>
                  <a:t>Chứng minh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𝐴𝐷𝑀𝐸</m:t>
                    </m:r>
                  </m:oMath>
                </a14:m>
                <a:r>
                  <a:rPr lang="vi-VN" sz="2800" dirty="0"/>
                  <a:t> là hình chữ nhật.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vi-VN" sz="2800" dirty="0"/>
                  <a:t>Chứng minh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𝐶𝑀𝐷𝐸</m:t>
                    </m:r>
                  </m:oMath>
                </a14:m>
                <a:r>
                  <a:rPr lang="vi-VN" sz="2800" dirty="0"/>
                  <a:t> là hình bình hành.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vi-VN" sz="2800" dirty="0"/>
                  <a:t>Chứng minh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𝑀𝐻𝐷𝐸</m:t>
                    </m:r>
                  </m:oMath>
                </a14:m>
                <a:r>
                  <a:rPr lang="vi-VN" sz="2800" dirty="0"/>
                  <a:t> là hình thang cân.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vi-VN" sz="2800" dirty="0"/>
                  <a:t>Qua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2800" dirty="0"/>
                  <a:t> kẻ dường thẳng song song với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𝐷𝐻</m:t>
                    </m:r>
                  </m:oMath>
                </a14:m>
                <a:r>
                  <a:rPr lang="vi-VN" sz="2800" dirty="0"/>
                  <a:t> cắt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vi-VN" sz="2800" dirty="0"/>
                  <a:t> tại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vi-VN" sz="28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Chứng minh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vi-VN" sz="2800" dirty="0"/>
                  <a:t>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52" y="839503"/>
                <a:ext cx="11085186" cy="5992538"/>
              </a:xfrm>
              <a:prstGeom prst="rect">
                <a:avLst/>
              </a:prstGeom>
              <a:blipFill>
                <a:blip r:embed="rId3"/>
                <a:stretch>
                  <a:fillRect l="-1100" r="-1429" b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879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6853448"/>
                  </p:ext>
                </p:extLst>
              </p:nvPr>
            </p:nvGraphicFramePr>
            <p:xfrm>
              <a:off x="0" y="1498338"/>
              <a:ext cx="5584096" cy="47941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1831">
                      <a:extLst>
                        <a:ext uri="{9D8B030D-6E8A-4147-A177-3AD203B41FA5}">
                          <a16:colId xmlns:a16="http://schemas.microsoft.com/office/drawing/2014/main" val="2219511306"/>
                        </a:ext>
                      </a:extLst>
                    </a:gridCol>
                    <a:gridCol w="4942265">
                      <a:extLst>
                        <a:ext uri="{9D8B030D-6E8A-4147-A177-3AD203B41FA5}">
                          <a16:colId xmlns:a16="http://schemas.microsoft.com/office/drawing/2014/main" val="1391309036"/>
                        </a:ext>
                      </a:extLst>
                    </a:gridCol>
                  </a:tblGrid>
                  <a:tr h="12314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b="1" dirty="0">
                              <a:solidFill>
                                <a:sysClr val="windowText" lastClr="000000"/>
                              </a:solidFill>
                              <a:latin typeface="+mn-lt"/>
                            </a:rPr>
                            <a:t>GT</a:t>
                          </a:r>
                          <a:endParaRPr lang="en-US" sz="2000" b="1" dirty="0">
                            <a:solidFill>
                              <a:sysClr val="windowText" lastClr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vi-V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vi-V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vi-V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vi-V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vi-V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r>
                                    <a:rPr lang="vi-V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=90°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vi-V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vi-V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oMath>
                          </a14:m>
                          <a:r>
                            <a:rPr lang="vi-VN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𝑀𝐵</m:t>
                              </m:r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𝑀𝐶</m:t>
                              </m:r>
                            </m:oMath>
                          </a14:m>
                          <a:r>
                            <a:rPr lang="vi-VN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𝑀𝐷</m:t>
                              </m:r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vi-VN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tại</a:t>
                          </a:r>
                          <a:r>
                            <a:rPr lang="vi-VN" sz="2000" b="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vi-VN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𝑀𝐸</m:t>
                              </m:r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𝐴𝐶</m:t>
                              </m:r>
                            </m:oMath>
                          </a14:m>
                          <a:r>
                            <a:rPr lang="vi-VN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tại</a:t>
                          </a:r>
                          <a:r>
                            <a:rPr lang="vi-VN" sz="2000" b="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vi-VN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Đường</a:t>
                          </a:r>
                          <a:r>
                            <a:rPr lang="vi-VN" sz="2000" b="0" i="0" baseline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cao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𝐴𝐻</m:t>
                              </m:r>
                            </m:oMath>
                          </a14:m>
                          <a:r>
                            <a:rPr lang="vi-VN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của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vi-VN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vi-VN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357465"/>
                      </a:ext>
                    </a:extLst>
                  </a:tr>
                  <a:tr h="23213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b="1" dirty="0">
                              <a:solidFill>
                                <a:sysClr val="windowText" lastClr="000000"/>
                              </a:solidFill>
                              <a:latin typeface="+mn-lt"/>
                            </a:rPr>
                            <a:t>KL</a:t>
                          </a:r>
                          <a:endParaRPr lang="en-US" sz="2000" b="1" dirty="0">
                            <a:solidFill>
                              <a:sysClr val="windowText" lastClr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50000"/>
                            </a:lnSpc>
                            <a:buAutoNum type="alphaLcParenR"/>
                          </a:pPr>
                          <a:r>
                            <a:rPr lang="vi-VN" sz="200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0" i="1" smtClean="0">
                                  <a:latin typeface="Cambria Math" panose="02040503050406030204" pitchFamily="18" charset="0"/>
                                </a:rPr>
                                <m:t>𝐴𝐷𝑀𝐸</m:t>
                              </m:r>
                            </m:oMath>
                          </a14:m>
                          <a:r>
                            <a:rPr lang="vi-VN" sz="2000" dirty="0">
                              <a:latin typeface="+mn-lt"/>
                            </a:rPr>
                            <a:t> là hình chữ nhật.</a:t>
                          </a:r>
                        </a:p>
                        <a:p>
                          <a:pPr marL="0" indent="0" algn="l">
                            <a:lnSpc>
                              <a:spcPct val="150000"/>
                            </a:lnSpc>
                            <a:buAutoNum type="alphaLcParenR"/>
                          </a:pPr>
                          <a:r>
                            <a:rPr lang="vi-VN" sz="200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0" i="1" smtClean="0">
                                  <a:latin typeface="Cambria Math" panose="02040503050406030204" pitchFamily="18" charset="0"/>
                                </a:rPr>
                                <m:t>𝐶𝑀𝐷𝐸</m:t>
                              </m:r>
                            </m:oMath>
                          </a14:m>
                          <a:r>
                            <a:rPr lang="vi-VN" sz="2000" dirty="0">
                              <a:latin typeface="+mn-lt"/>
                            </a:rPr>
                            <a:t> là hình bình hành.</a:t>
                          </a:r>
                        </a:p>
                        <a:p>
                          <a:pPr marL="0" indent="0" algn="l">
                            <a:lnSpc>
                              <a:spcPct val="150000"/>
                            </a:lnSpc>
                            <a:buAutoNum type="alphaLcParenR"/>
                          </a:pPr>
                          <a:r>
                            <a:rPr lang="vi-VN" sz="2000" b="0" baseline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0" i="1" smtClean="0">
                                  <a:latin typeface="Cambria Math" panose="02040503050406030204" pitchFamily="18" charset="0"/>
                                </a:rPr>
                                <m:t>𝑀𝐻𝐷𝐸</m:t>
                              </m:r>
                            </m:oMath>
                          </a14:m>
                          <a:r>
                            <a:rPr lang="vi-VN" sz="2000" dirty="0">
                              <a:latin typeface="+mn-lt"/>
                            </a:rPr>
                            <a:t> là hình thang cân.</a:t>
                          </a:r>
                        </a:p>
                        <a:p>
                          <a:pPr marL="0" indent="0" algn="l">
                            <a:lnSpc>
                              <a:spcPct val="150000"/>
                            </a:lnSpc>
                            <a:buAutoNum type="alphaLcParenR"/>
                          </a:pPr>
                          <a:r>
                            <a:rPr lang="vi-VN" sz="2000" dirty="0">
                              <a:latin typeface="+mn-lt"/>
                            </a:rPr>
                            <a:t> Qua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vi-VN" sz="2000" dirty="0">
                              <a:latin typeface="+mn-lt"/>
                            </a:rPr>
                            <a:t> kẻ dường thẳng song song với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dirty="0" smtClean="0">
                                  <a:latin typeface="Cambria Math" panose="02040503050406030204" pitchFamily="18" charset="0"/>
                                </a:rPr>
                                <m:t>𝐷𝐻</m:t>
                              </m:r>
                            </m:oMath>
                          </a14:m>
                          <a:r>
                            <a:rPr lang="vi-VN" sz="2000" dirty="0">
                              <a:latin typeface="+mn-lt"/>
                            </a:rPr>
                            <a:t> cắt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dirty="0" smtClean="0">
                                  <a:latin typeface="Cambria Math" panose="02040503050406030204" pitchFamily="18" charset="0"/>
                                </a:rPr>
                                <m:t>𝐷𝐸</m:t>
                              </m:r>
                            </m:oMath>
                          </a14:m>
                          <a:r>
                            <a:rPr lang="vi-VN" sz="2000" dirty="0">
                              <a:latin typeface="+mn-lt"/>
                            </a:rPr>
                            <a:t> tại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vi-VN" sz="2000" dirty="0">
                              <a:latin typeface="+mn-lt"/>
                            </a:rPr>
                            <a:t>. </a:t>
                          </a:r>
                        </a:p>
                        <a:p>
                          <a:pPr marL="0" indent="0" algn="l">
                            <a:lnSpc>
                              <a:spcPct val="150000"/>
                            </a:lnSpc>
                          </a:pPr>
                          <a:r>
                            <a:rPr lang="vi-VN" sz="2000" dirty="0">
                              <a:latin typeface="+mn-lt"/>
                            </a:rPr>
                            <a:t>Chứng minh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0" i="1" smtClean="0">
                                  <a:latin typeface="Cambria Math" panose="02040503050406030204" pitchFamily="18" charset="0"/>
                                </a:rPr>
                                <m:t>𝐻𝐾</m:t>
                              </m:r>
                              <m:r>
                                <a:rPr lang="vi-V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𝐴𝐶</m:t>
                              </m:r>
                            </m:oMath>
                          </a14:m>
                          <a:r>
                            <a:rPr lang="vi-VN" sz="2000" dirty="0">
                              <a:latin typeface="+mn-lt"/>
                            </a:rPr>
                            <a:t>. </a:t>
                          </a:r>
                        </a:p>
                        <a:p>
                          <a:pPr algn="l"/>
                          <a:endParaRPr lang="en-US" sz="2000" dirty="0">
                            <a:solidFill>
                              <a:sysClr val="windowText" lastClr="0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704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6853448"/>
                  </p:ext>
                </p:extLst>
              </p:nvPr>
            </p:nvGraphicFramePr>
            <p:xfrm>
              <a:off x="0" y="1498338"/>
              <a:ext cx="5584096" cy="47941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1831">
                      <a:extLst>
                        <a:ext uri="{9D8B030D-6E8A-4147-A177-3AD203B41FA5}">
                          <a16:colId xmlns:a16="http://schemas.microsoft.com/office/drawing/2014/main" val="2219511306"/>
                        </a:ext>
                      </a:extLst>
                    </a:gridCol>
                    <a:gridCol w="4942265">
                      <a:extLst>
                        <a:ext uri="{9D8B030D-6E8A-4147-A177-3AD203B41FA5}">
                          <a16:colId xmlns:a16="http://schemas.microsoft.com/office/drawing/2014/main" val="1391309036"/>
                        </a:ext>
                      </a:extLst>
                    </a:gridCol>
                  </a:tblGrid>
                  <a:tr h="16546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b="1" dirty="0" smtClean="0">
                              <a:solidFill>
                                <a:sysClr val="windowText" lastClr="000000"/>
                              </a:solidFill>
                              <a:latin typeface="+mn-lt"/>
                            </a:rPr>
                            <a:t>GT</a:t>
                          </a:r>
                          <a:endParaRPr lang="en-US" sz="2000" b="1" dirty="0">
                            <a:solidFill>
                              <a:sysClr val="windowText" lastClr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931" t="-735" r="-123" b="-1900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357465"/>
                      </a:ext>
                    </a:extLst>
                  </a:tr>
                  <a:tr h="3139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b="1" dirty="0" smtClean="0">
                              <a:solidFill>
                                <a:sysClr val="windowText" lastClr="000000"/>
                              </a:solidFill>
                              <a:latin typeface="+mn-lt"/>
                            </a:rPr>
                            <a:t>KL</a:t>
                          </a:r>
                          <a:endParaRPr lang="en-US" sz="2000" b="1" dirty="0">
                            <a:solidFill>
                              <a:sysClr val="windowText" lastClr="00000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931" t="-53101" r="-123" b="-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704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Luyện tập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952" y="839503"/>
            <a:ext cx="1108518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Bài tập 2 (Phiếu học tập).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095" y="949498"/>
            <a:ext cx="5943903" cy="35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5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Luyện tập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952" y="839503"/>
            <a:ext cx="1108518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Bài tập 2 (Phiếu học tập).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7952" y="1498338"/>
                <a:ext cx="69401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vi-VN" sz="2800" dirty="0"/>
                  <a:t>Chứng minh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𝐴𝐷𝑀𝐸</m:t>
                    </m:r>
                  </m:oMath>
                </a14:m>
                <a:r>
                  <a:rPr lang="vi-VN" sz="2800" dirty="0"/>
                  <a:t> là hình chữ nhật.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52" y="1498338"/>
                <a:ext cx="6940121" cy="738664"/>
              </a:xfrm>
              <a:prstGeom prst="rect">
                <a:avLst/>
              </a:prstGeom>
              <a:blipFill>
                <a:blip r:embed="rId2"/>
                <a:stretch>
                  <a:fillRect l="-1580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78480" y="5282836"/>
            <a:ext cx="11085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Gợi ý:</a:t>
            </a:r>
          </a:p>
          <a:p>
            <a:pPr>
              <a:lnSpc>
                <a:spcPct val="150000"/>
              </a:lnSpc>
            </a:pPr>
            <a:r>
              <a:rPr lang="vi-VN" sz="2800" b="1" dirty="0"/>
              <a:t>Áp dụng định nghĩa để chứng minh.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868" y="2160876"/>
            <a:ext cx="5011777" cy="34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Luyện tập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952" y="839503"/>
            <a:ext cx="1108518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Bài tập 2 (Phiếu học tập).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7952" y="1498338"/>
                <a:ext cx="69401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vi-VN" sz="2800" dirty="0"/>
                  <a:t>Chứng minh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𝐴𝐷𝑀𝐸</m:t>
                    </m:r>
                  </m:oMath>
                </a14:m>
                <a:r>
                  <a:rPr lang="vi-VN" sz="2800" dirty="0"/>
                  <a:t> là hình chữ nhật.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52" y="1498338"/>
                <a:ext cx="6940121" cy="738664"/>
              </a:xfrm>
              <a:prstGeom prst="rect">
                <a:avLst/>
              </a:prstGeom>
              <a:blipFill>
                <a:blip r:embed="rId3"/>
                <a:stretch>
                  <a:fillRect l="-1580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342" y="2139949"/>
            <a:ext cx="5250944" cy="3636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4230" y="2608569"/>
                <a:ext cx="6292239" cy="2053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Tứ giác ADME có: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800" dirty="0"/>
                  <a:t> nên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𝐴𝐷𝑀𝐸</m:t>
                    </m:r>
                  </m:oMath>
                </a14:m>
                <a:r>
                  <a:rPr lang="vi-VN" sz="2800" dirty="0"/>
                  <a:t> là hình chữ nhật.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30" y="2608569"/>
                <a:ext cx="6292239" cy="2053191"/>
              </a:xfrm>
              <a:prstGeom prst="rect">
                <a:avLst/>
              </a:prstGeom>
              <a:blipFill>
                <a:blip r:embed="rId5"/>
                <a:stretch>
                  <a:fillRect l="-1938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Luyện tập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7952" y="839503"/>
                <a:ext cx="1108518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/>
                  <a:t>Bài tập 2 (Phiếu học tập).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b) Chứng minh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𝐶𝑀𝐷𝐸</m:t>
                    </m:r>
                  </m:oMath>
                </a14:m>
                <a:r>
                  <a:rPr lang="vi-VN" sz="2800" dirty="0"/>
                  <a:t> là hình bình hành.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52" y="839503"/>
                <a:ext cx="11085186" cy="1384995"/>
              </a:xfrm>
              <a:prstGeom prst="rect">
                <a:avLst/>
              </a:prstGeom>
              <a:blipFill>
                <a:blip r:embed="rId3"/>
                <a:stretch>
                  <a:fillRect l="-1100" b="-5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01" y="1938117"/>
            <a:ext cx="5168465" cy="3579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747" y="5231374"/>
            <a:ext cx="8784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Gợi ý:</a:t>
            </a:r>
          </a:p>
          <a:p>
            <a:pPr>
              <a:lnSpc>
                <a:spcPct val="150000"/>
              </a:lnSpc>
            </a:pPr>
            <a:r>
              <a:rPr lang="vi-VN" sz="2800" b="1" dirty="0"/>
              <a:t>Sử dụng hai cạnh đối song song và bằng nhau.</a:t>
            </a:r>
          </a:p>
        </p:txBody>
      </p:sp>
    </p:spTree>
    <p:extLst>
      <p:ext uri="{BB962C8B-B14F-4D97-AF65-F5344CB8AC3E}">
        <p14:creationId xmlns:p14="http://schemas.microsoft.com/office/powerpoint/2010/main" val="283986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0047" y="1073222"/>
                <a:ext cx="44616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𝐶𝑀𝐷𝐸</m:t>
                    </m:r>
                  </m:oMath>
                </a14:m>
                <a:r>
                  <a:rPr lang="vi-VN" sz="2800" dirty="0"/>
                  <a:t> là hình bình hành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47" y="1073222"/>
                <a:ext cx="4461641" cy="523220"/>
              </a:xfrm>
              <a:prstGeom prst="rect">
                <a:avLst/>
              </a:prstGeom>
              <a:blipFill>
                <a:blip r:embed="rId4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 rot="10800000">
            <a:off x="2119779" y="1596442"/>
            <a:ext cx="622737" cy="623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729" y="2379865"/>
                <a:ext cx="44616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𝐷𝑀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𝐸𝐶</m:t>
                    </m:r>
                  </m:oMath>
                </a14:m>
                <a:r>
                  <a:rPr lang="vi-VN" sz="2800" dirty="0"/>
                  <a:t>  và 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</a:rPr>
                      <m:t>𝐷𝑀</m:t>
                    </m:r>
                    <m:r>
                      <a:rPr lang="vi-V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∕∕</m:t>
                    </m:r>
                    <m:r>
                      <a:rPr lang="vi-VN" sz="2800" i="1" dirty="0">
                        <a:latin typeface="Cambria Math" panose="02040503050406030204" pitchFamily="18" charset="0"/>
                      </a:rPr>
                      <m:t>𝐸𝐶</m:t>
                    </m:r>
                  </m:oMath>
                </a14:m>
                <a:r>
                  <a:rPr lang="vi-VN" sz="2800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29" y="2379865"/>
                <a:ext cx="4461641" cy="523220"/>
              </a:xfrm>
              <a:prstGeom prst="rect">
                <a:avLst/>
              </a:prstGeom>
              <a:blipFill>
                <a:blip r:embed="rId5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 rot="10800000">
            <a:off x="1101608" y="2982894"/>
            <a:ext cx="622737" cy="2542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5616512"/>
                <a:ext cx="31806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𝐵𝐷𝑀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𝑀𝐸𝐶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16512"/>
                <a:ext cx="31806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/>
          <p:cNvSpPr/>
          <p:nvPr/>
        </p:nvSpPr>
        <p:spPr>
          <a:xfrm rot="10800000">
            <a:off x="3214655" y="2830313"/>
            <a:ext cx="622737" cy="810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19779" y="3834829"/>
                <a:ext cx="394994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vi-VN" sz="28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∕∕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vi-VN" sz="2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2800" dirty="0"/>
                  <a:t> (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</a:rPr>
                      <m:t>𝐷𝑀𝐸𝐴</m:t>
                    </m:r>
                  </m:oMath>
                </a14:m>
                <a:r>
                  <a:rPr lang="vi-VN" sz="2800" dirty="0"/>
                  <a:t> là hình chữ nhật </a:t>
                </a:r>
              </a:p>
              <a:p>
                <a:r>
                  <a:rPr lang="vi-VN" sz="2800" dirty="0"/>
                  <a:t>và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vi-VN" sz="2800" dirty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779" y="3834829"/>
                <a:ext cx="3949946" cy="1384995"/>
              </a:xfrm>
              <a:prstGeom prst="rect">
                <a:avLst/>
              </a:prstGeom>
              <a:blipFill>
                <a:blip r:embed="rId7"/>
                <a:stretch>
                  <a:fillRect l="-3241" t="-4405" b="-10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0574" y="1053749"/>
            <a:ext cx="5091071" cy="3175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6459" y="186224"/>
                <a:ext cx="11085186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b) Chứng minh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𝐶𝑀𝐷𝐸</m:t>
                    </m:r>
                  </m:oMath>
                </a14:m>
                <a:r>
                  <a:rPr lang="vi-VN" sz="2800" dirty="0"/>
                  <a:t> là hình bình hành.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59" y="186224"/>
                <a:ext cx="11085186" cy="658835"/>
              </a:xfrm>
              <a:prstGeom prst="rect">
                <a:avLst/>
              </a:prstGeom>
              <a:blipFill>
                <a:blip r:embed="rId9"/>
                <a:stretch>
                  <a:fillRect l="-115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55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/>
      <p:bldP spid="12" grpId="0" animBg="1"/>
      <p:bldP spid="13" grpId="0"/>
      <p:bldP spid="16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671" y="-8373"/>
                <a:ext cx="11085186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b) Chứng minh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𝐶𝑀𝐷𝐸</m:t>
                    </m:r>
                  </m:oMath>
                </a14:m>
                <a:r>
                  <a:rPr lang="vi-VN" sz="2800" dirty="0"/>
                  <a:t> là hình bình hành.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1" y="-8373"/>
                <a:ext cx="11085186" cy="658835"/>
              </a:xfrm>
              <a:prstGeom prst="rect">
                <a:avLst/>
              </a:prstGeom>
              <a:blipFill>
                <a:blip r:embed="rId3"/>
                <a:stretch>
                  <a:fillRect l="-11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2363293"/>
                <a:ext cx="45236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0" dirty="0">
                    <a:ea typeface="Cambria Math" panose="020405030504060302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𝐵𝐷𝑀</m:t>
                    </m:r>
                  </m:oMath>
                </a14:m>
                <a:r>
                  <a:rPr lang="vi-VN" sz="2800" dirty="0"/>
                  <a:t> và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𝑀𝐸𝐶</m:t>
                    </m:r>
                  </m:oMath>
                </a14:m>
                <a:r>
                  <a:rPr lang="vi-VN" sz="2800" dirty="0"/>
                  <a:t> có: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63293"/>
                <a:ext cx="4523642" cy="523220"/>
              </a:xfrm>
              <a:prstGeom prst="rect">
                <a:avLst/>
              </a:prstGeom>
              <a:blipFill>
                <a:blip r:embed="rId5"/>
                <a:stretch>
                  <a:fillRect l="-269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878680"/>
                <a:ext cx="6873766" cy="1399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/>
                  <a:t>Ta có: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vi-V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𝐷𝑀</m:t>
                        </m:r>
                        <m:r>
                          <a:rPr lang="vi-V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∕</m:t>
                        </m:r>
                      </m:num>
                      <m:den>
                        <m:r>
                          <a:rPr lang="vi-V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𝐴𝐸</m:t>
                        </m:r>
                      </m:den>
                    </m:f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vi-VN" sz="2800" i="1" dirty="0">
                        <a:latin typeface="Cambria Math" panose="02040503050406030204" pitchFamily="18" charset="0"/>
                      </a:rPr>
                      <m:t>𝐷𝑀𝐸𝐴</m:t>
                    </m:r>
                  </m:oMath>
                </a14:m>
                <a:r>
                  <a:rPr lang="vi-VN" sz="2800" dirty="0"/>
                  <a:t> là hình chữ nhật)</a:t>
                </a:r>
              </a:p>
              <a:p>
                <a:r>
                  <a:rPr lang="vi-VN" sz="2800" dirty="0"/>
                  <a:t>Mà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vi-VN" sz="2800" dirty="0"/>
                  <a:t> nên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vi-VN" sz="28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∕∕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vi-VN" sz="2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vi-VN" sz="2800" dirty="0"/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𝐵𝑀𝐷</m:t>
                        </m:r>
                      </m:e>
                    </m:acc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𝐸𝐶𝑀</m:t>
                        </m:r>
                      </m:e>
                    </m:acc>
                  </m:oMath>
                </a14:m>
                <a:r>
                  <a:rPr lang="vi-VN" sz="2800" dirty="0"/>
                  <a:t> (đồng vị)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78680"/>
                <a:ext cx="6873766" cy="1399357"/>
              </a:xfrm>
              <a:prstGeom prst="rect">
                <a:avLst/>
              </a:prstGeom>
              <a:blipFill>
                <a:blip r:embed="rId6"/>
                <a:stretch>
                  <a:fillRect l="-1773" t="-4348" r="-26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2934579"/>
                <a:ext cx="4523642" cy="1413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vi-V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</m:e>
                      </m:acc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𝑀𝐸𝐶</m:t>
                          </m:r>
                        </m:e>
                      </m:acc>
                      <m:r>
                        <a:rPr lang="vi-V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vi-VN" sz="2800" dirty="0"/>
              </a:p>
              <a:p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vi-VN" sz="2800" dirty="0"/>
                  <a:t> (gt)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𝐵𝑀𝐷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𝐸𝐶𝑀</m:t>
                        </m:r>
                      </m:e>
                    </m:acc>
                  </m:oMath>
                </a14:m>
                <a:r>
                  <a:rPr lang="vi-VN" sz="2800" dirty="0"/>
                  <a:t> (cmt)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34579"/>
                <a:ext cx="4523642" cy="1413720"/>
              </a:xfrm>
              <a:prstGeom prst="rect">
                <a:avLst/>
              </a:prstGeom>
              <a:blipFill>
                <a:blip r:embed="rId7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671" y="4396365"/>
                <a:ext cx="699804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𝐵𝐷𝑀</m:t>
                    </m:r>
                    <m:r>
                      <m:rPr>
                        <m:nor/>
                      </m:rPr>
                      <a:rPr lang="vi-VN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𝑀𝐸𝐶</m:t>
                    </m:r>
                  </m:oMath>
                </a14:m>
                <a:r>
                  <a:rPr lang="vi-VN" sz="2800" dirty="0"/>
                  <a:t>(cạnh huyền – góc nhọn)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1" y="4396365"/>
                <a:ext cx="6998046" cy="523220"/>
              </a:xfrm>
              <a:prstGeom prst="rect">
                <a:avLst/>
              </a:prstGeom>
              <a:blipFill>
                <a:blip r:embed="rId8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0671" y="5098534"/>
                <a:ext cx="55633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𝐷𝑀</m:t>
                    </m:r>
                    <m:r>
                      <m:rPr>
                        <m:nor/>
                      </m:rPr>
                      <a:rPr lang="vi-VN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vi-VN" sz="2800" dirty="0"/>
                  <a:t>(hai cạnh tương ứng)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1" y="5098534"/>
                <a:ext cx="5563384" cy="523220"/>
              </a:xfrm>
              <a:prstGeom prst="rect">
                <a:avLst/>
              </a:prstGeom>
              <a:blipFill>
                <a:blip r:embed="rId9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77885" y="5098534"/>
                <a:ext cx="31197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/>
                  <a:t>và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</a:rPr>
                      <m:t>𝐷𝑀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∕∕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</m:t>
                    </m:r>
                  </m:oMath>
                </a14:m>
                <a:r>
                  <a:rPr lang="vi-VN" sz="2800" dirty="0"/>
                  <a:t> (cmt)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885" y="5098534"/>
                <a:ext cx="3119729" cy="523220"/>
              </a:xfrm>
              <a:prstGeom prst="rect">
                <a:avLst/>
              </a:prstGeom>
              <a:blipFill>
                <a:blip r:embed="rId10"/>
                <a:stretch>
                  <a:fillRect l="-3906" t="-11628" r="-312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0671" y="5915447"/>
                <a:ext cx="44429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vi-V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CMDE</m:t>
                    </m:r>
                  </m:oMath>
                </a14:m>
                <a:r>
                  <a:rPr lang="vi-VN" sz="2800" dirty="0"/>
                  <a:t> là hình bình hành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1" y="5915447"/>
                <a:ext cx="4442971" cy="523220"/>
              </a:xfrm>
              <a:prstGeom prst="rect">
                <a:avLst/>
              </a:prstGeom>
              <a:blipFill>
                <a:blip r:embed="rId11"/>
                <a:stretch>
                  <a:fillRect t="-11628" r="-342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0355" y="1276012"/>
            <a:ext cx="5091071" cy="317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39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234455" y="99749"/>
            <a:ext cx="302607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Luyện tập</a:t>
            </a:r>
            <a:endParaRPr lang="en-US" sz="3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7952" y="839503"/>
                <a:ext cx="1108518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/>
                  <a:t>Bài tập 2 (Phiếu học tập).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c) Chứng minh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𝑀𝐻𝐷𝐸</m:t>
                    </m:r>
                  </m:oMath>
                </a14:m>
                <a:r>
                  <a:rPr lang="vi-VN" sz="2800" dirty="0"/>
                  <a:t> là hình thang cân.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52" y="839503"/>
                <a:ext cx="11085186" cy="1384995"/>
              </a:xfrm>
              <a:prstGeom prst="rect">
                <a:avLst/>
              </a:prstGeom>
              <a:blipFill>
                <a:blip r:embed="rId3"/>
                <a:stretch>
                  <a:fillRect l="-1100" b="-5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7952" y="3886602"/>
            <a:ext cx="91901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Gợi ý: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/>
              <a:t>Hình thang có hai đường chéo bằng nhau.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/>
              <a:t>Trong một tam giác vuông. Đường trung tuyến ứng với cạnh huyền bằng một nửa cạnh huyền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365" y="1468142"/>
            <a:ext cx="4797301" cy="29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46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6336" y="1164748"/>
                <a:ext cx="44616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𝐶𝑀𝐷𝐸</m:t>
                    </m:r>
                  </m:oMath>
                </a14:m>
                <a:r>
                  <a:rPr lang="vi-VN" sz="2800" dirty="0"/>
                  <a:t> là hình thang cân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336" y="1164748"/>
                <a:ext cx="4461641" cy="523220"/>
              </a:xfrm>
              <a:prstGeom prst="rect">
                <a:avLst/>
              </a:prstGeom>
              <a:blipFill>
                <a:blip r:embed="rId3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 rot="10800000">
            <a:off x="3811235" y="1718888"/>
            <a:ext cx="622737" cy="623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5310" y="2572889"/>
                <a:ext cx="63107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𝑀𝐻𝐷𝐸</m:t>
                    </m:r>
                  </m:oMath>
                </a14:m>
                <a:r>
                  <a:rPr lang="vi-VN" sz="2800" dirty="0"/>
                  <a:t> là hình thang    +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𝐻𝐸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𝐷𝑀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0" y="2572889"/>
                <a:ext cx="6310760" cy="523220"/>
              </a:xfrm>
              <a:prstGeom prst="rect">
                <a:avLst/>
              </a:prstGeom>
              <a:blipFill>
                <a:blip r:embed="rId4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>
          <a:xfrm rot="10800000">
            <a:off x="1099645" y="3096109"/>
            <a:ext cx="622737" cy="623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5310" y="3847477"/>
                <a:ext cx="21914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dirty="0" smtClean="0">
                          <a:latin typeface="Cambria Math" panose="02040503050406030204" pitchFamily="18" charset="0"/>
                        </a:rPr>
                        <m:t>𝐷𝐸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∕∕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0" y="3847477"/>
                <a:ext cx="219140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 rot="10800000">
            <a:off x="5153009" y="3096109"/>
            <a:ext cx="622737" cy="623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16285" y="4747067"/>
                <a:ext cx="2159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dirty="0" smtClean="0">
                          <a:latin typeface="Cambria Math" panose="02040503050406030204" pitchFamily="18" charset="0"/>
                        </a:rPr>
                        <m:t>𝐷𝑀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285" y="4747067"/>
                <a:ext cx="215946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67291" y="3914567"/>
                <a:ext cx="278952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dirty="0" smtClean="0">
                          <a:latin typeface="Cambria Math" panose="02040503050406030204" pitchFamily="18" charset="0"/>
                        </a:rPr>
                        <m:t>𝐻𝐸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</a:rPr>
                        <m:t>𝐴𝐸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b="0" i="1" dirty="0" smtClean="0">
                          <a:latin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291" y="3914567"/>
                <a:ext cx="2789525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Down Arrow 22"/>
          <p:cNvSpPr/>
          <p:nvPr/>
        </p:nvSpPr>
        <p:spPr>
          <a:xfrm rot="10800000">
            <a:off x="1059843" y="4370699"/>
            <a:ext cx="622737" cy="623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59688" y="5241636"/>
                <a:ext cx="310473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CMDE</m:t>
                    </m:r>
                  </m:oMath>
                </a14:m>
                <a:r>
                  <a:rPr lang="vi-VN" sz="2800" dirty="0"/>
                  <a:t> </a:t>
                </a:r>
              </a:p>
              <a:p>
                <a:r>
                  <a:rPr lang="vi-VN" sz="2800" dirty="0"/>
                  <a:t>là hình bình hành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88" y="5241636"/>
                <a:ext cx="3104732" cy="954107"/>
              </a:xfrm>
              <a:prstGeom prst="rect">
                <a:avLst/>
              </a:prstGeom>
              <a:blipFill>
                <a:blip r:embed="rId8"/>
                <a:stretch>
                  <a:fillRect l="-4126" r="-176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5681" y="748974"/>
            <a:ext cx="4797301" cy="2992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375" y="0"/>
                <a:ext cx="1108518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c) Chứng minh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𝑀𝐻𝐷𝐸</m:t>
                    </m:r>
                  </m:oMath>
                </a14:m>
                <a:r>
                  <a:rPr lang="vi-VN" sz="2800" dirty="0"/>
                  <a:t> là hình thang cân.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5" y="0"/>
                <a:ext cx="11085186" cy="738664"/>
              </a:xfrm>
              <a:prstGeom prst="rect">
                <a:avLst/>
              </a:prstGeom>
              <a:blipFill>
                <a:blip r:embed="rId10"/>
                <a:stretch>
                  <a:fillRect l="-1100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0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2" grpId="0"/>
      <p:bldP spid="19" grpId="0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1EFA2B-5246-2BDD-69D7-B39E169DF50E}"/>
              </a:ext>
            </a:extLst>
          </p:cNvPr>
          <p:cNvGrpSpPr/>
          <p:nvPr/>
        </p:nvGrpSpPr>
        <p:grpSpPr>
          <a:xfrm>
            <a:off x="11301570" y="0"/>
            <a:ext cx="3136324" cy="6858000"/>
            <a:chOff x="9055676" y="0"/>
            <a:chExt cx="3136324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4B34F9-F341-291F-19D9-8BB27087295C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2E4B71-A279-C864-F53E-82E52C0EADC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401519-04DD-308F-E895-815D0CC62D8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BF1F8D-0A57-7A49-E811-0058394C4B6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852CD9-D2B5-74AC-6D70-B45A01E0DFA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Hiểu Thần số học Pythagoras là gì càng nể phục kiến thức của ông">
            <a:extLst>
              <a:ext uri="{FF2B5EF4-FFF2-40B4-BE49-F238E27FC236}">
                <a16:creationId xmlns:a16="http://schemas.microsoft.com/office/drawing/2014/main" id="{F36342C8-9AEC-40DA-D989-7009BD94F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32" y="1236349"/>
            <a:ext cx="8626078" cy="482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EB6C2AF0-F5E4-88A9-CDFF-4F0501E39913}"/>
              </a:ext>
            </a:extLst>
          </p:cNvPr>
          <p:cNvSpPr/>
          <p:nvPr/>
        </p:nvSpPr>
        <p:spPr>
          <a:xfrm>
            <a:off x="1016320" y="1236349"/>
            <a:ext cx="4308715" cy="24204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F1CC3377-60ED-8E77-EC37-C365EA53478D}"/>
              </a:ext>
            </a:extLst>
          </p:cNvPr>
          <p:cNvSpPr/>
          <p:nvPr/>
        </p:nvSpPr>
        <p:spPr>
          <a:xfrm>
            <a:off x="1031468" y="3665495"/>
            <a:ext cx="4308715" cy="23989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FE87C2EA-ACF4-8354-A76E-44D892F3257F}"/>
              </a:ext>
            </a:extLst>
          </p:cNvPr>
          <p:cNvSpPr/>
          <p:nvPr/>
        </p:nvSpPr>
        <p:spPr>
          <a:xfrm>
            <a:off x="5336447" y="1236349"/>
            <a:ext cx="4294908" cy="242047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hlinkClick r:id="rId7" action="ppaction://hlinksldjump"/>
            <a:extLst>
              <a:ext uri="{FF2B5EF4-FFF2-40B4-BE49-F238E27FC236}">
                <a16:creationId xmlns:a16="http://schemas.microsoft.com/office/drawing/2014/main" id="{A346D7EE-8E76-8AE7-A9FF-2EE425788938}"/>
              </a:ext>
            </a:extLst>
          </p:cNvPr>
          <p:cNvSpPr/>
          <p:nvPr/>
        </p:nvSpPr>
        <p:spPr>
          <a:xfrm>
            <a:off x="5340771" y="3665495"/>
            <a:ext cx="4294909" cy="23989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835337-6C5F-7AB1-056A-F25E969B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70" y="257127"/>
            <a:ext cx="8378529" cy="750532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pic>
        <p:nvPicPr>
          <p:cNvPr id="22" name="Graphic 21" descr="Grinning face with no fill">
            <a:hlinkClick r:id="rId8" action="ppaction://hlinksldjump"/>
            <a:extLst>
              <a:ext uri="{FF2B5EF4-FFF2-40B4-BE49-F238E27FC236}">
                <a16:creationId xmlns:a16="http://schemas.microsoft.com/office/drawing/2014/main" id="{4B789C3A-0403-6F19-9481-6E1881E293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20490" y="1751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722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1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375" y="0"/>
                <a:ext cx="1108518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c) Chứng minh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𝑀𝐻𝐷𝐸</m:t>
                    </m:r>
                  </m:oMath>
                </a14:m>
                <a:r>
                  <a:rPr lang="vi-VN" sz="2800" dirty="0"/>
                  <a:t> là hình thang cân.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5" y="0"/>
                <a:ext cx="11085186" cy="738664"/>
              </a:xfrm>
              <a:prstGeom prst="rect">
                <a:avLst/>
              </a:prstGeom>
              <a:blipFill>
                <a:blip r:embed="rId3"/>
                <a:stretch>
                  <a:fillRect l="-1100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4369" y="738664"/>
                <a:ext cx="44429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ea typeface="Cambria Math" panose="020405030504060302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CMDE</m:t>
                    </m:r>
                  </m:oMath>
                </a14:m>
                <a:r>
                  <a:rPr lang="vi-VN" sz="2800" dirty="0"/>
                  <a:t> là hình bình hành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69" y="738664"/>
                <a:ext cx="4442971" cy="523220"/>
              </a:xfrm>
              <a:prstGeom prst="rect">
                <a:avLst/>
              </a:prstGeom>
              <a:blipFill>
                <a:blip r:embed="rId5"/>
                <a:stretch>
                  <a:fillRect l="-2743" t="-11628" r="-411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1261884"/>
                <a:ext cx="63052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𝑀𝐶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∕∕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𝐻𝑀</m:t>
                    </m:r>
                  </m:oMath>
                </a14:m>
                <a:r>
                  <a:rPr lang="vi-VN" sz="2800" dirty="0"/>
                  <a:t> (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1884"/>
                <a:ext cx="630526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32348" y="1897899"/>
                <a:ext cx="44429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MHDE</m:t>
                    </m:r>
                  </m:oMath>
                </a14:m>
                <a:r>
                  <a:rPr lang="vi-VN" sz="2800" dirty="0"/>
                  <a:t> là hình thang (1)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348" y="1897899"/>
                <a:ext cx="4442971" cy="523220"/>
              </a:xfrm>
              <a:prstGeom prst="rect">
                <a:avLst/>
              </a:prstGeom>
              <a:blipFill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419" y="2528841"/>
                <a:ext cx="68410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ea typeface="Cambria Math" panose="020405030504060302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𝐷𝑀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</m:t>
                    </m:r>
                  </m:oMath>
                </a14:m>
                <a:r>
                  <a:rPr lang="vi-VN" sz="2800" dirty="0"/>
                  <a:t> (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𝑐𝑚𝑡</m:t>
                    </m:r>
                  </m:oMath>
                </a14:m>
                <a:r>
                  <a:rPr lang="vi-VN" sz="2800" dirty="0"/>
                  <a:t>)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9" y="2528841"/>
                <a:ext cx="6841039" cy="523220"/>
              </a:xfrm>
              <a:prstGeom prst="rect">
                <a:avLst/>
              </a:prstGeom>
              <a:blipFill>
                <a:blip r:embed="rId8"/>
                <a:stretch>
                  <a:fillRect l="-178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152632" y="2528841"/>
                <a:ext cx="331075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ea typeface="Cambria Math" panose="020405030504060302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𝐷𝑀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𝐴𝐸</m:t>
                    </m:r>
                  </m:oMath>
                </a14:m>
                <a:r>
                  <a:rPr lang="vi-VN" sz="2800" dirty="0"/>
                  <a:t> (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𝑐𝑚𝑡</m:t>
                    </m:r>
                  </m:oMath>
                </a14:m>
                <a:r>
                  <a:rPr lang="vi-VN" sz="2800" dirty="0"/>
                  <a:t>)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632" y="2528841"/>
                <a:ext cx="3310759" cy="523220"/>
              </a:xfrm>
              <a:prstGeom prst="rect">
                <a:avLst/>
              </a:prstGeom>
              <a:blipFill>
                <a:blip r:embed="rId9"/>
                <a:stretch>
                  <a:fillRect l="-3683" t="-12791" r="-55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6419" y="3193968"/>
                <a:ext cx="30962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EC</m:t>
                      </m:r>
                      <m:r>
                        <m:rPr>
                          <m:nor/>
                        </m:rP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AE</m:t>
                      </m:r>
                      <m:r>
                        <m:rPr>
                          <m:nor/>
                        </m:rP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DM</m:t>
                      </m:r>
                      <m:r>
                        <m:rPr>
                          <m:nor/>
                        </m:rPr>
                        <a:rPr lang="vi-V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9" y="3193968"/>
                <a:ext cx="309621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152632" y="3203060"/>
                <a:ext cx="374482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vi-VN" sz="2800" dirty="0"/>
                  <a:t> là trung điểm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endParaRPr lang="vi-VN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632" y="3203060"/>
                <a:ext cx="3744826" cy="523220"/>
              </a:xfrm>
              <a:prstGeom prst="rect">
                <a:avLst/>
              </a:prstGeom>
              <a:blipFill>
                <a:blip r:embed="rId11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6419" y="3837944"/>
                <a:ext cx="82304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ea typeface="Cambria Math" panose="020405030504060302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𝐴𝐻𝐶</m:t>
                    </m:r>
                  </m:oMath>
                </a14:m>
                <a:r>
                  <a:rPr lang="vi-VN" sz="2800" dirty="0"/>
                  <a:t> vuông tại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vi-VN" sz="2800" dirty="0"/>
                  <a:t> (vì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𝐴𝐻</m:t>
                    </m:r>
                  </m:oMath>
                </a14:m>
                <a:r>
                  <a:rPr lang="vi-VN" sz="2800" dirty="0"/>
                  <a:t> là đường cao)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9" y="3837944"/>
                <a:ext cx="8230418" cy="523220"/>
              </a:xfrm>
              <a:prstGeom prst="rect">
                <a:avLst/>
              </a:prstGeom>
              <a:blipFill>
                <a:blip r:embed="rId12"/>
                <a:stretch>
                  <a:fillRect l="-1481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0508" y="4457915"/>
                <a:ext cx="44429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𝐻𝐸</m:t>
                    </m:r>
                  </m:oMath>
                </a14:m>
                <a:r>
                  <a:rPr lang="vi-VN" sz="2800" dirty="0"/>
                  <a:t> là đường trung tuyến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8" y="4457915"/>
                <a:ext cx="4442971" cy="523220"/>
              </a:xfrm>
              <a:prstGeom prst="rect">
                <a:avLst/>
              </a:prstGeom>
              <a:blipFill>
                <a:blip r:embed="rId1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62737" y="4253030"/>
                <a:ext cx="3714846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HE</m:t>
                      </m:r>
                      <m:r>
                        <m:rPr>
                          <m:nor/>
                        </m:rP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vi-VN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737" y="4253030"/>
                <a:ext cx="3714846" cy="8989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262737" y="5159998"/>
                <a:ext cx="20425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HE</m:t>
                      </m:r>
                      <m:r>
                        <m:rPr>
                          <m:nor/>
                        </m:rP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AE</m:t>
                      </m:r>
                      <m:r>
                        <m:rPr>
                          <m:nor/>
                        </m:rP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737" y="5159998"/>
                <a:ext cx="204252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223727" y="5148664"/>
                <a:ext cx="28475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HE</m:t>
                    </m:r>
                    <m:r>
                      <m:rPr>
                        <m:nor/>
                      </m:rP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DM</m:t>
                    </m:r>
                    <m:r>
                      <m:rPr>
                        <m:nor/>
                      </m:rP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/>
                  <a:t> (2)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727" y="5148664"/>
                <a:ext cx="2847595" cy="523220"/>
              </a:xfrm>
              <a:prstGeom prst="rect">
                <a:avLst/>
              </a:prstGeom>
              <a:blipFill>
                <a:blip r:embed="rId16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-32348" y="5792640"/>
                <a:ext cx="62560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ea typeface="Cambria Math" panose="02040503050406030204" pitchFamily="18" charset="0"/>
                  </a:rPr>
                  <a:t>Từ (1), (2)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𝑀𝐻𝐷𝐸</m:t>
                    </m:r>
                  </m:oMath>
                </a14:m>
                <a:r>
                  <a:rPr lang="vi-VN" sz="2800" dirty="0"/>
                  <a:t> là hình thang cân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348" y="5792640"/>
                <a:ext cx="6256075" cy="523220"/>
              </a:xfrm>
              <a:prstGeom prst="rect">
                <a:avLst/>
              </a:prstGeom>
              <a:blipFill>
                <a:blip r:embed="rId17"/>
                <a:stretch>
                  <a:fillRect l="-204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85681" y="748974"/>
            <a:ext cx="4797301" cy="29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1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812" y="1519319"/>
            <a:ext cx="6257436" cy="3730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828" y="0"/>
                <a:ext cx="1108518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/>
                  <a:t>Bài tập 2 (Phiếu học tập). 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d) Qua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2800" dirty="0"/>
                  <a:t> kẻ dường thẳng song song với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𝐷𝐻</m:t>
                    </m:r>
                  </m:oMath>
                </a14:m>
                <a:r>
                  <a:rPr lang="vi-VN" sz="2800" dirty="0"/>
                  <a:t> cắt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vi-VN" sz="2800" dirty="0"/>
                  <a:t> tại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vi-VN" sz="28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Chứng minh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vi-VN" sz="2800" dirty="0"/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8" y="0"/>
                <a:ext cx="11085186" cy="2031325"/>
              </a:xfrm>
              <a:prstGeom prst="rect">
                <a:avLst/>
              </a:prstGeom>
              <a:blipFill>
                <a:blip r:embed="rId3"/>
                <a:stretch>
                  <a:fillRect l="-1100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82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7509" y="351722"/>
                <a:ext cx="22481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dirty="0" smtClean="0">
                          <a:latin typeface="Cambria Math" panose="02040503050406030204" pitchFamily="18" charset="0"/>
                        </a:rPr>
                        <m:t>𝐻𝐾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509" y="351722"/>
                <a:ext cx="224810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 rot="10800000">
            <a:off x="2490193" y="896008"/>
            <a:ext cx="622737" cy="623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0552" y="1662753"/>
                <a:ext cx="3745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𝐻𝐾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∕∕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</m:t>
                    </m:r>
                  </m:oMath>
                </a14:m>
                <a:r>
                  <a:rPr lang="vi-VN" sz="2800" dirty="0"/>
                  <a:t> và 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52" y="1662753"/>
                <a:ext cx="3745831" cy="523220"/>
              </a:xfrm>
              <a:prstGeom prst="rect">
                <a:avLst/>
              </a:prstGeom>
              <a:blipFill>
                <a:blip r:embed="rId4"/>
                <a:stretch>
                  <a:fillRect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00552" y="3024729"/>
                <a:ext cx="40247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𝐷𝐴𝐻𝐾</m:t>
                    </m:r>
                  </m:oMath>
                </a14:m>
                <a:r>
                  <a:rPr lang="vi-VN" sz="2800" dirty="0"/>
                  <a:t> là hình bình hành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52" y="3024729"/>
                <a:ext cx="4024756" cy="523220"/>
              </a:xfrm>
              <a:prstGeom prst="rect">
                <a:avLst/>
              </a:prstGeom>
              <a:blipFill>
                <a:blip r:embed="rId5"/>
                <a:stretch>
                  <a:fillRect t="-13953" r="-2727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 rot="10800000">
            <a:off x="2490193" y="2139807"/>
            <a:ext cx="622737" cy="623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40014" y="4386705"/>
                <a:ext cx="3745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𝐴𝐾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∕∕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𝐷𝐻</m:t>
                    </m:r>
                  </m:oMath>
                </a14:m>
                <a:r>
                  <a:rPr lang="vi-VN" sz="2800" dirty="0"/>
                  <a:t> và 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𝐴𝐾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𝐷𝐻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014" y="4386705"/>
                <a:ext cx="3745831" cy="523220"/>
              </a:xfrm>
              <a:prstGeom prst="rect">
                <a:avLst/>
              </a:prstGeom>
              <a:blipFill>
                <a:blip r:embed="rId6"/>
                <a:stretch>
                  <a:fillRect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 rot="10800000">
            <a:off x="2490192" y="3536111"/>
            <a:ext cx="622737" cy="623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00551" y="5748681"/>
                <a:ext cx="3745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𝐴𝐾𝐷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𝐷𝐵𝐻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51" y="5748681"/>
                <a:ext cx="374583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 rot="10800000">
            <a:off x="2490191" y="4998179"/>
            <a:ext cx="622737" cy="623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6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7812" y="1519319"/>
            <a:ext cx="6257436" cy="37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828" y="0"/>
                <a:ext cx="11085186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/>
                  <a:t>d) Chứng minh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latin typeface="Cambria Math" panose="02040503050406030204" pitchFamily="18" charset="0"/>
                      </a:rPr>
                      <m:t>𝑯𝑲</m:t>
                    </m:r>
                    <m:r>
                      <a:rPr lang="vi-V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vi-V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vi-VN" sz="2800" b="1" dirty="0"/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8" y="0"/>
                <a:ext cx="11085186" cy="658835"/>
              </a:xfrm>
              <a:prstGeom prst="rect">
                <a:avLst/>
              </a:prstGeom>
              <a:blipFill>
                <a:blip r:embed="rId2"/>
                <a:stretch>
                  <a:fillRect l="-11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536027"/>
                <a:ext cx="11085186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Ta có: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vi-VN" sz="2800" dirty="0"/>
                  <a:t> (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𝐷𝐸𝐶𝑀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/>
                  <a:t>là hình bình hành).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027"/>
                <a:ext cx="11085186" cy="658835"/>
              </a:xfrm>
              <a:prstGeom prst="rect">
                <a:avLst/>
              </a:prstGeom>
              <a:blipFill>
                <a:blip r:embed="rId3"/>
                <a:stretch>
                  <a:fillRect l="-11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037201"/>
                <a:ext cx="386255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vi-VN" sz="2800" dirty="0"/>
                  <a:t> là trung điểm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37201"/>
                <a:ext cx="3862552" cy="738664"/>
              </a:xfrm>
              <a:prstGeom prst="rect">
                <a:avLst/>
              </a:prstGeom>
              <a:blipFill>
                <a:blip r:embed="rId4"/>
                <a:stretch>
                  <a:fillRect l="-3155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6424" y="1021435"/>
                <a:ext cx="25224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nên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𝐵𝑀</m:t>
                    </m:r>
                  </m:oMath>
                </a14:m>
                <a:endParaRPr lang="vi-VN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424" y="1021435"/>
                <a:ext cx="2522482" cy="738664"/>
              </a:xfrm>
              <a:prstGeom prst="rect">
                <a:avLst/>
              </a:prstGeom>
              <a:blipFill>
                <a:blip r:embed="rId5"/>
                <a:stretch>
                  <a:fillRect l="-5072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06659" y="1021435"/>
                <a:ext cx="25224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và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∕∕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𝐵𝑀</m:t>
                    </m:r>
                  </m:oMath>
                </a14:m>
                <a:endParaRPr lang="vi-VN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9" y="1021435"/>
                <a:ext cx="2522482" cy="738664"/>
              </a:xfrm>
              <a:prstGeom prst="rect">
                <a:avLst/>
              </a:prstGeom>
              <a:blipFill>
                <a:blip r:embed="rId6"/>
                <a:stretch>
                  <a:fillRect l="-4831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539375"/>
                <a:ext cx="455623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𝐵𝐷𝑀𝐸</m:t>
                    </m:r>
                  </m:oMath>
                </a14:m>
                <a:r>
                  <a:rPr lang="vi-VN" sz="2800" dirty="0"/>
                  <a:t> là hình bình hành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9375"/>
                <a:ext cx="4556234" cy="738664"/>
              </a:xfrm>
              <a:prstGeom prst="rect">
                <a:avLst/>
              </a:prstGeom>
              <a:blipFill>
                <a:blip r:embed="rId7"/>
                <a:stretch>
                  <a:fillRect r="-402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62655" y="1562956"/>
                <a:ext cx="21598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𝑀𝐸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vi-VN" sz="2800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655" y="1562956"/>
                <a:ext cx="2159876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34411" y="2875906"/>
                <a:ext cx="45236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0" dirty="0">
                    <a:ea typeface="Cambria Math" panose="020405030504060302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𝐴𝐾𝐷</m:t>
                    </m:r>
                  </m:oMath>
                </a14:m>
                <a:r>
                  <a:rPr lang="vi-VN" sz="2800" dirty="0"/>
                  <a:t> và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𝐷𝐵𝐻</m:t>
                    </m:r>
                  </m:oMath>
                </a14:m>
                <a:r>
                  <a:rPr lang="vi-VN" sz="2800" dirty="0"/>
                  <a:t> có: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411" y="2875906"/>
                <a:ext cx="4523642" cy="523220"/>
              </a:xfrm>
              <a:prstGeom prst="rect">
                <a:avLst/>
              </a:prstGeom>
              <a:blipFill>
                <a:blip r:embed="rId9"/>
                <a:stretch>
                  <a:fillRect l="-269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2143039"/>
                <a:ext cx="699200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mà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𝐴𝐷𝑀𝐸</m:t>
                    </m:r>
                  </m:oMath>
                </a14:m>
                <a:r>
                  <a:rPr lang="vi-VN" sz="2800" dirty="0"/>
                  <a:t> là hình chữ nhật </a:t>
                </a:r>
                <a:r>
                  <a:rPr lang="vi-VN" sz="2800" dirty="0">
                    <a:ea typeface="Cambria Math" panose="020405030504060302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𝐵𝐷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vi-VN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43039"/>
                <a:ext cx="6992009" cy="658835"/>
              </a:xfrm>
              <a:prstGeom prst="rect">
                <a:avLst/>
              </a:prstGeom>
              <a:blipFill>
                <a:blip r:embed="rId10"/>
                <a:stretch>
                  <a:fillRect l="-174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4660" y="1694566"/>
            <a:ext cx="5069767" cy="3022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3258329"/>
                <a:ext cx="7267900" cy="76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𝐷𝐸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∕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𝐴𝐷𝐾</m:t>
                        </m:r>
                      </m:e>
                    </m:acc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𝐷𝐵𝐻</m:t>
                        </m:r>
                      </m:e>
                    </m:acc>
                  </m:oMath>
                </a14:m>
                <a:r>
                  <a:rPr lang="vi-VN" sz="2800" dirty="0"/>
                  <a:t> (hai góc đồng vị)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58329"/>
                <a:ext cx="7267900" cy="760208"/>
              </a:xfrm>
              <a:prstGeom prst="rect">
                <a:avLst/>
              </a:prstGeom>
              <a:blipFill>
                <a:blip r:embed="rId12"/>
                <a:stretch>
                  <a:fillRect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34411" y="3776269"/>
                <a:ext cx="302647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𝐵𝐷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vi-VN" sz="2800" dirty="0"/>
                  <a:t> (cmt)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411" y="3776269"/>
                <a:ext cx="3026477" cy="738664"/>
              </a:xfrm>
              <a:prstGeom prst="rect">
                <a:avLst/>
              </a:prstGeom>
              <a:blipFill>
                <a:blip r:embed="rId13"/>
                <a:stretch>
                  <a:fillRect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34411" y="4269552"/>
                <a:ext cx="7267900" cy="674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𝐴𝐾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∕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𝐷𝐾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𝐷𝐴𝐾</m:t>
                        </m:r>
                      </m:e>
                    </m:acc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𝐵𝐷𝐻</m:t>
                        </m:r>
                      </m:e>
                    </m:acc>
                  </m:oMath>
                </a14:m>
                <a:r>
                  <a:rPr lang="vi-VN" sz="2800" dirty="0"/>
                  <a:t> (hai góc đồng vị)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411" y="4269552"/>
                <a:ext cx="7267900" cy="674608"/>
              </a:xfrm>
              <a:prstGeom prst="rect">
                <a:avLst/>
              </a:prstGeom>
              <a:blipFill>
                <a:blip r:embed="rId14"/>
                <a:stretch>
                  <a:fillRect b="-2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34411" y="4892076"/>
                <a:ext cx="32978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vi-V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vi-V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𝐴𝐾𝐷</m:t>
                      </m:r>
                      <m:r>
                        <m:rPr>
                          <m:nor/>
                        </m:rPr>
                        <a:rPr lang="vi-VN" sz="2800" dirty="0"/>
                        <m:t> </m:t>
                      </m:r>
                      <m:r>
                        <m:rPr>
                          <m:nor/>
                        </m:rPr>
                        <a:rPr lang="vi-VN" sz="2800" b="0" i="0" dirty="0" smtClean="0"/>
                        <m:t>=</m:t>
                      </m:r>
                      <m:r>
                        <m:rPr>
                          <m:nor/>
                        </m:rPr>
                        <a:rPr lang="vi-VN" sz="2800" dirty="0"/>
                        <m:t> </m:t>
                      </m:r>
                      <m:r>
                        <a:rPr lang="vi-V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vi-V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𝐷𝐵𝐻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411" y="4892076"/>
                <a:ext cx="3297873" cy="7386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03885" y="4892076"/>
                <a:ext cx="32978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vi-V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𝐴𝐾</m:t>
                      </m:r>
                      <m:r>
                        <m:rPr>
                          <m:nor/>
                        </m:rPr>
                        <a:rPr lang="vi-VN" sz="2800" dirty="0"/>
                        <m:t> </m:t>
                      </m:r>
                      <m:r>
                        <m:rPr>
                          <m:nor/>
                        </m:rPr>
                        <a:rPr lang="vi-VN" sz="2800" b="0" i="0" dirty="0" smtClean="0"/>
                        <m:t>=</m:t>
                      </m:r>
                      <m:r>
                        <m:rPr>
                          <m:nor/>
                        </m:rPr>
                        <a:rPr lang="vi-VN" sz="2800" dirty="0"/>
                        <m:t> </m:t>
                      </m:r>
                      <m:r>
                        <a:rPr lang="vi-V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𝐷𝐻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885" y="4892076"/>
                <a:ext cx="3297873" cy="7386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03070" y="5027698"/>
                <a:ext cx="2251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ea typeface="Cambria Math" panose="02040503050406030204" pitchFamily="18" charset="0"/>
                  </a:rPr>
                  <a:t>v</a:t>
                </a:r>
                <a:r>
                  <a:rPr lang="vi-VN" sz="2800" b="0" dirty="0">
                    <a:ea typeface="Cambria Math" panose="02040503050406030204" pitchFamily="18" charset="0"/>
                  </a:rPr>
                  <a:t>à 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𝐴𝐾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∕∕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𝐷𝐻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070" y="5027698"/>
                <a:ext cx="2251590" cy="523220"/>
              </a:xfrm>
              <a:prstGeom prst="rect">
                <a:avLst/>
              </a:prstGeom>
              <a:blipFill>
                <a:blip r:embed="rId17"/>
                <a:stretch>
                  <a:fillRect l="-5405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1828" y="5508216"/>
                <a:ext cx="4556234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𝐴𝐷𝐻𝐾</m:t>
                    </m:r>
                  </m:oMath>
                </a14:m>
                <a:r>
                  <a:rPr lang="vi-VN" sz="2800" dirty="0"/>
                  <a:t> là hình bình hành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8" y="5508216"/>
                <a:ext cx="4556234" cy="658835"/>
              </a:xfrm>
              <a:prstGeom prst="rect">
                <a:avLst/>
              </a:prstGeom>
              <a:blipFill>
                <a:blip r:embed="rId18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2397" y="5623286"/>
                <a:ext cx="2251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∕∕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𝐻𝐾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397" y="5623286"/>
                <a:ext cx="2251590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1828" y="6007883"/>
                <a:ext cx="11085186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b="0" i="0" smtClean="0">
                        <a:latin typeface="Cambria Math" panose="02040503050406030204" pitchFamily="18" charset="0"/>
                      </a:rPr>
                      <m:t>DA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vi-VN" sz="2800" dirty="0"/>
                  <a:t> nên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vi-VN" sz="2800" dirty="0"/>
                  <a:t>.  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8" y="6007883"/>
                <a:ext cx="11085186" cy="658835"/>
              </a:xfrm>
              <a:prstGeom prst="rect">
                <a:avLst/>
              </a:prstGeom>
              <a:blipFill>
                <a:blip r:embed="rId20"/>
                <a:stretch>
                  <a:fillRect l="-11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7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>
            <a:off x="2847559" y="2357058"/>
            <a:ext cx="8263641" cy="2143883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  <a:endParaRPr lang="en-US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1EFA2B-5246-2BDD-69D7-B39E169DF50E}"/>
              </a:ext>
            </a:extLst>
          </p:cNvPr>
          <p:cNvGrpSpPr/>
          <p:nvPr/>
        </p:nvGrpSpPr>
        <p:grpSpPr>
          <a:xfrm rot="10800000">
            <a:off x="-1039576" y="0"/>
            <a:ext cx="3136324" cy="6858000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B34F9-F341-291F-19D9-8BB27087295C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2E4B71-A279-C864-F53E-82E52C0EADC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401519-04DD-308F-E895-815D0CC62D8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BF1F8D-0A57-7A49-E811-0058394C4B6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852CD9-D2B5-74AC-6D70-B45A01E0DFA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1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52400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7952" y="839503"/>
                <a:ext cx="9569832" cy="406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/>
                  <a:t>Bài tập 3 (Phiếu học tập).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Cho hình bình hành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2800" dirty="0"/>
                  <a:t> có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=2.</m:t>
                    </m:r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2800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800" dirty="0"/>
                  <a:t>. Gọi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/>
                  <a:t>lần lượt là trung điểm của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vi-VN" sz="2800" dirty="0"/>
                  <a:t> và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vi-VN" sz="2800" dirty="0"/>
                  <a:t>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vi-VN" sz="2800" dirty="0"/>
                  <a:t>Chứng minh tứ giác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𝐸𝐶𝐷𝐹</m:t>
                    </m:r>
                  </m:oMath>
                </a14:m>
                <a:r>
                  <a:rPr lang="vi-VN" sz="2800" dirty="0"/>
                  <a:t> là hình thoi.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vi-VN" sz="2800" dirty="0"/>
                  <a:t>Tứ giác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</a:rPr>
                      <m:t>𝐴𝐵𝐸𝐷</m:t>
                    </m:r>
                  </m:oMath>
                </a14:m>
                <a:r>
                  <a:rPr lang="vi-VN" sz="2800" dirty="0"/>
                  <a:t> là hình gì?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vi-VN" sz="2800" dirty="0"/>
                  <a:t>Tính số đo của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vi-VN" sz="2800" dirty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52" y="839503"/>
                <a:ext cx="9569832" cy="4069191"/>
              </a:xfrm>
              <a:prstGeom prst="rect">
                <a:avLst/>
              </a:prstGeom>
              <a:blipFill>
                <a:blip r:embed="rId5"/>
                <a:stretch>
                  <a:fillRect l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06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887671" y="1789184"/>
            <a:ext cx="9601200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Ôn tập lại các kiến thức đã học trong chương V về định lí Pytago và tứ giác đặc biệt.</a:t>
            </a: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60E8A3-2E0C-5977-1489-E7BB7F51EF6B}"/>
                  </a:ext>
                </a:extLst>
              </p:cNvPr>
              <p:cNvSpPr txBox="1"/>
              <p:nvPr/>
            </p:nvSpPr>
            <p:spPr>
              <a:xfrm>
                <a:off x="132202" y="0"/>
                <a:ext cx="11927595" cy="1327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60E8A3-2E0C-5977-1489-E7BB7F51E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2" y="0"/>
                <a:ext cx="11927595" cy="1327030"/>
              </a:xfrm>
              <a:prstGeom prst="rect">
                <a:avLst/>
              </a:prstGeom>
              <a:blipFill>
                <a:blip r:embed="rId4"/>
                <a:stretch>
                  <a:fillRect l="-1074" b="-1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Left 9">
            <a:hlinkClick r:id="rId5" action="ppaction://hlinksldjump"/>
            <a:extLst>
              <a:ext uri="{FF2B5EF4-FFF2-40B4-BE49-F238E27FC236}">
                <a16:creationId xmlns:a16="http://schemas.microsoft.com/office/drawing/2014/main" id="{6FC6FD37-7110-598F-925B-2A7058F62A09}"/>
              </a:ext>
            </a:extLst>
          </p:cNvPr>
          <p:cNvSpPr/>
          <p:nvPr/>
        </p:nvSpPr>
        <p:spPr>
          <a:xfrm>
            <a:off x="736636" y="6036950"/>
            <a:ext cx="720762" cy="73152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3B302C1-B1FD-6B5D-410E-F7C39483C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558294"/>
              </p:ext>
            </p:extLst>
          </p:nvPr>
        </p:nvGraphicFramePr>
        <p:xfrm>
          <a:off x="6146800" y="3352800"/>
          <a:ext cx="9144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24640" progId="Equation.DSMT4">
                  <p:embed/>
                </p:oleObj>
              </mc:Choice>
              <mc:Fallback>
                <p:oleObj name="Equation" r:id="rId6" imgW="914400" imgH="22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22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4B1FD59C-BB1E-CAB2-7D7B-B45BEE004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1710" y="1327030"/>
            <a:ext cx="4668012" cy="29824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Rectangle 2055">
                <a:extLst>
                  <a:ext uri="{FF2B5EF4-FFF2-40B4-BE49-F238E27FC236}">
                    <a16:creationId xmlns:a16="http://schemas.microsoft.com/office/drawing/2014/main" id="{28E9A996-C901-6DF9-6FD6-DCB784A59116}"/>
                  </a:ext>
                </a:extLst>
              </p:cNvPr>
              <p:cNvSpPr/>
              <p:nvPr/>
            </p:nvSpPr>
            <p:spPr>
              <a:xfrm>
                <a:off x="547760" y="2103809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56" name="Rectangle 2055">
                <a:extLst>
                  <a:ext uri="{FF2B5EF4-FFF2-40B4-BE49-F238E27FC236}">
                    <a16:creationId xmlns:a16="http://schemas.microsoft.com/office/drawing/2014/main" id="{28E9A996-C901-6DF9-6FD6-DCB784A59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0" y="2103809"/>
                <a:ext cx="2510019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Rectangle 2056">
                <a:extLst>
                  <a:ext uri="{FF2B5EF4-FFF2-40B4-BE49-F238E27FC236}">
                    <a16:creationId xmlns:a16="http://schemas.microsoft.com/office/drawing/2014/main" id="{0A997D3B-8A01-FF0A-274A-7E11F4DB2835}"/>
                  </a:ext>
                </a:extLst>
              </p:cNvPr>
              <p:cNvSpPr/>
              <p:nvPr/>
            </p:nvSpPr>
            <p:spPr>
              <a:xfrm>
                <a:off x="3158979" y="2103809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57" name="Rectangle 2056">
                <a:extLst>
                  <a:ext uri="{FF2B5EF4-FFF2-40B4-BE49-F238E27FC236}">
                    <a16:creationId xmlns:a16="http://schemas.microsoft.com/office/drawing/2014/main" id="{0A997D3B-8A01-FF0A-274A-7E11F4DB2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979" y="2103809"/>
                <a:ext cx="2510019" cy="91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Rectangle 2057">
                <a:extLst>
                  <a:ext uri="{FF2B5EF4-FFF2-40B4-BE49-F238E27FC236}">
                    <a16:creationId xmlns:a16="http://schemas.microsoft.com/office/drawing/2014/main" id="{9FC07F10-4F3E-A497-BAEF-780EC3C66F7D}"/>
                  </a:ext>
                </a:extLst>
              </p:cNvPr>
              <p:cNvSpPr/>
              <p:nvPr/>
            </p:nvSpPr>
            <p:spPr>
              <a:xfrm>
                <a:off x="532029" y="3174965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58" name="Rectangle 2057">
                <a:extLst>
                  <a:ext uri="{FF2B5EF4-FFF2-40B4-BE49-F238E27FC236}">
                    <a16:creationId xmlns:a16="http://schemas.microsoft.com/office/drawing/2014/main" id="{9FC07F10-4F3E-A497-BAEF-780EC3C66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29" y="3174965"/>
                <a:ext cx="2510019" cy="914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9" name="Rectangle 2058">
                <a:extLst>
                  <a:ext uri="{FF2B5EF4-FFF2-40B4-BE49-F238E27FC236}">
                    <a16:creationId xmlns:a16="http://schemas.microsoft.com/office/drawing/2014/main" id="{E98A6332-AE8C-F127-A374-1565D814E8AA}"/>
                  </a:ext>
                </a:extLst>
              </p:cNvPr>
              <p:cNvSpPr/>
              <p:nvPr/>
            </p:nvSpPr>
            <p:spPr>
              <a:xfrm>
                <a:off x="3158979" y="3155597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59" name="Rectangle 2058">
                <a:extLst>
                  <a:ext uri="{FF2B5EF4-FFF2-40B4-BE49-F238E27FC236}">
                    <a16:creationId xmlns:a16="http://schemas.microsoft.com/office/drawing/2014/main" id="{E98A6332-AE8C-F127-A374-1565D814E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979" y="3155597"/>
                <a:ext cx="2510019" cy="914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1" name="Multiplication Sign 2060">
            <a:extLst>
              <a:ext uri="{FF2B5EF4-FFF2-40B4-BE49-F238E27FC236}">
                <a16:creationId xmlns:a16="http://schemas.microsoft.com/office/drawing/2014/main" id="{357E14E8-2AC8-4F79-0181-0440B01B91FB}"/>
              </a:ext>
            </a:extLst>
          </p:cNvPr>
          <p:cNvSpPr/>
          <p:nvPr/>
        </p:nvSpPr>
        <p:spPr>
          <a:xfrm>
            <a:off x="-435652" y="1808317"/>
            <a:ext cx="4459012" cy="1533725"/>
          </a:xfrm>
          <a:prstGeom prst="mathMultiply">
            <a:avLst>
              <a:gd name="adj1" fmla="val 12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Multiplication Sign 2061">
            <a:extLst>
              <a:ext uri="{FF2B5EF4-FFF2-40B4-BE49-F238E27FC236}">
                <a16:creationId xmlns:a16="http://schemas.microsoft.com/office/drawing/2014/main" id="{C633B2BA-8A47-B3BD-7E2E-A7C9EA856C4A}"/>
              </a:ext>
            </a:extLst>
          </p:cNvPr>
          <p:cNvSpPr/>
          <p:nvPr/>
        </p:nvSpPr>
        <p:spPr>
          <a:xfrm>
            <a:off x="-442468" y="2865302"/>
            <a:ext cx="4459012" cy="1533725"/>
          </a:xfrm>
          <a:prstGeom prst="mathMultiply">
            <a:avLst>
              <a:gd name="adj1" fmla="val 12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1F5A06EC-B68D-DC64-534E-E15C4AB111B6}"/>
              </a:ext>
            </a:extLst>
          </p:cNvPr>
          <p:cNvGrpSpPr/>
          <p:nvPr/>
        </p:nvGrpSpPr>
        <p:grpSpPr>
          <a:xfrm rot="4457469">
            <a:off x="8996093" y="1581519"/>
            <a:ext cx="153571" cy="8814680"/>
            <a:chOff x="9055676" y="0"/>
            <a:chExt cx="431224" cy="6858000"/>
          </a:xfrm>
        </p:grpSpPr>
        <p:sp>
          <p:nvSpPr>
            <p:cNvPr id="2065" name="Rectangle 2064">
              <a:extLst>
                <a:ext uri="{FF2B5EF4-FFF2-40B4-BE49-F238E27FC236}">
                  <a16:creationId xmlns:a16="http://schemas.microsoft.com/office/drawing/2014/main" id="{7DFE8785-DF55-E669-2CD2-D045346F2AC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6" name="Rectangle 2065">
              <a:extLst>
                <a:ext uri="{FF2B5EF4-FFF2-40B4-BE49-F238E27FC236}">
                  <a16:creationId xmlns:a16="http://schemas.microsoft.com/office/drawing/2014/main" id="{E09C0BA7-108F-8DE3-76DF-1FFB2F36750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7" name="Rectangle 2066">
              <a:extLst>
                <a:ext uri="{FF2B5EF4-FFF2-40B4-BE49-F238E27FC236}">
                  <a16:creationId xmlns:a16="http://schemas.microsoft.com/office/drawing/2014/main" id="{A750B24F-28EC-AEED-E3EA-FAC655D50DF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8" name="Rectangle 2067">
              <a:extLst>
                <a:ext uri="{FF2B5EF4-FFF2-40B4-BE49-F238E27FC236}">
                  <a16:creationId xmlns:a16="http://schemas.microsoft.com/office/drawing/2014/main" id="{6154864B-E15E-3D39-B0C5-180B1B2E4D6D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69" name="Multiplication Sign 2068">
            <a:extLst>
              <a:ext uri="{FF2B5EF4-FFF2-40B4-BE49-F238E27FC236}">
                <a16:creationId xmlns:a16="http://schemas.microsoft.com/office/drawing/2014/main" id="{5E074FDD-D53A-8818-9486-6AD649471AA7}"/>
              </a:ext>
            </a:extLst>
          </p:cNvPr>
          <p:cNvSpPr/>
          <p:nvPr/>
        </p:nvSpPr>
        <p:spPr>
          <a:xfrm>
            <a:off x="2219079" y="2881332"/>
            <a:ext cx="4459012" cy="1533725"/>
          </a:xfrm>
          <a:prstGeom prst="mathMultiply">
            <a:avLst>
              <a:gd name="adj1" fmla="val 12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  <p:bldP spid="2058" grpId="0" animBg="1"/>
      <p:bldP spid="2059" grpId="0" animBg="1"/>
      <p:bldP spid="2061" grpId="0" animBg="1"/>
      <p:bldP spid="2062" grpId="0" animBg="1"/>
      <p:bldP spid="20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60E8A3-2E0C-5977-1489-E7BB7F51EF6B}"/>
                  </a:ext>
                </a:extLst>
              </p:cNvPr>
              <p:cNvSpPr txBox="1"/>
              <p:nvPr/>
            </p:nvSpPr>
            <p:spPr>
              <a:xfrm>
                <a:off x="213307" y="601209"/>
                <a:ext cx="1071915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𝑀𝑁𝑃𝑄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𝑁𝑄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60E8A3-2E0C-5977-1489-E7BB7F51E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7" y="601209"/>
                <a:ext cx="10719153" cy="954107"/>
              </a:xfrm>
              <a:prstGeom prst="rect">
                <a:avLst/>
              </a:prstGeom>
              <a:blipFill>
                <a:blip r:embed="rId3"/>
                <a:stretch>
                  <a:fillRect l="-119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Left 9">
            <a:hlinkClick r:id="rId4" action="ppaction://hlinksldjump"/>
            <a:extLst>
              <a:ext uri="{FF2B5EF4-FFF2-40B4-BE49-F238E27FC236}">
                <a16:creationId xmlns:a16="http://schemas.microsoft.com/office/drawing/2014/main" id="{6FC6FD37-7110-598F-925B-2A7058F62A09}"/>
              </a:ext>
            </a:extLst>
          </p:cNvPr>
          <p:cNvSpPr/>
          <p:nvPr/>
        </p:nvSpPr>
        <p:spPr>
          <a:xfrm>
            <a:off x="8122024" y="5992009"/>
            <a:ext cx="720762" cy="73152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221B63-CA6F-0966-E9A5-ECA002A7BEC7}"/>
                  </a:ext>
                </a:extLst>
              </p:cNvPr>
              <p:cNvSpPr/>
              <p:nvPr/>
            </p:nvSpPr>
            <p:spPr>
              <a:xfrm>
                <a:off x="213307" y="2507607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𝑰𝑴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𝑰𝑵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221B63-CA6F-0966-E9A5-ECA002A7B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7" y="2507607"/>
                <a:ext cx="2510019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C1E647-D0F5-4B93-44D7-A459040B485F}"/>
                  </a:ext>
                </a:extLst>
              </p:cNvPr>
              <p:cNvSpPr/>
              <p:nvPr/>
            </p:nvSpPr>
            <p:spPr>
              <a:xfrm>
                <a:off x="3205575" y="2514600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𝑰𝑴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𝑰𝑷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C1E647-D0F5-4B93-44D7-A459040B4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575" y="2514600"/>
                <a:ext cx="2510019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45F4704-B7D9-27DF-534C-E3529DB041E0}"/>
                  </a:ext>
                </a:extLst>
              </p:cNvPr>
              <p:cNvSpPr/>
              <p:nvPr/>
            </p:nvSpPr>
            <p:spPr>
              <a:xfrm>
                <a:off x="6197843" y="2514600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𝑰𝑴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𝑰𝑸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45F4704-B7D9-27DF-534C-E3529DB04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843" y="2514600"/>
                <a:ext cx="2510019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D8A559E-616C-A779-2D87-C67A4416D04D}"/>
                  </a:ext>
                </a:extLst>
              </p:cNvPr>
              <p:cNvSpPr/>
              <p:nvPr/>
            </p:nvSpPr>
            <p:spPr>
              <a:xfrm>
                <a:off x="9190111" y="2514600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𝑰𝑴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𝑴𝑷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D8A559E-616C-A779-2D87-C67A4416D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111" y="2514600"/>
                <a:ext cx="2510019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EBEFE891-ABB6-A17C-B37A-4180A680FD8F}"/>
              </a:ext>
            </a:extLst>
          </p:cNvPr>
          <p:cNvSpPr/>
          <p:nvPr/>
        </p:nvSpPr>
        <p:spPr>
          <a:xfrm>
            <a:off x="-726523" y="2204937"/>
            <a:ext cx="4459012" cy="1533725"/>
          </a:xfrm>
          <a:prstGeom prst="mathMultiply">
            <a:avLst>
              <a:gd name="adj1" fmla="val 12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E05F2CD1-6267-C805-4BD4-E69E93D46B1D}"/>
              </a:ext>
            </a:extLst>
          </p:cNvPr>
          <p:cNvSpPr/>
          <p:nvPr/>
        </p:nvSpPr>
        <p:spPr>
          <a:xfrm>
            <a:off x="5223346" y="2204937"/>
            <a:ext cx="4459012" cy="1533725"/>
          </a:xfrm>
          <a:prstGeom prst="mathMultiply">
            <a:avLst>
              <a:gd name="adj1" fmla="val 12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79B1D7F0-D0C4-42EC-1D29-A94758A6C7F5}"/>
              </a:ext>
            </a:extLst>
          </p:cNvPr>
          <p:cNvSpPr/>
          <p:nvPr/>
        </p:nvSpPr>
        <p:spPr>
          <a:xfrm>
            <a:off x="8215614" y="2204936"/>
            <a:ext cx="4459012" cy="1533725"/>
          </a:xfrm>
          <a:prstGeom prst="mathMultiply">
            <a:avLst>
              <a:gd name="adj1" fmla="val 12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5A06EC-B68D-DC64-534E-E15C4AB111B6}"/>
              </a:ext>
            </a:extLst>
          </p:cNvPr>
          <p:cNvGrpSpPr/>
          <p:nvPr/>
        </p:nvGrpSpPr>
        <p:grpSpPr>
          <a:xfrm rot="6215076">
            <a:off x="444683" y="1418695"/>
            <a:ext cx="814680" cy="8797408"/>
            <a:chOff x="9055676" y="0"/>
            <a:chExt cx="431224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FE8785-DF55-E669-2CD2-D045346F2AC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09C0BA7-108F-8DE3-76DF-1FFB2F36750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50B24F-28EC-AEED-E3EA-FAC655D50DF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154864B-E15E-3D39-B0C5-180B1B2E4D6D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6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60E8A3-2E0C-5977-1489-E7BB7F51EF6B}"/>
                  </a:ext>
                </a:extLst>
              </p:cNvPr>
              <p:cNvSpPr txBox="1"/>
              <p:nvPr/>
            </p:nvSpPr>
            <p:spPr>
              <a:xfrm>
                <a:off x="264405" y="665289"/>
                <a:ext cx="114614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3: 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𝑀𝑁𝑃𝑄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60E8A3-2E0C-5977-1489-E7BB7F51E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05" y="665289"/>
                <a:ext cx="11461430" cy="954107"/>
              </a:xfrm>
              <a:prstGeom prst="rect">
                <a:avLst/>
              </a:prstGeom>
              <a:blipFill>
                <a:blip r:embed="rId3"/>
                <a:stretch>
                  <a:fillRect l="-106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Left 9">
            <a:hlinkClick r:id="rId4" action="ppaction://hlinksldjump"/>
            <a:extLst>
              <a:ext uri="{FF2B5EF4-FFF2-40B4-BE49-F238E27FC236}">
                <a16:creationId xmlns:a16="http://schemas.microsoft.com/office/drawing/2014/main" id="{6FC6FD37-7110-598F-925B-2A7058F62A09}"/>
              </a:ext>
            </a:extLst>
          </p:cNvPr>
          <p:cNvSpPr/>
          <p:nvPr/>
        </p:nvSpPr>
        <p:spPr>
          <a:xfrm>
            <a:off x="8122024" y="5992009"/>
            <a:ext cx="720762" cy="73152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452785-22C2-96EB-E546-164C1D05D1EB}"/>
                  </a:ext>
                </a:extLst>
              </p:cNvPr>
              <p:cNvSpPr/>
              <p:nvPr/>
            </p:nvSpPr>
            <p:spPr>
              <a:xfrm>
                <a:off x="213307" y="2507607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𝑴𝑵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452785-22C2-96EB-E546-164C1D05D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7" y="2507607"/>
                <a:ext cx="2510019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C2114A-6628-AB30-B221-1BBF57F5F368}"/>
                  </a:ext>
                </a:extLst>
              </p:cNvPr>
              <p:cNvSpPr/>
              <p:nvPr/>
            </p:nvSpPr>
            <p:spPr>
              <a:xfrm>
                <a:off x="6192843" y="2514600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𝑵𝑸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C2114A-6628-AB30-B221-1BBF57F5F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843" y="2514600"/>
                <a:ext cx="2510019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515364-E4E3-3CA0-9EDF-43C8F25F55D3}"/>
                  </a:ext>
                </a:extLst>
              </p:cNvPr>
              <p:cNvSpPr/>
              <p:nvPr/>
            </p:nvSpPr>
            <p:spPr>
              <a:xfrm>
                <a:off x="3195575" y="2507607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𝑵𝑷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515364-E4E3-3CA0-9EDF-43C8F25F5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575" y="2507607"/>
                <a:ext cx="2510019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3AA3E8-E6F0-B749-04C7-2E0C5B0E7EEA}"/>
                  </a:ext>
                </a:extLst>
              </p:cNvPr>
              <p:cNvSpPr/>
              <p:nvPr/>
            </p:nvSpPr>
            <p:spPr>
              <a:xfrm>
                <a:off x="9190111" y="2514600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𝑸𝑷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3AA3E8-E6F0-B749-04C7-2E0C5B0E7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111" y="2514600"/>
                <a:ext cx="2510019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60FDE488-3A4C-2C6C-6C23-312A4E48D559}"/>
              </a:ext>
            </a:extLst>
          </p:cNvPr>
          <p:cNvSpPr/>
          <p:nvPr/>
        </p:nvSpPr>
        <p:spPr>
          <a:xfrm>
            <a:off x="-726523" y="2204937"/>
            <a:ext cx="4459012" cy="1533725"/>
          </a:xfrm>
          <a:prstGeom prst="mathMultiply">
            <a:avLst>
              <a:gd name="adj1" fmla="val 12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ECD64FE7-59E6-74F5-3815-B90C47A5006D}"/>
              </a:ext>
            </a:extLst>
          </p:cNvPr>
          <p:cNvSpPr/>
          <p:nvPr/>
        </p:nvSpPr>
        <p:spPr>
          <a:xfrm>
            <a:off x="2286508" y="2186108"/>
            <a:ext cx="4459012" cy="1533725"/>
          </a:xfrm>
          <a:prstGeom prst="mathMultiply">
            <a:avLst>
              <a:gd name="adj1" fmla="val 12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71E1F7D0-164A-A851-FE98-4C42278CBBAE}"/>
              </a:ext>
            </a:extLst>
          </p:cNvPr>
          <p:cNvSpPr/>
          <p:nvPr/>
        </p:nvSpPr>
        <p:spPr>
          <a:xfrm>
            <a:off x="8215614" y="2204936"/>
            <a:ext cx="4459012" cy="1533725"/>
          </a:xfrm>
          <a:prstGeom prst="mathMultiply">
            <a:avLst>
              <a:gd name="adj1" fmla="val 12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5A06EC-B68D-DC64-534E-E15C4AB111B6}"/>
              </a:ext>
            </a:extLst>
          </p:cNvPr>
          <p:cNvGrpSpPr/>
          <p:nvPr/>
        </p:nvGrpSpPr>
        <p:grpSpPr>
          <a:xfrm rot="6675679">
            <a:off x="1667215" y="997555"/>
            <a:ext cx="400166" cy="9127215"/>
            <a:chOff x="9055676" y="0"/>
            <a:chExt cx="43122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FE8785-DF55-E669-2CD2-D045346F2AC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9C0BA7-108F-8DE3-76DF-1FFB2F36750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50B24F-28EC-AEED-E3EA-FAC655D50DF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54864B-E15E-3D39-B0C5-180B1B2E4D6D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0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60E8A3-2E0C-5977-1489-E7BB7F51EF6B}"/>
                  </a:ext>
                </a:extLst>
              </p:cNvPr>
              <p:cNvSpPr txBox="1"/>
              <p:nvPr/>
            </p:nvSpPr>
            <p:spPr>
              <a:xfrm>
                <a:off x="264405" y="665289"/>
                <a:ext cx="112785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4: 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60E8A3-2E0C-5977-1489-E7BB7F51E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05" y="665289"/>
                <a:ext cx="11278550" cy="954107"/>
              </a:xfrm>
              <a:prstGeom prst="rect">
                <a:avLst/>
              </a:prstGeom>
              <a:blipFill>
                <a:blip r:embed="rId3"/>
                <a:stretch>
                  <a:fillRect l="-108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Left 9">
            <a:hlinkClick r:id="rId4" action="ppaction://hlinksldjump"/>
            <a:extLst>
              <a:ext uri="{FF2B5EF4-FFF2-40B4-BE49-F238E27FC236}">
                <a16:creationId xmlns:a16="http://schemas.microsoft.com/office/drawing/2014/main" id="{6FC6FD37-7110-598F-925B-2A7058F62A09}"/>
              </a:ext>
            </a:extLst>
          </p:cNvPr>
          <p:cNvSpPr/>
          <p:nvPr/>
        </p:nvSpPr>
        <p:spPr>
          <a:xfrm>
            <a:off x="8122024" y="5992009"/>
            <a:ext cx="720762" cy="73152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025752-3328-56F1-A227-92E588F7FE53}"/>
                  </a:ext>
                </a:extLst>
              </p:cNvPr>
              <p:cNvSpPr/>
              <p:nvPr/>
            </p:nvSpPr>
            <p:spPr>
              <a:xfrm>
                <a:off x="6225558" y="2507607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𝑨𝑫𝑩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025752-3328-56F1-A227-92E588F7F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558" y="2507607"/>
                <a:ext cx="2510019" cy="914400"/>
              </a:xfrm>
              <a:prstGeom prst="rect">
                <a:avLst/>
              </a:prstGeom>
              <a:blipFill>
                <a:blip r:embed="rId5"/>
                <a:stretch>
                  <a:fillRect r="-35731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B4D2D81-EC6F-6571-854E-270619CDF708}"/>
                  </a:ext>
                </a:extLst>
              </p:cNvPr>
              <p:cNvSpPr/>
              <p:nvPr/>
            </p:nvSpPr>
            <p:spPr>
              <a:xfrm>
                <a:off x="264405" y="2507607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𝑩𝑨𝑫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B4D2D81-EC6F-6571-854E-270619CDF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05" y="2507607"/>
                <a:ext cx="2510019" cy="914400"/>
              </a:xfrm>
              <a:prstGeom prst="rect">
                <a:avLst/>
              </a:prstGeom>
              <a:blipFill>
                <a:blip r:embed="rId6"/>
                <a:stretch>
                  <a:fillRect r="-34293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D86346-32E4-1D27-7A11-649178A8CBC1}"/>
                  </a:ext>
                </a:extLst>
              </p:cNvPr>
              <p:cNvSpPr/>
              <p:nvPr/>
            </p:nvSpPr>
            <p:spPr>
              <a:xfrm>
                <a:off x="3195575" y="2507607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𝑨𝑩𝑫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D86346-32E4-1D27-7A11-649178A8C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575" y="2507607"/>
                <a:ext cx="2510019" cy="914400"/>
              </a:xfrm>
              <a:prstGeom prst="rect">
                <a:avLst/>
              </a:prstGeom>
              <a:blipFill>
                <a:blip r:embed="rId7"/>
                <a:stretch>
                  <a:fillRect r="-36451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013DDAC-A1D5-F479-26FC-1D33FA96FBEB}"/>
                  </a:ext>
                </a:extLst>
              </p:cNvPr>
              <p:cNvSpPr/>
              <p:nvPr/>
            </p:nvSpPr>
            <p:spPr>
              <a:xfrm>
                <a:off x="9255541" y="2490395"/>
                <a:ext cx="2510019" cy="9144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𝑩𝑪𝑨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013DDAC-A1D5-F479-26FC-1D33FA96F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541" y="2490395"/>
                <a:ext cx="2510019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58150A75-BA14-95F1-57D0-C4583B46B880}"/>
              </a:ext>
            </a:extLst>
          </p:cNvPr>
          <p:cNvSpPr/>
          <p:nvPr/>
        </p:nvSpPr>
        <p:spPr>
          <a:xfrm>
            <a:off x="5285728" y="2204937"/>
            <a:ext cx="4459012" cy="1533725"/>
          </a:xfrm>
          <a:prstGeom prst="mathMultiply">
            <a:avLst>
              <a:gd name="adj1" fmla="val 12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1A291EDF-6CEB-10B0-58FF-487ADD37D2F5}"/>
              </a:ext>
            </a:extLst>
          </p:cNvPr>
          <p:cNvSpPr/>
          <p:nvPr/>
        </p:nvSpPr>
        <p:spPr>
          <a:xfrm>
            <a:off x="2286508" y="2186108"/>
            <a:ext cx="4459012" cy="1533725"/>
          </a:xfrm>
          <a:prstGeom prst="mathMultiply">
            <a:avLst>
              <a:gd name="adj1" fmla="val 12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FB66256A-D298-A7C9-6857-A3882B5025BB}"/>
              </a:ext>
            </a:extLst>
          </p:cNvPr>
          <p:cNvSpPr/>
          <p:nvPr/>
        </p:nvSpPr>
        <p:spPr>
          <a:xfrm>
            <a:off x="8215614" y="2204936"/>
            <a:ext cx="4459012" cy="1533725"/>
          </a:xfrm>
          <a:prstGeom prst="mathMultiply">
            <a:avLst>
              <a:gd name="adj1" fmla="val 12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5A06EC-B68D-DC64-534E-E15C4AB111B6}"/>
              </a:ext>
            </a:extLst>
          </p:cNvPr>
          <p:cNvGrpSpPr/>
          <p:nvPr/>
        </p:nvGrpSpPr>
        <p:grpSpPr>
          <a:xfrm rot="7461608">
            <a:off x="1506263" y="1366416"/>
            <a:ext cx="542140" cy="8968389"/>
            <a:chOff x="9055676" y="0"/>
            <a:chExt cx="43122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FE8785-DF55-E669-2CD2-D045346F2AC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9C0BA7-108F-8DE3-76DF-1FFB2F36750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50B24F-28EC-AEED-E3EA-FAC655D50DF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54864B-E15E-3D39-B0C5-180B1B2E4D6D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2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ểu Thần số học Pythagoras là gì càng nể phục kiến thức của ông">
            <a:extLst>
              <a:ext uri="{FF2B5EF4-FFF2-40B4-BE49-F238E27FC236}">
                <a16:creationId xmlns:a16="http://schemas.microsoft.com/office/drawing/2014/main" id="{93CE4AE0-769E-0488-7DDF-C75AB0E58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96" y="723718"/>
            <a:ext cx="61263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99506" y="126550"/>
            <a:ext cx="5510157" cy="604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Pythagoras (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Pitago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580-570 TCN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500-490 TCN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đảo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Samos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xinh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Tây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Hy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Lạp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  <a:p>
            <a:pPr marL="457200" indent="-457200" fontAlgn="base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Pythagoras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triết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khoa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khoa.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A06EC-B68D-DC64-534E-E15C4AB111B6}"/>
              </a:ext>
            </a:extLst>
          </p:cNvPr>
          <p:cNvGrpSpPr/>
          <p:nvPr/>
        </p:nvGrpSpPr>
        <p:grpSpPr>
          <a:xfrm rot="5400000" flipH="1">
            <a:off x="9826825" y="696598"/>
            <a:ext cx="524347" cy="8958672"/>
            <a:chOff x="9055676" y="0"/>
            <a:chExt cx="4312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FE8785-DF55-E669-2CD2-D045346F2AC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9C0BA7-108F-8DE3-76DF-1FFB2F36750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50B24F-28EC-AEED-E3EA-FAC655D50DF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54864B-E15E-3D39-B0C5-180B1B2E4D6D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0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>
            <a:off x="3020980" y="1653201"/>
            <a:ext cx="8263641" cy="2143883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ÔN TẬP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1EFA2B-5246-2BDD-69D7-B39E169DF50E}"/>
              </a:ext>
            </a:extLst>
          </p:cNvPr>
          <p:cNvGrpSpPr/>
          <p:nvPr/>
        </p:nvGrpSpPr>
        <p:grpSpPr>
          <a:xfrm rot="10800000">
            <a:off x="-1039576" y="0"/>
            <a:ext cx="3136324" cy="6858000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B34F9-F341-291F-19D9-8BB27087295C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2E4B71-A279-C864-F53E-82E52C0EADC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401519-04DD-308F-E895-815D0CC62D8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BF1F8D-0A57-7A49-E811-0058394C4B6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852CD9-D2B5-74AC-6D70-B45A01E0DFA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6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1340</TotalTime>
  <Words>1888</Words>
  <Application>Microsoft Office PowerPoint</Application>
  <PresentationFormat>Màn hình rộng</PresentationFormat>
  <Paragraphs>260</Paragraphs>
  <Slides>36</Slides>
  <Notes>22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 ÔN TẬP HỌC KÌ I</vt:lpstr>
      <vt:lpstr>Trò chơi: “Mở miếng ghép để tìm hiểu bức tranh” </vt:lpstr>
      <vt:lpstr>Trò chơi: “Mở miếng ghép để tìm hiểu bức tranh”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VUONG TUAN</cp:lastModifiedBy>
  <cp:revision>98</cp:revision>
  <dcterms:created xsi:type="dcterms:W3CDTF">2021-06-07T13:44:30Z</dcterms:created>
  <dcterms:modified xsi:type="dcterms:W3CDTF">2023-07-23T00:13:08Z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