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tmp" ContentType="image/png"/>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media/audio1.wav" ContentType="audio/wav"/>
  <Override PartName="/ppt/media/audio2.wav" ContentType="audio/wav"/>
  <Override PartName="/ppt/media/audio3.wav" ContentType="audio/wav"/>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7"/>
  </p:notesMasterIdLst>
  <p:sldIdLst>
    <p:sldId id="309" r:id="rId5"/>
    <p:sldId id="257" r:id="rId6"/>
    <p:sldId id="313" r:id="rId7"/>
    <p:sldId id="314" r:id="rId8"/>
    <p:sldId id="296" r:id="rId9"/>
    <p:sldId id="315" r:id="rId10"/>
    <p:sldId id="298" r:id="rId11"/>
    <p:sldId id="316" r:id="rId12"/>
    <p:sldId id="317" r:id="rId13"/>
    <p:sldId id="264" r:id="rId14"/>
    <p:sldId id="318" r:id="rId15"/>
    <p:sldId id="320" r:id="rId16"/>
    <p:sldId id="323" r:id="rId17"/>
    <p:sldId id="324" r:id="rId18"/>
    <p:sldId id="325" r:id="rId19"/>
    <p:sldId id="326" r:id="rId20"/>
    <p:sldId id="328" r:id="rId21"/>
    <p:sldId id="327" r:id="rId22"/>
    <p:sldId id="332" r:id="rId23"/>
    <p:sldId id="333" r:id="rId24"/>
    <p:sldId id="334" r:id="rId25"/>
    <p:sldId id="335" r:id="rId26"/>
    <p:sldId id="269" r:id="rId27"/>
    <p:sldId id="273" r:id="rId28"/>
    <p:sldId id="274" r:id="rId29"/>
    <p:sldId id="330" r:id="rId30"/>
    <p:sldId id="275" r:id="rId31"/>
    <p:sldId id="338" r:id="rId32"/>
    <p:sldId id="337" r:id="rId33"/>
    <p:sldId id="310" r:id="rId34"/>
    <p:sldId id="279" r:id="rId35"/>
    <p:sldId id="263"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0D0E"/>
    <a:srgbClr val="15142A"/>
    <a:srgbClr val="ED7D31"/>
    <a:srgbClr val="FF33CC"/>
    <a:srgbClr val="1F4E79"/>
    <a:srgbClr val="FAED3B"/>
    <a:srgbClr val="70AD47"/>
    <a:srgbClr val="A7FDFF"/>
    <a:srgbClr val="3CDFE6"/>
    <a:srgbClr val="C55A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56" autoAdjust="0"/>
    <p:restoredTop sz="87273" autoAdjust="0"/>
  </p:normalViewPr>
  <p:slideViewPr>
    <p:cSldViewPr snapToGrid="0">
      <p:cViewPr varScale="1">
        <p:scale>
          <a:sx n="97" d="100"/>
          <a:sy n="97" d="100"/>
        </p:scale>
        <p:origin x="127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9B0E6-B9BF-4E2D-AE08-8C7EBB196A2E}" type="datetimeFigureOut">
              <a:rPr lang="en-US" smtClean="0"/>
              <a:t>7/27/2023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3816F-A1CF-4485-B308-1B9F14B36EAD}" type="slidenum">
              <a:rPr lang="en-US" smtClean="0"/>
              <a:t>‹#›</a:t>
            </a:fld>
            <a:endParaRPr lang="en-US"/>
          </a:p>
        </p:txBody>
      </p:sp>
    </p:spTree>
    <p:extLst>
      <p:ext uri="{BB962C8B-B14F-4D97-AF65-F5344CB8AC3E}">
        <p14:creationId xmlns:p14="http://schemas.microsoft.com/office/powerpoint/2010/main" val="1726839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3816F-A1CF-4485-B308-1B9F14B36EAD}" type="slidenum">
              <a:rPr lang="en-US" smtClean="0"/>
              <a:t>1</a:t>
            </a:fld>
            <a:endParaRPr lang="en-US"/>
          </a:p>
        </p:txBody>
      </p:sp>
    </p:spTree>
    <p:extLst>
      <p:ext uri="{BB962C8B-B14F-4D97-AF65-F5344CB8AC3E}">
        <p14:creationId xmlns:p14="http://schemas.microsoft.com/office/powerpoint/2010/main" val="1155812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3816F-A1CF-4485-B308-1B9F14B36EAD}" type="slidenum">
              <a:rPr lang="en-US" smtClean="0"/>
              <a:t>16</a:t>
            </a:fld>
            <a:endParaRPr lang="en-US"/>
          </a:p>
        </p:txBody>
      </p:sp>
    </p:spTree>
    <p:extLst>
      <p:ext uri="{BB962C8B-B14F-4D97-AF65-F5344CB8AC3E}">
        <p14:creationId xmlns:p14="http://schemas.microsoft.com/office/powerpoint/2010/main" val="28659701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3816F-A1CF-4485-B308-1B9F14B36EAD}" type="slidenum">
              <a:rPr lang="en-US" smtClean="0"/>
              <a:t>18</a:t>
            </a:fld>
            <a:endParaRPr lang="en-US"/>
          </a:p>
        </p:txBody>
      </p:sp>
    </p:spTree>
    <p:extLst>
      <p:ext uri="{BB962C8B-B14F-4D97-AF65-F5344CB8AC3E}">
        <p14:creationId xmlns:p14="http://schemas.microsoft.com/office/powerpoint/2010/main" val="30204030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3816F-A1CF-4485-B308-1B9F14B36EAD}" type="slidenum">
              <a:rPr lang="en-US" smtClean="0"/>
              <a:t>19</a:t>
            </a:fld>
            <a:endParaRPr lang="en-US"/>
          </a:p>
        </p:txBody>
      </p:sp>
    </p:spTree>
    <p:extLst>
      <p:ext uri="{BB962C8B-B14F-4D97-AF65-F5344CB8AC3E}">
        <p14:creationId xmlns:p14="http://schemas.microsoft.com/office/powerpoint/2010/main" val="13533194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3816F-A1CF-4485-B308-1B9F14B36EAD}" type="slidenum">
              <a:rPr lang="en-US" smtClean="0"/>
              <a:t>21</a:t>
            </a:fld>
            <a:endParaRPr lang="en-US"/>
          </a:p>
        </p:txBody>
      </p:sp>
    </p:spTree>
    <p:extLst>
      <p:ext uri="{BB962C8B-B14F-4D97-AF65-F5344CB8AC3E}">
        <p14:creationId xmlns:p14="http://schemas.microsoft.com/office/powerpoint/2010/main" val="22402172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3816F-A1CF-4485-B308-1B9F14B36EAD}" type="slidenum">
              <a:rPr lang="en-US" smtClean="0"/>
              <a:t>22</a:t>
            </a:fld>
            <a:endParaRPr lang="en-US"/>
          </a:p>
        </p:txBody>
      </p:sp>
    </p:spTree>
    <p:extLst>
      <p:ext uri="{BB962C8B-B14F-4D97-AF65-F5344CB8AC3E}">
        <p14:creationId xmlns:p14="http://schemas.microsoft.com/office/powerpoint/2010/main" val="21075957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79A5E7-2A80-45E5-803A-8EC0212A1D44}" type="slidenum">
              <a:rPr lang="en-US" smtClean="0"/>
              <a:t>23</a:t>
            </a:fld>
            <a:endParaRPr lang="en-US"/>
          </a:p>
        </p:txBody>
      </p:sp>
    </p:spTree>
    <p:extLst>
      <p:ext uri="{BB962C8B-B14F-4D97-AF65-F5344CB8AC3E}">
        <p14:creationId xmlns:p14="http://schemas.microsoft.com/office/powerpoint/2010/main" val="40320757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79A5E7-2A80-45E5-803A-8EC0212A1D44}" type="slidenum">
              <a:rPr lang="en-US" smtClean="0"/>
              <a:t>24</a:t>
            </a:fld>
            <a:endParaRPr lang="en-US"/>
          </a:p>
        </p:txBody>
      </p:sp>
    </p:spTree>
    <p:extLst>
      <p:ext uri="{BB962C8B-B14F-4D97-AF65-F5344CB8AC3E}">
        <p14:creationId xmlns:p14="http://schemas.microsoft.com/office/powerpoint/2010/main" val="14063240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31</a:t>
            </a:fld>
            <a:endParaRPr lang="en-US"/>
          </a:p>
        </p:txBody>
      </p:sp>
    </p:spTree>
    <p:extLst>
      <p:ext uri="{BB962C8B-B14F-4D97-AF65-F5344CB8AC3E}">
        <p14:creationId xmlns:p14="http://schemas.microsoft.com/office/powerpoint/2010/main" val="2934024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Thửa</a:t>
            </a:r>
            <a:r>
              <a:rPr lang="en-US" dirty="0"/>
              <a:t> </a:t>
            </a:r>
            <a:r>
              <a:rPr lang="en-US" dirty="0" err="1"/>
              <a:t>ruộng</a:t>
            </a:r>
            <a:r>
              <a:rPr lang="en-US" dirty="0"/>
              <a:t> </a:t>
            </a:r>
            <a:r>
              <a:rPr lang="en-US" dirty="0" err="1"/>
              <a:t>và</a:t>
            </a:r>
            <a:r>
              <a:rPr lang="en-US" dirty="0"/>
              <a:t> </a:t>
            </a:r>
            <a:r>
              <a:rPr lang="en-US" dirty="0" err="1"/>
              <a:t>cánh</a:t>
            </a:r>
            <a:r>
              <a:rPr lang="en-US" dirty="0"/>
              <a:t> </a:t>
            </a:r>
            <a:r>
              <a:rPr lang="en-US" dirty="0" err="1"/>
              <a:t>diều</a:t>
            </a:r>
            <a:endParaRPr lang="en-US" dirty="0"/>
          </a:p>
        </p:txBody>
      </p:sp>
      <p:sp>
        <p:nvSpPr>
          <p:cNvPr id="4" name="Slide Number Placeholder 3"/>
          <p:cNvSpPr>
            <a:spLocks noGrp="1"/>
          </p:cNvSpPr>
          <p:nvPr>
            <p:ph type="sldNum" sz="quarter" idx="5"/>
          </p:nvPr>
        </p:nvSpPr>
        <p:spPr/>
        <p:txBody>
          <a:bodyPr/>
          <a:lstStyle/>
          <a:p>
            <a:fld id="{C853816F-A1CF-4485-B308-1B9F14B36EAD}" type="slidenum">
              <a:rPr lang="en-US" smtClean="0"/>
              <a:t>2</a:t>
            </a:fld>
            <a:endParaRPr lang="en-US"/>
          </a:p>
        </p:txBody>
      </p:sp>
    </p:spTree>
    <p:extLst>
      <p:ext uri="{BB962C8B-B14F-4D97-AF65-F5344CB8AC3E}">
        <p14:creationId xmlns:p14="http://schemas.microsoft.com/office/powerpoint/2010/main" val="1172310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800" dirty="0">
                <a:effectLst/>
                <a:latin typeface="Times New Roman" panose="02020603050405020304" pitchFamily="18" charset="0"/>
                <a:ea typeface="Calibri" panose="020F0502020204030204" pitchFamily="34" charset="0"/>
              </a:rPr>
              <a:t>Đây là các hình ảnh về tứ giác ? Vậy tứ giác có những tính chất gì ? </a:t>
            </a:r>
            <a:endParaRPr lang="en-US" dirty="0"/>
          </a:p>
        </p:txBody>
      </p:sp>
      <p:sp>
        <p:nvSpPr>
          <p:cNvPr id="4" name="Slide Number Placeholder 3"/>
          <p:cNvSpPr>
            <a:spLocks noGrp="1"/>
          </p:cNvSpPr>
          <p:nvPr>
            <p:ph type="sldNum" sz="quarter" idx="5"/>
          </p:nvPr>
        </p:nvSpPr>
        <p:spPr/>
        <p:txBody>
          <a:bodyPr/>
          <a:lstStyle/>
          <a:p>
            <a:fld id="{C853816F-A1CF-4485-B308-1B9F14B36EAD}" type="slidenum">
              <a:rPr lang="en-US" smtClean="0"/>
              <a:t>3</a:t>
            </a:fld>
            <a:endParaRPr lang="en-US"/>
          </a:p>
        </p:txBody>
      </p:sp>
    </p:spTree>
    <p:extLst>
      <p:ext uri="{BB962C8B-B14F-4D97-AF65-F5344CB8AC3E}">
        <p14:creationId xmlns:p14="http://schemas.microsoft.com/office/powerpoint/2010/main" val="1693872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HS </a:t>
            </a:r>
            <a:r>
              <a:rPr lang="en-US" dirty="0" err="1"/>
              <a:t>thảo</a:t>
            </a:r>
            <a:r>
              <a:rPr lang="en-US" dirty="0"/>
              <a:t> </a:t>
            </a:r>
            <a:r>
              <a:rPr lang="en-US" dirty="0" err="1"/>
              <a:t>luận</a:t>
            </a:r>
            <a:r>
              <a:rPr lang="en-US" dirty="0"/>
              <a:t> </a:t>
            </a:r>
            <a:r>
              <a:rPr lang="en-US" dirty="0" err="1"/>
              <a:t>nhóm</a:t>
            </a:r>
            <a:r>
              <a:rPr lang="en-US" dirty="0"/>
              <a:t> 4</a:t>
            </a:r>
          </a:p>
        </p:txBody>
      </p:sp>
      <p:sp>
        <p:nvSpPr>
          <p:cNvPr id="4" name="Slide Number Placeholder 3"/>
          <p:cNvSpPr>
            <a:spLocks noGrp="1"/>
          </p:cNvSpPr>
          <p:nvPr>
            <p:ph type="sldNum" sz="quarter" idx="5"/>
          </p:nvPr>
        </p:nvSpPr>
        <p:spPr/>
        <p:txBody>
          <a:bodyPr/>
          <a:lstStyle/>
          <a:p>
            <a:fld id="{C853816F-A1CF-4485-B308-1B9F14B36EAD}" type="slidenum">
              <a:rPr lang="en-US" smtClean="0"/>
              <a:t>5</a:t>
            </a:fld>
            <a:endParaRPr lang="en-US"/>
          </a:p>
        </p:txBody>
      </p:sp>
    </p:spTree>
    <p:extLst>
      <p:ext uri="{BB962C8B-B14F-4D97-AF65-F5344CB8AC3E}">
        <p14:creationId xmlns:p14="http://schemas.microsoft.com/office/powerpoint/2010/main" val="2946248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HS </a:t>
            </a:r>
            <a:r>
              <a:rPr lang="en-US" dirty="0" err="1"/>
              <a:t>thảo</a:t>
            </a:r>
            <a:r>
              <a:rPr lang="en-US" dirty="0"/>
              <a:t> </a:t>
            </a:r>
            <a:r>
              <a:rPr lang="en-US" dirty="0" err="1"/>
              <a:t>luận</a:t>
            </a:r>
            <a:r>
              <a:rPr lang="en-US" dirty="0"/>
              <a:t> </a:t>
            </a:r>
            <a:r>
              <a:rPr lang="en-US" dirty="0" err="1"/>
              <a:t>nhóm</a:t>
            </a:r>
            <a:r>
              <a:rPr lang="en-US" dirty="0"/>
              <a:t> 4 </a:t>
            </a:r>
            <a:r>
              <a:rPr lang="en-US" dirty="0" err="1"/>
              <a:t>theo</a:t>
            </a:r>
            <a:r>
              <a:rPr lang="en-US" dirty="0"/>
              <a:t> </a:t>
            </a:r>
            <a:r>
              <a:rPr lang="en-US" dirty="0" err="1"/>
              <a:t>các</a:t>
            </a:r>
            <a:r>
              <a:rPr lang="en-US" dirty="0"/>
              <a:t> </a:t>
            </a:r>
            <a:r>
              <a:rPr lang="en-US" dirty="0" err="1"/>
              <a:t>tiêu</a:t>
            </a:r>
            <a:r>
              <a:rPr lang="en-US" dirty="0"/>
              <a:t> </a:t>
            </a:r>
            <a:r>
              <a:rPr lang="en-US" dirty="0" err="1"/>
              <a:t>chí</a:t>
            </a:r>
            <a:r>
              <a:rPr lang="en-US" dirty="0"/>
              <a:t> </a:t>
            </a:r>
            <a:r>
              <a:rPr lang="en-US" dirty="0" err="1"/>
              <a:t>dựa</a:t>
            </a:r>
            <a:r>
              <a:rPr lang="en-US" dirty="0"/>
              <a:t> </a:t>
            </a:r>
            <a:r>
              <a:rPr lang="en-US" dirty="0" err="1"/>
              <a:t>vào</a:t>
            </a:r>
            <a:r>
              <a:rPr lang="en-US" dirty="0"/>
              <a:t> </a:t>
            </a:r>
            <a:r>
              <a:rPr lang="en-US" dirty="0" err="1"/>
              <a:t>hình</a:t>
            </a:r>
            <a:r>
              <a:rPr lang="en-US" dirty="0"/>
              <a:t> </a:t>
            </a:r>
            <a:r>
              <a:rPr lang="en-US" dirty="0" err="1"/>
              <a:t>hình</a:t>
            </a:r>
            <a:r>
              <a:rPr lang="en-US" dirty="0"/>
              <a:t> 13</a:t>
            </a:r>
          </a:p>
          <a:p>
            <a:r>
              <a:rPr lang="en-US" dirty="0" err="1"/>
              <a:t>Nhận</a:t>
            </a:r>
            <a:r>
              <a:rPr lang="en-US" dirty="0"/>
              <a:t> </a:t>
            </a:r>
            <a:r>
              <a:rPr lang="en-US" dirty="0" err="1"/>
              <a:t>xét</a:t>
            </a:r>
            <a:r>
              <a:rPr lang="en-US" dirty="0"/>
              <a:t> </a:t>
            </a:r>
            <a:r>
              <a:rPr lang="en-US" dirty="0" err="1"/>
              <a:t>về</a:t>
            </a:r>
            <a:r>
              <a:rPr lang="en-US" dirty="0"/>
              <a:t> </a:t>
            </a:r>
            <a:r>
              <a:rPr lang="en-US" dirty="0" err="1"/>
              <a:t>tứ</a:t>
            </a:r>
            <a:r>
              <a:rPr lang="en-US" dirty="0"/>
              <a:t> </a:t>
            </a:r>
            <a:r>
              <a:rPr lang="en-US" dirty="0" err="1"/>
              <a:t>giác</a:t>
            </a:r>
            <a:r>
              <a:rPr lang="en-US" dirty="0"/>
              <a:t> </a:t>
            </a:r>
            <a:r>
              <a:rPr lang="en-US" dirty="0" err="1"/>
              <a:t>có</a:t>
            </a:r>
            <a:r>
              <a:rPr lang="en-US" dirty="0"/>
              <a:t> bao </a:t>
            </a:r>
            <a:r>
              <a:rPr lang="en-US" dirty="0" err="1"/>
              <a:t>nhiêu</a:t>
            </a:r>
            <a:r>
              <a:rPr lang="en-US" dirty="0"/>
              <a:t> </a:t>
            </a:r>
            <a:r>
              <a:rPr lang="en-US" dirty="0" err="1"/>
              <a:t>cạnh</a:t>
            </a:r>
            <a:r>
              <a:rPr lang="en-US" dirty="0"/>
              <a:t>, </a:t>
            </a:r>
            <a:r>
              <a:rPr lang="en-US" dirty="0" err="1"/>
              <a:t>đường</a:t>
            </a:r>
            <a:r>
              <a:rPr lang="en-US" dirty="0"/>
              <a:t> </a:t>
            </a:r>
            <a:r>
              <a:rPr lang="en-US" dirty="0" err="1"/>
              <a:t>chéo</a:t>
            </a:r>
            <a:r>
              <a:rPr lang="en-US" dirty="0"/>
              <a:t>, </a:t>
            </a:r>
            <a:r>
              <a:rPr lang="en-US" dirty="0" err="1"/>
              <a:t>đỉnh</a:t>
            </a:r>
            <a:r>
              <a:rPr lang="en-US" dirty="0"/>
              <a:t>, </a:t>
            </a:r>
            <a:r>
              <a:rPr lang="en-US" dirty="0" err="1"/>
              <a:t>góc</a:t>
            </a:r>
            <a:r>
              <a:rPr lang="en-US" dirty="0"/>
              <a:t>?</a:t>
            </a:r>
          </a:p>
        </p:txBody>
      </p:sp>
      <p:sp>
        <p:nvSpPr>
          <p:cNvPr id="4" name="Slide Number Placeholder 3"/>
          <p:cNvSpPr>
            <a:spLocks noGrp="1"/>
          </p:cNvSpPr>
          <p:nvPr>
            <p:ph type="sldNum" sz="quarter" idx="5"/>
          </p:nvPr>
        </p:nvSpPr>
        <p:spPr/>
        <p:txBody>
          <a:bodyPr/>
          <a:lstStyle/>
          <a:p>
            <a:fld id="{C853816F-A1CF-4485-B308-1B9F14B36EAD}" type="slidenum">
              <a:rPr lang="en-US" smtClean="0"/>
              <a:t>6</a:t>
            </a:fld>
            <a:endParaRPr lang="en-US"/>
          </a:p>
        </p:txBody>
      </p:sp>
    </p:spTree>
    <p:extLst>
      <p:ext uri="{BB962C8B-B14F-4D97-AF65-F5344CB8AC3E}">
        <p14:creationId xmlns:p14="http://schemas.microsoft.com/office/powerpoint/2010/main" val="961733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3816F-A1CF-4485-B308-1B9F14B36EAD}" type="slidenum">
              <a:rPr lang="en-US" smtClean="0"/>
              <a:t>9</a:t>
            </a:fld>
            <a:endParaRPr lang="en-US"/>
          </a:p>
        </p:txBody>
      </p:sp>
    </p:spTree>
    <p:extLst>
      <p:ext uri="{BB962C8B-B14F-4D97-AF65-F5344CB8AC3E}">
        <p14:creationId xmlns:p14="http://schemas.microsoft.com/office/powerpoint/2010/main" val="1535319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3816F-A1CF-4485-B308-1B9F14B36EAD}" type="slidenum">
              <a:rPr lang="en-US" smtClean="0"/>
              <a:t>13</a:t>
            </a:fld>
            <a:endParaRPr lang="en-US"/>
          </a:p>
        </p:txBody>
      </p:sp>
    </p:spTree>
    <p:extLst>
      <p:ext uri="{BB962C8B-B14F-4D97-AF65-F5344CB8AC3E}">
        <p14:creationId xmlns:p14="http://schemas.microsoft.com/office/powerpoint/2010/main" val="2528502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3816F-A1CF-4485-B308-1B9F14B36EAD}" type="slidenum">
              <a:rPr lang="en-US" smtClean="0"/>
              <a:t>14</a:t>
            </a:fld>
            <a:endParaRPr lang="en-US"/>
          </a:p>
        </p:txBody>
      </p:sp>
    </p:spTree>
    <p:extLst>
      <p:ext uri="{BB962C8B-B14F-4D97-AF65-F5344CB8AC3E}">
        <p14:creationId xmlns:p14="http://schemas.microsoft.com/office/powerpoint/2010/main" val="3506162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3816F-A1CF-4485-B308-1B9F14B36EAD}" type="slidenum">
              <a:rPr lang="en-US" smtClean="0"/>
              <a:t>15</a:t>
            </a:fld>
            <a:endParaRPr lang="en-US"/>
          </a:p>
        </p:txBody>
      </p:sp>
    </p:spTree>
    <p:extLst>
      <p:ext uri="{BB962C8B-B14F-4D97-AF65-F5344CB8AC3E}">
        <p14:creationId xmlns:p14="http://schemas.microsoft.com/office/powerpoint/2010/main" val="2618773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C5E7-B1A1-4648-89D2-17B0F1E7F5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140298-3E00-4E73-B947-697E69282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BB99EB-0E86-4FEA-A9C4-501D4E755A2B}"/>
              </a:ext>
            </a:extLst>
          </p:cNvPr>
          <p:cNvSpPr>
            <a:spLocks noGrp="1"/>
          </p:cNvSpPr>
          <p:nvPr>
            <p:ph type="dt" sz="half" idx="10"/>
          </p:nvPr>
        </p:nvSpPr>
        <p:spPr/>
        <p:txBody>
          <a:bodyPr/>
          <a:lstStyle/>
          <a:p>
            <a:fld id="{3133F5E9-5DAC-4C4A-9DF5-C2B87276BCC8}" type="datetimeFigureOut">
              <a:rPr lang="en-US" smtClean="0"/>
              <a:t>7/27/2023</a:t>
            </a:fld>
            <a:endParaRPr lang="en-US" dirty="0"/>
          </a:p>
        </p:txBody>
      </p:sp>
      <p:sp>
        <p:nvSpPr>
          <p:cNvPr id="5" name="Footer Placeholder 4">
            <a:extLst>
              <a:ext uri="{FF2B5EF4-FFF2-40B4-BE49-F238E27FC236}">
                <a16:creationId xmlns:a16="http://schemas.microsoft.com/office/drawing/2014/main" id="{6731F536-58DF-4935-AE3B-7A08C03124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995127-BE30-42B7-9BE5-B83CC6A2E685}"/>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009751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AE108-9C7F-4CDC-AD71-B576580A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84E866-B322-455F-AC32-8C164B8CD9C7}"/>
              </a:ext>
            </a:extLst>
          </p:cNvPr>
          <p:cNvSpPr>
            <a:spLocks noGrp="1"/>
          </p:cNvSpPr>
          <p:nvPr>
            <p:ph type="dt" sz="half" idx="10"/>
          </p:nvPr>
        </p:nvSpPr>
        <p:spPr/>
        <p:txBody>
          <a:bodyPr/>
          <a:lstStyle/>
          <a:p>
            <a:fld id="{3133F5E9-5DAC-4C4A-9DF5-C2B87276BCC8}" type="datetimeFigureOut">
              <a:rPr lang="en-US" smtClean="0"/>
              <a:t>7/27/2023</a:t>
            </a:fld>
            <a:endParaRPr lang="en-US" dirty="0"/>
          </a:p>
        </p:txBody>
      </p:sp>
      <p:sp>
        <p:nvSpPr>
          <p:cNvPr id="5" name="Footer Placeholder 4">
            <a:extLst>
              <a:ext uri="{FF2B5EF4-FFF2-40B4-BE49-F238E27FC236}">
                <a16:creationId xmlns:a16="http://schemas.microsoft.com/office/drawing/2014/main" id="{AC0D61E0-F80F-48E7-A817-F1CECBEE9A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BF34AFC-4299-43F1-A312-79EF0102CEFF}"/>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552746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E1D3E-E4B6-4EAA-BFB4-25A0557A6C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7E0856-45A8-4EAD-A9D6-8A993968A1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0EEBE1-2BAF-4C94-8403-6E8454F9BC46}"/>
              </a:ext>
            </a:extLst>
          </p:cNvPr>
          <p:cNvSpPr>
            <a:spLocks noGrp="1"/>
          </p:cNvSpPr>
          <p:nvPr>
            <p:ph type="dt" sz="half" idx="10"/>
          </p:nvPr>
        </p:nvSpPr>
        <p:spPr/>
        <p:txBody>
          <a:bodyPr/>
          <a:lstStyle/>
          <a:p>
            <a:fld id="{3133F5E9-5DAC-4C4A-9DF5-C2B87276BCC8}" type="datetimeFigureOut">
              <a:rPr lang="en-US" smtClean="0"/>
              <a:t>7/27/2023</a:t>
            </a:fld>
            <a:endParaRPr lang="en-US" dirty="0"/>
          </a:p>
        </p:txBody>
      </p:sp>
      <p:sp>
        <p:nvSpPr>
          <p:cNvPr id="5" name="Footer Placeholder 4">
            <a:extLst>
              <a:ext uri="{FF2B5EF4-FFF2-40B4-BE49-F238E27FC236}">
                <a16:creationId xmlns:a16="http://schemas.microsoft.com/office/drawing/2014/main" id="{F3358F46-E931-4D79-94A5-037AFD0733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130D95-EF5F-4A0A-93BD-73AEE2C2FF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601256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46E20B-8661-4C60-84FB-4892E8B486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32BE45-79E4-479B-BD2F-46CCB0BEE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89105E-DF25-4F38-BDE2-9B00C2C44FC6}"/>
              </a:ext>
            </a:extLst>
          </p:cNvPr>
          <p:cNvSpPr>
            <a:spLocks noGrp="1"/>
          </p:cNvSpPr>
          <p:nvPr>
            <p:ph type="dt" sz="half" idx="10"/>
          </p:nvPr>
        </p:nvSpPr>
        <p:spPr/>
        <p:txBody>
          <a:bodyPr/>
          <a:lstStyle/>
          <a:p>
            <a:fld id="{3133F5E9-5DAC-4C4A-9DF5-C2B87276BCC8}" type="datetimeFigureOut">
              <a:rPr lang="en-US" smtClean="0"/>
              <a:t>7/27/2023</a:t>
            </a:fld>
            <a:endParaRPr lang="en-US" dirty="0"/>
          </a:p>
        </p:txBody>
      </p:sp>
      <p:sp>
        <p:nvSpPr>
          <p:cNvPr id="6" name="Footer Placeholder 5">
            <a:extLst>
              <a:ext uri="{FF2B5EF4-FFF2-40B4-BE49-F238E27FC236}">
                <a16:creationId xmlns:a16="http://schemas.microsoft.com/office/drawing/2014/main" id="{B1D9C4A8-7467-4BAD-98A2-0B63CAC19B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C5C5C0-08E4-4F7B-9E80-8925539D22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243840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FF641-A5CC-4263-A394-2112D623A8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4D6865-C632-473C-AEC8-8D3F71562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FDBD19-4D33-4F6A-9938-6A04B3888E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697E46-CE4D-480E-A997-2B53B2DF55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8B7E36-823F-4FD4-B826-E450A12480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BB3B14-C886-4F84-9FD5-11C8320E1FED}"/>
              </a:ext>
            </a:extLst>
          </p:cNvPr>
          <p:cNvSpPr>
            <a:spLocks noGrp="1"/>
          </p:cNvSpPr>
          <p:nvPr>
            <p:ph type="dt" sz="half" idx="10"/>
          </p:nvPr>
        </p:nvSpPr>
        <p:spPr/>
        <p:txBody>
          <a:bodyPr/>
          <a:lstStyle/>
          <a:p>
            <a:fld id="{3133F5E9-5DAC-4C4A-9DF5-C2B87276BCC8}" type="datetimeFigureOut">
              <a:rPr lang="en-US" smtClean="0"/>
              <a:t>7/27/2023</a:t>
            </a:fld>
            <a:endParaRPr lang="en-US" dirty="0"/>
          </a:p>
        </p:txBody>
      </p:sp>
      <p:sp>
        <p:nvSpPr>
          <p:cNvPr id="8" name="Footer Placeholder 7">
            <a:extLst>
              <a:ext uri="{FF2B5EF4-FFF2-40B4-BE49-F238E27FC236}">
                <a16:creationId xmlns:a16="http://schemas.microsoft.com/office/drawing/2014/main" id="{DF9AF591-4BBF-4BF2-9EF7-F8B114DFA1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52B1A04-B244-4AE3-8997-9B075B10597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11044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54FEF9-8D09-4091-BE99-B6264EBD34B3}"/>
              </a:ext>
            </a:extLst>
          </p:cNvPr>
          <p:cNvSpPr>
            <a:spLocks noGrp="1"/>
          </p:cNvSpPr>
          <p:nvPr>
            <p:ph type="dt" sz="half" idx="10"/>
          </p:nvPr>
        </p:nvSpPr>
        <p:spPr/>
        <p:txBody>
          <a:bodyPr/>
          <a:lstStyle/>
          <a:p>
            <a:fld id="{3133F5E9-5DAC-4C4A-9DF5-C2B87276BCC8}" type="datetimeFigureOut">
              <a:rPr lang="en-US" smtClean="0"/>
              <a:t>7/27/2023</a:t>
            </a:fld>
            <a:endParaRPr lang="en-US" dirty="0"/>
          </a:p>
        </p:txBody>
      </p:sp>
      <p:sp>
        <p:nvSpPr>
          <p:cNvPr id="4" name="Footer Placeholder 3">
            <a:extLst>
              <a:ext uri="{FF2B5EF4-FFF2-40B4-BE49-F238E27FC236}">
                <a16:creationId xmlns:a16="http://schemas.microsoft.com/office/drawing/2014/main" id="{0B5F49AA-83D5-4063-9CDE-AA7763048B6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2A2B27C-3C99-4208-B425-775413C5365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61403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2A62B2-A6D1-4A6F-8B20-80606F478544}"/>
              </a:ext>
            </a:extLst>
          </p:cNvPr>
          <p:cNvSpPr>
            <a:spLocks noGrp="1"/>
          </p:cNvSpPr>
          <p:nvPr>
            <p:ph type="dt" sz="half" idx="10"/>
          </p:nvPr>
        </p:nvSpPr>
        <p:spPr/>
        <p:txBody>
          <a:bodyPr/>
          <a:lstStyle/>
          <a:p>
            <a:fld id="{3133F5E9-5DAC-4C4A-9DF5-C2B87276BCC8}" type="datetimeFigureOut">
              <a:rPr lang="en-US" smtClean="0"/>
              <a:t>7/27/2023</a:t>
            </a:fld>
            <a:endParaRPr lang="en-US" dirty="0"/>
          </a:p>
        </p:txBody>
      </p:sp>
      <p:sp>
        <p:nvSpPr>
          <p:cNvPr id="3" name="Footer Placeholder 2">
            <a:extLst>
              <a:ext uri="{FF2B5EF4-FFF2-40B4-BE49-F238E27FC236}">
                <a16:creationId xmlns:a16="http://schemas.microsoft.com/office/drawing/2014/main" id="{C02E4958-7A46-4331-B2D8-2C31D8FCBD7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5C8548B-339B-46B2-BF01-1EE3DDC72AA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914661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F408F-8083-4F07-9628-074C7AFE4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0477E0-A333-439D-A531-30B39A8134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D59501-D187-414C-AACE-F83872003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35F890-BB8A-49E1-880A-924FD6FE4026}"/>
              </a:ext>
            </a:extLst>
          </p:cNvPr>
          <p:cNvSpPr>
            <a:spLocks noGrp="1"/>
          </p:cNvSpPr>
          <p:nvPr>
            <p:ph type="dt" sz="half" idx="10"/>
          </p:nvPr>
        </p:nvSpPr>
        <p:spPr/>
        <p:txBody>
          <a:bodyPr/>
          <a:lstStyle/>
          <a:p>
            <a:fld id="{3133F5E9-5DAC-4C4A-9DF5-C2B87276BCC8}" type="datetimeFigureOut">
              <a:rPr lang="en-US" smtClean="0"/>
              <a:t>7/27/2023</a:t>
            </a:fld>
            <a:endParaRPr lang="en-US" dirty="0"/>
          </a:p>
        </p:txBody>
      </p:sp>
      <p:sp>
        <p:nvSpPr>
          <p:cNvPr id="6" name="Footer Placeholder 5">
            <a:extLst>
              <a:ext uri="{FF2B5EF4-FFF2-40B4-BE49-F238E27FC236}">
                <a16:creationId xmlns:a16="http://schemas.microsoft.com/office/drawing/2014/main" id="{51CA38FE-429A-41E7-942D-ECCE639D3C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401D9BC-0038-4041-AE2C-657BF99D41E9}"/>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28756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56CFD-7F35-482C-A50F-B3D43ACB0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D7F3EF-0FE9-46C4-A116-5DA6E26B0D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10B4041-0F17-42D8-AF16-AB099A39F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AF67FF-F8F1-4B22-A471-9317ED3A25F0}"/>
              </a:ext>
            </a:extLst>
          </p:cNvPr>
          <p:cNvSpPr>
            <a:spLocks noGrp="1"/>
          </p:cNvSpPr>
          <p:nvPr>
            <p:ph type="dt" sz="half" idx="10"/>
          </p:nvPr>
        </p:nvSpPr>
        <p:spPr/>
        <p:txBody>
          <a:bodyPr/>
          <a:lstStyle/>
          <a:p>
            <a:fld id="{3133F5E9-5DAC-4C4A-9DF5-C2B87276BCC8}" type="datetimeFigureOut">
              <a:rPr lang="en-US" smtClean="0"/>
              <a:t>7/27/2023</a:t>
            </a:fld>
            <a:endParaRPr lang="en-US" dirty="0"/>
          </a:p>
        </p:txBody>
      </p:sp>
      <p:sp>
        <p:nvSpPr>
          <p:cNvPr id="6" name="Footer Placeholder 5">
            <a:extLst>
              <a:ext uri="{FF2B5EF4-FFF2-40B4-BE49-F238E27FC236}">
                <a16:creationId xmlns:a16="http://schemas.microsoft.com/office/drawing/2014/main" id="{A73D6993-98F8-4234-B24A-02D4DB41CE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2A34037-0E7D-4379-ACA0-98611B2F76E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939197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t>7/27/2023</a:t>
            </a:fld>
            <a:endParaRPr lang="en-US" dirty="0"/>
          </a:p>
        </p:txBody>
      </p:sp>
      <p:sp>
        <p:nvSpPr>
          <p:cNvPr id="5" name="Footer Placeholder 4">
            <a:extLst>
              <a:ext uri="{FF2B5EF4-FFF2-40B4-BE49-F238E27FC236}">
                <a16:creationId xmlns:a16="http://schemas.microsoft.com/office/drawing/2014/main"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t>‹#›</a:t>
            </a:fld>
            <a:endParaRPr lang="en-US" dirty="0"/>
          </a:p>
        </p:txBody>
      </p:sp>
      <p:pic>
        <p:nvPicPr>
          <p:cNvPr id="7" name="Picture 6" descr="Logo, company name&#10;&#10;Description automatically generated">
            <a:extLst>
              <a:ext uri="{FF2B5EF4-FFF2-40B4-BE49-F238E27FC236}">
                <a16:creationId xmlns:a16="http://schemas.microsoft.com/office/drawing/2014/main" id="{C617D0E3-7879-4E51-9843-14E11D752E40}"/>
              </a:ext>
            </a:extLst>
          </p:cNvPr>
          <p:cNvPicPr>
            <a:picLocks noChangeAspect="1"/>
          </p:cNvPicPr>
          <p:nvPr userDrawn="1"/>
        </p:nvPicPr>
        <p:blipFill>
          <a:blip r:embed="rId11"/>
          <a:stretch>
            <a:fillRect/>
          </a:stretch>
        </p:blipFill>
        <p:spPr>
          <a:xfrm>
            <a:off x="9411307" y="5438588"/>
            <a:ext cx="2086303" cy="1656138"/>
          </a:xfrm>
          <a:prstGeom prst="rect">
            <a:avLst/>
          </a:prstGeom>
        </p:spPr>
      </p:pic>
    </p:spTree>
    <p:extLst>
      <p:ext uri="{BB962C8B-B14F-4D97-AF65-F5344CB8AC3E}">
        <p14:creationId xmlns:p14="http://schemas.microsoft.com/office/powerpoint/2010/main" val="4122039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22.tmp"/></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22.tmp"/><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4.emf"/><Relationship Id="rId4" Type="http://schemas.openxmlformats.org/officeDocument/2006/relationships/image" Target="../media/image23.tmp"/></Relationships>
</file>

<file path=ppt/slides/_rels/slide14.xml.rels><?xml version="1.0" encoding="UTF-8" standalone="yes"?>
<Relationships xmlns="http://schemas.openxmlformats.org/package/2006/relationships"><Relationship Id="rId8" Type="http://schemas.openxmlformats.org/officeDocument/2006/relationships/image" Target="../media/image21.gif"/><Relationship Id="rId3" Type="http://schemas.openxmlformats.org/officeDocument/2006/relationships/image" Target="../media/image23.tmp"/><Relationship Id="rId7"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24.emf"/></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5.tmp"/><Relationship Id="rId4" Type="http://schemas.openxmlformats.org/officeDocument/2006/relationships/image" Target="../media/image21.gif"/></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26.tmp"/></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tmp"/><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2.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48.png"/><Relationship Id="rId7" Type="http://schemas.openxmlformats.org/officeDocument/2006/relationships/image" Target="../media/image5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4.png"/><Relationship Id="rId10" Type="http://schemas.openxmlformats.org/officeDocument/2006/relationships/image" Target="../media/image60.png"/><Relationship Id="rId4" Type="http://schemas.openxmlformats.org/officeDocument/2006/relationships/oleObject" Target="../embeddings/oleObject1.bin"/><Relationship Id="rId9" Type="http://schemas.openxmlformats.org/officeDocument/2006/relationships/image" Target="../media/image59.png"/></Relationships>
</file>

<file path=ppt/slides/_rels/slide23.xml.rels><?xml version="1.0" encoding="UTF-8" standalone="yes"?>
<Relationships xmlns="http://schemas.openxmlformats.org/package/2006/relationships"><Relationship Id="rId8" Type="http://schemas.openxmlformats.org/officeDocument/2006/relationships/slide" Target="slide26.xml"/><Relationship Id="rId13" Type="http://schemas.openxmlformats.org/officeDocument/2006/relationships/image" Target="../media/image62.png"/><Relationship Id="rId3" Type="http://schemas.openxmlformats.org/officeDocument/2006/relationships/slideLayout" Target="../slideLayouts/slideLayout2.xml"/><Relationship Id="rId7" Type="http://schemas.openxmlformats.org/officeDocument/2006/relationships/slide" Target="slide25.xml"/><Relationship Id="rId12" Type="http://schemas.openxmlformats.org/officeDocument/2006/relationships/image" Target="../media/image61.gif"/><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slide" Target="slide24.xml"/><Relationship Id="rId11" Type="http://schemas.openxmlformats.org/officeDocument/2006/relationships/image" Target="../media/image60.gif"/><Relationship Id="rId5" Type="http://schemas.openxmlformats.org/officeDocument/2006/relationships/image" Target="../media/image58.png"/><Relationship Id="rId15" Type="http://schemas.openxmlformats.org/officeDocument/2006/relationships/slide" Target="slide29.xml"/><Relationship Id="rId10" Type="http://schemas.openxmlformats.org/officeDocument/2006/relationships/image" Target="../media/image59.gif"/><Relationship Id="rId4" Type="http://schemas.openxmlformats.org/officeDocument/2006/relationships/notesSlide" Target="../notesSlides/notesSlide15.xml"/><Relationship Id="rId9" Type="http://schemas.openxmlformats.org/officeDocument/2006/relationships/slide" Target="slide27.xml"/><Relationship Id="rId14" Type="http://schemas.openxmlformats.org/officeDocument/2006/relationships/slide" Target="slide28.xml"/></Relationships>
</file>

<file path=ppt/slides/_rels/slide24.xml.rels><?xml version="1.0" encoding="UTF-8" standalone="yes"?>
<Relationships xmlns="http://schemas.openxmlformats.org/package/2006/relationships"><Relationship Id="rId8" Type="http://schemas.openxmlformats.org/officeDocument/2006/relationships/image" Target="../media/image63.png"/><Relationship Id="rId13" Type="http://schemas.microsoft.com/office/2007/relationships/hdphoto" Target="../media/hdphoto3.wdp"/><Relationship Id="rId3" Type="http://schemas.openxmlformats.org/officeDocument/2006/relationships/slideLayout" Target="../slideLayouts/slideLayout1.xml"/><Relationship Id="rId7" Type="http://schemas.openxmlformats.org/officeDocument/2006/relationships/audio" Target="../media/audio3.wav"/><Relationship Id="rId12" Type="http://schemas.openxmlformats.org/officeDocument/2006/relationships/image" Target="../media/image65.png"/><Relationship Id="rId17" Type="http://schemas.openxmlformats.org/officeDocument/2006/relationships/image" Target="../media/image68.png"/><Relationship Id="rId2" Type="http://schemas.openxmlformats.org/officeDocument/2006/relationships/audio" Target="../media/media2.WAV"/><Relationship Id="rId16" Type="http://schemas.openxmlformats.org/officeDocument/2006/relationships/slide" Target="slide23.xml"/><Relationship Id="rId1" Type="http://schemas.microsoft.com/office/2007/relationships/media" Target="../media/media2.WAV"/><Relationship Id="rId6" Type="http://schemas.openxmlformats.org/officeDocument/2006/relationships/audio" Target="../media/audio2.wav"/><Relationship Id="rId11" Type="http://schemas.microsoft.com/office/2007/relationships/hdphoto" Target="../media/hdphoto2.wdp"/><Relationship Id="rId5" Type="http://schemas.openxmlformats.org/officeDocument/2006/relationships/audio" Target="../media/audio1.wav"/><Relationship Id="rId15" Type="http://schemas.openxmlformats.org/officeDocument/2006/relationships/image" Target="../media/image67.png"/><Relationship Id="rId10" Type="http://schemas.openxmlformats.org/officeDocument/2006/relationships/image" Target="../media/image64.png"/><Relationship Id="rId4" Type="http://schemas.openxmlformats.org/officeDocument/2006/relationships/notesSlide" Target="../notesSlides/notesSlide16.xml"/><Relationship Id="rId9" Type="http://schemas.microsoft.com/office/2007/relationships/hdphoto" Target="../media/hdphoto1.wdp"/><Relationship Id="rId14" Type="http://schemas.openxmlformats.org/officeDocument/2006/relationships/image" Target="../media/image66.png"/></Relationships>
</file>

<file path=ppt/slides/_rels/slide25.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67.png"/><Relationship Id="rId18" Type="http://schemas.openxmlformats.org/officeDocument/2006/relationships/image" Target="../media/image69.wmf"/><Relationship Id="rId26" Type="http://schemas.openxmlformats.org/officeDocument/2006/relationships/image" Target="../media/image73.wmf"/><Relationship Id="rId3" Type="http://schemas.openxmlformats.org/officeDocument/2006/relationships/slideLayout" Target="../slideLayouts/slideLayout1.xml"/><Relationship Id="rId21" Type="http://schemas.openxmlformats.org/officeDocument/2006/relationships/oleObject" Target="../embeddings/oleObject4.bin"/><Relationship Id="rId7" Type="http://schemas.openxmlformats.org/officeDocument/2006/relationships/image" Target="../media/image63.png"/><Relationship Id="rId12" Type="http://schemas.microsoft.com/office/2007/relationships/hdphoto" Target="../media/hdphoto3.wdp"/><Relationship Id="rId17" Type="http://schemas.openxmlformats.org/officeDocument/2006/relationships/oleObject" Target="../embeddings/oleObject2.bin"/><Relationship Id="rId25" Type="http://schemas.openxmlformats.org/officeDocument/2006/relationships/oleObject" Target="../embeddings/oleObject6.bin"/><Relationship Id="rId2" Type="http://schemas.openxmlformats.org/officeDocument/2006/relationships/audio" Target="../media/media2.WAV"/><Relationship Id="rId16" Type="http://schemas.openxmlformats.org/officeDocument/2006/relationships/image" Target="../media/image68.png"/><Relationship Id="rId20" Type="http://schemas.openxmlformats.org/officeDocument/2006/relationships/image" Target="../media/image70.wmf"/><Relationship Id="rId1" Type="http://schemas.microsoft.com/office/2007/relationships/media" Target="../media/media2.WAV"/><Relationship Id="rId6" Type="http://schemas.openxmlformats.org/officeDocument/2006/relationships/audio" Target="../media/audio2.wav"/><Relationship Id="rId11" Type="http://schemas.openxmlformats.org/officeDocument/2006/relationships/image" Target="../media/image65.png"/><Relationship Id="rId24" Type="http://schemas.openxmlformats.org/officeDocument/2006/relationships/image" Target="../media/image72.wmf"/><Relationship Id="rId5" Type="http://schemas.openxmlformats.org/officeDocument/2006/relationships/audio" Target="../media/audio3.wav"/><Relationship Id="rId15" Type="http://schemas.openxmlformats.org/officeDocument/2006/relationships/slide" Target="slide23.xml"/><Relationship Id="rId23" Type="http://schemas.openxmlformats.org/officeDocument/2006/relationships/oleObject" Target="../embeddings/oleObject5.bin"/><Relationship Id="rId28" Type="http://schemas.openxmlformats.org/officeDocument/2006/relationships/image" Target="../media/image74.wmf"/><Relationship Id="rId10" Type="http://schemas.microsoft.com/office/2007/relationships/hdphoto" Target="../media/hdphoto2.wdp"/><Relationship Id="rId19" Type="http://schemas.openxmlformats.org/officeDocument/2006/relationships/oleObject" Target="../embeddings/oleObject3.bin"/><Relationship Id="rId4" Type="http://schemas.openxmlformats.org/officeDocument/2006/relationships/audio" Target="../media/audio1.wav"/><Relationship Id="rId9" Type="http://schemas.openxmlformats.org/officeDocument/2006/relationships/image" Target="../media/image64.png"/><Relationship Id="rId14" Type="http://schemas.openxmlformats.org/officeDocument/2006/relationships/image" Target="../media/image66.png"/><Relationship Id="rId22" Type="http://schemas.openxmlformats.org/officeDocument/2006/relationships/image" Target="../media/image71.wmf"/><Relationship Id="rId27" Type="http://schemas.openxmlformats.org/officeDocument/2006/relationships/oleObject" Target="../embeddings/oleObject7.bin"/></Relationships>
</file>

<file path=ppt/slides/_rels/slide26.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66.png"/><Relationship Id="rId18" Type="http://schemas.openxmlformats.org/officeDocument/2006/relationships/image" Target="../media/image75.wmf"/><Relationship Id="rId26" Type="http://schemas.openxmlformats.org/officeDocument/2006/relationships/image" Target="../media/image79.wmf"/><Relationship Id="rId3" Type="http://schemas.openxmlformats.org/officeDocument/2006/relationships/slideLayout" Target="../slideLayouts/slideLayout1.xml"/><Relationship Id="rId21" Type="http://schemas.openxmlformats.org/officeDocument/2006/relationships/oleObject" Target="../embeddings/oleObject10.bin"/><Relationship Id="rId7" Type="http://schemas.openxmlformats.org/officeDocument/2006/relationships/image" Target="../media/image63.png"/><Relationship Id="rId12" Type="http://schemas.microsoft.com/office/2007/relationships/hdphoto" Target="../media/hdphoto3.wdp"/><Relationship Id="rId17" Type="http://schemas.openxmlformats.org/officeDocument/2006/relationships/oleObject" Target="../embeddings/oleObject8.bin"/><Relationship Id="rId25" Type="http://schemas.openxmlformats.org/officeDocument/2006/relationships/oleObject" Target="../embeddings/oleObject12.bin"/><Relationship Id="rId2" Type="http://schemas.openxmlformats.org/officeDocument/2006/relationships/audio" Target="../media/media2.WAV"/><Relationship Id="rId16" Type="http://schemas.openxmlformats.org/officeDocument/2006/relationships/image" Target="../media/image68.png"/><Relationship Id="rId20" Type="http://schemas.openxmlformats.org/officeDocument/2006/relationships/image" Target="../media/image76.wmf"/><Relationship Id="rId1" Type="http://schemas.microsoft.com/office/2007/relationships/media" Target="../media/media2.WAV"/><Relationship Id="rId6" Type="http://schemas.openxmlformats.org/officeDocument/2006/relationships/audio" Target="../media/audio3.wav"/><Relationship Id="rId11" Type="http://schemas.openxmlformats.org/officeDocument/2006/relationships/image" Target="../media/image65.png"/><Relationship Id="rId24" Type="http://schemas.openxmlformats.org/officeDocument/2006/relationships/image" Target="../media/image78.wmf"/><Relationship Id="rId5" Type="http://schemas.openxmlformats.org/officeDocument/2006/relationships/audio" Target="../media/audio2.wav"/><Relationship Id="rId15" Type="http://schemas.openxmlformats.org/officeDocument/2006/relationships/slide" Target="slide23.xml"/><Relationship Id="rId23" Type="http://schemas.openxmlformats.org/officeDocument/2006/relationships/oleObject" Target="../embeddings/oleObject11.bin"/><Relationship Id="rId10" Type="http://schemas.microsoft.com/office/2007/relationships/hdphoto" Target="../media/hdphoto2.wdp"/><Relationship Id="rId19" Type="http://schemas.openxmlformats.org/officeDocument/2006/relationships/oleObject" Target="../embeddings/oleObject9.bin"/><Relationship Id="rId4" Type="http://schemas.openxmlformats.org/officeDocument/2006/relationships/audio" Target="../media/audio1.wav"/><Relationship Id="rId9" Type="http://schemas.openxmlformats.org/officeDocument/2006/relationships/image" Target="../media/image64.png"/><Relationship Id="rId14" Type="http://schemas.openxmlformats.org/officeDocument/2006/relationships/image" Target="../media/image67.png"/><Relationship Id="rId22" Type="http://schemas.openxmlformats.org/officeDocument/2006/relationships/image" Target="../media/image77.wmf"/></Relationships>
</file>

<file path=ppt/slides/_rels/slide27.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67.png"/><Relationship Id="rId18" Type="http://schemas.openxmlformats.org/officeDocument/2006/relationships/image" Target="../media/image80.wmf"/><Relationship Id="rId3" Type="http://schemas.openxmlformats.org/officeDocument/2006/relationships/slideLayout" Target="../slideLayouts/slideLayout1.xml"/><Relationship Id="rId21" Type="http://schemas.openxmlformats.org/officeDocument/2006/relationships/oleObject" Target="../embeddings/oleObject15.bin"/><Relationship Id="rId7" Type="http://schemas.openxmlformats.org/officeDocument/2006/relationships/image" Target="../media/image63.png"/><Relationship Id="rId12" Type="http://schemas.microsoft.com/office/2007/relationships/hdphoto" Target="../media/hdphoto3.wdp"/><Relationship Id="rId17" Type="http://schemas.openxmlformats.org/officeDocument/2006/relationships/oleObject" Target="../embeddings/oleObject13.bin"/><Relationship Id="rId2" Type="http://schemas.openxmlformats.org/officeDocument/2006/relationships/audio" Target="../media/media2.WAV"/><Relationship Id="rId16" Type="http://schemas.openxmlformats.org/officeDocument/2006/relationships/image" Target="../media/image68.png"/><Relationship Id="rId20" Type="http://schemas.openxmlformats.org/officeDocument/2006/relationships/image" Target="../media/image81.wmf"/><Relationship Id="rId1" Type="http://schemas.microsoft.com/office/2007/relationships/media" Target="../media/media2.WAV"/><Relationship Id="rId6" Type="http://schemas.openxmlformats.org/officeDocument/2006/relationships/audio" Target="../media/audio2.wav"/><Relationship Id="rId11" Type="http://schemas.openxmlformats.org/officeDocument/2006/relationships/image" Target="../media/image65.png"/><Relationship Id="rId24" Type="http://schemas.openxmlformats.org/officeDocument/2006/relationships/image" Target="../media/image83.wmf"/><Relationship Id="rId5" Type="http://schemas.openxmlformats.org/officeDocument/2006/relationships/audio" Target="../media/audio3.wav"/><Relationship Id="rId15" Type="http://schemas.openxmlformats.org/officeDocument/2006/relationships/slide" Target="slide23.xml"/><Relationship Id="rId23" Type="http://schemas.openxmlformats.org/officeDocument/2006/relationships/oleObject" Target="../embeddings/oleObject16.bin"/><Relationship Id="rId10" Type="http://schemas.microsoft.com/office/2007/relationships/hdphoto" Target="../media/hdphoto2.wdp"/><Relationship Id="rId19" Type="http://schemas.openxmlformats.org/officeDocument/2006/relationships/oleObject" Target="../embeddings/oleObject14.bin"/><Relationship Id="rId4" Type="http://schemas.openxmlformats.org/officeDocument/2006/relationships/audio" Target="../media/audio1.wav"/><Relationship Id="rId9" Type="http://schemas.openxmlformats.org/officeDocument/2006/relationships/image" Target="../media/image64.png"/><Relationship Id="rId14" Type="http://schemas.openxmlformats.org/officeDocument/2006/relationships/image" Target="../media/image66.png"/><Relationship Id="rId22" Type="http://schemas.openxmlformats.org/officeDocument/2006/relationships/image" Target="../media/image82.wmf"/></Relationships>
</file>

<file path=ppt/slides/_rels/slide28.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2" Type="http://schemas.openxmlformats.org/officeDocument/2006/relationships/image" Target="../media/image84.tmp"/><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640.png"/><Relationship Id="rId3" Type="http://schemas.openxmlformats.org/officeDocument/2006/relationships/image" Target="../media/image580.png"/><Relationship Id="rId7" Type="http://schemas.openxmlformats.org/officeDocument/2006/relationships/image" Target="../media/image8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gif"/></Relationships>
</file>

<file path=ppt/slides/_rels/slide32.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tmp"/><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12.tmp"/><Relationship Id="rId3" Type="http://schemas.openxmlformats.org/officeDocument/2006/relationships/image" Target="../media/image11.emf"/><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notesSlide" Target="../notesSlides/notesSlide5.xml"/><Relationship Id="rId16"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19" Type="http://schemas.openxmlformats.org/officeDocument/2006/relationships/image" Target="../media/image13.jpeg"/><Relationship Id="rId9" Type="http://schemas.openxmlformats.org/officeDocument/2006/relationships/image" Target="../media/image19.png"/><Relationship Id="rId1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emf"/><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15.svg"/></Relationships>
</file>

<file path=ppt/slides/_rels/slide8.xml.rels><?xml version="1.0" encoding="UTF-8" standalone="yes"?>
<Relationships xmlns="http://schemas.openxmlformats.org/package/2006/relationships"><Relationship Id="rId3" Type="http://schemas.openxmlformats.org/officeDocument/2006/relationships/image" Target="../media/image16.tmp"/><Relationship Id="rId7" Type="http://schemas.openxmlformats.org/officeDocument/2006/relationships/image" Target="../media/image13.jpe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s/_rels/slide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9.emf"/><Relationship Id="rId7"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7.emf"/><Relationship Id="rId4" Type="http://schemas.openxmlformats.org/officeDocument/2006/relationships/image" Target="../media/image16.tmp"/><Relationship Id="rId9"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2">
            <a:extLst>
              <a:ext uri="{FF2B5EF4-FFF2-40B4-BE49-F238E27FC236}">
                <a16:creationId xmlns:a16="http://schemas.microsoft.com/office/drawing/2014/main" id="{F4B5F415-7490-4054-85B4-10F7AE6D3385}"/>
              </a:ext>
            </a:extLst>
          </p:cNvPr>
          <p:cNvSpPr>
            <a:spLocks noGrp="1"/>
          </p:cNvSpPr>
          <p:nvPr>
            <p:ph type="ctrTitle"/>
          </p:nvPr>
        </p:nvSpPr>
        <p:spPr>
          <a:xfrm>
            <a:off x="463148" y="2361330"/>
            <a:ext cx="11952372" cy="1994074"/>
          </a:xfrm>
        </p:spPr>
        <p:txBody>
          <a:bodyPr>
            <a:noAutofit/>
          </a:bodyPr>
          <a:lstStyle/>
          <a:p>
            <a:r>
              <a:rPr lang="en-US" sz="7200" b="1" dirty="0">
                <a:solidFill>
                  <a:srgbClr val="FFFF00"/>
                </a:solidFill>
                <a:latin typeface="Arial" panose="020B0604020202020204" pitchFamily="34" charset="0"/>
                <a:cs typeface="Arial" panose="020B0604020202020204" pitchFamily="34" charset="0"/>
              </a:rPr>
              <a:t>§2. TỨ GIÁC</a:t>
            </a:r>
          </a:p>
        </p:txBody>
      </p:sp>
      <p:cxnSp>
        <p:nvCxnSpPr>
          <p:cNvPr id="5" name="Straight Connector 4">
            <a:extLst>
              <a:ext uri="{FF2B5EF4-FFF2-40B4-BE49-F238E27FC236}">
                <a16:creationId xmlns:a16="http://schemas.microsoft.com/office/drawing/2014/main" id="{AA65E432-C1E6-4C36-BF8E-2DA25E65DC32}"/>
              </a:ext>
              <a:ext uri="{C183D7F6-B498-43B3-948B-1728B52AA6E4}">
                <adec:decorative xmlns:adec="http://schemas.microsoft.com/office/drawing/2017/decorative" val="1"/>
              </a:ext>
            </a:extLst>
          </p:cNvPr>
          <p:cNvCxnSpPr/>
          <p:nvPr/>
        </p:nvCxnSpPr>
        <p:spPr>
          <a:xfrm>
            <a:off x="3579677" y="4747910"/>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D05F6415-1E7C-453D-B6B7-DBF76BDA691B}"/>
              </a:ext>
            </a:extLst>
          </p:cNvPr>
          <p:cNvSpPr>
            <a:spLocks noGrp="1"/>
          </p:cNvSpPr>
          <p:nvPr>
            <p:ph type="subTitle" idx="1"/>
          </p:nvPr>
        </p:nvSpPr>
        <p:spPr>
          <a:xfrm>
            <a:off x="1465127" y="5177912"/>
            <a:ext cx="9144000" cy="1655762"/>
          </a:xfrm>
        </p:spPr>
        <p:txBody>
          <a:bodyPr>
            <a:normAutofit/>
          </a:bodyPr>
          <a:lstStyle/>
          <a:p>
            <a:r>
              <a:rPr lang="en-US" sz="2800" dirty="0" err="1">
                <a:solidFill>
                  <a:schemeClr val="bg1"/>
                </a:solidFill>
                <a:latin typeface="Arial" panose="020B0604020202020204" pitchFamily="34" charset="0"/>
                <a:ea typeface="Tahoma" panose="020B0604030504040204" pitchFamily="34" charset="0"/>
                <a:cs typeface="Arial" panose="020B0604020202020204" pitchFamily="34" charset="0"/>
              </a:rPr>
              <a:t>Giáo</a:t>
            </a:r>
            <a:r>
              <a:rPr lang="en-US" sz="2800" dirty="0">
                <a:solidFill>
                  <a:schemeClr val="bg1"/>
                </a:solidFill>
                <a:latin typeface="Arial" panose="020B0604020202020204" pitchFamily="34" charset="0"/>
                <a:ea typeface="Tahoma" panose="020B0604030504040204" pitchFamily="34" charset="0"/>
                <a:cs typeface="Arial" panose="020B0604020202020204" pitchFamily="34" charset="0"/>
              </a:rPr>
              <a:t> </a:t>
            </a:r>
            <a:r>
              <a:rPr lang="en-US" sz="2800" dirty="0" err="1">
                <a:solidFill>
                  <a:schemeClr val="bg1"/>
                </a:solidFill>
                <a:latin typeface="Arial" panose="020B0604020202020204" pitchFamily="34" charset="0"/>
                <a:ea typeface="Tahoma" panose="020B0604030504040204" pitchFamily="34" charset="0"/>
                <a:cs typeface="Arial" panose="020B0604020202020204" pitchFamily="34" charset="0"/>
              </a:rPr>
              <a:t>viên</a:t>
            </a:r>
            <a:r>
              <a:rPr lang="en-US" sz="2800" dirty="0">
                <a:solidFill>
                  <a:schemeClr val="bg1"/>
                </a:solidFill>
                <a:latin typeface="Arial" panose="020B0604020202020204" pitchFamily="34" charset="0"/>
                <a:ea typeface="Tahoma" panose="020B0604030504040204" pitchFamily="34" charset="0"/>
                <a:cs typeface="Arial" panose="020B0604020202020204" pitchFamily="34" charset="0"/>
              </a:rPr>
              <a:t>:</a:t>
            </a:r>
          </a:p>
        </p:txBody>
      </p:sp>
      <p:pic>
        <p:nvPicPr>
          <p:cNvPr id="15" name="1" descr="Clipboard">
            <a:extLst>
              <a:ext uri="{FF2B5EF4-FFF2-40B4-BE49-F238E27FC236}">
                <a16:creationId xmlns:a16="http://schemas.microsoft.com/office/drawing/2014/main" id="{2A123BD8-A09C-49C0-98E8-54B55610A9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631394">
            <a:off x="-634327" y="3883012"/>
            <a:ext cx="3194131" cy="3194131"/>
          </a:xfrm>
          <a:prstGeom prst="rect">
            <a:avLst/>
          </a:prstGeom>
        </p:spPr>
      </p:pic>
      <p:pic>
        <p:nvPicPr>
          <p:cNvPr id="19"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520790">
            <a:off x="10917677" y="783939"/>
            <a:ext cx="1488402" cy="1488402"/>
          </a:xfrm>
          <a:prstGeom prst="rect">
            <a:avLst/>
          </a:prstGeom>
        </p:spPr>
      </p:pic>
      <p:sp>
        <p:nvSpPr>
          <p:cNvPr id="12" name="Subtitle 2">
            <a:extLst>
              <a:ext uri="{FF2B5EF4-FFF2-40B4-BE49-F238E27FC236}">
                <a16:creationId xmlns:a16="http://schemas.microsoft.com/office/drawing/2014/main" id="{CF2EB805-B981-47B9-9661-CF05DB551677}"/>
              </a:ext>
            </a:extLst>
          </p:cNvPr>
          <p:cNvSpPr txBox="1">
            <a:spLocks/>
          </p:cNvSpPr>
          <p:nvPr/>
        </p:nvSpPr>
        <p:spPr>
          <a:xfrm>
            <a:off x="262360" y="160893"/>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dirty="0">
                <a:solidFill>
                  <a:prstClr val="white"/>
                </a:solidFill>
                <a:latin typeface="Arial" panose="020B0604020202020204" pitchFamily="34" charset="0"/>
                <a:ea typeface="Tahoma" panose="020B0604030504040204" pitchFamily="34" charset="0"/>
                <a:cs typeface="Arial" panose="020B0604020202020204" pitchFamily="34" charset="0"/>
              </a:rPr>
              <a:t>    PHÒNG GD&amp;ĐT………..</a:t>
            </a:r>
          </a:p>
          <a:p>
            <a:pPr algn="l"/>
            <a:r>
              <a:rPr lang="en-US" sz="2800" dirty="0">
                <a:solidFill>
                  <a:prstClr val="white"/>
                </a:solidFill>
                <a:latin typeface="Arial" panose="020B0604020202020204" pitchFamily="34" charset="0"/>
                <a:ea typeface="Tahoma" panose="020B0604030504040204" pitchFamily="34" charset="0"/>
                <a:cs typeface="Arial" panose="020B0604020202020204" pitchFamily="34" charset="0"/>
              </a:rPr>
              <a:t>TRƯỜNG THCS ………….……</a:t>
            </a:r>
          </a:p>
        </p:txBody>
      </p:sp>
      <p:sp>
        <p:nvSpPr>
          <p:cNvPr id="14" name="!!1">
            <a:extLst>
              <a:ext uri="{FF2B5EF4-FFF2-40B4-BE49-F238E27FC236}">
                <a16:creationId xmlns:a16="http://schemas.microsoft.com/office/drawing/2014/main" id="{0E246211-C9C9-4B3E-9DDF-914AB989AE93}"/>
              </a:ext>
            </a:extLst>
          </p:cNvPr>
          <p:cNvSpPr txBox="1"/>
          <p:nvPr/>
        </p:nvSpPr>
        <p:spPr>
          <a:xfrm>
            <a:off x="1047438" y="2023242"/>
            <a:ext cx="9979377" cy="830997"/>
          </a:xfrm>
          <a:prstGeom prst="rect">
            <a:avLst/>
          </a:prstGeom>
          <a:noFill/>
        </p:spPr>
        <p:txBody>
          <a:bodyPr wrap="square">
            <a:spAutoFit/>
          </a:bodyPr>
          <a:lstStyle/>
          <a:p>
            <a:r>
              <a:rPr lang="en-US" sz="4800" b="1" dirty="0">
                <a:solidFill>
                  <a:srgbClr val="FFC000"/>
                </a:solidFill>
                <a:latin typeface="Arial" panose="020B0604020202020204" pitchFamily="34" charset="0"/>
                <a:cs typeface="Arial" panose="020B0604020202020204" pitchFamily="34" charset="0"/>
              </a:rPr>
              <a:t>CHƯƠNG V. TAM GIÁC - TỨ GIÁC</a:t>
            </a:r>
            <a:endParaRPr lang="en-US" sz="4800" dirty="0">
              <a:solidFill>
                <a:srgbClr val="FFC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5837914"/>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99B3051-C121-6C23-38DF-702DDFCBAB7C}"/>
              </a:ext>
            </a:extLst>
          </p:cNvPr>
          <p:cNvGrpSpPr/>
          <p:nvPr/>
        </p:nvGrpSpPr>
        <p:grpSpPr>
          <a:xfrm>
            <a:off x="503101" y="2375880"/>
            <a:ext cx="10010866" cy="2003267"/>
            <a:chOff x="364878" y="2214999"/>
            <a:chExt cx="10010866" cy="2003267"/>
          </a:xfrm>
        </p:grpSpPr>
        <p:sp>
          <p:nvSpPr>
            <p:cNvPr id="11" name="Rounded Rectangle 10"/>
            <p:cNvSpPr/>
            <p:nvPr/>
          </p:nvSpPr>
          <p:spPr>
            <a:xfrm>
              <a:off x="721952" y="2830895"/>
              <a:ext cx="9653792" cy="138737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3200" b="1" i="1" dirty="0" err="1">
                  <a:solidFill>
                    <a:srgbClr val="0070C0"/>
                  </a:solidFill>
                  <a:latin typeface="Arial" panose="020B0604020202020204" pitchFamily="34" charset="0"/>
                  <a:cs typeface="Arial" panose="020B0604020202020204" pitchFamily="34" charset="0"/>
                </a:rPr>
                <a:t>Tứ</a:t>
              </a:r>
              <a:r>
                <a:rPr lang="en-US" sz="3200" b="1" i="1" dirty="0">
                  <a:solidFill>
                    <a:srgbClr val="0070C0"/>
                  </a:solidFill>
                  <a:latin typeface="Arial" panose="020B0604020202020204" pitchFamily="34" charset="0"/>
                  <a:cs typeface="Arial" panose="020B0604020202020204" pitchFamily="34" charset="0"/>
                </a:rPr>
                <a:t> </a:t>
              </a:r>
              <a:r>
                <a:rPr lang="en-US" sz="3200" b="1" i="1" dirty="0" err="1">
                  <a:solidFill>
                    <a:srgbClr val="0070C0"/>
                  </a:solidFill>
                  <a:latin typeface="Arial" panose="020B0604020202020204" pitchFamily="34" charset="0"/>
                  <a:cs typeface="Arial" panose="020B0604020202020204" pitchFamily="34" charset="0"/>
                </a:rPr>
                <a:t>giác</a:t>
              </a:r>
              <a:r>
                <a:rPr lang="en-US" sz="3200" b="1" i="1" dirty="0">
                  <a:solidFill>
                    <a:srgbClr val="0070C0"/>
                  </a:solidFill>
                  <a:latin typeface="Arial" panose="020B0604020202020204" pitchFamily="34" charset="0"/>
                  <a:cs typeface="Arial" panose="020B0604020202020204" pitchFamily="34" charset="0"/>
                </a:rPr>
                <a:t> </a:t>
              </a:r>
              <a:r>
                <a:rPr lang="en-US" sz="3200" b="1" i="1" dirty="0" err="1">
                  <a:solidFill>
                    <a:srgbClr val="0070C0"/>
                  </a:solidFill>
                  <a:latin typeface="Arial" panose="020B0604020202020204" pitchFamily="34" charset="0"/>
                  <a:cs typeface="Arial" panose="020B0604020202020204" pitchFamily="34" charset="0"/>
                </a:rPr>
                <a:t>lồi</a:t>
              </a:r>
              <a:r>
                <a:rPr lang="en-US" sz="3200" b="1" i="1" dirty="0">
                  <a:solidFill>
                    <a:srgbClr val="0070C0"/>
                  </a:solidFill>
                  <a:latin typeface="Arial" panose="020B0604020202020204" pitchFamily="34" charset="0"/>
                  <a:cs typeface="Arial" panose="020B0604020202020204" pitchFamily="34" charset="0"/>
                </a:rPr>
                <a:t> </a:t>
              </a:r>
              <a:r>
                <a:rPr lang="en-US" sz="3200" dirty="0" err="1">
                  <a:solidFill>
                    <a:srgbClr val="0070C0"/>
                  </a:solidFill>
                  <a:latin typeface="Arial" panose="020B0604020202020204" pitchFamily="34" charset="0"/>
                  <a:cs typeface="Arial" panose="020B0604020202020204" pitchFamily="34" charset="0"/>
                </a:rPr>
                <a:t>là</a:t>
              </a:r>
              <a:r>
                <a:rPr lang="en-US" sz="3200" dirty="0">
                  <a:solidFill>
                    <a:srgbClr val="0070C0"/>
                  </a:solidFill>
                  <a:latin typeface="Arial" panose="020B0604020202020204" pitchFamily="34" charset="0"/>
                  <a:cs typeface="Arial" panose="020B0604020202020204" pitchFamily="34" charset="0"/>
                </a:rPr>
                <a:t> </a:t>
              </a:r>
              <a:r>
                <a:rPr lang="en-US" sz="3200" dirty="0" err="1">
                  <a:solidFill>
                    <a:srgbClr val="0070C0"/>
                  </a:solidFill>
                  <a:latin typeface="Arial" panose="020B0604020202020204" pitchFamily="34" charset="0"/>
                  <a:cs typeface="Arial" panose="020B0604020202020204" pitchFamily="34" charset="0"/>
                </a:rPr>
                <a:t>tứ</a:t>
              </a:r>
              <a:r>
                <a:rPr lang="en-US" sz="3200" dirty="0">
                  <a:solidFill>
                    <a:srgbClr val="0070C0"/>
                  </a:solidFill>
                  <a:latin typeface="Arial" panose="020B0604020202020204" pitchFamily="34" charset="0"/>
                  <a:cs typeface="Arial" panose="020B0604020202020204" pitchFamily="34" charset="0"/>
                </a:rPr>
                <a:t> </a:t>
              </a:r>
              <a:r>
                <a:rPr lang="en-US" sz="3200" dirty="0" err="1">
                  <a:solidFill>
                    <a:srgbClr val="0070C0"/>
                  </a:solidFill>
                  <a:latin typeface="Arial" panose="020B0604020202020204" pitchFamily="34" charset="0"/>
                  <a:cs typeface="Arial" panose="020B0604020202020204" pitchFamily="34" charset="0"/>
                </a:rPr>
                <a:t>giác</a:t>
              </a:r>
              <a:r>
                <a:rPr lang="en-US" sz="3200" dirty="0">
                  <a:solidFill>
                    <a:srgbClr val="0070C0"/>
                  </a:solidFill>
                  <a:latin typeface="Arial" panose="020B0604020202020204" pitchFamily="34" charset="0"/>
                  <a:cs typeface="Arial" panose="020B0604020202020204" pitchFamily="34" charset="0"/>
                </a:rPr>
                <a:t> </a:t>
              </a:r>
              <a:r>
                <a:rPr lang="en-US" sz="3200" dirty="0" err="1">
                  <a:solidFill>
                    <a:srgbClr val="0070C0"/>
                  </a:solidFill>
                  <a:latin typeface="Arial" panose="020B0604020202020204" pitchFamily="34" charset="0"/>
                  <a:cs typeface="Arial" panose="020B0604020202020204" pitchFamily="34" charset="0"/>
                </a:rPr>
                <a:t>luôn</a:t>
              </a:r>
              <a:r>
                <a:rPr lang="en-US" sz="3200" dirty="0">
                  <a:solidFill>
                    <a:srgbClr val="0070C0"/>
                  </a:solidFill>
                  <a:latin typeface="Arial" panose="020B0604020202020204" pitchFamily="34" charset="0"/>
                  <a:cs typeface="Arial" panose="020B0604020202020204" pitchFamily="34" charset="0"/>
                </a:rPr>
                <a:t> </a:t>
              </a:r>
              <a:r>
                <a:rPr lang="en-US" sz="3200" dirty="0" err="1">
                  <a:solidFill>
                    <a:srgbClr val="0070C0"/>
                  </a:solidFill>
                  <a:latin typeface="Arial" panose="020B0604020202020204" pitchFamily="34" charset="0"/>
                  <a:cs typeface="Arial" panose="020B0604020202020204" pitchFamily="34" charset="0"/>
                </a:rPr>
                <a:t>nằm</a:t>
              </a:r>
              <a:r>
                <a:rPr lang="en-US" sz="3200" dirty="0">
                  <a:solidFill>
                    <a:srgbClr val="0070C0"/>
                  </a:solidFill>
                  <a:latin typeface="Arial" panose="020B0604020202020204" pitchFamily="34" charset="0"/>
                  <a:cs typeface="Arial" panose="020B0604020202020204" pitchFamily="34" charset="0"/>
                </a:rPr>
                <a:t> </a:t>
              </a:r>
              <a:r>
                <a:rPr lang="vi-VN" sz="3200" dirty="0">
                  <a:solidFill>
                    <a:srgbClr val="0070C0"/>
                  </a:solidFill>
                  <a:latin typeface="Arial" panose="020B0604020202020204" pitchFamily="34" charset="0"/>
                  <a:cs typeface="Arial" panose="020B0604020202020204" pitchFamily="34" charset="0"/>
                </a:rPr>
                <a:t>về một phía của đường thẳng chứa một cạnh bất kì của tứ giác đó.</a:t>
              </a:r>
              <a:endParaRPr lang="en-US" sz="3200" dirty="0">
                <a:solidFill>
                  <a:srgbClr val="0070C0"/>
                </a:solidFill>
                <a:latin typeface="Arial" panose="020B0604020202020204" pitchFamily="34" charset="0"/>
                <a:cs typeface="Arial" panose="020B0604020202020204" pitchFamily="34" charset="0"/>
              </a:endParaRPr>
            </a:p>
          </p:txBody>
        </p:sp>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878" y="2214999"/>
              <a:ext cx="864436" cy="870524"/>
            </a:xfrm>
            <a:prstGeom prst="rect">
              <a:avLst/>
            </a:prstGeom>
          </p:spPr>
        </p:pic>
      </p:grpSp>
      <p:sp>
        <p:nvSpPr>
          <p:cNvPr id="22" name="TextBox 21">
            <a:extLst>
              <a:ext uri="{FF2B5EF4-FFF2-40B4-BE49-F238E27FC236}">
                <a16:creationId xmlns:a16="http://schemas.microsoft.com/office/drawing/2014/main" id="{A3A062DA-93BF-4842-B601-4404401BCCE3}"/>
              </a:ext>
            </a:extLst>
          </p:cNvPr>
          <p:cNvSpPr txBox="1"/>
          <p:nvPr/>
        </p:nvSpPr>
        <p:spPr>
          <a:xfrm>
            <a:off x="127901" y="4740415"/>
            <a:ext cx="10466551" cy="1384995"/>
          </a:xfrm>
          <a:prstGeom prst="rect">
            <a:avLst/>
          </a:prstGeom>
          <a:noFill/>
        </p:spPr>
        <p:txBody>
          <a:bodyPr wrap="square">
            <a:spAutoFit/>
          </a:bodyPr>
          <a:lstStyle/>
          <a:p>
            <a:r>
              <a:rPr lang="en-US" sz="2800" dirty="0" err="1">
                <a:solidFill>
                  <a:srgbClr val="FF0000"/>
                </a:solidFill>
                <a:latin typeface="Arial" panose="020B0604020202020204" pitchFamily="34" charset="0"/>
                <a:cs typeface="Arial" panose="020B0604020202020204" pitchFamily="34" charset="0"/>
              </a:rPr>
              <a:t>Chú</a:t>
            </a:r>
            <a:r>
              <a:rPr lang="en-US" sz="2800" dirty="0">
                <a:solidFill>
                  <a:srgbClr val="FF0000"/>
                </a:solidFill>
                <a:latin typeface="Arial" panose="020B0604020202020204" pitchFamily="34" charset="0"/>
                <a:cs typeface="Arial" panose="020B0604020202020204" pitchFamily="34" charset="0"/>
              </a:rPr>
              <a:t> ý: </a:t>
            </a:r>
          </a:p>
          <a:p>
            <a:pPr marL="457200" indent="-457200">
              <a:buFont typeface="Wingdings" panose="05000000000000000000" pitchFamily="2" charset="2"/>
              <a:buChar char="Ø"/>
            </a:pPr>
            <a:r>
              <a:rPr lang="en-US" sz="2800" dirty="0" err="1">
                <a:solidFill>
                  <a:srgbClr val="0070C0"/>
                </a:solidFill>
                <a:latin typeface="Arial" panose="020B0604020202020204" pitchFamily="34" charset="0"/>
                <a:cs typeface="Arial" panose="020B0604020202020204" pitchFamily="34" charset="0"/>
              </a:rPr>
              <a:t>Trong</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chương</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trình</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chỉ</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đề</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cập</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đến</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tứ</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giác</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lồi</a:t>
            </a:r>
            <a:r>
              <a:rPr lang="en-US" sz="2800" dirty="0">
                <a:solidFill>
                  <a:srgbClr val="0070C0"/>
                </a:solidFill>
                <a:latin typeface="Arial" panose="020B0604020202020204" pitchFamily="34" charset="0"/>
                <a:cs typeface="Arial" panose="020B0604020202020204" pitchFamily="34" charset="0"/>
              </a:rPr>
              <a:t>.</a:t>
            </a:r>
          </a:p>
          <a:p>
            <a:pPr marL="457200" indent="-457200">
              <a:buFont typeface="Wingdings" panose="05000000000000000000" pitchFamily="2" charset="2"/>
              <a:buChar char="Ø"/>
            </a:pPr>
            <a:r>
              <a:rPr lang="en-US" sz="2800" dirty="0" err="1">
                <a:solidFill>
                  <a:srgbClr val="0070C0"/>
                </a:solidFill>
                <a:latin typeface="Arial" panose="020B0604020202020204" pitchFamily="34" charset="0"/>
                <a:cs typeface="Arial" panose="020B0604020202020204" pitchFamily="34" charset="0"/>
              </a:rPr>
              <a:t>Từ</a:t>
            </a:r>
            <a:r>
              <a:rPr lang="en-US" sz="2800" dirty="0">
                <a:solidFill>
                  <a:srgbClr val="0070C0"/>
                </a:solidFill>
                <a:latin typeface="Arial" panose="020B0604020202020204" pitchFamily="34" charset="0"/>
                <a:cs typeface="Arial" panose="020B0604020202020204" pitchFamily="34" charset="0"/>
              </a:rPr>
              <a:t> nay </a:t>
            </a:r>
            <a:r>
              <a:rPr lang="en-US" sz="2800" dirty="0" err="1">
                <a:solidFill>
                  <a:srgbClr val="0070C0"/>
                </a:solidFill>
                <a:latin typeface="Arial" panose="020B0604020202020204" pitchFamily="34" charset="0"/>
                <a:cs typeface="Arial" panose="020B0604020202020204" pitchFamily="34" charset="0"/>
              </a:rPr>
              <a:t>khi</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nói</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đến</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tứ</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giác</a:t>
            </a:r>
            <a:r>
              <a:rPr lang="en-US" sz="2800" dirty="0">
                <a:solidFill>
                  <a:srgbClr val="0070C0"/>
                </a:solidFill>
                <a:latin typeface="Arial" panose="020B0604020202020204" pitchFamily="34" charset="0"/>
                <a:cs typeface="Arial" panose="020B0604020202020204" pitchFamily="34" charset="0"/>
              </a:rPr>
              <a:t>, ta </a:t>
            </a:r>
            <a:r>
              <a:rPr lang="en-US" sz="2800" dirty="0" err="1">
                <a:solidFill>
                  <a:srgbClr val="0070C0"/>
                </a:solidFill>
                <a:latin typeface="Arial" panose="020B0604020202020204" pitchFamily="34" charset="0"/>
                <a:cs typeface="Arial" panose="020B0604020202020204" pitchFamily="34" charset="0"/>
              </a:rPr>
              <a:t>hiểu</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đó</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là</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tứ</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giác</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lồi</a:t>
            </a:r>
            <a:r>
              <a:rPr lang="en-US" sz="2800" dirty="0">
                <a:solidFill>
                  <a:srgbClr val="0070C0"/>
                </a:solidFill>
                <a:latin typeface="Arial" panose="020B0604020202020204" pitchFamily="34" charset="0"/>
                <a:cs typeface="Arial" panose="020B0604020202020204" pitchFamily="34" charset="0"/>
              </a:rPr>
              <a:t>. </a:t>
            </a:r>
          </a:p>
        </p:txBody>
      </p:sp>
      <p:grpSp>
        <p:nvGrpSpPr>
          <p:cNvPr id="16" name="Group 15">
            <a:extLst>
              <a:ext uri="{FF2B5EF4-FFF2-40B4-BE49-F238E27FC236}">
                <a16:creationId xmlns:a16="http://schemas.microsoft.com/office/drawing/2014/main" id="{CA5C00B0-B2B6-4792-8C67-F8C09471186E}"/>
              </a:ext>
            </a:extLst>
          </p:cNvPr>
          <p:cNvGrpSpPr/>
          <p:nvPr/>
        </p:nvGrpSpPr>
        <p:grpSpPr>
          <a:xfrm rot="5400000">
            <a:off x="8422163" y="3176056"/>
            <a:ext cx="6891246" cy="653685"/>
            <a:chOff x="4871257" y="83128"/>
            <a:chExt cx="7501721" cy="653685"/>
          </a:xfrm>
        </p:grpSpPr>
        <p:sp>
          <p:nvSpPr>
            <p:cNvPr id="17"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Arial" panose="020B0604020202020204" pitchFamily="34" charset="0"/>
                  <a:cs typeface="Arial" panose="020B0604020202020204" pitchFamily="34" charset="0"/>
                </a:rPr>
                <a:t>HOẠT ĐỘNG HÌNH THÀNH KIẾN THỨC</a:t>
              </a:r>
              <a:endParaRPr lang="en-US" sz="2400">
                <a:solidFill>
                  <a:srgbClr val="FFFF00"/>
                </a:solidFill>
                <a:latin typeface="Arial" panose="020B0604020202020204" pitchFamily="34" charset="0"/>
                <a:cs typeface="Arial" panose="020B0604020202020204" pitchFamily="34" charset="0"/>
              </a:endParaRPr>
            </a:p>
          </p:txBody>
        </p:sp>
      </p:grpSp>
      <p:pic>
        <p:nvPicPr>
          <p:cNvPr id="2" name="Picture 1">
            <a:extLst>
              <a:ext uri="{FF2B5EF4-FFF2-40B4-BE49-F238E27FC236}">
                <a16:creationId xmlns:a16="http://schemas.microsoft.com/office/drawing/2014/main" id="{73B3795F-5098-46BA-6C64-ECADD22B826B}"/>
              </a:ext>
            </a:extLst>
          </p:cNvPr>
          <p:cNvPicPr>
            <a:picLocks noChangeAspect="1"/>
          </p:cNvPicPr>
          <p:nvPr/>
        </p:nvPicPr>
        <p:blipFill rotWithShape="1">
          <a:blip r:embed="rId3"/>
          <a:srcRect b="12099"/>
          <a:stretch/>
        </p:blipFill>
        <p:spPr>
          <a:xfrm>
            <a:off x="3713545" y="96350"/>
            <a:ext cx="4253312" cy="2412684"/>
          </a:xfrm>
          <a:prstGeom prst="rect">
            <a:avLst/>
          </a:prstGeom>
        </p:spPr>
      </p:pic>
    </p:spTree>
    <p:extLst>
      <p:ext uri="{BB962C8B-B14F-4D97-AF65-F5344CB8AC3E}">
        <p14:creationId xmlns:p14="http://schemas.microsoft.com/office/powerpoint/2010/main" val="22841500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DD248B7-1A76-437A-81FF-6AA8B4111488}"/>
              </a:ext>
            </a:extLst>
          </p:cNvPr>
          <p:cNvGrpSpPr/>
          <p:nvPr/>
        </p:nvGrpSpPr>
        <p:grpSpPr>
          <a:xfrm>
            <a:off x="215757" y="380144"/>
            <a:ext cx="10608187" cy="1021583"/>
            <a:chOff x="215757" y="380144"/>
            <a:chExt cx="10608187" cy="1021583"/>
          </a:xfrm>
        </p:grpSpPr>
        <p:sp>
          <p:nvSpPr>
            <p:cNvPr id="4" name="Rectangle: Rounded Corners 3">
              <a:extLst>
                <a:ext uri="{FF2B5EF4-FFF2-40B4-BE49-F238E27FC236}">
                  <a16:creationId xmlns:a16="http://schemas.microsoft.com/office/drawing/2014/main" id="{E900C331-AE40-EA08-C763-34024F669FD6}"/>
                </a:ext>
              </a:extLst>
            </p:cNvPr>
            <p:cNvSpPr/>
            <p:nvPr/>
          </p:nvSpPr>
          <p:spPr>
            <a:xfrm>
              <a:off x="215757" y="380144"/>
              <a:ext cx="1541124" cy="54453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400" b="1" dirty="0"/>
                <a:t>Ví dụ 1</a:t>
              </a:r>
              <a:endParaRPr lang="en-US" sz="2400" b="1" dirty="0"/>
            </a:p>
          </p:txBody>
        </p:sp>
        <p:sp>
          <p:nvSpPr>
            <p:cNvPr id="6" name="TextBox 5">
              <a:extLst>
                <a:ext uri="{FF2B5EF4-FFF2-40B4-BE49-F238E27FC236}">
                  <a16:creationId xmlns:a16="http://schemas.microsoft.com/office/drawing/2014/main" id="{3BA548CD-1420-99E2-2DCC-5F8E111D81D8}"/>
                </a:ext>
              </a:extLst>
            </p:cNvPr>
            <p:cNvSpPr txBox="1"/>
            <p:nvPr/>
          </p:nvSpPr>
          <p:spPr>
            <a:xfrm>
              <a:off x="1756881" y="447620"/>
              <a:ext cx="9067063" cy="954107"/>
            </a:xfrm>
            <a:prstGeom prst="rect">
              <a:avLst/>
            </a:prstGeom>
            <a:noFill/>
          </p:spPr>
          <p:txBody>
            <a:bodyPr wrap="square" rtlCol="0">
              <a:spAutoFit/>
            </a:bodyPr>
            <a:lstStyle/>
            <a:p>
              <a:r>
                <a:rPr lang="vi-VN" sz="2800" dirty="0"/>
                <a:t>Quan sát Hình 15, tứ giác nào là tứ giác lồi? Đọc tên các cạnh, các đỉnh, các góc của cứ giác lồi đó.</a:t>
              </a:r>
              <a:endParaRPr lang="en-US" sz="2800" dirty="0"/>
            </a:p>
          </p:txBody>
        </p:sp>
      </p:grpSp>
      <p:grpSp>
        <p:nvGrpSpPr>
          <p:cNvPr id="12" name="Group 11">
            <a:extLst>
              <a:ext uri="{FF2B5EF4-FFF2-40B4-BE49-F238E27FC236}">
                <a16:creationId xmlns:a16="http://schemas.microsoft.com/office/drawing/2014/main" id="{6BE21DAC-1259-F574-E783-92AD6FFA7A92}"/>
              </a:ext>
            </a:extLst>
          </p:cNvPr>
          <p:cNvGrpSpPr/>
          <p:nvPr/>
        </p:nvGrpSpPr>
        <p:grpSpPr>
          <a:xfrm rot="5400000">
            <a:off x="8422163" y="3176056"/>
            <a:ext cx="6891246" cy="653685"/>
            <a:chOff x="4871257" y="83128"/>
            <a:chExt cx="7501721" cy="653685"/>
          </a:xfrm>
        </p:grpSpPr>
        <p:sp>
          <p:nvSpPr>
            <p:cNvPr id="13" name="Rectangle: Rounded Corners 28">
              <a:extLst>
                <a:ext uri="{FF2B5EF4-FFF2-40B4-BE49-F238E27FC236}">
                  <a16:creationId xmlns:a16="http://schemas.microsoft.com/office/drawing/2014/main" id="{D68C43A6-4249-64F9-1D88-0E24220C4395}"/>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E409A906-21D9-C508-132A-1B8A29317208}"/>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Arial" panose="020B0604020202020204" pitchFamily="34" charset="0"/>
                  <a:cs typeface="Arial" panose="020B0604020202020204" pitchFamily="34" charset="0"/>
                </a:rPr>
                <a:t>HOẠT ĐỘNG HÌNH THÀNH KIẾN THỨC</a:t>
              </a:r>
              <a:endParaRPr lang="en-US" sz="2400">
                <a:solidFill>
                  <a:srgbClr val="FFFF00"/>
                </a:solidFill>
                <a:latin typeface="Arial" panose="020B0604020202020204" pitchFamily="34" charset="0"/>
                <a:cs typeface="Arial" panose="020B0604020202020204" pitchFamily="34" charset="0"/>
              </a:endParaRPr>
            </a:p>
          </p:txBody>
        </p:sp>
      </p:grpSp>
      <p:sp>
        <p:nvSpPr>
          <p:cNvPr id="16" name="Arrow: Right 15">
            <a:extLst>
              <a:ext uri="{FF2B5EF4-FFF2-40B4-BE49-F238E27FC236}">
                <a16:creationId xmlns:a16="http://schemas.microsoft.com/office/drawing/2014/main" id="{B21F33A3-F0A4-F48C-81BB-5E7AC87C78AC}"/>
              </a:ext>
            </a:extLst>
          </p:cNvPr>
          <p:cNvSpPr/>
          <p:nvPr/>
        </p:nvSpPr>
        <p:spPr>
          <a:xfrm>
            <a:off x="443990" y="5614246"/>
            <a:ext cx="1631075" cy="1004101"/>
          </a:xfrm>
          <a:prstGeom prst="rightArrow">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ysClr val="windowText" lastClr="000000"/>
                </a:solidFill>
                <a:latin typeface="Arial" panose="020B0604020202020204" pitchFamily="34" charset="0"/>
                <a:cs typeface="Arial" panose="020B0604020202020204" pitchFamily="34" charset="0"/>
              </a:rPr>
              <a:t>Nhận</a:t>
            </a:r>
            <a:r>
              <a:rPr lang="en-US" sz="2000" b="1" dirty="0">
                <a:solidFill>
                  <a:sysClr val="windowText" lastClr="000000"/>
                </a:solidFill>
                <a:latin typeface="Arial" panose="020B0604020202020204" pitchFamily="34" charset="0"/>
                <a:cs typeface="Arial" panose="020B0604020202020204" pitchFamily="34" charset="0"/>
              </a:rPr>
              <a:t> </a:t>
            </a:r>
            <a:r>
              <a:rPr lang="en-US" sz="2000" b="1" dirty="0" err="1">
                <a:solidFill>
                  <a:sysClr val="windowText" lastClr="000000"/>
                </a:solidFill>
                <a:latin typeface="Arial" panose="020B0604020202020204" pitchFamily="34" charset="0"/>
                <a:cs typeface="Arial" panose="020B0604020202020204" pitchFamily="34" charset="0"/>
              </a:rPr>
              <a:t>xét</a:t>
            </a:r>
            <a:endParaRPr lang="en-US" sz="2000" b="1" dirty="0">
              <a:solidFill>
                <a:sysClr val="windowText" lastClr="0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F4D631A6-2C8C-5301-873E-90A4792D4AE8}"/>
                  </a:ext>
                </a:extLst>
              </p:cNvPr>
              <p:cNvSpPr txBox="1"/>
              <p:nvPr/>
            </p:nvSpPr>
            <p:spPr>
              <a:xfrm>
                <a:off x="2393825" y="5864653"/>
                <a:ext cx="4708723" cy="545727"/>
              </a:xfrm>
              <a:prstGeom prst="rect">
                <a:avLst/>
              </a:prstGeom>
              <a:ln w="38100">
                <a:solidFill>
                  <a:schemeClr val="accent6">
                    <a:lumMod val="60000"/>
                    <a:lumOff val="40000"/>
                  </a:schemeClr>
                </a:solidFill>
              </a:ln>
            </p:spPr>
            <p:style>
              <a:lnRef idx="2">
                <a:schemeClr val="accent3"/>
              </a:lnRef>
              <a:fillRef idx="1">
                <a:schemeClr val="lt1"/>
              </a:fillRef>
              <a:effectRef idx="0">
                <a:schemeClr val="accent3"/>
              </a:effectRef>
              <a:fontRef idx="minor">
                <a:schemeClr val="dk1"/>
              </a:fontRef>
            </p:style>
            <p:txBody>
              <a:bodyPr wrap="square">
                <a:spAutoFit/>
              </a:bodyPr>
              <a:lstStyle/>
              <a:p>
                <a:pPr>
                  <a:lnSpc>
                    <a:spcPct val="115000"/>
                  </a:lnSpc>
                  <a:spcBef>
                    <a:spcPts val="600"/>
                  </a:spcBef>
                  <a:spcAft>
                    <a:spcPts val="600"/>
                  </a:spcAft>
                </a:pPr>
                <a:r>
                  <a:rPr lang="en-US" sz="2800"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Tứ </a:t>
                </a:r>
                <a:r>
                  <a:rPr lang="en-US" sz="2800" dirty="0" err="1">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giác</a:t>
                </a:r>
                <a:r>
                  <a:rPr lang="vi-VN" sz="2800"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vi-VN" sz="2800" b="0" i="1" smtClean="0">
                        <a:solidFill>
                          <a:schemeClr val="accent1">
                            <a:lumMod val="75000"/>
                          </a:schemeClr>
                        </a:solidFill>
                        <a:effectLst/>
                        <a:latin typeface="Cambria Math" panose="02040503050406030204" pitchFamily="18" charset="0"/>
                        <a:ea typeface="Calibri" panose="020F0502020204030204" pitchFamily="34" charset="0"/>
                        <a:cs typeface="Arial" panose="020B0604020202020204" pitchFamily="34" charset="0"/>
                      </a:rPr>
                      <m:t>𝐻𝐼𝐾𝐺</m:t>
                    </m:r>
                  </m:oMath>
                </a14:m>
                <a:r>
                  <a:rPr lang="vi-VN" sz="2800"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 là tứ giác lồi.</a:t>
                </a:r>
                <a:endParaRPr lang="en-US" sz="2800"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7" name="TextBox 16">
                <a:extLst>
                  <a:ext uri="{FF2B5EF4-FFF2-40B4-BE49-F238E27FC236}">
                    <a16:creationId xmlns:a16="http://schemas.microsoft.com/office/drawing/2014/main" id="{F4D631A6-2C8C-5301-873E-90A4792D4AE8}"/>
                  </a:ext>
                </a:extLst>
              </p:cNvPr>
              <p:cNvSpPr txBox="1">
                <a:spLocks noRot="1" noChangeAspect="1" noMove="1" noResize="1" noEditPoints="1" noAdjustHandles="1" noChangeArrowheads="1" noChangeShapeType="1" noTextEdit="1"/>
              </p:cNvSpPr>
              <p:nvPr/>
            </p:nvSpPr>
            <p:spPr>
              <a:xfrm>
                <a:off x="2393825" y="5864653"/>
                <a:ext cx="4708723" cy="545727"/>
              </a:xfrm>
              <a:prstGeom prst="rect">
                <a:avLst/>
              </a:prstGeom>
              <a:blipFill>
                <a:blip r:embed="rId3"/>
                <a:stretch>
                  <a:fillRect l="-2314" t="-4167" b="-23958"/>
                </a:stretch>
              </a:blipFill>
              <a:ln w="38100">
                <a:solidFill>
                  <a:schemeClr val="accent6">
                    <a:lumMod val="60000"/>
                    <a:lumOff val="40000"/>
                  </a:schemeClr>
                </a:solidFill>
              </a:ln>
            </p:spPr>
            <p:txBody>
              <a:bodyPr/>
              <a:lstStyle/>
              <a:p>
                <a:r>
                  <a:rPr lang="en-US">
                    <a:noFill/>
                  </a:rPr>
                  <a:t> </a:t>
                </a:r>
              </a:p>
            </p:txBody>
          </p:sp>
        </mc:Fallback>
      </mc:AlternateContent>
      <p:pic>
        <p:nvPicPr>
          <p:cNvPr id="3" name="Picture 2">
            <a:extLst>
              <a:ext uri="{FF2B5EF4-FFF2-40B4-BE49-F238E27FC236}">
                <a16:creationId xmlns:a16="http://schemas.microsoft.com/office/drawing/2014/main" id="{3E1B112B-32B3-2FB8-56E8-2E313DA03DD9}"/>
              </a:ext>
            </a:extLst>
          </p:cNvPr>
          <p:cNvPicPr>
            <a:picLocks noChangeAspect="1"/>
          </p:cNvPicPr>
          <p:nvPr/>
        </p:nvPicPr>
        <p:blipFill>
          <a:blip r:embed="rId4"/>
          <a:stretch>
            <a:fillRect/>
          </a:stretch>
        </p:blipFill>
        <p:spPr>
          <a:xfrm>
            <a:off x="959514" y="1787747"/>
            <a:ext cx="9188519" cy="3349446"/>
          </a:xfrm>
          <a:prstGeom prst="rect">
            <a:avLst/>
          </a:prstGeom>
        </p:spPr>
      </p:pic>
    </p:spTree>
    <p:extLst>
      <p:ext uri="{BB962C8B-B14F-4D97-AF65-F5344CB8AC3E}">
        <p14:creationId xmlns:p14="http://schemas.microsoft.com/office/powerpoint/2010/main" val="9927142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DD248B7-1A76-437A-81FF-6AA8B4111488}"/>
              </a:ext>
            </a:extLst>
          </p:cNvPr>
          <p:cNvGrpSpPr/>
          <p:nvPr/>
        </p:nvGrpSpPr>
        <p:grpSpPr>
          <a:xfrm>
            <a:off x="215757" y="380144"/>
            <a:ext cx="10608187" cy="1021583"/>
            <a:chOff x="215757" y="380144"/>
            <a:chExt cx="10608187" cy="1021583"/>
          </a:xfrm>
        </p:grpSpPr>
        <p:sp>
          <p:nvSpPr>
            <p:cNvPr id="4" name="Rectangle: Rounded Corners 3">
              <a:extLst>
                <a:ext uri="{FF2B5EF4-FFF2-40B4-BE49-F238E27FC236}">
                  <a16:creationId xmlns:a16="http://schemas.microsoft.com/office/drawing/2014/main" id="{E900C331-AE40-EA08-C763-34024F669FD6}"/>
                </a:ext>
              </a:extLst>
            </p:cNvPr>
            <p:cNvSpPr/>
            <p:nvPr/>
          </p:nvSpPr>
          <p:spPr>
            <a:xfrm>
              <a:off x="215757" y="380144"/>
              <a:ext cx="1541124" cy="54453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400" b="1" dirty="0"/>
                <a:t>Ví dụ 1</a:t>
              </a:r>
              <a:endParaRPr lang="en-US" sz="2400" b="1" dirty="0"/>
            </a:p>
          </p:txBody>
        </p:sp>
        <p:sp>
          <p:nvSpPr>
            <p:cNvPr id="6" name="TextBox 5">
              <a:extLst>
                <a:ext uri="{FF2B5EF4-FFF2-40B4-BE49-F238E27FC236}">
                  <a16:creationId xmlns:a16="http://schemas.microsoft.com/office/drawing/2014/main" id="{3BA548CD-1420-99E2-2DCC-5F8E111D81D8}"/>
                </a:ext>
              </a:extLst>
            </p:cNvPr>
            <p:cNvSpPr txBox="1"/>
            <p:nvPr/>
          </p:nvSpPr>
          <p:spPr>
            <a:xfrm>
              <a:off x="1756881" y="447620"/>
              <a:ext cx="9067063" cy="954107"/>
            </a:xfrm>
            <a:prstGeom prst="rect">
              <a:avLst/>
            </a:prstGeom>
            <a:noFill/>
          </p:spPr>
          <p:txBody>
            <a:bodyPr wrap="square" rtlCol="0">
              <a:spAutoFit/>
            </a:bodyPr>
            <a:lstStyle/>
            <a:p>
              <a:r>
                <a:rPr lang="vi-VN" sz="2800" dirty="0"/>
                <a:t>Quan sát Hình 15, tứ giác nào là tứ giác lồi? Đọc tên các cạnh, các đỉnh, các góc của cứ giác lồi đó.</a:t>
              </a:r>
              <a:endParaRPr lang="en-US" sz="2800" dirty="0"/>
            </a:p>
          </p:txBody>
        </p:sp>
      </p:grpSp>
      <p:grpSp>
        <p:nvGrpSpPr>
          <p:cNvPr id="12" name="Group 11">
            <a:extLst>
              <a:ext uri="{FF2B5EF4-FFF2-40B4-BE49-F238E27FC236}">
                <a16:creationId xmlns:a16="http://schemas.microsoft.com/office/drawing/2014/main" id="{6BE21DAC-1259-F574-E783-92AD6FFA7A92}"/>
              </a:ext>
            </a:extLst>
          </p:cNvPr>
          <p:cNvGrpSpPr/>
          <p:nvPr/>
        </p:nvGrpSpPr>
        <p:grpSpPr>
          <a:xfrm rot="5400000">
            <a:off x="8422163" y="3176056"/>
            <a:ext cx="6891246" cy="653685"/>
            <a:chOff x="4871257" y="83128"/>
            <a:chExt cx="7501721" cy="653685"/>
          </a:xfrm>
        </p:grpSpPr>
        <p:sp>
          <p:nvSpPr>
            <p:cNvPr id="13" name="Rectangle: Rounded Corners 28">
              <a:extLst>
                <a:ext uri="{FF2B5EF4-FFF2-40B4-BE49-F238E27FC236}">
                  <a16:creationId xmlns:a16="http://schemas.microsoft.com/office/drawing/2014/main" id="{D68C43A6-4249-64F9-1D88-0E24220C4395}"/>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E409A906-21D9-C508-132A-1B8A29317208}"/>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Arial" panose="020B0604020202020204" pitchFamily="34" charset="0"/>
                  <a:cs typeface="Arial" panose="020B0604020202020204" pitchFamily="34" charset="0"/>
                </a:rPr>
                <a:t>HOẠT ĐỘNG HÌNH THÀNH KIẾN THỨC</a:t>
              </a:r>
              <a:endParaRPr lang="en-US" sz="2400">
                <a:solidFill>
                  <a:srgbClr val="FFFF00"/>
                </a:solidFill>
                <a:latin typeface="Arial" panose="020B0604020202020204" pitchFamily="34" charset="0"/>
                <a:cs typeface="Arial" panose="020B0604020202020204" pitchFamily="34" charset="0"/>
              </a:endParaRPr>
            </a:p>
          </p:txBody>
        </p:sp>
      </p:grpSp>
      <p:sp>
        <p:nvSpPr>
          <p:cNvPr id="2" name="TextBox 1">
            <a:extLst>
              <a:ext uri="{FF2B5EF4-FFF2-40B4-BE49-F238E27FC236}">
                <a16:creationId xmlns:a16="http://schemas.microsoft.com/office/drawing/2014/main" id="{8B57188F-08DE-C490-AF8E-456C7211F453}"/>
              </a:ext>
            </a:extLst>
          </p:cNvPr>
          <p:cNvSpPr txBox="1"/>
          <p:nvPr/>
        </p:nvSpPr>
        <p:spPr>
          <a:xfrm>
            <a:off x="275638" y="1887440"/>
            <a:ext cx="5833062" cy="2597827"/>
          </a:xfrm>
          <a:prstGeom prst="rect">
            <a:avLst/>
          </a:prstGeom>
          <a:noFill/>
        </p:spPr>
        <p:txBody>
          <a:bodyPr wrap="square">
            <a:spAutoFit/>
          </a:bodyPr>
          <a:lstStyle/>
          <a:p>
            <a:pPr marL="225425" indent="-225425">
              <a:lnSpc>
                <a:spcPct val="150000"/>
              </a:lnSpc>
              <a:buFont typeface="Arial" panose="020B0604020202020204" pitchFamily="34" charset="0"/>
              <a:buChar char="•"/>
            </a:pPr>
            <a:r>
              <a:rPr lang="en-US" sz="2800" b="1" dirty="0" err="1">
                <a:latin typeface="Arial" panose="020B0604020202020204" pitchFamily="34" charset="0"/>
                <a:cs typeface="Arial" panose="020B0604020202020204" pitchFamily="34" charset="0"/>
              </a:rPr>
              <a:t>Tứ</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giác</a:t>
            </a:r>
            <a:r>
              <a:rPr lang="vi-VN" sz="2800" b="1" dirty="0">
                <a:latin typeface="Arial" panose="020B0604020202020204" pitchFamily="34" charset="0"/>
                <a:cs typeface="Arial" panose="020B0604020202020204" pitchFamily="34" charset="0"/>
              </a:rPr>
              <a:t> lồi</a:t>
            </a:r>
            <a:r>
              <a:rPr lang="en-US" sz="2800" b="1" dirty="0">
                <a:latin typeface="Arial" panose="020B0604020202020204" pitchFamily="34" charset="0"/>
                <a:cs typeface="Arial" panose="020B0604020202020204" pitchFamily="34" charset="0"/>
              </a:rPr>
              <a:t>:</a:t>
            </a:r>
          </a:p>
          <a:p>
            <a:pPr marL="225425" indent="-225425">
              <a:lnSpc>
                <a:spcPct val="150000"/>
              </a:lnSpc>
              <a:buFont typeface="Arial" panose="020B0604020202020204" pitchFamily="34" charset="0"/>
              <a:buChar char="•"/>
            </a:pPr>
            <a:r>
              <a:rPr lang="en-US" sz="2800" b="1" dirty="0" err="1">
                <a:latin typeface="Arial" panose="020B0604020202020204" pitchFamily="34" charset="0"/>
                <a:cs typeface="Arial" panose="020B0604020202020204" pitchFamily="34" charset="0"/>
              </a:rPr>
              <a:t>Các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cạnh</a:t>
            </a:r>
            <a:r>
              <a:rPr lang="en-US" sz="2800" b="1" dirty="0">
                <a:latin typeface="Arial" panose="020B0604020202020204" pitchFamily="34" charset="0"/>
                <a:cs typeface="Arial" panose="020B0604020202020204" pitchFamily="34" charset="0"/>
              </a:rPr>
              <a:t>:</a:t>
            </a:r>
          </a:p>
          <a:p>
            <a:pPr marL="225425" indent="-225425">
              <a:lnSpc>
                <a:spcPct val="150000"/>
              </a:lnSpc>
              <a:buFont typeface="Arial" panose="020B0604020202020204" pitchFamily="34" charset="0"/>
              <a:buChar char="•"/>
            </a:pPr>
            <a:r>
              <a:rPr lang="en-US" sz="2800" b="1" dirty="0" err="1">
                <a:latin typeface="Arial" panose="020B0604020202020204" pitchFamily="34" charset="0"/>
                <a:cs typeface="Arial" panose="020B0604020202020204" pitchFamily="34" charset="0"/>
              </a:rPr>
              <a:t>Các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đỉnh</a:t>
            </a:r>
            <a:r>
              <a:rPr lang="en-US" sz="2800" b="1" dirty="0">
                <a:latin typeface="Arial" panose="020B0604020202020204" pitchFamily="34" charset="0"/>
                <a:cs typeface="Arial" panose="020B0604020202020204" pitchFamily="34" charset="0"/>
              </a:rPr>
              <a:t>:</a:t>
            </a:r>
          </a:p>
          <a:p>
            <a:pPr marL="225425" indent="-225425">
              <a:lnSpc>
                <a:spcPct val="150000"/>
              </a:lnSpc>
              <a:buFont typeface="Arial" panose="020B0604020202020204" pitchFamily="34" charset="0"/>
              <a:buChar char="•"/>
            </a:pPr>
            <a:r>
              <a:rPr lang="en-US" sz="2800" b="1" dirty="0" err="1">
                <a:latin typeface="Arial" panose="020B0604020202020204" pitchFamily="34" charset="0"/>
                <a:cs typeface="Arial" panose="020B0604020202020204" pitchFamily="34" charset="0"/>
              </a:rPr>
              <a:t>Các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góc</a:t>
            </a:r>
            <a:r>
              <a:rPr lang="en-US" sz="2800" b="1" dirty="0">
                <a:latin typeface="Arial" panose="020B060402020202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89E30D24-553B-A4E1-7411-3CDB9324C26F}"/>
                  </a:ext>
                </a:extLst>
              </p:cNvPr>
              <p:cNvSpPr txBox="1"/>
              <p:nvPr/>
            </p:nvSpPr>
            <p:spPr>
              <a:xfrm>
                <a:off x="2393859" y="1970310"/>
                <a:ext cx="1592139"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3200" b="0" i="1" dirty="0" smtClean="0">
                          <a:solidFill>
                            <a:srgbClr val="FF0000"/>
                          </a:solidFill>
                          <a:latin typeface="Cambria Math" panose="02040503050406030204" pitchFamily="18" charset="0"/>
                          <a:cs typeface="Arial" panose="020B0604020202020204" pitchFamily="34" charset="0"/>
                        </a:rPr>
                        <m:t>𝐻𝐼𝐾𝐺</m:t>
                      </m:r>
                    </m:oMath>
                  </m:oMathPara>
                </a14:m>
                <a:endParaRPr lang="en-US" sz="3200" dirty="0">
                  <a:solidFill>
                    <a:srgbClr val="FF0000"/>
                  </a:solidFill>
                  <a:latin typeface="Arial" panose="020B0604020202020204" pitchFamily="34" charset="0"/>
                  <a:cs typeface="Arial" panose="020B0604020202020204" pitchFamily="34" charset="0"/>
                </a:endParaRPr>
              </a:p>
            </p:txBody>
          </p:sp>
        </mc:Choice>
        <mc:Fallback xmlns="">
          <p:sp>
            <p:nvSpPr>
              <p:cNvPr id="3" name="TextBox 2">
                <a:extLst>
                  <a:ext uri="{FF2B5EF4-FFF2-40B4-BE49-F238E27FC236}">
                    <a16:creationId xmlns:a16="http://schemas.microsoft.com/office/drawing/2014/main" id="{89E30D24-553B-A4E1-7411-3CDB9324C26F}"/>
                  </a:ext>
                </a:extLst>
              </p:cNvPr>
              <p:cNvSpPr txBox="1">
                <a:spLocks noRot="1" noChangeAspect="1" noMove="1" noResize="1" noEditPoints="1" noAdjustHandles="1" noChangeArrowheads="1" noChangeShapeType="1" noTextEdit="1"/>
              </p:cNvSpPr>
              <p:nvPr/>
            </p:nvSpPr>
            <p:spPr>
              <a:xfrm>
                <a:off x="2393859" y="1970310"/>
                <a:ext cx="1592139" cy="58477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13FB393-41B5-4A13-5C0F-BCA02D66883A}"/>
                  </a:ext>
                </a:extLst>
              </p:cNvPr>
              <p:cNvSpPr txBox="1"/>
              <p:nvPr/>
            </p:nvSpPr>
            <p:spPr>
              <a:xfrm>
                <a:off x="2419513" y="2604626"/>
                <a:ext cx="2900790"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3200" b="0" i="1" dirty="0" smtClean="0">
                          <a:solidFill>
                            <a:srgbClr val="FF0000"/>
                          </a:solidFill>
                          <a:latin typeface="Cambria Math" panose="02040503050406030204" pitchFamily="18" charset="0"/>
                          <a:cs typeface="Arial" panose="020B0604020202020204" pitchFamily="34" charset="0"/>
                        </a:rPr>
                        <m:t>𝐻𝐼</m:t>
                      </m:r>
                      <m:r>
                        <a:rPr lang="en-US" sz="3200" i="1" dirty="0" smtClean="0">
                          <a:solidFill>
                            <a:srgbClr val="FF0000"/>
                          </a:solidFill>
                          <a:latin typeface="Cambria Math" panose="02040503050406030204" pitchFamily="18" charset="0"/>
                          <a:cs typeface="Arial" panose="020B0604020202020204" pitchFamily="34" charset="0"/>
                        </a:rPr>
                        <m:t>, </m:t>
                      </m:r>
                      <m:r>
                        <a:rPr lang="vi-VN" sz="3200" b="0" i="1" dirty="0" smtClean="0">
                          <a:solidFill>
                            <a:srgbClr val="FF0000"/>
                          </a:solidFill>
                          <a:latin typeface="Cambria Math" panose="02040503050406030204" pitchFamily="18" charset="0"/>
                          <a:cs typeface="Arial" panose="020B0604020202020204" pitchFamily="34" charset="0"/>
                        </a:rPr>
                        <m:t>𝐼𝐾</m:t>
                      </m:r>
                      <m:r>
                        <a:rPr lang="en-US" sz="3200" i="1" dirty="0" smtClean="0">
                          <a:solidFill>
                            <a:srgbClr val="FF0000"/>
                          </a:solidFill>
                          <a:latin typeface="Cambria Math" panose="02040503050406030204" pitchFamily="18" charset="0"/>
                          <a:cs typeface="Arial" panose="020B0604020202020204" pitchFamily="34" charset="0"/>
                        </a:rPr>
                        <m:t>, </m:t>
                      </m:r>
                      <m:r>
                        <a:rPr lang="vi-VN" sz="3200" b="0" i="1" dirty="0" smtClean="0">
                          <a:solidFill>
                            <a:srgbClr val="FF0000"/>
                          </a:solidFill>
                          <a:latin typeface="Cambria Math" panose="02040503050406030204" pitchFamily="18" charset="0"/>
                          <a:cs typeface="Arial" panose="020B0604020202020204" pitchFamily="34" charset="0"/>
                        </a:rPr>
                        <m:t>𝐺𝐾</m:t>
                      </m:r>
                      <m:r>
                        <a:rPr lang="en-US" sz="3200" i="1" dirty="0" smtClean="0">
                          <a:solidFill>
                            <a:srgbClr val="FF0000"/>
                          </a:solidFill>
                          <a:latin typeface="Cambria Math" panose="02040503050406030204" pitchFamily="18" charset="0"/>
                          <a:cs typeface="Arial" panose="020B0604020202020204" pitchFamily="34" charset="0"/>
                        </a:rPr>
                        <m:t>, </m:t>
                      </m:r>
                      <m:r>
                        <a:rPr lang="vi-VN" sz="3200" b="0" i="1" dirty="0" smtClean="0">
                          <a:solidFill>
                            <a:srgbClr val="FF0000"/>
                          </a:solidFill>
                          <a:latin typeface="Cambria Math" panose="02040503050406030204" pitchFamily="18" charset="0"/>
                          <a:cs typeface="Arial" panose="020B0604020202020204" pitchFamily="34" charset="0"/>
                        </a:rPr>
                        <m:t>𝐺𝐻</m:t>
                      </m:r>
                      <m:r>
                        <a:rPr lang="en-US" sz="3200" i="1" dirty="0" smtClean="0">
                          <a:solidFill>
                            <a:srgbClr val="FF0000"/>
                          </a:solidFill>
                          <a:latin typeface="Cambria Math" panose="02040503050406030204" pitchFamily="18" charset="0"/>
                          <a:cs typeface="Arial" panose="020B0604020202020204" pitchFamily="34" charset="0"/>
                        </a:rPr>
                        <m:t>;</m:t>
                      </m:r>
                    </m:oMath>
                  </m:oMathPara>
                </a14:m>
                <a:endParaRPr lang="en-US" sz="3200" dirty="0">
                  <a:solidFill>
                    <a:srgbClr val="FF0000"/>
                  </a:solidFill>
                  <a:latin typeface="Arial" panose="020B0604020202020204" pitchFamily="34"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713FB393-41B5-4A13-5C0F-BCA02D66883A}"/>
                  </a:ext>
                </a:extLst>
              </p:cNvPr>
              <p:cNvSpPr txBox="1">
                <a:spLocks noRot="1" noChangeAspect="1" noMove="1" noResize="1" noEditPoints="1" noAdjustHandles="1" noChangeArrowheads="1" noChangeShapeType="1" noTextEdit="1"/>
              </p:cNvSpPr>
              <p:nvPr/>
            </p:nvSpPr>
            <p:spPr>
              <a:xfrm>
                <a:off x="2419513" y="2604626"/>
                <a:ext cx="2900790" cy="58477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1FE036C-A96C-91A3-52BF-8CC2091E1FFF}"/>
                  </a:ext>
                </a:extLst>
              </p:cNvPr>
              <p:cNvSpPr txBox="1"/>
              <p:nvPr/>
            </p:nvSpPr>
            <p:spPr>
              <a:xfrm>
                <a:off x="1739533" y="3243496"/>
                <a:ext cx="2900790"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3200" b="0" i="1" dirty="0" smtClean="0">
                          <a:solidFill>
                            <a:srgbClr val="FF0000"/>
                          </a:solidFill>
                          <a:latin typeface="Cambria Math" panose="02040503050406030204" pitchFamily="18" charset="0"/>
                          <a:cs typeface="Arial" panose="020B0604020202020204" pitchFamily="34" charset="0"/>
                        </a:rPr>
                        <m:t>𝐻</m:t>
                      </m:r>
                      <m:r>
                        <a:rPr lang="en-US" sz="3200" i="1" dirty="0" smtClean="0">
                          <a:solidFill>
                            <a:srgbClr val="FF0000"/>
                          </a:solidFill>
                          <a:latin typeface="Cambria Math" panose="02040503050406030204" pitchFamily="18" charset="0"/>
                          <a:cs typeface="Arial" panose="020B0604020202020204" pitchFamily="34" charset="0"/>
                        </a:rPr>
                        <m:t>, </m:t>
                      </m:r>
                      <m:r>
                        <a:rPr lang="vi-VN" sz="3200" b="0" i="1" dirty="0" smtClean="0">
                          <a:solidFill>
                            <a:srgbClr val="FF0000"/>
                          </a:solidFill>
                          <a:latin typeface="Cambria Math" panose="02040503050406030204" pitchFamily="18" charset="0"/>
                          <a:cs typeface="Arial" panose="020B0604020202020204" pitchFamily="34" charset="0"/>
                        </a:rPr>
                        <m:t>𝐼</m:t>
                      </m:r>
                      <m:r>
                        <a:rPr lang="en-US" sz="3200" i="1" dirty="0" smtClean="0">
                          <a:solidFill>
                            <a:srgbClr val="FF0000"/>
                          </a:solidFill>
                          <a:latin typeface="Cambria Math" panose="02040503050406030204" pitchFamily="18" charset="0"/>
                          <a:cs typeface="Arial" panose="020B0604020202020204" pitchFamily="34" charset="0"/>
                        </a:rPr>
                        <m:t>, </m:t>
                      </m:r>
                      <m:r>
                        <a:rPr lang="vi-VN" sz="3200" b="0" i="1" dirty="0" smtClean="0">
                          <a:solidFill>
                            <a:srgbClr val="FF0000"/>
                          </a:solidFill>
                          <a:latin typeface="Cambria Math" panose="02040503050406030204" pitchFamily="18" charset="0"/>
                          <a:cs typeface="Arial" panose="020B0604020202020204" pitchFamily="34" charset="0"/>
                        </a:rPr>
                        <m:t>𝐾</m:t>
                      </m:r>
                      <m:r>
                        <a:rPr lang="en-US" sz="3200" i="1" dirty="0" smtClean="0">
                          <a:solidFill>
                            <a:srgbClr val="FF0000"/>
                          </a:solidFill>
                          <a:latin typeface="Cambria Math" panose="02040503050406030204" pitchFamily="18" charset="0"/>
                          <a:cs typeface="Arial" panose="020B0604020202020204" pitchFamily="34" charset="0"/>
                        </a:rPr>
                        <m:t>, </m:t>
                      </m:r>
                      <m:r>
                        <a:rPr lang="vi-VN" sz="3200" b="0" i="1" dirty="0" smtClean="0">
                          <a:solidFill>
                            <a:srgbClr val="FF0000"/>
                          </a:solidFill>
                          <a:latin typeface="Cambria Math" panose="02040503050406030204" pitchFamily="18" charset="0"/>
                          <a:cs typeface="Arial" panose="020B0604020202020204" pitchFamily="34" charset="0"/>
                        </a:rPr>
                        <m:t>𝐺</m:t>
                      </m:r>
                      <m:r>
                        <a:rPr lang="en-US" sz="3200" i="1" dirty="0" smtClean="0">
                          <a:solidFill>
                            <a:srgbClr val="FF0000"/>
                          </a:solidFill>
                          <a:latin typeface="Cambria Math" panose="02040503050406030204" pitchFamily="18" charset="0"/>
                          <a:cs typeface="Arial" panose="020B0604020202020204" pitchFamily="34" charset="0"/>
                        </a:rPr>
                        <m:t>;</m:t>
                      </m:r>
                    </m:oMath>
                  </m:oMathPara>
                </a14:m>
                <a:endParaRPr lang="en-US" sz="3200" dirty="0">
                  <a:solidFill>
                    <a:srgbClr val="FF0000"/>
                  </a:solidFill>
                  <a:latin typeface="Arial" panose="020B0604020202020204" pitchFamily="34"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01FE036C-A96C-91A3-52BF-8CC2091E1FFF}"/>
                  </a:ext>
                </a:extLst>
              </p:cNvPr>
              <p:cNvSpPr txBox="1">
                <a:spLocks noRot="1" noChangeAspect="1" noMove="1" noResize="1" noEditPoints="1" noAdjustHandles="1" noChangeArrowheads="1" noChangeShapeType="1" noTextEdit="1"/>
              </p:cNvSpPr>
              <p:nvPr/>
            </p:nvSpPr>
            <p:spPr>
              <a:xfrm>
                <a:off x="1739533" y="3243496"/>
                <a:ext cx="2900790" cy="58477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C8BB10F2-8340-2842-60F7-F222B2219743}"/>
                  </a:ext>
                </a:extLst>
              </p:cNvPr>
              <p:cNvSpPr txBox="1"/>
              <p:nvPr/>
            </p:nvSpPr>
            <p:spPr>
              <a:xfrm>
                <a:off x="1951800" y="3947684"/>
                <a:ext cx="1993102" cy="53758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2800" i="1" dirty="0" smtClean="0">
                              <a:solidFill>
                                <a:srgbClr val="FF0000"/>
                              </a:solidFill>
                              <a:latin typeface="Cambria Math" panose="02040503050406030204" pitchFamily="18" charset="0"/>
                              <a:cs typeface="Arial" panose="020B0604020202020204" pitchFamily="34" charset="0"/>
                            </a:rPr>
                          </m:ctrlPr>
                        </m:accPr>
                        <m:e>
                          <m:r>
                            <a:rPr lang="vi-VN" sz="2800" b="0" i="1" dirty="0" smtClean="0">
                              <a:solidFill>
                                <a:srgbClr val="FF0000"/>
                              </a:solidFill>
                              <a:latin typeface="Cambria Math" panose="02040503050406030204" pitchFamily="18" charset="0"/>
                              <a:cs typeface="Arial" panose="020B0604020202020204" pitchFamily="34" charset="0"/>
                            </a:rPr>
                            <m:t>𝐻</m:t>
                          </m:r>
                        </m:e>
                      </m:acc>
                      <m:r>
                        <a:rPr lang="en-US" sz="2800" i="1" dirty="0" smtClean="0">
                          <a:solidFill>
                            <a:srgbClr val="FF0000"/>
                          </a:solidFill>
                          <a:latin typeface="Cambria Math" panose="02040503050406030204" pitchFamily="18" charset="0"/>
                          <a:cs typeface="Arial" panose="020B0604020202020204" pitchFamily="34" charset="0"/>
                        </a:rPr>
                        <m:t>, </m:t>
                      </m:r>
                      <m:acc>
                        <m:accPr>
                          <m:chr m:val="̂"/>
                          <m:ctrlPr>
                            <a:rPr lang="en-US" sz="2800" i="1" dirty="0" smtClean="0">
                              <a:solidFill>
                                <a:srgbClr val="FF0000"/>
                              </a:solidFill>
                              <a:latin typeface="Cambria Math" panose="02040503050406030204" pitchFamily="18" charset="0"/>
                              <a:cs typeface="Arial" panose="020B0604020202020204" pitchFamily="34" charset="0"/>
                            </a:rPr>
                          </m:ctrlPr>
                        </m:accPr>
                        <m:e>
                          <m:r>
                            <a:rPr lang="vi-VN" sz="2800" b="0" i="1" dirty="0" smtClean="0">
                              <a:solidFill>
                                <a:srgbClr val="FF0000"/>
                              </a:solidFill>
                              <a:latin typeface="Cambria Math" panose="02040503050406030204" pitchFamily="18" charset="0"/>
                              <a:cs typeface="Arial" panose="020B0604020202020204" pitchFamily="34" charset="0"/>
                            </a:rPr>
                            <m:t>𝐼</m:t>
                          </m:r>
                        </m:e>
                      </m:acc>
                      <m:r>
                        <a:rPr lang="en-US" sz="2800" i="1" dirty="0" smtClean="0">
                          <a:solidFill>
                            <a:srgbClr val="FF0000"/>
                          </a:solidFill>
                          <a:latin typeface="Cambria Math" panose="02040503050406030204" pitchFamily="18" charset="0"/>
                          <a:cs typeface="Arial" panose="020B0604020202020204" pitchFamily="34" charset="0"/>
                        </a:rPr>
                        <m:t>, </m:t>
                      </m:r>
                      <m:acc>
                        <m:accPr>
                          <m:chr m:val="̂"/>
                          <m:ctrlPr>
                            <a:rPr lang="en-US" sz="2800" i="1" dirty="0" smtClean="0">
                              <a:solidFill>
                                <a:srgbClr val="FF0000"/>
                              </a:solidFill>
                              <a:latin typeface="Cambria Math" panose="02040503050406030204" pitchFamily="18" charset="0"/>
                              <a:cs typeface="Arial" panose="020B0604020202020204" pitchFamily="34" charset="0"/>
                            </a:rPr>
                          </m:ctrlPr>
                        </m:accPr>
                        <m:e>
                          <m:r>
                            <a:rPr lang="vi-VN" sz="2800" b="0" i="1" dirty="0" smtClean="0">
                              <a:solidFill>
                                <a:srgbClr val="FF0000"/>
                              </a:solidFill>
                              <a:latin typeface="Cambria Math" panose="02040503050406030204" pitchFamily="18" charset="0"/>
                              <a:cs typeface="Arial" panose="020B0604020202020204" pitchFamily="34" charset="0"/>
                            </a:rPr>
                            <m:t>𝐾</m:t>
                          </m:r>
                        </m:e>
                      </m:acc>
                      <m:r>
                        <a:rPr lang="en-US" sz="2800" i="1" dirty="0" smtClean="0">
                          <a:solidFill>
                            <a:srgbClr val="FF0000"/>
                          </a:solidFill>
                          <a:latin typeface="Cambria Math" panose="02040503050406030204" pitchFamily="18" charset="0"/>
                          <a:cs typeface="Arial" panose="020B0604020202020204" pitchFamily="34" charset="0"/>
                        </a:rPr>
                        <m:t>, </m:t>
                      </m:r>
                      <m:acc>
                        <m:accPr>
                          <m:chr m:val="̂"/>
                          <m:ctrlPr>
                            <a:rPr lang="en-US" sz="2800" i="1" dirty="0" smtClean="0">
                              <a:solidFill>
                                <a:srgbClr val="FF0000"/>
                              </a:solidFill>
                              <a:latin typeface="Cambria Math" panose="02040503050406030204" pitchFamily="18" charset="0"/>
                              <a:cs typeface="Arial" panose="020B0604020202020204" pitchFamily="34" charset="0"/>
                            </a:rPr>
                          </m:ctrlPr>
                        </m:accPr>
                        <m:e>
                          <m:r>
                            <a:rPr lang="vi-VN" sz="2800" b="0" i="1" dirty="0" smtClean="0">
                              <a:solidFill>
                                <a:srgbClr val="FF0000"/>
                              </a:solidFill>
                              <a:latin typeface="Cambria Math" panose="02040503050406030204" pitchFamily="18" charset="0"/>
                              <a:cs typeface="Arial" panose="020B0604020202020204" pitchFamily="34" charset="0"/>
                            </a:rPr>
                            <m:t>𝐺</m:t>
                          </m:r>
                        </m:e>
                      </m:acc>
                      <m:r>
                        <a:rPr lang="en-US" sz="2800" i="1" dirty="0" smtClean="0">
                          <a:solidFill>
                            <a:srgbClr val="FF0000"/>
                          </a:solidFill>
                          <a:latin typeface="Cambria Math" panose="02040503050406030204" pitchFamily="18" charset="0"/>
                          <a:cs typeface="Arial" panose="020B0604020202020204" pitchFamily="34" charset="0"/>
                        </a:rPr>
                        <m:t>;</m:t>
                      </m:r>
                    </m:oMath>
                  </m:oMathPara>
                </a14:m>
                <a:endParaRPr lang="en-US" sz="2800" dirty="0">
                  <a:solidFill>
                    <a:srgbClr val="FF0000"/>
                  </a:solidFill>
                  <a:latin typeface="Arial" panose="020B0604020202020204" pitchFamily="34" charset="0"/>
                  <a:cs typeface="Arial" panose="020B0604020202020204" pitchFamily="34" charset="0"/>
                </a:endParaRPr>
              </a:p>
            </p:txBody>
          </p:sp>
        </mc:Choice>
        <mc:Fallback xmlns="">
          <p:sp>
            <p:nvSpPr>
              <p:cNvPr id="9" name="TextBox 8">
                <a:extLst>
                  <a:ext uri="{FF2B5EF4-FFF2-40B4-BE49-F238E27FC236}">
                    <a16:creationId xmlns:a16="http://schemas.microsoft.com/office/drawing/2014/main" id="{C8BB10F2-8340-2842-60F7-F222B2219743}"/>
                  </a:ext>
                </a:extLst>
              </p:cNvPr>
              <p:cNvSpPr txBox="1">
                <a:spLocks noRot="1" noChangeAspect="1" noMove="1" noResize="1" noEditPoints="1" noAdjustHandles="1" noChangeArrowheads="1" noChangeShapeType="1" noTextEdit="1"/>
              </p:cNvSpPr>
              <p:nvPr/>
            </p:nvSpPr>
            <p:spPr>
              <a:xfrm>
                <a:off x="1951800" y="3947684"/>
                <a:ext cx="1993102" cy="537583"/>
              </a:xfrm>
              <a:prstGeom prst="rect">
                <a:avLst/>
              </a:prstGeom>
              <a:blipFill>
                <a:blip r:embed="rId6"/>
                <a:stretch>
                  <a:fillRect/>
                </a:stretch>
              </a:blipFill>
            </p:spPr>
            <p:txBody>
              <a:bodyPr/>
              <a:lstStyle/>
              <a:p>
                <a:r>
                  <a:rPr lang="en-US">
                    <a:noFill/>
                  </a:rPr>
                  <a:t> </a:t>
                </a:r>
              </a:p>
            </p:txBody>
          </p:sp>
        </mc:Fallback>
      </mc:AlternateContent>
      <p:pic>
        <p:nvPicPr>
          <p:cNvPr id="15" name="Picture 14">
            <a:extLst>
              <a:ext uri="{FF2B5EF4-FFF2-40B4-BE49-F238E27FC236}">
                <a16:creationId xmlns:a16="http://schemas.microsoft.com/office/drawing/2014/main" id="{10406EBC-B516-9A46-8210-FABB6E6F5431}"/>
              </a:ext>
            </a:extLst>
          </p:cNvPr>
          <p:cNvPicPr>
            <a:picLocks noChangeAspect="1"/>
          </p:cNvPicPr>
          <p:nvPr/>
        </p:nvPicPr>
        <p:blipFill rotWithShape="1">
          <a:blip r:embed="rId7"/>
          <a:srcRect l="58301"/>
          <a:stretch/>
        </p:blipFill>
        <p:spPr>
          <a:xfrm>
            <a:off x="6382041" y="1469203"/>
            <a:ext cx="4195811" cy="3667876"/>
          </a:xfrm>
          <a:prstGeom prst="rect">
            <a:avLst/>
          </a:prstGeom>
        </p:spPr>
      </p:pic>
    </p:spTree>
    <p:extLst>
      <p:ext uri="{BB962C8B-B14F-4D97-AF65-F5344CB8AC3E}">
        <p14:creationId xmlns:p14="http://schemas.microsoft.com/office/powerpoint/2010/main" val="1488198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3A062DA-93BF-4842-B601-4404401BCCE3}"/>
              </a:ext>
            </a:extLst>
          </p:cNvPr>
          <p:cNvSpPr txBox="1"/>
          <p:nvPr/>
        </p:nvSpPr>
        <p:spPr>
          <a:xfrm>
            <a:off x="127901" y="99237"/>
            <a:ext cx="10600350" cy="646331"/>
          </a:xfrm>
          <a:prstGeom prst="rect">
            <a:avLst/>
          </a:prstGeom>
          <a:noFill/>
        </p:spPr>
        <p:txBody>
          <a:bodyPr wrap="square">
            <a:spAutoFit/>
          </a:bodyPr>
          <a:lstStyle/>
          <a:p>
            <a:r>
              <a:rPr lang="en-US" sz="3600" b="1" dirty="0" err="1">
                <a:solidFill>
                  <a:srgbClr val="0070C0"/>
                </a:solidFill>
                <a:latin typeface="Arial" panose="020B0604020202020204" pitchFamily="34" charset="0"/>
                <a:cs typeface="Arial" panose="020B0604020202020204" pitchFamily="34" charset="0"/>
              </a:rPr>
              <a:t>Hoạt</a:t>
            </a:r>
            <a:r>
              <a:rPr lang="en-US" sz="3600" b="1" dirty="0">
                <a:solidFill>
                  <a:srgbClr val="0070C0"/>
                </a:solidFill>
                <a:latin typeface="Arial" panose="020B0604020202020204" pitchFamily="34" charset="0"/>
                <a:cs typeface="Arial" panose="020B0604020202020204" pitchFamily="34" charset="0"/>
              </a:rPr>
              <a:t> </a:t>
            </a:r>
            <a:r>
              <a:rPr lang="en-US" sz="3600" b="1" dirty="0" err="1">
                <a:solidFill>
                  <a:srgbClr val="0070C0"/>
                </a:solidFill>
                <a:latin typeface="Arial" panose="020B0604020202020204" pitchFamily="34" charset="0"/>
                <a:cs typeface="Arial" panose="020B0604020202020204" pitchFamily="34" charset="0"/>
              </a:rPr>
              <a:t>động</a:t>
            </a:r>
            <a:r>
              <a:rPr lang="en-US" sz="3600" b="1" dirty="0">
                <a:solidFill>
                  <a:srgbClr val="0070C0"/>
                </a:solidFill>
                <a:latin typeface="Arial" panose="020B0604020202020204" pitchFamily="34" charset="0"/>
                <a:cs typeface="Arial" panose="020B0604020202020204" pitchFamily="34" charset="0"/>
              </a:rPr>
              <a:t> </a:t>
            </a:r>
            <a:r>
              <a:rPr lang="vi-VN" sz="3600" b="1" dirty="0">
                <a:solidFill>
                  <a:srgbClr val="0070C0"/>
                </a:solidFill>
                <a:latin typeface="Arial" panose="020B0604020202020204" pitchFamily="34" charset="0"/>
                <a:cs typeface="Arial" panose="020B0604020202020204" pitchFamily="34" charset="0"/>
              </a:rPr>
              <a:t>2</a:t>
            </a:r>
            <a:r>
              <a:rPr lang="en-US" sz="3600" b="1" dirty="0">
                <a:solidFill>
                  <a:srgbClr val="0070C0"/>
                </a:solidFill>
                <a:latin typeface="Arial" panose="020B0604020202020204" pitchFamily="34" charset="0"/>
                <a:cs typeface="Arial" panose="020B0604020202020204" pitchFamily="34" charset="0"/>
              </a:rPr>
              <a:t>.</a:t>
            </a:r>
            <a:r>
              <a:rPr lang="vi-VN" sz="3600" b="1" dirty="0">
                <a:solidFill>
                  <a:srgbClr val="0070C0"/>
                </a:solidFill>
                <a:latin typeface="Arial" panose="020B0604020202020204" pitchFamily="34" charset="0"/>
                <a:cs typeface="Arial" panose="020B0604020202020204" pitchFamily="34" charset="0"/>
              </a:rPr>
              <a:t> Tổng các góc trong một tam giác</a:t>
            </a:r>
            <a:endParaRPr lang="en-US" sz="3600" b="1" dirty="0">
              <a:solidFill>
                <a:srgbClr val="0070C0"/>
              </a:solidFill>
              <a:latin typeface="Arial" panose="020B0604020202020204" pitchFamily="34" charset="0"/>
              <a:cs typeface="Arial" panose="020B0604020202020204" pitchFamily="34" charset="0"/>
            </a:endParaRPr>
          </a:p>
        </p:txBody>
      </p:sp>
      <p:grpSp>
        <p:nvGrpSpPr>
          <p:cNvPr id="40" name="Group 39">
            <a:extLst>
              <a:ext uri="{FF2B5EF4-FFF2-40B4-BE49-F238E27FC236}">
                <a16:creationId xmlns:a16="http://schemas.microsoft.com/office/drawing/2014/main" id="{CA5C00B0-B2B6-4792-8C67-F8C09471186E}"/>
              </a:ext>
            </a:extLst>
          </p:cNvPr>
          <p:cNvGrpSpPr/>
          <p:nvPr/>
        </p:nvGrpSpPr>
        <p:grpSpPr>
          <a:xfrm rot="5400000">
            <a:off x="8422163" y="3176056"/>
            <a:ext cx="6891246" cy="653685"/>
            <a:chOff x="4871257" y="83128"/>
            <a:chExt cx="7501721" cy="653685"/>
          </a:xfrm>
        </p:grpSpPr>
        <p:sp>
          <p:nvSpPr>
            <p:cNvPr id="41"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Arial" panose="020B0604020202020204" pitchFamily="34" charset="0"/>
                  <a:cs typeface="Arial" panose="020B0604020202020204" pitchFamily="34" charset="0"/>
                </a:rPr>
                <a:t>HOẠT ĐỘNG HÌNH THÀNH KIẾN THỨC</a:t>
              </a:r>
              <a:endParaRPr lang="en-US" sz="2400">
                <a:solidFill>
                  <a:srgbClr val="FFFF00"/>
                </a:solidFill>
                <a:latin typeface="Arial" panose="020B0604020202020204" pitchFamily="34" charset="0"/>
                <a:cs typeface="Arial" panose="020B0604020202020204" pitchFamily="34" charset="0"/>
              </a:endParaRPr>
            </a:p>
          </p:txBody>
        </p:sp>
      </p:grpSp>
      <p:grpSp>
        <p:nvGrpSpPr>
          <p:cNvPr id="35" name="Group 34">
            <a:extLst>
              <a:ext uri="{FF2B5EF4-FFF2-40B4-BE49-F238E27FC236}">
                <a16:creationId xmlns:a16="http://schemas.microsoft.com/office/drawing/2014/main" id="{726829EA-2769-D12C-7BB7-E5129E9E548A}"/>
              </a:ext>
            </a:extLst>
          </p:cNvPr>
          <p:cNvGrpSpPr/>
          <p:nvPr/>
        </p:nvGrpSpPr>
        <p:grpSpPr>
          <a:xfrm rot="8757556">
            <a:off x="-1119044" y="2711845"/>
            <a:ext cx="3136324" cy="6858000"/>
            <a:chOff x="9055676" y="0"/>
            <a:chExt cx="3136324" cy="6858000"/>
          </a:xfrm>
        </p:grpSpPr>
        <p:sp>
          <p:nvSpPr>
            <p:cNvPr id="36" name="Rectangle 35">
              <a:extLst>
                <a:ext uri="{FF2B5EF4-FFF2-40B4-BE49-F238E27FC236}">
                  <a16:creationId xmlns:a16="http://schemas.microsoft.com/office/drawing/2014/main" id="{F27616B8-BE7A-5DB0-96A9-51BD03D21621}"/>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C4504B48-B4C1-C437-9D24-01288DDB2E64}"/>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0DBC1C0E-D1CA-80E5-80DD-FA13394774FB}"/>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31F3E654-35ED-D60F-E1B1-A92940FC2F5C}"/>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8888888A-5FBC-09C8-3504-CB170053B40B}"/>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 name="Group 4">
            <a:extLst>
              <a:ext uri="{FF2B5EF4-FFF2-40B4-BE49-F238E27FC236}">
                <a16:creationId xmlns:a16="http://schemas.microsoft.com/office/drawing/2014/main" id="{F2EE30BC-410E-63A2-E10D-6E7B843ED88D}"/>
              </a:ext>
            </a:extLst>
          </p:cNvPr>
          <p:cNvGrpSpPr/>
          <p:nvPr/>
        </p:nvGrpSpPr>
        <p:grpSpPr>
          <a:xfrm>
            <a:off x="7955" y="878460"/>
            <a:ext cx="11395220" cy="4812692"/>
            <a:chOff x="240849" y="1192081"/>
            <a:chExt cx="11395220" cy="4812692"/>
          </a:xfrm>
        </p:grpSpPr>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1064C491-930A-B0C9-2A5A-7112A7684B83}"/>
                    </a:ext>
                  </a:extLst>
                </p:cNvPr>
                <p:cNvSpPr txBox="1"/>
                <p:nvPr/>
              </p:nvSpPr>
              <p:spPr>
                <a:xfrm>
                  <a:off x="1414600" y="1220963"/>
                  <a:ext cx="10221469" cy="4783810"/>
                </a:xfrm>
                <a:prstGeom prst="rect">
                  <a:avLst/>
                </a:prstGeom>
                <a:noFill/>
              </p:spPr>
              <p:txBody>
                <a:bodyPr wrap="square">
                  <a:spAutoFit/>
                </a:bodyPr>
                <a:lstStyle/>
                <a:p>
                  <a:pPr>
                    <a:lnSpc>
                      <a:spcPct val="115000"/>
                    </a:lnSpc>
                    <a:spcBef>
                      <a:spcPts val="600"/>
                    </a:spcBef>
                    <a:spcAft>
                      <a:spcPts val="600"/>
                    </a:spcAft>
                  </a:pPr>
                  <a:r>
                    <a:rPr lang="en-US"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Quan </a:t>
                  </a:r>
                  <a:r>
                    <a:rPr lang="en-US"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sát</a:t>
                  </a:r>
                  <a:r>
                    <a:rPr lang="en-US"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00"/>
                      </a:solidFill>
                      <a:latin typeface="Arial" panose="020B0604020202020204" pitchFamily="34" charset="0"/>
                      <a:ea typeface="Calibri" panose="020F0502020204030204" pitchFamily="34" charset="0"/>
                      <a:cs typeface="Arial" panose="020B0604020202020204" pitchFamily="34" charset="0"/>
                    </a:rPr>
                    <a:t>tứ</a:t>
                  </a:r>
                  <a:r>
                    <a:rPr 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00"/>
                      </a:solidFill>
                      <a:latin typeface="Arial" panose="020B0604020202020204" pitchFamily="34" charset="0"/>
                      <a:ea typeface="Calibri" panose="020F0502020204030204" pitchFamily="34" charset="0"/>
                      <a:cs typeface="Arial" panose="020B0604020202020204" pitchFamily="34" charset="0"/>
                    </a:rPr>
                    <a:t>giác</a:t>
                  </a:r>
                  <a:r>
                    <a:rPr 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8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𝐴𝐵𝐶𝐷</m:t>
                      </m:r>
                    </m:oMath>
                  </a14:m>
                  <a:r>
                    <a:rPr lang="en-US"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ở </a:t>
                  </a:r>
                  <a14:m>
                    <m:oMath xmlns:m="http://schemas.openxmlformats.org/officeDocument/2006/math">
                      <m:r>
                        <a:rPr lang="en-US" sz="28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𝐻</m:t>
                      </m:r>
                      <m:r>
                        <a:rPr lang="en-US" sz="28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ì</m:t>
                      </m:r>
                      <m:r>
                        <a:rPr lang="en-US" sz="28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𝑛h</m:t>
                      </m:r>
                      <m:r>
                        <a:rPr lang="en-US" sz="2800" i="1" dirty="0">
                          <a:solidFill>
                            <a:srgbClr val="000000"/>
                          </a:solidFill>
                          <a:effectLst/>
                          <a:latin typeface="Cambria Math" panose="02040503050406030204" pitchFamily="18" charset="0"/>
                          <a:ea typeface="Calibri" panose="020F0502020204030204" pitchFamily="34" charset="0"/>
                          <a:cs typeface="Arial" panose="020B0604020202020204" pitchFamily="34" charset="0"/>
                        </a:rPr>
                        <m:t> </m:t>
                      </m:r>
                      <m:r>
                        <a:rPr lang="en-US" sz="28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r>
                        <a:rPr lang="vi-VN" sz="28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6</m:t>
                      </m:r>
                    </m:oMath>
                  </a14:m>
                  <a:r>
                    <a:rPr lang="vi-VN" sz="2800" dirty="0">
                      <a:solidFill>
                        <a:srgbClr val="000000"/>
                      </a:solidFill>
                      <a:latin typeface="Arial" panose="020B0604020202020204" pitchFamily="34" charset="0"/>
                      <a:ea typeface="Calibri" panose="020F0502020204030204" pitchFamily="34" charset="0"/>
                      <a:cs typeface="Arial" panose="020B0604020202020204" pitchFamily="34" charset="0"/>
                    </a:rPr>
                    <a:t> đường chéo </a:t>
                  </a:r>
                  <a14:m>
                    <m:oMath xmlns:m="http://schemas.openxmlformats.org/officeDocument/2006/math">
                      <m:r>
                        <a:rPr lang="vi-VN" sz="2800" i="1" dirty="0" smtClean="0">
                          <a:solidFill>
                            <a:srgbClr val="000000"/>
                          </a:solidFill>
                          <a:latin typeface="Cambria Math" panose="02040503050406030204" pitchFamily="18" charset="0"/>
                          <a:ea typeface="Calibri" panose="020F0502020204030204" pitchFamily="34" charset="0"/>
                          <a:cs typeface="Arial" panose="020B0604020202020204" pitchFamily="34" charset="0"/>
                        </a:rPr>
                        <m:t>𝐴𝐶</m:t>
                      </m:r>
                    </m:oMath>
                  </a14:m>
                  <a:r>
                    <a:rPr lang="vi-VN" sz="2800" dirty="0">
                      <a:solidFill>
                        <a:srgbClr val="000000"/>
                      </a:solidFill>
                      <a:latin typeface="Arial" panose="020B0604020202020204" pitchFamily="34" charset="0"/>
                      <a:ea typeface="Calibri" panose="020F0502020204030204" pitchFamily="34" charset="0"/>
                      <a:cs typeface="Arial" panose="020B0604020202020204" pitchFamily="34" charset="0"/>
                    </a:rPr>
                    <a:t> chia nó thành hai tam giác </a:t>
                  </a:r>
                  <a14:m>
                    <m:oMath xmlns:m="http://schemas.openxmlformats.org/officeDocument/2006/math">
                      <m:r>
                        <a:rPr lang="vi-VN" sz="2800" i="1" dirty="0" smtClean="0">
                          <a:solidFill>
                            <a:srgbClr val="000000"/>
                          </a:solidFill>
                          <a:latin typeface="Cambria Math" panose="02040503050406030204" pitchFamily="18" charset="0"/>
                          <a:ea typeface="Calibri" panose="020F0502020204030204" pitchFamily="34" charset="0"/>
                          <a:cs typeface="Arial" panose="020B0604020202020204" pitchFamily="34" charset="0"/>
                        </a:rPr>
                        <m:t>𝐴𝐵𝐶</m:t>
                      </m:r>
                    </m:oMath>
                  </a14:m>
                  <a:r>
                    <a:rPr lang="vi-VN" sz="2800" dirty="0">
                      <a:solidFill>
                        <a:srgbClr val="000000"/>
                      </a:solidFill>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vi-VN" sz="2800" i="1" dirty="0" smtClean="0">
                          <a:solidFill>
                            <a:srgbClr val="000000"/>
                          </a:solidFill>
                          <a:latin typeface="Cambria Math" panose="02040503050406030204" pitchFamily="18" charset="0"/>
                          <a:ea typeface="Calibri" panose="020F0502020204030204" pitchFamily="34" charset="0"/>
                          <a:cs typeface="Arial" panose="020B0604020202020204" pitchFamily="34" charset="0"/>
                        </a:rPr>
                        <m:t>𝐴𝐶𝐷</m:t>
                      </m:r>
                    </m:oMath>
                  </a14:m>
                  <a:r>
                    <a:rPr 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vi-VN" sz="28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514350" indent="-514350">
                    <a:lnSpc>
                      <a:spcPct val="115000"/>
                    </a:lnSpc>
                    <a:spcBef>
                      <a:spcPts val="600"/>
                    </a:spcBef>
                    <a:spcAft>
                      <a:spcPts val="600"/>
                    </a:spcAft>
                    <a:buAutoNum type="alphaLcParenR"/>
                  </a:pPr>
                  <a:r>
                    <a:rPr lang="vi-VN"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Gọi </a:t>
                  </a:r>
                  <a14:m>
                    <m:oMath xmlns:m="http://schemas.openxmlformats.org/officeDocument/2006/math">
                      <m:sSub>
                        <m:sSubPr>
                          <m:ctrlPr>
                            <a:rPr lang="vi-VN" sz="2800" b="0" i="1" smtClean="0">
                              <a:solidFill>
                                <a:srgbClr val="000000"/>
                              </a:solidFill>
                              <a:effectLst/>
                              <a:latin typeface="Cambria Math" panose="02040503050406030204" pitchFamily="18" charset="0"/>
                              <a:cs typeface="Arial" panose="020B0604020202020204" pitchFamily="34" charset="0"/>
                            </a:rPr>
                          </m:ctrlPr>
                        </m:sSubPr>
                        <m:e>
                          <m:r>
                            <a:rPr lang="vi-VN" sz="2800" b="0" i="1" smtClean="0">
                              <a:solidFill>
                                <a:srgbClr val="000000"/>
                              </a:solidFill>
                              <a:effectLst/>
                              <a:latin typeface="Cambria Math" panose="02040503050406030204" pitchFamily="18" charset="0"/>
                              <a:cs typeface="Arial" panose="020B0604020202020204" pitchFamily="34" charset="0"/>
                            </a:rPr>
                            <m:t>𝑇</m:t>
                          </m:r>
                        </m:e>
                        <m:sub>
                          <m:r>
                            <a:rPr lang="vi-VN" sz="2800" b="0" i="1" smtClean="0">
                              <a:solidFill>
                                <a:srgbClr val="000000"/>
                              </a:solidFill>
                              <a:effectLst/>
                              <a:latin typeface="Cambria Math" panose="02040503050406030204" pitchFamily="18" charset="0"/>
                              <a:cs typeface="Arial" panose="020B0604020202020204" pitchFamily="34" charset="0"/>
                            </a:rPr>
                            <m:t>1</m:t>
                          </m:r>
                        </m:sub>
                      </m:sSub>
                    </m:oMath>
                  </a14:m>
                  <a:r>
                    <a:rPr lang="vi-VN"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sSub>
                        <m:sSubPr>
                          <m:ctrlPr>
                            <a:rPr lang="vi-VN" sz="2800" i="1">
                              <a:solidFill>
                                <a:srgbClr val="000000"/>
                              </a:solidFill>
                              <a:latin typeface="Cambria Math" panose="02040503050406030204" pitchFamily="18" charset="0"/>
                              <a:cs typeface="Arial" panose="020B0604020202020204" pitchFamily="34" charset="0"/>
                            </a:rPr>
                          </m:ctrlPr>
                        </m:sSubPr>
                        <m:e>
                          <m:r>
                            <a:rPr lang="vi-VN" sz="2800" i="1">
                              <a:solidFill>
                                <a:srgbClr val="000000"/>
                              </a:solidFill>
                              <a:latin typeface="Cambria Math" panose="02040503050406030204" pitchFamily="18" charset="0"/>
                              <a:cs typeface="Arial" panose="020B0604020202020204" pitchFamily="34" charset="0"/>
                            </a:rPr>
                            <m:t>𝑇</m:t>
                          </m:r>
                        </m:e>
                        <m:sub>
                          <m:r>
                            <a:rPr lang="vi-VN" sz="2800" b="0" i="1" smtClean="0">
                              <a:solidFill>
                                <a:srgbClr val="000000"/>
                              </a:solidFill>
                              <a:latin typeface="Cambria Math" panose="02040503050406030204" pitchFamily="18" charset="0"/>
                              <a:cs typeface="Arial" panose="020B0604020202020204" pitchFamily="34" charset="0"/>
                            </a:rPr>
                            <m:t>2</m:t>
                          </m:r>
                        </m:sub>
                      </m:sSub>
                    </m:oMath>
                  </a14:m>
                  <a:r>
                    <a:rPr lang="vi-VN"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lần lượt là các tổng của các tam giác ABC và tam giác ACD. Tổng </a:t>
                  </a:r>
                  <a14:m>
                    <m:oMath xmlns:m="http://schemas.openxmlformats.org/officeDocument/2006/math">
                      <m:sSub>
                        <m:sSubPr>
                          <m:ctrlPr>
                            <a:rPr lang="vi-VN" sz="2800" i="1">
                              <a:solidFill>
                                <a:srgbClr val="000000"/>
                              </a:solidFill>
                              <a:latin typeface="Cambria Math" panose="02040503050406030204" pitchFamily="18" charset="0"/>
                              <a:cs typeface="Arial" panose="020B0604020202020204" pitchFamily="34" charset="0"/>
                            </a:rPr>
                          </m:ctrlPr>
                        </m:sSubPr>
                        <m:e>
                          <m:r>
                            <a:rPr lang="vi-VN" sz="2800" i="1">
                              <a:solidFill>
                                <a:srgbClr val="000000"/>
                              </a:solidFill>
                              <a:latin typeface="Cambria Math" panose="02040503050406030204" pitchFamily="18" charset="0"/>
                              <a:cs typeface="Arial" panose="020B0604020202020204" pitchFamily="34" charset="0"/>
                            </a:rPr>
                            <m:t>𝑇</m:t>
                          </m:r>
                        </m:e>
                        <m:sub>
                          <m:r>
                            <a:rPr lang="vi-VN" sz="2800" i="1">
                              <a:solidFill>
                                <a:srgbClr val="000000"/>
                              </a:solidFill>
                              <a:latin typeface="Cambria Math" panose="02040503050406030204" pitchFamily="18" charset="0"/>
                              <a:cs typeface="Arial" panose="020B0604020202020204" pitchFamily="34" charset="0"/>
                            </a:rPr>
                            <m:t>1</m:t>
                          </m:r>
                        </m:sub>
                      </m:sSub>
                      <m:r>
                        <a:rPr lang="vi-VN" sz="2800" b="0" i="1" smtClean="0">
                          <a:solidFill>
                            <a:srgbClr val="000000"/>
                          </a:solidFill>
                          <a:latin typeface="Cambria Math" panose="02040503050406030204" pitchFamily="18" charset="0"/>
                          <a:cs typeface="Arial" panose="020B0604020202020204" pitchFamily="34" charset="0"/>
                        </a:rPr>
                        <m:t>+</m:t>
                      </m:r>
                      <m:sSub>
                        <m:sSubPr>
                          <m:ctrlPr>
                            <a:rPr lang="vi-VN" sz="2800" i="1">
                              <a:solidFill>
                                <a:srgbClr val="000000"/>
                              </a:solidFill>
                              <a:latin typeface="Cambria Math" panose="02040503050406030204" pitchFamily="18" charset="0"/>
                              <a:cs typeface="Arial" panose="020B0604020202020204" pitchFamily="34" charset="0"/>
                            </a:rPr>
                          </m:ctrlPr>
                        </m:sSubPr>
                        <m:e>
                          <m:r>
                            <a:rPr lang="vi-VN" sz="2800" i="1">
                              <a:solidFill>
                                <a:srgbClr val="000000"/>
                              </a:solidFill>
                              <a:latin typeface="Cambria Math" panose="02040503050406030204" pitchFamily="18" charset="0"/>
                              <a:cs typeface="Arial" panose="020B0604020202020204" pitchFamily="34" charset="0"/>
                            </a:rPr>
                            <m:t>𝑇</m:t>
                          </m:r>
                        </m:e>
                        <m:sub>
                          <m:r>
                            <a:rPr lang="vi-VN" sz="2800" b="0" i="1" smtClean="0">
                              <a:solidFill>
                                <a:srgbClr val="000000"/>
                              </a:solidFill>
                              <a:latin typeface="Cambria Math" panose="02040503050406030204" pitchFamily="18" charset="0"/>
                              <a:cs typeface="Arial" panose="020B0604020202020204" pitchFamily="34" charset="0"/>
                            </a:rPr>
                            <m:t>2</m:t>
                          </m:r>
                        </m:sub>
                      </m:sSub>
                    </m:oMath>
                  </a14:m>
                  <a:r>
                    <a:rPr lang="vi-VN"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bằng bao nhiêu độ?</a:t>
                  </a:r>
                </a:p>
                <a:p>
                  <a:pPr marL="514350" indent="-514350">
                    <a:lnSpc>
                      <a:spcPct val="115000"/>
                    </a:lnSpc>
                    <a:spcBef>
                      <a:spcPts val="600"/>
                    </a:spcBef>
                    <a:spcAft>
                      <a:spcPts val="600"/>
                    </a:spcAft>
                    <a:buAutoNum type="alphaLcParenR"/>
                  </a:pPr>
                  <a:r>
                    <a:rPr lang="vi-VN" sz="2800" dirty="0">
                      <a:solidFill>
                        <a:srgbClr val="000000"/>
                      </a:solidFill>
                      <a:latin typeface="Arial" panose="020B0604020202020204" pitchFamily="34" charset="0"/>
                      <a:ea typeface="Calibri" panose="020F0502020204030204" pitchFamily="34" charset="0"/>
                      <a:cs typeface="Arial" panose="020B0604020202020204" pitchFamily="34" charset="0"/>
                    </a:rPr>
                    <a:t>Gọi </a:t>
                  </a:r>
                  <a14:m>
                    <m:oMath xmlns:m="http://schemas.openxmlformats.org/officeDocument/2006/math">
                      <m:r>
                        <a:rPr lang="vi-VN" sz="2800" i="1" dirty="0" smtClean="0">
                          <a:solidFill>
                            <a:srgbClr val="000000"/>
                          </a:solidFill>
                          <a:latin typeface="Cambria Math" panose="02040503050406030204" pitchFamily="18" charset="0"/>
                          <a:ea typeface="Calibri" panose="020F0502020204030204" pitchFamily="34" charset="0"/>
                          <a:cs typeface="Arial" panose="020B0604020202020204" pitchFamily="34" charset="0"/>
                        </a:rPr>
                        <m:t>𝑇</m:t>
                      </m:r>
                    </m:oMath>
                  </a14:m>
                  <a:r>
                    <a:rPr lang="vi-VN" sz="2800" dirty="0">
                      <a:solidFill>
                        <a:srgbClr val="000000"/>
                      </a:solidFill>
                      <a:latin typeface="Arial" panose="020B0604020202020204" pitchFamily="34" charset="0"/>
                      <a:ea typeface="Calibri" panose="020F0502020204030204" pitchFamily="34" charset="0"/>
                      <a:cs typeface="Arial" panose="020B0604020202020204" pitchFamily="34" charset="0"/>
                    </a:rPr>
                    <a:t> là tổng các gói của tứ giác </a:t>
                  </a:r>
                  <a14:m>
                    <m:oMath xmlns:m="http://schemas.openxmlformats.org/officeDocument/2006/math">
                      <m:r>
                        <a:rPr lang="vi-VN" sz="2800" i="1" dirty="0" smtClean="0">
                          <a:solidFill>
                            <a:srgbClr val="000000"/>
                          </a:solidFill>
                          <a:latin typeface="Cambria Math" panose="02040503050406030204" pitchFamily="18" charset="0"/>
                          <a:ea typeface="Calibri" panose="020F0502020204030204" pitchFamily="34" charset="0"/>
                          <a:cs typeface="Arial" panose="020B0604020202020204" pitchFamily="34" charset="0"/>
                        </a:rPr>
                        <m:t>𝐴𝐵𝐶𝐷</m:t>
                      </m:r>
                    </m:oMath>
                  </a14:m>
                  <a:r>
                    <a:rPr lang="vi-VN" sz="2800" dirty="0">
                      <a:solidFill>
                        <a:srgbClr val="000000"/>
                      </a:solidFill>
                      <a:latin typeface="Arial" panose="020B0604020202020204" pitchFamily="34" charset="0"/>
                      <a:ea typeface="Calibri" panose="020F0502020204030204" pitchFamily="34" charset="0"/>
                      <a:cs typeface="Arial" panose="020B0604020202020204" pitchFamily="34" charset="0"/>
                    </a:rPr>
                    <a:t>. So sánh </a:t>
                  </a:r>
                  <a14:m>
                    <m:oMath xmlns:m="http://schemas.openxmlformats.org/officeDocument/2006/math">
                      <m:r>
                        <a:rPr lang="vi-VN" sz="2800" i="1" dirty="0" smtClean="0">
                          <a:solidFill>
                            <a:srgbClr val="000000"/>
                          </a:solidFill>
                          <a:latin typeface="Cambria Math" panose="02040503050406030204" pitchFamily="18" charset="0"/>
                          <a:ea typeface="Calibri" panose="020F0502020204030204" pitchFamily="34" charset="0"/>
                          <a:cs typeface="Arial" panose="020B0604020202020204" pitchFamily="34" charset="0"/>
                        </a:rPr>
                        <m:t>𝑇</m:t>
                      </m:r>
                    </m:oMath>
                  </a14:m>
                  <a:r>
                    <a:rPr lang="vi-VN" sz="2800" dirty="0">
                      <a:solidFill>
                        <a:srgbClr val="000000"/>
                      </a:solidFill>
                      <a:latin typeface="Arial" panose="020B0604020202020204" pitchFamily="34" charset="0"/>
                      <a:ea typeface="Calibri" panose="020F0502020204030204" pitchFamily="34" charset="0"/>
                      <a:cs typeface="Arial" panose="020B0604020202020204" pitchFamily="34" charset="0"/>
                    </a:rPr>
                    <a:t> </a:t>
                  </a:r>
                </a:p>
                <a:p>
                  <a:pPr>
                    <a:lnSpc>
                      <a:spcPct val="115000"/>
                    </a:lnSpc>
                    <a:spcBef>
                      <a:spcPts val="600"/>
                    </a:spcBef>
                    <a:spcAft>
                      <a:spcPts val="600"/>
                    </a:spcAft>
                  </a:pPr>
                  <a:r>
                    <a:rPr lang="vi-VN" sz="2800" dirty="0">
                      <a:solidFill>
                        <a:srgbClr val="000000"/>
                      </a:solidFill>
                      <a:latin typeface="Arial" panose="020B0604020202020204" pitchFamily="34" charset="0"/>
                      <a:ea typeface="Calibri" panose="020F0502020204030204" pitchFamily="34" charset="0"/>
                      <a:cs typeface="Arial" panose="020B0604020202020204" pitchFamily="34" charset="0"/>
                    </a:rPr>
                    <a:t>với </a:t>
                  </a:r>
                  <a14:m>
                    <m:oMath xmlns:m="http://schemas.openxmlformats.org/officeDocument/2006/math">
                      <m:sSub>
                        <m:sSubPr>
                          <m:ctrlPr>
                            <a:rPr lang="vi-VN" sz="2800" i="1" smtClean="0">
                              <a:solidFill>
                                <a:srgbClr val="000000"/>
                              </a:solidFill>
                              <a:latin typeface="Cambria Math" panose="02040503050406030204" pitchFamily="18" charset="0"/>
                              <a:cs typeface="Arial" panose="020B0604020202020204" pitchFamily="34" charset="0"/>
                            </a:rPr>
                          </m:ctrlPr>
                        </m:sSubPr>
                        <m:e>
                          <m:r>
                            <a:rPr lang="vi-VN" sz="2800" i="1">
                              <a:solidFill>
                                <a:srgbClr val="000000"/>
                              </a:solidFill>
                              <a:latin typeface="Cambria Math" panose="02040503050406030204" pitchFamily="18" charset="0"/>
                              <a:cs typeface="Arial" panose="020B0604020202020204" pitchFamily="34" charset="0"/>
                            </a:rPr>
                            <m:t>𝑇</m:t>
                          </m:r>
                        </m:e>
                        <m:sub>
                          <m:r>
                            <a:rPr lang="vi-VN" sz="2800" i="1">
                              <a:solidFill>
                                <a:srgbClr val="000000"/>
                              </a:solidFill>
                              <a:latin typeface="Cambria Math" panose="02040503050406030204" pitchFamily="18" charset="0"/>
                              <a:cs typeface="Arial" panose="020B0604020202020204" pitchFamily="34" charset="0"/>
                            </a:rPr>
                            <m:t>1</m:t>
                          </m:r>
                        </m:sub>
                      </m:sSub>
                      <m:r>
                        <a:rPr lang="vi-VN" sz="2800" b="0" i="1" smtClean="0">
                          <a:solidFill>
                            <a:srgbClr val="000000"/>
                          </a:solidFill>
                          <a:latin typeface="Cambria Math" panose="02040503050406030204" pitchFamily="18" charset="0"/>
                          <a:cs typeface="Arial" panose="020B0604020202020204" pitchFamily="34" charset="0"/>
                        </a:rPr>
                        <m:t>+</m:t>
                      </m:r>
                      <m:sSub>
                        <m:sSubPr>
                          <m:ctrlPr>
                            <a:rPr lang="vi-VN" sz="2800" i="1">
                              <a:solidFill>
                                <a:srgbClr val="000000"/>
                              </a:solidFill>
                              <a:latin typeface="Cambria Math" panose="02040503050406030204" pitchFamily="18" charset="0"/>
                              <a:cs typeface="Arial" panose="020B0604020202020204" pitchFamily="34" charset="0"/>
                            </a:rPr>
                          </m:ctrlPr>
                        </m:sSubPr>
                        <m:e>
                          <m:r>
                            <a:rPr lang="vi-VN" sz="2800" i="1">
                              <a:solidFill>
                                <a:srgbClr val="000000"/>
                              </a:solidFill>
                              <a:latin typeface="Cambria Math" panose="02040503050406030204" pitchFamily="18" charset="0"/>
                              <a:cs typeface="Arial" panose="020B0604020202020204" pitchFamily="34" charset="0"/>
                            </a:rPr>
                            <m:t>𝑇</m:t>
                          </m:r>
                        </m:e>
                        <m:sub>
                          <m:r>
                            <a:rPr lang="vi-VN" sz="2800" b="0" i="1" smtClean="0">
                              <a:solidFill>
                                <a:srgbClr val="000000"/>
                              </a:solidFill>
                              <a:latin typeface="Cambria Math" panose="02040503050406030204" pitchFamily="18" charset="0"/>
                              <a:cs typeface="Arial" panose="020B0604020202020204" pitchFamily="34" charset="0"/>
                            </a:rPr>
                            <m:t>2</m:t>
                          </m:r>
                        </m:sub>
                      </m:sSub>
                    </m:oMath>
                  </a14:m>
                  <a:r>
                    <a:rPr lang="vi-VN" sz="2800" dirty="0">
                      <a:solidFill>
                        <a:srgbClr val="000000"/>
                      </a:solidFill>
                      <a:latin typeface="Arial" panose="020B0604020202020204" pitchFamily="34" charset="0"/>
                      <a:ea typeface="Calibri" panose="020F0502020204030204" pitchFamily="34" charset="0"/>
                      <a:cs typeface="Arial" panose="020B0604020202020204" pitchFamily="34" charset="0"/>
                    </a:rPr>
                    <a:t>. </a:t>
                  </a:r>
                </a:p>
                <a:p>
                  <a:pPr>
                    <a:lnSpc>
                      <a:spcPct val="115000"/>
                    </a:lnSpc>
                    <a:spcBef>
                      <a:spcPts val="600"/>
                    </a:spcBef>
                    <a:spcAft>
                      <a:spcPts val="600"/>
                    </a:spcAft>
                  </a:pPr>
                  <a:endParaRPr lang="vi-VN" sz="28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Bef>
                      <a:spcPts val="600"/>
                    </a:spcBef>
                    <a:spcAft>
                      <a:spcPts val="600"/>
                    </a:spcAft>
                  </a:pPr>
                  <a:endParaRPr lang="en-US" sz="28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6" name="TextBox 15">
                  <a:extLst>
                    <a:ext uri="{FF2B5EF4-FFF2-40B4-BE49-F238E27FC236}">
                      <a16:creationId xmlns:a16="http://schemas.microsoft.com/office/drawing/2014/main" id="{1064C491-930A-B0C9-2A5A-7112A7684B83}"/>
                    </a:ext>
                  </a:extLst>
                </p:cNvPr>
                <p:cNvSpPr txBox="1">
                  <a:spLocks noRot="1" noChangeAspect="1" noMove="1" noResize="1" noEditPoints="1" noAdjustHandles="1" noChangeArrowheads="1" noChangeShapeType="1" noTextEdit="1"/>
                </p:cNvSpPr>
                <p:nvPr/>
              </p:nvSpPr>
              <p:spPr>
                <a:xfrm>
                  <a:off x="1414600" y="1220963"/>
                  <a:ext cx="10221469" cy="4783810"/>
                </a:xfrm>
                <a:prstGeom prst="rect">
                  <a:avLst/>
                </a:prstGeom>
                <a:blipFill>
                  <a:blip r:embed="rId3"/>
                  <a:stretch>
                    <a:fillRect l="-1252" t="-1019"/>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238ECF22-E331-5D59-D090-EFB3922DB7B2}"/>
                </a:ext>
              </a:extLst>
            </p:cNvPr>
            <p:cNvPicPr>
              <a:picLocks noChangeAspect="1"/>
            </p:cNvPicPr>
            <p:nvPr/>
          </p:nvPicPr>
          <p:blipFill>
            <a:blip r:embed="rId4"/>
            <a:stretch>
              <a:fillRect/>
            </a:stretch>
          </p:blipFill>
          <p:spPr>
            <a:xfrm>
              <a:off x="240849" y="1192081"/>
              <a:ext cx="1251551" cy="597756"/>
            </a:xfrm>
            <a:prstGeom prst="rect">
              <a:avLst/>
            </a:prstGeom>
          </p:spPr>
        </p:pic>
      </p:grpSp>
      <p:pic>
        <p:nvPicPr>
          <p:cNvPr id="2" name="Picture 1">
            <a:extLst>
              <a:ext uri="{FF2B5EF4-FFF2-40B4-BE49-F238E27FC236}">
                <a16:creationId xmlns:a16="http://schemas.microsoft.com/office/drawing/2014/main" id="{02B52A87-048B-248C-E4CE-E4BE8DC6C3C3}"/>
              </a:ext>
            </a:extLst>
          </p:cNvPr>
          <p:cNvPicPr>
            <a:picLocks noChangeAspect="1"/>
          </p:cNvPicPr>
          <p:nvPr/>
        </p:nvPicPr>
        <p:blipFill>
          <a:blip r:embed="rId5"/>
          <a:stretch>
            <a:fillRect/>
          </a:stretch>
        </p:blipFill>
        <p:spPr>
          <a:xfrm>
            <a:off x="7015885" y="3637788"/>
            <a:ext cx="4354068" cy="3220212"/>
          </a:xfrm>
          <a:prstGeom prst="rect">
            <a:avLst/>
          </a:prstGeom>
        </p:spPr>
      </p:pic>
      <p:sp>
        <p:nvSpPr>
          <p:cNvPr id="4" name="Freeform: Shape 3">
            <a:extLst>
              <a:ext uri="{FF2B5EF4-FFF2-40B4-BE49-F238E27FC236}">
                <a16:creationId xmlns:a16="http://schemas.microsoft.com/office/drawing/2014/main" id="{6048A4D9-3C61-464C-2CDB-9A7ABE483A5E}"/>
              </a:ext>
            </a:extLst>
          </p:cNvPr>
          <p:cNvSpPr/>
          <p:nvPr/>
        </p:nvSpPr>
        <p:spPr>
          <a:xfrm>
            <a:off x="7370164" y="4550457"/>
            <a:ext cx="3617800" cy="1669805"/>
          </a:xfrm>
          <a:custGeom>
            <a:avLst/>
            <a:gdLst>
              <a:gd name="connsiteX0" fmla="*/ 965771 w 3667874"/>
              <a:gd name="connsiteY0" fmla="*/ 0 h 1674688"/>
              <a:gd name="connsiteX1" fmla="*/ 0 w 3667874"/>
              <a:gd name="connsiteY1" fmla="*/ 1664413 h 1674688"/>
              <a:gd name="connsiteX2" fmla="*/ 3667874 w 3667874"/>
              <a:gd name="connsiteY2" fmla="*/ 1674688 h 1674688"/>
              <a:gd name="connsiteX3" fmla="*/ 965771 w 3667874"/>
              <a:gd name="connsiteY3" fmla="*/ 0 h 1674688"/>
            </a:gdLst>
            <a:ahLst/>
            <a:cxnLst>
              <a:cxn ang="0">
                <a:pos x="connsiteX0" y="connsiteY0"/>
              </a:cxn>
              <a:cxn ang="0">
                <a:pos x="connsiteX1" y="connsiteY1"/>
              </a:cxn>
              <a:cxn ang="0">
                <a:pos x="connsiteX2" y="connsiteY2"/>
              </a:cxn>
              <a:cxn ang="0">
                <a:pos x="connsiteX3" y="connsiteY3"/>
              </a:cxn>
            </a:cxnLst>
            <a:rect l="l" t="t" r="r" b="b"/>
            <a:pathLst>
              <a:path w="3667874" h="1674688">
                <a:moveTo>
                  <a:pt x="965771" y="0"/>
                </a:moveTo>
                <a:lnTo>
                  <a:pt x="0" y="1664413"/>
                </a:lnTo>
                <a:lnTo>
                  <a:pt x="3667874" y="1674688"/>
                </a:lnTo>
                <a:lnTo>
                  <a:pt x="965771" y="0"/>
                </a:lnTo>
                <a:close/>
              </a:path>
            </a:pathLst>
          </a:cu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E1C341F3-AC13-1053-EA42-521E1C314ABF}"/>
              </a:ext>
            </a:extLst>
          </p:cNvPr>
          <p:cNvSpPr/>
          <p:nvPr/>
        </p:nvSpPr>
        <p:spPr>
          <a:xfrm>
            <a:off x="8306409" y="4036750"/>
            <a:ext cx="2722651" cy="2198670"/>
          </a:xfrm>
          <a:custGeom>
            <a:avLst/>
            <a:gdLst>
              <a:gd name="connsiteX0" fmla="*/ 0 w 2722651"/>
              <a:gd name="connsiteY0" fmla="*/ 523982 h 2198670"/>
              <a:gd name="connsiteX1" fmla="*/ 1109609 w 2722651"/>
              <a:gd name="connsiteY1" fmla="*/ 0 h 2198670"/>
              <a:gd name="connsiteX2" fmla="*/ 2722651 w 2722651"/>
              <a:gd name="connsiteY2" fmla="*/ 2198670 h 2198670"/>
              <a:gd name="connsiteX3" fmla="*/ 0 w 2722651"/>
              <a:gd name="connsiteY3" fmla="*/ 523982 h 2198670"/>
            </a:gdLst>
            <a:ahLst/>
            <a:cxnLst>
              <a:cxn ang="0">
                <a:pos x="connsiteX0" y="connsiteY0"/>
              </a:cxn>
              <a:cxn ang="0">
                <a:pos x="connsiteX1" y="connsiteY1"/>
              </a:cxn>
              <a:cxn ang="0">
                <a:pos x="connsiteX2" y="connsiteY2"/>
              </a:cxn>
              <a:cxn ang="0">
                <a:pos x="connsiteX3" y="connsiteY3"/>
              </a:cxn>
            </a:cxnLst>
            <a:rect l="l" t="t" r="r" b="b"/>
            <a:pathLst>
              <a:path w="2722651" h="2198670">
                <a:moveTo>
                  <a:pt x="0" y="523982"/>
                </a:moveTo>
                <a:lnTo>
                  <a:pt x="1109609" y="0"/>
                </a:lnTo>
                <a:lnTo>
                  <a:pt x="2722651" y="2198670"/>
                </a:lnTo>
                <a:lnTo>
                  <a:pt x="0" y="523982"/>
                </a:lnTo>
                <a:close/>
              </a:path>
            </a:pathLst>
          </a:cu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12459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CA5C00B0-B2B6-4792-8C67-F8C09471186E}"/>
              </a:ext>
            </a:extLst>
          </p:cNvPr>
          <p:cNvGrpSpPr/>
          <p:nvPr/>
        </p:nvGrpSpPr>
        <p:grpSpPr>
          <a:xfrm rot="5400000">
            <a:off x="8422163" y="3176056"/>
            <a:ext cx="6891246" cy="653685"/>
            <a:chOff x="4871257" y="83128"/>
            <a:chExt cx="7501721" cy="653685"/>
          </a:xfrm>
        </p:grpSpPr>
        <p:sp>
          <p:nvSpPr>
            <p:cNvPr id="41"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Arial" panose="020B0604020202020204" pitchFamily="34" charset="0"/>
                  <a:cs typeface="Arial" panose="020B0604020202020204" pitchFamily="34" charset="0"/>
                </a:rPr>
                <a:t>HOẠT ĐỘNG HÌNH THÀNH KIẾN THỨC</a:t>
              </a:r>
              <a:endParaRPr lang="en-US" sz="2400">
                <a:solidFill>
                  <a:srgbClr val="FFFF00"/>
                </a:solidFill>
                <a:latin typeface="Arial" panose="020B0604020202020204" pitchFamily="34" charset="0"/>
                <a:cs typeface="Arial" panose="020B0604020202020204" pitchFamily="34" charset="0"/>
              </a:endParaRPr>
            </a:p>
          </p:txBody>
        </p:sp>
      </p:grpSp>
      <p:pic>
        <p:nvPicPr>
          <p:cNvPr id="3" name="Picture 2">
            <a:extLst>
              <a:ext uri="{FF2B5EF4-FFF2-40B4-BE49-F238E27FC236}">
                <a16:creationId xmlns:a16="http://schemas.microsoft.com/office/drawing/2014/main" id="{238ECF22-E331-5D59-D090-EFB3922DB7B2}"/>
              </a:ext>
            </a:extLst>
          </p:cNvPr>
          <p:cNvPicPr>
            <a:picLocks noChangeAspect="1"/>
          </p:cNvPicPr>
          <p:nvPr/>
        </p:nvPicPr>
        <p:blipFill>
          <a:blip r:embed="rId3"/>
          <a:stretch>
            <a:fillRect/>
          </a:stretch>
        </p:blipFill>
        <p:spPr>
          <a:xfrm>
            <a:off x="202103" y="225245"/>
            <a:ext cx="1251551" cy="597756"/>
          </a:xfrm>
          <a:prstGeom prst="rect">
            <a:avLst/>
          </a:prstGeom>
        </p:spPr>
      </p:pic>
      <p:pic>
        <p:nvPicPr>
          <p:cNvPr id="2" name="Picture 1">
            <a:extLst>
              <a:ext uri="{FF2B5EF4-FFF2-40B4-BE49-F238E27FC236}">
                <a16:creationId xmlns:a16="http://schemas.microsoft.com/office/drawing/2014/main" id="{02B52A87-048B-248C-E4CE-E4BE8DC6C3C3}"/>
              </a:ext>
            </a:extLst>
          </p:cNvPr>
          <p:cNvPicPr>
            <a:picLocks noChangeAspect="1"/>
          </p:cNvPicPr>
          <p:nvPr/>
        </p:nvPicPr>
        <p:blipFill>
          <a:blip r:embed="rId4"/>
          <a:stretch>
            <a:fillRect/>
          </a:stretch>
        </p:blipFill>
        <p:spPr>
          <a:xfrm>
            <a:off x="7186875" y="776989"/>
            <a:ext cx="4354068" cy="3220212"/>
          </a:xfrm>
          <a:prstGeom prst="rect">
            <a:avLst/>
          </a:prstGeom>
        </p:spPr>
      </p:pic>
      <p:sp>
        <p:nvSpPr>
          <p:cNvPr id="4" name="Freeform: Shape 3">
            <a:extLst>
              <a:ext uri="{FF2B5EF4-FFF2-40B4-BE49-F238E27FC236}">
                <a16:creationId xmlns:a16="http://schemas.microsoft.com/office/drawing/2014/main" id="{6048A4D9-3C61-464C-2CDB-9A7ABE483A5E}"/>
              </a:ext>
            </a:extLst>
          </p:cNvPr>
          <p:cNvSpPr/>
          <p:nvPr/>
        </p:nvSpPr>
        <p:spPr>
          <a:xfrm>
            <a:off x="7541154" y="1689658"/>
            <a:ext cx="3617800" cy="1669805"/>
          </a:xfrm>
          <a:custGeom>
            <a:avLst/>
            <a:gdLst>
              <a:gd name="connsiteX0" fmla="*/ 965771 w 3667874"/>
              <a:gd name="connsiteY0" fmla="*/ 0 h 1674688"/>
              <a:gd name="connsiteX1" fmla="*/ 0 w 3667874"/>
              <a:gd name="connsiteY1" fmla="*/ 1664413 h 1674688"/>
              <a:gd name="connsiteX2" fmla="*/ 3667874 w 3667874"/>
              <a:gd name="connsiteY2" fmla="*/ 1674688 h 1674688"/>
              <a:gd name="connsiteX3" fmla="*/ 965771 w 3667874"/>
              <a:gd name="connsiteY3" fmla="*/ 0 h 1674688"/>
            </a:gdLst>
            <a:ahLst/>
            <a:cxnLst>
              <a:cxn ang="0">
                <a:pos x="connsiteX0" y="connsiteY0"/>
              </a:cxn>
              <a:cxn ang="0">
                <a:pos x="connsiteX1" y="connsiteY1"/>
              </a:cxn>
              <a:cxn ang="0">
                <a:pos x="connsiteX2" y="connsiteY2"/>
              </a:cxn>
              <a:cxn ang="0">
                <a:pos x="connsiteX3" y="connsiteY3"/>
              </a:cxn>
            </a:cxnLst>
            <a:rect l="l" t="t" r="r" b="b"/>
            <a:pathLst>
              <a:path w="3667874" h="1674688">
                <a:moveTo>
                  <a:pt x="965771" y="0"/>
                </a:moveTo>
                <a:lnTo>
                  <a:pt x="0" y="1664413"/>
                </a:lnTo>
                <a:lnTo>
                  <a:pt x="3667874" y="1674688"/>
                </a:lnTo>
                <a:lnTo>
                  <a:pt x="965771" y="0"/>
                </a:lnTo>
                <a:close/>
              </a:path>
            </a:pathLst>
          </a:cu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E1C341F3-AC13-1053-EA42-521E1C314ABF}"/>
              </a:ext>
            </a:extLst>
          </p:cNvPr>
          <p:cNvSpPr/>
          <p:nvPr/>
        </p:nvSpPr>
        <p:spPr>
          <a:xfrm>
            <a:off x="8477399" y="1175951"/>
            <a:ext cx="2722651" cy="2198670"/>
          </a:xfrm>
          <a:custGeom>
            <a:avLst/>
            <a:gdLst>
              <a:gd name="connsiteX0" fmla="*/ 0 w 2722651"/>
              <a:gd name="connsiteY0" fmla="*/ 523982 h 2198670"/>
              <a:gd name="connsiteX1" fmla="*/ 1109609 w 2722651"/>
              <a:gd name="connsiteY1" fmla="*/ 0 h 2198670"/>
              <a:gd name="connsiteX2" fmla="*/ 2722651 w 2722651"/>
              <a:gd name="connsiteY2" fmla="*/ 2198670 h 2198670"/>
              <a:gd name="connsiteX3" fmla="*/ 0 w 2722651"/>
              <a:gd name="connsiteY3" fmla="*/ 523982 h 2198670"/>
            </a:gdLst>
            <a:ahLst/>
            <a:cxnLst>
              <a:cxn ang="0">
                <a:pos x="connsiteX0" y="connsiteY0"/>
              </a:cxn>
              <a:cxn ang="0">
                <a:pos x="connsiteX1" y="connsiteY1"/>
              </a:cxn>
              <a:cxn ang="0">
                <a:pos x="connsiteX2" y="connsiteY2"/>
              </a:cxn>
              <a:cxn ang="0">
                <a:pos x="connsiteX3" y="connsiteY3"/>
              </a:cxn>
            </a:cxnLst>
            <a:rect l="l" t="t" r="r" b="b"/>
            <a:pathLst>
              <a:path w="2722651" h="2198670">
                <a:moveTo>
                  <a:pt x="0" y="523982"/>
                </a:moveTo>
                <a:lnTo>
                  <a:pt x="1109609" y="0"/>
                </a:lnTo>
                <a:lnTo>
                  <a:pt x="2722651" y="2198670"/>
                </a:lnTo>
                <a:lnTo>
                  <a:pt x="0" y="523982"/>
                </a:lnTo>
                <a:close/>
              </a:path>
            </a:pathLst>
          </a:cu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C47ED5B-A939-07F4-D7B5-541F1B061A61}"/>
                  </a:ext>
                </a:extLst>
              </p:cNvPr>
              <p:cNvSpPr txBox="1"/>
              <p:nvPr/>
            </p:nvSpPr>
            <p:spPr>
              <a:xfrm>
                <a:off x="202103" y="720232"/>
                <a:ext cx="9532660" cy="3105466"/>
              </a:xfrm>
              <a:prstGeom prst="rect">
                <a:avLst/>
              </a:prstGeom>
              <a:noFill/>
            </p:spPr>
            <p:txBody>
              <a:bodyPr wrap="square">
                <a:spAutoFit/>
              </a:bodyPr>
              <a:lstStyle/>
              <a:p>
                <a:pPr>
                  <a:lnSpc>
                    <a:spcPct val="150000"/>
                  </a:lnSpc>
                  <a:spcBef>
                    <a:spcPts val="600"/>
                  </a:spcBef>
                  <a:spcAft>
                    <a:spcPts val="600"/>
                  </a:spcAft>
                </a:pPr>
                <a:r>
                  <a:rPr lang="vi-VN" sz="2800" b="0" dirty="0">
                    <a:solidFill>
                      <a:srgbClr val="000000"/>
                    </a:solidFill>
                    <a:effectLst/>
                    <a:cs typeface="Arial" panose="020B0604020202020204" pitchFamily="34" charset="0"/>
                  </a:rPr>
                  <a:t>a) </a:t>
                </a:r>
                <a:r>
                  <a:rPr lang="vi-VN" sz="2800" dirty="0">
                    <a:solidFill>
                      <a:srgbClr val="000000"/>
                    </a:solidFill>
                    <a:effectLst/>
                    <a:cs typeface="Arial" panose="020B0604020202020204" pitchFamily="34" charset="0"/>
                  </a:rPr>
                  <a:t>Ta có </a:t>
                </a:r>
                <a14:m>
                  <m:oMath xmlns:m="http://schemas.openxmlformats.org/officeDocument/2006/math">
                    <m:sSub>
                      <m:sSubPr>
                        <m:ctrlPr>
                          <a:rPr lang="vi-VN" sz="2800" b="1" i="1" smtClean="0">
                            <a:solidFill>
                              <a:srgbClr val="000000"/>
                            </a:solidFill>
                            <a:effectLst/>
                            <a:latin typeface="Cambria Math" panose="02040503050406030204" pitchFamily="18" charset="0"/>
                            <a:cs typeface="Arial" panose="020B0604020202020204" pitchFamily="34" charset="0"/>
                          </a:rPr>
                        </m:ctrlPr>
                      </m:sSubPr>
                      <m:e>
                        <m:r>
                          <a:rPr lang="vi-VN" sz="2800" b="1" i="1" smtClean="0">
                            <a:solidFill>
                              <a:srgbClr val="000000"/>
                            </a:solidFill>
                            <a:effectLst/>
                            <a:latin typeface="Cambria Math" panose="02040503050406030204" pitchFamily="18" charset="0"/>
                            <a:cs typeface="Arial" panose="020B0604020202020204" pitchFamily="34" charset="0"/>
                          </a:rPr>
                          <m:t>𝑻</m:t>
                        </m:r>
                      </m:e>
                      <m:sub>
                        <m:r>
                          <a:rPr lang="vi-VN" sz="2800" b="1" i="1" smtClean="0">
                            <a:solidFill>
                              <a:srgbClr val="000000"/>
                            </a:solidFill>
                            <a:effectLst/>
                            <a:latin typeface="Cambria Math" panose="02040503050406030204" pitchFamily="18" charset="0"/>
                            <a:cs typeface="Arial" panose="020B0604020202020204" pitchFamily="34" charset="0"/>
                          </a:rPr>
                          <m:t>𝟏</m:t>
                        </m:r>
                      </m:sub>
                    </m:sSub>
                  </m:oMath>
                </a14:m>
                <a:r>
                  <a:rPr lang="vi-VN" sz="2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vi-VN"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là tổng các góc trong tam giác </a:t>
                </a:r>
                <a14:m>
                  <m:oMath xmlns:m="http://schemas.openxmlformats.org/officeDocument/2006/math">
                    <m:r>
                      <a:rPr lang="vi-VN" sz="2800" b="1"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𝑨𝑩𝑪</m:t>
                    </m:r>
                  </m:oMath>
                </a14:m>
                <a:endParaRPr lang="vi-VN" sz="28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600"/>
                  </a:spcBef>
                  <a:spcAft>
                    <a:spcPts val="600"/>
                  </a:spcAft>
                </a:pPr>
                <a14:m>
                  <m:oMathPara xmlns:m="http://schemas.openxmlformats.org/officeDocument/2006/math">
                    <m:oMathParaPr>
                      <m:jc m:val="left"/>
                    </m:oMathParaPr>
                    <m:oMath xmlns:m="http://schemas.openxmlformats.org/officeDocument/2006/math">
                      <m:sSub>
                        <m:sSubPr>
                          <m:ctrlPr>
                            <a:rPr lang="vi-VN" sz="2800" b="0" i="1" smtClean="0">
                              <a:solidFill>
                                <a:srgbClr val="0070C0"/>
                              </a:solidFill>
                              <a:effectLst/>
                              <a:latin typeface="Cambria Math" panose="02040503050406030204" pitchFamily="18" charset="0"/>
                              <a:cs typeface="Arial" panose="020B0604020202020204" pitchFamily="34" charset="0"/>
                            </a:rPr>
                          </m:ctrlPr>
                        </m:sSubPr>
                        <m:e>
                          <m:r>
                            <a:rPr lang="vi-VN" sz="2800" b="0" i="1" smtClean="0">
                              <a:solidFill>
                                <a:srgbClr val="0070C0"/>
                              </a:solidFill>
                              <a:effectLst/>
                              <a:latin typeface="Cambria Math" panose="02040503050406030204" pitchFamily="18" charset="0"/>
                              <a:cs typeface="Arial" panose="020B0604020202020204" pitchFamily="34" charset="0"/>
                            </a:rPr>
                            <m:t>𝑇</m:t>
                          </m:r>
                        </m:e>
                        <m:sub>
                          <m:r>
                            <a:rPr lang="vi-VN" sz="2800" b="0" i="1" smtClean="0">
                              <a:solidFill>
                                <a:srgbClr val="0070C0"/>
                              </a:solidFill>
                              <a:effectLst/>
                              <a:latin typeface="Cambria Math" panose="02040503050406030204" pitchFamily="18" charset="0"/>
                              <a:cs typeface="Arial" panose="020B0604020202020204" pitchFamily="34" charset="0"/>
                            </a:rPr>
                            <m:t>1</m:t>
                          </m:r>
                        </m:sub>
                      </m:sSub>
                      <m:r>
                        <a:rPr lang="vi-VN" sz="2800" b="0" i="1" smtClean="0">
                          <a:solidFill>
                            <a:srgbClr val="0070C0"/>
                          </a:solidFill>
                          <a:effectLst/>
                          <a:latin typeface="Cambria Math" panose="02040503050406030204" pitchFamily="18" charset="0"/>
                          <a:cs typeface="Arial" panose="020B0604020202020204" pitchFamily="34" charset="0"/>
                        </a:rPr>
                        <m:t>=</m:t>
                      </m:r>
                      <m:acc>
                        <m:accPr>
                          <m:chr m:val="̂"/>
                          <m:ctrlPr>
                            <a:rPr lang="vi-VN" sz="2800" b="0" i="1" smtClean="0">
                              <a:solidFill>
                                <a:srgbClr val="0070C0"/>
                              </a:solidFill>
                              <a:effectLst/>
                              <a:latin typeface="Cambria Math" panose="02040503050406030204" pitchFamily="18" charset="0"/>
                              <a:cs typeface="Arial" panose="020B0604020202020204" pitchFamily="34" charset="0"/>
                            </a:rPr>
                          </m:ctrlPr>
                        </m:accPr>
                        <m:e>
                          <m:r>
                            <a:rPr lang="vi-VN" sz="2800" b="0" i="1" smtClean="0">
                              <a:solidFill>
                                <a:srgbClr val="0070C0"/>
                              </a:solidFill>
                              <a:effectLst/>
                              <a:latin typeface="Cambria Math" panose="02040503050406030204" pitchFamily="18" charset="0"/>
                              <a:cs typeface="Arial" panose="020B0604020202020204" pitchFamily="34" charset="0"/>
                            </a:rPr>
                            <m:t>𝐵𝐴𝐶</m:t>
                          </m:r>
                        </m:e>
                      </m:acc>
                      <m:r>
                        <a:rPr lang="vi-VN" sz="2800" b="0" i="1" smtClean="0">
                          <a:solidFill>
                            <a:srgbClr val="0070C0"/>
                          </a:solidFill>
                          <a:effectLst/>
                          <a:latin typeface="Cambria Math" panose="02040503050406030204" pitchFamily="18" charset="0"/>
                          <a:cs typeface="Arial" panose="020B0604020202020204" pitchFamily="34" charset="0"/>
                        </a:rPr>
                        <m:t>+</m:t>
                      </m:r>
                      <m:acc>
                        <m:accPr>
                          <m:chr m:val="̂"/>
                          <m:ctrlPr>
                            <a:rPr lang="vi-VN" sz="2800" b="0" i="1" smtClean="0">
                              <a:solidFill>
                                <a:srgbClr val="0070C0"/>
                              </a:solidFill>
                              <a:effectLst/>
                              <a:latin typeface="Cambria Math" panose="02040503050406030204" pitchFamily="18" charset="0"/>
                              <a:cs typeface="Arial" panose="020B0604020202020204" pitchFamily="34" charset="0"/>
                            </a:rPr>
                          </m:ctrlPr>
                        </m:accPr>
                        <m:e>
                          <m:r>
                            <a:rPr lang="vi-VN" sz="2800" b="0" i="1" smtClean="0">
                              <a:solidFill>
                                <a:srgbClr val="0070C0"/>
                              </a:solidFill>
                              <a:effectLst/>
                              <a:latin typeface="Cambria Math" panose="02040503050406030204" pitchFamily="18" charset="0"/>
                              <a:cs typeface="Arial" panose="020B0604020202020204" pitchFamily="34" charset="0"/>
                            </a:rPr>
                            <m:t>𝐴𝐵𝐶</m:t>
                          </m:r>
                        </m:e>
                      </m:acc>
                      <m:r>
                        <a:rPr lang="vi-VN" sz="2800" b="0" i="1" smtClean="0">
                          <a:solidFill>
                            <a:srgbClr val="0070C0"/>
                          </a:solidFill>
                          <a:effectLst/>
                          <a:latin typeface="Cambria Math" panose="02040503050406030204" pitchFamily="18" charset="0"/>
                          <a:cs typeface="Arial" panose="020B0604020202020204" pitchFamily="34" charset="0"/>
                        </a:rPr>
                        <m:t>+</m:t>
                      </m:r>
                      <m:acc>
                        <m:accPr>
                          <m:chr m:val="̂"/>
                          <m:ctrlPr>
                            <a:rPr lang="vi-VN" sz="2800" b="0" i="1" smtClean="0">
                              <a:solidFill>
                                <a:srgbClr val="0070C0"/>
                              </a:solidFill>
                              <a:effectLst/>
                              <a:latin typeface="Cambria Math" panose="02040503050406030204" pitchFamily="18" charset="0"/>
                              <a:cs typeface="Arial" panose="020B0604020202020204" pitchFamily="34" charset="0"/>
                            </a:rPr>
                          </m:ctrlPr>
                        </m:accPr>
                        <m:e>
                          <m:r>
                            <a:rPr lang="vi-VN" sz="2800" b="0" i="1" smtClean="0">
                              <a:solidFill>
                                <a:srgbClr val="0070C0"/>
                              </a:solidFill>
                              <a:effectLst/>
                              <a:latin typeface="Cambria Math" panose="02040503050406030204" pitchFamily="18" charset="0"/>
                              <a:cs typeface="Arial" panose="020B0604020202020204" pitchFamily="34" charset="0"/>
                            </a:rPr>
                            <m:t>𝐴𝐶𝐵</m:t>
                          </m:r>
                        </m:e>
                      </m:acc>
                      <m:r>
                        <a:rPr lang="vi-VN" sz="2800" b="0" i="1" smtClean="0">
                          <a:solidFill>
                            <a:srgbClr val="0070C0"/>
                          </a:solidFill>
                          <a:effectLst/>
                          <a:latin typeface="Cambria Math" panose="02040503050406030204" pitchFamily="18" charset="0"/>
                          <a:cs typeface="Arial" panose="020B0604020202020204" pitchFamily="34" charset="0"/>
                        </a:rPr>
                        <m:t>=</m:t>
                      </m:r>
                      <m:r>
                        <a:rPr lang="vi-VN" sz="2800" b="0" i="1" smtClean="0">
                          <a:solidFill>
                            <a:srgbClr val="0070C0"/>
                          </a:solidFill>
                          <a:effectLst/>
                          <a:latin typeface="Cambria Math" panose="02040503050406030204" pitchFamily="18" charset="0"/>
                          <a:cs typeface="Arial" panose="020B0604020202020204" pitchFamily="34" charset="0"/>
                        </a:rPr>
                        <m:t>180</m:t>
                      </m:r>
                      <m:r>
                        <a:rPr lang="vi-VN" sz="2800" b="0" i="1" smtClean="0">
                          <a:solidFill>
                            <a:srgbClr val="0070C0"/>
                          </a:solidFill>
                          <a:effectLst/>
                          <a:latin typeface="Cambria Math" panose="02040503050406030204" pitchFamily="18" charset="0"/>
                          <a:ea typeface="Cambria Math" panose="02040503050406030204" pitchFamily="18" charset="0"/>
                          <a:cs typeface="Arial" panose="020B0604020202020204" pitchFamily="34" charset="0"/>
                        </a:rPr>
                        <m:t>°</m:t>
                      </m:r>
                    </m:oMath>
                  </m:oMathPara>
                </a14:m>
                <a:endParaRPr lang="vi-VN" sz="280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600"/>
                  </a:spcBef>
                  <a:spcAft>
                    <a:spcPts val="600"/>
                  </a:spcAft>
                </a:pPr>
                <a:r>
                  <a:rPr lang="vi-VN" sz="2800" dirty="0">
                    <a:solidFill>
                      <a:srgbClr val="000000"/>
                    </a:solidFill>
                    <a:cs typeface="Arial" panose="020B0604020202020204" pitchFamily="34" charset="0"/>
                  </a:rPr>
                  <a:t>Ta có </a:t>
                </a:r>
                <a14:m>
                  <m:oMath xmlns:m="http://schemas.openxmlformats.org/officeDocument/2006/math">
                    <m:sSub>
                      <m:sSubPr>
                        <m:ctrlPr>
                          <a:rPr lang="vi-VN" sz="2800" b="1" i="1">
                            <a:solidFill>
                              <a:srgbClr val="000000"/>
                            </a:solidFill>
                            <a:latin typeface="Cambria Math" panose="02040503050406030204" pitchFamily="18" charset="0"/>
                            <a:cs typeface="Arial" panose="020B0604020202020204" pitchFamily="34" charset="0"/>
                          </a:rPr>
                        </m:ctrlPr>
                      </m:sSubPr>
                      <m:e>
                        <m:r>
                          <a:rPr lang="vi-VN" sz="2800" b="1" i="1">
                            <a:solidFill>
                              <a:srgbClr val="000000"/>
                            </a:solidFill>
                            <a:latin typeface="Cambria Math" panose="02040503050406030204" pitchFamily="18" charset="0"/>
                            <a:cs typeface="Arial" panose="020B0604020202020204" pitchFamily="34" charset="0"/>
                          </a:rPr>
                          <m:t>𝑻</m:t>
                        </m:r>
                      </m:e>
                      <m:sub>
                        <m:r>
                          <a:rPr lang="vi-VN" sz="2800" b="1" i="1" smtClean="0">
                            <a:solidFill>
                              <a:srgbClr val="000000"/>
                            </a:solidFill>
                            <a:latin typeface="Cambria Math" panose="02040503050406030204" pitchFamily="18" charset="0"/>
                            <a:cs typeface="Arial" panose="020B0604020202020204" pitchFamily="34" charset="0"/>
                          </a:rPr>
                          <m:t>𝟐</m:t>
                        </m:r>
                      </m:sub>
                    </m:sSub>
                  </m:oMath>
                </a14:m>
                <a:r>
                  <a:rPr lang="vi-VN" sz="2800" b="1" dirty="0">
                    <a:solidFill>
                      <a:srgbClr val="000000"/>
                    </a:solidFill>
                    <a:ea typeface="Calibri" panose="020F0502020204030204" pitchFamily="34" charset="0"/>
                    <a:cs typeface="Arial" panose="020B0604020202020204" pitchFamily="34" charset="0"/>
                  </a:rPr>
                  <a:t> </a:t>
                </a:r>
                <a:r>
                  <a:rPr lang="vi-VN" sz="2800" dirty="0">
                    <a:solidFill>
                      <a:srgbClr val="000000"/>
                    </a:solidFill>
                    <a:ea typeface="Calibri" panose="020F0502020204030204" pitchFamily="34" charset="0"/>
                    <a:cs typeface="Arial" panose="020B0604020202020204" pitchFamily="34" charset="0"/>
                  </a:rPr>
                  <a:t>là tổng các góc trong tam giác </a:t>
                </a:r>
                <a14:m>
                  <m:oMath xmlns:m="http://schemas.openxmlformats.org/officeDocument/2006/math">
                    <m:r>
                      <a:rPr lang="vi-VN" sz="2800" b="1"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𝑨𝑫𝑪</m:t>
                    </m:r>
                  </m:oMath>
                </a14:m>
                <a:endParaRPr lang="vi-VN" sz="2800" b="1" dirty="0">
                  <a:solidFill>
                    <a:srgbClr val="000000"/>
                  </a:solidFill>
                  <a:ea typeface="Calibri" panose="020F0502020204030204" pitchFamily="34" charset="0"/>
                  <a:cs typeface="Arial" panose="020B0604020202020204" pitchFamily="34" charset="0"/>
                </a:endParaRPr>
              </a:p>
              <a:p>
                <a:pPr>
                  <a:lnSpc>
                    <a:spcPct val="150000"/>
                  </a:lnSpc>
                  <a:spcBef>
                    <a:spcPts val="600"/>
                  </a:spcBef>
                  <a:spcAft>
                    <a:spcPts val="600"/>
                  </a:spcAft>
                </a:pPr>
                <a14:m>
                  <m:oMathPara xmlns:m="http://schemas.openxmlformats.org/officeDocument/2006/math">
                    <m:oMathParaPr>
                      <m:jc m:val="left"/>
                    </m:oMathParaPr>
                    <m:oMath xmlns:m="http://schemas.openxmlformats.org/officeDocument/2006/math">
                      <m:sSub>
                        <m:sSubPr>
                          <m:ctrlPr>
                            <a:rPr lang="vi-VN" sz="2800" i="1" smtClean="0">
                              <a:solidFill>
                                <a:srgbClr val="0070C0"/>
                              </a:solidFill>
                              <a:latin typeface="Cambria Math" panose="02040503050406030204" pitchFamily="18" charset="0"/>
                              <a:cs typeface="Arial" panose="020B0604020202020204" pitchFamily="34" charset="0"/>
                            </a:rPr>
                          </m:ctrlPr>
                        </m:sSubPr>
                        <m:e>
                          <m:r>
                            <a:rPr lang="vi-VN" sz="2800" i="1">
                              <a:solidFill>
                                <a:srgbClr val="0070C0"/>
                              </a:solidFill>
                              <a:latin typeface="Cambria Math" panose="02040503050406030204" pitchFamily="18" charset="0"/>
                              <a:cs typeface="Arial" panose="020B0604020202020204" pitchFamily="34" charset="0"/>
                            </a:rPr>
                            <m:t>𝑇</m:t>
                          </m:r>
                        </m:e>
                        <m:sub>
                          <m:r>
                            <a:rPr lang="vi-VN" sz="2800" b="0" i="1" smtClean="0">
                              <a:solidFill>
                                <a:srgbClr val="0070C0"/>
                              </a:solidFill>
                              <a:latin typeface="Cambria Math" panose="02040503050406030204" pitchFamily="18" charset="0"/>
                              <a:cs typeface="Arial" panose="020B0604020202020204" pitchFamily="34" charset="0"/>
                            </a:rPr>
                            <m:t>2</m:t>
                          </m:r>
                        </m:sub>
                      </m:sSub>
                      <m:r>
                        <a:rPr lang="vi-VN" sz="2800" i="1">
                          <a:solidFill>
                            <a:srgbClr val="0070C0"/>
                          </a:solidFill>
                          <a:latin typeface="Cambria Math" panose="02040503050406030204" pitchFamily="18" charset="0"/>
                          <a:cs typeface="Arial" panose="020B0604020202020204" pitchFamily="34" charset="0"/>
                        </a:rPr>
                        <m:t>=</m:t>
                      </m:r>
                      <m:acc>
                        <m:accPr>
                          <m:chr m:val="̂"/>
                          <m:ctrlPr>
                            <a:rPr lang="vi-VN" sz="2800" i="1">
                              <a:solidFill>
                                <a:srgbClr val="0070C0"/>
                              </a:solidFill>
                              <a:latin typeface="Cambria Math" panose="02040503050406030204" pitchFamily="18" charset="0"/>
                              <a:cs typeface="Arial" panose="020B0604020202020204" pitchFamily="34" charset="0"/>
                            </a:rPr>
                          </m:ctrlPr>
                        </m:accPr>
                        <m:e>
                          <m:r>
                            <a:rPr lang="vi-VN" sz="2800" b="0" i="1" smtClean="0">
                              <a:solidFill>
                                <a:srgbClr val="0070C0"/>
                              </a:solidFill>
                              <a:latin typeface="Cambria Math" panose="02040503050406030204" pitchFamily="18" charset="0"/>
                              <a:cs typeface="Arial" panose="020B0604020202020204" pitchFamily="34" charset="0"/>
                            </a:rPr>
                            <m:t>𝐷</m:t>
                          </m:r>
                          <m:r>
                            <a:rPr lang="vi-VN" sz="2800" i="1">
                              <a:solidFill>
                                <a:srgbClr val="0070C0"/>
                              </a:solidFill>
                              <a:latin typeface="Cambria Math" panose="02040503050406030204" pitchFamily="18" charset="0"/>
                              <a:cs typeface="Arial" panose="020B0604020202020204" pitchFamily="34" charset="0"/>
                            </a:rPr>
                            <m:t>𝐴𝐶</m:t>
                          </m:r>
                        </m:e>
                      </m:acc>
                      <m:r>
                        <a:rPr lang="vi-VN" sz="2800" i="1">
                          <a:solidFill>
                            <a:srgbClr val="0070C0"/>
                          </a:solidFill>
                          <a:latin typeface="Cambria Math" panose="02040503050406030204" pitchFamily="18" charset="0"/>
                          <a:cs typeface="Arial" panose="020B0604020202020204" pitchFamily="34" charset="0"/>
                        </a:rPr>
                        <m:t>+</m:t>
                      </m:r>
                      <m:acc>
                        <m:accPr>
                          <m:chr m:val="̂"/>
                          <m:ctrlPr>
                            <a:rPr lang="vi-VN" sz="2800" i="1">
                              <a:solidFill>
                                <a:srgbClr val="0070C0"/>
                              </a:solidFill>
                              <a:latin typeface="Cambria Math" panose="02040503050406030204" pitchFamily="18" charset="0"/>
                              <a:cs typeface="Arial" panose="020B0604020202020204" pitchFamily="34" charset="0"/>
                            </a:rPr>
                          </m:ctrlPr>
                        </m:accPr>
                        <m:e>
                          <m:r>
                            <a:rPr lang="vi-VN" sz="2800" i="1" smtClean="0">
                              <a:solidFill>
                                <a:srgbClr val="0070C0"/>
                              </a:solidFill>
                              <a:latin typeface="Cambria Math" panose="02040503050406030204" pitchFamily="18" charset="0"/>
                              <a:cs typeface="Arial" panose="020B0604020202020204" pitchFamily="34" charset="0"/>
                            </a:rPr>
                            <m:t>𝐴</m:t>
                          </m:r>
                          <m:r>
                            <a:rPr lang="vi-VN" sz="2800" b="0" i="1" smtClean="0">
                              <a:solidFill>
                                <a:srgbClr val="0070C0"/>
                              </a:solidFill>
                              <a:latin typeface="Cambria Math" panose="02040503050406030204" pitchFamily="18" charset="0"/>
                              <a:cs typeface="Arial" panose="020B0604020202020204" pitchFamily="34" charset="0"/>
                            </a:rPr>
                            <m:t>𝐷</m:t>
                          </m:r>
                          <m:r>
                            <a:rPr lang="vi-VN" sz="2800" i="1">
                              <a:solidFill>
                                <a:srgbClr val="0070C0"/>
                              </a:solidFill>
                              <a:latin typeface="Cambria Math" panose="02040503050406030204" pitchFamily="18" charset="0"/>
                              <a:cs typeface="Arial" panose="020B0604020202020204" pitchFamily="34" charset="0"/>
                            </a:rPr>
                            <m:t>𝐶</m:t>
                          </m:r>
                        </m:e>
                      </m:acc>
                      <m:r>
                        <a:rPr lang="vi-VN" sz="2800" i="1">
                          <a:solidFill>
                            <a:srgbClr val="0070C0"/>
                          </a:solidFill>
                          <a:latin typeface="Cambria Math" panose="02040503050406030204" pitchFamily="18" charset="0"/>
                          <a:cs typeface="Arial" panose="020B0604020202020204" pitchFamily="34" charset="0"/>
                        </a:rPr>
                        <m:t>+</m:t>
                      </m:r>
                      <m:acc>
                        <m:accPr>
                          <m:chr m:val="̂"/>
                          <m:ctrlPr>
                            <a:rPr lang="vi-VN" sz="2800" i="1">
                              <a:solidFill>
                                <a:srgbClr val="0070C0"/>
                              </a:solidFill>
                              <a:latin typeface="Cambria Math" panose="02040503050406030204" pitchFamily="18" charset="0"/>
                              <a:cs typeface="Arial" panose="020B0604020202020204" pitchFamily="34" charset="0"/>
                            </a:rPr>
                          </m:ctrlPr>
                        </m:accPr>
                        <m:e>
                          <m:r>
                            <a:rPr lang="vi-VN" sz="2800" b="0" i="1" smtClean="0">
                              <a:solidFill>
                                <a:srgbClr val="0070C0"/>
                              </a:solidFill>
                              <a:latin typeface="Cambria Math" panose="02040503050406030204" pitchFamily="18" charset="0"/>
                              <a:cs typeface="Arial" panose="020B0604020202020204" pitchFamily="34" charset="0"/>
                            </a:rPr>
                            <m:t>𝐴</m:t>
                          </m:r>
                          <m:r>
                            <a:rPr lang="vi-VN" sz="2800" i="1">
                              <a:solidFill>
                                <a:srgbClr val="0070C0"/>
                              </a:solidFill>
                              <a:latin typeface="Cambria Math" panose="02040503050406030204" pitchFamily="18" charset="0"/>
                              <a:cs typeface="Arial" panose="020B0604020202020204" pitchFamily="34" charset="0"/>
                            </a:rPr>
                            <m:t>𝐶</m:t>
                          </m:r>
                          <m:r>
                            <a:rPr lang="vi-VN" sz="2800" b="0" i="1" smtClean="0">
                              <a:solidFill>
                                <a:srgbClr val="0070C0"/>
                              </a:solidFill>
                              <a:latin typeface="Cambria Math" panose="02040503050406030204" pitchFamily="18" charset="0"/>
                              <a:cs typeface="Arial" panose="020B0604020202020204" pitchFamily="34" charset="0"/>
                            </a:rPr>
                            <m:t>𝐷</m:t>
                          </m:r>
                        </m:e>
                      </m:acc>
                      <m:r>
                        <a:rPr lang="vi-VN" sz="2800" i="1">
                          <a:solidFill>
                            <a:srgbClr val="0070C0"/>
                          </a:solidFill>
                          <a:latin typeface="Cambria Math" panose="02040503050406030204" pitchFamily="18" charset="0"/>
                          <a:cs typeface="Arial" panose="020B0604020202020204" pitchFamily="34" charset="0"/>
                        </a:rPr>
                        <m:t>=</m:t>
                      </m:r>
                      <m:r>
                        <a:rPr lang="vi-VN" sz="2800" i="1">
                          <a:solidFill>
                            <a:srgbClr val="0070C0"/>
                          </a:solidFill>
                          <a:latin typeface="Cambria Math" panose="02040503050406030204" pitchFamily="18" charset="0"/>
                          <a:cs typeface="Arial" panose="020B0604020202020204" pitchFamily="34" charset="0"/>
                        </a:rPr>
                        <m:t>180</m:t>
                      </m:r>
                      <m:r>
                        <a:rPr lang="vi-VN" sz="2800" i="1">
                          <a:solidFill>
                            <a:srgbClr val="0070C0"/>
                          </a:solidFill>
                          <a:latin typeface="Cambria Math" panose="02040503050406030204" pitchFamily="18" charset="0"/>
                          <a:ea typeface="Cambria Math" panose="02040503050406030204" pitchFamily="18" charset="0"/>
                          <a:cs typeface="Arial" panose="020B0604020202020204" pitchFamily="34" charset="0"/>
                        </a:rPr>
                        <m:t>°</m:t>
                      </m:r>
                    </m:oMath>
                  </m:oMathPara>
                </a14:m>
                <a:endParaRPr lang="vi-VN" sz="2800" dirty="0">
                  <a:solidFill>
                    <a:srgbClr val="0070C0"/>
                  </a:solidFill>
                  <a:ea typeface="Calibri" panose="020F0502020204030204" pitchFamily="34" charset="0"/>
                  <a:cs typeface="Arial" panose="020B0604020202020204" pitchFamily="34" charset="0"/>
                </a:endParaRPr>
              </a:p>
            </p:txBody>
          </p:sp>
        </mc:Choice>
        <mc:Fallback xmlns="">
          <p:sp>
            <p:nvSpPr>
              <p:cNvPr id="7" name="TextBox 6">
                <a:extLst>
                  <a:ext uri="{FF2B5EF4-FFF2-40B4-BE49-F238E27FC236}">
                    <a16:creationId xmlns:a16="http://schemas.microsoft.com/office/drawing/2014/main" id="{FC47ED5B-A939-07F4-D7B5-541F1B061A61}"/>
                  </a:ext>
                </a:extLst>
              </p:cNvPr>
              <p:cNvSpPr txBox="1">
                <a:spLocks noRot="1" noChangeAspect="1" noMove="1" noResize="1" noEditPoints="1" noAdjustHandles="1" noChangeArrowheads="1" noChangeShapeType="1" noTextEdit="1"/>
              </p:cNvSpPr>
              <p:nvPr/>
            </p:nvSpPr>
            <p:spPr>
              <a:xfrm>
                <a:off x="202103" y="720232"/>
                <a:ext cx="9532660" cy="3105466"/>
              </a:xfrm>
              <a:prstGeom prst="rect">
                <a:avLst/>
              </a:prstGeom>
              <a:blipFill>
                <a:blip r:embed="rId5"/>
                <a:stretch>
                  <a:fillRect l="-12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53F57B6-2407-A447-8E84-98C667A29838}"/>
                  </a:ext>
                </a:extLst>
              </p:cNvPr>
              <p:cNvSpPr txBox="1"/>
              <p:nvPr/>
            </p:nvSpPr>
            <p:spPr>
              <a:xfrm>
                <a:off x="161475" y="3570891"/>
                <a:ext cx="9330557" cy="1538883"/>
              </a:xfrm>
              <a:prstGeom prst="rect">
                <a:avLst/>
              </a:prstGeom>
              <a:noFill/>
            </p:spPr>
            <p:txBody>
              <a:bodyPr wrap="square">
                <a:spAutoFit/>
              </a:bodyPr>
              <a:lstStyle/>
              <a:p>
                <a:pPr>
                  <a:lnSpc>
                    <a:spcPct val="150000"/>
                  </a:lnSpc>
                  <a:spcBef>
                    <a:spcPts val="600"/>
                  </a:spcBef>
                  <a:spcAft>
                    <a:spcPts val="600"/>
                  </a:spcAft>
                </a:pPr>
                <a:r>
                  <a:rPr lang="vi-VN" sz="2800" dirty="0">
                    <a:solidFill>
                      <a:srgbClr val="000000"/>
                    </a:solidFill>
                    <a:cs typeface="Arial" panose="020B0604020202020204" pitchFamily="34" charset="0"/>
                  </a:rPr>
                  <a:t>b</a:t>
                </a:r>
                <a:r>
                  <a:rPr lang="vi-VN" sz="2800" b="0" dirty="0">
                    <a:solidFill>
                      <a:srgbClr val="000000"/>
                    </a:solidFill>
                    <a:effectLst/>
                    <a:cs typeface="Arial" panose="020B0604020202020204" pitchFamily="34" charset="0"/>
                  </a:rPr>
                  <a:t>) </a:t>
                </a:r>
                <a:r>
                  <a:rPr lang="vi-VN" sz="2800" dirty="0">
                    <a:solidFill>
                      <a:srgbClr val="000000"/>
                    </a:solidFill>
                    <a:effectLst/>
                    <a:cs typeface="Arial" panose="020B0604020202020204" pitchFamily="34" charset="0"/>
                  </a:rPr>
                  <a:t>Ta có </a:t>
                </a:r>
                <a14:m>
                  <m:oMath xmlns:m="http://schemas.openxmlformats.org/officeDocument/2006/math">
                    <m:r>
                      <a:rPr lang="vi-VN" sz="2800" b="1" i="1" dirty="0" smtClean="0">
                        <a:solidFill>
                          <a:srgbClr val="000000"/>
                        </a:solidFill>
                        <a:effectLst/>
                        <a:latin typeface="Cambria Math" panose="02040503050406030204" pitchFamily="18" charset="0"/>
                        <a:cs typeface="Arial" panose="020B0604020202020204" pitchFamily="34" charset="0"/>
                      </a:rPr>
                      <m:t>𝑻</m:t>
                    </m:r>
                  </m:oMath>
                </a14:m>
                <a:r>
                  <a:rPr lang="vi-VN" sz="2800" dirty="0">
                    <a:solidFill>
                      <a:srgbClr val="000000"/>
                    </a:solidFill>
                    <a:effectLst/>
                    <a:cs typeface="Arial" panose="020B0604020202020204" pitchFamily="34" charset="0"/>
                  </a:rPr>
                  <a:t> là tổng các góc trong tứ giác </a:t>
                </a:r>
                <a14:m>
                  <m:oMath xmlns:m="http://schemas.openxmlformats.org/officeDocument/2006/math">
                    <m:r>
                      <a:rPr lang="vi-VN" sz="2800" b="1" i="1" dirty="0" smtClean="0">
                        <a:solidFill>
                          <a:srgbClr val="000000"/>
                        </a:solidFill>
                        <a:effectLst/>
                        <a:latin typeface="Cambria Math" panose="02040503050406030204" pitchFamily="18" charset="0"/>
                        <a:cs typeface="Arial" panose="020B0604020202020204" pitchFamily="34" charset="0"/>
                      </a:rPr>
                      <m:t>𝑨𝑩𝑪𝑫</m:t>
                    </m:r>
                  </m:oMath>
                </a14:m>
                <a:endParaRPr lang="vi-VN" sz="28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600"/>
                  </a:spcBef>
                  <a:spcAft>
                    <a:spcPts val="600"/>
                  </a:spcAft>
                </a:pPr>
                <a14:m>
                  <m:oMathPara xmlns:m="http://schemas.openxmlformats.org/officeDocument/2006/math">
                    <m:oMathParaPr>
                      <m:jc m:val="left"/>
                    </m:oMathParaPr>
                    <m:oMath xmlns:m="http://schemas.openxmlformats.org/officeDocument/2006/math">
                      <m:sSub>
                        <m:sSubPr>
                          <m:ctrlPr>
                            <a:rPr lang="vi-VN" sz="2800" b="0" i="1" smtClean="0">
                              <a:solidFill>
                                <a:srgbClr val="0070C0"/>
                              </a:solidFill>
                              <a:effectLst/>
                              <a:latin typeface="Cambria Math" panose="02040503050406030204" pitchFamily="18" charset="0"/>
                              <a:cs typeface="Arial" panose="020B0604020202020204" pitchFamily="34" charset="0"/>
                            </a:rPr>
                          </m:ctrlPr>
                        </m:sSubPr>
                        <m:e>
                          <m:r>
                            <a:rPr lang="vi-VN" sz="2800" b="0" i="1" smtClean="0">
                              <a:solidFill>
                                <a:srgbClr val="0070C0"/>
                              </a:solidFill>
                              <a:effectLst/>
                              <a:latin typeface="Cambria Math" panose="02040503050406030204" pitchFamily="18" charset="0"/>
                              <a:cs typeface="Arial" panose="020B0604020202020204" pitchFamily="34" charset="0"/>
                            </a:rPr>
                            <m:t>𝑇</m:t>
                          </m:r>
                          <m:r>
                            <a:rPr lang="vi-VN" sz="2800" b="0" i="1" smtClean="0">
                              <a:solidFill>
                                <a:srgbClr val="0070C0"/>
                              </a:solidFill>
                              <a:effectLst/>
                              <a:latin typeface="Cambria Math" panose="02040503050406030204" pitchFamily="18" charset="0"/>
                              <a:cs typeface="Arial" panose="020B0604020202020204" pitchFamily="34" charset="0"/>
                            </a:rPr>
                            <m:t>=</m:t>
                          </m:r>
                          <m:r>
                            <a:rPr lang="vi-VN" sz="2800" b="0" i="1" smtClean="0">
                              <a:solidFill>
                                <a:srgbClr val="0070C0"/>
                              </a:solidFill>
                              <a:effectLst/>
                              <a:latin typeface="Cambria Math" panose="02040503050406030204" pitchFamily="18" charset="0"/>
                              <a:cs typeface="Arial" panose="020B0604020202020204" pitchFamily="34" charset="0"/>
                            </a:rPr>
                            <m:t>𝑇</m:t>
                          </m:r>
                        </m:e>
                        <m:sub>
                          <m:r>
                            <a:rPr lang="vi-VN" sz="2800" b="0" i="1" smtClean="0">
                              <a:solidFill>
                                <a:srgbClr val="0070C0"/>
                              </a:solidFill>
                              <a:effectLst/>
                              <a:latin typeface="Cambria Math" panose="02040503050406030204" pitchFamily="18" charset="0"/>
                              <a:cs typeface="Arial" panose="020B0604020202020204" pitchFamily="34" charset="0"/>
                            </a:rPr>
                            <m:t>1</m:t>
                          </m:r>
                        </m:sub>
                      </m:sSub>
                      <m:r>
                        <a:rPr lang="vi-VN" sz="2800" b="0" i="1" smtClean="0">
                          <a:solidFill>
                            <a:srgbClr val="0070C0"/>
                          </a:solidFill>
                          <a:effectLst/>
                          <a:latin typeface="Cambria Math" panose="02040503050406030204" pitchFamily="18" charset="0"/>
                          <a:cs typeface="Arial" panose="020B0604020202020204" pitchFamily="34" charset="0"/>
                        </a:rPr>
                        <m:t>+</m:t>
                      </m:r>
                      <m:sSub>
                        <m:sSubPr>
                          <m:ctrlPr>
                            <a:rPr lang="vi-VN" sz="2800" b="0" i="1" smtClean="0">
                              <a:solidFill>
                                <a:srgbClr val="0070C0"/>
                              </a:solidFill>
                              <a:effectLst/>
                              <a:latin typeface="Cambria Math" panose="02040503050406030204" pitchFamily="18" charset="0"/>
                              <a:cs typeface="Arial" panose="020B0604020202020204" pitchFamily="34" charset="0"/>
                            </a:rPr>
                          </m:ctrlPr>
                        </m:sSubPr>
                        <m:e>
                          <m:r>
                            <a:rPr lang="vi-VN" sz="2800" b="0" i="1" smtClean="0">
                              <a:solidFill>
                                <a:srgbClr val="0070C0"/>
                              </a:solidFill>
                              <a:effectLst/>
                              <a:latin typeface="Cambria Math" panose="02040503050406030204" pitchFamily="18" charset="0"/>
                              <a:cs typeface="Arial" panose="020B0604020202020204" pitchFamily="34" charset="0"/>
                            </a:rPr>
                            <m:t>𝑇</m:t>
                          </m:r>
                        </m:e>
                        <m:sub>
                          <m:r>
                            <a:rPr lang="vi-VN" sz="2800" b="0" i="1" smtClean="0">
                              <a:solidFill>
                                <a:srgbClr val="0070C0"/>
                              </a:solidFill>
                              <a:effectLst/>
                              <a:latin typeface="Cambria Math" panose="02040503050406030204" pitchFamily="18" charset="0"/>
                              <a:cs typeface="Arial" panose="020B0604020202020204" pitchFamily="34" charset="0"/>
                            </a:rPr>
                            <m:t>2</m:t>
                          </m:r>
                        </m:sub>
                      </m:sSub>
                      <m:r>
                        <a:rPr lang="vi-VN" sz="2800" b="0" i="1" smtClean="0">
                          <a:solidFill>
                            <a:srgbClr val="0070C0"/>
                          </a:solidFill>
                          <a:effectLst/>
                          <a:latin typeface="Cambria Math" panose="02040503050406030204" pitchFamily="18" charset="0"/>
                          <a:cs typeface="Arial" panose="020B0604020202020204" pitchFamily="34" charset="0"/>
                        </a:rPr>
                        <m:t>=</m:t>
                      </m:r>
                      <m:r>
                        <a:rPr lang="vi-VN" sz="2800" b="0" i="1" smtClean="0">
                          <a:solidFill>
                            <a:srgbClr val="0070C0"/>
                          </a:solidFill>
                          <a:effectLst/>
                          <a:latin typeface="Cambria Math" panose="02040503050406030204" pitchFamily="18" charset="0"/>
                          <a:cs typeface="Arial" panose="020B0604020202020204" pitchFamily="34" charset="0"/>
                        </a:rPr>
                        <m:t>180</m:t>
                      </m:r>
                      <m:r>
                        <a:rPr lang="vi-VN" sz="2800" b="0" i="1" smtClean="0">
                          <a:solidFill>
                            <a:srgbClr val="0070C0"/>
                          </a:solidFill>
                          <a:effectLst/>
                          <a:latin typeface="Cambria Math" panose="02040503050406030204" pitchFamily="18" charset="0"/>
                          <a:ea typeface="Cambria Math" panose="02040503050406030204" pitchFamily="18" charset="0"/>
                          <a:cs typeface="Arial" panose="020B0604020202020204" pitchFamily="34" charset="0"/>
                        </a:rPr>
                        <m:t>°+</m:t>
                      </m:r>
                      <m:r>
                        <a:rPr lang="vi-VN" sz="2800" b="0" i="1" smtClean="0">
                          <a:solidFill>
                            <a:srgbClr val="0070C0"/>
                          </a:solidFill>
                          <a:effectLst/>
                          <a:latin typeface="Cambria Math" panose="02040503050406030204" pitchFamily="18" charset="0"/>
                          <a:ea typeface="Cambria Math" panose="02040503050406030204" pitchFamily="18" charset="0"/>
                          <a:cs typeface="Arial" panose="020B0604020202020204" pitchFamily="34" charset="0"/>
                        </a:rPr>
                        <m:t>180</m:t>
                      </m:r>
                      <m:r>
                        <a:rPr lang="vi-VN" sz="2800" b="0" i="1" smtClean="0">
                          <a:solidFill>
                            <a:srgbClr val="0070C0"/>
                          </a:solidFill>
                          <a:effectLst/>
                          <a:latin typeface="Cambria Math" panose="02040503050406030204" pitchFamily="18" charset="0"/>
                          <a:ea typeface="Cambria Math" panose="02040503050406030204" pitchFamily="18" charset="0"/>
                          <a:cs typeface="Arial" panose="020B0604020202020204" pitchFamily="34" charset="0"/>
                        </a:rPr>
                        <m:t>°=</m:t>
                      </m:r>
                      <m:r>
                        <a:rPr lang="vi-VN" sz="2800" b="0" i="1" smtClean="0">
                          <a:solidFill>
                            <a:srgbClr val="0070C0"/>
                          </a:solidFill>
                          <a:effectLst/>
                          <a:latin typeface="Cambria Math" panose="02040503050406030204" pitchFamily="18" charset="0"/>
                          <a:ea typeface="Cambria Math" panose="02040503050406030204" pitchFamily="18" charset="0"/>
                          <a:cs typeface="Arial" panose="020B0604020202020204" pitchFamily="34" charset="0"/>
                        </a:rPr>
                        <m:t>360</m:t>
                      </m:r>
                      <m:r>
                        <a:rPr lang="vi-VN" sz="2800" b="0" i="1" smtClean="0">
                          <a:solidFill>
                            <a:srgbClr val="0070C0"/>
                          </a:solidFill>
                          <a:effectLst/>
                          <a:latin typeface="Cambria Math" panose="02040503050406030204" pitchFamily="18" charset="0"/>
                          <a:ea typeface="Cambria Math" panose="02040503050406030204" pitchFamily="18" charset="0"/>
                          <a:cs typeface="Arial" panose="020B0604020202020204" pitchFamily="34" charset="0"/>
                        </a:rPr>
                        <m:t>°</m:t>
                      </m:r>
                    </m:oMath>
                  </m:oMathPara>
                </a14:m>
                <a:endParaRPr lang="vi-VN" sz="28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C53F57B6-2407-A447-8E84-98C667A29838}"/>
                  </a:ext>
                </a:extLst>
              </p:cNvPr>
              <p:cNvSpPr txBox="1">
                <a:spLocks noRot="1" noChangeAspect="1" noMove="1" noResize="1" noEditPoints="1" noAdjustHandles="1" noChangeArrowheads="1" noChangeShapeType="1" noTextEdit="1"/>
              </p:cNvSpPr>
              <p:nvPr/>
            </p:nvSpPr>
            <p:spPr>
              <a:xfrm>
                <a:off x="161475" y="3570891"/>
                <a:ext cx="9330557" cy="1538883"/>
              </a:xfrm>
              <a:prstGeom prst="rect">
                <a:avLst/>
              </a:prstGeom>
              <a:blipFill>
                <a:blip r:embed="rId6"/>
                <a:stretch>
                  <a:fillRect l="-1306"/>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61CC90D2-650F-330C-A3F5-824BAA7B2397}"/>
              </a:ext>
            </a:extLst>
          </p:cNvPr>
          <p:cNvSpPr txBox="1"/>
          <p:nvPr/>
        </p:nvSpPr>
        <p:spPr>
          <a:xfrm>
            <a:off x="202103" y="5017575"/>
            <a:ext cx="2280863" cy="523220"/>
          </a:xfrm>
          <a:prstGeom prst="rect">
            <a:avLst/>
          </a:prstGeom>
          <a:noFill/>
        </p:spPr>
        <p:txBody>
          <a:bodyPr wrap="square" rtlCol="0">
            <a:spAutoFit/>
          </a:bodyPr>
          <a:lstStyle/>
          <a:p>
            <a:r>
              <a:rPr lang="vi-VN" sz="2800" dirty="0">
                <a:solidFill>
                  <a:srgbClr val="FF0000"/>
                </a:solidFill>
              </a:rPr>
              <a:t>Ta có định lí:</a:t>
            </a:r>
            <a:endParaRPr lang="en-US" sz="2800" dirty="0">
              <a:solidFill>
                <a:srgbClr val="FF0000"/>
              </a:solidFill>
            </a:endParaRPr>
          </a:p>
        </p:txBody>
      </p:sp>
      <p:grpSp>
        <p:nvGrpSpPr>
          <p:cNvPr id="10" name="Group 9">
            <a:extLst>
              <a:ext uri="{FF2B5EF4-FFF2-40B4-BE49-F238E27FC236}">
                <a16:creationId xmlns:a16="http://schemas.microsoft.com/office/drawing/2014/main" id="{DF22542F-8C59-DE9F-2B56-7BB3A3D7D604}"/>
              </a:ext>
            </a:extLst>
          </p:cNvPr>
          <p:cNvGrpSpPr/>
          <p:nvPr/>
        </p:nvGrpSpPr>
        <p:grpSpPr>
          <a:xfrm>
            <a:off x="1453654" y="5452779"/>
            <a:ext cx="7439739" cy="976730"/>
            <a:chOff x="414502" y="3241536"/>
            <a:chExt cx="7439739" cy="976730"/>
          </a:xfrm>
        </p:grpSpPr>
        <mc:AlternateContent xmlns:mc="http://schemas.openxmlformats.org/markup-compatibility/2006" xmlns:a14="http://schemas.microsoft.com/office/drawing/2010/main">
          <mc:Choice Requires="a14">
            <p:sp>
              <p:nvSpPr>
                <p:cNvPr id="12" name="Rounded Rectangle 10">
                  <a:extLst>
                    <a:ext uri="{FF2B5EF4-FFF2-40B4-BE49-F238E27FC236}">
                      <a16:creationId xmlns:a16="http://schemas.microsoft.com/office/drawing/2014/main" id="{C37C87AE-023F-5109-8746-6423F1C45EF7}"/>
                    </a:ext>
                  </a:extLst>
                </p:cNvPr>
                <p:cNvSpPr/>
                <p:nvPr/>
              </p:nvSpPr>
              <p:spPr>
                <a:xfrm>
                  <a:off x="721952" y="3620510"/>
                  <a:ext cx="7132289" cy="59775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vi-VN" sz="3200" i="1" dirty="0">
                      <a:solidFill>
                        <a:srgbClr val="0070C0"/>
                      </a:solidFill>
                      <a:latin typeface="Arial" panose="020B0604020202020204" pitchFamily="34" charset="0"/>
                      <a:cs typeface="Arial" panose="020B0604020202020204" pitchFamily="34" charset="0"/>
                    </a:rPr>
                    <a:t>Tổng các góc của một tứ giác là </a:t>
                  </a:r>
                  <a14:m>
                    <m:oMath xmlns:m="http://schemas.openxmlformats.org/officeDocument/2006/math">
                      <m:r>
                        <a:rPr lang="vi-VN" sz="3200" b="0" i="1" dirty="0"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360</m:t>
                      </m:r>
                      <m:r>
                        <a:rPr lang="vi-VN" sz="3200" b="0" i="1" dirty="0"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m:t>
                      </m:r>
                    </m:oMath>
                  </a14:m>
                  <a:endParaRPr lang="en-US" sz="3200" dirty="0">
                    <a:solidFill>
                      <a:srgbClr val="0070C0"/>
                    </a:solidFill>
                    <a:latin typeface="Arial" panose="020B0604020202020204" pitchFamily="34" charset="0"/>
                    <a:cs typeface="Arial" panose="020B0604020202020204" pitchFamily="34" charset="0"/>
                  </a:endParaRPr>
                </a:p>
              </p:txBody>
            </p:sp>
          </mc:Choice>
          <mc:Fallback xmlns="">
            <p:sp>
              <p:nvSpPr>
                <p:cNvPr id="12" name="Rounded Rectangle 10">
                  <a:extLst>
                    <a:ext uri="{FF2B5EF4-FFF2-40B4-BE49-F238E27FC236}">
                      <a16:creationId xmlns:a16="http://schemas.microsoft.com/office/drawing/2014/main" id="{C37C87AE-023F-5109-8746-6423F1C45EF7}"/>
                    </a:ext>
                  </a:extLst>
                </p:cNvPr>
                <p:cNvSpPr>
                  <a:spLocks noRot="1" noChangeAspect="1" noMove="1" noResize="1" noEditPoints="1" noAdjustHandles="1" noChangeArrowheads="1" noChangeShapeType="1" noTextEdit="1"/>
                </p:cNvSpPr>
                <p:nvPr/>
              </p:nvSpPr>
              <p:spPr>
                <a:xfrm>
                  <a:off x="721952" y="3620510"/>
                  <a:ext cx="7132289" cy="597756"/>
                </a:xfrm>
                <a:prstGeom prst="roundRect">
                  <a:avLst/>
                </a:prstGeom>
                <a:blipFill>
                  <a:blip r:embed="rId7"/>
                  <a:stretch>
                    <a:fillRect l="-1706" t="-11000" b="-30000"/>
                  </a:stretch>
                </a:blipFill>
              </p:spPr>
              <p:txBody>
                <a:bodyPr/>
                <a:lstStyle/>
                <a:p>
                  <a:r>
                    <a:rPr lang="en-US">
                      <a:noFill/>
                    </a:rPr>
                    <a:t> </a:t>
                  </a:r>
                </a:p>
              </p:txBody>
            </p:sp>
          </mc:Fallback>
        </mc:AlternateContent>
        <p:pic>
          <p:nvPicPr>
            <p:cNvPr id="13" name="Picture 12">
              <a:extLst>
                <a:ext uri="{FF2B5EF4-FFF2-40B4-BE49-F238E27FC236}">
                  <a16:creationId xmlns:a16="http://schemas.microsoft.com/office/drawing/2014/main" id="{864FC4A3-A6AD-4B8C-DDC9-0683B8874C8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4502" y="3241536"/>
              <a:ext cx="614900" cy="619231"/>
            </a:xfrm>
            <a:prstGeom prst="rect">
              <a:avLst/>
            </a:prstGeom>
          </p:spPr>
        </p:pic>
      </p:grpSp>
    </p:spTree>
    <p:extLst>
      <p:ext uri="{BB962C8B-B14F-4D97-AF65-F5344CB8AC3E}">
        <p14:creationId xmlns:p14="http://schemas.microsoft.com/office/powerpoint/2010/main" val="212457501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wipe(left)">
                                      <p:cBhvr>
                                        <p:cTn id="15" dur="500"/>
                                        <p:tgtEl>
                                          <p:spTgt spid="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wipe(left)">
                                      <p:cBhvr>
                                        <p:cTn id="20" dur="500"/>
                                        <p:tgtEl>
                                          <p:spTgt spid="7">
                                            <p:txEl>
                                              <p:pRg st="2" end="2"/>
                                            </p:txEl>
                                          </p:spTgt>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circle(in)">
                                      <p:cBhvr>
                                        <p:cTn id="23" dur="2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wipe(left)">
                                      <p:cBhvr>
                                        <p:cTn id="28" dur="500"/>
                                        <p:tgtEl>
                                          <p:spTgt spid="7">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animEffect transition="in" filter="wipe(left)">
                                      <p:cBhvr>
                                        <p:cTn id="33" dur="500"/>
                                        <p:tgtEl>
                                          <p:spTgt spid="8">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8">
                                            <p:txEl>
                                              <p:pRg st="1" end="1"/>
                                            </p:txEl>
                                          </p:spTgt>
                                        </p:tgtEl>
                                        <p:attrNameLst>
                                          <p:attrName>style.visibility</p:attrName>
                                        </p:attrNameLst>
                                      </p:cBhvr>
                                      <p:to>
                                        <p:strVal val="visible"/>
                                      </p:to>
                                    </p:set>
                                    <p:animEffect transition="in" filter="wipe(left)">
                                      <p:cBhvr>
                                        <p:cTn id="38" dur="500"/>
                                        <p:tgtEl>
                                          <p:spTgt spid="8">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CA5C00B0-B2B6-4792-8C67-F8C09471186E}"/>
              </a:ext>
            </a:extLst>
          </p:cNvPr>
          <p:cNvGrpSpPr/>
          <p:nvPr/>
        </p:nvGrpSpPr>
        <p:grpSpPr>
          <a:xfrm rot="5400000">
            <a:off x="8422163" y="3176056"/>
            <a:ext cx="6891246" cy="653685"/>
            <a:chOff x="4871257" y="83128"/>
            <a:chExt cx="7501721" cy="653685"/>
          </a:xfrm>
        </p:grpSpPr>
        <p:sp>
          <p:nvSpPr>
            <p:cNvPr id="41"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Arial" panose="020B0604020202020204" pitchFamily="34" charset="0"/>
                  <a:cs typeface="Arial" panose="020B0604020202020204" pitchFamily="34" charset="0"/>
                </a:rPr>
                <a:t>HOẠT ĐỘNG HÌNH THÀNH KIẾN THỨC</a:t>
              </a:r>
              <a:endParaRPr lang="en-US" sz="2400">
                <a:solidFill>
                  <a:srgbClr val="FFFF00"/>
                </a:solidFill>
                <a:latin typeface="Arial" panose="020B0604020202020204" pitchFamily="34" charset="0"/>
                <a:cs typeface="Arial" panose="020B0604020202020204" pitchFamily="34" charset="0"/>
              </a:endParaRPr>
            </a:p>
          </p:txBody>
        </p:sp>
      </p:grpSp>
      <p:sp>
        <p:nvSpPr>
          <p:cNvPr id="9" name="TextBox 8">
            <a:extLst>
              <a:ext uri="{FF2B5EF4-FFF2-40B4-BE49-F238E27FC236}">
                <a16:creationId xmlns:a16="http://schemas.microsoft.com/office/drawing/2014/main" id="{61CC90D2-650F-330C-A3F5-824BAA7B2397}"/>
              </a:ext>
            </a:extLst>
          </p:cNvPr>
          <p:cNvSpPr txBox="1"/>
          <p:nvPr/>
        </p:nvSpPr>
        <p:spPr>
          <a:xfrm>
            <a:off x="127901" y="236087"/>
            <a:ext cx="2280863" cy="523220"/>
          </a:xfrm>
          <a:prstGeom prst="rect">
            <a:avLst/>
          </a:prstGeom>
          <a:noFill/>
        </p:spPr>
        <p:txBody>
          <a:bodyPr wrap="square" rtlCol="0">
            <a:spAutoFit/>
          </a:bodyPr>
          <a:lstStyle/>
          <a:p>
            <a:r>
              <a:rPr lang="vi-VN" sz="2800" dirty="0">
                <a:solidFill>
                  <a:srgbClr val="FF0000"/>
                </a:solidFill>
              </a:rPr>
              <a:t>Ta có định lí:</a:t>
            </a:r>
            <a:endParaRPr lang="en-US" sz="2800" dirty="0">
              <a:solidFill>
                <a:srgbClr val="FF0000"/>
              </a:solidFill>
            </a:endParaRPr>
          </a:p>
        </p:txBody>
      </p:sp>
      <p:grpSp>
        <p:nvGrpSpPr>
          <p:cNvPr id="10" name="Group 9">
            <a:extLst>
              <a:ext uri="{FF2B5EF4-FFF2-40B4-BE49-F238E27FC236}">
                <a16:creationId xmlns:a16="http://schemas.microsoft.com/office/drawing/2014/main" id="{DF22542F-8C59-DE9F-2B56-7BB3A3D7D604}"/>
              </a:ext>
            </a:extLst>
          </p:cNvPr>
          <p:cNvGrpSpPr/>
          <p:nvPr/>
        </p:nvGrpSpPr>
        <p:grpSpPr>
          <a:xfrm>
            <a:off x="1379452" y="671291"/>
            <a:ext cx="7439739" cy="976730"/>
            <a:chOff x="414502" y="3241536"/>
            <a:chExt cx="7439739" cy="976730"/>
          </a:xfrm>
        </p:grpSpPr>
        <mc:AlternateContent xmlns:mc="http://schemas.openxmlformats.org/markup-compatibility/2006" xmlns:a14="http://schemas.microsoft.com/office/drawing/2010/main">
          <mc:Choice Requires="a14">
            <p:sp>
              <p:nvSpPr>
                <p:cNvPr id="12" name="Rounded Rectangle 10">
                  <a:extLst>
                    <a:ext uri="{FF2B5EF4-FFF2-40B4-BE49-F238E27FC236}">
                      <a16:creationId xmlns:a16="http://schemas.microsoft.com/office/drawing/2014/main" id="{C37C87AE-023F-5109-8746-6423F1C45EF7}"/>
                    </a:ext>
                  </a:extLst>
                </p:cNvPr>
                <p:cNvSpPr/>
                <p:nvPr/>
              </p:nvSpPr>
              <p:spPr>
                <a:xfrm>
                  <a:off x="721952" y="3620510"/>
                  <a:ext cx="7132289" cy="59775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vi-VN" sz="3200" i="1" dirty="0">
                      <a:solidFill>
                        <a:srgbClr val="0070C0"/>
                      </a:solidFill>
                      <a:latin typeface="Arial" panose="020B0604020202020204" pitchFamily="34" charset="0"/>
                      <a:cs typeface="Arial" panose="020B0604020202020204" pitchFamily="34" charset="0"/>
                    </a:rPr>
                    <a:t>Tổng các góc của một tứ giác là </a:t>
                  </a:r>
                  <a14:m>
                    <m:oMath xmlns:m="http://schemas.openxmlformats.org/officeDocument/2006/math">
                      <m:r>
                        <a:rPr lang="vi-VN" sz="3200" b="0" i="1" dirty="0"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360°</m:t>
                      </m:r>
                    </m:oMath>
                  </a14:m>
                  <a:endParaRPr lang="en-US" sz="3200" dirty="0">
                    <a:solidFill>
                      <a:srgbClr val="0070C0"/>
                    </a:solidFill>
                    <a:latin typeface="Arial" panose="020B0604020202020204" pitchFamily="34" charset="0"/>
                    <a:cs typeface="Arial" panose="020B0604020202020204" pitchFamily="34" charset="0"/>
                  </a:endParaRPr>
                </a:p>
              </p:txBody>
            </p:sp>
          </mc:Choice>
          <mc:Fallback xmlns="">
            <p:sp>
              <p:nvSpPr>
                <p:cNvPr id="12" name="Rounded Rectangle 10">
                  <a:extLst>
                    <a:ext uri="{FF2B5EF4-FFF2-40B4-BE49-F238E27FC236}">
                      <a16:creationId xmlns:a16="http://schemas.microsoft.com/office/drawing/2014/main" id="{C37C87AE-023F-5109-8746-6423F1C45EF7}"/>
                    </a:ext>
                  </a:extLst>
                </p:cNvPr>
                <p:cNvSpPr>
                  <a:spLocks noRot="1" noChangeAspect="1" noMove="1" noResize="1" noEditPoints="1" noAdjustHandles="1" noChangeArrowheads="1" noChangeShapeType="1" noTextEdit="1"/>
                </p:cNvSpPr>
                <p:nvPr/>
              </p:nvSpPr>
              <p:spPr>
                <a:xfrm>
                  <a:off x="721952" y="3620510"/>
                  <a:ext cx="7132289" cy="597756"/>
                </a:xfrm>
                <a:prstGeom prst="roundRect">
                  <a:avLst/>
                </a:prstGeom>
                <a:blipFill>
                  <a:blip r:embed="rId3"/>
                  <a:stretch>
                    <a:fillRect l="-1706" t="-10000" b="-31000"/>
                  </a:stretch>
                </a:blipFill>
              </p:spPr>
              <p:txBody>
                <a:bodyPr/>
                <a:lstStyle/>
                <a:p>
                  <a:r>
                    <a:rPr lang="en-US">
                      <a:noFill/>
                    </a:rPr>
                    <a:t> </a:t>
                  </a:r>
                </a:p>
              </p:txBody>
            </p:sp>
          </mc:Fallback>
        </mc:AlternateContent>
        <p:pic>
          <p:nvPicPr>
            <p:cNvPr id="13" name="Picture 12">
              <a:extLst>
                <a:ext uri="{FF2B5EF4-FFF2-40B4-BE49-F238E27FC236}">
                  <a16:creationId xmlns:a16="http://schemas.microsoft.com/office/drawing/2014/main" id="{864FC4A3-A6AD-4B8C-DDC9-0683B8874C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502" y="3241536"/>
              <a:ext cx="614900" cy="619231"/>
            </a:xfrm>
            <a:prstGeom prst="rect">
              <a:avLst/>
            </a:prstGeom>
          </p:spPr>
        </p:pic>
      </p:grpSp>
      <p:pic>
        <p:nvPicPr>
          <p:cNvPr id="14" name="Picture 13">
            <a:extLst>
              <a:ext uri="{FF2B5EF4-FFF2-40B4-BE49-F238E27FC236}">
                <a16:creationId xmlns:a16="http://schemas.microsoft.com/office/drawing/2014/main" id="{3F1FBE3A-71DF-9CF9-6944-16E3601FD29D}"/>
              </a:ext>
            </a:extLst>
          </p:cNvPr>
          <p:cNvPicPr>
            <a:picLocks noChangeAspect="1"/>
          </p:cNvPicPr>
          <p:nvPr/>
        </p:nvPicPr>
        <p:blipFill>
          <a:blip r:embed="rId5"/>
          <a:stretch>
            <a:fillRect/>
          </a:stretch>
        </p:blipFill>
        <p:spPr>
          <a:xfrm>
            <a:off x="7267121" y="1938979"/>
            <a:ext cx="3931710" cy="3347911"/>
          </a:xfrm>
          <a:prstGeom prst="rect">
            <a:avLst/>
          </a:prstGeom>
        </p:spPr>
      </p:pic>
      <p:graphicFrame>
        <p:nvGraphicFramePr>
          <p:cNvPr id="16" name="Table 16">
            <a:extLst>
              <a:ext uri="{FF2B5EF4-FFF2-40B4-BE49-F238E27FC236}">
                <a16:creationId xmlns:a16="http://schemas.microsoft.com/office/drawing/2014/main" id="{739A4FF8-929D-8740-D1AF-ED3EA76899B2}"/>
              </a:ext>
            </a:extLst>
          </p:cNvPr>
          <p:cNvGraphicFramePr>
            <a:graphicFrameLocks noGrp="1"/>
          </p:cNvGraphicFramePr>
          <p:nvPr>
            <p:extLst>
              <p:ext uri="{D42A27DB-BD31-4B8C-83A1-F6EECF244321}">
                <p14:modId xmlns:p14="http://schemas.microsoft.com/office/powerpoint/2010/main" val="3183587816"/>
              </p:ext>
            </p:extLst>
          </p:nvPr>
        </p:nvGraphicFramePr>
        <p:xfrm>
          <a:off x="727182" y="2337967"/>
          <a:ext cx="4635928" cy="2809386"/>
        </p:xfrm>
        <a:graphic>
          <a:graphicData uri="http://schemas.openxmlformats.org/drawingml/2006/table">
            <a:tbl>
              <a:tblPr firstRow="1" bandRow="1">
                <a:tableStyleId>{5C22544A-7EE6-4342-B048-85BDC9FD1C3A}</a:tableStyleId>
              </a:tblPr>
              <a:tblGrid>
                <a:gridCol w="1142527">
                  <a:extLst>
                    <a:ext uri="{9D8B030D-6E8A-4147-A177-3AD203B41FA5}">
                      <a16:colId xmlns:a16="http://schemas.microsoft.com/office/drawing/2014/main" val="2665159712"/>
                    </a:ext>
                  </a:extLst>
                </a:gridCol>
                <a:gridCol w="3493401">
                  <a:extLst>
                    <a:ext uri="{9D8B030D-6E8A-4147-A177-3AD203B41FA5}">
                      <a16:colId xmlns:a16="http://schemas.microsoft.com/office/drawing/2014/main" val="2008378257"/>
                    </a:ext>
                  </a:extLst>
                </a:gridCol>
              </a:tblGrid>
              <a:tr h="1404693">
                <a:tc>
                  <a:txBody>
                    <a:bodyPr/>
                    <a:lstStyle/>
                    <a:p>
                      <a:pPr algn="ctr"/>
                      <a:r>
                        <a:rPr lang="vi-VN" sz="2800" b="0" dirty="0">
                          <a:solidFill>
                            <a:schemeClr val="tx1"/>
                          </a:solidFill>
                          <a:latin typeface="+mn-lt"/>
                        </a:rPr>
                        <a:t>GT</a:t>
                      </a:r>
                      <a:endParaRPr lang="en-US" sz="2800" b="0" dirty="0">
                        <a:solidFill>
                          <a:schemeClr val="tx1"/>
                        </a:solidFill>
                        <a:latin typeface="+mn-lt"/>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8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70624188"/>
                  </a:ext>
                </a:extLst>
              </a:tr>
              <a:tr h="1404693">
                <a:tc>
                  <a:txBody>
                    <a:bodyPr/>
                    <a:lstStyle/>
                    <a:p>
                      <a:pPr algn="ctr"/>
                      <a:r>
                        <a:rPr lang="vi-VN" sz="2800" b="0" dirty="0">
                          <a:solidFill>
                            <a:schemeClr val="tx1"/>
                          </a:solidFill>
                          <a:latin typeface="+mn-lt"/>
                        </a:rPr>
                        <a:t>KL</a:t>
                      </a:r>
                      <a:endParaRPr lang="en-US" sz="2800" b="0" dirty="0">
                        <a:solidFill>
                          <a:schemeClr val="tx1"/>
                        </a:solidFill>
                        <a:latin typeface="+mn-lt"/>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28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70028335"/>
                  </a:ext>
                </a:extLst>
              </a:tr>
            </a:tbl>
          </a:graphicData>
        </a:graphic>
      </p:graphicFrame>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7DA51ACB-4B4C-D9E3-7A07-2B054E74AC4F}"/>
                  </a:ext>
                </a:extLst>
              </p:cNvPr>
              <p:cNvSpPr txBox="1"/>
              <p:nvPr/>
            </p:nvSpPr>
            <p:spPr>
              <a:xfrm>
                <a:off x="1994352" y="2911292"/>
                <a:ext cx="2781005" cy="523220"/>
              </a:xfrm>
              <a:prstGeom prst="rect">
                <a:avLst/>
              </a:prstGeom>
              <a:noFill/>
            </p:spPr>
            <p:txBody>
              <a:bodyPr wrap="square">
                <a:spAutoFit/>
              </a:bodyPr>
              <a:lstStyle/>
              <a:p>
                <a:pPr algn="ctr"/>
                <a:r>
                  <a:rPr lang="vi-VN" sz="2800" b="0" dirty="0">
                    <a:solidFill>
                      <a:srgbClr val="0070C0"/>
                    </a:solidFill>
                  </a:rPr>
                  <a:t>Tứ giác </a:t>
                </a:r>
                <a14:m>
                  <m:oMath xmlns:m="http://schemas.openxmlformats.org/officeDocument/2006/math">
                    <m:r>
                      <a:rPr lang="vi-VN" sz="2800" b="0" i="1" dirty="0" smtClean="0">
                        <a:solidFill>
                          <a:srgbClr val="0070C0"/>
                        </a:solidFill>
                        <a:latin typeface="Cambria Math" panose="02040503050406030204" pitchFamily="18" charset="0"/>
                      </a:rPr>
                      <m:t>𝐴𝐵𝐶𝐷</m:t>
                    </m:r>
                  </m:oMath>
                </a14:m>
                <a:endParaRPr lang="en-US" sz="2800" b="0" dirty="0">
                  <a:solidFill>
                    <a:srgbClr val="0070C0"/>
                  </a:solidFill>
                </a:endParaRPr>
              </a:p>
            </p:txBody>
          </p:sp>
        </mc:Choice>
        <mc:Fallback xmlns="">
          <p:sp>
            <p:nvSpPr>
              <p:cNvPr id="18" name="TextBox 17">
                <a:extLst>
                  <a:ext uri="{FF2B5EF4-FFF2-40B4-BE49-F238E27FC236}">
                    <a16:creationId xmlns:a16="http://schemas.microsoft.com/office/drawing/2014/main" id="{7DA51ACB-4B4C-D9E3-7A07-2B054E74AC4F}"/>
                  </a:ext>
                </a:extLst>
              </p:cNvPr>
              <p:cNvSpPr txBox="1">
                <a:spLocks noRot="1" noChangeAspect="1" noMove="1" noResize="1" noEditPoints="1" noAdjustHandles="1" noChangeArrowheads="1" noChangeShapeType="1" noTextEdit="1"/>
              </p:cNvSpPr>
              <p:nvPr/>
            </p:nvSpPr>
            <p:spPr>
              <a:xfrm>
                <a:off x="1994352" y="2911292"/>
                <a:ext cx="2781005" cy="523220"/>
              </a:xfrm>
              <a:prstGeom prst="rect">
                <a:avLst/>
              </a:prstGeom>
              <a:blipFill>
                <a:blip r:embed="rId6"/>
                <a:stretch>
                  <a:fillRect t="-15294" b="-305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8C7F7D8A-E9BA-2F5A-6CF8-AA41AC5AFC2A}"/>
                  </a:ext>
                </a:extLst>
              </p:cNvPr>
              <p:cNvSpPr txBox="1"/>
              <p:nvPr/>
            </p:nvSpPr>
            <p:spPr>
              <a:xfrm>
                <a:off x="1771599" y="4189405"/>
                <a:ext cx="3591511" cy="53777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2800" b="0" i="1" smtClean="0">
                              <a:solidFill>
                                <a:srgbClr val="0070C0"/>
                              </a:solidFill>
                              <a:latin typeface="Cambria Math" panose="02040503050406030204" pitchFamily="18" charset="0"/>
                            </a:rPr>
                          </m:ctrlPr>
                        </m:accPr>
                        <m:e>
                          <m:r>
                            <a:rPr lang="vi-VN" sz="2800" b="0" i="1" smtClean="0">
                              <a:solidFill>
                                <a:srgbClr val="0070C0"/>
                              </a:solidFill>
                              <a:latin typeface="Cambria Math" panose="02040503050406030204" pitchFamily="18" charset="0"/>
                            </a:rPr>
                            <m:t>𝐴</m:t>
                          </m:r>
                        </m:e>
                      </m:acc>
                      <m:r>
                        <a:rPr lang="vi-VN" sz="2800" b="0" i="1" smtClean="0">
                          <a:solidFill>
                            <a:srgbClr val="0070C0"/>
                          </a:solidFill>
                          <a:latin typeface="Cambria Math" panose="02040503050406030204" pitchFamily="18" charset="0"/>
                        </a:rPr>
                        <m:t>+</m:t>
                      </m:r>
                      <m:acc>
                        <m:accPr>
                          <m:chr m:val="̂"/>
                          <m:ctrlPr>
                            <a:rPr lang="vi-VN" sz="2800" b="0" i="1" smtClean="0">
                              <a:solidFill>
                                <a:srgbClr val="0070C0"/>
                              </a:solidFill>
                              <a:latin typeface="Cambria Math" panose="02040503050406030204" pitchFamily="18" charset="0"/>
                            </a:rPr>
                          </m:ctrlPr>
                        </m:accPr>
                        <m:e>
                          <m:r>
                            <a:rPr lang="vi-VN" sz="2800" b="0" i="1" smtClean="0">
                              <a:solidFill>
                                <a:srgbClr val="0070C0"/>
                              </a:solidFill>
                              <a:latin typeface="Cambria Math" panose="02040503050406030204" pitchFamily="18" charset="0"/>
                            </a:rPr>
                            <m:t>𝐵</m:t>
                          </m:r>
                        </m:e>
                      </m:acc>
                      <m:r>
                        <a:rPr lang="vi-VN" sz="2800" b="0" i="1" smtClean="0">
                          <a:solidFill>
                            <a:srgbClr val="0070C0"/>
                          </a:solidFill>
                          <a:latin typeface="Cambria Math" panose="02040503050406030204" pitchFamily="18" charset="0"/>
                        </a:rPr>
                        <m:t>+</m:t>
                      </m:r>
                      <m:acc>
                        <m:accPr>
                          <m:chr m:val="̂"/>
                          <m:ctrlPr>
                            <a:rPr lang="vi-VN" sz="2800" b="0" i="1" smtClean="0">
                              <a:solidFill>
                                <a:srgbClr val="0070C0"/>
                              </a:solidFill>
                              <a:latin typeface="Cambria Math" panose="02040503050406030204" pitchFamily="18" charset="0"/>
                            </a:rPr>
                          </m:ctrlPr>
                        </m:accPr>
                        <m:e>
                          <m:r>
                            <a:rPr lang="vi-VN" sz="2800" b="0" i="1" smtClean="0">
                              <a:solidFill>
                                <a:srgbClr val="0070C0"/>
                              </a:solidFill>
                              <a:latin typeface="Cambria Math" panose="02040503050406030204" pitchFamily="18" charset="0"/>
                            </a:rPr>
                            <m:t>𝐶</m:t>
                          </m:r>
                        </m:e>
                      </m:acc>
                      <m:r>
                        <a:rPr lang="vi-VN" sz="2800" b="0" i="1" smtClean="0">
                          <a:solidFill>
                            <a:srgbClr val="0070C0"/>
                          </a:solidFill>
                          <a:latin typeface="Cambria Math" panose="02040503050406030204" pitchFamily="18" charset="0"/>
                        </a:rPr>
                        <m:t>+</m:t>
                      </m:r>
                      <m:acc>
                        <m:accPr>
                          <m:chr m:val="̂"/>
                          <m:ctrlPr>
                            <a:rPr lang="vi-VN" sz="2800" b="0" i="1" smtClean="0">
                              <a:solidFill>
                                <a:srgbClr val="0070C0"/>
                              </a:solidFill>
                              <a:latin typeface="Cambria Math" panose="02040503050406030204" pitchFamily="18" charset="0"/>
                            </a:rPr>
                          </m:ctrlPr>
                        </m:accPr>
                        <m:e>
                          <m:r>
                            <a:rPr lang="vi-VN" sz="2800" b="0" i="1" smtClean="0">
                              <a:solidFill>
                                <a:srgbClr val="0070C0"/>
                              </a:solidFill>
                              <a:latin typeface="Cambria Math" panose="02040503050406030204" pitchFamily="18" charset="0"/>
                            </a:rPr>
                            <m:t>𝐷</m:t>
                          </m:r>
                        </m:e>
                      </m:acc>
                      <m:r>
                        <a:rPr lang="vi-VN" sz="2800" b="0" i="1" smtClean="0">
                          <a:solidFill>
                            <a:srgbClr val="0070C0"/>
                          </a:solidFill>
                          <a:latin typeface="Cambria Math" panose="02040503050406030204" pitchFamily="18" charset="0"/>
                        </a:rPr>
                        <m:t>=360</m:t>
                      </m:r>
                    </m:oMath>
                  </m:oMathPara>
                </a14:m>
                <a:endParaRPr lang="en-US" sz="2800" dirty="0">
                  <a:solidFill>
                    <a:srgbClr val="0070C0"/>
                  </a:solidFill>
                </a:endParaRPr>
              </a:p>
            </p:txBody>
          </p:sp>
        </mc:Choice>
        <mc:Fallback xmlns="">
          <p:sp>
            <p:nvSpPr>
              <p:cNvPr id="20" name="TextBox 19">
                <a:extLst>
                  <a:ext uri="{FF2B5EF4-FFF2-40B4-BE49-F238E27FC236}">
                    <a16:creationId xmlns:a16="http://schemas.microsoft.com/office/drawing/2014/main" id="{8C7F7D8A-E9BA-2F5A-6CF8-AA41AC5AFC2A}"/>
                  </a:ext>
                </a:extLst>
              </p:cNvPr>
              <p:cNvSpPr txBox="1">
                <a:spLocks noRot="1" noChangeAspect="1" noMove="1" noResize="1" noEditPoints="1" noAdjustHandles="1" noChangeArrowheads="1" noChangeShapeType="1" noTextEdit="1"/>
              </p:cNvSpPr>
              <p:nvPr/>
            </p:nvSpPr>
            <p:spPr>
              <a:xfrm>
                <a:off x="1771599" y="4189405"/>
                <a:ext cx="3591511" cy="537776"/>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0138305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DD248B7-1A76-437A-81FF-6AA8B4111488}"/>
              </a:ext>
            </a:extLst>
          </p:cNvPr>
          <p:cNvGrpSpPr/>
          <p:nvPr/>
        </p:nvGrpSpPr>
        <p:grpSpPr>
          <a:xfrm>
            <a:off x="215757" y="380144"/>
            <a:ext cx="10608187" cy="1035946"/>
            <a:chOff x="215757" y="380144"/>
            <a:chExt cx="10608187" cy="1035946"/>
          </a:xfrm>
        </p:grpSpPr>
        <p:sp>
          <p:nvSpPr>
            <p:cNvPr id="4" name="Rectangle: Rounded Corners 3">
              <a:extLst>
                <a:ext uri="{FF2B5EF4-FFF2-40B4-BE49-F238E27FC236}">
                  <a16:creationId xmlns:a16="http://schemas.microsoft.com/office/drawing/2014/main" id="{E900C331-AE40-EA08-C763-34024F669FD6}"/>
                </a:ext>
              </a:extLst>
            </p:cNvPr>
            <p:cNvSpPr/>
            <p:nvPr/>
          </p:nvSpPr>
          <p:spPr>
            <a:xfrm>
              <a:off x="215757" y="380144"/>
              <a:ext cx="1541124" cy="54453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400" b="1" dirty="0"/>
                <a:t>Ví dụ </a:t>
              </a:r>
              <a:r>
                <a:rPr lang="en-US" sz="2400" b="1" dirty="0"/>
                <a:t>2</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BA548CD-1420-99E2-2DCC-5F8E111D81D8}"/>
                    </a:ext>
                  </a:extLst>
                </p:cNvPr>
                <p:cNvSpPr txBox="1"/>
                <p:nvPr/>
              </p:nvSpPr>
              <p:spPr>
                <a:xfrm>
                  <a:off x="1756881" y="447620"/>
                  <a:ext cx="9067063" cy="968470"/>
                </a:xfrm>
                <a:prstGeom prst="rect">
                  <a:avLst/>
                </a:prstGeom>
                <a:noFill/>
              </p:spPr>
              <p:txBody>
                <a:bodyPr wrap="square" rtlCol="0">
                  <a:spAutoFit/>
                </a:bodyPr>
                <a:lstStyle/>
                <a:p>
                  <a:r>
                    <a:rPr lang="en-US" sz="2800" dirty="0"/>
                    <a:t>Tứ </a:t>
                  </a:r>
                  <a:r>
                    <a:rPr lang="en-US" sz="2800" dirty="0" err="1"/>
                    <a:t>giác</a:t>
                  </a:r>
                  <a:r>
                    <a:rPr lang="en-US" sz="2800" dirty="0"/>
                    <a:t> </a:t>
                  </a:r>
                  <a14:m>
                    <m:oMath xmlns:m="http://schemas.openxmlformats.org/officeDocument/2006/math">
                      <m:r>
                        <a:rPr lang="en-US" sz="2800" i="1" dirty="0" smtClean="0">
                          <a:latin typeface="Cambria Math" panose="02040503050406030204" pitchFamily="18" charset="0"/>
                        </a:rPr>
                        <m:t>𝑀𝑁𝑃𝑄</m:t>
                      </m:r>
                    </m:oMath>
                  </a14:m>
                  <a:r>
                    <a:rPr lang="en-US" sz="2800" dirty="0"/>
                    <a:t> </a:t>
                  </a:r>
                  <a:r>
                    <a:rPr lang="en-US" sz="2800" dirty="0" err="1"/>
                    <a:t>có</a:t>
                  </a:r>
                  <a:r>
                    <a:rPr lang="en-US" sz="2800" dirty="0"/>
                    <a:t> </a:t>
                  </a:r>
                  <a:r>
                    <a:rPr lang="en-US" sz="2800" dirty="0" err="1"/>
                    <a:t>số</a:t>
                  </a:r>
                  <a:r>
                    <a:rPr lang="en-US" sz="2800" dirty="0"/>
                    <a:t> </a:t>
                  </a:r>
                  <a:r>
                    <a:rPr lang="en-US" sz="2800" dirty="0" err="1"/>
                    <a:t>đo</a:t>
                  </a:r>
                  <a:r>
                    <a:rPr lang="en-US" sz="2800" dirty="0"/>
                    <a:t> </a:t>
                  </a:r>
                  <a:r>
                    <a:rPr lang="en-US" sz="2800" dirty="0" err="1"/>
                    <a:t>của</a:t>
                  </a:r>
                  <a:r>
                    <a:rPr lang="en-US" sz="2800" dirty="0"/>
                    <a:t> </a:t>
                  </a:r>
                  <a14:m>
                    <m:oMath xmlns:m="http://schemas.openxmlformats.org/officeDocument/2006/math">
                      <m:acc>
                        <m:accPr>
                          <m:chr m:val="̂"/>
                          <m:ctrlPr>
                            <a:rPr lang="en-US" sz="2800" i="1" smtClean="0">
                              <a:latin typeface="Cambria Math" panose="02040503050406030204" pitchFamily="18" charset="0"/>
                            </a:rPr>
                          </m:ctrlPr>
                        </m:accPr>
                        <m:e>
                          <m:r>
                            <a:rPr lang="en-US" sz="2800" b="0" i="1" smtClean="0">
                              <a:latin typeface="Cambria Math" panose="02040503050406030204" pitchFamily="18" charset="0"/>
                            </a:rPr>
                            <m:t>𝑀</m:t>
                          </m:r>
                        </m:e>
                      </m:acc>
                      <m:r>
                        <a:rPr lang="en-US" sz="2800" b="0" i="1" smtClean="0">
                          <a:latin typeface="Cambria Math" panose="02040503050406030204" pitchFamily="18" charset="0"/>
                        </a:rPr>
                        <m:t>,</m:t>
                      </m:r>
                    </m:oMath>
                  </a14:m>
                  <a:r>
                    <a:rPr lang="en-US" sz="2800" dirty="0"/>
                    <a:t> </a:t>
                  </a:r>
                  <a14:m>
                    <m:oMath xmlns:m="http://schemas.openxmlformats.org/officeDocument/2006/math">
                      <m:acc>
                        <m:accPr>
                          <m:chr m:val="̂"/>
                          <m:ctrlPr>
                            <a:rPr lang="en-US" sz="2800" i="1">
                              <a:latin typeface="Cambria Math" panose="02040503050406030204" pitchFamily="18" charset="0"/>
                            </a:rPr>
                          </m:ctrlPr>
                        </m:accPr>
                        <m:e>
                          <m:r>
                            <a:rPr lang="en-US" sz="2800" b="0" i="1" smtClean="0">
                              <a:latin typeface="Cambria Math" panose="02040503050406030204" pitchFamily="18" charset="0"/>
                            </a:rPr>
                            <m:t>𝑁</m:t>
                          </m:r>
                        </m:e>
                      </m:acc>
                      <m:r>
                        <a:rPr lang="en-US" sz="2800" i="1">
                          <a:latin typeface="Cambria Math" panose="02040503050406030204" pitchFamily="18" charset="0"/>
                        </a:rPr>
                        <m:t>,</m:t>
                      </m:r>
                      <m:acc>
                        <m:accPr>
                          <m:chr m:val="̂"/>
                          <m:ctrlPr>
                            <a:rPr lang="en-US" sz="2800" i="1">
                              <a:latin typeface="Cambria Math" panose="02040503050406030204" pitchFamily="18" charset="0"/>
                            </a:rPr>
                          </m:ctrlPr>
                        </m:accPr>
                        <m:e>
                          <m:r>
                            <a:rPr lang="en-US" sz="2800" b="0" i="1" smtClean="0">
                              <a:latin typeface="Cambria Math" panose="02040503050406030204" pitchFamily="18" charset="0"/>
                            </a:rPr>
                            <m:t>𝑃</m:t>
                          </m:r>
                        </m:e>
                      </m:acc>
                      <m:r>
                        <a:rPr lang="en-US" sz="2800" i="1">
                          <a:latin typeface="Cambria Math" panose="02040503050406030204" pitchFamily="18" charset="0"/>
                        </a:rPr>
                        <m:t>,</m:t>
                      </m:r>
                      <m:acc>
                        <m:accPr>
                          <m:chr m:val="̂"/>
                          <m:ctrlPr>
                            <a:rPr lang="en-US" sz="2800" i="1">
                              <a:latin typeface="Cambria Math" panose="02040503050406030204" pitchFamily="18" charset="0"/>
                            </a:rPr>
                          </m:ctrlPr>
                        </m:accPr>
                        <m:e>
                          <m:r>
                            <a:rPr lang="en-US" sz="2800" b="0" i="1" smtClean="0">
                              <a:latin typeface="Cambria Math" panose="02040503050406030204" pitchFamily="18" charset="0"/>
                            </a:rPr>
                            <m:t>𝑄</m:t>
                          </m:r>
                        </m:e>
                      </m:acc>
                    </m:oMath>
                  </a14:m>
                  <a:r>
                    <a:rPr lang="en-US" sz="2800" dirty="0"/>
                    <a:t> </a:t>
                  </a:r>
                  <a:r>
                    <a:rPr lang="en-US" sz="2800" dirty="0" err="1"/>
                    <a:t>lần</a:t>
                  </a:r>
                  <a:r>
                    <a:rPr lang="en-US" sz="2800" dirty="0"/>
                    <a:t> </a:t>
                  </a:r>
                  <a:r>
                    <a:rPr lang="en-US" sz="2800" dirty="0" err="1"/>
                    <a:t>lượt</a:t>
                  </a:r>
                  <a:r>
                    <a:rPr lang="en-US" sz="2800" dirty="0"/>
                    <a:t> </a:t>
                  </a:r>
                  <a:r>
                    <a:rPr lang="en-US" sz="2800" dirty="0" err="1"/>
                    <a:t>là</a:t>
                  </a:r>
                  <a:r>
                    <a:rPr lang="en-US" sz="2800" dirty="0"/>
                    <a:t> </a:t>
                  </a:r>
                  <a14:m>
                    <m:oMath xmlns:m="http://schemas.openxmlformats.org/officeDocument/2006/math">
                      <m:r>
                        <a:rPr lang="en-US" sz="2800" b="0" i="1" smtClean="0">
                          <a:latin typeface="Cambria Math" panose="02040503050406030204" pitchFamily="18" charset="0"/>
                        </a:rPr>
                        <m:t>𝑥</m:t>
                      </m:r>
                      <m:r>
                        <a:rPr lang="en-US" sz="2800" b="0" i="1" smtClean="0">
                          <a:latin typeface="Cambria Math" panose="02040503050406030204" pitchFamily="18" charset="0"/>
                        </a:rPr>
                        <m:t>, 2</m:t>
                      </m:r>
                      <m:r>
                        <a:rPr lang="en-US" sz="2800" b="0" i="1" smtClean="0">
                          <a:latin typeface="Cambria Math" panose="02040503050406030204" pitchFamily="18" charset="0"/>
                        </a:rPr>
                        <m:t>𝑥</m:t>
                      </m:r>
                      <m:r>
                        <a:rPr lang="en-US" sz="2800" b="0" i="1" smtClean="0">
                          <a:latin typeface="Cambria Math" panose="02040503050406030204" pitchFamily="18" charset="0"/>
                        </a:rPr>
                        <m:t>, 3</m:t>
                      </m:r>
                      <m:r>
                        <a:rPr lang="en-US" sz="2800" b="0" i="1" smtClean="0">
                          <a:latin typeface="Cambria Math" panose="02040503050406030204" pitchFamily="18" charset="0"/>
                        </a:rPr>
                        <m:t>𝑥</m:t>
                      </m:r>
                    </m:oMath>
                  </a14:m>
                  <a:r>
                    <a:rPr lang="en-US" sz="2800" dirty="0"/>
                    <a:t> </a:t>
                  </a:r>
                  <a:r>
                    <a:rPr lang="en-US" sz="2800" dirty="0" err="1"/>
                    <a:t>và</a:t>
                  </a:r>
                  <a:r>
                    <a:rPr lang="en-US" sz="2800" dirty="0"/>
                    <a:t> </a:t>
                  </a:r>
                  <a14:m>
                    <m:oMath xmlns:m="http://schemas.openxmlformats.org/officeDocument/2006/math">
                      <m:r>
                        <a:rPr lang="en-US" sz="2800" b="0" i="1" smtClean="0">
                          <a:latin typeface="Cambria Math" panose="02040503050406030204" pitchFamily="18" charset="0"/>
                        </a:rPr>
                        <m:t>4</m:t>
                      </m:r>
                      <m:r>
                        <a:rPr lang="en-US" sz="2800" b="0" i="1" smtClean="0">
                          <a:latin typeface="Cambria Math" panose="02040503050406030204" pitchFamily="18" charset="0"/>
                        </a:rPr>
                        <m:t>𝑥</m:t>
                      </m:r>
                    </m:oMath>
                  </a14:m>
                  <a:r>
                    <a:rPr lang="en-US" sz="2800" dirty="0"/>
                    <a:t>. </a:t>
                  </a:r>
                  <a:r>
                    <a:rPr lang="en-US" sz="2800" dirty="0" err="1"/>
                    <a:t>Tính</a:t>
                  </a:r>
                  <a:r>
                    <a:rPr lang="en-US" sz="2800" dirty="0"/>
                    <a:t> </a:t>
                  </a:r>
                  <a:r>
                    <a:rPr lang="en-US" sz="2800" dirty="0" err="1"/>
                    <a:t>số</a:t>
                  </a:r>
                  <a:r>
                    <a:rPr lang="en-US" sz="2800" dirty="0"/>
                    <a:t> </a:t>
                  </a:r>
                  <a:r>
                    <a:rPr lang="en-US" sz="2800" dirty="0" err="1"/>
                    <a:t>đo</a:t>
                  </a:r>
                  <a:r>
                    <a:rPr lang="en-US" sz="2800" dirty="0"/>
                    <a:t> </a:t>
                  </a:r>
                  <a:r>
                    <a:rPr lang="en-US" sz="2800" dirty="0" err="1"/>
                    <a:t>mỗi</a:t>
                  </a:r>
                  <a:r>
                    <a:rPr lang="en-US" sz="2800" dirty="0"/>
                    <a:t> </a:t>
                  </a:r>
                  <a:r>
                    <a:rPr lang="en-US" sz="2800" dirty="0" err="1"/>
                    <a:t>góc</a:t>
                  </a:r>
                  <a:r>
                    <a:rPr lang="en-US" sz="2800" dirty="0"/>
                    <a:t> </a:t>
                  </a:r>
                  <a:r>
                    <a:rPr lang="en-US" sz="2800" dirty="0" err="1"/>
                    <a:t>của</a:t>
                  </a:r>
                  <a:r>
                    <a:rPr lang="en-US" sz="2800" dirty="0"/>
                    <a:t> </a:t>
                  </a:r>
                  <a:r>
                    <a:rPr lang="en-US" sz="2800" dirty="0" err="1"/>
                    <a:t>tứ</a:t>
                  </a:r>
                  <a:r>
                    <a:rPr lang="en-US" sz="2800" dirty="0"/>
                    <a:t> </a:t>
                  </a:r>
                  <a:r>
                    <a:rPr lang="en-US" sz="2800" dirty="0" err="1"/>
                    <a:t>giác</a:t>
                  </a:r>
                  <a:r>
                    <a:rPr lang="en-US" sz="2800" dirty="0"/>
                    <a:t> </a:t>
                  </a:r>
                  <a14:m>
                    <m:oMath xmlns:m="http://schemas.openxmlformats.org/officeDocument/2006/math">
                      <m:r>
                        <a:rPr lang="en-US" sz="2800" i="1" dirty="0" smtClean="0">
                          <a:latin typeface="Cambria Math" panose="02040503050406030204" pitchFamily="18" charset="0"/>
                        </a:rPr>
                        <m:t>𝑀𝑁𝑃𝑄</m:t>
                      </m:r>
                    </m:oMath>
                  </a14:m>
                  <a:r>
                    <a:rPr lang="en-US" sz="2800" dirty="0"/>
                    <a:t>.</a:t>
                  </a:r>
                </a:p>
              </p:txBody>
            </p:sp>
          </mc:Choice>
          <mc:Fallback xmlns="">
            <p:sp>
              <p:nvSpPr>
                <p:cNvPr id="6" name="TextBox 5">
                  <a:extLst>
                    <a:ext uri="{FF2B5EF4-FFF2-40B4-BE49-F238E27FC236}">
                      <a16:creationId xmlns:a16="http://schemas.microsoft.com/office/drawing/2014/main" id="{3BA548CD-1420-99E2-2DCC-5F8E111D81D8}"/>
                    </a:ext>
                  </a:extLst>
                </p:cNvPr>
                <p:cNvSpPr txBox="1">
                  <a:spLocks noRot="1" noChangeAspect="1" noMove="1" noResize="1" noEditPoints="1" noAdjustHandles="1" noChangeArrowheads="1" noChangeShapeType="1" noTextEdit="1"/>
                </p:cNvSpPr>
                <p:nvPr/>
              </p:nvSpPr>
              <p:spPr>
                <a:xfrm>
                  <a:off x="1756881" y="447620"/>
                  <a:ext cx="9067063" cy="968470"/>
                </a:xfrm>
                <a:prstGeom prst="rect">
                  <a:avLst/>
                </a:prstGeom>
                <a:blipFill>
                  <a:blip r:embed="rId3"/>
                  <a:stretch>
                    <a:fillRect l="-1344" t="-4403" r="-1142" b="-16981"/>
                  </a:stretch>
                </a:blipFill>
              </p:spPr>
              <p:txBody>
                <a:bodyPr/>
                <a:lstStyle/>
                <a:p>
                  <a:r>
                    <a:rPr lang="en-US">
                      <a:noFill/>
                    </a:rPr>
                    <a:t> </a:t>
                  </a:r>
                </a:p>
              </p:txBody>
            </p:sp>
          </mc:Fallback>
        </mc:AlternateContent>
      </p:grpSp>
      <p:grpSp>
        <p:nvGrpSpPr>
          <p:cNvPr id="12" name="Group 11">
            <a:extLst>
              <a:ext uri="{FF2B5EF4-FFF2-40B4-BE49-F238E27FC236}">
                <a16:creationId xmlns:a16="http://schemas.microsoft.com/office/drawing/2014/main" id="{6BE21DAC-1259-F574-E783-92AD6FFA7A92}"/>
              </a:ext>
            </a:extLst>
          </p:cNvPr>
          <p:cNvGrpSpPr/>
          <p:nvPr/>
        </p:nvGrpSpPr>
        <p:grpSpPr>
          <a:xfrm rot="5400000">
            <a:off x="8422163" y="3176056"/>
            <a:ext cx="6891246" cy="653685"/>
            <a:chOff x="4871257" y="83128"/>
            <a:chExt cx="7501721" cy="653685"/>
          </a:xfrm>
        </p:grpSpPr>
        <p:sp>
          <p:nvSpPr>
            <p:cNvPr id="13" name="Rectangle: Rounded Corners 28">
              <a:extLst>
                <a:ext uri="{FF2B5EF4-FFF2-40B4-BE49-F238E27FC236}">
                  <a16:creationId xmlns:a16="http://schemas.microsoft.com/office/drawing/2014/main" id="{D68C43A6-4249-64F9-1D88-0E24220C4395}"/>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E409A906-21D9-C508-132A-1B8A29317208}"/>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Arial" panose="020B0604020202020204" pitchFamily="34" charset="0"/>
                  <a:cs typeface="Arial" panose="020B0604020202020204" pitchFamily="34" charset="0"/>
                </a:rPr>
                <a:t>HOẠT ĐỘNG HÌNH THÀNH KIẾN THỨC</a:t>
              </a:r>
              <a:endParaRPr lang="en-US" sz="2400">
                <a:solidFill>
                  <a:srgbClr val="FFFF00"/>
                </a:solidFill>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6EA41AFB-BC28-AC37-B598-82F25834AE2D}"/>
                  </a:ext>
                </a:extLst>
              </p:cNvPr>
              <p:cNvSpPr txBox="1"/>
              <p:nvPr/>
            </p:nvSpPr>
            <p:spPr>
              <a:xfrm>
                <a:off x="501720" y="1668628"/>
                <a:ext cx="9067063" cy="4033668"/>
              </a:xfrm>
              <a:prstGeom prst="rect">
                <a:avLst/>
              </a:prstGeom>
              <a:noFill/>
            </p:spPr>
            <p:txBody>
              <a:bodyPr wrap="square" rtlCol="0">
                <a:spAutoFit/>
              </a:bodyPr>
              <a:lstStyle/>
              <a:p>
                <a:r>
                  <a:rPr lang="en-US" sz="2800" dirty="0">
                    <a:solidFill>
                      <a:srgbClr val="0070C0"/>
                    </a:solidFill>
                  </a:rPr>
                  <a:t>Trong </a:t>
                </a:r>
                <a:r>
                  <a:rPr lang="en-US" sz="2800" dirty="0" err="1">
                    <a:solidFill>
                      <a:srgbClr val="0070C0"/>
                    </a:solidFill>
                  </a:rPr>
                  <a:t>tứ</a:t>
                </a:r>
                <a:r>
                  <a:rPr lang="en-US" sz="2800" dirty="0">
                    <a:solidFill>
                      <a:srgbClr val="0070C0"/>
                    </a:solidFill>
                  </a:rPr>
                  <a:t> </a:t>
                </a:r>
                <a:r>
                  <a:rPr lang="en-US" sz="2800" dirty="0" err="1">
                    <a:solidFill>
                      <a:srgbClr val="0070C0"/>
                    </a:solidFill>
                  </a:rPr>
                  <a:t>giác</a:t>
                </a:r>
                <a:r>
                  <a:rPr lang="en-US" sz="2800" dirty="0">
                    <a:solidFill>
                      <a:srgbClr val="0070C0"/>
                    </a:solidFill>
                  </a:rPr>
                  <a:t> </a:t>
                </a:r>
                <a14:m>
                  <m:oMath xmlns:m="http://schemas.openxmlformats.org/officeDocument/2006/math">
                    <m:r>
                      <a:rPr lang="en-US" sz="2800" i="1" dirty="0" smtClean="0">
                        <a:solidFill>
                          <a:srgbClr val="0070C0"/>
                        </a:solidFill>
                        <a:latin typeface="Cambria Math" panose="02040503050406030204" pitchFamily="18" charset="0"/>
                      </a:rPr>
                      <m:t>𝑀𝑁𝑃𝑄</m:t>
                    </m:r>
                  </m:oMath>
                </a14:m>
                <a:r>
                  <a:rPr lang="en-US" sz="2800" dirty="0">
                    <a:solidFill>
                      <a:srgbClr val="0070C0"/>
                    </a:solidFill>
                  </a:rPr>
                  <a:t> ta </a:t>
                </a:r>
                <a:r>
                  <a:rPr lang="en-US" sz="2800" dirty="0" err="1">
                    <a:solidFill>
                      <a:srgbClr val="0070C0"/>
                    </a:solidFill>
                  </a:rPr>
                  <a:t>có</a:t>
                </a:r>
                <a:r>
                  <a:rPr lang="en-US" sz="2800" dirty="0">
                    <a:solidFill>
                      <a:srgbClr val="0070C0"/>
                    </a:solidFill>
                  </a:rPr>
                  <a:t> </a:t>
                </a:r>
                <a14:m>
                  <m:oMath xmlns:m="http://schemas.openxmlformats.org/officeDocument/2006/math">
                    <m:acc>
                      <m:accPr>
                        <m:chr m:val="̂"/>
                        <m:ctrlPr>
                          <a:rPr lang="en-US" sz="2800" i="1">
                            <a:solidFill>
                              <a:srgbClr val="0070C0"/>
                            </a:solidFill>
                            <a:latin typeface="Cambria Math" panose="02040503050406030204" pitchFamily="18" charset="0"/>
                          </a:rPr>
                        </m:ctrlPr>
                      </m:accPr>
                      <m:e>
                        <m:r>
                          <a:rPr lang="en-US" sz="2800" i="1">
                            <a:solidFill>
                              <a:srgbClr val="0070C0"/>
                            </a:solidFill>
                            <a:latin typeface="Cambria Math" panose="02040503050406030204" pitchFamily="18" charset="0"/>
                          </a:rPr>
                          <m:t>𝑀</m:t>
                        </m:r>
                      </m:e>
                    </m:acc>
                    <m:r>
                      <a:rPr lang="en-US" sz="2800" b="0" i="1" smtClean="0">
                        <a:solidFill>
                          <a:srgbClr val="0070C0"/>
                        </a:solidFill>
                        <a:latin typeface="Cambria Math" panose="02040503050406030204" pitchFamily="18" charset="0"/>
                      </a:rPr>
                      <m:t>+</m:t>
                    </m:r>
                    <m:acc>
                      <m:accPr>
                        <m:chr m:val="̂"/>
                        <m:ctrlPr>
                          <a:rPr lang="en-US" sz="2800" i="1">
                            <a:solidFill>
                              <a:srgbClr val="0070C0"/>
                            </a:solidFill>
                            <a:latin typeface="Cambria Math" panose="02040503050406030204" pitchFamily="18" charset="0"/>
                          </a:rPr>
                        </m:ctrlPr>
                      </m:accPr>
                      <m:e>
                        <m:r>
                          <a:rPr lang="en-US" sz="2800" i="1">
                            <a:solidFill>
                              <a:srgbClr val="0070C0"/>
                            </a:solidFill>
                            <a:latin typeface="Cambria Math" panose="02040503050406030204" pitchFamily="18" charset="0"/>
                          </a:rPr>
                          <m:t>𝑁</m:t>
                        </m:r>
                      </m:e>
                    </m:acc>
                    <m:r>
                      <a:rPr lang="en-US" sz="2800" b="0" i="1" smtClean="0">
                        <a:solidFill>
                          <a:srgbClr val="0070C0"/>
                        </a:solidFill>
                        <a:latin typeface="Cambria Math" panose="02040503050406030204" pitchFamily="18" charset="0"/>
                      </a:rPr>
                      <m:t>+</m:t>
                    </m:r>
                    <m:acc>
                      <m:accPr>
                        <m:chr m:val="̂"/>
                        <m:ctrlPr>
                          <a:rPr lang="en-US" sz="2800" i="1">
                            <a:solidFill>
                              <a:srgbClr val="0070C0"/>
                            </a:solidFill>
                            <a:latin typeface="Cambria Math" panose="02040503050406030204" pitchFamily="18" charset="0"/>
                          </a:rPr>
                        </m:ctrlPr>
                      </m:accPr>
                      <m:e>
                        <m:r>
                          <a:rPr lang="en-US" sz="2800" i="1">
                            <a:solidFill>
                              <a:srgbClr val="0070C0"/>
                            </a:solidFill>
                            <a:latin typeface="Cambria Math" panose="02040503050406030204" pitchFamily="18" charset="0"/>
                          </a:rPr>
                          <m:t>𝑃</m:t>
                        </m:r>
                      </m:e>
                    </m:acc>
                    <m:r>
                      <a:rPr lang="en-US" sz="2800" b="0" i="1" smtClean="0">
                        <a:solidFill>
                          <a:srgbClr val="0070C0"/>
                        </a:solidFill>
                        <a:latin typeface="Cambria Math" panose="02040503050406030204" pitchFamily="18" charset="0"/>
                      </a:rPr>
                      <m:t>+</m:t>
                    </m:r>
                    <m:acc>
                      <m:accPr>
                        <m:chr m:val="̂"/>
                        <m:ctrlPr>
                          <a:rPr lang="en-US" sz="2800" i="1">
                            <a:solidFill>
                              <a:srgbClr val="0070C0"/>
                            </a:solidFill>
                            <a:latin typeface="Cambria Math" panose="02040503050406030204" pitchFamily="18" charset="0"/>
                          </a:rPr>
                        </m:ctrlPr>
                      </m:accPr>
                      <m:e>
                        <m:r>
                          <a:rPr lang="en-US" sz="2800" i="1">
                            <a:solidFill>
                              <a:srgbClr val="0070C0"/>
                            </a:solidFill>
                            <a:latin typeface="Cambria Math" panose="02040503050406030204" pitchFamily="18" charset="0"/>
                          </a:rPr>
                          <m:t>𝑄</m:t>
                        </m:r>
                      </m:e>
                    </m:acc>
                    <m:r>
                      <a:rPr lang="en-US" sz="2800" b="0" i="1" smtClean="0">
                        <a:solidFill>
                          <a:srgbClr val="0070C0"/>
                        </a:solidFill>
                        <a:latin typeface="Cambria Math" panose="02040503050406030204" pitchFamily="18" charset="0"/>
                      </a:rPr>
                      <m:t>=360</m:t>
                    </m:r>
                    <m:r>
                      <a:rPr lang="en-US" sz="2800" b="0" i="1" smtClean="0">
                        <a:solidFill>
                          <a:srgbClr val="0070C0"/>
                        </a:solidFill>
                        <a:latin typeface="Cambria Math" panose="02040503050406030204" pitchFamily="18" charset="0"/>
                        <a:ea typeface="Cambria Math" panose="02040503050406030204" pitchFamily="18" charset="0"/>
                      </a:rPr>
                      <m:t>°</m:t>
                    </m:r>
                    <m:r>
                      <a:rPr lang="en-US" sz="2800" b="0" i="0" smtClean="0">
                        <a:solidFill>
                          <a:srgbClr val="0070C0"/>
                        </a:solidFill>
                        <a:latin typeface="Cambria Math" panose="02040503050406030204" pitchFamily="18" charset="0"/>
                        <a:ea typeface="Cambria Math" panose="02040503050406030204" pitchFamily="18" charset="0"/>
                      </a:rPr>
                      <m:t>.</m:t>
                    </m:r>
                  </m:oMath>
                </a14:m>
                <a:endParaRPr lang="en-US" sz="2800" b="0" dirty="0">
                  <a:solidFill>
                    <a:srgbClr val="0070C0"/>
                  </a:solidFill>
                  <a:ea typeface="Cambria Math" panose="02040503050406030204" pitchFamily="18" charset="0"/>
                </a:endParaRPr>
              </a:p>
              <a:p>
                <a:r>
                  <a:rPr lang="en-US" sz="2800" dirty="0">
                    <a:solidFill>
                      <a:srgbClr val="0070C0"/>
                    </a:solidFill>
                  </a:rPr>
                  <a:t>Do đó </a:t>
                </a:r>
                <a14:m>
                  <m:oMath xmlns:m="http://schemas.openxmlformats.org/officeDocument/2006/math">
                    <m:r>
                      <a:rPr lang="en-US" sz="2800" b="0" i="1" smtClean="0">
                        <a:solidFill>
                          <a:srgbClr val="0070C0"/>
                        </a:solidFill>
                        <a:latin typeface="Cambria Math" panose="02040503050406030204" pitchFamily="18" charset="0"/>
                      </a:rPr>
                      <m:t>𝑥</m:t>
                    </m:r>
                    <m:r>
                      <a:rPr lang="en-US" sz="2800" b="0" i="1" smtClean="0">
                        <a:solidFill>
                          <a:srgbClr val="0070C0"/>
                        </a:solidFill>
                        <a:latin typeface="Cambria Math" panose="02040503050406030204" pitchFamily="18" charset="0"/>
                      </a:rPr>
                      <m:t>+2</m:t>
                    </m:r>
                    <m:r>
                      <a:rPr lang="en-US" sz="2800" b="0" i="1" smtClean="0">
                        <a:solidFill>
                          <a:srgbClr val="0070C0"/>
                        </a:solidFill>
                        <a:latin typeface="Cambria Math" panose="02040503050406030204" pitchFamily="18" charset="0"/>
                      </a:rPr>
                      <m:t>𝑥</m:t>
                    </m:r>
                    <m:r>
                      <a:rPr lang="en-US" sz="2800" b="0" i="1" smtClean="0">
                        <a:solidFill>
                          <a:srgbClr val="0070C0"/>
                        </a:solidFill>
                        <a:latin typeface="Cambria Math" panose="02040503050406030204" pitchFamily="18" charset="0"/>
                      </a:rPr>
                      <m:t>+ 3</m:t>
                    </m:r>
                    <m:r>
                      <a:rPr lang="en-US" sz="2800" b="0" i="1" smtClean="0">
                        <a:solidFill>
                          <a:srgbClr val="0070C0"/>
                        </a:solidFill>
                        <a:latin typeface="Cambria Math" panose="02040503050406030204" pitchFamily="18" charset="0"/>
                      </a:rPr>
                      <m:t>𝑥</m:t>
                    </m:r>
                    <m:r>
                      <a:rPr lang="en-US" sz="2800" b="0" i="1" smtClean="0">
                        <a:solidFill>
                          <a:srgbClr val="0070C0"/>
                        </a:solidFill>
                        <a:latin typeface="Cambria Math" panose="02040503050406030204" pitchFamily="18" charset="0"/>
                      </a:rPr>
                      <m:t>+4</m:t>
                    </m:r>
                    <m:r>
                      <a:rPr lang="en-US" sz="2800" b="0" i="1" smtClean="0">
                        <a:solidFill>
                          <a:srgbClr val="0070C0"/>
                        </a:solidFill>
                        <a:latin typeface="Cambria Math" panose="02040503050406030204" pitchFamily="18" charset="0"/>
                      </a:rPr>
                      <m:t>𝑥</m:t>
                    </m:r>
                    <m:r>
                      <a:rPr lang="en-US" sz="2800" b="0" i="0" smtClean="0">
                        <a:solidFill>
                          <a:srgbClr val="0070C0"/>
                        </a:solidFill>
                        <a:latin typeface="Cambria Math" panose="02040503050406030204" pitchFamily="18" charset="0"/>
                      </a:rPr>
                      <m:t>=360</m:t>
                    </m:r>
                    <m:r>
                      <a:rPr lang="en-US" sz="2800" b="0" i="1" smtClean="0">
                        <a:solidFill>
                          <a:srgbClr val="0070C0"/>
                        </a:solidFill>
                        <a:latin typeface="Cambria Math" panose="02040503050406030204" pitchFamily="18" charset="0"/>
                        <a:ea typeface="Cambria Math" panose="02040503050406030204" pitchFamily="18" charset="0"/>
                      </a:rPr>
                      <m:t>°</m:t>
                    </m:r>
                  </m:oMath>
                </a14:m>
                <a:endParaRPr lang="en-US" sz="2800" dirty="0">
                  <a:solidFill>
                    <a:srgbClr val="0070C0"/>
                  </a:solidFill>
                </a:endParaRPr>
              </a:p>
              <a:p>
                <a:r>
                  <a:rPr lang="en-US" sz="2800" dirty="0">
                    <a:solidFill>
                      <a:srgbClr val="0070C0"/>
                    </a:solidFill>
                  </a:rPr>
                  <a:t>Hay </a:t>
                </a:r>
                <a14:m>
                  <m:oMath xmlns:m="http://schemas.openxmlformats.org/officeDocument/2006/math">
                    <m:r>
                      <a:rPr lang="en-US" sz="2800">
                        <a:solidFill>
                          <a:srgbClr val="0070C0"/>
                        </a:solidFill>
                        <a:latin typeface="Cambria Math" panose="02040503050406030204" pitchFamily="18" charset="0"/>
                      </a:rPr>
                      <m:t>1</m:t>
                    </m:r>
                    <m:r>
                      <a:rPr lang="en-US" sz="2800" b="0" i="0" smtClean="0">
                        <a:solidFill>
                          <a:srgbClr val="0070C0"/>
                        </a:solidFill>
                        <a:latin typeface="Cambria Math" panose="02040503050406030204" pitchFamily="18" charset="0"/>
                      </a:rPr>
                      <m:t>0</m:t>
                    </m:r>
                    <m:r>
                      <a:rPr lang="en-US" sz="2800" b="0" i="1" smtClean="0">
                        <a:solidFill>
                          <a:srgbClr val="0070C0"/>
                        </a:solidFill>
                        <a:latin typeface="Cambria Math" panose="02040503050406030204" pitchFamily="18" charset="0"/>
                      </a:rPr>
                      <m:t>𝑥</m:t>
                    </m:r>
                    <m:r>
                      <a:rPr lang="en-US" sz="2800" b="0" i="0" smtClean="0">
                        <a:solidFill>
                          <a:srgbClr val="0070C0"/>
                        </a:solidFill>
                        <a:latin typeface="Cambria Math" panose="02040503050406030204" pitchFamily="18" charset="0"/>
                      </a:rPr>
                      <m:t>=360</m:t>
                    </m:r>
                    <m:r>
                      <a:rPr lang="en-US" sz="2800" b="0" i="1" smtClean="0">
                        <a:solidFill>
                          <a:srgbClr val="0070C0"/>
                        </a:solidFill>
                        <a:latin typeface="Cambria Math" panose="02040503050406030204" pitchFamily="18" charset="0"/>
                        <a:ea typeface="Cambria Math" panose="02040503050406030204" pitchFamily="18" charset="0"/>
                      </a:rPr>
                      <m:t>°</m:t>
                    </m:r>
                  </m:oMath>
                </a14:m>
                <a:endParaRPr lang="en-US" sz="2800" dirty="0">
                  <a:solidFill>
                    <a:srgbClr val="0070C0"/>
                  </a:solidFill>
                </a:endParaRPr>
              </a:p>
              <a:p>
                <a:pPr marL="574675" indent="401638"/>
                <a14:m>
                  <m:oMathPara xmlns:m="http://schemas.openxmlformats.org/officeDocument/2006/math">
                    <m:oMathParaPr>
                      <m:jc m:val="left"/>
                    </m:oMathParaPr>
                    <m:oMath xmlns:m="http://schemas.openxmlformats.org/officeDocument/2006/math">
                      <m:r>
                        <a:rPr lang="en-US" sz="2800" i="1" smtClean="0">
                          <a:solidFill>
                            <a:srgbClr val="0070C0"/>
                          </a:solidFill>
                          <a:latin typeface="Cambria Math" panose="02040503050406030204" pitchFamily="18" charset="0"/>
                          <a:ea typeface="Cambria Math" panose="02040503050406030204" pitchFamily="18" charset="0"/>
                        </a:rPr>
                        <m:t>⇒</m:t>
                      </m:r>
                      <m:r>
                        <a:rPr lang="en-US" sz="2800" b="0" i="1" smtClean="0">
                          <a:solidFill>
                            <a:srgbClr val="0070C0"/>
                          </a:solidFill>
                          <a:latin typeface="Cambria Math" panose="02040503050406030204" pitchFamily="18" charset="0"/>
                          <a:ea typeface="Cambria Math" panose="02040503050406030204" pitchFamily="18" charset="0"/>
                        </a:rPr>
                        <m:t>𝑥</m:t>
                      </m:r>
                      <m:r>
                        <a:rPr lang="en-US" sz="2800" b="0" i="1" smtClean="0">
                          <a:solidFill>
                            <a:srgbClr val="0070C0"/>
                          </a:solidFill>
                          <a:latin typeface="Cambria Math" panose="02040503050406030204" pitchFamily="18" charset="0"/>
                          <a:ea typeface="Cambria Math" panose="02040503050406030204" pitchFamily="18" charset="0"/>
                        </a:rPr>
                        <m:t>=36°</m:t>
                      </m:r>
                    </m:oMath>
                  </m:oMathPara>
                </a14:m>
                <a:endParaRPr lang="en-US" sz="2800" dirty="0">
                  <a:solidFill>
                    <a:srgbClr val="0070C0"/>
                  </a:solidFill>
                </a:endParaRPr>
              </a:p>
              <a:p>
                <a:r>
                  <a:rPr lang="en-US" sz="2800" dirty="0" err="1">
                    <a:solidFill>
                      <a:srgbClr val="0070C0"/>
                    </a:solidFill>
                  </a:rPr>
                  <a:t>Vậy</a:t>
                </a:r>
                <a:r>
                  <a:rPr lang="en-US" sz="2800" dirty="0">
                    <a:solidFill>
                      <a:srgbClr val="0070C0"/>
                    </a:solidFill>
                  </a:rPr>
                  <a:t> </a:t>
                </a:r>
                <a:r>
                  <a:rPr lang="en-US" sz="2800" dirty="0" err="1">
                    <a:solidFill>
                      <a:srgbClr val="0070C0"/>
                    </a:solidFill>
                  </a:rPr>
                  <a:t>tứ</a:t>
                </a:r>
                <a:r>
                  <a:rPr lang="en-US" sz="2800" dirty="0">
                    <a:solidFill>
                      <a:srgbClr val="0070C0"/>
                    </a:solidFill>
                  </a:rPr>
                  <a:t> </a:t>
                </a:r>
                <a:r>
                  <a:rPr lang="en-US" sz="2800" dirty="0" err="1">
                    <a:solidFill>
                      <a:srgbClr val="0070C0"/>
                    </a:solidFill>
                  </a:rPr>
                  <a:t>giác</a:t>
                </a:r>
                <a:r>
                  <a:rPr lang="en-US" sz="2800" dirty="0">
                    <a:solidFill>
                      <a:srgbClr val="0070C0"/>
                    </a:solidFill>
                  </a:rPr>
                  <a:t> </a:t>
                </a:r>
                <a14:m>
                  <m:oMath xmlns:m="http://schemas.openxmlformats.org/officeDocument/2006/math">
                    <m:r>
                      <a:rPr lang="en-US" sz="2800" i="1" dirty="0" smtClean="0">
                        <a:solidFill>
                          <a:srgbClr val="0070C0"/>
                        </a:solidFill>
                        <a:latin typeface="Cambria Math" panose="02040503050406030204" pitchFamily="18" charset="0"/>
                      </a:rPr>
                      <m:t>𝑀𝑁𝑃𝑄</m:t>
                    </m:r>
                  </m:oMath>
                </a14:m>
                <a:r>
                  <a:rPr lang="en-US" sz="2800" dirty="0">
                    <a:solidFill>
                      <a:srgbClr val="0070C0"/>
                    </a:solidFill>
                  </a:rPr>
                  <a:t> </a:t>
                </a:r>
                <a:r>
                  <a:rPr lang="en-US" sz="2800" dirty="0" err="1">
                    <a:solidFill>
                      <a:srgbClr val="0070C0"/>
                    </a:solidFill>
                  </a:rPr>
                  <a:t>có</a:t>
                </a:r>
                <a:r>
                  <a:rPr lang="en-US" sz="2800" dirty="0">
                    <a:solidFill>
                      <a:srgbClr val="0070C0"/>
                    </a:solidFill>
                  </a:rPr>
                  <a:t>: </a:t>
                </a:r>
              </a:p>
              <a:p>
                <a:pPr marL="914400"/>
                <a14:m>
                  <m:oMathPara xmlns:m="http://schemas.openxmlformats.org/officeDocument/2006/math">
                    <m:oMathParaPr>
                      <m:jc m:val="left"/>
                    </m:oMathParaPr>
                    <m:oMath xmlns:m="http://schemas.openxmlformats.org/officeDocument/2006/math">
                      <m:acc>
                        <m:accPr>
                          <m:chr m:val="̂"/>
                          <m:ctrlPr>
                            <a:rPr lang="en-US" sz="2800" i="1" smtClean="0">
                              <a:solidFill>
                                <a:srgbClr val="0070C0"/>
                              </a:solidFill>
                              <a:latin typeface="Cambria Math" panose="02040503050406030204" pitchFamily="18" charset="0"/>
                            </a:rPr>
                          </m:ctrlPr>
                        </m:accPr>
                        <m:e>
                          <m:r>
                            <a:rPr lang="en-US" sz="2800" i="1">
                              <a:solidFill>
                                <a:srgbClr val="0070C0"/>
                              </a:solidFill>
                              <a:latin typeface="Cambria Math" panose="02040503050406030204" pitchFamily="18" charset="0"/>
                            </a:rPr>
                            <m:t>𝑀</m:t>
                          </m:r>
                        </m:e>
                      </m:acc>
                      <m:r>
                        <a:rPr lang="en-US" sz="2800" b="0" i="1" smtClean="0">
                          <a:solidFill>
                            <a:srgbClr val="0070C0"/>
                          </a:solidFill>
                          <a:latin typeface="Cambria Math" panose="02040503050406030204" pitchFamily="18" charset="0"/>
                        </a:rPr>
                        <m:t>=</m:t>
                      </m:r>
                      <m:r>
                        <a:rPr lang="en-US" sz="2800" b="0" i="1" smtClean="0">
                          <a:solidFill>
                            <a:srgbClr val="0070C0"/>
                          </a:solidFill>
                          <a:latin typeface="Cambria Math" panose="02040503050406030204" pitchFamily="18" charset="0"/>
                        </a:rPr>
                        <m:t>𝑥</m:t>
                      </m:r>
                      <m:r>
                        <a:rPr lang="en-US" sz="2800" b="0" i="1" smtClean="0">
                          <a:solidFill>
                            <a:srgbClr val="0070C0"/>
                          </a:solidFill>
                          <a:latin typeface="Cambria Math" panose="02040503050406030204" pitchFamily="18" charset="0"/>
                        </a:rPr>
                        <m:t>=36°</m:t>
                      </m:r>
                    </m:oMath>
                  </m:oMathPara>
                </a14:m>
                <a:endParaRPr lang="en-US" sz="2800" dirty="0">
                  <a:solidFill>
                    <a:srgbClr val="0070C0"/>
                  </a:solidFill>
                </a:endParaRPr>
              </a:p>
              <a:p>
                <a:pPr marL="914400"/>
                <a14:m>
                  <m:oMathPara xmlns:m="http://schemas.openxmlformats.org/officeDocument/2006/math">
                    <m:oMathParaPr>
                      <m:jc m:val="left"/>
                    </m:oMathParaPr>
                    <m:oMath xmlns:m="http://schemas.openxmlformats.org/officeDocument/2006/math">
                      <m:acc>
                        <m:accPr>
                          <m:chr m:val="̂"/>
                          <m:ctrlPr>
                            <a:rPr lang="en-US" sz="2800" i="1" smtClean="0">
                              <a:solidFill>
                                <a:srgbClr val="0070C0"/>
                              </a:solidFill>
                              <a:latin typeface="Cambria Math" panose="02040503050406030204" pitchFamily="18" charset="0"/>
                            </a:rPr>
                          </m:ctrlPr>
                        </m:accPr>
                        <m:e>
                          <m:r>
                            <a:rPr lang="en-US" sz="2800" b="0" i="1" smtClean="0">
                              <a:solidFill>
                                <a:srgbClr val="0070C0"/>
                              </a:solidFill>
                              <a:latin typeface="Cambria Math" panose="02040503050406030204" pitchFamily="18" charset="0"/>
                            </a:rPr>
                            <m:t>𝑁</m:t>
                          </m:r>
                        </m:e>
                      </m:acc>
                      <m:r>
                        <a:rPr lang="en-US" sz="2800" b="0" i="1" smtClean="0">
                          <a:solidFill>
                            <a:srgbClr val="0070C0"/>
                          </a:solidFill>
                          <a:latin typeface="Cambria Math" panose="02040503050406030204" pitchFamily="18" charset="0"/>
                        </a:rPr>
                        <m:t>=2</m:t>
                      </m:r>
                      <m:r>
                        <a:rPr lang="en-US" sz="2800" b="0" i="1" smtClean="0">
                          <a:solidFill>
                            <a:srgbClr val="0070C0"/>
                          </a:solidFill>
                          <a:latin typeface="Cambria Math" panose="02040503050406030204" pitchFamily="18" charset="0"/>
                        </a:rPr>
                        <m:t>𝑥</m:t>
                      </m:r>
                      <m:r>
                        <a:rPr lang="en-US" sz="2800" b="0" i="1" smtClean="0">
                          <a:solidFill>
                            <a:srgbClr val="0070C0"/>
                          </a:solidFill>
                          <a:latin typeface="Cambria Math" panose="02040503050406030204" pitchFamily="18" charset="0"/>
                        </a:rPr>
                        <m:t>=72°</m:t>
                      </m:r>
                    </m:oMath>
                  </m:oMathPara>
                </a14:m>
                <a:endParaRPr lang="en-US" sz="2800" dirty="0">
                  <a:solidFill>
                    <a:srgbClr val="0070C0"/>
                  </a:solidFill>
                </a:endParaRPr>
              </a:p>
              <a:p>
                <a:pPr marL="914400"/>
                <a14:m>
                  <m:oMathPara xmlns:m="http://schemas.openxmlformats.org/officeDocument/2006/math">
                    <m:oMathParaPr>
                      <m:jc m:val="left"/>
                    </m:oMathParaPr>
                    <m:oMath xmlns:m="http://schemas.openxmlformats.org/officeDocument/2006/math">
                      <m:acc>
                        <m:accPr>
                          <m:chr m:val="̂"/>
                          <m:ctrlPr>
                            <a:rPr lang="en-US" sz="2800" i="1" smtClean="0">
                              <a:solidFill>
                                <a:srgbClr val="0070C0"/>
                              </a:solidFill>
                              <a:latin typeface="Cambria Math" panose="02040503050406030204" pitchFamily="18" charset="0"/>
                            </a:rPr>
                          </m:ctrlPr>
                        </m:accPr>
                        <m:e>
                          <m:r>
                            <a:rPr lang="en-US" sz="2800" b="0" i="1" smtClean="0">
                              <a:solidFill>
                                <a:srgbClr val="0070C0"/>
                              </a:solidFill>
                              <a:latin typeface="Cambria Math" panose="02040503050406030204" pitchFamily="18" charset="0"/>
                            </a:rPr>
                            <m:t>𝑃</m:t>
                          </m:r>
                        </m:e>
                      </m:acc>
                      <m:r>
                        <a:rPr lang="en-US" sz="2800" b="0" i="1" smtClean="0">
                          <a:solidFill>
                            <a:srgbClr val="0070C0"/>
                          </a:solidFill>
                          <a:latin typeface="Cambria Math" panose="02040503050406030204" pitchFamily="18" charset="0"/>
                        </a:rPr>
                        <m:t>=3</m:t>
                      </m:r>
                      <m:r>
                        <a:rPr lang="en-US" sz="2800" b="0" i="1" smtClean="0">
                          <a:solidFill>
                            <a:srgbClr val="0070C0"/>
                          </a:solidFill>
                          <a:latin typeface="Cambria Math" panose="02040503050406030204" pitchFamily="18" charset="0"/>
                        </a:rPr>
                        <m:t>𝑥</m:t>
                      </m:r>
                      <m:r>
                        <a:rPr lang="en-US" sz="2800" b="0" i="1" smtClean="0">
                          <a:solidFill>
                            <a:srgbClr val="0070C0"/>
                          </a:solidFill>
                          <a:latin typeface="Cambria Math" panose="02040503050406030204" pitchFamily="18" charset="0"/>
                        </a:rPr>
                        <m:t>=108°</m:t>
                      </m:r>
                    </m:oMath>
                  </m:oMathPara>
                </a14:m>
                <a:endParaRPr lang="en-US" sz="2800" dirty="0">
                  <a:solidFill>
                    <a:srgbClr val="0070C0"/>
                  </a:solidFill>
                </a:endParaRPr>
              </a:p>
              <a:p>
                <a:pPr marL="914400"/>
                <a14:m>
                  <m:oMathPara xmlns:m="http://schemas.openxmlformats.org/officeDocument/2006/math">
                    <m:oMathParaPr>
                      <m:jc m:val="left"/>
                    </m:oMathParaPr>
                    <m:oMath xmlns:m="http://schemas.openxmlformats.org/officeDocument/2006/math">
                      <m:acc>
                        <m:accPr>
                          <m:chr m:val="̂"/>
                          <m:ctrlPr>
                            <a:rPr lang="en-US" sz="2800" i="1" smtClean="0">
                              <a:solidFill>
                                <a:srgbClr val="0070C0"/>
                              </a:solidFill>
                              <a:latin typeface="Cambria Math" panose="02040503050406030204" pitchFamily="18" charset="0"/>
                            </a:rPr>
                          </m:ctrlPr>
                        </m:accPr>
                        <m:e>
                          <m:r>
                            <a:rPr lang="en-US" sz="2800" b="0" i="1" smtClean="0">
                              <a:solidFill>
                                <a:srgbClr val="0070C0"/>
                              </a:solidFill>
                              <a:latin typeface="Cambria Math" panose="02040503050406030204" pitchFamily="18" charset="0"/>
                            </a:rPr>
                            <m:t>𝑄</m:t>
                          </m:r>
                        </m:e>
                      </m:acc>
                      <m:r>
                        <a:rPr lang="en-US" sz="2800" b="0" i="1" smtClean="0">
                          <a:solidFill>
                            <a:srgbClr val="0070C0"/>
                          </a:solidFill>
                          <a:latin typeface="Cambria Math" panose="02040503050406030204" pitchFamily="18" charset="0"/>
                        </a:rPr>
                        <m:t>=4</m:t>
                      </m:r>
                      <m:r>
                        <a:rPr lang="en-US" sz="2800" b="0" i="1" smtClean="0">
                          <a:solidFill>
                            <a:srgbClr val="0070C0"/>
                          </a:solidFill>
                          <a:latin typeface="Cambria Math" panose="02040503050406030204" pitchFamily="18" charset="0"/>
                        </a:rPr>
                        <m:t>𝑥</m:t>
                      </m:r>
                      <m:r>
                        <a:rPr lang="en-US" sz="2800" b="0" i="1" smtClean="0">
                          <a:solidFill>
                            <a:srgbClr val="0070C0"/>
                          </a:solidFill>
                          <a:latin typeface="Cambria Math" panose="02040503050406030204" pitchFamily="18" charset="0"/>
                        </a:rPr>
                        <m:t>=144°</m:t>
                      </m:r>
                    </m:oMath>
                  </m:oMathPara>
                </a14:m>
                <a:endParaRPr lang="en-US" sz="2800" dirty="0">
                  <a:solidFill>
                    <a:srgbClr val="0070C0"/>
                  </a:solidFill>
                </a:endParaRPr>
              </a:p>
            </p:txBody>
          </p:sp>
        </mc:Choice>
        <mc:Fallback xmlns="">
          <p:sp>
            <p:nvSpPr>
              <p:cNvPr id="2" name="TextBox 1">
                <a:extLst>
                  <a:ext uri="{FF2B5EF4-FFF2-40B4-BE49-F238E27FC236}">
                    <a16:creationId xmlns:a16="http://schemas.microsoft.com/office/drawing/2014/main" id="{6EA41AFB-BC28-AC37-B598-82F25834AE2D}"/>
                  </a:ext>
                </a:extLst>
              </p:cNvPr>
              <p:cNvSpPr txBox="1">
                <a:spLocks noRot="1" noChangeAspect="1" noMove="1" noResize="1" noEditPoints="1" noAdjustHandles="1" noChangeArrowheads="1" noChangeShapeType="1" noTextEdit="1"/>
              </p:cNvSpPr>
              <p:nvPr/>
            </p:nvSpPr>
            <p:spPr>
              <a:xfrm>
                <a:off x="501720" y="1668628"/>
                <a:ext cx="9067063" cy="4033668"/>
              </a:xfrm>
              <a:prstGeom prst="rect">
                <a:avLst/>
              </a:prstGeom>
              <a:blipFill>
                <a:blip r:embed="rId4"/>
                <a:stretch>
                  <a:fillRect l="-1344" t="-1210"/>
                </a:stretch>
              </a:blipFill>
            </p:spPr>
            <p:txBody>
              <a:bodyPr/>
              <a:lstStyle/>
              <a:p>
                <a:r>
                  <a:rPr lang="en-US">
                    <a:noFill/>
                  </a:rPr>
                  <a:t> </a:t>
                </a:r>
              </a:p>
            </p:txBody>
          </p:sp>
        </mc:Fallback>
      </mc:AlternateContent>
    </p:spTree>
    <p:extLst>
      <p:ext uri="{BB962C8B-B14F-4D97-AF65-F5344CB8AC3E}">
        <p14:creationId xmlns:p14="http://schemas.microsoft.com/office/powerpoint/2010/main" val="7841583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left)">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left)">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wipe(left)">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wipe(left)">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wipe(left)">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wipe(left)">
                                      <p:cBhvr>
                                        <p:cTn id="42" dur="500"/>
                                        <p:tgtEl>
                                          <p:spTgt spid="2">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
                                            <p:txEl>
                                              <p:pRg st="7" end="7"/>
                                            </p:txEl>
                                          </p:spTgt>
                                        </p:tgtEl>
                                        <p:attrNameLst>
                                          <p:attrName>style.visibility</p:attrName>
                                        </p:attrNameLst>
                                      </p:cBhvr>
                                      <p:to>
                                        <p:strVal val="visible"/>
                                      </p:to>
                                    </p:set>
                                    <p:animEffect transition="in" filter="wipe(left)">
                                      <p:cBhvr>
                                        <p:cTn id="47" dur="500"/>
                                        <p:tgtEl>
                                          <p:spTgt spid="2">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
                                            <p:txEl>
                                              <p:pRg st="8" end="8"/>
                                            </p:txEl>
                                          </p:spTgt>
                                        </p:tgtEl>
                                        <p:attrNameLst>
                                          <p:attrName>style.visibility</p:attrName>
                                        </p:attrNameLst>
                                      </p:cBhvr>
                                      <p:to>
                                        <p:strVal val="visible"/>
                                      </p:to>
                                    </p:set>
                                    <p:animEffect transition="in" filter="wipe(left)">
                                      <p:cBhvr>
                                        <p:cTn id="52"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28">
            <a:extLst>
              <a:ext uri="{FF2B5EF4-FFF2-40B4-BE49-F238E27FC236}">
                <a16:creationId xmlns:a16="http://schemas.microsoft.com/office/drawing/2014/main" id="{8F343863-9DC9-48EE-8845-A5B504C915DF}"/>
              </a:ext>
            </a:extLst>
          </p:cNvPr>
          <p:cNvSpPr/>
          <p:nvPr/>
        </p:nvSpPr>
        <p:spPr>
          <a:xfrm>
            <a:off x="2562108" y="2554612"/>
            <a:ext cx="8263641" cy="174877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solidFill>
                  <a:srgbClr val="FFFF00"/>
                </a:solidFill>
                <a:latin typeface="Arial" panose="020B0604020202020204" pitchFamily="34" charset="0"/>
                <a:cs typeface="Arial" panose="020B0604020202020204" pitchFamily="34" charset="0"/>
              </a:rPr>
              <a:t>HOẠT ĐỘNG </a:t>
            </a:r>
            <a:r>
              <a:rPr lang="en-US" sz="4000" b="1" dirty="0">
                <a:solidFill>
                  <a:srgbClr val="FFFF00"/>
                </a:solidFill>
                <a:latin typeface="Arial" panose="020B0604020202020204" pitchFamily="34" charset="0"/>
                <a:cs typeface="Arial" panose="020B0604020202020204" pitchFamily="34" charset="0"/>
              </a:rPr>
              <a:t>LUYỆN TẬP</a:t>
            </a:r>
          </a:p>
        </p:txBody>
      </p:sp>
      <p:grpSp>
        <p:nvGrpSpPr>
          <p:cNvPr id="8" name="Group 7">
            <a:extLst>
              <a:ext uri="{FF2B5EF4-FFF2-40B4-BE49-F238E27FC236}">
                <a16:creationId xmlns:a16="http://schemas.microsoft.com/office/drawing/2014/main" id="{721EFA2B-5246-2BDD-69D7-B39E169DF50E}"/>
              </a:ext>
            </a:extLst>
          </p:cNvPr>
          <p:cNvGrpSpPr/>
          <p:nvPr/>
        </p:nvGrpSpPr>
        <p:grpSpPr>
          <a:xfrm rot="10800000">
            <a:off x="-1039576" y="0"/>
            <a:ext cx="3136324" cy="6858000"/>
            <a:chOff x="9055676" y="0"/>
            <a:chExt cx="3136324" cy="6858000"/>
          </a:xfrm>
        </p:grpSpPr>
        <p:sp>
          <p:nvSpPr>
            <p:cNvPr id="9" name="Rectangle 8">
              <a:extLst>
                <a:ext uri="{FF2B5EF4-FFF2-40B4-BE49-F238E27FC236}">
                  <a16:creationId xmlns:a16="http://schemas.microsoft.com/office/drawing/2014/main" id="{354B34F9-F341-291F-19D9-8BB27087295C}"/>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EE2E4B71-A279-C864-F53E-82E52C0EADC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C9401519-04DD-308F-E895-815D0CC62D8D}"/>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EABF1F8D-0A57-7A49-E811-0058394C4B65}"/>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C5852CD9-D2B5-74AC-6D70-B45A01E0DFA6}"/>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010734275"/>
      </p:ext>
    </p:extLst>
  </p:cSld>
  <p:clrMapOvr>
    <a:masterClrMapping/>
  </p:clrMapOvr>
  <p:transition spd="slow">
    <p:push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6EA41AFB-BC28-AC37-B598-82F25834AE2D}"/>
                  </a:ext>
                </a:extLst>
              </p:cNvPr>
              <p:cNvSpPr txBox="1"/>
              <p:nvPr/>
            </p:nvSpPr>
            <p:spPr>
              <a:xfrm>
                <a:off x="5265896" y="2242612"/>
                <a:ext cx="6336538" cy="2272866"/>
              </a:xfrm>
              <a:prstGeom prst="rect">
                <a:avLst/>
              </a:prstGeom>
              <a:noFill/>
            </p:spPr>
            <p:txBody>
              <a:bodyPr wrap="square" rtlCol="0">
                <a:spAutoFit/>
              </a:bodyPr>
              <a:lstStyle/>
              <a:p>
                <a:r>
                  <a:rPr lang="en-US" sz="2800" dirty="0">
                    <a:solidFill>
                      <a:srgbClr val="0070C0"/>
                    </a:solidFill>
                  </a:rPr>
                  <a:t>Trong </a:t>
                </a:r>
                <a:r>
                  <a:rPr lang="en-US" sz="2800" dirty="0" err="1">
                    <a:solidFill>
                      <a:srgbClr val="0070C0"/>
                    </a:solidFill>
                  </a:rPr>
                  <a:t>tứ</a:t>
                </a:r>
                <a:r>
                  <a:rPr lang="en-US" sz="2800" dirty="0">
                    <a:solidFill>
                      <a:srgbClr val="0070C0"/>
                    </a:solidFill>
                  </a:rPr>
                  <a:t> </a:t>
                </a:r>
                <a:r>
                  <a:rPr lang="en-US" sz="2800" dirty="0" err="1">
                    <a:solidFill>
                      <a:srgbClr val="0070C0"/>
                    </a:solidFill>
                  </a:rPr>
                  <a:t>giác</a:t>
                </a:r>
                <a:r>
                  <a:rPr lang="en-US" sz="2800" dirty="0">
                    <a:solidFill>
                      <a:srgbClr val="0070C0"/>
                    </a:solidFill>
                  </a:rPr>
                  <a:t> </a:t>
                </a:r>
                <a14:m>
                  <m:oMath xmlns:m="http://schemas.openxmlformats.org/officeDocument/2006/math">
                    <m:r>
                      <a:rPr lang="en-US" sz="2800" b="0" i="1" dirty="0" smtClean="0">
                        <a:solidFill>
                          <a:srgbClr val="0070C0"/>
                        </a:solidFill>
                        <a:latin typeface="Cambria Math" panose="02040503050406030204" pitchFamily="18" charset="0"/>
                      </a:rPr>
                      <m:t>𝐴𝐵𝐶𝐷</m:t>
                    </m:r>
                  </m:oMath>
                </a14:m>
                <a:r>
                  <a:rPr lang="en-US" sz="2800" dirty="0">
                    <a:solidFill>
                      <a:srgbClr val="0070C0"/>
                    </a:solidFill>
                  </a:rPr>
                  <a:t> </a:t>
                </a:r>
              </a:p>
              <a:p>
                <a:r>
                  <a:rPr lang="en-US" sz="2800" dirty="0">
                    <a:solidFill>
                      <a:srgbClr val="0070C0"/>
                    </a:solidFill>
                  </a:rPr>
                  <a:t>Ta </a:t>
                </a:r>
                <a:r>
                  <a:rPr lang="en-US" sz="2800" dirty="0" err="1">
                    <a:solidFill>
                      <a:srgbClr val="0070C0"/>
                    </a:solidFill>
                  </a:rPr>
                  <a:t>có</a:t>
                </a:r>
                <a:r>
                  <a:rPr lang="en-US" sz="2800" dirty="0">
                    <a:solidFill>
                      <a:srgbClr val="0070C0"/>
                    </a:solidFill>
                  </a:rPr>
                  <a:t> </a:t>
                </a:r>
                <a14:m>
                  <m:oMath xmlns:m="http://schemas.openxmlformats.org/officeDocument/2006/math">
                    <m:acc>
                      <m:accPr>
                        <m:chr m:val="̂"/>
                        <m:ctrlPr>
                          <a:rPr lang="en-US" sz="2800" i="1">
                            <a:solidFill>
                              <a:srgbClr val="0070C0"/>
                            </a:solidFill>
                            <a:latin typeface="Cambria Math" panose="02040503050406030204" pitchFamily="18" charset="0"/>
                          </a:rPr>
                        </m:ctrlPr>
                      </m:accPr>
                      <m:e>
                        <m:r>
                          <a:rPr lang="en-US" sz="2800" b="0" i="1" smtClean="0">
                            <a:solidFill>
                              <a:srgbClr val="0070C0"/>
                            </a:solidFill>
                            <a:latin typeface="Cambria Math" panose="02040503050406030204" pitchFamily="18" charset="0"/>
                          </a:rPr>
                          <m:t>𝐴</m:t>
                        </m:r>
                      </m:e>
                    </m:acc>
                    <m:r>
                      <a:rPr lang="en-US" sz="2800" b="0" i="1" smtClean="0">
                        <a:solidFill>
                          <a:srgbClr val="0070C0"/>
                        </a:solidFill>
                        <a:latin typeface="Cambria Math" panose="02040503050406030204" pitchFamily="18" charset="0"/>
                      </a:rPr>
                      <m:t>+</m:t>
                    </m:r>
                    <m:acc>
                      <m:accPr>
                        <m:chr m:val="̂"/>
                        <m:ctrlPr>
                          <a:rPr lang="en-US" sz="2800" i="1">
                            <a:solidFill>
                              <a:srgbClr val="0070C0"/>
                            </a:solidFill>
                            <a:latin typeface="Cambria Math" panose="02040503050406030204" pitchFamily="18" charset="0"/>
                          </a:rPr>
                        </m:ctrlPr>
                      </m:accPr>
                      <m:e>
                        <m:r>
                          <a:rPr lang="en-US" sz="2800" b="0" i="1" smtClean="0">
                            <a:solidFill>
                              <a:srgbClr val="0070C0"/>
                            </a:solidFill>
                            <a:latin typeface="Cambria Math" panose="02040503050406030204" pitchFamily="18" charset="0"/>
                          </a:rPr>
                          <m:t>𝐵</m:t>
                        </m:r>
                      </m:e>
                    </m:acc>
                    <m:r>
                      <a:rPr lang="en-US" sz="2800" b="0" i="1" smtClean="0">
                        <a:solidFill>
                          <a:srgbClr val="0070C0"/>
                        </a:solidFill>
                        <a:latin typeface="Cambria Math" panose="02040503050406030204" pitchFamily="18" charset="0"/>
                      </a:rPr>
                      <m:t>+</m:t>
                    </m:r>
                    <m:acc>
                      <m:accPr>
                        <m:chr m:val="̂"/>
                        <m:ctrlPr>
                          <a:rPr lang="en-US" sz="2800" i="1">
                            <a:solidFill>
                              <a:srgbClr val="0070C0"/>
                            </a:solidFill>
                            <a:latin typeface="Cambria Math" panose="02040503050406030204" pitchFamily="18" charset="0"/>
                          </a:rPr>
                        </m:ctrlPr>
                      </m:accPr>
                      <m:e>
                        <m:r>
                          <a:rPr lang="en-US" sz="2800" b="0" i="1" smtClean="0">
                            <a:solidFill>
                              <a:srgbClr val="0070C0"/>
                            </a:solidFill>
                            <a:latin typeface="Cambria Math" panose="02040503050406030204" pitchFamily="18" charset="0"/>
                          </a:rPr>
                          <m:t>𝐶</m:t>
                        </m:r>
                      </m:e>
                    </m:acc>
                    <m:r>
                      <a:rPr lang="en-US" sz="2800" b="0" i="1" smtClean="0">
                        <a:solidFill>
                          <a:srgbClr val="0070C0"/>
                        </a:solidFill>
                        <a:latin typeface="Cambria Math" panose="02040503050406030204" pitchFamily="18" charset="0"/>
                      </a:rPr>
                      <m:t>+</m:t>
                    </m:r>
                    <m:acc>
                      <m:accPr>
                        <m:chr m:val="̂"/>
                        <m:ctrlPr>
                          <a:rPr lang="en-US" sz="2800" i="1">
                            <a:solidFill>
                              <a:srgbClr val="0070C0"/>
                            </a:solidFill>
                            <a:latin typeface="Cambria Math" panose="02040503050406030204" pitchFamily="18" charset="0"/>
                          </a:rPr>
                        </m:ctrlPr>
                      </m:accPr>
                      <m:e>
                        <m:r>
                          <a:rPr lang="en-US" sz="2800" b="0" i="1" smtClean="0">
                            <a:solidFill>
                              <a:srgbClr val="0070C0"/>
                            </a:solidFill>
                            <a:latin typeface="Cambria Math" panose="02040503050406030204" pitchFamily="18" charset="0"/>
                          </a:rPr>
                          <m:t>𝐷</m:t>
                        </m:r>
                      </m:e>
                    </m:acc>
                    <m:r>
                      <a:rPr lang="en-US" sz="2800" b="0" i="1" smtClean="0">
                        <a:solidFill>
                          <a:srgbClr val="0070C0"/>
                        </a:solidFill>
                        <a:latin typeface="Cambria Math" panose="02040503050406030204" pitchFamily="18" charset="0"/>
                      </a:rPr>
                      <m:t>=360</m:t>
                    </m:r>
                    <m:r>
                      <a:rPr lang="en-US" sz="2800" b="0" i="1" smtClean="0">
                        <a:solidFill>
                          <a:srgbClr val="0070C0"/>
                        </a:solidFill>
                        <a:latin typeface="Cambria Math" panose="02040503050406030204" pitchFamily="18" charset="0"/>
                        <a:ea typeface="Cambria Math" panose="02040503050406030204" pitchFamily="18" charset="0"/>
                      </a:rPr>
                      <m:t>°</m:t>
                    </m:r>
                    <m:r>
                      <a:rPr lang="en-US" sz="2800" b="0" i="0" smtClean="0">
                        <a:solidFill>
                          <a:srgbClr val="0070C0"/>
                        </a:solidFill>
                        <a:latin typeface="Cambria Math" panose="02040503050406030204" pitchFamily="18" charset="0"/>
                        <a:ea typeface="Cambria Math" panose="02040503050406030204" pitchFamily="18" charset="0"/>
                      </a:rPr>
                      <m:t>.</m:t>
                    </m:r>
                  </m:oMath>
                </a14:m>
                <a:endParaRPr lang="en-US" sz="2800" b="0" dirty="0">
                  <a:solidFill>
                    <a:srgbClr val="0070C0"/>
                  </a:solidFill>
                  <a:ea typeface="Cambria Math" panose="02040503050406030204" pitchFamily="18" charset="0"/>
                </a:endParaRPr>
              </a:p>
              <a:p>
                <a:r>
                  <a:rPr lang="en-US" sz="2800" dirty="0">
                    <a:solidFill>
                      <a:srgbClr val="0070C0"/>
                    </a:solidFill>
                  </a:rPr>
                  <a:t>Do đó </a:t>
                </a:r>
                <a14:m>
                  <m:oMath xmlns:m="http://schemas.openxmlformats.org/officeDocument/2006/math">
                    <m:r>
                      <a:rPr lang="en-US" sz="2800" b="0" i="0" smtClean="0">
                        <a:solidFill>
                          <a:srgbClr val="0070C0"/>
                        </a:solidFill>
                        <a:latin typeface="Cambria Math" panose="02040503050406030204" pitchFamily="18" charset="0"/>
                      </a:rPr>
                      <m:t>8</m:t>
                    </m:r>
                    <m:r>
                      <a:rPr lang="en-US" sz="2800" b="0" i="1" smtClean="0">
                        <a:solidFill>
                          <a:srgbClr val="0070C0"/>
                        </a:solidFill>
                        <a:latin typeface="Cambria Math" panose="02040503050406030204" pitchFamily="18" charset="0"/>
                      </a:rPr>
                      <m:t>5</m:t>
                    </m:r>
                    <m:r>
                      <a:rPr lang="en-US" sz="2800" b="0" i="1" smtClean="0">
                        <a:solidFill>
                          <a:srgbClr val="0070C0"/>
                        </a:solidFill>
                        <a:latin typeface="Cambria Math" panose="02040503050406030204" pitchFamily="18" charset="0"/>
                        <a:ea typeface="Cambria Math" panose="02040503050406030204" pitchFamily="18" charset="0"/>
                      </a:rPr>
                      <m:t>°</m:t>
                    </m:r>
                    <m:r>
                      <a:rPr lang="en-US" sz="2800" b="0" i="1" smtClean="0">
                        <a:solidFill>
                          <a:srgbClr val="0070C0"/>
                        </a:solidFill>
                        <a:latin typeface="Cambria Math" panose="02040503050406030204" pitchFamily="18" charset="0"/>
                      </a:rPr>
                      <m:t>+</m:t>
                    </m:r>
                    <m:r>
                      <a:rPr lang="en-US" sz="2800" b="0" i="1" smtClean="0">
                        <a:solidFill>
                          <a:srgbClr val="0070C0"/>
                        </a:solidFill>
                        <a:latin typeface="Cambria Math" panose="02040503050406030204" pitchFamily="18" charset="0"/>
                      </a:rPr>
                      <m:t>𝑥</m:t>
                    </m:r>
                    <m:r>
                      <a:rPr lang="en-US" sz="2800" b="0" i="1" smtClean="0">
                        <a:solidFill>
                          <a:srgbClr val="0070C0"/>
                        </a:solidFill>
                        <a:latin typeface="Cambria Math" panose="02040503050406030204" pitchFamily="18" charset="0"/>
                      </a:rPr>
                      <m:t>+65°+</m:t>
                    </m:r>
                    <m:r>
                      <a:rPr lang="en-US" sz="2800" b="0" i="0" smtClean="0">
                        <a:solidFill>
                          <a:srgbClr val="0070C0"/>
                        </a:solidFill>
                        <a:latin typeface="Cambria Math" panose="02040503050406030204" pitchFamily="18" charset="0"/>
                      </a:rPr>
                      <m:t>75</m:t>
                    </m:r>
                    <m:r>
                      <a:rPr lang="en-US" sz="2800" b="0" i="1" smtClean="0">
                        <a:solidFill>
                          <a:srgbClr val="0070C0"/>
                        </a:solidFill>
                        <a:latin typeface="Cambria Math" panose="02040503050406030204" pitchFamily="18" charset="0"/>
                        <a:ea typeface="Cambria Math" panose="02040503050406030204" pitchFamily="18" charset="0"/>
                      </a:rPr>
                      <m:t>°</m:t>
                    </m:r>
                    <m:r>
                      <a:rPr lang="en-US" sz="2800" b="0" i="0" smtClean="0">
                        <a:solidFill>
                          <a:srgbClr val="0070C0"/>
                        </a:solidFill>
                        <a:latin typeface="Cambria Math" panose="02040503050406030204" pitchFamily="18" charset="0"/>
                      </a:rPr>
                      <m:t>=360</m:t>
                    </m:r>
                    <m:r>
                      <a:rPr lang="en-US" sz="2800" b="0" i="1" smtClean="0">
                        <a:solidFill>
                          <a:srgbClr val="0070C0"/>
                        </a:solidFill>
                        <a:latin typeface="Cambria Math" panose="02040503050406030204" pitchFamily="18" charset="0"/>
                        <a:ea typeface="Cambria Math" panose="02040503050406030204" pitchFamily="18" charset="0"/>
                      </a:rPr>
                      <m:t>°</m:t>
                    </m:r>
                  </m:oMath>
                </a14:m>
                <a:endParaRPr lang="en-US" sz="2800" dirty="0">
                  <a:solidFill>
                    <a:srgbClr val="0070C0"/>
                  </a:solidFill>
                </a:endParaRPr>
              </a:p>
              <a:p>
                <a:pPr marL="976313" indent="-976313"/>
                <a14:m>
                  <m:oMathPara xmlns:m="http://schemas.openxmlformats.org/officeDocument/2006/math">
                    <m:oMathParaPr>
                      <m:jc m:val="left"/>
                    </m:oMathParaPr>
                    <m:oMath xmlns:m="http://schemas.openxmlformats.org/officeDocument/2006/math">
                      <m:r>
                        <a:rPr lang="en-US" sz="2800" i="1">
                          <a:solidFill>
                            <a:srgbClr val="0070C0"/>
                          </a:solidFill>
                          <a:latin typeface="Cambria Math" panose="02040503050406030204" pitchFamily="18" charset="0"/>
                        </a:rPr>
                        <m:t>𝑥</m:t>
                      </m:r>
                      <m:r>
                        <a:rPr lang="en-US" sz="2800" b="0" i="1" smtClean="0">
                          <a:solidFill>
                            <a:srgbClr val="0070C0"/>
                          </a:solidFill>
                          <a:latin typeface="Cambria Math" panose="02040503050406030204" pitchFamily="18" charset="0"/>
                        </a:rPr>
                        <m:t>=360</m:t>
                      </m:r>
                      <m:r>
                        <a:rPr lang="en-US" sz="2800" b="0" i="1" smtClean="0">
                          <a:solidFill>
                            <a:srgbClr val="0070C0"/>
                          </a:solidFill>
                          <a:latin typeface="Cambria Math" panose="02040503050406030204" pitchFamily="18" charset="0"/>
                          <a:ea typeface="Cambria Math" panose="02040503050406030204" pitchFamily="18" charset="0"/>
                        </a:rPr>
                        <m:t>°−85°−</m:t>
                      </m:r>
                      <m:r>
                        <a:rPr lang="en-US" sz="2800" i="1">
                          <a:solidFill>
                            <a:srgbClr val="0070C0"/>
                          </a:solidFill>
                          <a:latin typeface="Cambria Math" panose="02040503050406030204" pitchFamily="18" charset="0"/>
                        </a:rPr>
                        <m:t>65°</m:t>
                      </m:r>
                      <m:r>
                        <a:rPr lang="en-US" sz="2800" b="0" i="0" smtClean="0">
                          <a:solidFill>
                            <a:srgbClr val="0070C0"/>
                          </a:solidFill>
                          <a:latin typeface="Cambria Math" panose="02040503050406030204" pitchFamily="18" charset="0"/>
                        </a:rPr>
                        <m:t>−</m:t>
                      </m:r>
                      <m:r>
                        <a:rPr lang="en-US" sz="2800">
                          <a:solidFill>
                            <a:srgbClr val="0070C0"/>
                          </a:solidFill>
                          <a:latin typeface="Cambria Math" panose="02040503050406030204" pitchFamily="18" charset="0"/>
                        </a:rPr>
                        <m:t>75</m:t>
                      </m:r>
                      <m:r>
                        <a:rPr lang="en-US" sz="2800" i="1">
                          <a:solidFill>
                            <a:srgbClr val="0070C0"/>
                          </a:solidFill>
                          <a:latin typeface="Cambria Math" panose="02040503050406030204" pitchFamily="18" charset="0"/>
                          <a:ea typeface="Cambria Math" panose="02040503050406030204" pitchFamily="18" charset="0"/>
                        </a:rPr>
                        <m:t>°</m:t>
                      </m:r>
                    </m:oMath>
                  </m:oMathPara>
                </a14:m>
                <a:endParaRPr lang="en-US" sz="2800" dirty="0">
                  <a:solidFill>
                    <a:srgbClr val="0070C0"/>
                  </a:solidFill>
                </a:endParaRPr>
              </a:p>
              <a:p>
                <a:r>
                  <a:rPr lang="en-US" sz="2800" dirty="0" err="1">
                    <a:solidFill>
                      <a:srgbClr val="0070C0"/>
                    </a:solidFill>
                  </a:rPr>
                  <a:t>Vậ</a:t>
                </a:r>
                <a:r>
                  <a:rPr lang="en-US" sz="2800" dirty="0">
                    <a:solidFill>
                      <a:srgbClr val="0070C0"/>
                    </a:solidFill>
                  </a:rPr>
                  <a:t>y </a:t>
                </a:r>
                <a14:m>
                  <m:oMath xmlns:m="http://schemas.openxmlformats.org/officeDocument/2006/math">
                    <m:acc>
                      <m:accPr>
                        <m:chr m:val="̂"/>
                        <m:ctrlPr>
                          <a:rPr lang="en-US" sz="2800" b="0" i="1" smtClean="0">
                            <a:solidFill>
                              <a:srgbClr val="0070C0"/>
                            </a:solidFill>
                            <a:latin typeface="Cambria Math" panose="02040503050406030204" pitchFamily="18" charset="0"/>
                          </a:rPr>
                        </m:ctrlPr>
                      </m:accPr>
                      <m:e>
                        <m:r>
                          <a:rPr lang="en-US" sz="2800" b="0" i="1" smtClean="0">
                            <a:solidFill>
                              <a:srgbClr val="0070C0"/>
                            </a:solidFill>
                            <a:latin typeface="Cambria Math" panose="02040503050406030204" pitchFamily="18" charset="0"/>
                          </a:rPr>
                          <m:t>𝐵</m:t>
                        </m:r>
                      </m:e>
                    </m:acc>
                    <m:r>
                      <a:rPr lang="en-US" sz="2800" b="0" i="1" smtClean="0">
                        <a:solidFill>
                          <a:srgbClr val="0070C0"/>
                        </a:solidFill>
                        <a:latin typeface="Cambria Math" panose="02040503050406030204" pitchFamily="18" charset="0"/>
                      </a:rPr>
                      <m:t>=</m:t>
                    </m:r>
                    <m:r>
                      <a:rPr lang="en-US" sz="2800" b="0" i="1" smtClean="0">
                        <a:solidFill>
                          <a:srgbClr val="0070C0"/>
                        </a:solidFill>
                        <a:latin typeface="Cambria Math" panose="02040503050406030204" pitchFamily="18" charset="0"/>
                      </a:rPr>
                      <m:t>𝑥</m:t>
                    </m:r>
                    <m:r>
                      <a:rPr lang="en-US" sz="2800" b="0" i="1" smtClean="0">
                        <a:solidFill>
                          <a:srgbClr val="0070C0"/>
                        </a:solidFill>
                        <a:latin typeface="Cambria Math" panose="02040503050406030204" pitchFamily="18" charset="0"/>
                      </a:rPr>
                      <m:t>=135°</m:t>
                    </m:r>
                  </m:oMath>
                </a14:m>
                <a:endParaRPr lang="en-US" sz="2800" dirty="0">
                  <a:solidFill>
                    <a:srgbClr val="0070C0"/>
                  </a:solidFill>
                </a:endParaRPr>
              </a:p>
            </p:txBody>
          </p:sp>
        </mc:Choice>
        <mc:Fallback xmlns="">
          <p:sp>
            <p:nvSpPr>
              <p:cNvPr id="2" name="TextBox 1">
                <a:extLst>
                  <a:ext uri="{FF2B5EF4-FFF2-40B4-BE49-F238E27FC236}">
                    <a16:creationId xmlns:a16="http://schemas.microsoft.com/office/drawing/2014/main" id="{6EA41AFB-BC28-AC37-B598-82F25834AE2D}"/>
                  </a:ext>
                </a:extLst>
              </p:cNvPr>
              <p:cNvSpPr txBox="1">
                <a:spLocks noRot="1" noChangeAspect="1" noMove="1" noResize="1" noEditPoints="1" noAdjustHandles="1" noChangeArrowheads="1" noChangeShapeType="1" noTextEdit="1"/>
              </p:cNvSpPr>
              <p:nvPr/>
            </p:nvSpPr>
            <p:spPr>
              <a:xfrm>
                <a:off x="5265896" y="2242612"/>
                <a:ext cx="6336538" cy="2272866"/>
              </a:xfrm>
              <a:prstGeom prst="rect">
                <a:avLst/>
              </a:prstGeom>
              <a:blipFill>
                <a:blip r:embed="rId3"/>
                <a:stretch>
                  <a:fillRect l="-2021" t="-2681" b="-6702"/>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5A675611-B5F4-E754-819B-16F9E349F2E0}"/>
              </a:ext>
            </a:extLst>
          </p:cNvPr>
          <p:cNvPicPr>
            <a:picLocks noChangeAspect="1"/>
          </p:cNvPicPr>
          <p:nvPr/>
        </p:nvPicPr>
        <p:blipFill>
          <a:blip r:embed="rId4"/>
          <a:stretch>
            <a:fillRect/>
          </a:stretch>
        </p:blipFill>
        <p:spPr>
          <a:xfrm>
            <a:off x="227263" y="953479"/>
            <a:ext cx="4839375" cy="3858163"/>
          </a:xfrm>
          <a:prstGeom prst="rect">
            <a:avLst/>
          </a:prstGeom>
        </p:spPr>
      </p:pic>
      <p:grpSp>
        <p:nvGrpSpPr>
          <p:cNvPr id="8" name="Group 7">
            <a:extLst>
              <a:ext uri="{FF2B5EF4-FFF2-40B4-BE49-F238E27FC236}">
                <a16:creationId xmlns:a16="http://schemas.microsoft.com/office/drawing/2014/main" id="{A234304E-3548-AD0F-33FE-640881EFF6CB}"/>
              </a:ext>
            </a:extLst>
          </p:cNvPr>
          <p:cNvGrpSpPr/>
          <p:nvPr/>
        </p:nvGrpSpPr>
        <p:grpSpPr>
          <a:xfrm rot="8757556">
            <a:off x="-2367410" y="2143702"/>
            <a:ext cx="3136324" cy="6858000"/>
            <a:chOff x="9055676" y="0"/>
            <a:chExt cx="3136324" cy="6858000"/>
          </a:xfrm>
        </p:grpSpPr>
        <p:sp>
          <p:nvSpPr>
            <p:cNvPr id="9" name="Rectangle 8">
              <a:extLst>
                <a:ext uri="{FF2B5EF4-FFF2-40B4-BE49-F238E27FC236}">
                  <a16:creationId xmlns:a16="http://schemas.microsoft.com/office/drawing/2014/main" id="{7815735E-90D9-8A81-6B26-625B7E25F5D5}"/>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C9D8580F-9E03-3D56-D83F-AB9F1251D7AA}"/>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D25989CC-71F5-4502-2473-0362AE6E935F}"/>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3000A528-B24B-D163-D824-D2AADA17DB46}"/>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009CE603-EFF1-E7B2-0405-3139FAE70E3F}"/>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TextBox 16">
            <a:extLst>
              <a:ext uri="{FF2B5EF4-FFF2-40B4-BE49-F238E27FC236}">
                <a16:creationId xmlns:a16="http://schemas.microsoft.com/office/drawing/2014/main" id="{56F1B123-EB58-0804-33D6-9B76571C64AE}"/>
              </a:ext>
            </a:extLst>
          </p:cNvPr>
          <p:cNvSpPr txBox="1"/>
          <p:nvPr/>
        </p:nvSpPr>
        <p:spPr>
          <a:xfrm>
            <a:off x="127901" y="304721"/>
            <a:ext cx="2009124" cy="584775"/>
          </a:xfrm>
          <a:prstGeom prst="rect">
            <a:avLst/>
          </a:prstGeom>
          <a:solidFill>
            <a:schemeClr val="accent1"/>
          </a:solidFill>
        </p:spPr>
        <p:txBody>
          <a:bodyPr wrap="square">
            <a:spAutoFit/>
          </a:bodyPr>
          <a:lstStyle/>
          <a:p>
            <a:pPr algn="ctr"/>
            <a:r>
              <a:rPr lang="en-US" sz="3200" b="1" dirty="0">
                <a:solidFill>
                  <a:schemeClr val="bg1"/>
                </a:solidFill>
                <a:latin typeface="Arial" panose="020B0604020202020204" pitchFamily="34" charset="0"/>
                <a:cs typeface="Arial" panose="020B0604020202020204" pitchFamily="34" charset="0"/>
              </a:rPr>
              <a:t>BÀI TẬP</a:t>
            </a:r>
          </a:p>
        </p:txBody>
      </p:sp>
      <p:grpSp>
        <p:nvGrpSpPr>
          <p:cNvPr id="18" name="Group 17">
            <a:extLst>
              <a:ext uri="{FF2B5EF4-FFF2-40B4-BE49-F238E27FC236}">
                <a16:creationId xmlns:a16="http://schemas.microsoft.com/office/drawing/2014/main" id="{76F68D85-21FA-466C-41C9-B384492E4E2E}"/>
              </a:ext>
            </a:extLst>
          </p:cNvPr>
          <p:cNvGrpSpPr/>
          <p:nvPr/>
        </p:nvGrpSpPr>
        <p:grpSpPr>
          <a:xfrm rot="5400000">
            <a:off x="8422163" y="3176056"/>
            <a:ext cx="6891246" cy="653685"/>
            <a:chOff x="4871257" y="83128"/>
            <a:chExt cx="7501721" cy="653685"/>
          </a:xfrm>
        </p:grpSpPr>
        <p:sp>
          <p:nvSpPr>
            <p:cNvPr id="19" name="Rectangle: Rounded Corners 28">
              <a:extLst>
                <a:ext uri="{FF2B5EF4-FFF2-40B4-BE49-F238E27FC236}">
                  <a16:creationId xmlns:a16="http://schemas.microsoft.com/office/drawing/2014/main" id="{ECB02805-C3DC-F3A5-1809-24E314DF95B5}"/>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F6372E67-68D4-DC07-5DCD-695B3389520D}"/>
                </a:ext>
              </a:extLst>
            </p:cNvPr>
            <p:cNvSpPr txBox="1"/>
            <p:nvPr/>
          </p:nvSpPr>
          <p:spPr>
            <a:xfrm>
              <a:off x="5268730" y="213658"/>
              <a:ext cx="7104248" cy="461665"/>
            </a:xfrm>
            <a:prstGeom prst="rect">
              <a:avLst/>
            </a:prstGeom>
            <a:noFill/>
          </p:spPr>
          <p:txBody>
            <a:bodyPr wrap="square">
              <a:spAutoFit/>
            </a:bodyPr>
            <a:lstStyle/>
            <a:p>
              <a:pPr algn="ctr"/>
              <a:r>
                <a:rPr lang="en-US" sz="2400" b="1" dirty="0">
                  <a:solidFill>
                    <a:srgbClr val="FFFF00"/>
                  </a:solidFill>
                  <a:latin typeface="Arial" panose="020B0604020202020204" pitchFamily="34" charset="0"/>
                  <a:cs typeface="Arial" panose="020B0604020202020204" pitchFamily="34" charset="0"/>
                </a:rPr>
                <a:t>HOẠT ĐỘNG LUYỆN TAP</a:t>
              </a:r>
              <a:endParaRPr lang="en-US" sz="2400" dirty="0">
                <a:solidFill>
                  <a:srgbClr val="FFFF00"/>
                </a:solidFill>
                <a:latin typeface="Arial" panose="020B0604020202020204" pitchFamily="34" charset="0"/>
                <a:cs typeface="Arial" panose="020B0604020202020204" pitchFamily="34" charset="0"/>
              </a:endParaRPr>
            </a:p>
          </p:txBody>
        </p:sp>
      </p:grpSp>
      <p:grpSp>
        <p:nvGrpSpPr>
          <p:cNvPr id="3" name="Group 2">
            <a:extLst>
              <a:ext uri="{FF2B5EF4-FFF2-40B4-BE49-F238E27FC236}">
                <a16:creationId xmlns:a16="http://schemas.microsoft.com/office/drawing/2014/main" id="{A14C5BE0-3243-95BF-87B9-12E1A76B3E97}"/>
              </a:ext>
            </a:extLst>
          </p:cNvPr>
          <p:cNvGrpSpPr/>
          <p:nvPr/>
        </p:nvGrpSpPr>
        <p:grpSpPr>
          <a:xfrm>
            <a:off x="6610540" y="0"/>
            <a:ext cx="4807591" cy="1359761"/>
            <a:chOff x="2872113" y="5388865"/>
            <a:chExt cx="4807591" cy="1359761"/>
          </a:xfrm>
        </p:grpSpPr>
        <p:sp>
          <p:nvSpPr>
            <p:cNvPr id="4" name="Rectangle: Rounded Corners 3">
              <a:extLst>
                <a:ext uri="{FF2B5EF4-FFF2-40B4-BE49-F238E27FC236}">
                  <a16:creationId xmlns:a16="http://schemas.microsoft.com/office/drawing/2014/main" id="{538B1887-766C-B395-18A8-C161A00DEC32}"/>
                </a:ext>
              </a:extLst>
            </p:cNvPr>
            <p:cNvSpPr/>
            <p:nvPr/>
          </p:nvSpPr>
          <p:spPr>
            <a:xfrm>
              <a:off x="4303105" y="5820134"/>
              <a:ext cx="3376599" cy="609600"/>
            </a:xfrm>
            <a:prstGeom prst="roundRect">
              <a:avLst>
                <a:gd name="adj" fmla="val 50000"/>
              </a:avLst>
            </a:prstGeom>
            <a:ln w="38100">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800" dirty="0" err="1">
                  <a:latin typeface="Arial" panose="020B0604020202020204" pitchFamily="34" charset="0"/>
                  <a:cs typeface="Arial" panose="020B0604020202020204" pitchFamily="34" charset="0"/>
                </a:rPr>
                <a:t>Thảo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luận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nhóm</a:t>
              </a:r>
              <a:r>
                <a:rPr lang="en-US" sz="2800" dirty="0">
                  <a:latin typeface="Arial" panose="020B0604020202020204" pitchFamily="34" charset="0"/>
                  <a:cs typeface="Arial" panose="020B0604020202020204" pitchFamily="34" charset="0"/>
                </a:rPr>
                <a:t> 2</a:t>
              </a:r>
            </a:p>
          </p:txBody>
        </p:sp>
        <p:pic>
          <p:nvPicPr>
            <p:cNvPr id="6" name="Picture 6" descr="Biểu tượng làm việc nhóm, 4 tay lại với nhau. Làm việc theo nhóm, hợp tác, hợp tác, sức mạnh tổng hợp, cộng đồng, thống nhất và khái niệm bình đẳng. Biểu tượng cho đồ họa thông tin, trang web, phư - Trả phí Bản quyền Một lần Biểu tượng - Ký hiệu chữ viết vectơ sẵn có">
              <a:extLst>
                <a:ext uri="{FF2B5EF4-FFF2-40B4-BE49-F238E27FC236}">
                  <a16:creationId xmlns:a16="http://schemas.microsoft.com/office/drawing/2014/main" id="{517675E4-45A5-7F17-4E92-30C98026BDF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0438" t="23516" r="19040" b="25903"/>
            <a:stretch/>
          </p:blipFill>
          <p:spPr bwMode="auto">
            <a:xfrm>
              <a:off x="2872113" y="5388865"/>
              <a:ext cx="1627001" cy="135976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9899050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left)">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left)">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wipe(left)">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wipe(left)">
                                      <p:cBhvr>
                                        <p:cTn id="3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6BE21DAC-1259-F574-E783-92AD6FFA7A92}"/>
              </a:ext>
            </a:extLst>
          </p:cNvPr>
          <p:cNvGrpSpPr/>
          <p:nvPr/>
        </p:nvGrpSpPr>
        <p:grpSpPr>
          <a:xfrm rot="5400000">
            <a:off x="8422163" y="3176056"/>
            <a:ext cx="6891246" cy="653685"/>
            <a:chOff x="4871257" y="83128"/>
            <a:chExt cx="7501721" cy="653685"/>
          </a:xfrm>
        </p:grpSpPr>
        <p:sp>
          <p:nvSpPr>
            <p:cNvPr id="13" name="Rectangle: Rounded Corners 28">
              <a:extLst>
                <a:ext uri="{FF2B5EF4-FFF2-40B4-BE49-F238E27FC236}">
                  <a16:creationId xmlns:a16="http://schemas.microsoft.com/office/drawing/2014/main" id="{D68C43A6-4249-64F9-1D88-0E24220C4395}"/>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E409A906-21D9-C508-132A-1B8A29317208}"/>
                </a:ext>
              </a:extLst>
            </p:cNvPr>
            <p:cNvSpPr txBox="1"/>
            <p:nvPr/>
          </p:nvSpPr>
          <p:spPr>
            <a:xfrm>
              <a:off x="5268730" y="213658"/>
              <a:ext cx="7104248" cy="461665"/>
            </a:xfrm>
            <a:prstGeom prst="rect">
              <a:avLst/>
            </a:prstGeom>
            <a:noFill/>
          </p:spPr>
          <p:txBody>
            <a:bodyPr wrap="square">
              <a:spAutoFit/>
            </a:bodyPr>
            <a:lstStyle/>
            <a:p>
              <a:pPr algn="ctr"/>
              <a:r>
                <a:rPr lang="en-US" sz="2400" b="1" dirty="0">
                  <a:solidFill>
                    <a:srgbClr val="FFFF00"/>
                  </a:solidFill>
                  <a:latin typeface="Arial" panose="020B0604020202020204" pitchFamily="34" charset="0"/>
                  <a:cs typeface="Arial" panose="020B0604020202020204" pitchFamily="34" charset="0"/>
                </a:rPr>
                <a:t>HOẠT ĐỘNG LUYỆN TAP</a:t>
              </a:r>
              <a:endParaRPr lang="en-US" sz="2400" dirty="0">
                <a:solidFill>
                  <a:srgbClr val="FFFF00"/>
                </a:solidFill>
                <a:latin typeface="Arial" panose="020B0604020202020204" pitchFamily="34" charset="0"/>
                <a:cs typeface="Arial" panose="020B0604020202020204" pitchFamily="34" charset="0"/>
              </a:endParaRPr>
            </a:p>
          </p:txBody>
        </p:sp>
      </p:grpSp>
      <p:sp>
        <p:nvSpPr>
          <p:cNvPr id="3" name="TextBox 2">
            <a:extLst>
              <a:ext uri="{FF2B5EF4-FFF2-40B4-BE49-F238E27FC236}">
                <a16:creationId xmlns:a16="http://schemas.microsoft.com/office/drawing/2014/main" id="{8B7070E6-CE33-A4AA-8EFD-60F90A8869C7}"/>
              </a:ext>
            </a:extLst>
          </p:cNvPr>
          <p:cNvSpPr txBox="1"/>
          <p:nvPr/>
        </p:nvSpPr>
        <p:spPr>
          <a:xfrm>
            <a:off x="127901" y="130015"/>
            <a:ext cx="2009124" cy="584775"/>
          </a:xfrm>
          <a:prstGeom prst="rect">
            <a:avLst/>
          </a:prstGeom>
          <a:solidFill>
            <a:schemeClr val="accent1"/>
          </a:solidFill>
        </p:spPr>
        <p:txBody>
          <a:bodyPr wrap="square">
            <a:spAutoFit/>
          </a:bodyPr>
          <a:lstStyle/>
          <a:p>
            <a:pPr algn="ctr"/>
            <a:r>
              <a:rPr lang="en-US" sz="3200" b="1" dirty="0">
                <a:solidFill>
                  <a:schemeClr val="bg1"/>
                </a:solidFill>
                <a:latin typeface="Arial" panose="020B0604020202020204" pitchFamily="34" charset="0"/>
                <a:cs typeface="Arial" panose="020B0604020202020204" pitchFamily="34" charset="0"/>
              </a:rPr>
              <a:t>BÀI TẬP</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B92B654B-478E-E702-6C8F-D011B26456C8}"/>
                  </a:ext>
                </a:extLst>
              </p:cNvPr>
              <p:cNvSpPr txBox="1"/>
              <p:nvPr/>
            </p:nvSpPr>
            <p:spPr>
              <a:xfrm>
                <a:off x="127901" y="714790"/>
                <a:ext cx="11153124" cy="4289379"/>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2. </a:t>
                </a:r>
              </a:p>
              <a:p>
                <a:pPr>
                  <a:lnSpc>
                    <a:spcPct val="150000"/>
                  </a:lnSpc>
                </a:pPr>
                <a:r>
                  <a:rPr lang="en-US" sz="2800" dirty="0">
                    <a:latin typeface="Arial" panose="020B0604020202020204" pitchFamily="34" charset="0"/>
                    <a:cs typeface="Arial" panose="020B0604020202020204" pitchFamily="34" charset="0"/>
                  </a:rPr>
                  <a:t>a) </a:t>
                </a:r>
                <a:r>
                  <a:rPr lang="en-US" sz="2800" dirty="0" err="1">
                    <a:latin typeface="Arial" panose="020B0604020202020204" pitchFamily="34" charset="0"/>
                    <a:cs typeface="Arial" panose="020B0604020202020204" pitchFamily="34" charset="0"/>
                  </a:rPr>
                  <a:t>Tứ</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giác</a:t>
                </a:r>
                <a:r>
                  <a:rPr lang="en-US" sz="2800" dirty="0">
                    <a:latin typeface="Arial" panose="020B0604020202020204" pitchFamily="34" charset="0"/>
                    <a:cs typeface="Arial" panose="020B0604020202020204" pitchFamily="34" charset="0"/>
                  </a:rPr>
                  <a:t> </a:t>
                </a:r>
                <a14:m>
                  <m:oMath xmlns:m="http://schemas.openxmlformats.org/officeDocument/2006/math">
                    <m:r>
                      <a:rPr lang="en-US" sz="2800" i="1" dirty="0" smtClean="0">
                        <a:latin typeface="Cambria Math" panose="02040503050406030204" pitchFamily="18" charset="0"/>
                        <a:cs typeface="Arial" panose="020B0604020202020204" pitchFamily="34" charset="0"/>
                      </a:rPr>
                      <m:t>𝐴𝐵𝐶𝐷</m:t>
                    </m:r>
                  </m:oMath>
                </a14:m>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có</a:t>
                </a:r>
                <a:r>
                  <a:rPr lang="en-US" sz="2800" dirty="0">
                    <a:latin typeface="Arial" panose="020B0604020202020204" pitchFamily="34" charset="0"/>
                    <a:cs typeface="Arial" panose="020B0604020202020204" pitchFamily="34" charset="0"/>
                  </a:rPr>
                  <a:t> </a:t>
                </a:r>
                <a14:m>
                  <m:oMath xmlns:m="http://schemas.openxmlformats.org/officeDocument/2006/math">
                    <m:acc>
                      <m:accPr>
                        <m:chr m:val="̂"/>
                        <m:ctrlPr>
                          <a:rPr lang="en-US" sz="2800" i="1" smtClean="0">
                            <a:latin typeface="Cambria Math" panose="02040503050406030204" pitchFamily="18" charset="0"/>
                            <a:cs typeface="Arial" panose="020B0604020202020204" pitchFamily="34" charset="0"/>
                          </a:rPr>
                        </m:ctrlPr>
                      </m:accPr>
                      <m:e>
                        <m:r>
                          <a:rPr lang="en-US" sz="2800" b="0" i="1" smtClean="0">
                            <a:latin typeface="Cambria Math" panose="02040503050406030204" pitchFamily="18" charset="0"/>
                            <a:cs typeface="Arial" panose="020B0604020202020204" pitchFamily="34" charset="0"/>
                          </a:rPr>
                          <m:t>𝐴</m:t>
                        </m:r>
                      </m:e>
                    </m:acc>
                    <m:r>
                      <a:rPr lang="en-US" sz="2800" b="0" i="1" smtClean="0">
                        <a:latin typeface="Cambria Math" panose="02040503050406030204" pitchFamily="18" charset="0"/>
                        <a:cs typeface="Arial" panose="020B0604020202020204" pitchFamily="34" charset="0"/>
                      </a:rPr>
                      <m:t>+</m:t>
                    </m:r>
                    <m:acc>
                      <m:accPr>
                        <m:chr m:val="̂"/>
                        <m:ctrlPr>
                          <a:rPr lang="en-US" sz="2800" b="0" i="1" smtClean="0">
                            <a:latin typeface="Cambria Math" panose="02040503050406030204" pitchFamily="18" charset="0"/>
                            <a:cs typeface="Arial" panose="020B0604020202020204" pitchFamily="34" charset="0"/>
                          </a:rPr>
                        </m:ctrlPr>
                      </m:accPr>
                      <m:e>
                        <m:r>
                          <a:rPr lang="en-US" sz="2800" b="0" i="1" smtClean="0">
                            <a:latin typeface="Cambria Math" panose="02040503050406030204" pitchFamily="18" charset="0"/>
                            <a:cs typeface="Arial" panose="020B0604020202020204" pitchFamily="34" charset="0"/>
                          </a:rPr>
                          <m:t>𝐶</m:t>
                        </m:r>
                      </m:e>
                    </m:acc>
                    <m:r>
                      <a:rPr lang="en-US" sz="2800" b="0" i="1" smtClean="0">
                        <a:latin typeface="Cambria Math" panose="02040503050406030204" pitchFamily="18" charset="0"/>
                        <a:cs typeface="Arial" panose="020B0604020202020204" pitchFamily="34" charset="0"/>
                      </a:rPr>
                      <m:t>=180</m:t>
                    </m:r>
                    <m:r>
                      <a:rPr lang="en-US" sz="2800" b="0" i="1" smtClean="0">
                        <a:latin typeface="Cambria Math" panose="02040503050406030204" pitchFamily="18" charset="0"/>
                        <a:ea typeface="Cambria Math" panose="02040503050406030204" pitchFamily="18" charset="0"/>
                        <a:cs typeface="Arial" panose="020B0604020202020204" pitchFamily="34" charset="0"/>
                      </a:rPr>
                      <m:t>°</m:t>
                    </m:r>
                  </m:oMath>
                </a14:m>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thì</a:t>
                </a:r>
                <a:r>
                  <a:rPr lang="en-US" sz="2800" dirty="0">
                    <a:latin typeface="Arial" panose="020B0604020202020204" pitchFamily="34" charset="0"/>
                    <a:cs typeface="Arial" panose="020B0604020202020204" pitchFamily="34" charset="0"/>
                  </a:rPr>
                  <a:t> </a:t>
                </a:r>
                <a14:m>
                  <m:oMath xmlns:m="http://schemas.openxmlformats.org/officeDocument/2006/math">
                    <m:acc>
                      <m:accPr>
                        <m:chr m:val="̂"/>
                        <m:ctrlPr>
                          <a:rPr lang="en-US" sz="2800" i="1" smtClean="0">
                            <a:latin typeface="Cambria Math" panose="02040503050406030204" pitchFamily="18" charset="0"/>
                            <a:cs typeface="Arial" panose="020B0604020202020204" pitchFamily="34" charset="0"/>
                          </a:rPr>
                        </m:ctrlPr>
                      </m:accPr>
                      <m:e>
                        <m:r>
                          <a:rPr lang="en-US" sz="2800" b="0" i="1" smtClean="0">
                            <a:latin typeface="Cambria Math" panose="02040503050406030204" pitchFamily="18" charset="0"/>
                            <a:cs typeface="Arial" panose="020B0604020202020204" pitchFamily="34" charset="0"/>
                          </a:rPr>
                          <m:t>𝐵</m:t>
                        </m:r>
                      </m:e>
                    </m:acc>
                    <m:r>
                      <a:rPr lang="en-US" sz="2800" b="0" i="1" smtClean="0">
                        <a:latin typeface="Cambria Math" panose="02040503050406030204" pitchFamily="18" charset="0"/>
                        <a:cs typeface="Arial" panose="020B0604020202020204" pitchFamily="34" charset="0"/>
                      </a:rPr>
                      <m:t>+</m:t>
                    </m:r>
                    <m:acc>
                      <m:accPr>
                        <m:chr m:val="̂"/>
                        <m:ctrlPr>
                          <a:rPr lang="en-US" sz="2800" b="0" i="1" smtClean="0">
                            <a:latin typeface="Cambria Math" panose="02040503050406030204" pitchFamily="18" charset="0"/>
                            <a:cs typeface="Arial" panose="020B0604020202020204" pitchFamily="34" charset="0"/>
                          </a:rPr>
                        </m:ctrlPr>
                      </m:accPr>
                      <m:e>
                        <m:r>
                          <a:rPr lang="en-US" sz="2800" b="0" i="1" smtClean="0">
                            <a:latin typeface="Cambria Math" panose="02040503050406030204" pitchFamily="18" charset="0"/>
                            <a:cs typeface="Arial" panose="020B0604020202020204" pitchFamily="34" charset="0"/>
                          </a:rPr>
                          <m:t>𝐷</m:t>
                        </m:r>
                      </m:e>
                    </m:acc>
                  </m:oMath>
                </a14:m>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bằng</a:t>
                </a:r>
                <a:r>
                  <a:rPr lang="en-US" sz="2800" dirty="0">
                    <a:latin typeface="Arial" panose="020B0604020202020204" pitchFamily="34" charset="0"/>
                    <a:cs typeface="Arial" panose="020B0604020202020204" pitchFamily="34" charset="0"/>
                  </a:rPr>
                  <a:t> bao </a:t>
                </a:r>
                <a:r>
                  <a:rPr lang="en-US" sz="2800" dirty="0" err="1">
                    <a:latin typeface="Arial" panose="020B0604020202020204" pitchFamily="34" charset="0"/>
                    <a:cs typeface="Arial" panose="020B0604020202020204" pitchFamily="34" charset="0"/>
                  </a:rPr>
                  <a:t>nhiêu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độ</a:t>
                </a:r>
                <a:r>
                  <a:rPr lang="en-US" sz="2800" dirty="0">
                    <a:latin typeface="Arial" panose="020B0604020202020204" pitchFamily="34" charset="0"/>
                    <a:cs typeface="Arial" panose="020B0604020202020204" pitchFamily="34" charset="0"/>
                  </a:rPr>
                  <a:t>?</a:t>
                </a:r>
              </a:p>
              <a:p>
                <a:pPr>
                  <a:lnSpc>
                    <a:spcPct val="150000"/>
                  </a:lnSpc>
                </a:pPr>
                <a:endParaRPr lang="en-US" sz="2800" dirty="0">
                  <a:latin typeface="Arial" panose="020B0604020202020204" pitchFamily="34" charset="0"/>
                  <a:cs typeface="Arial" panose="020B0604020202020204" pitchFamily="34" charset="0"/>
                </a:endParaRPr>
              </a:p>
              <a:p>
                <a:pPr>
                  <a:lnSpc>
                    <a:spcPct val="200000"/>
                  </a:lnSpc>
                </a:pPr>
                <a:r>
                  <a:rPr lang="en-US" sz="2800" dirty="0">
                    <a:latin typeface="Arial" panose="020B0604020202020204" pitchFamily="34" charset="0"/>
                    <a:cs typeface="Arial" panose="020B0604020202020204" pitchFamily="34" charset="0"/>
                  </a:rPr>
                  <a:t>b) </a:t>
                </a:r>
                <a:r>
                  <a:rPr lang="en-US" sz="2800" dirty="0" err="1">
                    <a:latin typeface="Arial" panose="020B0604020202020204" pitchFamily="34" charset="0"/>
                    <a:cs typeface="Arial" panose="020B0604020202020204" pitchFamily="34" charset="0"/>
                  </a:rPr>
                  <a:t>Có</a:t>
                </a:r>
                <a:r>
                  <a:rPr lang="en-US" sz="2800" dirty="0">
                    <a:latin typeface="Arial" panose="020B0604020202020204" pitchFamily="34" charset="0"/>
                    <a:cs typeface="Arial" panose="020B0604020202020204" pitchFamily="34" charset="0"/>
                  </a:rPr>
                  <a:t> hay </a:t>
                </a:r>
                <a:r>
                  <a:rPr lang="en-US" sz="2800" dirty="0" err="1">
                    <a:latin typeface="Arial" panose="020B0604020202020204" pitchFamily="34" charset="0"/>
                    <a:cs typeface="Arial" panose="020B0604020202020204" pitchFamily="34" charset="0"/>
                  </a:rPr>
                  <a:t>không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một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tứ</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giác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có</a:t>
                </a:r>
                <a:r>
                  <a:rPr lang="en-US" sz="2800" dirty="0">
                    <a:latin typeface="Arial" panose="020B0604020202020204" pitchFamily="34" charset="0"/>
                    <a:cs typeface="Arial" panose="020B0604020202020204" pitchFamily="34" charset="0"/>
                  </a:rPr>
                  <a:t> 2 </a:t>
                </a:r>
                <a:r>
                  <a:rPr lang="en-US" sz="2800" dirty="0" err="1">
                    <a:latin typeface="Arial" panose="020B0604020202020204" pitchFamily="34" charset="0"/>
                    <a:cs typeface="Arial" panose="020B0604020202020204" pitchFamily="34" charset="0"/>
                  </a:rPr>
                  <a:t>góc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tù</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và</a:t>
                </a:r>
                <a:r>
                  <a:rPr lang="en-US" sz="2800" dirty="0">
                    <a:latin typeface="Arial" panose="020B0604020202020204" pitchFamily="34" charset="0"/>
                    <a:cs typeface="Arial" panose="020B0604020202020204" pitchFamily="34" charset="0"/>
                  </a:rPr>
                  <a:t> 2 </a:t>
                </a:r>
                <a:r>
                  <a:rPr lang="en-US" sz="2800" dirty="0" err="1">
                    <a:latin typeface="Arial" panose="020B0604020202020204" pitchFamily="34" charset="0"/>
                    <a:cs typeface="Arial" panose="020B0604020202020204" pitchFamily="34" charset="0"/>
                  </a:rPr>
                  <a:t>góc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vuông</a:t>
                </a:r>
                <a:r>
                  <a:rPr lang="en-US" sz="2800" dirty="0">
                    <a:latin typeface="Arial" panose="020B0604020202020204" pitchFamily="34" charset="0"/>
                    <a:cs typeface="Arial" panose="020B0604020202020204" pitchFamily="34" charset="0"/>
                  </a:rPr>
                  <a:t>?</a:t>
                </a:r>
              </a:p>
              <a:p>
                <a:pPr>
                  <a:lnSpc>
                    <a:spcPct val="200000"/>
                  </a:lnSpc>
                </a:pPr>
                <a:endParaRPr lang="en-US" sz="2800" dirty="0">
                  <a:latin typeface="Arial" panose="020B0604020202020204" pitchFamily="34" charset="0"/>
                  <a:cs typeface="Arial" panose="020B0604020202020204" pitchFamily="34" charset="0"/>
                </a:endParaRPr>
              </a:p>
              <a:p>
                <a:pPr>
                  <a:lnSpc>
                    <a:spcPct val="200000"/>
                  </a:lnSpc>
                </a:pPr>
                <a:r>
                  <a:rPr lang="en-US" sz="2800" dirty="0">
                    <a:latin typeface="Arial" panose="020B0604020202020204" pitchFamily="34" charset="0"/>
                    <a:cs typeface="Arial" panose="020B0604020202020204" pitchFamily="34" charset="0"/>
                  </a:rPr>
                  <a:t>c) </a:t>
                </a:r>
                <a:r>
                  <a:rPr lang="en-US" sz="2800" dirty="0" err="1">
                    <a:latin typeface="Arial" panose="020B0604020202020204" pitchFamily="34" charset="0"/>
                    <a:cs typeface="Arial" panose="020B0604020202020204" pitchFamily="34" charset="0"/>
                  </a:rPr>
                  <a:t>Có</a:t>
                </a:r>
                <a:r>
                  <a:rPr lang="en-US" sz="2800" dirty="0">
                    <a:latin typeface="Arial" panose="020B0604020202020204" pitchFamily="34" charset="0"/>
                    <a:cs typeface="Arial" panose="020B0604020202020204" pitchFamily="34" charset="0"/>
                  </a:rPr>
                  <a:t> hay </a:t>
                </a:r>
                <a:r>
                  <a:rPr lang="en-US" sz="2800" dirty="0" err="1">
                    <a:latin typeface="Arial" panose="020B0604020202020204" pitchFamily="34" charset="0"/>
                    <a:cs typeface="Arial" panose="020B0604020202020204" pitchFamily="34" charset="0"/>
                  </a:rPr>
                  <a:t>không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một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tứ</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giác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có</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cả</a:t>
                </a:r>
                <a:r>
                  <a:rPr lang="en-US" sz="2800" dirty="0">
                    <a:latin typeface="Arial" panose="020B0604020202020204" pitchFamily="34" charset="0"/>
                    <a:cs typeface="Arial" panose="020B0604020202020204" pitchFamily="34" charset="0"/>
                  </a:rPr>
                  <a:t> 4 </a:t>
                </a:r>
                <a:r>
                  <a:rPr lang="en-US" sz="2800" dirty="0" err="1">
                    <a:latin typeface="Arial" panose="020B0604020202020204" pitchFamily="34" charset="0"/>
                    <a:cs typeface="Arial" panose="020B0604020202020204" pitchFamily="34" charset="0"/>
                  </a:rPr>
                  <a:t>góc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đều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góc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nhọn</a:t>
                </a:r>
                <a:r>
                  <a:rPr lang="en-US" sz="2800" dirty="0">
                    <a:latin typeface="Arial" panose="020B0604020202020204" pitchFamily="34" charset="0"/>
                    <a:cs typeface="Arial" panose="020B0604020202020204" pitchFamily="34" charset="0"/>
                  </a:rPr>
                  <a:t>?</a:t>
                </a:r>
              </a:p>
            </p:txBody>
          </p:sp>
        </mc:Choice>
        <mc:Fallback xmlns="">
          <p:sp>
            <p:nvSpPr>
              <p:cNvPr id="4" name="TextBox 3">
                <a:extLst>
                  <a:ext uri="{FF2B5EF4-FFF2-40B4-BE49-F238E27FC236}">
                    <a16:creationId xmlns:a16="http://schemas.microsoft.com/office/drawing/2014/main" id="{B92B654B-478E-E702-6C8F-D011B26456C8}"/>
                  </a:ext>
                </a:extLst>
              </p:cNvPr>
              <p:cNvSpPr txBox="1">
                <a:spLocks noRot="1" noChangeAspect="1" noMove="1" noResize="1" noEditPoints="1" noAdjustHandles="1" noChangeArrowheads="1" noChangeShapeType="1" noTextEdit="1"/>
              </p:cNvSpPr>
              <p:nvPr/>
            </p:nvSpPr>
            <p:spPr>
              <a:xfrm>
                <a:off x="127901" y="714790"/>
                <a:ext cx="11153124" cy="4289379"/>
              </a:xfrm>
              <a:prstGeom prst="rect">
                <a:avLst/>
              </a:prstGeom>
              <a:blipFill>
                <a:blip r:embed="rId3"/>
                <a:stretch>
                  <a:fillRect l="-1148" t="-1420" b="-29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3CA2ABB-94A4-044A-C84A-C245AB7DA09A}"/>
                  </a:ext>
                </a:extLst>
              </p:cNvPr>
              <p:cNvSpPr txBox="1"/>
              <p:nvPr/>
            </p:nvSpPr>
            <p:spPr>
              <a:xfrm>
                <a:off x="359332" y="1824699"/>
                <a:ext cx="10464230" cy="67486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ctr">
                  <a:lnSpc>
                    <a:spcPct val="150000"/>
                  </a:lnSpc>
                </a:pPr>
                <a:r>
                  <a:rPr lang="en-US" sz="2800" dirty="0">
                    <a:latin typeface="Arial" panose="020B0604020202020204" pitchFamily="34" charset="0"/>
                    <a:cs typeface="Arial" panose="020B0604020202020204" pitchFamily="34" charset="0"/>
                  </a:rPr>
                  <a:t>Ta </a:t>
                </a:r>
                <a:r>
                  <a:rPr lang="en-US" sz="2800" dirty="0" err="1">
                    <a:latin typeface="Arial" panose="020B0604020202020204" pitchFamily="34" charset="0"/>
                    <a:cs typeface="Arial" panose="020B0604020202020204" pitchFamily="34" charset="0"/>
                  </a:rPr>
                  <a:t>có</a:t>
                </a:r>
                <a:r>
                  <a:rPr lang="en-US" sz="2800" dirty="0">
                    <a:latin typeface="Arial" panose="020B0604020202020204" pitchFamily="34" charset="0"/>
                    <a:cs typeface="Arial" panose="020B0604020202020204" pitchFamily="34" charset="0"/>
                  </a:rPr>
                  <a:t>: </a:t>
                </a:r>
                <a14:m>
                  <m:oMath xmlns:m="http://schemas.openxmlformats.org/officeDocument/2006/math">
                    <m:acc>
                      <m:accPr>
                        <m:chr m:val="̂"/>
                        <m:ctrlPr>
                          <a:rPr lang="en-US" sz="2800" i="1">
                            <a:solidFill>
                              <a:srgbClr val="0070C0"/>
                            </a:solidFill>
                            <a:latin typeface="Cambria Math" panose="02040503050406030204" pitchFamily="18" charset="0"/>
                          </a:rPr>
                        </m:ctrlPr>
                      </m:accPr>
                      <m:e>
                        <m:r>
                          <a:rPr lang="en-US" sz="2800" i="1">
                            <a:solidFill>
                              <a:srgbClr val="0070C0"/>
                            </a:solidFill>
                            <a:latin typeface="Cambria Math" panose="02040503050406030204" pitchFamily="18" charset="0"/>
                          </a:rPr>
                          <m:t>𝐴</m:t>
                        </m:r>
                      </m:e>
                    </m:acc>
                    <m:r>
                      <a:rPr lang="en-US" sz="2800" i="1">
                        <a:solidFill>
                          <a:srgbClr val="0070C0"/>
                        </a:solidFill>
                        <a:latin typeface="Cambria Math" panose="02040503050406030204" pitchFamily="18" charset="0"/>
                      </a:rPr>
                      <m:t>+</m:t>
                    </m:r>
                    <m:acc>
                      <m:accPr>
                        <m:chr m:val="̂"/>
                        <m:ctrlPr>
                          <a:rPr lang="en-US" sz="2800" i="1">
                            <a:solidFill>
                              <a:srgbClr val="0070C0"/>
                            </a:solidFill>
                            <a:latin typeface="Cambria Math" panose="02040503050406030204" pitchFamily="18" charset="0"/>
                          </a:rPr>
                        </m:ctrlPr>
                      </m:accPr>
                      <m:e>
                        <m:r>
                          <a:rPr lang="en-US" sz="2800" i="1">
                            <a:solidFill>
                              <a:srgbClr val="0070C0"/>
                            </a:solidFill>
                            <a:latin typeface="Cambria Math" panose="02040503050406030204" pitchFamily="18" charset="0"/>
                          </a:rPr>
                          <m:t>𝐵</m:t>
                        </m:r>
                      </m:e>
                    </m:acc>
                    <m:r>
                      <a:rPr lang="en-US" sz="2800" i="1">
                        <a:solidFill>
                          <a:srgbClr val="0070C0"/>
                        </a:solidFill>
                        <a:latin typeface="Cambria Math" panose="02040503050406030204" pitchFamily="18" charset="0"/>
                      </a:rPr>
                      <m:t>+</m:t>
                    </m:r>
                    <m:acc>
                      <m:accPr>
                        <m:chr m:val="̂"/>
                        <m:ctrlPr>
                          <a:rPr lang="en-US" sz="2800" i="1">
                            <a:solidFill>
                              <a:srgbClr val="0070C0"/>
                            </a:solidFill>
                            <a:latin typeface="Cambria Math" panose="02040503050406030204" pitchFamily="18" charset="0"/>
                          </a:rPr>
                        </m:ctrlPr>
                      </m:accPr>
                      <m:e>
                        <m:r>
                          <a:rPr lang="en-US" sz="2800" i="1">
                            <a:solidFill>
                              <a:srgbClr val="0070C0"/>
                            </a:solidFill>
                            <a:latin typeface="Cambria Math" panose="02040503050406030204" pitchFamily="18" charset="0"/>
                          </a:rPr>
                          <m:t>𝐶</m:t>
                        </m:r>
                      </m:e>
                    </m:acc>
                    <m:r>
                      <a:rPr lang="en-US" sz="2800" i="1">
                        <a:solidFill>
                          <a:srgbClr val="0070C0"/>
                        </a:solidFill>
                        <a:latin typeface="Cambria Math" panose="02040503050406030204" pitchFamily="18" charset="0"/>
                      </a:rPr>
                      <m:t>+</m:t>
                    </m:r>
                    <m:acc>
                      <m:accPr>
                        <m:chr m:val="̂"/>
                        <m:ctrlPr>
                          <a:rPr lang="en-US" sz="2800" i="1">
                            <a:solidFill>
                              <a:srgbClr val="0070C0"/>
                            </a:solidFill>
                            <a:latin typeface="Cambria Math" panose="02040503050406030204" pitchFamily="18" charset="0"/>
                          </a:rPr>
                        </m:ctrlPr>
                      </m:accPr>
                      <m:e>
                        <m:r>
                          <a:rPr lang="en-US" sz="2800" i="1">
                            <a:solidFill>
                              <a:srgbClr val="0070C0"/>
                            </a:solidFill>
                            <a:latin typeface="Cambria Math" panose="02040503050406030204" pitchFamily="18" charset="0"/>
                          </a:rPr>
                          <m:t>𝐷</m:t>
                        </m:r>
                      </m:e>
                    </m:acc>
                    <m:r>
                      <a:rPr lang="en-US" sz="2800" i="1">
                        <a:solidFill>
                          <a:srgbClr val="0070C0"/>
                        </a:solidFill>
                        <a:latin typeface="Cambria Math" panose="02040503050406030204" pitchFamily="18" charset="0"/>
                      </a:rPr>
                      <m:t>=360</m:t>
                    </m:r>
                    <m:r>
                      <a:rPr lang="en-US" sz="2800" i="1">
                        <a:solidFill>
                          <a:srgbClr val="0070C0"/>
                        </a:solidFill>
                        <a:latin typeface="Cambria Math" panose="02040503050406030204" pitchFamily="18" charset="0"/>
                        <a:ea typeface="Cambria Math" panose="02040503050406030204" pitchFamily="18" charset="0"/>
                      </a:rPr>
                      <m:t>°</m:t>
                    </m:r>
                  </m:oMath>
                </a14:m>
                <a:r>
                  <a:rPr lang="en-US" sz="2800" dirty="0">
                    <a:latin typeface="Arial" panose="020B0604020202020204" pitchFamily="34" charset="0"/>
                    <a:cs typeface="Arial" panose="020B0604020202020204" pitchFamily="34" charset="0"/>
                  </a:rPr>
                  <a:t> mà </a:t>
                </a:r>
                <a14:m>
                  <m:oMath xmlns:m="http://schemas.openxmlformats.org/officeDocument/2006/math">
                    <m:acc>
                      <m:accPr>
                        <m:chr m:val="̂"/>
                        <m:ctrlPr>
                          <a:rPr lang="en-US" sz="2800" i="1" smtClean="0">
                            <a:solidFill>
                              <a:srgbClr val="0070C0"/>
                            </a:solidFill>
                            <a:latin typeface="Cambria Math" panose="02040503050406030204" pitchFamily="18" charset="0"/>
                            <a:cs typeface="Arial" panose="020B0604020202020204" pitchFamily="34" charset="0"/>
                          </a:rPr>
                        </m:ctrlPr>
                      </m:accPr>
                      <m:e>
                        <m:r>
                          <a:rPr lang="en-US" sz="2800" i="1">
                            <a:solidFill>
                              <a:srgbClr val="0070C0"/>
                            </a:solidFill>
                            <a:latin typeface="Cambria Math" panose="02040503050406030204" pitchFamily="18" charset="0"/>
                            <a:cs typeface="Arial" panose="020B0604020202020204" pitchFamily="34" charset="0"/>
                          </a:rPr>
                          <m:t>𝐴</m:t>
                        </m:r>
                      </m:e>
                    </m:acc>
                    <m:r>
                      <a:rPr lang="en-US" sz="2800" i="1">
                        <a:solidFill>
                          <a:srgbClr val="0070C0"/>
                        </a:solidFill>
                        <a:latin typeface="Cambria Math" panose="02040503050406030204" pitchFamily="18" charset="0"/>
                        <a:cs typeface="Arial" panose="020B0604020202020204" pitchFamily="34" charset="0"/>
                      </a:rPr>
                      <m:t>+</m:t>
                    </m:r>
                    <m:acc>
                      <m:accPr>
                        <m:chr m:val="̂"/>
                        <m:ctrlPr>
                          <a:rPr lang="en-US" sz="2800" i="1">
                            <a:solidFill>
                              <a:srgbClr val="0070C0"/>
                            </a:solidFill>
                            <a:latin typeface="Cambria Math" panose="02040503050406030204" pitchFamily="18" charset="0"/>
                            <a:cs typeface="Arial" panose="020B0604020202020204" pitchFamily="34" charset="0"/>
                          </a:rPr>
                        </m:ctrlPr>
                      </m:accPr>
                      <m:e>
                        <m:r>
                          <a:rPr lang="en-US" sz="2800" i="1">
                            <a:solidFill>
                              <a:srgbClr val="0070C0"/>
                            </a:solidFill>
                            <a:latin typeface="Cambria Math" panose="02040503050406030204" pitchFamily="18" charset="0"/>
                            <a:cs typeface="Arial" panose="020B0604020202020204" pitchFamily="34" charset="0"/>
                          </a:rPr>
                          <m:t>𝐶</m:t>
                        </m:r>
                      </m:e>
                    </m:acc>
                    <m:r>
                      <a:rPr lang="en-US" sz="2800" i="1">
                        <a:solidFill>
                          <a:srgbClr val="0070C0"/>
                        </a:solidFill>
                        <a:latin typeface="Cambria Math" panose="02040503050406030204" pitchFamily="18" charset="0"/>
                        <a:cs typeface="Arial" panose="020B0604020202020204" pitchFamily="34" charset="0"/>
                      </a:rPr>
                      <m:t>=180</m:t>
                    </m:r>
                    <m:r>
                      <a:rPr lang="en-US" sz="2800" i="1">
                        <a:latin typeface="Cambria Math" panose="02040503050406030204" pitchFamily="18" charset="0"/>
                        <a:ea typeface="Cambria Math" panose="02040503050406030204" pitchFamily="18" charset="0"/>
                        <a:cs typeface="Arial" panose="020B0604020202020204" pitchFamily="34" charset="0"/>
                      </a:rPr>
                      <m:t>°</m:t>
                    </m:r>
                  </m:oMath>
                </a14:m>
                <a:r>
                  <a:rPr lang="en-US" sz="2800" dirty="0">
                    <a:latin typeface="Arial" panose="020B0604020202020204" pitchFamily="34" charset="0"/>
                    <a:cs typeface="Arial" panose="020B0604020202020204" pitchFamily="34" charset="0"/>
                  </a:rPr>
                  <a:t> nên </a:t>
                </a:r>
                <a14:m>
                  <m:oMath xmlns:m="http://schemas.openxmlformats.org/officeDocument/2006/math">
                    <m:acc>
                      <m:accPr>
                        <m:chr m:val="̂"/>
                        <m:ctrlPr>
                          <a:rPr lang="en-US" sz="2800" i="1" smtClean="0">
                            <a:solidFill>
                              <a:srgbClr val="0070C0"/>
                            </a:solidFill>
                            <a:latin typeface="Cambria Math" panose="02040503050406030204" pitchFamily="18" charset="0"/>
                            <a:cs typeface="Arial" panose="020B0604020202020204" pitchFamily="34" charset="0"/>
                          </a:rPr>
                        </m:ctrlPr>
                      </m:accPr>
                      <m:e>
                        <m:r>
                          <a:rPr lang="en-US" sz="2800" i="1">
                            <a:solidFill>
                              <a:srgbClr val="0070C0"/>
                            </a:solidFill>
                            <a:latin typeface="Cambria Math" panose="02040503050406030204" pitchFamily="18" charset="0"/>
                            <a:cs typeface="Arial" panose="020B0604020202020204" pitchFamily="34" charset="0"/>
                          </a:rPr>
                          <m:t>𝐵</m:t>
                        </m:r>
                      </m:e>
                    </m:acc>
                    <m:r>
                      <a:rPr lang="en-US" sz="2800" i="1">
                        <a:solidFill>
                          <a:srgbClr val="0070C0"/>
                        </a:solidFill>
                        <a:latin typeface="Cambria Math" panose="02040503050406030204" pitchFamily="18" charset="0"/>
                        <a:cs typeface="Arial" panose="020B0604020202020204" pitchFamily="34" charset="0"/>
                      </a:rPr>
                      <m:t>+</m:t>
                    </m:r>
                    <m:acc>
                      <m:accPr>
                        <m:chr m:val="̂"/>
                        <m:ctrlPr>
                          <a:rPr lang="en-US" sz="2800" i="1">
                            <a:solidFill>
                              <a:srgbClr val="0070C0"/>
                            </a:solidFill>
                            <a:latin typeface="Cambria Math" panose="02040503050406030204" pitchFamily="18" charset="0"/>
                            <a:cs typeface="Arial" panose="020B0604020202020204" pitchFamily="34" charset="0"/>
                          </a:rPr>
                        </m:ctrlPr>
                      </m:accPr>
                      <m:e>
                        <m:r>
                          <a:rPr lang="en-US" sz="2800" i="1">
                            <a:solidFill>
                              <a:srgbClr val="0070C0"/>
                            </a:solidFill>
                            <a:latin typeface="Cambria Math" panose="02040503050406030204" pitchFamily="18" charset="0"/>
                            <a:cs typeface="Arial" panose="020B0604020202020204" pitchFamily="34" charset="0"/>
                          </a:rPr>
                          <m:t>𝐷</m:t>
                        </m:r>
                      </m:e>
                    </m:acc>
                    <m:r>
                      <a:rPr lang="en-US" sz="2800" b="0" i="1" smtClean="0">
                        <a:solidFill>
                          <a:srgbClr val="0070C0"/>
                        </a:solidFill>
                        <a:latin typeface="Cambria Math" panose="02040503050406030204" pitchFamily="18" charset="0"/>
                        <a:cs typeface="Arial" panose="020B0604020202020204" pitchFamily="34" charset="0"/>
                      </a:rPr>
                      <m:t>=180</m:t>
                    </m:r>
                    <m:r>
                      <a:rPr lang="en-US" sz="28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m:t>
                    </m:r>
                  </m:oMath>
                </a14:m>
                <a:r>
                  <a:rPr lang="en-US" sz="2800" dirty="0">
                    <a:solidFill>
                      <a:srgbClr val="0070C0"/>
                    </a:solidFill>
                    <a:latin typeface="Arial" panose="020B06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63CA2ABB-94A4-044A-C84A-C245AB7DA09A}"/>
                  </a:ext>
                </a:extLst>
              </p:cNvPr>
              <p:cNvSpPr txBox="1">
                <a:spLocks noRot="1" noChangeAspect="1" noMove="1" noResize="1" noEditPoints="1" noAdjustHandles="1" noChangeArrowheads="1" noChangeShapeType="1" noTextEdit="1"/>
              </p:cNvSpPr>
              <p:nvPr/>
            </p:nvSpPr>
            <p:spPr>
              <a:xfrm>
                <a:off x="359332" y="1824699"/>
                <a:ext cx="10464230" cy="674865"/>
              </a:xfrm>
              <a:prstGeom prst="rect">
                <a:avLst/>
              </a:prstGeom>
              <a:blipFill>
                <a:blip r:embed="rId4"/>
                <a:stretch>
                  <a:fillRect l="-408" b="-2342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C63787A-530E-BBA3-D797-F5C43C459B3A}"/>
                  </a:ext>
                </a:extLst>
              </p:cNvPr>
              <p:cNvSpPr txBox="1"/>
              <p:nvPr/>
            </p:nvSpPr>
            <p:spPr>
              <a:xfrm>
                <a:off x="744875" y="3123365"/>
                <a:ext cx="7546369" cy="130516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50000"/>
                  </a:lnSpc>
                </a:pPr>
                <a:r>
                  <a:rPr lang="en-US" sz="2800" b="1" dirty="0">
                    <a:solidFill>
                      <a:srgbClr val="FF0000"/>
                    </a:solidFill>
                    <a:latin typeface="Arial" panose="020B0604020202020204" pitchFamily="34" charset="0"/>
                    <a:cs typeface="Arial" panose="020B0604020202020204" pitchFamily="34" charset="0"/>
                  </a:rPr>
                  <a:t>Không</a:t>
                </a:r>
                <a:r>
                  <a:rPr lang="en-US" sz="2800" b="1"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có</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tứ</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giác</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có</a:t>
                </a:r>
                <a:r>
                  <a:rPr lang="en-US" sz="2800" dirty="0">
                    <a:solidFill>
                      <a:srgbClr val="0070C0"/>
                    </a:solidFill>
                    <a:latin typeface="Arial" panose="020B0604020202020204" pitchFamily="34" charset="0"/>
                    <a:cs typeface="Arial" panose="020B0604020202020204" pitchFamily="34" charset="0"/>
                  </a:rPr>
                  <a:t> 2 </a:t>
                </a:r>
                <a:r>
                  <a:rPr lang="en-US" sz="2800" dirty="0" err="1">
                    <a:solidFill>
                      <a:srgbClr val="0070C0"/>
                    </a:solidFill>
                    <a:latin typeface="Arial" panose="020B0604020202020204" pitchFamily="34" charset="0"/>
                    <a:cs typeface="Arial" panose="020B0604020202020204" pitchFamily="34" charset="0"/>
                  </a:rPr>
                  <a:t>góc</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tù</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và</a:t>
                </a:r>
                <a:r>
                  <a:rPr lang="en-US" sz="2800" dirty="0">
                    <a:solidFill>
                      <a:srgbClr val="0070C0"/>
                    </a:solidFill>
                    <a:latin typeface="Arial" panose="020B0604020202020204" pitchFamily="34" charset="0"/>
                    <a:cs typeface="Arial" panose="020B0604020202020204" pitchFamily="34" charset="0"/>
                  </a:rPr>
                  <a:t> 2 </a:t>
                </a:r>
                <a:r>
                  <a:rPr lang="en-US" sz="2800" dirty="0" err="1">
                    <a:solidFill>
                      <a:srgbClr val="0070C0"/>
                    </a:solidFill>
                    <a:latin typeface="Arial" panose="020B0604020202020204" pitchFamily="34" charset="0"/>
                    <a:cs typeface="Arial" panose="020B0604020202020204" pitchFamily="34" charset="0"/>
                  </a:rPr>
                  <a:t>góc</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vuông</a:t>
                </a:r>
                <a:r>
                  <a:rPr lang="en-US" sz="2800" dirty="0">
                    <a:solidFill>
                      <a:srgbClr val="0070C0"/>
                    </a:solidFill>
                    <a:latin typeface="Arial" panose="020B0604020202020204" pitchFamily="34" charset="0"/>
                    <a:cs typeface="Arial" panose="020B0604020202020204" pitchFamily="34" charset="0"/>
                  </a:rPr>
                  <a:t>.</a:t>
                </a:r>
              </a:p>
              <a:p>
                <a:pPr>
                  <a:lnSpc>
                    <a:spcPct val="150000"/>
                  </a:lnSpc>
                </a:pPr>
                <a:r>
                  <a:rPr lang="en-US" sz="2800" dirty="0" err="1">
                    <a:solidFill>
                      <a:srgbClr val="0070C0"/>
                    </a:solidFill>
                    <a:latin typeface="Arial" panose="020B0604020202020204" pitchFamily="34" charset="0"/>
                    <a:cs typeface="Arial" panose="020B0604020202020204" pitchFamily="34" charset="0"/>
                  </a:rPr>
                  <a:t>Vì</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tổng</a:t>
                </a:r>
                <a:r>
                  <a:rPr lang="en-US" sz="2800" dirty="0">
                    <a:solidFill>
                      <a:srgbClr val="0070C0"/>
                    </a:solidFill>
                    <a:latin typeface="Arial" panose="020B0604020202020204" pitchFamily="34" charset="0"/>
                    <a:cs typeface="Arial" panose="020B0604020202020204" pitchFamily="34" charset="0"/>
                  </a:rPr>
                  <a:t> 4 </a:t>
                </a:r>
                <a:r>
                  <a:rPr lang="en-US" sz="2800" dirty="0" err="1">
                    <a:solidFill>
                      <a:srgbClr val="0070C0"/>
                    </a:solidFill>
                    <a:latin typeface="Arial" panose="020B0604020202020204" pitchFamily="34" charset="0"/>
                    <a:cs typeface="Arial" panose="020B0604020202020204" pitchFamily="34" charset="0"/>
                  </a:rPr>
                  <a:t>góc</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lớn</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hơn</a:t>
                </a:r>
                <a:r>
                  <a:rPr lang="en-US" sz="2800" dirty="0">
                    <a:solidFill>
                      <a:srgbClr val="0070C0"/>
                    </a:solidFill>
                    <a:latin typeface="Arial" panose="020B0604020202020204" pitchFamily="34" charset="0"/>
                    <a:cs typeface="Arial" panose="020B0604020202020204" pitchFamily="34" charset="0"/>
                  </a:rPr>
                  <a:t> </a:t>
                </a:r>
                <a14:m>
                  <m:oMath xmlns:m="http://schemas.openxmlformats.org/officeDocument/2006/math">
                    <m:r>
                      <a:rPr lang="en-US" sz="2800" b="0" i="1" smtClean="0">
                        <a:solidFill>
                          <a:srgbClr val="0070C0"/>
                        </a:solidFill>
                        <a:latin typeface="Cambria Math" panose="02040503050406030204" pitchFamily="18" charset="0"/>
                        <a:cs typeface="Arial" panose="020B0604020202020204" pitchFamily="34" charset="0"/>
                      </a:rPr>
                      <m:t>360</m:t>
                    </m:r>
                    <m:r>
                      <a:rPr lang="en-US" sz="2800" b="0" i="1"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m:t>
                    </m:r>
                  </m:oMath>
                </a14:m>
                <a:r>
                  <a:rPr lang="en-US" sz="2800" dirty="0">
                    <a:solidFill>
                      <a:srgbClr val="0070C0"/>
                    </a:solidFill>
                    <a:latin typeface="Arial" panose="020B0604020202020204" pitchFamily="34" charset="0"/>
                    <a:cs typeface="Arial" panose="020B0604020202020204" pitchFamily="34" charset="0"/>
                  </a:rPr>
                  <a:t>.</a:t>
                </a:r>
              </a:p>
            </p:txBody>
          </p:sp>
        </mc:Choice>
        <mc:Fallback xmlns="">
          <p:sp>
            <p:nvSpPr>
              <p:cNvPr id="6" name="TextBox 5">
                <a:extLst>
                  <a:ext uri="{FF2B5EF4-FFF2-40B4-BE49-F238E27FC236}">
                    <a16:creationId xmlns:a16="http://schemas.microsoft.com/office/drawing/2014/main" id="{8C63787A-530E-BBA3-D797-F5C43C459B3A}"/>
                  </a:ext>
                </a:extLst>
              </p:cNvPr>
              <p:cNvSpPr txBox="1">
                <a:spLocks noRot="1" noChangeAspect="1" noMove="1" noResize="1" noEditPoints="1" noAdjustHandles="1" noChangeArrowheads="1" noChangeShapeType="1" noTextEdit="1"/>
              </p:cNvSpPr>
              <p:nvPr/>
            </p:nvSpPr>
            <p:spPr>
              <a:xfrm>
                <a:off x="744875" y="3123365"/>
                <a:ext cx="7546369" cy="1305165"/>
              </a:xfrm>
              <a:prstGeom prst="rect">
                <a:avLst/>
              </a:prstGeom>
              <a:blipFill>
                <a:blip r:embed="rId5"/>
                <a:stretch>
                  <a:fillRect l="-1616" b="-1215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98E817D-742C-1441-E4C4-1A4AF57F8789}"/>
                  </a:ext>
                </a:extLst>
              </p:cNvPr>
              <p:cNvSpPr txBox="1"/>
              <p:nvPr/>
            </p:nvSpPr>
            <p:spPr>
              <a:xfrm>
                <a:off x="744875" y="4936361"/>
                <a:ext cx="6046342" cy="130516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50000"/>
                  </a:lnSpc>
                </a:pPr>
                <a:r>
                  <a:rPr lang="en-US" sz="2800" b="1" dirty="0" err="1">
                    <a:solidFill>
                      <a:srgbClr val="FF0000"/>
                    </a:solidFill>
                    <a:latin typeface="Arial" panose="020B0604020202020204" pitchFamily="34" charset="0"/>
                    <a:cs typeface="Arial" panose="020B0604020202020204" pitchFamily="34" charset="0"/>
                  </a:rPr>
                  <a:t>Không</a:t>
                </a:r>
                <a:r>
                  <a:rPr lang="en-US" sz="2800" b="1"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có</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tứ</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giác</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có</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bốn</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góc</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nhọn</a:t>
                </a:r>
                <a:r>
                  <a:rPr lang="en-US" sz="2800" dirty="0">
                    <a:solidFill>
                      <a:srgbClr val="0070C0"/>
                    </a:solidFill>
                    <a:latin typeface="Arial" panose="020B0604020202020204" pitchFamily="34" charset="0"/>
                    <a:cs typeface="Arial" panose="020B0604020202020204" pitchFamily="34" charset="0"/>
                  </a:rPr>
                  <a:t>.</a:t>
                </a:r>
              </a:p>
              <a:p>
                <a:pPr>
                  <a:lnSpc>
                    <a:spcPct val="150000"/>
                  </a:lnSpc>
                </a:pPr>
                <a:r>
                  <a:rPr lang="en-US" sz="2800" dirty="0" err="1">
                    <a:solidFill>
                      <a:srgbClr val="0070C0"/>
                    </a:solidFill>
                    <a:latin typeface="Arial" panose="020B0604020202020204" pitchFamily="34" charset="0"/>
                    <a:cs typeface="Arial" panose="020B0604020202020204" pitchFamily="34" charset="0"/>
                  </a:rPr>
                  <a:t>Vì</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tổng</a:t>
                </a:r>
                <a:r>
                  <a:rPr lang="en-US" sz="2800" dirty="0">
                    <a:solidFill>
                      <a:srgbClr val="0070C0"/>
                    </a:solidFill>
                    <a:latin typeface="Arial" panose="020B0604020202020204" pitchFamily="34" charset="0"/>
                    <a:cs typeface="Arial" panose="020B0604020202020204" pitchFamily="34" charset="0"/>
                  </a:rPr>
                  <a:t> 4 </a:t>
                </a:r>
                <a:r>
                  <a:rPr lang="en-US" sz="2800" dirty="0" err="1">
                    <a:solidFill>
                      <a:srgbClr val="0070C0"/>
                    </a:solidFill>
                    <a:latin typeface="Arial" panose="020B0604020202020204" pitchFamily="34" charset="0"/>
                    <a:cs typeface="Arial" panose="020B0604020202020204" pitchFamily="34" charset="0"/>
                  </a:rPr>
                  <a:t>góc</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nhỏ</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hơn</a:t>
                </a:r>
                <a:r>
                  <a:rPr lang="en-US" sz="2800" dirty="0">
                    <a:solidFill>
                      <a:srgbClr val="0070C0"/>
                    </a:solidFill>
                    <a:latin typeface="Arial" panose="020B0604020202020204" pitchFamily="34" charset="0"/>
                    <a:cs typeface="Arial" panose="020B0604020202020204" pitchFamily="34" charset="0"/>
                  </a:rPr>
                  <a:t> </a:t>
                </a:r>
                <a14:m>
                  <m:oMath xmlns:m="http://schemas.openxmlformats.org/officeDocument/2006/math">
                    <m:r>
                      <a:rPr lang="en-US" sz="2800" i="1" dirty="0" smtClean="0">
                        <a:solidFill>
                          <a:srgbClr val="0070C0"/>
                        </a:solidFill>
                        <a:latin typeface="Cambria Math" panose="02040503050406030204" pitchFamily="18" charset="0"/>
                        <a:cs typeface="Arial" panose="020B0604020202020204" pitchFamily="34" charset="0"/>
                      </a:rPr>
                      <m:t>360</m:t>
                    </m:r>
                    <m:r>
                      <a:rPr lang="en-US" sz="2800" i="1" dirty="0" smtClean="0">
                        <a:solidFill>
                          <a:srgbClr val="0070C0"/>
                        </a:solidFill>
                        <a:latin typeface="Cambria Math" panose="02040503050406030204" pitchFamily="18" charset="0"/>
                        <a:ea typeface="Cambria Math" panose="02040503050406030204" pitchFamily="18" charset="0"/>
                        <a:cs typeface="Arial" panose="020B0604020202020204" pitchFamily="34" charset="0"/>
                      </a:rPr>
                      <m:t>°</m:t>
                    </m:r>
                  </m:oMath>
                </a14:m>
                <a:r>
                  <a:rPr lang="en-US" sz="2800" dirty="0">
                    <a:solidFill>
                      <a:srgbClr val="0070C0"/>
                    </a:solidFill>
                    <a:latin typeface="Arial" panose="020B0604020202020204" pitchFamily="34" charset="0"/>
                    <a:cs typeface="Arial" panose="020B0604020202020204" pitchFamily="34" charset="0"/>
                  </a:rPr>
                  <a:t>.</a:t>
                </a:r>
              </a:p>
            </p:txBody>
          </p:sp>
        </mc:Choice>
        <mc:Fallback xmlns="">
          <p:sp>
            <p:nvSpPr>
              <p:cNvPr id="7" name="TextBox 6">
                <a:extLst>
                  <a:ext uri="{FF2B5EF4-FFF2-40B4-BE49-F238E27FC236}">
                    <a16:creationId xmlns:a16="http://schemas.microsoft.com/office/drawing/2014/main" id="{D98E817D-742C-1441-E4C4-1A4AF57F8789}"/>
                  </a:ext>
                </a:extLst>
              </p:cNvPr>
              <p:cNvSpPr txBox="1">
                <a:spLocks noRot="1" noChangeAspect="1" noMove="1" noResize="1" noEditPoints="1" noAdjustHandles="1" noChangeArrowheads="1" noChangeShapeType="1" noTextEdit="1"/>
              </p:cNvSpPr>
              <p:nvPr/>
            </p:nvSpPr>
            <p:spPr>
              <a:xfrm>
                <a:off x="744875" y="4936361"/>
                <a:ext cx="6046342" cy="1305165"/>
              </a:xfrm>
              <a:prstGeom prst="rect">
                <a:avLst/>
              </a:prstGeom>
              <a:blipFill>
                <a:blip r:embed="rId6"/>
                <a:stretch>
                  <a:fillRect l="-2016" b="-12150"/>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378295035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F0B9D66F-5601-40B8-86B8-4B94AB7C2B0B}"/>
              </a:ext>
            </a:extLst>
          </p:cNvPr>
          <p:cNvSpPr/>
          <p:nvPr/>
        </p:nvSpPr>
        <p:spPr>
          <a:xfrm>
            <a:off x="83518" y="49875"/>
            <a:ext cx="418922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B41947A2-8C4E-460E-A29C-30BD4B5DB041}"/>
              </a:ext>
            </a:extLst>
          </p:cNvPr>
          <p:cNvGrpSpPr/>
          <p:nvPr/>
        </p:nvGrpSpPr>
        <p:grpSpPr>
          <a:xfrm rot="19823548">
            <a:off x="11757294" y="-1422812"/>
            <a:ext cx="3136324" cy="8030311"/>
            <a:chOff x="9055676" y="0"/>
            <a:chExt cx="3136324" cy="6858000"/>
          </a:xfrm>
        </p:grpSpPr>
        <p:sp>
          <p:nvSpPr>
            <p:cNvPr id="27" name="Rectangle 26">
              <a:extLst>
                <a:ext uri="{FF2B5EF4-FFF2-40B4-BE49-F238E27FC236}">
                  <a16:creationId xmlns:a16="http://schemas.microsoft.com/office/drawing/2014/main" id="{EA5BD8AB-C5E3-48B8-8244-650D432A9D70}"/>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A2DC627-8030-44BB-AF58-DA2E1D7FE52E}"/>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C7E7C356-12CC-418B-92DE-C3D776E2F383}"/>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0E126EC2-82B8-4C28-8457-E91069573314}"/>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3612BE79-8E59-4846-9676-1838738481B9}"/>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1">
            <a:extLst>
              <a:ext uri="{FF2B5EF4-FFF2-40B4-BE49-F238E27FC236}">
                <a16:creationId xmlns:a16="http://schemas.microsoft.com/office/drawing/2014/main" id="{4D3CFCA8-27ED-41FB-92A9-BA8CC0500364}"/>
              </a:ext>
            </a:extLst>
          </p:cNvPr>
          <p:cNvSpPr txBox="1"/>
          <p:nvPr/>
        </p:nvSpPr>
        <p:spPr>
          <a:xfrm>
            <a:off x="244204" y="107270"/>
            <a:ext cx="4028538" cy="523220"/>
          </a:xfrm>
          <a:prstGeom prst="rect">
            <a:avLst/>
          </a:prstGeom>
          <a:noFill/>
        </p:spPr>
        <p:txBody>
          <a:bodyPr wrap="square">
            <a:spAutoFit/>
          </a:bodyPr>
          <a:lstStyle/>
          <a:p>
            <a:r>
              <a:rPr lang="en-US" sz="2800" b="1" dirty="0">
                <a:solidFill>
                  <a:srgbClr val="C55A11"/>
                </a:solidFill>
                <a:latin typeface="Arial" panose="020B0604020202020204" pitchFamily="34" charset="0"/>
                <a:cs typeface="Arial" panose="020B0604020202020204" pitchFamily="34" charset="0"/>
              </a:rPr>
              <a:t>HOẠT ĐỘNG MỞ ĐẦU</a:t>
            </a:r>
            <a:endParaRPr lang="en-US" sz="2800" dirty="0">
              <a:solidFill>
                <a:srgbClr val="C55A11"/>
              </a:solidFill>
              <a:latin typeface="Arial" panose="020B0604020202020204" pitchFamily="34" charset="0"/>
              <a:cs typeface="Arial" panose="020B0604020202020204" pitchFamily="34" charset="0"/>
            </a:endParaRPr>
          </a:p>
        </p:txBody>
      </p:sp>
      <p:pic>
        <p:nvPicPr>
          <p:cNvPr id="21" name="!!3" descr="Wondering | Grappige gezichten, Smiley, Grappige plaatjes">
            <a:extLst>
              <a:ext uri="{FF2B5EF4-FFF2-40B4-BE49-F238E27FC236}">
                <a16:creationId xmlns:a16="http://schemas.microsoft.com/office/drawing/2014/main" id="{679F008B-6D84-4B69-B54D-201981BB38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80" y="5353375"/>
            <a:ext cx="1196668" cy="144212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C488915-FC68-A934-2FD8-DDA0D5067525}"/>
              </a:ext>
            </a:extLst>
          </p:cNvPr>
          <p:cNvSpPr txBox="1"/>
          <p:nvPr/>
        </p:nvSpPr>
        <p:spPr>
          <a:xfrm>
            <a:off x="1348505" y="5599194"/>
            <a:ext cx="6277936" cy="523220"/>
          </a:xfrm>
          <a:prstGeom prst="rect">
            <a:avLst/>
          </a:prstGeom>
          <a:noFill/>
        </p:spPr>
        <p:txBody>
          <a:bodyPr wrap="square">
            <a:spAutoFit/>
          </a:bodyPr>
          <a:lstStyle/>
          <a:p>
            <a:r>
              <a:rPr lang="en-US" sz="28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Đây</a:t>
            </a:r>
            <a:r>
              <a:rPr lang="en-US"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là</a:t>
            </a:r>
            <a:r>
              <a:rPr lang="en-US"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các</a:t>
            </a:r>
            <a:r>
              <a:rPr lang="en-US"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hình</a:t>
            </a:r>
            <a:r>
              <a:rPr lang="en-US"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gì</a:t>
            </a:r>
            <a:r>
              <a:rPr lang="en-US"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trong</a:t>
            </a:r>
            <a:r>
              <a:rPr lang="en-US"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cuộc</a:t>
            </a:r>
            <a:r>
              <a:rPr lang="en-US"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sống</a:t>
            </a:r>
            <a:r>
              <a:rPr lang="en-US"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a:t>
            </a:r>
            <a:endParaRPr lang="en-US" sz="2800" dirty="0">
              <a:solidFill>
                <a:srgbClr val="FF0000"/>
              </a:solidFill>
              <a:latin typeface="Arial" panose="020B0604020202020204" pitchFamily="34" charset="0"/>
              <a:cs typeface="Arial" panose="020B0604020202020204" pitchFamily="34" charset="0"/>
            </a:endParaRPr>
          </a:p>
        </p:txBody>
      </p:sp>
      <p:pic>
        <p:nvPicPr>
          <p:cNvPr id="1026" name="Picture 2" descr="Cánh Diều Hình Tam Giác Nhiều Màu Ngoài Trời Với Dây Chuyền 30M">
            <a:extLst>
              <a:ext uri="{FF2B5EF4-FFF2-40B4-BE49-F238E27FC236}">
                <a16:creationId xmlns:a16="http://schemas.microsoft.com/office/drawing/2014/main" id="{CCD01D20-60B4-3830-7F3C-10E76ADBAC3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968" r="18033"/>
          <a:stretch/>
        </p:blipFill>
        <p:spPr bwMode="auto">
          <a:xfrm>
            <a:off x="7278600" y="597133"/>
            <a:ext cx="2462171" cy="390827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B472FE86-E36E-C0D2-A2F5-7396DDDC1C71}"/>
              </a:ext>
            </a:extLst>
          </p:cNvPr>
          <p:cNvSpPr txBox="1"/>
          <p:nvPr/>
        </p:nvSpPr>
        <p:spPr>
          <a:xfrm>
            <a:off x="2388196" y="4812562"/>
            <a:ext cx="2122111" cy="461665"/>
          </a:xfrm>
          <a:prstGeom prst="rect">
            <a:avLst/>
          </a:prstGeom>
          <a:noFill/>
        </p:spPr>
        <p:txBody>
          <a:bodyPr wrap="square">
            <a:spAutoFit/>
          </a:bodyPr>
          <a:lstStyle/>
          <a:p>
            <a:r>
              <a:rPr lang="en-US" sz="2400" dirty="0" err="1">
                <a:latin typeface="Arial" panose="020B0604020202020204" pitchFamily="34" charset="0"/>
                <a:cs typeface="Arial" panose="020B0604020202020204" pitchFamily="34" charset="0"/>
              </a:rPr>
              <a:t>Thửa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ruộng</a:t>
            </a:r>
            <a:endParaRPr lang="en-US" sz="2400" dirty="0"/>
          </a:p>
        </p:txBody>
      </p:sp>
      <p:sp>
        <p:nvSpPr>
          <p:cNvPr id="16" name="TextBox 15">
            <a:extLst>
              <a:ext uri="{FF2B5EF4-FFF2-40B4-BE49-F238E27FC236}">
                <a16:creationId xmlns:a16="http://schemas.microsoft.com/office/drawing/2014/main" id="{48810998-0A52-03BA-36ED-831266B3AE3E}"/>
              </a:ext>
            </a:extLst>
          </p:cNvPr>
          <p:cNvSpPr txBox="1"/>
          <p:nvPr/>
        </p:nvSpPr>
        <p:spPr>
          <a:xfrm>
            <a:off x="7796215" y="4794970"/>
            <a:ext cx="1652841" cy="461665"/>
          </a:xfrm>
          <a:prstGeom prst="rect">
            <a:avLst/>
          </a:prstGeom>
          <a:noFill/>
        </p:spPr>
        <p:txBody>
          <a:bodyPr wrap="square">
            <a:spAutoFit/>
          </a:bodyPr>
          <a:lstStyle/>
          <a:p>
            <a:r>
              <a:rPr lang="en-US" sz="2400" dirty="0" err="1">
                <a:latin typeface="Arial" panose="020B0604020202020204" pitchFamily="34" charset="0"/>
                <a:cs typeface="Arial" panose="020B0604020202020204" pitchFamily="34" charset="0"/>
              </a:rPr>
              <a:t>Cánh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diều</a:t>
            </a:r>
            <a:endParaRPr lang="en-US" sz="2400" dirty="0"/>
          </a:p>
        </p:txBody>
      </p:sp>
      <p:pic>
        <p:nvPicPr>
          <p:cNvPr id="3" name="Picture 2">
            <a:extLst>
              <a:ext uri="{FF2B5EF4-FFF2-40B4-BE49-F238E27FC236}">
                <a16:creationId xmlns:a16="http://schemas.microsoft.com/office/drawing/2014/main" id="{3DC5F8E9-AB09-169B-037E-A751456982DF}"/>
              </a:ext>
            </a:extLst>
          </p:cNvPr>
          <p:cNvPicPr>
            <a:picLocks noChangeAspect="1"/>
          </p:cNvPicPr>
          <p:nvPr/>
        </p:nvPicPr>
        <p:blipFill rotWithShape="1">
          <a:blip r:embed="rId5"/>
          <a:srcRect b="10734"/>
          <a:stretch/>
        </p:blipFill>
        <p:spPr>
          <a:xfrm>
            <a:off x="806825" y="955457"/>
            <a:ext cx="5165077" cy="3930175"/>
          </a:xfrm>
          <a:prstGeom prst="rect">
            <a:avLst/>
          </a:prstGeom>
        </p:spPr>
      </p:pic>
    </p:spTree>
    <p:extLst>
      <p:ext uri="{BB962C8B-B14F-4D97-AF65-F5344CB8AC3E}">
        <p14:creationId xmlns:p14="http://schemas.microsoft.com/office/powerpoint/2010/main" val="24904991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p:cTn id="15" dur="1000" fill="hold"/>
                                        <p:tgtEl>
                                          <p:spTgt spid="21"/>
                                        </p:tgtEl>
                                        <p:attrNameLst>
                                          <p:attrName>ppt_w</p:attrName>
                                        </p:attrNameLst>
                                      </p:cBhvr>
                                      <p:tavLst>
                                        <p:tav tm="0">
                                          <p:val>
                                            <p:fltVal val="0"/>
                                          </p:val>
                                        </p:tav>
                                        <p:tav tm="100000">
                                          <p:val>
                                            <p:strVal val="#ppt_w"/>
                                          </p:val>
                                        </p:tav>
                                      </p:tavLst>
                                    </p:anim>
                                    <p:anim calcmode="lin" valueType="num">
                                      <p:cBhvr>
                                        <p:cTn id="16" dur="1000" fill="hold"/>
                                        <p:tgtEl>
                                          <p:spTgt spid="21"/>
                                        </p:tgtEl>
                                        <p:attrNameLst>
                                          <p:attrName>ppt_h</p:attrName>
                                        </p:attrNameLst>
                                      </p:cBhvr>
                                      <p:tavLst>
                                        <p:tav tm="0">
                                          <p:val>
                                            <p:fltVal val="0"/>
                                          </p:val>
                                        </p:tav>
                                        <p:tav tm="100000">
                                          <p:val>
                                            <p:strVal val="#ppt_h"/>
                                          </p:val>
                                        </p:tav>
                                      </p:tavLst>
                                    </p:anim>
                                    <p:anim calcmode="lin" valueType="num">
                                      <p:cBhvr>
                                        <p:cTn id="17" dur="1000" fill="hold"/>
                                        <p:tgtEl>
                                          <p:spTgt spid="21"/>
                                        </p:tgtEl>
                                        <p:attrNameLst>
                                          <p:attrName>style.rotation</p:attrName>
                                        </p:attrNameLst>
                                      </p:cBhvr>
                                      <p:tavLst>
                                        <p:tav tm="0">
                                          <p:val>
                                            <p:fltVal val="90"/>
                                          </p:val>
                                        </p:tav>
                                        <p:tav tm="100000">
                                          <p:val>
                                            <p:fltVal val="0"/>
                                          </p:val>
                                        </p:tav>
                                      </p:tavLst>
                                    </p:anim>
                                    <p:animEffect transition="in" filter="fade">
                                      <p:cBhvr>
                                        <p:cTn id="18" dur="1000"/>
                                        <p:tgtEl>
                                          <p:spTgt spid="21"/>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28">
            <a:extLst>
              <a:ext uri="{FF2B5EF4-FFF2-40B4-BE49-F238E27FC236}">
                <a16:creationId xmlns:a16="http://schemas.microsoft.com/office/drawing/2014/main" id="{8F343863-9DC9-48EE-8845-A5B504C915DF}"/>
              </a:ext>
            </a:extLst>
          </p:cNvPr>
          <p:cNvSpPr/>
          <p:nvPr/>
        </p:nvSpPr>
        <p:spPr>
          <a:xfrm>
            <a:off x="2562108" y="2554612"/>
            <a:ext cx="8263641" cy="174877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solidFill>
                  <a:srgbClr val="FFFF00"/>
                </a:solidFill>
                <a:latin typeface="Arial" panose="020B0604020202020204" pitchFamily="34" charset="0"/>
                <a:cs typeface="Arial" panose="020B0604020202020204" pitchFamily="34" charset="0"/>
              </a:rPr>
              <a:t>HOẠT ĐỘNG </a:t>
            </a:r>
            <a:r>
              <a:rPr lang="en-US" sz="4000" b="1" dirty="0">
                <a:solidFill>
                  <a:srgbClr val="FFFF00"/>
                </a:solidFill>
                <a:latin typeface="Arial" panose="020B0604020202020204" pitchFamily="34" charset="0"/>
                <a:cs typeface="Arial" panose="020B0604020202020204" pitchFamily="34" charset="0"/>
              </a:rPr>
              <a:t>VẬN DỤNG</a:t>
            </a:r>
          </a:p>
        </p:txBody>
      </p:sp>
      <p:grpSp>
        <p:nvGrpSpPr>
          <p:cNvPr id="8" name="Group 7">
            <a:extLst>
              <a:ext uri="{FF2B5EF4-FFF2-40B4-BE49-F238E27FC236}">
                <a16:creationId xmlns:a16="http://schemas.microsoft.com/office/drawing/2014/main" id="{721EFA2B-5246-2BDD-69D7-B39E169DF50E}"/>
              </a:ext>
            </a:extLst>
          </p:cNvPr>
          <p:cNvGrpSpPr/>
          <p:nvPr/>
        </p:nvGrpSpPr>
        <p:grpSpPr>
          <a:xfrm rot="10800000">
            <a:off x="-1039576" y="0"/>
            <a:ext cx="3136324" cy="6858000"/>
            <a:chOff x="9055676" y="0"/>
            <a:chExt cx="3136324" cy="6858000"/>
          </a:xfrm>
        </p:grpSpPr>
        <p:sp>
          <p:nvSpPr>
            <p:cNvPr id="9" name="Rectangle 8">
              <a:extLst>
                <a:ext uri="{FF2B5EF4-FFF2-40B4-BE49-F238E27FC236}">
                  <a16:creationId xmlns:a16="http://schemas.microsoft.com/office/drawing/2014/main" id="{354B34F9-F341-291F-19D9-8BB27087295C}"/>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EE2E4B71-A279-C864-F53E-82E52C0EADC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C9401519-04DD-308F-E895-815D0CC62D8D}"/>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EABF1F8D-0A57-7A49-E811-0058394C4B65}"/>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C5852CD9-D2B5-74AC-6D70-B45A01E0DFA6}"/>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505160425"/>
      </p:ext>
    </p:extLst>
  </p:cSld>
  <p:clrMapOvr>
    <a:masterClrMapping/>
  </p:clrMapOvr>
  <p:transition spd="slow">
    <p:cover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56F1B123-EB58-0804-33D6-9B76571C64AE}"/>
              </a:ext>
            </a:extLst>
          </p:cNvPr>
          <p:cNvSpPr txBox="1"/>
          <p:nvPr/>
        </p:nvSpPr>
        <p:spPr>
          <a:xfrm>
            <a:off x="127901" y="130015"/>
            <a:ext cx="2009124" cy="584775"/>
          </a:xfrm>
          <a:prstGeom prst="rect">
            <a:avLst/>
          </a:prstGeom>
          <a:solidFill>
            <a:schemeClr val="accent1"/>
          </a:solidFill>
        </p:spPr>
        <p:txBody>
          <a:bodyPr wrap="square">
            <a:spAutoFit/>
          </a:bodyPr>
          <a:lstStyle/>
          <a:p>
            <a:pPr algn="ctr"/>
            <a:r>
              <a:rPr lang="en-US" sz="3200" b="1" dirty="0">
                <a:solidFill>
                  <a:schemeClr val="bg1"/>
                </a:solidFill>
                <a:latin typeface="Arial" panose="020B0604020202020204" pitchFamily="34" charset="0"/>
                <a:cs typeface="Arial" panose="020B0604020202020204" pitchFamily="34" charset="0"/>
              </a:rPr>
              <a:t>BÀI TẬP</a:t>
            </a:r>
          </a:p>
        </p:txBody>
      </p:sp>
      <p:grpSp>
        <p:nvGrpSpPr>
          <p:cNvPr id="3" name="Group 2">
            <a:extLst>
              <a:ext uri="{FF2B5EF4-FFF2-40B4-BE49-F238E27FC236}">
                <a16:creationId xmlns:a16="http://schemas.microsoft.com/office/drawing/2014/main" id="{95049FCF-C206-2822-ECDD-F8F4A5C6528E}"/>
              </a:ext>
            </a:extLst>
          </p:cNvPr>
          <p:cNvGrpSpPr/>
          <p:nvPr/>
        </p:nvGrpSpPr>
        <p:grpSpPr>
          <a:xfrm rot="5400000">
            <a:off x="8422163" y="3176056"/>
            <a:ext cx="6891246" cy="653685"/>
            <a:chOff x="4871257" y="83128"/>
            <a:chExt cx="7501721" cy="653685"/>
          </a:xfrm>
        </p:grpSpPr>
        <p:sp>
          <p:nvSpPr>
            <p:cNvPr id="4" name="Rectangle: Rounded Corners 28">
              <a:extLst>
                <a:ext uri="{FF2B5EF4-FFF2-40B4-BE49-F238E27FC236}">
                  <a16:creationId xmlns:a16="http://schemas.microsoft.com/office/drawing/2014/main" id="{04004EEB-5CF3-D891-99CC-CBC3F7587870}"/>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BC7CEFAB-619F-8D45-B57A-BED187A65F7F}"/>
                </a:ext>
              </a:extLst>
            </p:cNvPr>
            <p:cNvSpPr txBox="1"/>
            <p:nvPr/>
          </p:nvSpPr>
          <p:spPr>
            <a:xfrm>
              <a:off x="5268730" y="213658"/>
              <a:ext cx="7104248" cy="461665"/>
            </a:xfrm>
            <a:prstGeom prst="rect">
              <a:avLst/>
            </a:prstGeom>
            <a:noFill/>
          </p:spPr>
          <p:txBody>
            <a:bodyPr wrap="square">
              <a:spAutoFit/>
            </a:bodyPr>
            <a:lstStyle/>
            <a:p>
              <a:pPr algn="ctr"/>
              <a:r>
                <a:rPr lang="en-US" sz="2400" b="1" dirty="0">
                  <a:solidFill>
                    <a:srgbClr val="FFFF00"/>
                  </a:solidFill>
                  <a:latin typeface="Arial" panose="020B0604020202020204" pitchFamily="34" charset="0"/>
                  <a:cs typeface="Arial" panose="020B0604020202020204" pitchFamily="34" charset="0"/>
                </a:rPr>
                <a:t>HOẠT ĐỘNG VẬN DỤNG</a:t>
              </a:r>
              <a:endParaRPr lang="en-US" sz="2400" dirty="0">
                <a:solidFill>
                  <a:srgbClr val="FFFF00"/>
                </a:solidFill>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4E5DC15-4A42-84C7-AF8A-D30FB0F5388C}"/>
                  </a:ext>
                </a:extLst>
              </p:cNvPr>
              <p:cNvSpPr txBox="1"/>
              <p:nvPr/>
            </p:nvSpPr>
            <p:spPr>
              <a:xfrm>
                <a:off x="127901" y="781218"/>
                <a:ext cx="11153124" cy="2597827"/>
              </a:xfrm>
              <a:prstGeom prst="rect">
                <a:avLst/>
              </a:prstGeom>
              <a:noFill/>
            </p:spPr>
            <p:txBody>
              <a:bodyPr wrap="square" rtlCol="0">
                <a:spAutoFit/>
              </a:bodyPr>
              <a:lstStyle/>
              <a:p>
                <a:pPr>
                  <a:lnSpc>
                    <a:spcPct val="150000"/>
                  </a:lnSpc>
                </a:pPr>
                <a:r>
                  <a:rPr lang="en-US" sz="2800" dirty="0">
                    <a:latin typeface="Arial" panose="020B0604020202020204" pitchFamily="34" charset="0"/>
                    <a:cs typeface="Arial" panose="020B0604020202020204" pitchFamily="34" charset="0"/>
                  </a:rPr>
                  <a:t>3. </a:t>
                </a:r>
                <a:endParaRPr lang="en-US" sz="2800" i="1" dirty="0">
                  <a:latin typeface="Cambria Math" panose="02040503050406030204" pitchFamily="18" charset="0"/>
                  <a:cs typeface="Arial" panose="020B0604020202020204" pitchFamily="34" charset="0"/>
                </a:endParaRPr>
              </a:p>
              <a:p>
                <a:pPr>
                  <a:lnSpc>
                    <a:spcPct val="150000"/>
                  </a:lnSpc>
                </a:pPr>
                <a14:m>
                  <m:oMath xmlns:m="http://schemas.openxmlformats.org/officeDocument/2006/math">
                    <m:r>
                      <a:rPr lang="en-US" sz="2800" i="1" dirty="0" smtClean="0">
                        <a:latin typeface="Cambria Math" panose="02040503050406030204" pitchFamily="18" charset="0"/>
                        <a:cs typeface="Arial" panose="020B0604020202020204" pitchFamily="34" charset="0"/>
                      </a:rPr>
                      <m:t>𝐻</m:t>
                    </m:r>
                    <m:r>
                      <a:rPr lang="en-US" sz="2800" i="1" dirty="0" smtClean="0">
                        <a:latin typeface="Cambria Math" panose="02040503050406030204" pitchFamily="18" charset="0"/>
                        <a:cs typeface="Arial" panose="020B0604020202020204" pitchFamily="34" charset="0"/>
                      </a:rPr>
                      <m:t>ì</m:t>
                    </m:r>
                    <m:r>
                      <a:rPr lang="en-US" sz="2800" i="1" dirty="0" smtClean="0">
                        <a:latin typeface="Cambria Math" panose="02040503050406030204" pitchFamily="18" charset="0"/>
                        <a:cs typeface="Arial" panose="020B0604020202020204" pitchFamily="34" charset="0"/>
                      </a:rPr>
                      <m:t>𝑛h</m:t>
                    </m:r>
                    <m:r>
                      <a:rPr lang="en-US" sz="2800" i="1" dirty="0" smtClean="0">
                        <a:latin typeface="Cambria Math" panose="02040503050406030204" pitchFamily="18" charset="0"/>
                        <a:cs typeface="Arial" panose="020B0604020202020204" pitchFamily="34" charset="0"/>
                      </a:rPr>
                      <m:t> 20 </m:t>
                    </m:r>
                  </m:oMath>
                </a14:m>
                <a:r>
                  <a:rPr lang="en-US" sz="2800" dirty="0" err="1">
                    <a:latin typeface="Arial" panose="020B0604020202020204" pitchFamily="34" charset="0"/>
                    <a:cs typeface="Arial" panose="020B0604020202020204" pitchFamily="34" charset="0"/>
                  </a:rPr>
                  <a:t>mô</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tả</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mặt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cắt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dọc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phần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nổi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trên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mặt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nước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của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một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chiếc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tàu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thủy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Tính</a:t>
                </a:r>
                <a:r>
                  <a:rPr lang="en-US" sz="2800" dirty="0">
                    <a:latin typeface="Arial" panose="020B0604020202020204" pitchFamily="34" charset="0"/>
                    <a:cs typeface="Arial" panose="020B0604020202020204" pitchFamily="34" charset="0"/>
                  </a:rPr>
                  <a:t> chu vi </a:t>
                </a:r>
                <a:r>
                  <a:rPr lang="en-US" sz="2800" dirty="0" err="1">
                    <a:latin typeface="Arial" panose="020B0604020202020204" pitchFamily="34" charset="0"/>
                    <a:cs typeface="Arial" panose="020B0604020202020204" pitchFamily="34" charset="0"/>
                  </a:rPr>
                  <a:t>mặt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cắt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dọc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phần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nổi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trên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mặt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nước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của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chiếu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tàu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thủy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đó</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làm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tròn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kết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quả</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đến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hàng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phần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mười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của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mét</a:t>
                </a:r>
                <a:r>
                  <a:rPr lang="en-US" sz="2800" dirty="0">
                    <a:latin typeface="Arial" panose="020B0604020202020204" pitchFamily="34" charset="0"/>
                    <a:cs typeface="Arial" panose="020B0604020202020204" pitchFamily="34" charset="0"/>
                  </a:rPr>
                  <a:t>).</a:t>
                </a:r>
              </a:p>
            </p:txBody>
          </p:sp>
        </mc:Choice>
        <mc:Fallback xmlns="">
          <p:sp>
            <p:nvSpPr>
              <p:cNvPr id="7" name="TextBox 6">
                <a:extLst>
                  <a:ext uri="{FF2B5EF4-FFF2-40B4-BE49-F238E27FC236}">
                    <a16:creationId xmlns:a16="http://schemas.microsoft.com/office/drawing/2014/main" id="{44E5DC15-4A42-84C7-AF8A-D30FB0F5388C}"/>
                  </a:ext>
                </a:extLst>
              </p:cNvPr>
              <p:cNvSpPr txBox="1">
                <a:spLocks noRot="1" noChangeAspect="1" noMove="1" noResize="1" noEditPoints="1" noAdjustHandles="1" noChangeArrowheads="1" noChangeShapeType="1" noTextEdit="1"/>
              </p:cNvSpPr>
              <p:nvPr/>
            </p:nvSpPr>
            <p:spPr>
              <a:xfrm>
                <a:off x="127901" y="781218"/>
                <a:ext cx="11153124" cy="2597827"/>
              </a:xfrm>
              <a:prstGeom prst="rect">
                <a:avLst/>
              </a:prstGeom>
              <a:blipFill>
                <a:blip r:embed="rId3"/>
                <a:stretch>
                  <a:fillRect l="-1148" b="-5634"/>
                </a:stretch>
              </a:blipFill>
            </p:spPr>
            <p:txBody>
              <a:bodyPr/>
              <a:lstStyle/>
              <a:p>
                <a:r>
                  <a:rPr lang="en-US">
                    <a:noFill/>
                  </a:rPr>
                  <a:t> </a:t>
                </a:r>
              </a:p>
            </p:txBody>
          </p:sp>
        </mc:Fallback>
      </mc:AlternateContent>
      <p:grpSp>
        <p:nvGrpSpPr>
          <p:cNvPr id="27" name="Group 26">
            <a:extLst>
              <a:ext uri="{FF2B5EF4-FFF2-40B4-BE49-F238E27FC236}">
                <a16:creationId xmlns:a16="http://schemas.microsoft.com/office/drawing/2014/main" id="{96E7F9AB-ED9C-261C-6BEF-3DFE5AE963A3}"/>
              </a:ext>
            </a:extLst>
          </p:cNvPr>
          <p:cNvGrpSpPr/>
          <p:nvPr/>
        </p:nvGrpSpPr>
        <p:grpSpPr>
          <a:xfrm>
            <a:off x="1253446" y="3428999"/>
            <a:ext cx="8383714" cy="2776591"/>
            <a:chOff x="1335640" y="3791164"/>
            <a:chExt cx="8213054" cy="2285618"/>
          </a:xfrm>
        </p:grpSpPr>
        <p:pic>
          <p:nvPicPr>
            <p:cNvPr id="25" name="Picture 24">
              <a:extLst>
                <a:ext uri="{FF2B5EF4-FFF2-40B4-BE49-F238E27FC236}">
                  <a16:creationId xmlns:a16="http://schemas.microsoft.com/office/drawing/2014/main" id="{704BB302-39B8-D928-954E-94542E3A4C3C}"/>
                </a:ext>
              </a:extLst>
            </p:cNvPr>
            <p:cNvPicPr>
              <a:picLocks noChangeAspect="1"/>
            </p:cNvPicPr>
            <p:nvPr/>
          </p:nvPicPr>
          <p:blipFill>
            <a:blip r:embed="rId4"/>
            <a:stretch>
              <a:fillRect/>
            </a:stretch>
          </p:blipFill>
          <p:spPr>
            <a:xfrm>
              <a:off x="1346524" y="3819042"/>
              <a:ext cx="8202170" cy="2257740"/>
            </a:xfrm>
            <a:prstGeom prst="rect">
              <a:avLst/>
            </a:prstGeom>
          </p:spPr>
        </p:pic>
        <p:sp>
          <p:nvSpPr>
            <p:cNvPr id="26" name="Rectangle 25">
              <a:extLst>
                <a:ext uri="{FF2B5EF4-FFF2-40B4-BE49-F238E27FC236}">
                  <a16:creationId xmlns:a16="http://schemas.microsoft.com/office/drawing/2014/main" id="{201BCF91-D4CF-5BE4-3B49-BD6B9D46F158}"/>
                </a:ext>
              </a:extLst>
            </p:cNvPr>
            <p:cNvSpPr/>
            <p:nvPr/>
          </p:nvSpPr>
          <p:spPr>
            <a:xfrm>
              <a:off x="1335640" y="3791164"/>
              <a:ext cx="3606230" cy="2465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09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barn(inVertical)">
                                      <p:cBhvr>
                                        <p:cTn id="1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5049FCF-C206-2822-ECDD-F8F4A5C6528E}"/>
              </a:ext>
            </a:extLst>
          </p:cNvPr>
          <p:cNvGrpSpPr/>
          <p:nvPr/>
        </p:nvGrpSpPr>
        <p:grpSpPr>
          <a:xfrm rot="5400000">
            <a:off x="8422163" y="3176056"/>
            <a:ext cx="6891246" cy="653685"/>
            <a:chOff x="4871257" y="83128"/>
            <a:chExt cx="7501721" cy="653685"/>
          </a:xfrm>
        </p:grpSpPr>
        <p:sp>
          <p:nvSpPr>
            <p:cNvPr id="4" name="Rectangle: Rounded Corners 28">
              <a:extLst>
                <a:ext uri="{FF2B5EF4-FFF2-40B4-BE49-F238E27FC236}">
                  <a16:creationId xmlns:a16="http://schemas.microsoft.com/office/drawing/2014/main" id="{04004EEB-5CF3-D891-99CC-CBC3F7587870}"/>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BC7CEFAB-619F-8D45-B57A-BED187A65F7F}"/>
                </a:ext>
              </a:extLst>
            </p:cNvPr>
            <p:cNvSpPr txBox="1"/>
            <p:nvPr/>
          </p:nvSpPr>
          <p:spPr>
            <a:xfrm>
              <a:off x="5268730" y="213658"/>
              <a:ext cx="7104248" cy="461665"/>
            </a:xfrm>
            <a:prstGeom prst="rect">
              <a:avLst/>
            </a:prstGeom>
            <a:noFill/>
          </p:spPr>
          <p:txBody>
            <a:bodyPr wrap="square">
              <a:spAutoFit/>
            </a:bodyPr>
            <a:lstStyle/>
            <a:p>
              <a:pPr algn="ctr"/>
              <a:r>
                <a:rPr lang="en-US" sz="2400" b="1" dirty="0">
                  <a:solidFill>
                    <a:srgbClr val="FFFF00"/>
                  </a:solidFill>
                  <a:latin typeface="Arial" panose="020B0604020202020204" pitchFamily="34" charset="0"/>
                  <a:cs typeface="Arial" panose="020B0604020202020204" pitchFamily="34" charset="0"/>
                </a:rPr>
                <a:t>HOẠT ĐỘNG VẬN DỤNG</a:t>
              </a:r>
              <a:endParaRPr lang="en-US" sz="2400" dirty="0">
                <a:solidFill>
                  <a:srgbClr val="FFFF00"/>
                </a:solidFill>
                <a:latin typeface="Arial" panose="020B0604020202020204" pitchFamily="34" charset="0"/>
                <a:cs typeface="Arial" panose="020B0604020202020204" pitchFamily="34" charset="0"/>
              </a:endParaRPr>
            </a:p>
          </p:txBody>
        </p:sp>
      </p:grpSp>
      <p:grpSp>
        <p:nvGrpSpPr>
          <p:cNvPr id="27" name="Group 26">
            <a:extLst>
              <a:ext uri="{FF2B5EF4-FFF2-40B4-BE49-F238E27FC236}">
                <a16:creationId xmlns:a16="http://schemas.microsoft.com/office/drawing/2014/main" id="{96E7F9AB-ED9C-261C-6BEF-3DFE5AE963A3}"/>
              </a:ext>
            </a:extLst>
          </p:cNvPr>
          <p:cNvGrpSpPr/>
          <p:nvPr/>
        </p:nvGrpSpPr>
        <p:grpSpPr>
          <a:xfrm>
            <a:off x="5034336" y="386692"/>
            <a:ext cx="6437567" cy="2705543"/>
            <a:chOff x="1335640" y="3791164"/>
            <a:chExt cx="8213054" cy="2285618"/>
          </a:xfrm>
        </p:grpSpPr>
        <p:pic>
          <p:nvPicPr>
            <p:cNvPr id="25" name="Picture 24">
              <a:extLst>
                <a:ext uri="{FF2B5EF4-FFF2-40B4-BE49-F238E27FC236}">
                  <a16:creationId xmlns:a16="http://schemas.microsoft.com/office/drawing/2014/main" id="{704BB302-39B8-D928-954E-94542E3A4C3C}"/>
                </a:ext>
              </a:extLst>
            </p:cNvPr>
            <p:cNvPicPr>
              <a:picLocks noChangeAspect="1"/>
            </p:cNvPicPr>
            <p:nvPr/>
          </p:nvPicPr>
          <p:blipFill>
            <a:blip r:embed="rId3"/>
            <a:stretch>
              <a:fillRect/>
            </a:stretch>
          </p:blipFill>
          <p:spPr>
            <a:xfrm>
              <a:off x="1346524" y="3819042"/>
              <a:ext cx="8202170" cy="2257740"/>
            </a:xfrm>
            <a:prstGeom prst="rect">
              <a:avLst/>
            </a:prstGeom>
          </p:spPr>
        </p:pic>
        <p:sp>
          <p:nvSpPr>
            <p:cNvPr id="26" name="Rectangle 25">
              <a:extLst>
                <a:ext uri="{FF2B5EF4-FFF2-40B4-BE49-F238E27FC236}">
                  <a16:creationId xmlns:a16="http://schemas.microsoft.com/office/drawing/2014/main" id="{201BCF91-D4CF-5BE4-3B49-BD6B9D46F158}"/>
                </a:ext>
              </a:extLst>
            </p:cNvPr>
            <p:cNvSpPr/>
            <p:nvPr/>
          </p:nvSpPr>
          <p:spPr>
            <a:xfrm>
              <a:off x="1335640" y="3791164"/>
              <a:ext cx="3606230" cy="2465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8" name="Object 7">
            <a:extLst>
              <a:ext uri="{FF2B5EF4-FFF2-40B4-BE49-F238E27FC236}">
                <a16:creationId xmlns:a16="http://schemas.microsoft.com/office/drawing/2014/main" id="{92042186-C53C-F7D9-4925-2FA8F1B76804}"/>
              </a:ext>
            </a:extLst>
          </p:cNvPr>
          <p:cNvGraphicFramePr>
            <a:graphicFrameLocks noChangeAspect="1"/>
          </p:cNvGraphicFramePr>
          <p:nvPr>
            <p:extLst>
              <p:ext uri="{D42A27DB-BD31-4B8C-83A1-F6EECF244321}">
                <p14:modId xmlns:p14="http://schemas.microsoft.com/office/powerpoint/2010/main" val="2542485534"/>
              </p:ext>
            </p:extLst>
          </p:nvPr>
        </p:nvGraphicFramePr>
        <p:xfrm>
          <a:off x="5248351" y="361251"/>
          <a:ext cx="6201911" cy="2203163"/>
        </p:xfrm>
        <a:graphic>
          <a:graphicData uri="http://schemas.openxmlformats.org/presentationml/2006/ole">
            <mc:AlternateContent xmlns:mc="http://schemas.openxmlformats.org/markup-compatibility/2006">
              <mc:Choice xmlns:v="urn:schemas-microsoft-com:vml" Requires="v">
                <p:oleObj name="Bitmap Image" r:id="rId4" imgW="4686706" imgH="1630821" progId="Paint.Picture">
                  <p:embed/>
                </p:oleObj>
              </mc:Choice>
              <mc:Fallback>
                <p:oleObj name="Bitmap Image" r:id="rId4" imgW="4686706" imgH="1630821" progId="Paint.Picture">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8351" y="361251"/>
                        <a:ext cx="6201911" cy="2203163"/>
                      </a:xfrm>
                      <a:prstGeom prst="rect">
                        <a:avLst/>
                      </a:prstGeom>
                      <a:noFill/>
                    </p:spPr>
                  </p:pic>
                </p:oleObj>
              </mc:Fallback>
            </mc:AlternateContent>
          </a:graphicData>
        </a:graphic>
      </p:graphicFrame>
      <p:sp>
        <p:nvSpPr>
          <p:cNvPr id="19" name="Rectangle 11">
            <a:extLst>
              <a:ext uri="{FF2B5EF4-FFF2-40B4-BE49-F238E27FC236}">
                <a16:creationId xmlns:a16="http://schemas.microsoft.com/office/drawing/2014/main" id="{00163D2B-C0AB-5132-330F-4B150BD299E7}"/>
              </a:ext>
            </a:extLst>
          </p:cNvPr>
          <p:cNvSpPr>
            <a:spLocks noChangeArrowheads="1"/>
          </p:cNvSpPr>
          <p:nvPr/>
        </p:nvSpPr>
        <p:spPr bwMode="auto">
          <a:xfrm>
            <a:off x="589566" y="252073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1200" b="0" i="0" u="none" strike="noStrike" cap="none" normalizeH="0" baseline="3000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9B4F8066-B80E-D325-575A-3C6FC6A4B221}"/>
                  </a:ext>
                </a:extLst>
              </p:cNvPr>
              <p:cNvSpPr txBox="1"/>
              <p:nvPr/>
            </p:nvSpPr>
            <p:spPr>
              <a:xfrm>
                <a:off x="71308" y="237194"/>
                <a:ext cx="5168512" cy="1647567"/>
              </a:xfrm>
              <a:prstGeom prst="rect">
                <a:avLst/>
              </a:prstGeom>
              <a:noFill/>
            </p:spPr>
            <p:txBody>
              <a:bodyPr wrap="square" rtlCol="0">
                <a:spAutoFit/>
              </a:bodyPr>
              <a:lstStyle/>
              <a:p>
                <a14:m>
                  <m:oMath xmlns:m="http://schemas.openxmlformats.org/officeDocument/2006/math">
                    <m:r>
                      <a:rPr lang="en-US" sz="2400" i="1" smtClean="0">
                        <a:latin typeface="Cambria Math" panose="02040503050406030204" pitchFamily="18" charset="0"/>
                        <a:ea typeface="Cambria Math" panose="02040503050406030204" pitchFamily="18" charset="0"/>
                        <a:cs typeface="Arial" panose="020B0604020202020204" pitchFamily="34" charset="0"/>
                      </a:rPr>
                      <m:t>∆</m:t>
                    </m:r>
                    <m:r>
                      <a:rPr lang="en-US" sz="2400" b="0" i="1" smtClean="0">
                        <a:latin typeface="Cambria Math" panose="02040503050406030204" pitchFamily="18" charset="0"/>
                        <a:ea typeface="Cambria Math" panose="02040503050406030204" pitchFamily="18" charset="0"/>
                        <a:cs typeface="Arial" panose="020B0604020202020204" pitchFamily="34" charset="0"/>
                      </a:rPr>
                      <m:t>𝐴𝐵𝑃</m:t>
                    </m:r>
                  </m:oMath>
                </a14:m>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vuông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tại</a:t>
                </a:r>
                <a:r>
                  <a:rPr lang="en-US" sz="2400" dirty="0">
                    <a:latin typeface="Arial" panose="020B0604020202020204" pitchFamily="34" charset="0"/>
                    <a:cs typeface="Arial" panose="020B0604020202020204" pitchFamily="34" charset="0"/>
                  </a:rPr>
                  <a:t> </a:t>
                </a:r>
                <a14:m>
                  <m:oMath xmlns:m="http://schemas.openxmlformats.org/officeDocument/2006/math">
                    <m:r>
                      <a:rPr lang="en-US" sz="2400" b="0" i="1" smtClean="0">
                        <a:latin typeface="Cambria Math" panose="02040503050406030204" pitchFamily="18" charset="0"/>
                        <a:cs typeface="Arial" panose="020B0604020202020204" pitchFamily="34" charset="0"/>
                      </a:rPr>
                      <m:t>𝑃</m:t>
                    </m:r>
                  </m:oMath>
                </a14:m>
                <a:endParaRPr lang="en-US" sz="2400" b="0" i="1" dirty="0">
                  <a:latin typeface="Cambria Math" panose="02040503050406030204" pitchFamily="18" charset="0"/>
                  <a:cs typeface="Arial" panose="020B0604020202020204" pitchFamily="34" charset="0"/>
                </a:endParaRPr>
              </a:p>
              <a:p>
                <a:pPr/>
                <a14:m>
                  <m:oMathPara xmlns:m="http://schemas.openxmlformats.org/officeDocument/2006/math">
                    <m:oMathParaPr>
                      <m:jc m:val="left"/>
                    </m:oMathParaPr>
                    <m:oMath xmlns:m="http://schemas.openxmlformats.org/officeDocument/2006/math">
                      <m:r>
                        <a:rPr lang="en-US" sz="2400" i="1" smtClean="0">
                          <a:latin typeface="Cambria Math" panose="02040503050406030204" pitchFamily="18" charset="0"/>
                          <a:ea typeface="Cambria Math" panose="02040503050406030204" pitchFamily="18" charset="0"/>
                          <a:cs typeface="Arial" panose="020B0604020202020204" pitchFamily="34" charset="0"/>
                        </a:rPr>
                        <m:t>⇒</m:t>
                      </m:r>
                      <m:sSup>
                        <m:sSupPr>
                          <m:ctrlPr>
                            <a:rPr lang="en-US" sz="2400" i="1" smtClean="0">
                              <a:latin typeface="Cambria Math" panose="02040503050406030204" pitchFamily="18" charset="0"/>
                              <a:ea typeface="Cambria Math" panose="02040503050406030204" pitchFamily="18" charset="0"/>
                              <a:cs typeface="Arial" panose="020B0604020202020204" pitchFamily="34" charset="0"/>
                            </a:rPr>
                          </m:ctrlPr>
                        </m:sSupPr>
                        <m:e>
                          <m:r>
                            <a:rPr lang="en-US" sz="2400" b="0" i="1" smtClean="0">
                              <a:latin typeface="Cambria Math" panose="02040503050406030204" pitchFamily="18" charset="0"/>
                              <a:ea typeface="Cambria Math" panose="02040503050406030204" pitchFamily="18" charset="0"/>
                              <a:cs typeface="Arial" panose="020B0604020202020204" pitchFamily="34" charset="0"/>
                            </a:rPr>
                            <m:t>𝐴𝐵</m:t>
                          </m:r>
                        </m:e>
                        <m:sup>
                          <m:r>
                            <a:rPr lang="en-US" sz="2400" b="0" i="1" smtClean="0">
                              <a:latin typeface="Cambria Math" panose="02040503050406030204" pitchFamily="18" charset="0"/>
                              <a:ea typeface="Cambria Math" panose="02040503050406030204" pitchFamily="18" charset="0"/>
                              <a:cs typeface="Arial" panose="020B0604020202020204" pitchFamily="34" charset="0"/>
                            </a:rPr>
                            <m:t>2</m:t>
                          </m:r>
                        </m:sup>
                      </m:sSup>
                      <m:r>
                        <a:rPr lang="en-US" sz="2400" b="0" i="1" smtClean="0">
                          <a:latin typeface="Cambria Math" panose="02040503050406030204" pitchFamily="18" charset="0"/>
                          <a:ea typeface="Cambria Math" panose="02040503050406030204" pitchFamily="18" charset="0"/>
                          <a:cs typeface="Arial" panose="020B0604020202020204" pitchFamily="34" charset="0"/>
                        </a:rPr>
                        <m:t>=</m:t>
                      </m:r>
                      <m:sSup>
                        <m:sSupPr>
                          <m:ctrlPr>
                            <a:rPr lang="en-US" sz="2400" b="0" i="1" smtClean="0">
                              <a:latin typeface="Cambria Math" panose="02040503050406030204" pitchFamily="18" charset="0"/>
                              <a:ea typeface="Cambria Math" panose="02040503050406030204" pitchFamily="18" charset="0"/>
                              <a:cs typeface="Arial" panose="020B0604020202020204" pitchFamily="34" charset="0"/>
                            </a:rPr>
                          </m:ctrlPr>
                        </m:sSupPr>
                        <m:e>
                          <m:r>
                            <a:rPr lang="en-US" sz="2400" b="0" i="1" smtClean="0">
                              <a:latin typeface="Cambria Math" panose="02040503050406030204" pitchFamily="18" charset="0"/>
                              <a:ea typeface="Cambria Math" panose="02040503050406030204" pitchFamily="18" charset="0"/>
                              <a:cs typeface="Arial" panose="020B0604020202020204" pitchFamily="34" charset="0"/>
                            </a:rPr>
                            <m:t>𝐴𝑃</m:t>
                          </m:r>
                        </m:e>
                        <m:sup>
                          <m:r>
                            <a:rPr lang="en-US" sz="2400" b="0" i="1" smtClean="0">
                              <a:latin typeface="Cambria Math" panose="02040503050406030204" pitchFamily="18" charset="0"/>
                              <a:ea typeface="Cambria Math" panose="02040503050406030204" pitchFamily="18" charset="0"/>
                              <a:cs typeface="Arial" panose="020B0604020202020204" pitchFamily="34" charset="0"/>
                            </a:rPr>
                            <m:t>2</m:t>
                          </m:r>
                        </m:sup>
                      </m:sSup>
                      <m:r>
                        <a:rPr lang="en-US" sz="2400" b="0" i="1" smtClean="0">
                          <a:latin typeface="Cambria Math" panose="02040503050406030204" pitchFamily="18" charset="0"/>
                          <a:ea typeface="Cambria Math" panose="02040503050406030204" pitchFamily="18" charset="0"/>
                          <a:cs typeface="Arial" panose="020B0604020202020204" pitchFamily="34" charset="0"/>
                        </a:rPr>
                        <m:t>+</m:t>
                      </m:r>
                      <m:sSup>
                        <m:sSupPr>
                          <m:ctrlPr>
                            <a:rPr lang="en-US" sz="2400" b="0" i="1" smtClean="0">
                              <a:latin typeface="Cambria Math" panose="02040503050406030204" pitchFamily="18" charset="0"/>
                              <a:ea typeface="Cambria Math" panose="02040503050406030204" pitchFamily="18" charset="0"/>
                              <a:cs typeface="Arial" panose="020B0604020202020204" pitchFamily="34" charset="0"/>
                            </a:rPr>
                          </m:ctrlPr>
                        </m:sSupPr>
                        <m:e>
                          <m:r>
                            <a:rPr lang="en-US" sz="2400" b="0" i="1" smtClean="0">
                              <a:latin typeface="Cambria Math" panose="02040503050406030204" pitchFamily="18" charset="0"/>
                              <a:ea typeface="Cambria Math" panose="02040503050406030204" pitchFamily="18" charset="0"/>
                              <a:cs typeface="Arial" panose="020B0604020202020204" pitchFamily="34" charset="0"/>
                            </a:rPr>
                            <m:t>𝐵𝑃</m:t>
                          </m:r>
                        </m:e>
                        <m:sup>
                          <m:r>
                            <a:rPr lang="en-US" sz="2400" b="0" i="1" smtClean="0">
                              <a:latin typeface="Cambria Math" panose="02040503050406030204" pitchFamily="18" charset="0"/>
                              <a:ea typeface="Cambria Math" panose="02040503050406030204" pitchFamily="18" charset="0"/>
                              <a:cs typeface="Arial" panose="020B0604020202020204" pitchFamily="34" charset="0"/>
                            </a:rPr>
                            <m:t>2</m:t>
                          </m:r>
                        </m:sup>
                      </m:sSup>
                    </m:oMath>
                  </m:oMathPara>
                </a14:m>
                <a:endParaRPr lang="en-US" sz="2400" dirty="0">
                  <a:latin typeface="Arial" panose="020B0604020202020204" pitchFamily="34" charset="0"/>
                  <a:ea typeface="Cambria Math" panose="02040503050406030204" pitchFamily="18" charset="0"/>
                  <a:cs typeface="Arial" panose="020B0604020202020204" pitchFamily="34" charset="0"/>
                </a:endParaRPr>
              </a:p>
              <a:p>
                <a:pPr marL="976313" indent="-976313"/>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cs typeface="Arial" panose="020B0604020202020204" pitchFamily="34" charset="0"/>
                        </a:rPr>
                        <m:t>=</m:t>
                      </m:r>
                      <m:sSup>
                        <m:sSupPr>
                          <m:ctrlPr>
                            <a:rPr lang="en-US" sz="2400" i="1">
                              <a:latin typeface="Cambria Math" panose="02040503050406030204" pitchFamily="18" charset="0"/>
                              <a:ea typeface="Cambria Math" panose="02040503050406030204" pitchFamily="18" charset="0"/>
                              <a:cs typeface="Arial" panose="020B0604020202020204" pitchFamily="34" charset="0"/>
                            </a:rPr>
                          </m:ctrlPr>
                        </m:sSupPr>
                        <m:e>
                          <m:r>
                            <a:rPr lang="en-US" sz="2400" b="0" i="1" smtClean="0">
                              <a:latin typeface="Cambria Math" panose="02040503050406030204" pitchFamily="18" charset="0"/>
                              <a:ea typeface="Cambria Math" panose="02040503050406030204" pitchFamily="18" charset="0"/>
                              <a:cs typeface="Arial" panose="020B0604020202020204" pitchFamily="34" charset="0"/>
                            </a:rPr>
                            <m:t>(5,6)</m:t>
                          </m:r>
                        </m:e>
                        <m:sup>
                          <m:r>
                            <a:rPr lang="en-US" sz="2400" i="1">
                              <a:latin typeface="Cambria Math" panose="02040503050406030204" pitchFamily="18" charset="0"/>
                              <a:ea typeface="Cambria Math" panose="02040503050406030204" pitchFamily="18" charset="0"/>
                              <a:cs typeface="Arial" panose="020B0604020202020204" pitchFamily="34" charset="0"/>
                            </a:rPr>
                            <m:t>2</m:t>
                          </m:r>
                        </m:sup>
                      </m:sSup>
                      <m:r>
                        <a:rPr lang="en-US" sz="2400" i="1">
                          <a:latin typeface="Cambria Math" panose="02040503050406030204" pitchFamily="18" charset="0"/>
                          <a:ea typeface="Cambria Math" panose="02040503050406030204" pitchFamily="18" charset="0"/>
                          <a:cs typeface="Arial" panose="020B0604020202020204" pitchFamily="34" charset="0"/>
                        </a:rPr>
                        <m:t>+</m:t>
                      </m:r>
                      <m:sSup>
                        <m:sSupPr>
                          <m:ctrlPr>
                            <a:rPr lang="en-US" sz="2400" i="1">
                              <a:latin typeface="Cambria Math" panose="02040503050406030204" pitchFamily="18" charset="0"/>
                              <a:ea typeface="Cambria Math" panose="02040503050406030204" pitchFamily="18" charset="0"/>
                              <a:cs typeface="Arial" panose="020B0604020202020204" pitchFamily="34" charset="0"/>
                            </a:rPr>
                          </m:ctrlPr>
                        </m:sSupPr>
                        <m:e>
                          <m:r>
                            <a:rPr lang="en-US" sz="2400" b="0" i="1" smtClean="0">
                              <a:latin typeface="Cambria Math" panose="02040503050406030204" pitchFamily="18" charset="0"/>
                              <a:ea typeface="Cambria Math" panose="02040503050406030204" pitchFamily="18" charset="0"/>
                              <a:cs typeface="Arial" panose="020B0604020202020204" pitchFamily="34" charset="0"/>
                            </a:rPr>
                            <m:t>(8,4)</m:t>
                          </m:r>
                        </m:e>
                        <m:sup>
                          <m:r>
                            <a:rPr lang="en-US" sz="2400" i="1">
                              <a:latin typeface="Cambria Math" panose="02040503050406030204" pitchFamily="18" charset="0"/>
                              <a:ea typeface="Cambria Math" panose="02040503050406030204" pitchFamily="18" charset="0"/>
                              <a:cs typeface="Arial" panose="020B0604020202020204" pitchFamily="34" charset="0"/>
                            </a:rPr>
                            <m:t>2</m:t>
                          </m:r>
                        </m:sup>
                      </m:sSup>
                      <m:r>
                        <a:rPr lang="en-US" sz="2400" b="0" i="1" smtClean="0">
                          <a:latin typeface="Cambria Math" panose="02040503050406030204" pitchFamily="18" charset="0"/>
                          <a:ea typeface="Cambria Math" panose="02040503050406030204" pitchFamily="18" charset="0"/>
                          <a:cs typeface="Arial" panose="020B0604020202020204" pitchFamily="34" charset="0"/>
                        </a:rPr>
                        <m:t>=101,92 (</m:t>
                      </m:r>
                      <m:r>
                        <a:rPr lang="en-US" sz="2400" b="0" i="1" smtClean="0">
                          <a:latin typeface="Cambria Math" panose="02040503050406030204" pitchFamily="18" charset="0"/>
                          <a:ea typeface="Cambria Math" panose="02040503050406030204" pitchFamily="18" charset="0"/>
                          <a:cs typeface="Arial" panose="020B0604020202020204" pitchFamily="34" charset="0"/>
                        </a:rPr>
                        <m:t>𝑚</m:t>
                      </m:r>
                      <m:r>
                        <a:rPr lang="en-US" sz="2400" b="0" i="1" smtClean="0">
                          <a:latin typeface="Cambria Math" panose="02040503050406030204" pitchFamily="18" charset="0"/>
                          <a:ea typeface="Cambria Math" panose="02040503050406030204" pitchFamily="18" charset="0"/>
                          <a:cs typeface="Arial" panose="020B0604020202020204" pitchFamily="34" charset="0"/>
                        </a:rPr>
                        <m:t>)</m:t>
                      </m:r>
                    </m:oMath>
                  </m:oMathPara>
                </a14:m>
                <a:endParaRPr lang="en-US" sz="2400" b="0" i="1" dirty="0">
                  <a:latin typeface="Cambria Math" panose="02040503050406030204" pitchFamily="18" charset="0"/>
                  <a:ea typeface="Cambria Math" panose="02040503050406030204" pitchFamily="18" charset="0"/>
                  <a:cs typeface="Arial" panose="020B0604020202020204" pitchFamily="34" charset="0"/>
                </a:endParaRPr>
              </a:p>
              <a:p>
                <a:pPr/>
                <a14:m>
                  <m:oMathPara xmlns:m="http://schemas.openxmlformats.org/officeDocument/2006/math">
                    <m:oMathParaPr>
                      <m:jc m:val="left"/>
                    </m:oMathParaPr>
                    <m:oMath xmlns:m="http://schemas.openxmlformats.org/officeDocument/2006/math">
                      <m:r>
                        <a:rPr lang="en-US" sz="2400" i="1" smtClean="0">
                          <a:latin typeface="Cambria Math" panose="02040503050406030204" pitchFamily="18" charset="0"/>
                          <a:ea typeface="Cambria Math" panose="02040503050406030204" pitchFamily="18" charset="0"/>
                          <a:cs typeface="Arial" panose="020B0604020202020204" pitchFamily="34" charset="0"/>
                        </a:rPr>
                        <m:t>⇒</m:t>
                      </m:r>
                      <m:r>
                        <a:rPr lang="en-US" sz="2400" b="0" i="1" smtClean="0">
                          <a:latin typeface="Cambria Math" panose="02040503050406030204" pitchFamily="18" charset="0"/>
                          <a:ea typeface="Cambria Math" panose="02040503050406030204" pitchFamily="18" charset="0"/>
                          <a:cs typeface="Arial" panose="020B0604020202020204" pitchFamily="34" charset="0"/>
                        </a:rPr>
                        <m:t>𝐴𝐵</m:t>
                      </m:r>
                      <m:r>
                        <a:rPr lang="en-US" sz="2400" b="0" i="1" smtClean="0">
                          <a:latin typeface="Cambria Math" panose="02040503050406030204" pitchFamily="18" charset="0"/>
                          <a:ea typeface="Cambria Math" panose="02040503050406030204" pitchFamily="18" charset="0"/>
                          <a:cs typeface="Arial" panose="020B0604020202020204" pitchFamily="34" charset="0"/>
                        </a:rPr>
                        <m:t>=</m:t>
                      </m:r>
                      <m:rad>
                        <m:radPr>
                          <m:degHide m:val="on"/>
                          <m:ctrlPr>
                            <a:rPr lang="en-US" sz="2400" b="0" i="1" smtClean="0">
                              <a:latin typeface="Cambria Math" panose="02040503050406030204" pitchFamily="18" charset="0"/>
                              <a:ea typeface="Cambria Math" panose="02040503050406030204" pitchFamily="18" charset="0"/>
                              <a:cs typeface="Arial" panose="020B0604020202020204" pitchFamily="34" charset="0"/>
                            </a:rPr>
                          </m:ctrlPr>
                        </m:radPr>
                        <m:deg/>
                        <m:e>
                          <m:r>
                            <a:rPr lang="en-US" sz="2400" b="0" i="1" smtClean="0">
                              <a:latin typeface="Cambria Math" panose="02040503050406030204" pitchFamily="18" charset="0"/>
                              <a:ea typeface="Cambria Math" panose="02040503050406030204" pitchFamily="18" charset="0"/>
                              <a:cs typeface="Arial" panose="020B0604020202020204" pitchFamily="34" charset="0"/>
                            </a:rPr>
                            <m:t>101,92</m:t>
                          </m:r>
                        </m:e>
                      </m:rad>
                      <m:r>
                        <a:rPr lang="en-US" sz="2400" i="1">
                          <a:latin typeface="Cambria Math" panose="02040503050406030204" pitchFamily="18" charset="0"/>
                          <a:ea typeface="Cambria Math" panose="02040503050406030204" pitchFamily="18" charset="0"/>
                          <a:cs typeface="Arial" panose="020B0604020202020204" pitchFamily="34" charset="0"/>
                        </a:rPr>
                        <m:t>≈</m:t>
                      </m:r>
                      <m:r>
                        <a:rPr lang="en-US" sz="2400" b="0" i="1" smtClean="0">
                          <a:latin typeface="Cambria Math" panose="02040503050406030204" pitchFamily="18" charset="0"/>
                          <a:ea typeface="Cambria Math" panose="02040503050406030204" pitchFamily="18" charset="0"/>
                          <a:cs typeface="Arial" panose="020B0604020202020204" pitchFamily="34" charset="0"/>
                        </a:rPr>
                        <m:t>10,1 (</m:t>
                      </m:r>
                      <m:r>
                        <a:rPr lang="en-US" sz="2400" b="0" i="1" smtClean="0">
                          <a:latin typeface="Cambria Math" panose="02040503050406030204" pitchFamily="18" charset="0"/>
                          <a:ea typeface="Cambria Math" panose="02040503050406030204" pitchFamily="18" charset="0"/>
                          <a:cs typeface="Arial" panose="020B0604020202020204" pitchFamily="34" charset="0"/>
                        </a:rPr>
                        <m:t>𝑚</m:t>
                      </m:r>
                      <m:r>
                        <a:rPr lang="en-US" sz="2400" b="0" i="1" smtClean="0">
                          <a:latin typeface="Cambria Math" panose="02040503050406030204" pitchFamily="18" charset="0"/>
                          <a:ea typeface="Cambria Math" panose="02040503050406030204" pitchFamily="18" charset="0"/>
                          <a:cs typeface="Arial" panose="020B0604020202020204" pitchFamily="34" charset="0"/>
                        </a:rPr>
                        <m:t>)</m:t>
                      </m:r>
                    </m:oMath>
                  </m:oMathPara>
                </a14:m>
                <a:endParaRPr lang="en-US" sz="2400" dirty="0">
                  <a:latin typeface="Arial" panose="020B0604020202020204" pitchFamily="34" charset="0"/>
                  <a:cs typeface="Arial" panose="020B0604020202020204" pitchFamily="34" charset="0"/>
                </a:endParaRPr>
              </a:p>
            </p:txBody>
          </p:sp>
        </mc:Choice>
        <mc:Fallback xmlns="">
          <p:sp>
            <p:nvSpPr>
              <p:cNvPr id="29" name="TextBox 28">
                <a:extLst>
                  <a:ext uri="{FF2B5EF4-FFF2-40B4-BE49-F238E27FC236}">
                    <a16:creationId xmlns:a16="http://schemas.microsoft.com/office/drawing/2014/main" id="{9B4F8066-B80E-D325-575A-3C6FC6A4B221}"/>
                  </a:ext>
                </a:extLst>
              </p:cNvPr>
              <p:cNvSpPr txBox="1">
                <a:spLocks noRot="1" noChangeAspect="1" noMove="1" noResize="1" noEditPoints="1" noAdjustHandles="1" noChangeArrowheads="1" noChangeShapeType="1" noTextEdit="1"/>
              </p:cNvSpPr>
              <p:nvPr/>
            </p:nvSpPr>
            <p:spPr>
              <a:xfrm>
                <a:off x="71308" y="237194"/>
                <a:ext cx="5168512" cy="1647567"/>
              </a:xfrm>
              <a:prstGeom prst="rect">
                <a:avLst/>
              </a:prstGeom>
              <a:blipFill>
                <a:blip r:embed="rId6"/>
                <a:stretch>
                  <a:fillRect l="-354" t="-25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A51638AB-F933-C57D-F74D-A3A60340EEA1}"/>
                  </a:ext>
                </a:extLst>
              </p:cNvPr>
              <p:cNvSpPr txBox="1"/>
              <p:nvPr/>
            </p:nvSpPr>
            <p:spPr>
              <a:xfrm>
                <a:off x="-15415" y="1936624"/>
                <a:ext cx="5637404" cy="1647567"/>
              </a:xfrm>
              <a:prstGeom prst="rect">
                <a:avLst/>
              </a:prstGeom>
              <a:noFill/>
            </p:spPr>
            <p:txBody>
              <a:bodyPr wrap="square" rtlCol="0">
                <a:spAutoFit/>
              </a:bodyPr>
              <a:lstStyle/>
              <a:p>
                <a14:m>
                  <m:oMath xmlns:m="http://schemas.openxmlformats.org/officeDocument/2006/math">
                    <m:r>
                      <a:rPr lang="en-US" sz="2400" i="1" smtClean="0">
                        <a:latin typeface="Cambria Math" panose="02040503050406030204" pitchFamily="18" charset="0"/>
                        <a:ea typeface="Cambria Math" panose="02040503050406030204" pitchFamily="18" charset="0"/>
                        <a:cs typeface="Arial" panose="020B0604020202020204" pitchFamily="34" charset="0"/>
                      </a:rPr>
                      <m:t>∆</m:t>
                    </m:r>
                    <m:r>
                      <a:rPr lang="en-US" sz="2400" b="0" i="1" smtClean="0">
                        <a:latin typeface="Cambria Math" panose="02040503050406030204" pitchFamily="18" charset="0"/>
                        <a:ea typeface="Cambria Math" panose="02040503050406030204" pitchFamily="18" charset="0"/>
                        <a:cs typeface="Arial" panose="020B0604020202020204" pitchFamily="34" charset="0"/>
                      </a:rPr>
                      <m:t>𝑄𝐶𝐷</m:t>
                    </m:r>
                  </m:oMath>
                </a14:m>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vuông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tại</a:t>
                </a:r>
                <a:r>
                  <a:rPr lang="en-US" sz="2400" dirty="0">
                    <a:latin typeface="Arial" panose="020B0604020202020204" pitchFamily="34" charset="0"/>
                    <a:cs typeface="Arial" panose="020B0604020202020204" pitchFamily="34" charset="0"/>
                  </a:rPr>
                  <a:t> </a:t>
                </a:r>
                <a14:m>
                  <m:oMath xmlns:m="http://schemas.openxmlformats.org/officeDocument/2006/math">
                    <m:r>
                      <a:rPr lang="en-US" sz="2400" b="0" i="1" smtClean="0">
                        <a:latin typeface="Cambria Math" panose="02040503050406030204" pitchFamily="18" charset="0"/>
                        <a:cs typeface="Arial" panose="020B0604020202020204" pitchFamily="34" charset="0"/>
                      </a:rPr>
                      <m:t>𝑄</m:t>
                    </m:r>
                  </m:oMath>
                </a14:m>
                <a:endParaRPr lang="en-US" sz="2400" b="0" i="1" dirty="0">
                  <a:latin typeface="Cambria Math" panose="02040503050406030204" pitchFamily="18" charset="0"/>
                  <a:cs typeface="Arial" panose="020B0604020202020204" pitchFamily="34" charset="0"/>
                </a:endParaRPr>
              </a:p>
              <a:p>
                <a:pPr/>
                <a14:m>
                  <m:oMathPara xmlns:m="http://schemas.openxmlformats.org/officeDocument/2006/math">
                    <m:oMathParaPr>
                      <m:jc m:val="left"/>
                    </m:oMathParaPr>
                    <m:oMath xmlns:m="http://schemas.openxmlformats.org/officeDocument/2006/math">
                      <m:r>
                        <a:rPr lang="en-US" sz="2400" i="1" smtClean="0">
                          <a:latin typeface="Cambria Math" panose="02040503050406030204" pitchFamily="18" charset="0"/>
                          <a:ea typeface="Cambria Math" panose="02040503050406030204" pitchFamily="18" charset="0"/>
                          <a:cs typeface="Arial" panose="020B0604020202020204" pitchFamily="34" charset="0"/>
                        </a:rPr>
                        <m:t>⇒</m:t>
                      </m:r>
                      <m:sSup>
                        <m:sSupPr>
                          <m:ctrlPr>
                            <a:rPr lang="en-US" sz="2400" i="1" smtClean="0">
                              <a:latin typeface="Cambria Math" panose="02040503050406030204" pitchFamily="18" charset="0"/>
                              <a:ea typeface="Cambria Math" panose="02040503050406030204" pitchFamily="18" charset="0"/>
                              <a:cs typeface="Arial" panose="020B0604020202020204" pitchFamily="34" charset="0"/>
                            </a:rPr>
                          </m:ctrlPr>
                        </m:sSupPr>
                        <m:e>
                          <m:r>
                            <a:rPr lang="en-US" sz="2400" b="0" i="1" smtClean="0">
                              <a:latin typeface="Cambria Math" panose="02040503050406030204" pitchFamily="18" charset="0"/>
                              <a:ea typeface="Cambria Math" panose="02040503050406030204" pitchFamily="18" charset="0"/>
                              <a:cs typeface="Arial" panose="020B0604020202020204" pitchFamily="34" charset="0"/>
                            </a:rPr>
                            <m:t>𝐶𝐷</m:t>
                          </m:r>
                        </m:e>
                        <m:sup>
                          <m:r>
                            <a:rPr lang="en-US" sz="2400" b="0" i="1" smtClean="0">
                              <a:latin typeface="Cambria Math" panose="02040503050406030204" pitchFamily="18" charset="0"/>
                              <a:ea typeface="Cambria Math" panose="02040503050406030204" pitchFamily="18" charset="0"/>
                              <a:cs typeface="Arial" panose="020B0604020202020204" pitchFamily="34" charset="0"/>
                            </a:rPr>
                            <m:t>2</m:t>
                          </m:r>
                        </m:sup>
                      </m:sSup>
                      <m:r>
                        <a:rPr lang="en-US" sz="2400" b="0" i="1" smtClean="0">
                          <a:latin typeface="Cambria Math" panose="02040503050406030204" pitchFamily="18" charset="0"/>
                          <a:ea typeface="Cambria Math" panose="02040503050406030204" pitchFamily="18" charset="0"/>
                          <a:cs typeface="Arial" panose="020B0604020202020204" pitchFamily="34" charset="0"/>
                        </a:rPr>
                        <m:t>=</m:t>
                      </m:r>
                      <m:sSup>
                        <m:sSupPr>
                          <m:ctrlPr>
                            <a:rPr lang="en-US" sz="2400" b="0" i="1" smtClean="0">
                              <a:latin typeface="Cambria Math" panose="02040503050406030204" pitchFamily="18" charset="0"/>
                              <a:ea typeface="Cambria Math" panose="02040503050406030204" pitchFamily="18" charset="0"/>
                              <a:cs typeface="Arial" panose="020B0604020202020204" pitchFamily="34" charset="0"/>
                            </a:rPr>
                          </m:ctrlPr>
                        </m:sSupPr>
                        <m:e>
                          <m:r>
                            <a:rPr lang="en-US" sz="2400" b="0" i="1" smtClean="0">
                              <a:latin typeface="Cambria Math" panose="02040503050406030204" pitchFamily="18" charset="0"/>
                              <a:ea typeface="Cambria Math" panose="02040503050406030204" pitchFamily="18" charset="0"/>
                              <a:cs typeface="Arial" panose="020B0604020202020204" pitchFamily="34" charset="0"/>
                            </a:rPr>
                            <m:t>𝐶𝑄</m:t>
                          </m:r>
                        </m:e>
                        <m:sup>
                          <m:r>
                            <a:rPr lang="en-US" sz="2400" b="0" i="1" smtClean="0">
                              <a:latin typeface="Cambria Math" panose="02040503050406030204" pitchFamily="18" charset="0"/>
                              <a:ea typeface="Cambria Math" panose="02040503050406030204" pitchFamily="18" charset="0"/>
                              <a:cs typeface="Arial" panose="020B0604020202020204" pitchFamily="34" charset="0"/>
                            </a:rPr>
                            <m:t>2</m:t>
                          </m:r>
                        </m:sup>
                      </m:sSup>
                      <m:r>
                        <a:rPr lang="en-US" sz="2400" b="0" i="1" smtClean="0">
                          <a:latin typeface="Cambria Math" panose="02040503050406030204" pitchFamily="18" charset="0"/>
                          <a:ea typeface="Cambria Math" panose="02040503050406030204" pitchFamily="18" charset="0"/>
                          <a:cs typeface="Arial" panose="020B0604020202020204" pitchFamily="34" charset="0"/>
                        </a:rPr>
                        <m:t>+</m:t>
                      </m:r>
                      <m:sSup>
                        <m:sSupPr>
                          <m:ctrlPr>
                            <a:rPr lang="en-US" sz="2400" b="0" i="1" smtClean="0">
                              <a:latin typeface="Cambria Math" panose="02040503050406030204" pitchFamily="18" charset="0"/>
                              <a:ea typeface="Cambria Math" panose="02040503050406030204" pitchFamily="18" charset="0"/>
                              <a:cs typeface="Arial" panose="020B0604020202020204" pitchFamily="34" charset="0"/>
                            </a:rPr>
                          </m:ctrlPr>
                        </m:sSupPr>
                        <m:e>
                          <m:r>
                            <a:rPr lang="en-US" sz="2400" b="0" i="1" smtClean="0">
                              <a:latin typeface="Cambria Math" panose="02040503050406030204" pitchFamily="18" charset="0"/>
                              <a:ea typeface="Cambria Math" panose="02040503050406030204" pitchFamily="18" charset="0"/>
                              <a:cs typeface="Arial" panose="020B0604020202020204" pitchFamily="34" charset="0"/>
                            </a:rPr>
                            <m:t>𝐷𝑄</m:t>
                          </m:r>
                        </m:e>
                        <m:sup>
                          <m:r>
                            <a:rPr lang="en-US" sz="2400" b="0" i="1" smtClean="0">
                              <a:latin typeface="Cambria Math" panose="02040503050406030204" pitchFamily="18" charset="0"/>
                              <a:ea typeface="Cambria Math" panose="02040503050406030204" pitchFamily="18" charset="0"/>
                              <a:cs typeface="Arial" panose="020B0604020202020204" pitchFamily="34" charset="0"/>
                            </a:rPr>
                            <m:t>2</m:t>
                          </m:r>
                        </m:sup>
                      </m:sSup>
                    </m:oMath>
                  </m:oMathPara>
                </a14:m>
                <a:endParaRPr lang="en-US" sz="2400" dirty="0">
                  <a:latin typeface="Arial" panose="020B0604020202020204" pitchFamily="34" charset="0"/>
                  <a:ea typeface="Cambria Math" panose="02040503050406030204" pitchFamily="18" charset="0"/>
                  <a:cs typeface="Arial" panose="020B0604020202020204" pitchFamily="34" charset="0"/>
                </a:endParaRPr>
              </a:p>
              <a:p>
                <a:pPr marL="976313" indent="-976313"/>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cs typeface="Arial" panose="020B0604020202020204" pitchFamily="34" charset="0"/>
                        </a:rPr>
                        <m:t>=</m:t>
                      </m:r>
                      <m:sSup>
                        <m:sSupPr>
                          <m:ctrlPr>
                            <a:rPr lang="en-US" sz="2400" i="1">
                              <a:latin typeface="Cambria Math" panose="02040503050406030204" pitchFamily="18" charset="0"/>
                              <a:ea typeface="Cambria Math" panose="02040503050406030204" pitchFamily="18" charset="0"/>
                              <a:cs typeface="Arial" panose="020B0604020202020204" pitchFamily="34" charset="0"/>
                            </a:rPr>
                          </m:ctrlPr>
                        </m:sSupPr>
                        <m:e>
                          <m:r>
                            <a:rPr lang="en-US" sz="2400" b="0" i="1" smtClean="0">
                              <a:latin typeface="Cambria Math" panose="02040503050406030204" pitchFamily="18" charset="0"/>
                              <a:ea typeface="Cambria Math" panose="02040503050406030204" pitchFamily="18" charset="0"/>
                              <a:cs typeface="Arial" panose="020B0604020202020204" pitchFamily="34" charset="0"/>
                            </a:rPr>
                            <m:t>(16,2)</m:t>
                          </m:r>
                        </m:e>
                        <m:sup>
                          <m:r>
                            <a:rPr lang="en-US" sz="2400" i="1">
                              <a:latin typeface="Cambria Math" panose="02040503050406030204" pitchFamily="18" charset="0"/>
                              <a:ea typeface="Cambria Math" panose="02040503050406030204" pitchFamily="18" charset="0"/>
                              <a:cs typeface="Arial" panose="020B0604020202020204" pitchFamily="34" charset="0"/>
                            </a:rPr>
                            <m:t>2</m:t>
                          </m:r>
                        </m:sup>
                      </m:sSup>
                      <m:r>
                        <a:rPr lang="en-US" sz="2400" i="1">
                          <a:latin typeface="Cambria Math" panose="02040503050406030204" pitchFamily="18" charset="0"/>
                          <a:ea typeface="Cambria Math" panose="02040503050406030204" pitchFamily="18" charset="0"/>
                          <a:cs typeface="Arial" panose="020B0604020202020204" pitchFamily="34" charset="0"/>
                        </a:rPr>
                        <m:t>+</m:t>
                      </m:r>
                      <m:sSup>
                        <m:sSupPr>
                          <m:ctrlPr>
                            <a:rPr lang="en-US" sz="2400" i="1">
                              <a:latin typeface="Cambria Math" panose="02040503050406030204" pitchFamily="18" charset="0"/>
                              <a:ea typeface="Cambria Math" panose="02040503050406030204" pitchFamily="18" charset="0"/>
                              <a:cs typeface="Arial" panose="020B0604020202020204" pitchFamily="34" charset="0"/>
                            </a:rPr>
                          </m:ctrlPr>
                        </m:sSupPr>
                        <m:e>
                          <m:r>
                            <a:rPr lang="en-US" sz="2400" b="0" i="1" smtClean="0">
                              <a:latin typeface="Cambria Math" panose="02040503050406030204" pitchFamily="18" charset="0"/>
                              <a:ea typeface="Cambria Math" panose="02040503050406030204" pitchFamily="18" charset="0"/>
                              <a:cs typeface="Arial" panose="020B0604020202020204" pitchFamily="34" charset="0"/>
                            </a:rPr>
                            <m:t>(10,8)</m:t>
                          </m:r>
                        </m:e>
                        <m:sup>
                          <m:r>
                            <a:rPr lang="en-US" sz="2400" i="1">
                              <a:latin typeface="Cambria Math" panose="02040503050406030204" pitchFamily="18" charset="0"/>
                              <a:ea typeface="Cambria Math" panose="02040503050406030204" pitchFamily="18" charset="0"/>
                              <a:cs typeface="Arial" panose="020B0604020202020204" pitchFamily="34" charset="0"/>
                            </a:rPr>
                            <m:t>2</m:t>
                          </m:r>
                        </m:sup>
                      </m:sSup>
                      <m:r>
                        <a:rPr lang="en-US" sz="2400" b="0" i="1" smtClean="0">
                          <a:latin typeface="Cambria Math" panose="02040503050406030204" pitchFamily="18" charset="0"/>
                          <a:ea typeface="Cambria Math" panose="02040503050406030204" pitchFamily="18" charset="0"/>
                          <a:cs typeface="Arial" panose="020B0604020202020204" pitchFamily="34" charset="0"/>
                        </a:rPr>
                        <m:t>=379,08 (</m:t>
                      </m:r>
                      <m:r>
                        <a:rPr lang="en-US" sz="2400" b="0" i="1" smtClean="0">
                          <a:latin typeface="Cambria Math" panose="02040503050406030204" pitchFamily="18" charset="0"/>
                          <a:ea typeface="Cambria Math" panose="02040503050406030204" pitchFamily="18" charset="0"/>
                          <a:cs typeface="Arial" panose="020B0604020202020204" pitchFamily="34" charset="0"/>
                        </a:rPr>
                        <m:t>𝑚</m:t>
                      </m:r>
                      <m:r>
                        <a:rPr lang="en-US" sz="2400" b="0" i="1" smtClean="0">
                          <a:latin typeface="Cambria Math" panose="02040503050406030204" pitchFamily="18" charset="0"/>
                          <a:ea typeface="Cambria Math" panose="02040503050406030204" pitchFamily="18" charset="0"/>
                          <a:cs typeface="Arial" panose="020B0604020202020204" pitchFamily="34" charset="0"/>
                        </a:rPr>
                        <m:t>)</m:t>
                      </m:r>
                    </m:oMath>
                  </m:oMathPara>
                </a14:m>
                <a:endParaRPr lang="en-US" sz="2400" b="0" i="1" dirty="0">
                  <a:latin typeface="Cambria Math" panose="02040503050406030204" pitchFamily="18" charset="0"/>
                  <a:ea typeface="Cambria Math" panose="02040503050406030204" pitchFamily="18" charset="0"/>
                  <a:cs typeface="Arial" panose="020B0604020202020204" pitchFamily="34" charset="0"/>
                </a:endParaRPr>
              </a:p>
              <a:p>
                <a:pPr/>
                <a14:m>
                  <m:oMathPara xmlns:m="http://schemas.openxmlformats.org/officeDocument/2006/math">
                    <m:oMathParaPr>
                      <m:jc m:val="left"/>
                    </m:oMathParaPr>
                    <m:oMath xmlns:m="http://schemas.openxmlformats.org/officeDocument/2006/math">
                      <m:r>
                        <a:rPr lang="en-US" sz="2400" i="1" smtClean="0">
                          <a:latin typeface="Cambria Math" panose="02040503050406030204" pitchFamily="18" charset="0"/>
                          <a:ea typeface="Cambria Math" panose="02040503050406030204" pitchFamily="18" charset="0"/>
                          <a:cs typeface="Arial" panose="020B0604020202020204" pitchFamily="34" charset="0"/>
                        </a:rPr>
                        <m:t>⇒</m:t>
                      </m:r>
                      <m:r>
                        <a:rPr lang="en-US" sz="2400" b="0" i="1" smtClean="0">
                          <a:latin typeface="Cambria Math" panose="02040503050406030204" pitchFamily="18" charset="0"/>
                          <a:ea typeface="Cambria Math" panose="02040503050406030204" pitchFamily="18" charset="0"/>
                          <a:cs typeface="Arial" panose="020B0604020202020204" pitchFamily="34" charset="0"/>
                        </a:rPr>
                        <m:t>𝐶𝐷</m:t>
                      </m:r>
                      <m:r>
                        <a:rPr lang="en-US" sz="2400" b="0" i="1" smtClean="0">
                          <a:latin typeface="Cambria Math" panose="02040503050406030204" pitchFamily="18" charset="0"/>
                          <a:ea typeface="Cambria Math" panose="02040503050406030204" pitchFamily="18" charset="0"/>
                          <a:cs typeface="Arial" panose="020B0604020202020204" pitchFamily="34" charset="0"/>
                        </a:rPr>
                        <m:t>=</m:t>
                      </m:r>
                      <m:rad>
                        <m:radPr>
                          <m:degHide m:val="on"/>
                          <m:ctrlPr>
                            <a:rPr lang="en-US" sz="2400" b="0" i="1" smtClean="0">
                              <a:latin typeface="Cambria Math" panose="02040503050406030204" pitchFamily="18" charset="0"/>
                              <a:ea typeface="Cambria Math" panose="02040503050406030204" pitchFamily="18" charset="0"/>
                              <a:cs typeface="Arial" panose="020B0604020202020204" pitchFamily="34" charset="0"/>
                            </a:rPr>
                          </m:ctrlPr>
                        </m:radPr>
                        <m:deg/>
                        <m:e>
                          <m:r>
                            <a:rPr lang="en-US" sz="2400" b="0" i="1" smtClean="0">
                              <a:latin typeface="Cambria Math" panose="02040503050406030204" pitchFamily="18" charset="0"/>
                              <a:ea typeface="Cambria Math" panose="02040503050406030204" pitchFamily="18" charset="0"/>
                              <a:cs typeface="Arial" panose="020B0604020202020204" pitchFamily="34" charset="0"/>
                            </a:rPr>
                            <m:t>379,08</m:t>
                          </m:r>
                        </m:e>
                      </m:rad>
                      <m:r>
                        <a:rPr lang="en-US" sz="2400" i="1">
                          <a:latin typeface="Cambria Math" panose="02040503050406030204" pitchFamily="18" charset="0"/>
                          <a:ea typeface="Cambria Math" panose="02040503050406030204" pitchFamily="18" charset="0"/>
                          <a:cs typeface="Arial" panose="020B0604020202020204" pitchFamily="34" charset="0"/>
                        </a:rPr>
                        <m:t>≈</m:t>
                      </m:r>
                      <m:r>
                        <a:rPr lang="en-US" sz="2400" b="0" i="1" smtClean="0">
                          <a:latin typeface="Cambria Math" panose="02040503050406030204" pitchFamily="18" charset="0"/>
                          <a:ea typeface="Cambria Math" panose="02040503050406030204" pitchFamily="18" charset="0"/>
                          <a:cs typeface="Arial" panose="020B0604020202020204" pitchFamily="34" charset="0"/>
                        </a:rPr>
                        <m:t>19,5 (</m:t>
                      </m:r>
                      <m:r>
                        <a:rPr lang="en-US" sz="2400" b="0" i="1" smtClean="0">
                          <a:latin typeface="Cambria Math" panose="02040503050406030204" pitchFamily="18" charset="0"/>
                          <a:ea typeface="Cambria Math" panose="02040503050406030204" pitchFamily="18" charset="0"/>
                          <a:cs typeface="Arial" panose="020B0604020202020204" pitchFamily="34" charset="0"/>
                        </a:rPr>
                        <m:t>𝑚</m:t>
                      </m:r>
                      <m:r>
                        <a:rPr lang="en-US" sz="2400" b="0" i="1" smtClean="0">
                          <a:latin typeface="Cambria Math" panose="02040503050406030204" pitchFamily="18" charset="0"/>
                          <a:ea typeface="Cambria Math" panose="02040503050406030204" pitchFamily="18" charset="0"/>
                          <a:cs typeface="Arial" panose="020B0604020202020204" pitchFamily="34" charset="0"/>
                        </a:rPr>
                        <m:t>)</m:t>
                      </m:r>
                    </m:oMath>
                  </m:oMathPara>
                </a14:m>
                <a:endParaRPr lang="en-US" sz="2400" dirty="0">
                  <a:latin typeface="Arial" panose="020B0604020202020204" pitchFamily="34" charset="0"/>
                  <a:cs typeface="Arial" panose="020B0604020202020204" pitchFamily="34" charset="0"/>
                </a:endParaRPr>
              </a:p>
            </p:txBody>
          </p:sp>
        </mc:Choice>
        <mc:Fallback xmlns="">
          <p:sp>
            <p:nvSpPr>
              <p:cNvPr id="30" name="TextBox 29">
                <a:extLst>
                  <a:ext uri="{FF2B5EF4-FFF2-40B4-BE49-F238E27FC236}">
                    <a16:creationId xmlns:a16="http://schemas.microsoft.com/office/drawing/2014/main" id="{A51638AB-F933-C57D-F74D-A3A60340EEA1}"/>
                  </a:ext>
                </a:extLst>
              </p:cNvPr>
              <p:cNvSpPr txBox="1">
                <a:spLocks noRot="1" noChangeAspect="1" noMove="1" noResize="1" noEditPoints="1" noAdjustHandles="1" noChangeArrowheads="1" noChangeShapeType="1" noTextEdit="1"/>
              </p:cNvSpPr>
              <p:nvPr/>
            </p:nvSpPr>
            <p:spPr>
              <a:xfrm>
                <a:off x="-15415" y="1936624"/>
                <a:ext cx="5637404" cy="1647567"/>
              </a:xfrm>
              <a:prstGeom prst="rect">
                <a:avLst/>
              </a:prstGeom>
              <a:blipFill>
                <a:blip r:embed="rId7"/>
                <a:stretch>
                  <a:fillRect l="-216" t="-25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5FB3F0F3-82F2-CAF8-07DF-BE87BE11134B}"/>
                  </a:ext>
                </a:extLst>
              </p:cNvPr>
              <p:cNvSpPr txBox="1"/>
              <p:nvPr/>
            </p:nvSpPr>
            <p:spPr>
              <a:xfrm>
                <a:off x="71308" y="3510112"/>
                <a:ext cx="6233304" cy="1142108"/>
              </a:xfrm>
              <a:prstGeom prst="rect">
                <a:avLst/>
              </a:prstGeom>
              <a:noFill/>
            </p:spPr>
            <p:txBody>
              <a:bodyPr wrap="square" rtlCol="0">
                <a:spAutoFit/>
              </a:bodyPr>
              <a:lstStyle/>
              <a:p>
                <a:pPr>
                  <a:lnSpc>
                    <a:spcPct val="150000"/>
                  </a:lnSpc>
                </a:pPr>
                <a:r>
                  <a:rPr lang="en-US" sz="2400" dirty="0" err="1">
                    <a:ea typeface="Cambria Math" panose="02040503050406030204" pitchFamily="18" charset="0"/>
                    <a:cs typeface="Arial" panose="020B0604020202020204" pitchFamily="34" charset="0"/>
                  </a:rPr>
                  <a:t>Độ</a:t>
                </a:r>
                <a:r>
                  <a:rPr lang="en-US" sz="2400" dirty="0">
                    <a:ea typeface="Cambria Math" panose="02040503050406030204" pitchFamily="18" charset="0"/>
                    <a:cs typeface="Arial" panose="020B0604020202020204" pitchFamily="34" charset="0"/>
                  </a:rPr>
                  <a:t> </a:t>
                </a:r>
                <a:r>
                  <a:rPr lang="en-US" sz="2400" dirty="0" err="1">
                    <a:ea typeface="Cambria Math" panose="02040503050406030204" pitchFamily="18" charset="0"/>
                    <a:cs typeface="Arial" panose="020B0604020202020204" pitchFamily="34" charset="0"/>
                  </a:rPr>
                  <a:t>dài</a:t>
                </a:r>
                <a:r>
                  <a:rPr lang="en-US" sz="2400" dirty="0">
                    <a:ea typeface="Cambria Math" panose="02040503050406030204" pitchFamily="18" charset="0"/>
                    <a:cs typeface="Arial" panose="020B0604020202020204" pitchFamily="34" charset="0"/>
                  </a:rPr>
                  <a:t> </a:t>
                </a:r>
                <a14:m>
                  <m:oMath xmlns:m="http://schemas.openxmlformats.org/officeDocument/2006/math">
                    <m:r>
                      <a:rPr lang="en-US" sz="2400" i="1" dirty="0" smtClean="0">
                        <a:latin typeface="Cambria Math" panose="02040503050406030204" pitchFamily="18" charset="0"/>
                        <a:ea typeface="Cambria Math" panose="02040503050406030204" pitchFamily="18" charset="0"/>
                        <a:cs typeface="Arial" panose="020B0604020202020204" pitchFamily="34" charset="0"/>
                      </a:rPr>
                      <m:t>𝐷𝐻</m:t>
                    </m:r>
                  </m:oMath>
                </a14:m>
                <a:r>
                  <a:rPr lang="en-US" sz="2400" dirty="0">
                    <a:ea typeface="Cambria Math" panose="02040503050406030204" pitchFamily="18" charset="0"/>
                    <a:cs typeface="Arial" panose="020B0604020202020204" pitchFamily="34" charset="0"/>
                  </a:rPr>
                  <a:t> </a:t>
                </a:r>
                <a:r>
                  <a:rPr lang="en-US" sz="2400" dirty="0" err="1">
                    <a:ea typeface="Cambria Math" panose="02040503050406030204" pitchFamily="18" charset="0"/>
                    <a:cs typeface="Arial" panose="020B0604020202020204" pitchFamily="34" charset="0"/>
                  </a:rPr>
                  <a:t>là</a:t>
                </a:r>
                <a:r>
                  <a:rPr lang="en-US" sz="2400" dirty="0">
                    <a:ea typeface="Cambria Math" panose="02040503050406030204" pitchFamily="18" charset="0"/>
                    <a:cs typeface="Arial" panose="020B0604020202020204" pitchFamily="34" charset="0"/>
                  </a:rPr>
                  <a:t>: </a:t>
                </a:r>
                <a14:m>
                  <m:oMath xmlns:m="http://schemas.openxmlformats.org/officeDocument/2006/math">
                    <m:r>
                      <a:rPr lang="en-US" sz="2400" i="1" dirty="0" smtClean="0">
                        <a:latin typeface="Cambria Math" panose="02040503050406030204" pitchFamily="18" charset="0"/>
                        <a:ea typeface="Cambria Math" panose="02040503050406030204" pitchFamily="18" charset="0"/>
                        <a:cs typeface="Arial" panose="020B0604020202020204" pitchFamily="34" charset="0"/>
                      </a:rPr>
                      <m:t>10,8−5,6=5,2 (</m:t>
                    </m:r>
                    <m:r>
                      <a:rPr lang="en-US" sz="2400" i="1" dirty="0" smtClean="0">
                        <a:latin typeface="Cambria Math" panose="02040503050406030204" pitchFamily="18" charset="0"/>
                        <a:ea typeface="Cambria Math" panose="02040503050406030204" pitchFamily="18" charset="0"/>
                        <a:cs typeface="Arial" panose="020B0604020202020204" pitchFamily="34" charset="0"/>
                      </a:rPr>
                      <m:t>𝑚</m:t>
                    </m:r>
                    <m:r>
                      <a:rPr lang="en-US" sz="2400" i="1" dirty="0" smtClean="0">
                        <a:latin typeface="Cambria Math" panose="02040503050406030204" pitchFamily="18" charset="0"/>
                        <a:ea typeface="Cambria Math" panose="02040503050406030204" pitchFamily="18" charset="0"/>
                        <a:cs typeface="Arial" panose="020B0604020202020204" pitchFamily="34" charset="0"/>
                      </a:rPr>
                      <m:t>)</m:t>
                    </m:r>
                  </m:oMath>
                </a14:m>
                <a:endParaRPr lang="en-US" sz="2400" dirty="0">
                  <a:ea typeface="Cambria Math" panose="02040503050406030204" pitchFamily="18" charset="0"/>
                  <a:cs typeface="Arial" panose="020B0604020202020204" pitchFamily="34" charset="0"/>
                </a:endParaRPr>
              </a:p>
              <a:p>
                <a:pPr>
                  <a:lnSpc>
                    <a:spcPct val="150000"/>
                  </a:lnSpc>
                </a:pPr>
                <a:r>
                  <a:rPr lang="en-US" sz="2400" dirty="0" err="1">
                    <a:ea typeface="Cambria Math" panose="02040503050406030204" pitchFamily="18" charset="0"/>
                    <a:cs typeface="Arial" panose="020B0604020202020204" pitchFamily="34" charset="0"/>
                  </a:rPr>
                  <a:t>Độ</a:t>
                </a:r>
                <a:r>
                  <a:rPr lang="en-US" sz="2400" dirty="0">
                    <a:ea typeface="Cambria Math" panose="02040503050406030204" pitchFamily="18" charset="0"/>
                    <a:cs typeface="Arial" panose="020B0604020202020204" pitchFamily="34" charset="0"/>
                  </a:rPr>
                  <a:t> </a:t>
                </a:r>
                <a:r>
                  <a:rPr lang="en-US" sz="2400" dirty="0" err="1">
                    <a:ea typeface="Cambria Math" panose="02040503050406030204" pitchFamily="18" charset="0"/>
                    <a:cs typeface="Arial" panose="020B0604020202020204" pitchFamily="34" charset="0"/>
                  </a:rPr>
                  <a:t>dài</a:t>
                </a:r>
                <a:r>
                  <a:rPr lang="en-US" sz="2400" dirty="0">
                    <a:ea typeface="Cambria Math" panose="02040503050406030204" pitchFamily="18" charset="0"/>
                    <a:cs typeface="Arial" panose="020B0604020202020204" pitchFamily="34" charset="0"/>
                  </a:rPr>
                  <a:t> </a:t>
                </a:r>
                <a14:m>
                  <m:oMath xmlns:m="http://schemas.openxmlformats.org/officeDocument/2006/math">
                    <m:r>
                      <a:rPr lang="en-US" sz="2400" i="1" dirty="0" smtClean="0">
                        <a:latin typeface="Cambria Math" panose="02040503050406030204" pitchFamily="18" charset="0"/>
                        <a:ea typeface="Cambria Math" panose="02040503050406030204" pitchFamily="18" charset="0"/>
                        <a:cs typeface="Arial" panose="020B0604020202020204" pitchFamily="34" charset="0"/>
                      </a:rPr>
                      <m:t>𝐴𝐻</m:t>
                    </m:r>
                  </m:oMath>
                </a14:m>
                <a:r>
                  <a:rPr lang="en-US" sz="2400" dirty="0">
                    <a:ea typeface="Cambria Math" panose="02040503050406030204" pitchFamily="18" charset="0"/>
                    <a:cs typeface="Arial" panose="020B0604020202020204" pitchFamily="34" charset="0"/>
                  </a:rPr>
                  <a:t> </a:t>
                </a:r>
                <a:r>
                  <a:rPr lang="en-US" sz="2400" dirty="0" err="1">
                    <a:ea typeface="Cambria Math" panose="02040503050406030204" pitchFamily="18" charset="0"/>
                    <a:cs typeface="Arial" panose="020B0604020202020204" pitchFamily="34" charset="0"/>
                  </a:rPr>
                  <a:t>là</a:t>
                </a:r>
                <a:r>
                  <a:rPr lang="en-US" sz="2400" dirty="0">
                    <a:ea typeface="Cambria Math" panose="02040503050406030204" pitchFamily="18" charset="0"/>
                    <a:cs typeface="Arial" panose="020B0604020202020204" pitchFamily="34" charset="0"/>
                  </a:rPr>
                  <a:t>: </a:t>
                </a:r>
                <a14:m>
                  <m:oMath xmlns:m="http://schemas.openxmlformats.org/officeDocument/2006/math">
                    <m:r>
                      <a:rPr lang="en-US" sz="2400" i="1" dirty="0" smtClean="0">
                        <a:latin typeface="Cambria Math" panose="02040503050406030204" pitchFamily="18" charset="0"/>
                        <a:ea typeface="Cambria Math" panose="02040503050406030204" pitchFamily="18" charset="0"/>
                        <a:cs typeface="Arial" panose="020B0604020202020204" pitchFamily="34" charset="0"/>
                      </a:rPr>
                      <m:t>8,4+24+16,2=48,6 (</m:t>
                    </m:r>
                    <m:r>
                      <a:rPr lang="en-US" sz="2400" i="1" dirty="0" smtClean="0">
                        <a:latin typeface="Cambria Math" panose="02040503050406030204" pitchFamily="18" charset="0"/>
                        <a:ea typeface="Cambria Math" panose="02040503050406030204" pitchFamily="18" charset="0"/>
                        <a:cs typeface="Arial" panose="020B0604020202020204" pitchFamily="34" charset="0"/>
                      </a:rPr>
                      <m:t>𝑚</m:t>
                    </m:r>
                    <m:r>
                      <a:rPr lang="en-US" sz="2400" i="1" dirty="0" smtClean="0">
                        <a:latin typeface="Cambria Math" panose="02040503050406030204" pitchFamily="18" charset="0"/>
                        <a:ea typeface="Cambria Math" panose="02040503050406030204" pitchFamily="18" charset="0"/>
                        <a:cs typeface="Arial" panose="020B0604020202020204" pitchFamily="34" charset="0"/>
                      </a:rPr>
                      <m:t>)</m:t>
                    </m:r>
                  </m:oMath>
                </a14:m>
                <a:endParaRPr lang="en-US" sz="2400" dirty="0">
                  <a:ea typeface="Cambria Math" panose="02040503050406030204" pitchFamily="18" charset="0"/>
                  <a:cs typeface="Arial" panose="020B0604020202020204" pitchFamily="34" charset="0"/>
                </a:endParaRPr>
              </a:p>
            </p:txBody>
          </p:sp>
        </mc:Choice>
        <mc:Fallback xmlns="">
          <p:sp>
            <p:nvSpPr>
              <p:cNvPr id="31" name="TextBox 30">
                <a:extLst>
                  <a:ext uri="{FF2B5EF4-FFF2-40B4-BE49-F238E27FC236}">
                    <a16:creationId xmlns:a16="http://schemas.microsoft.com/office/drawing/2014/main" id="{5FB3F0F3-82F2-CAF8-07DF-BE87BE11134B}"/>
                  </a:ext>
                </a:extLst>
              </p:cNvPr>
              <p:cNvSpPr txBox="1">
                <a:spLocks noRot="1" noChangeAspect="1" noMove="1" noResize="1" noEditPoints="1" noAdjustHandles="1" noChangeArrowheads="1" noChangeShapeType="1" noTextEdit="1"/>
              </p:cNvSpPr>
              <p:nvPr/>
            </p:nvSpPr>
            <p:spPr>
              <a:xfrm>
                <a:off x="71308" y="3510112"/>
                <a:ext cx="6233304" cy="1142108"/>
              </a:xfrm>
              <a:prstGeom prst="rect">
                <a:avLst/>
              </a:prstGeom>
              <a:blipFill>
                <a:blip r:embed="rId8"/>
                <a:stretch>
                  <a:fillRect l="-1566" b="-117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C7746A37-DEA4-DB4B-0F1A-3E258B4965AC}"/>
                  </a:ext>
                </a:extLst>
              </p:cNvPr>
              <p:cNvSpPr txBox="1"/>
              <p:nvPr/>
            </p:nvSpPr>
            <p:spPr>
              <a:xfrm>
                <a:off x="0" y="4742258"/>
                <a:ext cx="5080854" cy="1664558"/>
              </a:xfrm>
              <a:prstGeom prst="rect">
                <a:avLst/>
              </a:prstGeom>
              <a:noFill/>
            </p:spPr>
            <p:txBody>
              <a:bodyPr wrap="square" rtlCol="0">
                <a:spAutoFit/>
              </a:bodyPr>
              <a:lstStyle/>
              <a:p>
                <a14:m>
                  <m:oMath xmlns:m="http://schemas.openxmlformats.org/officeDocument/2006/math">
                    <m:r>
                      <a:rPr lang="en-US" sz="2400" i="1" smtClean="0">
                        <a:latin typeface="Cambria Math" panose="02040503050406030204" pitchFamily="18" charset="0"/>
                        <a:ea typeface="Cambria Math" panose="02040503050406030204" pitchFamily="18" charset="0"/>
                        <a:cs typeface="Arial" panose="020B0604020202020204" pitchFamily="34" charset="0"/>
                      </a:rPr>
                      <m:t>∆</m:t>
                    </m:r>
                    <m:r>
                      <a:rPr lang="en-US" sz="2400" b="0" i="1" smtClean="0">
                        <a:latin typeface="Cambria Math" panose="02040503050406030204" pitchFamily="18" charset="0"/>
                        <a:ea typeface="Cambria Math" panose="02040503050406030204" pitchFamily="18" charset="0"/>
                        <a:cs typeface="Arial" panose="020B0604020202020204" pitchFamily="34" charset="0"/>
                      </a:rPr>
                      <m:t>𝐴𝐻𝐷</m:t>
                    </m:r>
                  </m:oMath>
                </a14:m>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vuông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tại</a:t>
                </a:r>
                <a:r>
                  <a:rPr lang="en-US" sz="2400" dirty="0">
                    <a:latin typeface="Arial" panose="020B0604020202020204" pitchFamily="34" charset="0"/>
                    <a:cs typeface="Arial" panose="020B0604020202020204" pitchFamily="34" charset="0"/>
                  </a:rPr>
                  <a:t> </a:t>
                </a:r>
                <a14:m>
                  <m:oMath xmlns:m="http://schemas.openxmlformats.org/officeDocument/2006/math">
                    <m:r>
                      <a:rPr lang="en-US" sz="2400" b="0" i="1" smtClean="0">
                        <a:latin typeface="Cambria Math" panose="02040503050406030204" pitchFamily="18" charset="0"/>
                        <a:cs typeface="Arial" panose="020B0604020202020204" pitchFamily="34" charset="0"/>
                      </a:rPr>
                      <m:t>𝐻</m:t>
                    </m:r>
                  </m:oMath>
                </a14:m>
                <a:endParaRPr lang="en-US" sz="2400" b="0" i="1" dirty="0">
                  <a:latin typeface="Cambria Math" panose="02040503050406030204" pitchFamily="18" charset="0"/>
                  <a:cs typeface="Arial" panose="020B0604020202020204" pitchFamily="34" charset="0"/>
                </a:endParaRPr>
              </a:p>
              <a:p>
                <a:pPr/>
                <a14:m>
                  <m:oMathPara xmlns:m="http://schemas.openxmlformats.org/officeDocument/2006/math">
                    <m:oMathParaPr>
                      <m:jc m:val="left"/>
                    </m:oMathParaPr>
                    <m:oMath xmlns:m="http://schemas.openxmlformats.org/officeDocument/2006/math">
                      <m:r>
                        <a:rPr lang="en-US" sz="2400" i="1" smtClean="0">
                          <a:latin typeface="Cambria Math" panose="02040503050406030204" pitchFamily="18" charset="0"/>
                          <a:ea typeface="Cambria Math" panose="02040503050406030204" pitchFamily="18" charset="0"/>
                          <a:cs typeface="Arial" panose="020B0604020202020204" pitchFamily="34" charset="0"/>
                        </a:rPr>
                        <m:t>⇒</m:t>
                      </m:r>
                      <m:sSup>
                        <m:sSupPr>
                          <m:ctrlPr>
                            <a:rPr lang="en-US" sz="2400" i="1" smtClean="0">
                              <a:latin typeface="Cambria Math" panose="02040503050406030204" pitchFamily="18" charset="0"/>
                              <a:ea typeface="Cambria Math" panose="02040503050406030204" pitchFamily="18" charset="0"/>
                              <a:cs typeface="Arial" panose="020B0604020202020204" pitchFamily="34" charset="0"/>
                            </a:rPr>
                          </m:ctrlPr>
                        </m:sSupPr>
                        <m:e>
                          <m:r>
                            <a:rPr lang="en-US" sz="2400" b="0" i="1" smtClean="0">
                              <a:latin typeface="Cambria Math" panose="02040503050406030204" pitchFamily="18" charset="0"/>
                              <a:ea typeface="Cambria Math" panose="02040503050406030204" pitchFamily="18" charset="0"/>
                              <a:cs typeface="Arial" panose="020B0604020202020204" pitchFamily="34" charset="0"/>
                            </a:rPr>
                            <m:t>𝐴𝐷</m:t>
                          </m:r>
                        </m:e>
                        <m:sup>
                          <m:r>
                            <a:rPr lang="en-US" sz="2400" b="0" i="1" smtClean="0">
                              <a:latin typeface="Cambria Math" panose="02040503050406030204" pitchFamily="18" charset="0"/>
                              <a:ea typeface="Cambria Math" panose="02040503050406030204" pitchFamily="18" charset="0"/>
                              <a:cs typeface="Arial" panose="020B0604020202020204" pitchFamily="34" charset="0"/>
                            </a:rPr>
                            <m:t>2</m:t>
                          </m:r>
                        </m:sup>
                      </m:sSup>
                      <m:r>
                        <a:rPr lang="en-US" sz="2400" b="0" i="1" smtClean="0">
                          <a:latin typeface="Cambria Math" panose="02040503050406030204" pitchFamily="18" charset="0"/>
                          <a:ea typeface="Cambria Math" panose="02040503050406030204" pitchFamily="18" charset="0"/>
                          <a:cs typeface="Arial" panose="020B0604020202020204" pitchFamily="34" charset="0"/>
                        </a:rPr>
                        <m:t>=</m:t>
                      </m:r>
                      <m:sSup>
                        <m:sSupPr>
                          <m:ctrlPr>
                            <a:rPr lang="en-US" sz="2400" b="0" i="1" smtClean="0">
                              <a:latin typeface="Cambria Math" panose="02040503050406030204" pitchFamily="18" charset="0"/>
                              <a:ea typeface="Cambria Math" panose="02040503050406030204" pitchFamily="18" charset="0"/>
                              <a:cs typeface="Arial" panose="020B0604020202020204" pitchFamily="34" charset="0"/>
                            </a:rPr>
                          </m:ctrlPr>
                        </m:sSupPr>
                        <m:e>
                          <m:r>
                            <a:rPr lang="en-US" sz="2400" b="0" i="1" smtClean="0">
                              <a:latin typeface="Cambria Math" panose="02040503050406030204" pitchFamily="18" charset="0"/>
                              <a:ea typeface="Cambria Math" panose="02040503050406030204" pitchFamily="18" charset="0"/>
                              <a:cs typeface="Arial" panose="020B0604020202020204" pitchFamily="34" charset="0"/>
                            </a:rPr>
                            <m:t>𝐴𝐻</m:t>
                          </m:r>
                        </m:e>
                        <m:sup>
                          <m:r>
                            <a:rPr lang="en-US" sz="2400" b="0" i="1" smtClean="0">
                              <a:latin typeface="Cambria Math" panose="02040503050406030204" pitchFamily="18" charset="0"/>
                              <a:ea typeface="Cambria Math" panose="02040503050406030204" pitchFamily="18" charset="0"/>
                              <a:cs typeface="Arial" panose="020B0604020202020204" pitchFamily="34" charset="0"/>
                            </a:rPr>
                            <m:t>2</m:t>
                          </m:r>
                        </m:sup>
                      </m:sSup>
                      <m:r>
                        <a:rPr lang="en-US" sz="2400" b="0" i="1" smtClean="0">
                          <a:latin typeface="Cambria Math" panose="02040503050406030204" pitchFamily="18" charset="0"/>
                          <a:ea typeface="Cambria Math" panose="02040503050406030204" pitchFamily="18" charset="0"/>
                          <a:cs typeface="Arial" panose="020B0604020202020204" pitchFamily="34" charset="0"/>
                        </a:rPr>
                        <m:t>+</m:t>
                      </m:r>
                      <m:sSup>
                        <m:sSupPr>
                          <m:ctrlPr>
                            <a:rPr lang="en-US" sz="2400" b="0" i="1" smtClean="0">
                              <a:latin typeface="Cambria Math" panose="02040503050406030204" pitchFamily="18" charset="0"/>
                              <a:ea typeface="Cambria Math" panose="02040503050406030204" pitchFamily="18" charset="0"/>
                              <a:cs typeface="Arial" panose="020B0604020202020204" pitchFamily="34" charset="0"/>
                            </a:rPr>
                          </m:ctrlPr>
                        </m:sSupPr>
                        <m:e>
                          <m:r>
                            <a:rPr lang="en-US" sz="2400" b="0" i="1" smtClean="0">
                              <a:latin typeface="Cambria Math" panose="02040503050406030204" pitchFamily="18" charset="0"/>
                              <a:ea typeface="Cambria Math" panose="02040503050406030204" pitchFamily="18" charset="0"/>
                              <a:cs typeface="Arial" panose="020B0604020202020204" pitchFamily="34" charset="0"/>
                            </a:rPr>
                            <m:t>𝐷𝐻</m:t>
                          </m:r>
                        </m:e>
                        <m:sup>
                          <m:r>
                            <a:rPr lang="en-US" sz="2400" b="0" i="1" smtClean="0">
                              <a:latin typeface="Cambria Math" panose="02040503050406030204" pitchFamily="18" charset="0"/>
                              <a:ea typeface="Cambria Math" panose="02040503050406030204" pitchFamily="18" charset="0"/>
                              <a:cs typeface="Arial" panose="020B0604020202020204" pitchFamily="34" charset="0"/>
                            </a:rPr>
                            <m:t>2</m:t>
                          </m:r>
                        </m:sup>
                      </m:sSup>
                    </m:oMath>
                  </m:oMathPara>
                </a14:m>
                <a:endParaRPr lang="en-US" sz="2400" dirty="0">
                  <a:latin typeface="Arial" panose="020B0604020202020204" pitchFamily="34" charset="0"/>
                  <a:ea typeface="Cambria Math" panose="02040503050406030204" pitchFamily="18" charset="0"/>
                  <a:cs typeface="Arial" panose="020B0604020202020204" pitchFamily="34" charset="0"/>
                </a:endParaRPr>
              </a:p>
              <a:p>
                <a:pPr marL="976313" indent="-976313"/>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cs typeface="Arial" panose="020B0604020202020204" pitchFamily="34" charset="0"/>
                        </a:rPr>
                        <m:t>=</m:t>
                      </m:r>
                      <m:sSup>
                        <m:sSupPr>
                          <m:ctrlPr>
                            <a:rPr lang="en-US" sz="2400" i="1">
                              <a:latin typeface="Cambria Math" panose="02040503050406030204" pitchFamily="18" charset="0"/>
                              <a:ea typeface="Cambria Math" panose="02040503050406030204" pitchFamily="18" charset="0"/>
                              <a:cs typeface="Arial" panose="020B0604020202020204" pitchFamily="34" charset="0"/>
                            </a:rPr>
                          </m:ctrlPr>
                        </m:sSupPr>
                        <m:e>
                          <m:r>
                            <a:rPr lang="en-US" sz="2400" b="0" i="1" smtClean="0">
                              <a:latin typeface="Cambria Math" panose="02040503050406030204" pitchFamily="18" charset="0"/>
                              <a:ea typeface="Cambria Math" panose="02040503050406030204" pitchFamily="18" charset="0"/>
                              <a:cs typeface="Arial" panose="020B0604020202020204" pitchFamily="34" charset="0"/>
                            </a:rPr>
                            <m:t>(48,6)</m:t>
                          </m:r>
                        </m:e>
                        <m:sup>
                          <m:r>
                            <a:rPr lang="en-US" sz="2400" i="1">
                              <a:latin typeface="Cambria Math" panose="02040503050406030204" pitchFamily="18" charset="0"/>
                              <a:ea typeface="Cambria Math" panose="02040503050406030204" pitchFamily="18" charset="0"/>
                              <a:cs typeface="Arial" panose="020B0604020202020204" pitchFamily="34" charset="0"/>
                            </a:rPr>
                            <m:t>2</m:t>
                          </m:r>
                        </m:sup>
                      </m:sSup>
                      <m:r>
                        <a:rPr lang="en-US" sz="2400" i="1">
                          <a:latin typeface="Cambria Math" panose="02040503050406030204" pitchFamily="18" charset="0"/>
                          <a:ea typeface="Cambria Math" panose="02040503050406030204" pitchFamily="18" charset="0"/>
                          <a:cs typeface="Arial" panose="020B0604020202020204" pitchFamily="34" charset="0"/>
                        </a:rPr>
                        <m:t>+</m:t>
                      </m:r>
                      <m:sSup>
                        <m:sSupPr>
                          <m:ctrlPr>
                            <a:rPr lang="en-US" sz="2400" i="1">
                              <a:latin typeface="Cambria Math" panose="02040503050406030204" pitchFamily="18" charset="0"/>
                              <a:ea typeface="Cambria Math" panose="02040503050406030204" pitchFamily="18" charset="0"/>
                              <a:cs typeface="Arial" panose="020B0604020202020204" pitchFamily="34" charset="0"/>
                            </a:rPr>
                          </m:ctrlPr>
                        </m:sSupPr>
                        <m:e>
                          <m:r>
                            <a:rPr lang="en-US" sz="2400" b="0" i="1" smtClean="0">
                              <a:latin typeface="Cambria Math" panose="02040503050406030204" pitchFamily="18" charset="0"/>
                              <a:ea typeface="Cambria Math" panose="02040503050406030204" pitchFamily="18" charset="0"/>
                              <a:cs typeface="Arial" panose="020B0604020202020204" pitchFamily="34" charset="0"/>
                            </a:rPr>
                            <m:t>(5,2)</m:t>
                          </m:r>
                        </m:e>
                        <m:sup>
                          <m:r>
                            <a:rPr lang="en-US" sz="2400" i="1">
                              <a:latin typeface="Cambria Math" panose="02040503050406030204" pitchFamily="18" charset="0"/>
                              <a:ea typeface="Cambria Math" panose="02040503050406030204" pitchFamily="18" charset="0"/>
                              <a:cs typeface="Arial" panose="020B0604020202020204" pitchFamily="34" charset="0"/>
                            </a:rPr>
                            <m:t>2</m:t>
                          </m:r>
                        </m:sup>
                      </m:sSup>
                      <m:r>
                        <a:rPr lang="en-US" sz="2400" b="0" i="1" smtClean="0">
                          <a:latin typeface="Cambria Math" panose="02040503050406030204" pitchFamily="18" charset="0"/>
                          <a:ea typeface="Cambria Math" panose="02040503050406030204" pitchFamily="18" charset="0"/>
                          <a:cs typeface="Arial" panose="020B0604020202020204" pitchFamily="34" charset="0"/>
                        </a:rPr>
                        <m:t>=2389</m:t>
                      </m:r>
                      <m:d>
                        <m:dPr>
                          <m:ctrlPr>
                            <a:rPr lang="en-US" sz="2400" b="0" i="1" smtClean="0">
                              <a:latin typeface="Cambria Math" panose="02040503050406030204" pitchFamily="18" charset="0"/>
                              <a:ea typeface="Cambria Math" panose="02040503050406030204" pitchFamily="18" charset="0"/>
                              <a:cs typeface="Arial" panose="020B0604020202020204" pitchFamily="34" charset="0"/>
                            </a:rPr>
                          </m:ctrlPr>
                        </m:dPr>
                        <m:e>
                          <m:r>
                            <a:rPr lang="en-US" sz="2400" b="0" i="1" smtClean="0">
                              <a:latin typeface="Cambria Math" panose="02040503050406030204" pitchFamily="18" charset="0"/>
                              <a:ea typeface="Cambria Math" panose="02040503050406030204" pitchFamily="18" charset="0"/>
                              <a:cs typeface="Arial" panose="020B0604020202020204" pitchFamily="34" charset="0"/>
                            </a:rPr>
                            <m:t>𝑚</m:t>
                          </m:r>
                        </m:e>
                      </m:d>
                    </m:oMath>
                  </m:oMathPara>
                </a14:m>
                <a:endParaRPr lang="en-US" sz="2400" b="0" i="1" dirty="0">
                  <a:latin typeface="Cambria Math" panose="02040503050406030204" pitchFamily="18" charset="0"/>
                  <a:ea typeface="Cambria Math" panose="02040503050406030204" pitchFamily="18" charset="0"/>
                  <a:cs typeface="Arial" panose="020B0604020202020204" pitchFamily="34" charset="0"/>
                </a:endParaRPr>
              </a:p>
              <a:p>
                <a:pPr/>
                <a14:m>
                  <m:oMathPara xmlns:m="http://schemas.openxmlformats.org/officeDocument/2006/math">
                    <m:oMathParaPr>
                      <m:jc m:val="left"/>
                    </m:oMathParaPr>
                    <m:oMath xmlns:m="http://schemas.openxmlformats.org/officeDocument/2006/math">
                      <m:r>
                        <a:rPr lang="en-US" sz="2400" i="1" smtClean="0">
                          <a:latin typeface="Cambria Math" panose="02040503050406030204" pitchFamily="18" charset="0"/>
                          <a:ea typeface="Cambria Math" panose="02040503050406030204" pitchFamily="18" charset="0"/>
                          <a:cs typeface="Arial" panose="020B0604020202020204" pitchFamily="34" charset="0"/>
                        </a:rPr>
                        <m:t>⇒</m:t>
                      </m:r>
                      <m:r>
                        <a:rPr lang="en-US" sz="2400" b="0" i="1" smtClean="0">
                          <a:latin typeface="Cambria Math" panose="02040503050406030204" pitchFamily="18" charset="0"/>
                          <a:ea typeface="Cambria Math" panose="02040503050406030204" pitchFamily="18" charset="0"/>
                          <a:cs typeface="Arial" panose="020B0604020202020204" pitchFamily="34" charset="0"/>
                        </a:rPr>
                        <m:t>𝐴𝐷</m:t>
                      </m:r>
                      <m:r>
                        <a:rPr lang="en-US" sz="2400" b="0" i="1" smtClean="0">
                          <a:latin typeface="Cambria Math" panose="02040503050406030204" pitchFamily="18" charset="0"/>
                          <a:ea typeface="Cambria Math" panose="02040503050406030204" pitchFamily="18" charset="0"/>
                          <a:cs typeface="Arial" panose="020B0604020202020204" pitchFamily="34" charset="0"/>
                        </a:rPr>
                        <m:t>=</m:t>
                      </m:r>
                      <m:rad>
                        <m:radPr>
                          <m:degHide m:val="on"/>
                          <m:ctrlPr>
                            <a:rPr lang="en-US" sz="2400" b="0" i="1" smtClean="0">
                              <a:latin typeface="Cambria Math" panose="02040503050406030204" pitchFamily="18" charset="0"/>
                              <a:ea typeface="Cambria Math" panose="02040503050406030204" pitchFamily="18" charset="0"/>
                              <a:cs typeface="Arial" panose="020B0604020202020204" pitchFamily="34" charset="0"/>
                            </a:rPr>
                          </m:ctrlPr>
                        </m:radPr>
                        <m:deg/>
                        <m:e>
                          <m:r>
                            <a:rPr lang="en-US" sz="2400" b="0" i="1" smtClean="0">
                              <a:latin typeface="Cambria Math" panose="02040503050406030204" pitchFamily="18" charset="0"/>
                              <a:ea typeface="Cambria Math" panose="02040503050406030204" pitchFamily="18" charset="0"/>
                              <a:cs typeface="Arial" panose="020B0604020202020204" pitchFamily="34" charset="0"/>
                            </a:rPr>
                            <m:t>2389</m:t>
                          </m:r>
                        </m:e>
                      </m:rad>
                      <m:r>
                        <a:rPr lang="en-US" sz="2400" i="1">
                          <a:latin typeface="Cambria Math" panose="02040503050406030204" pitchFamily="18" charset="0"/>
                          <a:ea typeface="Cambria Math" panose="02040503050406030204" pitchFamily="18" charset="0"/>
                          <a:cs typeface="Arial" panose="020B0604020202020204" pitchFamily="34" charset="0"/>
                        </a:rPr>
                        <m:t>≈</m:t>
                      </m:r>
                      <m:r>
                        <a:rPr lang="en-US" sz="2400" b="0" i="1" smtClean="0">
                          <a:latin typeface="Cambria Math" panose="02040503050406030204" pitchFamily="18" charset="0"/>
                          <a:ea typeface="Cambria Math" panose="02040503050406030204" pitchFamily="18" charset="0"/>
                          <a:cs typeface="Arial" panose="020B0604020202020204" pitchFamily="34" charset="0"/>
                        </a:rPr>
                        <m:t>48,9 (</m:t>
                      </m:r>
                      <m:r>
                        <a:rPr lang="en-US" sz="2400" b="0" i="1" smtClean="0">
                          <a:latin typeface="Cambria Math" panose="02040503050406030204" pitchFamily="18" charset="0"/>
                          <a:ea typeface="Cambria Math" panose="02040503050406030204" pitchFamily="18" charset="0"/>
                          <a:cs typeface="Arial" panose="020B0604020202020204" pitchFamily="34" charset="0"/>
                        </a:rPr>
                        <m:t>𝑚</m:t>
                      </m:r>
                      <m:r>
                        <a:rPr lang="en-US" sz="2400" b="0" i="1" smtClean="0">
                          <a:latin typeface="Cambria Math" panose="02040503050406030204" pitchFamily="18" charset="0"/>
                          <a:ea typeface="Cambria Math" panose="02040503050406030204" pitchFamily="18" charset="0"/>
                          <a:cs typeface="Arial" panose="020B0604020202020204" pitchFamily="34" charset="0"/>
                        </a:rPr>
                        <m:t>)</m:t>
                      </m:r>
                    </m:oMath>
                  </m:oMathPara>
                </a14:m>
                <a:endParaRPr lang="en-US" sz="2400" dirty="0">
                  <a:latin typeface="Arial" panose="020B0604020202020204" pitchFamily="34" charset="0"/>
                  <a:cs typeface="Arial" panose="020B0604020202020204" pitchFamily="34" charset="0"/>
                </a:endParaRPr>
              </a:p>
            </p:txBody>
          </p:sp>
        </mc:Choice>
        <mc:Fallback xmlns="">
          <p:sp>
            <p:nvSpPr>
              <p:cNvPr id="32" name="TextBox 31">
                <a:extLst>
                  <a:ext uri="{FF2B5EF4-FFF2-40B4-BE49-F238E27FC236}">
                    <a16:creationId xmlns:a16="http://schemas.microsoft.com/office/drawing/2014/main" id="{C7746A37-DEA4-DB4B-0F1A-3E258B4965AC}"/>
                  </a:ext>
                </a:extLst>
              </p:cNvPr>
              <p:cNvSpPr txBox="1">
                <a:spLocks noRot="1" noChangeAspect="1" noMove="1" noResize="1" noEditPoints="1" noAdjustHandles="1" noChangeArrowheads="1" noChangeShapeType="1" noTextEdit="1"/>
              </p:cNvSpPr>
              <p:nvPr/>
            </p:nvSpPr>
            <p:spPr>
              <a:xfrm>
                <a:off x="0" y="4742258"/>
                <a:ext cx="5080854" cy="1664558"/>
              </a:xfrm>
              <a:prstGeom prst="rect">
                <a:avLst/>
              </a:prstGeom>
              <a:blipFill>
                <a:blip r:embed="rId9"/>
                <a:stretch>
                  <a:fillRect l="-240" t="-25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A077A330-9EF3-D987-2EC3-BAE46174D886}"/>
                  </a:ext>
                </a:extLst>
              </p:cNvPr>
              <p:cNvSpPr txBox="1"/>
              <p:nvPr/>
            </p:nvSpPr>
            <p:spPr>
              <a:xfrm>
                <a:off x="5903539" y="3194807"/>
                <a:ext cx="5637404" cy="2793778"/>
              </a:xfrm>
              <a:prstGeom prst="rect">
                <a:avLst/>
              </a:prstGeom>
              <a:noFill/>
            </p:spPr>
            <p:txBody>
              <a:bodyPr wrap="square" rtlCol="0">
                <a:spAutoFit/>
              </a:bodyPr>
              <a:lstStyle/>
              <a:p>
                <a:pPr>
                  <a:lnSpc>
                    <a:spcPct val="150000"/>
                  </a:lnSpc>
                </a:pPr>
                <a:r>
                  <a:rPr lang="en-US" sz="2400" dirty="0">
                    <a:latin typeface="Arial" panose="020B0604020202020204" pitchFamily="34" charset="0"/>
                    <a:ea typeface="Cambria Math" panose="02040503050406030204" pitchFamily="18" charset="0"/>
                    <a:cs typeface="Arial" panose="020B0604020202020204" pitchFamily="34" charset="0"/>
                  </a:rPr>
                  <a:t>Chu vi </a:t>
                </a:r>
                <a:r>
                  <a:rPr lang="en-US" sz="2400" dirty="0">
                    <a:latin typeface="Arial" panose="020B0604020202020204" pitchFamily="34" charset="0"/>
                    <a:cs typeface="Arial" panose="020B0604020202020204" pitchFamily="34" charset="0"/>
                  </a:rPr>
                  <a:t>mặt </a:t>
                </a:r>
                <a:r>
                  <a:rPr lang="en-US" sz="2400" dirty="0" err="1">
                    <a:latin typeface="Arial" panose="020B0604020202020204" pitchFamily="34" charset="0"/>
                    <a:cs typeface="Arial" panose="020B0604020202020204" pitchFamily="34" charset="0"/>
                  </a:rPr>
                  <a:t>cắt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phần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nổi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trên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mặt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nước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chiếu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tàu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thủy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đó</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bằng</a:t>
                </a:r>
                <a:r>
                  <a:rPr lang="en-US" sz="2400" dirty="0">
                    <a:latin typeface="Arial" panose="020B0604020202020204" pitchFamily="34" charset="0"/>
                    <a:cs typeface="Arial" panose="020B0604020202020204" pitchFamily="34" charset="0"/>
                  </a:rPr>
                  <a:t>:</a:t>
                </a:r>
              </a:p>
              <a:p>
                <a:pPr>
                  <a:lnSpc>
                    <a:spcPct val="150000"/>
                  </a:lnSpc>
                </a:pPr>
                <a:r>
                  <a:rPr lang="en-US" sz="2400" dirty="0">
                    <a:latin typeface="Arial" panose="020B0604020202020204" pitchFamily="34" charset="0"/>
                    <a:cs typeface="Arial" panose="020B0604020202020204" pitchFamily="34" charset="0"/>
                  </a:rPr>
                  <a:t> </a:t>
                </a:r>
                <a14:m>
                  <m:oMath xmlns:m="http://schemas.openxmlformats.org/officeDocument/2006/math">
                    <m:r>
                      <m:rPr>
                        <m:sty m:val="p"/>
                      </m:rPr>
                      <a:rPr lang="en-US" sz="2400" i="1">
                        <a:latin typeface="Cambria Math" panose="02040503050406030204" pitchFamily="18" charset="0"/>
                        <a:ea typeface="Cambria Math" panose="02040503050406030204" pitchFamily="18" charset="0"/>
                        <a:cs typeface="Arial" panose="020B0604020202020204" pitchFamily="34" charset="0"/>
                      </a:rPr>
                      <m:t>A</m:t>
                    </m:r>
                    <m:r>
                      <a:rPr lang="en-US" sz="2400" b="0" i="1" smtClean="0">
                        <a:latin typeface="Cambria Math" panose="02040503050406030204" pitchFamily="18" charset="0"/>
                        <a:ea typeface="Cambria Math" panose="02040503050406030204" pitchFamily="18" charset="0"/>
                        <a:cs typeface="Arial" panose="020B0604020202020204" pitchFamily="34" charset="0"/>
                      </a:rPr>
                      <m:t>𝐵</m:t>
                    </m:r>
                    <m:r>
                      <a:rPr lang="en-US" sz="2400" b="0" i="1" smtClean="0">
                        <a:latin typeface="Cambria Math" panose="02040503050406030204" pitchFamily="18" charset="0"/>
                        <a:ea typeface="Cambria Math" panose="02040503050406030204" pitchFamily="18" charset="0"/>
                        <a:cs typeface="Arial" panose="020B0604020202020204" pitchFamily="34" charset="0"/>
                      </a:rPr>
                      <m:t>+</m:t>
                    </m:r>
                    <m:r>
                      <a:rPr lang="en-US" sz="2400" b="0" i="1" smtClean="0">
                        <a:latin typeface="Cambria Math" panose="02040503050406030204" pitchFamily="18" charset="0"/>
                        <a:ea typeface="Cambria Math" panose="02040503050406030204" pitchFamily="18" charset="0"/>
                        <a:cs typeface="Arial" panose="020B0604020202020204" pitchFamily="34" charset="0"/>
                      </a:rPr>
                      <m:t>𝐵𝐶</m:t>
                    </m:r>
                    <m:r>
                      <a:rPr lang="en-US" sz="2400" b="0" i="1" smtClean="0">
                        <a:latin typeface="Cambria Math" panose="02040503050406030204" pitchFamily="18" charset="0"/>
                        <a:ea typeface="Cambria Math" panose="02040503050406030204" pitchFamily="18" charset="0"/>
                        <a:cs typeface="Arial" panose="020B0604020202020204" pitchFamily="34" charset="0"/>
                      </a:rPr>
                      <m:t>+</m:t>
                    </m:r>
                    <m:r>
                      <a:rPr lang="en-US" sz="2400" b="0" i="1" smtClean="0">
                        <a:latin typeface="Cambria Math" panose="02040503050406030204" pitchFamily="18" charset="0"/>
                        <a:ea typeface="Cambria Math" panose="02040503050406030204" pitchFamily="18" charset="0"/>
                        <a:cs typeface="Arial" panose="020B0604020202020204" pitchFamily="34" charset="0"/>
                      </a:rPr>
                      <m:t>𝐶𝐷</m:t>
                    </m:r>
                    <m:r>
                      <a:rPr lang="en-US" sz="2400" b="0" i="1" smtClean="0">
                        <a:latin typeface="Cambria Math" panose="02040503050406030204" pitchFamily="18" charset="0"/>
                        <a:ea typeface="Cambria Math" panose="02040503050406030204" pitchFamily="18" charset="0"/>
                        <a:cs typeface="Arial" panose="020B0604020202020204" pitchFamily="34" charset="0"/>
                      </a:rPr>
                      <m:t>+</m:t>
                    </m:r>
                    <m:r>
                      <a:rPr lang="en-US" sz="2400" b="0" i="1" smtClean="0">
                        <a:latin typeface="Cambria Math" panose="02040503050406030204" pitchFamily="18" charset="0"/>
                        <a:ea typeface="Cambria Math" panose="02040503050406030204" pitchFamily="18" charset="0"/>
                        <a:cs typeface="Arial" panose="020B0604020202020204" pitchFamily="34" charset="0"/>
                      </a:rPr>
                      <m:t>𝐴𝐷</m:t>
                    </m:r>
                  </m:oMath>
                </a14:m>
                <a:endParaRPr lang="en-US" sz="2400" b="0" i="1" dirty="0">
                  <a:latin typeface="Cambria Math" panose="02040503050406030204" pitchFamily="18" charset="0"/>
                  <a:ea typeface="Cambria Math" panose="02040503050406030204" pitchFamily="18" charset="0"/>
                  <a:cs typeface="Arial" panose="020B0604020202020204" pitchFamily="34" charset="0"/>
                </a:endParaRPr>
              </a:p>
              <a:p>
                <a:pPr>
                  <a:lnSpc>
                    <a:spcPct val="150000"/>
                  </a:lnSpc>
                </a:pPr>
                <a14:m>
                  <m:oMathPara xmlns:m="http://schemas.openxmlformats.org/officeDocument/2006/math">
                    <m:oMathParaPr>
                      <m:jc m:val="left"/>
                    </m:oMathParaPr>
                    <m:oMath xmlns:m="http://schemas.openxmlformats.org/officeDocument/2006/math">
                      <m:r>
                        <a:rPr lang="en-US" sz="2400" i="1">
                          <a:latin typeface="Cambria Math" panose="02040503050406030204" pitchFamily="18" charset="0"/>
                          <a:ea typeface="Cambria Math" panose="02040503050406030204" pitchFamily="18" charset="0"/>
                          <a:cs typeface="Arial" panose="020B0604020202020204" pitchFamily="34" charset="0"/>
                        </a:rPr>
                        <m:t>=</m:t>
                      </m:r>
                      <m:r>
                        <a:rPr lang="en-US" sz="2400" b="0" i="1" smtClean="0">
                          <a:latin typeface="Cambria Math" panose="02040503050406030204" pitchFamily="18" charset="0"/>
                          <a:cs typeface="Arial" panose="020B0604020202020204" pitchFamily="34" charset="0"/>
                        </a:rPr>
                        <m:t>10,1+24+19,5+48,9</m:t>
                      </m:r>
                      <m:r>
                        <a:rPr lang="en-US" sz="2400" i="1">
                          <a:latin typeface="Cambria Math" panose="02040503050406030204" pitchFamily="18" charset="0"/>
                          <a:ea typeface="Cambria Math" panose="02040503050406030204" pitchFamily="18" charset="0"/>
                          <a:cs typeface="Arial" panose="020B0604020202020204" pitchFamily="34" charset="0"/>
                        </a:rPr>
                        <m:t>≈</m:t>
                      </m:r>
                      <m:r>
                        <a:rPr lang="en-US" sz="2400" b="0" i="1" smtClean="0">
                          <a:latin typeface="Cambria Math" panose="02040503050406030204" pitchFamily="18" charset="0"/>
                          <a:ea typeface="Cambria Math" panose="02040503050406030204" pitchFamily="18" charset="0"/>
                          <a:cs typeface="Arial" panose="020B0604020202020204" pitchFamily="34" charset="0"/>
                        </a:rPr>
                        <m:t>102,5(</m:t>
                      </m:r>
                      <m:r>
                        <a:rPr lang="en-US" sz="2400" b="0" i="1" smtClean="0">
                          <a:latin typeface="Cambria Math" panose="02040503050406030204" pitchFamily="18" charset="0"/>
                          <a:ea typeface="Cambria Math" panose="02040503050406030204" pitchFamily="18" charset="0"/>
                          <a:cs typeface="Arial" panose="020B0604020202020204" pitchFamily="34" charset="0"/>
                        </a:rPr>
                        <m:t>𝑚</m:t>
                      </m:r>
                      <m:r>
                        <a:rPr lang="en-US" sz="2400" b="0" i="1" smtClean="0">
                          <a:latin typeface="Cambria Math" panose="02040503050406030204" pitchFamily="18" charset="0"/>
                          <a:ea typeface="Cambria Math" panose="02040503050406030204" pitchFamily="18" charset="0"/>
                          <a:cs typeface="Arial" panose="020B0604020202020204" pitchFamily="34" charset="0"/>
                        </a:rPr>
                        <m:t>)</m:t>
                      </m:r>
                    </m:oMath>
                  </m:oMathPara>
                </a14:m>
                <a:endParaRPr lang="en-US" sz="2400" b="0" i="1" dirty="0">
                  <a:latin typeface="Cambria Math" panose="02040503050406030204" pitchFamily="18" charset="0"/>
                  <a:ea typeface="Cambria Math" panose="02040503050406030204" pitchFamily="18" charset="0"/>
                  <a:cs typeface="Arial" panose="020B0604020202020204" pitchFamily="34" charset="0"/>
                </a:endParaRPr>
              </a:p>
              <a:p>
                <a:pPr>
                  <a:lnSpc>
                    <a:spcPct val="150000"/>
                  </a:lnSpc>
                </a:pPr>
                <a:endParaRPr lang="en-US" sz="2400" b="0" i="1"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3" name="TextBox 32">
                <a:extLst>
                  <a:ext uri="{FF2B5EF4-FFF2-40B4-BE49-F238E27FC236}">
                    <a16:creationId xmlns:a16="http://schemas.microsoft.com/office/drawing/2014/main" id="{A077A330-9EF3-D987-2EC3-BAE46174D886}"/>
                  </a:ext>
                </a:extLst>
              </p:cNvPr>
              <p:cNvSpPr txBox="1">
                <a:spLocks noRot="1" noChangeAspect="1" noMove="1" noResize="1" noEditPoints="1" noAdjustHandles="1" noChangeArrowheads="1" noChangeShapeType="1" noTextEdit="1"/>
              </p:cNvSpPr>
              <p:nvPr/>
            </p:nvSpPr>
            <p:spPr>
              <a:xfrm>
                <a:off x="5903539" y="3194807"/>
                <a:ext cx="5637404" cy="2793778"/>
              </a:xfrm>
              <a:prstGeom prst="rect">
                <a:avLst/>
              </a:prstGeom>
              <a:blipFill>
                <a:blip r:embed="rId10"/>
                <a:stretch>
                  <a:fillRect l="-1622"/>
                </a:stretch>
              </a:blipFill>
            </p:spPr>
            <p:txBody>
              <a:bodyPr/>
              <a:lstStyle/>
              <a:p>
                <a:r>
                  <a:rPr lang="en-US">
                    <a:noFill/>
                  </a:rPr>
                  <a:t> </a:t>
                </a:r>
              </a:p>
            </p:txBody>
          </p:sp>
        </mc:Fallback>
      </mc:AlternateContent>
      <p:cxnSp>
        <p:nvCxnSpPr>
          <p:cNvPr id="35" name="Straight Connector 34">
            <a:extLst>
              <a:ext uri="{FF2B5EF4-FFF2-40B4-BE49-F238E27FC236}">
                <a16:creationId xmlns:a16="http://schemas.microsoft.com/office/drawing/2014/main" id="{FA868C93-0BAE-01CA-2CB1-6DB635418F80}"/>
              </a:ext>
            </a:extLst>
          </p:cNvPr>
          <p:cNvCxnSpPr/>
          <p:nvPr/>
        </p:nvCxnSpPr>
        <p:spPr>
          <a:xfrm>
            <a:off x="5590092" y="2977935"/>
            <a:ext cx="0" cy="3561907"/>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15350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9">
                                            <p:txEl>
                                              <p:pRg st="0" end="0"/>
                                            </p:txEl>
                                          </p:spTgt>
                                        </p:tgtEl>
                                        <p:attrNameLst>
                                          <p:attrName>style.visibility</p:attrName>
                                        </p:attrNameLst>
                                      </p:cBhvr>
                                      <p:to>
                                        <p:strVal val="visible"/>
                                      </p:to>
                                    </p:set>
                                    <p:animEffect transition="in" filter="wipe(left)">
                                      <p:cBhvr>
                                        <p:cTn id="12" dur="500"/>
                                        <p:tgtEl>
                                          <p:spTgt spid="2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9">
                                            <p:txEl>
                                              <p:pRg st="1" end="1"/>
                                            </p:txEl>
                                          </p:spTgt>
                                        </p:tgtEl>
                                        <p:attrNameLst>
                                          <p:attrName>style.visibility</p:attrName>
                                        </p:attrNameLst>
                                      </p:cBhvr>
                                      <p:to>
                                        <p:strVal val="visible"/>
                                      </p:to>
                                    </p:set>
                                    <p:animEffect transition="in" filter="wipe(left)">
                                      <p:cBhvr>
                                        <p:cTn id="17" dur="500"/>
                                        <p:tgtEl>
                                          <p:spTgt spid="2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9">
                                            <p:txEl>
                                              <p:pRg st="2" end="2"/>
                                            </p:txEl>
                                          </p:spTgt>
                                        </p:tgtEl>
                                        <p:attrNameLst>
                                          <p:attrName>style.visibility</p:attrName>
                                        </p:attrNameLst>
                                      </p:cBhvr>
                                      <p:to>
                                        <p:strVal val="visible"/>
                                      </p:to>
                                    </p:set>
                                    <p:animEffect transition="in" filter="wipe(left)">
                                      <p:cBhvr>
                                        <p:cTn id="22" dur="500"/>
                                        <p:tgtEl>
                                          <p:spTgt spid="2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9">
                                            <p:txEl>
                                              <p:pRg st="3" end="3"/>
                                            </p:txEl>
                                          </p:spTgt>
                                        </p:tgtEl>
                                        <p:attrNameLst>
                                          <p:attrName>style.visibility</p:attrName>
                                        </p:attrNameLst>
                                      </p:cBhvr>
                                      <p:to>
                                        <p:strVal val="visible"/>
                                      </p:to>
                                    </p:set>
                                    <p:animEffect transition="in" filter="wipe(left)">
                                      <p:cBhvr>
                                        <p:cTn id="27" dur="500"/>
                                        <p:tgtEl>
                                          <p:spTgt spid="2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0">
                                            <p:txEl>
                                              <p:pRg st="0" end="0"/>
                                            </p:txEl>
                                          </p:spTgt>
                                        </p:tgtEl>
                                        <p:attrNameLst>
                                          <p:attrName>style.visibility</p:attrName>
                                        </p:attrNameLst>
                                      </p:cBhvr>
                                      <p:to>
                                        <p:strVal val="visible"/>
                                      </p:to>
                                    </p:set>
                                    <p:animEffect transition="in" filter="wipe(left)">
                                      <p:cBhvr>
                                        <p:cTn id="32" dur="500"/>
                                        <p:tgtEl>
                                          <p:spTgt spid="3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0">
                                            <p:txEl>
                                              <p:pRg st="1" end="1"/>
                                            </p:txEl>
                                          </p:spTgt>
                                        </p:tgtEl>
                                        <p:attrNameLst>
                                          <p:attrName>style.visibility</p:attrName>
                                        </p:attrNameLst>
                                      </p:cBhvr>
                                      <p:to>
                                        <p:strVal val="visible"/>
                                      </p:to>
                                    </p:set>
                                    <p:animEffect transition="in" filter="wipe(left)">
                                      <p:cBhvr>
                                        <p:cTn id="37" dur="500"/>
                                        <p:tgtEl>
                                          <p:spTgt spid="30">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0">
                                            <p:txEl>
                                              <p:pRg st="2" end="2"/>
                                            </p:txEl>
                                          </p:spTgt>
                                        </p:tgtEl>
                                        <p:attrNameLst>
                                          <p:attrName>style.visibility</p:attrName>
                                        </p:attrNameLst>
                                      </p:cBhvr>
                                      <p:to>
                                        <p:strVal val="visible"/>
                                      </p:to>
                                    </p:set>
                                    <p:animEffect transition="in" filter="wipe(left)">
                                      <p:cBhvr>
                                        <p:cTn id="42" dur="500"/>
                                        <p:tgtEl>
                                          <p:spTgt spid="30">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0">
                                            <p:txEl>
                                              <p:pRg st="3" end="3"/>
                                            </p:txEl>
                                          </p:spTgt>
                                        </p:tgtEl>
                                        <p:attrNameLst>
                                          <p:attrName>style.visibility</p:attrName>
                                        </p:attrNameLst>
                                      </p:cBhvr>
                                      <p:to>
                                        <p:strVal val="visible"/>
                                      </p:to>
                                    </p:set>
                                    <p:animEffect transition="in" filter="wipe(left)">
                                      <p:cBhvr>
                                        <p:cTn id="47" dur="500"/>
                                        <p:tgtEl>
                                          <p:spTgt spid="30">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1">
                                            <p:txEl>
                                              <p:pRg st="0" end="0"/>
                                            </p:txEl>
                                          </p:spTgt>
                                        </p:tgtEl>
                                        <p:attrNameLst>
                                          <p:attrName>style.visibility</p:attrName>
                                        </p:attrNameLst>
                                      </p:cBhvr>
                                      <p:to>
                                        <p:strVal val="visible"/>
                                      </p:to>
                                    </p:set>
                                    <p:animEffect transition="in" filter="wipe(left)">
                                      <p:cBhvr>
                                        <p:cTn id="52" dur="500"/>
                                        <p:tgtEl>
                                          <p:spTgt spid="31">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31">
                                            <p:txEl>
                                              <p:pRg st="1" end="1"/>
                                            </p:txEl>
                                          </p:spTgt>
                                        </p:tgtEl>
                                        <p:attrNameLst>
                                          <p:attrName>style.visibility</p:attrName>
                                        </p:attrNameLst>
                                      </p:cBhvr>
                                      <p:to>
                                        <p:strVal val="visible"/>
                                      </p:to>
                                    </p:set>
                                    <p:animEffect transition="in" filter="wipe(left)">
                                      <p:cBhvr>
                                        <p:cTn id="57" dur="500"/>
                                        <p:tgtEl>
                                          <p:spTgt spid="31">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32">
                                            <p:txEl>
                                              <p:pRg st="0" end="0"/>
                                            </p:txEl>
                                          </p:spTgt>
                                        </p:tgtEl>
                                        <p:attrNameLst>
                                          <p:attrName>style.visibility</p:attrName>
                                        </p:attrNameLst>
                                      </p:cBhvr>
                                      <p:to>
                                        <p:strVal val="visible"/>
                                      </p:to>
                                    </p:set>
                                    <p:animEffect transition="in" filter="wipe(left)">
                                      <p:cBhvr>
                                        <p:cTn id="62" dur="500"/>
                                        <p:tgtEl>
                                          <p:spTgt spid="32">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32">
                                            <p:txEl>
                                              <p:pRg st="1" end="1"/>
                                            </p:txEl>
                                          </p:spTgt>
                                        </p:tgtEl>
                                        <p:attrNameLst>
                                          <p:attrName>style.visibility</p:attrName>
                                        </p:attrNameLst>
                                      </p:cBhvr>
                                      <p:to>
                                        <p:strVal val="visible"/>
                                      </p:to>
                                    </p:set>
                                    <p:animEffect transition="in" filter="wipe(left)">
                                      <p:cBhvr>
                                        <p:cTn id="67" dur="500"/>
                                        <p:tgtEl>
                                          <p:spTgt spid="32">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32">
                                            <p:txEl>
                                              <p:pRg st="2" end="2"/>
                                            </p:txEl>
                                          </p:spTgt>
                                        </p:tgtEl>
                                        <p:attrNameLst>
                                          <p:attrName>style.visibility</p:attrName>
                                        </p:attrNameLst>
                                      </p:cBhvr>
                                      <p:to>
                                        <p:strVal val="visible"/>
                                      </p:to>
                                    </p:set>
                                    <p:animEffect transition="in" filter="wipe(left)">
                                      <p:cBhvr>
                                        <p:cTn id="72" dur="500"/>
                                        <p:tgtEl>
                                          <p:spTgt spid="32">
                                            <p:txEl>
                                              <p:pRg st="2" end="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32">
                                            <p:txEl>
                                              <p:pRg st="3" end="3"/>
                                            </p:txEl>
                                          </p:spTgt>
                                        </p:tgtEl>
                                        <p:attrNameLst>
                                          <p:attrName>style.visibility</p:attrName>
                                        </p:attrNameLst>
                                      </p:cBhvr>
                                      <p:to>
                                        <p:strVal val="visible"/>
                                      </p:to>
                                    </p:set>
                                    <p:animEffect transition="in" filter="wipe(left)">
                                      <p:cBhvr>
                                        <p:cTn id="77" dur="500"/>
                                        <p:tgtEl>
                                          <p:spTgt spid="32">
                                            <p:txEl>
                                              <p:pRg st="3" end="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42" fill="hold" nodeType="clickEffect">
                                  <p:stCondLst>
                                    <p:cond delay="0"/>
                                  </p:stCondLst>
                                  <p:childTnLst>
                                    <p:set>
                                      <p:cBhvr>
                                        <p:cTn id="81" dur="1" fill="hold">
                                          <p:stCondLst>
                                            <p:cond delay="0"/>
                                          </p:stCondLst>
                                        </p:cTn>
                                        <p:tgtEl>
                                          <p:spTgt spid="35"/>
                                        </p:tgtEl>
                                        <p:attrNameLst>
                                          <p:attrName>style.visibility</p:attrName>
                                        </p:attrNameLst>
                                      </p:cBhvr>
                                      <p:to>
                                        <p:strVal val="visible"/>
                                      </p:to>
                                    </p:set>
                                    <p:animEffect transition="in" filter="barn(outHorizontal)">
                                      <p:cBhvr>
                                        <p:cTn id="82" dur="500"/>
                                        <p:tgtEl>
                                          <p:spTgt spid="35"/>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33">
                                            <p:txEl>
                                              <p:pRg st="0" end="0"/>
                                            </p:txEl>
                                          </p:spTgt>
                                        </p:tgtEl>
                                        <p:attrNameLst>
                                          <p:attrName>style.visibility</p:attrName>
                                        </p:attrNameLst>
                                      </p:cBhvr>
                                      <p:to>
                                        <p:strVal val="visible"/>
                                      </p:to>
                                    </p:set>
                                    <p:animEffect transition="in" filter="wipe(left)">
                                      <p:cBhvr>
                                        <p:cTn id="87" dur="500"/>
                                        <p:tgtEl>
                                          <p:spTgt spid="33">
                                            <p:txEl>
                                              <p:pRg st="0" end="0"/>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childTnLst>
                                    <p:set>
                                      <p:cBhvr>
                                        <p:cTn id="91" dur="1" fill="hold">
                                          <p:stCondLst>
                                            <p:cond delay="0"/>
                                          </p:stCondLst>
                                        </p:cTn>
                                        <p:tgtEl>
                                          <p:spTgt spid="33">
                                            <p:txEl>
                                              <p:pRg st="1" end="1"/>
                                            </p:txEl>
                                          </p:spTgt>
                                        </p:tgtEl>
                                        <p:attrNameLst>
                                          <p:attrName>style.visibility</p:attrName>
                                        </p:attrNameLst>
                                      </p:cBhvr>
                                      <p:to>
                                        <p:strVal val="visible"/>
                                      </p:to>
                                    </p:set>
                                    <p:animEffect transition="in" filter="wipe(left)">
                                      <p:cBhvr>
                                        <p:cTn id="92" dur="500"/>
                                        <p:tgtEl>
                                          <p:spTgt spid="33">
                                            <p:txEl>
                                              <p:pRg st="1" end="1"/>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nodeType="clickEffect">
                                  <p:stCondLst>
                                    <p:cond delay="0"/>
                                  </p:stCondLst>
                                  <p:childTnLst>
                                    <p:set>
                                      <p:cBhvr>
                                        <p:cTn id="96" dur="1" fill="hold">
                                          <p:stCondLst>
                                            <p:cond delay="0"/>
                                          </p:stCondLst>
                                        </p:cTn>
                                        <p:tgtEl>
                                          <p:spTgt spid="33">
                                            <p:txEl>
                                              <p:pRg st="2" end="2"/>
                                            </p:txEl>
                                          </p:spTgt>
                                        </p:tgtEl>
                                        <p:attrNameLst>
                                          <p:attrName>style.visibility</p:attrName>
                                        </p:attrNameLst>
                                      </p:cBhvr>
                                      <p:to>
                                        <p:strVal val="visible"/>
                                      </p:to>
                                    </p:set>
                                    <p:animEffect transition="in" filter="wipe(left)">
                                      <p:cBhvr>
                                        <p:cTn id="97" dur="500"/>
                                        <p:tgtEl>
                                          <p:spTgt spid="3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vong quay"/>
          <p:cNvGrpSpPr/>
          <p:nvPr/>
        </p:nvGrpSpPr>
        <p:grpSpPr>
          <a:xfrm>
            <a:off x="5825983" y="478508"/>
            <a:ext cx="5042125" cy="5036855"/>
            <a:chOff x="5425622" y="292790"/>
            <a:chExt cx="5834378" cy="5828280"/>
          </a:xfrm>
        </p:grpSpPr>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25622" y="292790"/>
              <a:ext cx="5834378" cy="5828280"/>
            </a:xfrm>
            <a:prstGeom prst="rect">
              <a:avLst/>
            </a:prstGeom>
          </p:spPr>
        </p:pic>
        <p:sp>
          <p:nvSpPr>
            <p:cNvPr id="9" name="TextBox 8"/>
            <p:cNvSpPr txBox="1"/>
            <p:nvPr/>
          </p:nvSpPr>
          <p:spPr>
            <a:xfrm rot="14949661">
              <a:off x="6674685" y="1340512"/>
              <a:ext cx="2025648" cy="5342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rPr>
                <a:t>Điểm 8</a:t>
              </a:r>
              <a:endParaRPr kumimoji="0" lang="vi-VN" sz="2400" b="1"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10" name="TextBox 9"/>
            <p:cNvSpPr txBox="1"/>
            <p:nvPr/>
          </p:nvSpPr>
          <p:spPr>
            <a:xfrm rot="12232592">
              <a:off x="5742637" y="2113644"/>
              <a:ext cx="2025648" cy="81911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a:solidFill>
                    <a:prstClr val="white"/>
                  </a:solidFill>
                  <a:latin typeface="Arial" panose="020B0604020202020204" pitchFamily="34" charset="0"/>
                  <a:ea typeface="Tahoma" panose="020B0604030504040204" pitchFamily="34" charset="0"/>
                  <a:cs typeface="Arial" panose="020B0604020202020204" pitchFamily="34" charset="0"/>
                </a:rPr>
                <a:t>Tràng pháo tay</a:t>
              </a:r>
              <a:endParaRPr kumimoji="0" lang="vi-VN" sz="2000" b="1" i="0" u="none" strike="noStrike" kern="1200" cap="none" spc="0" normalizeH="0" baseline="0" noProof="0" dirty="0">
                <a:ln>
                  <a:noFill/>
                </a:ln>
                <a:solidFill>
                  <a:prstClr val="white"/>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11" name="TextBox 10"/>
            <p:cNvSpPr txBox="1"/>
            <p:nvPr/>
          </p:nvSpPr>
          <p:spPr>
            <a:xfrm rot="17590276">
              <a:off x="8020996" y="1195133"/>
              <a:ext cx="2025648" cy="81911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a:solidFill>
                    <a:prstClr val="white"/>
                  </a:solidFill>
                  <a:latin typeface="Arial" panose="020B0604020202020204" pitchFamily="34" charset="0"/>
                  <a:ea typeface="Tahoma" panose="020B0604030504040204" pitchFamily="34" charset="0"/>
                  <a:cs typeface="Arial" panose="020B0604020202020204" pitchFamily="34" charset="0"/>
                </a:rPr>
                <a:t>Phần thưởng</a:t>
              </a:r>
              <a:endParaRPr kumimoji="0" lang="vi-VN" sz="2000" b="1" i="0" u="none" strike="noStrike" kern="1200" cap="none" spc="0" normalizeH="0" baseline="0" noProof="0" dirty="0">
                <a:ln>
                  <a:noFill/>
                </a:ln>
                <a:solidFill>
                  <a:prstClr val="white"/>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12" name="TextBox 11"/>
            <p:cNvSpPr txBox="1"/>
            <p:nvPr/>
          </p:nvSpPr>
          <p:spPr>
            <a:xfrm rot="20155085">
              <a:off x="8917980" y="2296316"/>
              <a:ext cx="2025648" cy="46297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a:solidFill>
                    <a:prstClr val="black"/>
                  </a:solidFill>
                  <a:latin typeface="Arial" panose="020B0604020202020204" pitchFamily="34" charset="0"/>
                  <a:ea typeface="Tahoma" panose="020B0604030504040204" pitchFamily="34" charset="0"/>
                  <a:cs typeface="Arial" panose="020B0604020202020204" pitchFamily="34" charset="0"/>
                </a:rPr>
                <a:t>Mất lượt</a:t>
              </a:r>
              <a:endParaRPr kumimoji="0" lang="vi-VN" sz="2000" b="1"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17" name="TextBox 16"/>
            <p:cNvSpPr txBox="1"/>
            <p:nvPr/>
          </p:nvSpPr>
          <p:spPr>
            <a:xfrm rot="9501114">
              <a:off x="5697321" y="3595892"/>
              <a:ext cx="2025648" cy="5342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a:solidFill>
                    <a:prstClr val="black"/>
                  </a:solidFill>
                  <a:latin typeface="Arial" panose="020B0604020202020204" pitchFamily="34" charset="0"/>
                  <a:ea typeface="Tahoma" panose="020B0604030504040204" pitchFamily="34" charset="0"/>
                  <a:cs typeface="Arial" panose="020B0604020202020204" pitchFamily="34" charset="0"/>
                </a:rPr>
                <a:t>Điểm 10</a:t>
              </a:r>
              <a:endParaRPr kumimoji="0" lang="vi-VN" sz="2400" b="1"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19" name="TextBox 18"/>
            <p:cNvSpPr txBox="1"/>
            <p:nvPr/>
          </p:nvSpPr>
          <p:spPr>
            <a:xfrm rot="6703311">
              <a:off x="6660976" y="4421768"/>
              <a:ext cx="2025648" cy="81911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Arial" panose="020B0604020202020204" pitchFamily="34" charset="0"/>
                  <a:ea typeface="Tahoma" panose="020B0604030504040204" pitchFamily="34" charset="0"/>
                  <a:cs typeface="Arial" panose="020B0604020202020204" pitchFamily="34" charset="0"/>
                </a:rPr>
                <a:t>Phần thưởng</a:t>
              </a:r>
              <a:endParaRPr kumimoji="0" lang="vi-VN" sz="2000" b="1" i="0" u="none" strike="noStrike" kern="1200" cap="none" spc="0" normalizeH="0" baseline="0" noProof="0" dirty="0">
                <a:ln>
                  <a:noFill/>
                </a:ln>
                <a:solidFill>
                  <a:prstClr val="white"/>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20" name="TextBox 19"/>
            <p:cNvSpPr txBox="1"/>
            <p:nvPr/>
          </p:nvSpPr>
          <p:spPr>
            <a:xfrm rot="3829829">
              <a:off x="8019634" y="4607076"/>
              <a:ext cx="2025648" cy="46297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rPr>
                <a:t>Thêm lượt</a:t>
              </a:r>
              <a:endParaRPr kumimoji="0" lang="vi-VN" sz="2000" b="1"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21" name="TextBox 20"/>
            <p:cNvSpPr txBox="1"/>
            <p:nvPr/>
          </p:nvSpPr>
          <p:spPr>
            <a:xfrm rot="1321648">
              <a:off x="8940448" y="3627400"/>
              <a:ext cx="2025648" cy="5342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prstClr val="white"/>
                  </a:solidFill>
                  <a:latin typeface="Arial" panose="020B0604020202020204" pitchFamily="34" charset="0"/>
                  <a:ea typeface="Tahoma" panose="020B0604030504040204" pitchFamily="34" charset="0"/>
                  <a:cs typeface="Arial" panose="020B0604020202020204" pitchFamily="34" charset="0"/>
                </a:rPr>
                <a:t>Điểm 9</a:t>
              </a:r>
              <a:endParaRPr kumimoji="0" lang="vi-VN" sz="2400" b="1" i="0" u="none" strike="noStrike" kern="1200" cap="none" spc="0" normalizeH="0" baseline="0" noProof="0" dirty="0">
                <a:ln>
                  <a:noFill/>
                </a:ln>
                <a:solidFill>
                  <a:prstClr val="white"/>
                </a:solidFill>
                <a:effectLst/>
                <a:uLnTx/>
                <a:uFillTx/>
                <a:latin typeface="Arial" panose="020B0604020202020204" pitchFamily="34" charset="0"/>
                <a:ea typeface="Tahoma" panose="020B0604030504040204" pitchFamily="34" charset="0"/>
                <a:cs typeface="Arial" panose="020B0604020202020204" pitchFamily="34" charset="0"/>
              </a:endParaRPr>
            </a:p>
          </p:txBody>
        </p:sp>
      </p:grpSp>
      <p:sp>
        <p:nvSpPr>
          <p:cNvPr id="23" name="Isosceles Triangle 22"/>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25" name="quay dung"/>
          <p:cNvSpPr/>
          <p:nvPr/>
        </p:nvSpPr>
        <p:spPr>
          <a:xfrm>
            <a:off x="9287691" y="5878286"/>
            <a:ext cx="2704012" cy="849085"/>
          </a:xfrm>
          <a:prstGeom prst="round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Tahoma" panose="020B0604030504040204" pitchFamily="34" charset="0"/>
                <a:cs typeface="Arial" panose="020B0604020202020204" pitchFamily="34" charset="0"/>
              </a:rPr>
              <a:t>QUAY</a:t>
            </a:r>
            <a:endParaRPr kumimoji="0" lang="vi-VN" sz="2400" b="1" i="0" u="none" strike="noStrike" kern="1200" cap="none" spc="0" normalizeH="0" baseline="0" noProof="0" dirty="0">
              <a:ln>
                <a:noFill/>
              </a:ln>
              <a:solidFill>
                <a:prstClr val="white"/>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26" name="Rounded Rectangle 25">
            <a:hlinkClick r:id="rId6" action="ppaction://hlinksldjump"/>
          </p:cNvPr>
          <p:cNvSpPr/>
          <p:nvPr/>
        </p:nvSpPr>
        <p:spPr>
          <a:xfrm>
            <a:off x="817013" y="2701376"/>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rPr>
              <a:t>1</a:t>
            </a:r>
            <a:endParaRPr kumimoji="0" lang="vi-VN" sz="4400" b="1"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27" name="Rounded Rectangle 26">
            <a:hlinkClick r:id="rId7" action="ppaction://hlinksldjump"/>
          </p:cNvPr>
          <p:cNvSpPr/>
          <p:nvPr/>
        </p:nvSpPr>
        <p:spPr>
          <a:xfrm>
            <a:off x="2314930" y="2701376"/>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rPr>
              <a:t>2</a:t>
            </a:r>
            <a:endParaRPr kumimoji="0" lang="vi-VN" sz="4400" b="1"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28" name="Rounded Rectangle 27">
            <a:hlinkClick r:id="rId8" action="ppaction://hlinksldjump"/>
          </p:cNvPr>
          <p:cNvSpPr/>
          <p:nvPr/>
        </p:nvSpPr>
        <p:spPr>
          <a:xfrm>
            <a:off x="724807" y="4236820"/>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rPr>
              <a:t>3</a:t>
            </a:r>
            <a:endParaRPr kumimoji="0" lang="vi-VN" sz="4400" b="1"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35" name="Rounded Rectangle 34">
            <a:hlinkClick r:id="rId9" action="ppaction://hlinksldjump"/>
          </p:cNvPr>
          <p:cNvSpPr/>
          <p:nvPr/>
        </p:nvSpPr>
        <p:spPr>
          <a:xfrm>
            <a:off x="2308726" y="4236820"/>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rPr>
              <a:t>4</a:t>
            </a:r>
            <a:endParaRPr kumimoji="0" lang="vi-VN" sz="4400" b="1" i="0" u="none" strike="noStrike" kern="1200" cap="none" spc="0" normalizeH="0" baseline="0" noProof="0" dirty="0">
              <a:ln>
                <a:noFill/>
              </a:ln>
              <a:solidFill>
                <a:prstClr val="black"/>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41" name="Rectangle 40"/>
          <p:cNvSpPr/>
          <p:nvPr/>
        </p:nvSpPr>
        <p:spPr>
          <a:xfrm>
            <a:off x="421946" y="234507"/>
            <a:ext cx="5121915" cy="1938992"/>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Arial" panose="020B0604020202020204" pitchFamily="34" charset="0"/>
                <a:ea typeface="Tahoma" panose="020B0604030504040204" pitchFamily="34" charset="0"/>
                <a:cs typeface="Arial" panose="020B0604020202020204" pitchFamily="34" charset="0"/>
              </a:rPr>
              <a:t>VÒNG QUAY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Arial" panose="020B0604020202020204" pitchFamily="34" charset="0"/>
                <a:ea typeface="Tahoma" panose="020B0604030504040204" pitchFamily="34" charset="0"/>
                <a:cs typeface="Arial" panose="020B0604020202020204" pitchFamily="34" charset="0"/>
              </a:rPr>
              <a:t>MAY MẮN</a:t>
            </a:r>
          </a:p>
        </p:txBody>
      </p:sp>
      <p:pic>
        <p:nvPicPr>
          <p:cNvPr id="44" name="Picture 4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24807" y="845531"/>
            <a:ext cx="495300" cy="438150"/>
          </a:xfrm>
          <a:prstGeom prst="rect">
            <a:avLst/>
          </a:prstGeom>
        </p:spPr>
      </p:pic>
      <p:pic>
        <p:nvPicPr>
          <p:cNvPr id="45" name="Picture 4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29739" y="1207472"/>
            <a:ext cx="495300" cy="438150"/>
          </a:xfrm>
          <a:prstGeom prst="rect">
            <a:avLst/>
          </a:prstGeom>
        </p:spPr>
      </p:pic>
      <p:pic>
        <p:nvPicPr>
          <p:cNvPr id="46" name="Picture 4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919150" y="680278"/>
            <a:ext cx="495300" cy="438150"/>
          </a:xfrm>
          <a:prstGeom prst="rect">
            <a:avLst/>
          </a:prstGeom>
        </p:spPr>
      </p:pic>
      <p:pic>
        <p:nvPicPr>
          <p:cNvPr id="47" name="Picture 4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111830" y="478508"/>
            <a:ext cx="714375" cy="1190625"/>
          </a:xfrm>
          <a:prstGeom prst="rect">
            <a:avLst/>
          </a:prstGeom>
        </p:spPr>
      </p:pic>
      <p:pic>
        <p:nvPicPr>
          <p:cNvPr id="2" name="Picture 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646194" y="2397345"/>
            <a:ext cx="1354214" cy="1155064"/>
          </a:xfrm>
          <a:prstGeom prst="rect">
            <a:avLst/>
          </a:prstGeom>
        </p:spPr>
      </p:pic>
      <p:pic>
        <p:nvPicPr>
          <p:cNvPr id="3" name="vongqua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cstate="print"/>
          <a:stretch>
            <a:fillRect/>
          </a:stretch>
        </p:blipFill>
        <p:spPr>
          <a:xfrm>
            <a:off x="9714152" y="-693733"/>
            <a:ext cx="609600" cy="609600"/>
          </a:xfrm>
          <a:prstGeom prst="rect">
            <a:avLst/>
          </a:prstGeom>
        </p:spPr>
      </p:pic>
      <p:sp>
        <p:nvSpPr>
          <p:cNvPr id="31" name="Isosceles Triangle 30"/>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32" name="Isosceles Triangle 31"/>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33" name="Isosceles Triangle 32"/>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34" name="Isosceles Triangle 33"/>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42" name="Isosceles Triangle 41"/>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43" name="Isosceles Triangle 42"/>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48" name="Isosceles Triangle 47"/>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49" name="Isosceles Triangle 48"/>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50" name="Isosceles Triangle 49"/>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51" name="Isosceles Triangle 50"/>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52" name="Isosceles Triangle 51"/>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53" name="Isosceles Triangle 52"/>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54" name="Isosceles Triangle 53"/>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55" name="Isosceles Triangle 54"/>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56" name="Isosceles Triangle 55"/>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57" name="Isosceles Triangle 56"/>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58" name="Isosceles Triangle 57"/>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59" name="Isosceles Triangle 58"/>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60" name="Isosceles Triangle 59"/>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61" name="Isosceles Triangle 60"/>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24" name="Heart 23">
            <a:hlinkClick r:id="" action="ppaction://noaction"/>
          </p:cNvPr>
          <p:cNvSpPr/>
          <p:nvPr/>
        </p:nvSpPr>
        <p:spPr>
          <a:xfrm rot="5400000">
            <a:off x="11351621" y="2586449"/>
            <a:ext cx="783772" cy="783770"/>
          </a:xfrm>
          <a:prstGeom prst="hear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62" name="Hình chữ nhật: Góc Tròn 1">
            <a:hlinkClick r:id="rId14" action="ppaction://hlinksldjump"/>
            <a:extLst>
              <a:ext uri="{FF2B5EF4-FFF2-40B4-BE49-F238E27FC236}">
                <a16:creationId xmlns:a16="http://schemas.microsoft.com/office/drawing/2014/main" id="{3EC720E6-6797-4C55-80E5-1445813BEE41}"/>
              </a:ext>
            </a:extLst>
          </p:cNvPr>
          <p:cNvSpPr/>
          <p:nvPr/>
        </p:nvSpPr>
        <p:spPr>
          <a:xfrm>
            <a:off x="6183116" y="5887990"/>
            <a:ext cx="1463078" cy="8393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atin typeface="Arial" panose="020B0604020202020204" pitchFamily="34" charset="0"/>
                <a:cs typeface="Arial" panose="020B0604020202020204" pitchFamily="34" charset="0"/>
              </a:rPr>
              <a:t>Luật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chơi</a:t>
            </a:r>
            <a:endParaRPr lang="vi-VN" sz="2400" dirty="0">
              <a:latin typeface="Arial" panose="020B0604020202020204" pitchFamily="34" charset="0"/>
              <a:cs typeface="Arial" panose="020B0604020202020204" pitchFamily="34" charset="0"/>
            </a:endParaRPr>
          </a:p>
        </p:txBody>
      </p:sp>
      <p:sp>
        <p:nvSpPr>
          <p:cNvPr id="5" name="Nút Hành động: Đến Phần cuối 4">
            <a:hlinkClick r:id="rId15" action="ppaction://hlinksldjump" highlightClick="1"/>
            <a:extLst>
              <a:ext uri="{FF2B5EF4-FFF2-40B4-BE49-F238E27FC236}">
                <a16:creationId xmlns:a16="http://schemas.microsoft.com/office/drawing/2014/main" id="{81FD66E2-4D09-44B1-B8E7-EEA9C90AAD03}"/>
              </a:ext>
            </a:extLst>
          </p:cNvPr>
          <p:cNvSpPr/>
          <p:nvPr/>
        </p:nvSpPr>
        <p:spPr>
          <a:xfrm>
            <a:off x="817013" y="6188891"/>
            <a:ext cx="939494" cy="53848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2991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1.25E-6 -2.59259E-6 L 1.25E-6 -0.02407 " pathEditMode="relative" rAng="0" ptsTypes="AA">
                                      <p:cBhvr>
                                        <p:cTn id="6" dur="250" accel="50000" decel="50000" autoRev="1" fill="hold">
                                          <p:stCondLst>
                                            <p:cond delay="0"/>
                                          </p:stCondLst>
                                        </p:cTn>
                                        <p:tgtEl>
                                          <p:spTgt spid="41"/>
                                        </p:tgtEl>
                                        <p:attrNameLst>
                                          <p:attrName>ppt_x</p:attrName>
                                          <p:attrName>ppt_y</p:attrName>
                                        </p:attrNameLst>
                                      </p:cBhvr>
                                      <p:rCtr x="0" y="-1204"/>
                                    </p:animMotion>
                                    <p:animRot by="1500000">
                                      <p:cBhvr>
                                        <p:cTn id="7" dur="125" fill="hold">
                                          <p:stCondLst>
                                            <p:cond delay="0"/>
                                          </p:stCondLst>
                                        </p:cTn>
                                        <p:tgtEl>
                                          <p:spTgt spid="41"/>
                                        </p:tgtEl>
                                        <p:attrNameLst>
                                          <p:attrName>r</p:attrName>
                                        </p:attrNameLst>
                                      </p:cBhvr>
                                    </p:animRot>
                                    <p:animRot by="-1500000">
                                      <p:cBhvr>
                                        <p:cTn id="8" dur="125" fill="hold">
                                          <p:stCondLst>
                                            <p:cond delay="125"/>
                                          </p:stCondLst>
                                        </p:cTn>
                                        <p:tgtEl>
                                          <p:spTgt spid="41"/>
                                        </p:tgtEl>
                                        <p:attrNameLst>
                                          <p:attrName>r</p:attrName>
                                        </p:attrNameLst>
                                      </p:cBhvr>
                                    </p:animRot>
                                    <p:animRot by="-1500000">
                                      <p:cBhvr>
                                        <p:cTn id="9" dur="125" fill="hold">
                                          <p:stCondLst>
                                            <p:cond delay="250"/>
                                          </p:stCondLst>
                                        </p:cTn>
                                        <p:tgtEl>
                                          <p:spTgt spid="41"/>
                                        </p:tgtEl>
                                        <p:attrNameLst>
                                          <p:attrName>r</p:attrName>
                                        </p:attrNameLst>
                                      </p:cBhvr>
                                    </p:animRot>
                                    <p:animRot by="1500000">
                                      <p:cBhvr>
                                        <p:cTn id="10" dur="125" fill="hold">
                                          <p:stCondLst>
                                            <p:cond delay="375"/>
                                          </p:stCondLst>
                                        </p:cTn>
                                        <p:tgtEl>
                                          <p:spTgt spid="4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31"/>
                                        </p:tgtEl>
                                      </p:cBhvr>
                                    </p:animEffect>
                                    <p:set>
                                      <p:cBhvr>
                                        <p:cTn id="15" dur="1" fill="hold">
                                          <p:stCondLst>
                                            <p:cond delay="499"/>
                                          </p:stCondLst>
                                        </p:cTn>
                                        <p:tgtEl>
                                          <p:spTgt spid="31"/>
                                        </p:tgtEl>
                                        <p:attrNameLst>
                                          <p:attrName>style.visibility</p:attrName>
                                        </p:attrNameLst>
                                      </p:cBhvr>
                                      <p:to>
                                        <p:strVal val="hidden"/>
                                      </p:to>
                                    </p:set>
                                  </p:childTnLst>
                                </p:cTn>
                              </p:par>
                              <p:par>
                                <p:cTn id="16" presetID="3" presetClass="mediacall" presetSubtype="0" fill="hold" nodeType="withEffect">
                                  <p:stCondLst>
                                    <p:cond delay="0"/>
                                  </p:stCondLst>
                                  <p:childTnLst>
                                    <p:cmd type="call" cmd="stop">
                                      <p:cBhvr>
                                        <p:cTn id="17" dur="1" fill="hold"/>
                                        <p:tgtEl>
                                          <p:spTgt spid="3"/>
                                        </p:tgtEl>
                                      </p:cBhvr>
                                    </p:cmd>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32"/>
                                        </p:tgtEl>
                                      </p:cBhvr>
                                    </p:animEffect>
                                    <p:set>
                                      <p:cBhvr>
                                        <p:cTn id="22" dur="1" fill="hold">
                                          <p:stCondLst>
                                            <p:cond delay="499"/>
                                          </p:stCondLst>
                                        </p:cTn>
                                        <p:tgtEl>
                                          <p:spTgt spid="32"/>
                                        </p:tgtEl>
                                        <p:attrNameLst>
                                          <p:attrName>style.visibility</p:attrName>
                                        </p:attrNameLst>
                                      </p:cBhvr>
                                      <p:to>
                                        <p:strVal val="hidden"/>
                                      </p:to>
                                    </p:set>
                                  </p:childTnLst>
                                </p:cTn>
                              </p:par>
                              <p:par>
                                <p:cTn id="23" presetID="3" presetClass="mediacall" presetSubtype="0" fill="hold" nodeType="withEffect">
                                  <p:stCondLst>
                                    <p:cond delay="0"/>
                                  </p:stCondLst>
                                  <p:childTnLst>
                                    <p:cmd type="call" cmd="stop">
                                      <p:cBhvr>
                                        <p:cTn id="24" dur="1" fill="hold"/>
                                        <p:tgtEl>
                                          <p:spTgt spid="3"/>
                                        </p:tgtEl>
                                      </p:cBhvr>
                                    </p:cmd>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0" nodeType="clickEffect">
                                  <p:stCondLst>
                                    <p:cond delay="0"/>
                                  </p:stCondLst>
                                  <p:childTnLst>
                                    <p:animEffect transition="out" filter="fade">
                                      <p:cBhvr>
                                        <p:cTn id="28" dur="500"/>
                                        <p:tgtEl>
                                          <p:spTgt spid="33"/>
                                        </p:tgtEl>
                                      </p:cBhvr>
                                    </p:animEffect>
                                    <p:set>
                                      <p:cBhvr>
                                        <p:cTn id="29" dur="1" fill="hold">
                                          <p:stCondLst>
                                            <p:cond delay="499"/>
                                          </p:stCondLst>
                                        </p:cTn>
                                        <p:tgtEl>
                                          <p:spTgt spid="33"/>
                                        </p:tgtEl>
                                        <p:attrNameLst>
                                          <p:attrName>style.visibility</p:attrName>
                                        </p:attrNameLst>
                                      </p:cBhvr>
                                      <p:to>
                                        <p:strVal val="hidden"/>
                                      </p:to>
                                    </p:set>
                                  </p:childTnLst>
                                </p:cTn>
                              </p:par>
                              <p:par>
                                <p:cTn id="30" presetID="3" presetClass="mediacall" presetSubtype="0" fill="hold" nodeType="withEffect">
                                  <p:stCondLst>
                                    <p:cond delay="0"/>
                                  </p:stCondLst>
                                  <p:childTnLst>
                                    <p:cmd type="call" cmd="stop">
                                      <p:cBhvr>
                                        <p:cTn id="31" dur="1" fill="hold"/>
                                        <p:tgtEl>
                                          <p:spTgt spid="3"/>
                                        </p:tgtEl>
                                      </p:cBhvr>
                                    </p:cmd>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34"/>
                                        </p:tgtEl>
                                      </p:cBhvr>
                                    </p:animEffect>
                                    <p:set>
                                      <p:cBhvr>
                                        <p:cTn id="36" dur="1" fill="hold">
                                          <p:stCondLst>
                                            <p:cond delay="499"/>
                                          </p:stCondLst>
                                        </p:cTn>
                                        <p:tgtEl>
                                          <p:spTgt spid="34"/>
                                        </p:tgtEl>
                                        <p:attrNameLst>
                                          <p:attrName>style.visibility</p:attrName>
                                        </p:attrNameLst>
                                      </p:cBhvr>
                                      <p:to>
                                        <p:strVal val="hidden"/>
                                      </p:to>
                                    </p:set>
                                  </p:childTnLst>
                                </p:cTn>
                              </p:par>
                              <p:par>
                                <p:cTn id="37" presetID="3" presetClass="mediacall" presetSubtype="0" fill="hold" nodeType="withEffect">
                                  <p:stCondLst>
                                    <p:cond delay="0"/>
                                  </p:stCondLst>
                                  <p:childTnLst>
                                    <p:cmd type="call" cmd="stop">
                                      <p:cBhvr>
                                        <p:cTn id="38" dur="1" fill="hold"/>
                                        <p:tgtEl>
                                          <p:spTgt spid="3"/>
                                        </p:tgtEl>
                                      </p:cBhvr>
                                    </p:cmd>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42"/>
                                        </p:tgtEl>
                                      </p:cBhvr>
                                    </p:animEffect>
                                    <p:set>
                                      <p:cBhvr>
                                        <p:cTn id="43" dur="1" fill="hold">
                                          <p:stCondLst>
                                            <p:cond delay="499"/>
                                          </p:stCondLst>
                                        </p:cTn>
                                        <p:tgtEl>
                                          <p:spTgt spid="42"/>
                                        </p:tgtEl>
                                        <p:attrNameLst>
                                          <p:attrName>style.visibility</p:attrName>
                                        </p:attrNameLst>
                                      </p:cBhvr>
                                      <p:to>
                                        <p:strVal val="hidden"/>
                                      </p:to>
                                    </p:set>
                                  </p:childTnLst>
                                </p:cTn>
                              </p:par>
                              <p:par>
                                <p:cTn id="44" presetID="3" presetClass="mediacall" presetSubtype="0" fill="hold" nodeType="withEffect">
                                  <p:stCondLst>
                                    <p:cond delay="0"/>
                                  </p:stCondLst>
                                  <p:childTnLst>
                                    <p:cmd type="call" cmd="stop">
                                      <p:cBhvr>
                                        <p:cTn id="45" dur="1" fill="hold"/>
                                        <p:tgtEl>
                                          <p:spTgt spid="3"/>
                                        </p:tgtEl>
                                      </p:cBhvr>
                                    </p:cmd>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0" nodeType="clickEffect">
                                  <p:stCondLst>
                                    <p:cond delay="0"/>
                                  </p:stCondLst>
                                  <p:childTnLst>
                                    <p:animEffect transition="out" filter="fade">
                                      <p:cBhvr>
                                        <p:cTn id="49" dur="500"/>
                                        <p:tgtEl>
                                          <p:spTgt spid="43"/>
                                        </p:tgtEl>
                                      </p:cBhvr>
                                    </p:animEffect>
                                    <p:set>
                                      <p:cBhvr>
                                        <p:cTn id="50" dur="1" fill="hold">
                                          <p:stCondLst>
                                            <p:cond delay="499"/>
                                          </p:stCondLst>
                                        </p:cTn>
                                        <p:tgtEl>
                                          <p:spTgt spid="43"/>
                                        </p:tgtEl>
                                        <p:attrNameLst>
                                          <p:attrName>style.visibility</p:attrName>
                                        </p:attrNameLst>
                                      </p:cBhvr>
                                      <p:to>
                                        <p:strVal val="hidden"/>
                                      </p:to>
                                    </p:set>
                                  </p:childTnLst>
                                </p:cTn>
                              </p:par>
                              <p:par>
                                <p:cTn id="51" presetID="3" presetClass="mediacall" presetSubtype="0" fill="hold" nodeType="withEffect">
                                  <p:stCondLst>
                                    <p:cond delay="0"/>
                                  </p:stCondLst>
                                  <p:childTnLst>
                                    <p:cmd type="call" cmd="stop">
                                      <p:cBhvr>
                                        <p:cTn id="52" dur="1" fill="hold"/>
                                        <p:tgtEl>
                                          <p:spTgt spid="3"/>
                                        </p:tgtEl>
                                      </p:cBhvr>
                                    </p:cmd>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0" nodeType="clickEffect">
                                  <p:stCondLst>
                                    <p:cond delay="0"/>
                                  </p:stCondLst>
                                  <p:childTnLst>
                                    <p:animEffect transition="out" filter="fade">
                                      <p:cBhvr>
                                        <p:cTn id="56" dur="500"/>
                                        <p:tgtEl>
                                          <p:spTgt spid="48"/>
                                        </p:tgtEl>
                                      </p:cBhvr>
                                    </p:animEffect>
                                    <p:set>
                                      <p:cBhvr>
                                        <p:cTn id="57" dur="1" fill="hold">
                                          <p:stCondLst>
                                            <p:cond delay="499"/>
                                          </p:stCondLst>
                                        </p:cTn>
                                        <p:tgtEl>
                                          <p:spTgt spid="48"/>
                                        </p:tgtEl>
                                        <p:attrNameLst>
                                          <p:attrName>style.visibility</p:attrName>
                                        </p:attrNameLst>
                                      </p:cBhvr>
                                      <p:to>
                                        <p:strVal val="hidden"/>
                                      </p:to>
                                    </p:set>
                                  </p:childTnLst>
                                </p:cTn>
                              </p:par>
                              <p:par>
                                <p:cTn id="58" presetID="3" presetClass="mediacall" presetSubtype="0" fill="hold" nodeType="withEffect">
                                  <p:stCondLst>
                                    <p:cond delay="0"/>
                                  </p:stCondLst>
                                  <p:childTnLst>
                                    <p:cmd type="call" cmd="stop">
                                      <p:cBhvr>
                                        <p:cTn id="59" dur="1" fill="hold"/>
                                        <p:tgtEl>
                                          <p:spTgt spid="3"/>
                                        </p:tgtEl>
                                      </p:cBhvr>
                                    </p:cmd>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0" nodeType="clickEffect">
                                  <p:stCondLst>
                                    <p:cond delay="0"/>
                                  </p:stCondLst>
                                  <p:childTnLst>
                                    <p:animEffect transition="out" filter="fade">
                                      <p:cBhvr>
                                        <p:cTn id="63" dur="500"/>
                                        <p:tgtEl>
                                          <p:spTgt spid="49"/>
                                        </p:tgtEl>
                                      </p:cBhvr>
                                    </p:animEffect>
                                    <p:set>
                                      <p:cBhvr>
                                        <p:cTn id="64" dur="1" fill="hold">
                                          <p:stCondLst>
                                            <p:cond delay="499"/>
                                          </p:stCondLst>
                                        </p:cTn>
                                        <p:tgtEl>
                                          <p:spTgt spid="49"/>
                                        </p:tgtEl>
                                        <p:attrNameLst>
                                          <p:attrName>style.visibility</p:attrName>
                                        </p:attrNameLst>
                                      </p:cBhvr>
                                      <p:to>
                                        <p:strVal val="hidden"/>
                                      </p:to>
                                    </p:set>
                                  </p:childTnLst>
                                </p:cTn>
                              </p:par>
                              <p:par>
                                <p:cTn id="65" presetID="3" presetClass="mediacall" presetSubtype="0" fill="hold" nodeType="withEffect">
                                  <p:stCondLst>
                                    <p:cond delay="0"/>
                                  </p:stCondLst>
                                  <p:childTnLst>
                                    <p:cmd type="call" cmd="stop">
                                      <p:cBhvr>
                                        <p:cTn id="66" dur="1" fill="hold"/>
                                        <p:tgtEl>
                                          <p:spTgt spid="3"/>
                                        </p:tgtEl>
                                      </p:cBhvr>
                                    </p:cmd>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0" nodeType="clickEffect">
                                  <p:stCondLst>
                                    <p:cond delay="0"/>
                                  </p:stCondLst>
                                  <p:childTnLst>
                                    <p:animEffect transition="out" filter="fade">
                                      <p:cBhvr>
                                        <p:cTn id="70" dur="500"/>
                                        <p:tgtEl>
                                          <p:spTgt spid="50"/>
                                        </p:tgtEl>
                                      </p:cBhvr>
                                    </p:animEffect>
                                    <p:set>
                                      <p:cBhvr>
                                        <p:cTn id="71" dur="1" fill="hold">
                                          <p:stCondLst>
                                            <p:cond delay="499"/>
                                          </p:stCondLst>
                                        </p:cTn>
                                        <p:tgtEl>
                                          <p:spTgt spid="50"/>
                                        </p:tgtEl>
                                        <p:attrNameLst>
                                          <p:attrName>style.visibility</p:attrName>
                                        </p:attrNameLst>
                                      </p:cBhvr>
                                      <p:to>
                                        <p:strVal val="hidden"/>
                                      </p:to>
                                    </p:set>
                                  </p:childTnLst>
                                </p:cTn>
                              </p:par>
                              <p:par>
                                <p:cTn id="72" presetID="3" presetClass="mediacall" presetSubtype="0" fill="hold" nodeType="withEffect">
                                  <p:stCondLst>
                                    <p:cond delay="0"/>
                                  </p:stCondLst>
                                  <p:childTnLst>
                                    <p:cmd type="call" cmd="stop">
                                      <p:cBhvr>
                                        <p:cTn id="73" dur="1" fill="hold"/>
                                        <p:tgtEl>
                                          <p:spTgt spid="3"/>
                                        </p:tgtEl>
                                      </p:cBhvr>
                                    </p:cmd>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grpId="0" nodeType="clickEffect">
                                  <p:stCondLst>
                                    <p:cond delay="0"/>
                                  </p:stCondLst>
                                  <p:childTnLst>
                                    <p:animEffect transition="out" filter="fade">
                                      <p:cBhvr>
                                        <p:cTn id="77" dur="500"/>
                                        <p:tgtEl>
                                          <p:spTgt spid="51"/>
                                        </p:tgtEl>
                                      </p:cBhvr>
                                    </p:animEffect>
                                    <p:set>
                                      <p:cBhvr>
                                        <p:cTn id="78" dur="1" fill="hold">
                                          <p:stCondLst>
                                            <p:cond delay="499"/>
                                          </p:stCondLst>
                                        </p:cTn>
                                        <p:tgtEl>
                                          <p:spTgt spid="51"/>
                                        </p:tgtEl>
                                        <p:attrNameLst>
                                          <p:attrName>style.visibility</p:attrName>
                                        </p:attrNameLst>
                                      </p:cBhvr>
                                      <p:to>
                                        <p:strVal val="hidden"/>
                                      </p:to>
                                    </p:set>
                                  </p:childTnLst>
                                </p:cTn>
                              </p:par>
                              <p:par>
                                <p:cTn id="79" presetID="3" presetClass="mediacall" presetSubtype="0" fill="hold" nodeType="withEffect">
                                  <p:stCondLst>
                                    <p:cond delay="0"/>
                                  </p:stCondLst>
                                  <p:childTnLst>
                                    <p:cmd type="call" cmd="stop">
                                      <p:cBhvr>
                                        <p:cTn id="80" dur="1" fill="hold"/>
                                        <p:tgtEl>
                                          <p:spTgt spid="3"/>
                                        </p:tgtEl>
                                      </p:cBhvr>
                                    </p:cmd>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grpId="0" nodeType="clickEffect">
                                  <p:stCondLst>
                                    <p:cond delay="0"/>
                                  </p:stCondLst>
                                  <p:childTnLst>
                                    <p:animEffect transition="out" filter="fade">
                                      <p:cBhvr>
                                        <p:cTn id="84" dur="500"/>
                                        <p:tgtEl>
                                          <p:spTgt spid="52"/>
                                        </p:tgtEl>
                                      </p:cBhvr>
                                    </p:animEffect>
                                    <p:set>
                                      <p:cBhvr>
                                        <p:cTn id="85" dur="1" fill="hold">
                                          <p:stCondLst>
                                            <p:cond delay="499"/>
                                          </p:stCondLst>
                                        </p:cTn>
                                        <p:tgtEl>
                                          <p:spTgt spid="52"/>
                                        </p:tgtEl>
                                        <p:attrNameLst>
                                          <p:attrName>style.visibility</p:attrName>
                                        </p:attrNameLst>
                                      </p:cBhvr>
                                      <p:to>
                                        <p:strVal val="hidden"/>
                                      </p:to>
                                    </p:set>
                                  </p:childTnLst>
                                </p:cTn>
                              </p:par>
                              <p:par>
                                <p:cTn id="86" presetID="3" presetClass="mediacall" presetSubtype="0" fill="hold" nodeType="withEffect">
                                  <p:stCondLst>
                                    <p:cond delay="0"/>
                                  </p:stCondLst>
                                  <p:childTnLst>
                                    <p:cmd type="call" cmd="stop">
                                      <p:cBhvr>
                                        <p:cTn id="87" dur="1" fill="hold"/>
                                        <p:tgtEl>
                                          <p:spTgt spid="3"/>
                                        </p:tgtEl>
                                      </p:cBhvr>
                                    </p:cmd>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grpId="0" nodeType="clickEffect">
                                  <p:stCondLst>
                                    <p:cond delay="0"/>
                                  </p:stCondLst>
                                  <p:childTnLst>
                                    <p:animEffect transition="out" filter="fade">
                                      <p:cBhvr>
                                        <p:cTn id="91" dur="500"/>
                                        <p:tgtEl>
                                          <p:spTgt spid="53"/>
                                        </p:tgtEl>
                                      </p:cBhvr>
                                    </p:animEffect>
                                    <p:set>
                                      <p:cBhvr>
                                        <p:cTn id="92" dur="1" fill="hold">
                                          <p:stCondLst>
                                            <p:cond delay="499"/>
                                          </p:stCondLst>
                                        </p:cTn>
                                        <p:tgtEl>
                                          <p:spTgt spid="53"/>
                                        </p:tgtEl>
                                        <p:attrNameLst>
                                          <p:attrName>style.visibility</p:attrName>
                                        </p:attrNameLst>
                                      </p:cBhvr>
                                      <p:to>
                                        <p:strVal val="hidden"/>
                                      </p:to>
                                    </p:set>
                                  </p:childTnLst>
                                </p:cTn>
                              </p:par>
                              <p:par>
                                <p:cTn id="93" presetID="3" presetClass="mediacall" presetSubtype="0" fill="hold" nodeType="withEffect">
                                  <p:stCondLst>
                                    <p:cond delay="0"/>
                                  </p:stCondLst>
                                  <p:childTnLst>
                                    <p:cmd type="call" cmd="stop">
                                      <p:cBhvr>
                                        <p:cTn id="94" dur="1" fill="hold"/>
                                        <p:tgtEl>
                                          <p:spTgt spid="3"/>
                                        </p:tgtEl>
                                      </p:cBhvr>
                                    </p:cmd>
                                  </p:childTnLst>
                                </p:cTn>
                              </p:par>
                            </p:childTnLst>
                          </p:cTn>
                        </p:par>
                      </p:childTnLst>
                    </p:cTn>
                  </p:par>
                  <p:par>
                    <p:cTn id="95" fill="hold">
                      <p:stCondLst>
                        <p:cond delay="indefinite"/>
                      </p:stCondLst>
                      <p:childTnLst>
                        <p:par>
                          <p:cTn id="96" fill="hold">
                            <p:stCondLst>
                              <p:cond delay="0"/>
                            </p:stCondLst>
                            <p:childTnLst>
                              <p:par>
                                <p:cTn id="97" presetID="10" presetClass="exit" presetSubtype="0" fill="hold" grpId="0" nodeType="clickEffect">
                                  <p:stCondLst>
                                    <p:cond delay="0"/>
                                  </p:stCondLst>
                                  <p:childTnLst>
                                    <p:animEffect transition="out" filter="fade">
                                      <p:cBhvr>
                                        <p:cTn id="98" dur="500"/>
                                        <p:tgtEl>
                                          <p:spTgt spid="54"/>
                                        </p:tgtEl>
                                      </p:cBhvr>
                                    </p:animEffect>
                                    <p:set>
                                      <p:cBhvr>
                                        <p:cTn id="99" dur="1" fill="hold">
                                          <p:stCondLst>
                                            <p:cond delay="499"/>
                                          </p:stCondLst>
                                        </p:cTn>
                                        <p:tgtEl>
                                          <p:spTgt spid="54"/>
                                        </p:tgtEl>
                                        <p:attrNameLst>
                                          <p:attrName>style.visibility</p:attrName>
                                        </p:attrNameLst>
                                      </p:cBhvr>
                                      <p:to>
                                        <p:strVal val="hidden"/>
                                      </p:to>
                                    </p:set>
                                  </p:childTnLst>
                                </p:cTn>
                              </p:par>
                              <p:par>
                                <p:cTn id="100" presetID="3" presetClass="mediacall" presetSubtype="0" fill="hold" nodeType="withEffect">
                                  <p:stCondLst>
                                    <p:cond delay="0"/>
                                  </p:stCondLst>
                                  <p:childTnLst>
                                    <p:cmd type="call" cmd="stop">
                                      <p:cBhvr>
                                        <p:cTn id="101" dur="1" fill="hold"/>
                                        <p:tgtEl>
                                          <p:spTgt spid="3"/>
                                        </p:tgtEl>
                                      </p:cBhvr>
                                    </p:cmd>
                                  </p:childTnLst>
                                </p:cTn>
                              </p:par>
                            </p:childTnLst>
                          </p:cTn>
                        </p:par>
                      </p:childTnLst>
                    </p:cTn>
                  </p:par>
                  <p:par>
                    <p:cTn id="102" fill="hold">
                      <p:stCondLst>
                        <p:cond delay="indefinite"/>
                      </p:stCondLst>
                      <p:childTnLst>
                        <p:par>
                          <p:cTn id="103" fill="hold">
                            <p:stCondLst>
                              <p:cond delay="0"/>
                            </p:stCondLst>
                            <p:childTnLst>
                              <p:par>
                                <p:cTn id="104" presetID="10" presetClass="exit" presetSubtype="0" fill="hold" grpId="0" nodeType="clickEffect">
                                  <p:stCondLst>
                                    <p:cond delay="0"/>
                                  </p:stCondLst>
                                  <p:childTnLst>
                                    <p:animEffect transition="out" filter="fade">
                                      <p:cBhvr>
                                        <p:cTn id="105" dur="500"/>
                                        <p:tgtEl>
                                          <p:spTgt spid="55"/>
                                        </p:tgtEl>
                                      </p:cBhvr>
                                    </p:animEffect>
                                    <p:set>
                                      <p:cBhvr>
                                        <p:cTn id="106" dur="1" fill="hold">
                                          <p:stCondLst>
                                            <p:cond delay="499"/>
                                          </p:stCondLst>
                                        </p:cTn>
                                        <p:tgtEl>
                                          <p:spTgt spid="55"/>
                                        </p:tgtEl>
                                        <p:attrNameLst>
                                          <p:attrName>style.visibility</p:attrName>
                                        </p:attrNameLst>
                                      </p:cBhvr>
                                      <p:to>
                                        <p:strVal val="hidden"/>
                                      </p:to>
                                    </p:set>
                                  </p:childTnLst>
                                </p:cTn>
                              </p:par>
                              <p:par>
                                <p:cTn id="107" presetID="3" presetClass="mediacall" presetSubtype="0" fill="hold" nodeType="withEffect">
                                  <p:stCondLst>
                                    <p:cond delay="0"/>
                                  </p:stCondLst>
                                  <p:childTnLst>
                                    <p:cmd type="call" cmd="stop">
                                      <p:cBhvr>
                                        <p:cTn id="108" dur="1" fill="hold"/>
                                        <p:tgtEl>
                                          <p:spTgt spid="3"/>
                                        </p:tgtEl>
                                      </p:cBhvr>
                                    </p:cmd>
                                  </p:childTnLst>
                                </p:cTn>
                              </p:par>
                            </p:childTnLst>
                          </p:cTn>
                        </p:par>
                      </p:childTnLst>
                    </p:cTn>
                  </p:par>
                  <p:par>
                    <p:cTn id="109" fill="hold">
                      <p:stCondLst>
                        <p:cond delay="indefinite"/>
                      </p:stCondLst>
                      <p:childTnLst>
                        <p:par>
                          <p:cTn id="110" fill="hold">
                            <p:stCondLst>
                              <p:cond delay="0"/>
                            </p:stCondLst>
                            <p:childTnLst>
                              <p:par>
                                <p:cTn id="111" presetID="10" presetClass="exit" presetSubtype="0" fill="hold" grpId="0" nodeType="clickEffect">
                                  <p:stCondLst>
                                    <p:cond delay="0"/>
                                  </p:stCondLst>
                                  <p:childTnLst>
                                    <p:animEffect transition="out" filter="fade">
                                      <p:cBhvr>
                                        <p:cTn id="112" dur="500"/>
                                        <p:tgtEl>
                                          <p:spTgt spid="56"/>
                                        </p:tgtEl>
                                      </p:cBhvr>
                                    </p:animEffect>
                                    <p:set>
                                      <p:cBhvr>
                                        <p:cTn id="113" dur="1" fill="hold">
                                          <p:stCondLst>
                                            <p:cond delay="499"/>
                                          </p:stCondLst>
                                        </p:cTn>
                                        <p:tgtEl>
                                          <p:spTgt spid="56"/>
                                        </p:tgtEl>
                                        <p:attrNameLst>
                                          <p:attrName>style.visibility</p:attrName>
                                        </p:attrNameLst>
                                      </p:cBhvr>
                                      <p:to>
                                        <p:strVal val="hidden"/>
                                      </p:to>
                                    </p:set>
                                  </p:childTnLst>
                                </p:cTn>
                              </p:par>
                              <p:par>
                                <p:cTn id="114" presetID="3" presetClass="mediacall" presetSubtype="0" fill="hold" nodeType="withEffect">
                                  <p:stCondLst>
                                    <p:cond delay="0"/>
                                  </p:stCondLst>
                                  <p:childTnLst>
                                    <p:cmd type="call" cmd="stop">
                                      <p:cBhvr>
                                        <p:cTn id="115" dur="1" fill="hold"/>
                                        <p:tgtEl>
                                          <p:spTgt spid="3"/>
                                        </p:tgtEl>
                                      </p:cBhvr>
                                    </p:cmd>
                                  </p:childTnLst>
                                </p:cTn>
                              </p:par>
                            </p:childTnLst>
                          </p:cTn>
                        </p:par>
                      </p:childTnLst>
                    </p:cTn>
                  </p:par>
                  <p:par>
                    <p:cTn id="116" fill="hold">
                      <p:stCondLst>
                        <p:cond delay="indefinite"/>
                      </p:stCondLst>
                      <p:childTnLst>
                        <p:par>
                          <p:cTn id="117" fill="hold">
                            <p:stCondLst>
                              <p:cond delay="0"/>
                            </p:stCondLst>
                            <p:childTnLst>
                              <p:par>
                                <p:cTn id="118" presetID="10" presetClass="exit" presetSubtype="0" fill="hold" grpId="0" nodeType="clickEffect">
                                  <p:stCondLst>
                                    <p:cond delay="0"/>
                                  </p:stCondLst>
                                  <p:childTnLst>
                                    <p:animEffect transition="out" filter="fade">
                                      <p:cBhvr>
                                        <p:cTn id="119" dur="500"/>
                                        <p:tgtEl>
                                          <p:spTgt spid="57"/>
                                        </p:tgtEl>
                                      </p:cBhvr>
                                    </p:animEffect>
                                    <p:set>
                                      <p:cBhvr>
                                        <p:cTn id="120" dur="1" fill="hold">
                                          <p:stCondLst>
                                            <p:cond delay="499"/>
                                          </p:stCondLst>
                                        </p:cTn>
                                        <p:tgtEl>
                                          <p:spTgt spid="57"/>
                                        </p:tgtEl>
                                        <p:attrNameLst>
                                          <p:attrName>style.visibility</p:attrName>
                                        </p:attrNameLst>
                                      </p:cBhvr>
                                      <p:to>
                                        <p:strVal val="hidden"/>
                                      </p:to>
                                    </p:set>
                                  </p:childTnLst>
                                </p:cTn>
                              </p:par>
                              <p:par>
                                <p:cTn id="121" presetID="3" presetClass="mediacall" presetSubtype="0" fill="hold" nodeType="withEffect">
                                  <p:stCondLst>
                                    <p:cond delay="0"/>
                                  </p:stCondLst>
                                  <p:childTnLst>
                                    <p:cmd type="call" cmd="stop">
                                      <p:cBhvr>
                                        <p:cTn id="122" dur="1" fill="hold"/>
                                        <p:tgtEl>
                                          <p:spTgt spid="3"/>
                                        </p:tgtEl>
                                      </p:cBhvr>
                                    </p:cmd>
                                  </p:childTnLst>
                                </p:cTn>
                              </p:par>
                            </p:childTnLst>
                          </p:cTn>
                        </p:par>
                      </p:childTnLst>
                    </p:cTn>
                  </p:par>
                  <p:par>
                    <p:cTn id="123" fill="hold">
                      <p:stCondLst>
                        <p:cond delay="indefinite"/>
                      </p:stCondLst>
                      <p:childTnLst>
                        <p:par>
                          <p:cTn id="124" fill="hold">
                            <p:stCondLst>
                              <p:cond delay="0"/>
                            </p:stCondLst>
                            <p:childTnLst>
                              <p:par>
                                <p:cTn id="125" presetID="10" presetClass="exit" presetSubtype="0" fill="hold" grpId="0" nodeType="clickEffect">
                                  <p:stCondLst>
                                    <p:cond delay="0"/>
                                  </p:stCondLst>
                                  <p:childTnLst>
                                    <p:animEffect transition="out" filter="fade">
                                      <p:cBhvr>
                                        <p:cTn id="126" dur="500"/>
                                        <p:tgtEl>
                                          <p:spTgt spid="58"/>
                                        </p:tgtEl>
                                      </p:cBhvr>
                                    </p:animEffect>
                                    <p:set>
                                      <p:cBhvr>
                                        <p:cTn id="127" dur="1" fill="hold">
                                          <p:stCondLst>
                                            <p:cond delay="499"/>
                                          </p:stCondLst>
                                        </p:cTn>
                                        <p:tgtEl>
                                          <p:spTgt spid="58"/>
                                        </p:tgtEl>
                                        <p:attrNameLst>
                                          <p:attrName>style.visibility</p:attrName>
                                        </p:attrNameLst>
                                      </p:cBhvr>
                                      <p:to>
                                        <p:strVal val="hidden"/>
                                      </p:to>
                                    </p:set>
                                  </p:childTnLst>
                                </p:cTn>
                              </p:par>
                              <p:par>
                                <p:cTn id="128" presetID="3" presetClass="mediacall" presetSubtype="0" fill="hold" nodeType="withEffect">
                                  <p:stCondLst>
                                    <p:cond delay="0"/>
                                  </p:stCondLst>
                                  <p:childTnLst>
                                    <p:cmd type="call" cmd="stop">
                                      <p:cBhvr>
                                        <p:cTn id="129" dur="1" fill="hold"/>
                                        <p:tgtEl>
                                          <p:spTgt spid="3"/>
                                        </p:tgtEl>
                                      </p:cBhvr>
                                    </p:cmd>
                                  </p:childTnLst>
                                </p:cTn>
                              </p:par>
                            </p:childTnLst>
                          </p:cTn>
                        </p:par>
                      </p:childTnLst>
                    </p:cTn>
                  </p:par>
                  <p:par>
                    <p:cTn id="130" fill="hold">
                      <p:stCondLst>
                        <p:cond delay="indefinite"/>
                      </p:stCondLst>
                      <p:childTnLst>
                        <p:par>
                          <p:cTn id="131" fill="hold">
                            <p:stCondLst>
                              <p:cond delay="0"/>
                            </p:stCondLst>
                            <p:childTnLst>
                              <p:par>
                                <p:cTn id="132" presetID="10" presetClass="exit" presetSubtype="0" fill="hold" grpId="0" nodeType="clickEffect">
                                  <p:stCondLst>
                                    <p:cond delay="0"/>
                                  </p:stCondLst>
                                  <p:childTnLst>
                                    <p:animEffect transition="out" filter="fade">
                                      <p:cBhvr>
                                        <p:cTn id="133" dur="500"/>
                                        <p:tgtEl>
                                          <p:spTgt spid="59"/>
                                        </p:tgtEl>
                                      </p:cBhvr>
                                    </p:animEffect>
                                    <p:set>
                                      <p:cBhvr>
                                        <p:cTn id="134" dur="1" fill="hold">
                                          <p:stCondLst>
                                            <p:cond delay="499"/>
                                          </p:stCondLst>
                                        </p:cTn>
                                        <p:tgtEl>
                                          <p:spTgt spid="59"/>
                                        </p:tgtEl>
                                        <p:attrNameLst>
                                          <p:attrName>style.visibility</p:attrName>
                                        </p:attrNameLst>
                                      </p:cBhvr>
                                      <p:to>
                                        <p:strVal val="hidden"/>
                                      </p:to>
                                    </p:set>
                                  </p:childTnLst>
                                </p:cTn>
                              </p:par>
                              <p:par>
                                <p:cTn id="135" presetID="3" presetClass="mediacall" presetSubtype="0" fill="hold" nodeType="withEffect">
                                  <p:stCondLst>
                                    <p:cond delay="0"/>
                                  </p:stCondLst>
                                  <p:childTnLst>
                                    <p:cmd type="call" cmd="stop">
                                      <p:cBhvr>
                                        <p:cTn id="136" dur="1" fill="hold"/>
                                        <p:tgtEl>
                                          <p:spTgt spid="3"/>
                                        </p:tgtEl>
                                      </p:cBhvr>
                                    </p:cmd>
                                  </p:childTnLst>
                                </p:cTn>
                              </p:par>
                            </p:childTnLst>
                          </p:cTn>
                        </p:par>
                      </p:childTnLst>
                    </p:cTn>
                  </p:par>
                  <p:par>
                    <p:cTn id="137" fill="hold">
                      <p:stCondLst>
                        <p:cond delay="indefinite"/>
                      </p:stCondLst>
                      <p:childTnLst>
                        <p:par>
                          <p:cTn id="138" fill="hold">
                            <p:stCondLst>
                              <p:cond delay="0"/>
                            </p:stCondLst>
                            <p:childTnLst>
                              <p:par>
                                <p:cTn id="139" presetID="10" presetClass="exit" presetSubtype="0" fill="hold" grpId="0" nodeType="clickEffect">
                                  <p:stCondLst>
                                    <p:cond delay="0"/>
                                  </p:stCondLst>
                                  <p:childTnLst>
                                    <p:animEffect transition="out" filter="fade">
                                      <p:cBhvr>
                                        <p:cTn id="140" dur="500"/>
                                        <p:tgtEl>
                                          <p:spTgt spid="60"/>
                                        </p:tgtEl>
                                      </p:cBhvr>
                                    </p:animEffect>
                                    <p:set>
                                      <p:cBhvr>
                                        <p:cTn id="141" dur="1" fill="hold">
                                          <p:stCondLst>
                                            <p:cond delay="499"/>
                                          </p:stCondLst>
                                        </p:cTn>
                                        <p:tgtEl>
                                          <p:spTgt spid="60"/>
                                        </p:tgtEl>
                                        <p:attrNameLst>
                                          <p:attrName>style.visibility</p:attrName>
                                        </p:attrNameLst>
                                      </p:cBhvr>
                                      <p:to>
                                        <p:strVal val="hidden"/>
                                      </p:to>
                                    </p:set>
                                  </p:childTnLst>
                                </p:cTn>
                              </p:par>
                              <p:par>
                                <p:cTn id="142" presetID="3" presetClass="mediacall" presetSubtype="0" fill="hold" nodeType="withEffect">
                                  <p:stCondLst>
                                    <p:cond delay="0"/>
                                  </p:stCondLst>
                                  <p:childTnLst>
                                    <p:cmd type="call" cmd="stop">
                                      <p:cBhvr>
                                        <p:cTn id="143" dur="1" fill="hold"/>
                                        <p:tgtEl>
                                          <p:spTgt spid="3"/>
                                        </p:tgtEl>
                                      </p:cBhvr>
                                    </p:cmd>
                                  </p:childTnLst>
                                </p:cTn>
                              </p:par>
                            </p:childTnLst>
                          </p:cTn>
                        </p:par>
                      </p:childTnLst>
                    </p:cTn>
                  </p:par>
                  <p:par>
                    <p:cTn id="144" fill="hold">
                      <p:stCondLst>
                        <p:cond delay="indefinite"/>
                      </p:stCondLst>
                      <p:childTnLst>
                        <p:par>
                          <p:cTn id="145" fill="hold">
                            <p:stCondLst>
                              <p:cond delay="0"/>
                            </p:stCondLst>
                            <p:childTnLst>
                              <p:par>
                                <p:cTn id="146" presetID="10" presetClass="exit" presetSubtype="0" fill="hold" grpId="0" nodeType="clickEffect">
                                  <p:stCondLst>
                                    <p:cond delay="0"/>
                                  </p:stCondLst>
                                  <p:childTnLst>
                                    <p:animEffect transition="out" filter="fade">
                                      <p:cBhvr>
                                        <p:cTn id="147" dur="500"/>
                                        <p:tgtEl>
                                          <p:spTgt spid="61"/>
                                        </p:tgtEl>
                                      </p:cBhvr>
                                    </p:animEffect>
                                    <p:set>
                                      <p:cBhvr>
                                        <p:cTn id="148" dur="1" fill="hold">
                                          <p:stCondLst>
                                            <p:cond delay="499"/>
                                          </p:stCondLst>
                                        </p:cTn>
                                        <p:tgtEl>
                                          <p:spTgt spid="61"/>
                                        </p:tgtEl>
                                        <p:attrNameLst>
                                          <p:attrName>style.visibility</p:attrName>
                                        </p:attrNameLst>
                                      </p:cBhvr>
                                      <p:to>
                                        <p:strVal val="hidden"/>
                                      </p:to>
                                    </p:set>
                                  </p:childTnLst>
                                </p:cTn>
                              </p:par>
                              <p:par>
                                <p:cTn id="149" presetID="3" presetClass="mediacall" presetSubtype="0" fill="hold" nodeType="withEffect">
                                  <p:stCondLst>
                                    <p:cond delay="0"/>
                                  </p:stCondLst>
                                  <p:childTnLst>
                                    <p:cmd type="call" cmd="stop">
                                      <p:cBhvr>
                                        <p:cTn id="150" dur="1" fill="hold"/>
                                        <p:tgtEl>
                                          <p:spTgt spid="3"/>
                                        </p:tgtEl>
                                      </p:cBhvr>
                                    </p:cmd>
                                  </p:childTnLst>
                                </p:cTn>
                              </p:par>
                            </p:childTnLst>
                          </p:cTn>
                        </p:par>
                      </p:childTnLst>
                    </p:cTn>
                  </p:par>
                  <p:par>
                    <p:cTn id="151" fill="hold">
                      <p:stCondLst>
                        <p:cond delay="indefinite"/>
                      </p:stCondLst>
                      <p:childTnLst>
                        <p:par>
                          <p:cTn id="152" fill="hold">
                            <p:stCondLst>
                              <p:cond delay="0"/>
                            </p:stCondLst>
                            <p:childTnLst>
                              <p:par>
                                <p:cTn id="153" presetID="1" presetClass="emph" presetSubtype="2" fill="hold" nodeType="clickEffect">
                                  <p:stCondLst>
                                    <p:cond delay="0"/>
                                  </p:stCondLst>
                                  <p:childTnLst>
                                    <p:animClr clrSpc="rgb" dir="cw">
                                      <p:cBhvr>
                                        <p:cTn id="154" dur="2000" fill="hold"/>
                                        <p:tgtEl>
                                          <p:spTgt spid="5"/>
                                        </p:tgtEl>
                                        <p:attrNameLst>
                                          <p:attrName>fillcolor</p:attrName>
                                        </p:attrNameLst>
                                      </p:cBhvr>
                                      <p:to>
                                        <a:schemeClr val="accent2"/>
                                      </p:to>
                                    </p:animClr>
                                    <p:set>
                                      <p:cBhvr>
                                        <p:cTn id="155" dur="2000" fill="hold"/>
                                        <p:tgtEl>
                                          <p:spTgt spid="5"/>
                                        </p:tgtEl>
                                        <p:attrNameLst>
                                          <p:attrName>fill.type</p:attrName>
                                        </p:attrNameLst>
                                      </p:cBhvr>
                                      <p:to>
                                        <p:strVal val="solid"/>
                                      </p:to>
                                    </p:set>
                                    <p:set>
                                      <p:cBhvr>
                                        <p:cTn id="156" dur="2000" fill="hold"/>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7" restart="whenNotActive" fill="hold" evtFilter="cancelBubble" nodeType="interactiveSeq">
                <p:stCondLst>
                  <p:cond evt="onClick" delay="0">
                    <p:tgtEl>
                      <p:spTgt spid="25"/>
                    </p:tgtEl>
                  </p:cond>
                </p:stCondLst>
                <p:endSync evt="end" delay="0">
                  <p:rtn val="all"/>
                </p:endSync>
                <p:childTnLst>
                  <p:par>
                    <p:cTn id="158" fill="hold">
                      <p:stCondLst>
                        <p:cond delay="0"/>
                      </p:stCondLst>
                      <p:childTnLst>
                        <p:par>
                          <p:cTn id="159" fill="hold">
                            <p:stCondLst>
                              <p:cond delay="0"/>
                            </p:stCondLst>
                            <p:childTnLst>
                              <p:par>
                                <p:cTn id="160" presetID="8" presetClass="emph" presetSubtype="0" repeatCount="indefinite" fill="hold" nodeType="clickEffect">
                                  <p:stCondLst>
                                    <p:cond delay="0"/>
                                  </p:stCondLst>
                                  <p:endCondLst>
                                    <p:cond evt="onNext" delay="0">
                                      <p:tgtEl>
                                        <p:sldTgt/>
                                      </p:tgtEl>
                                    </p:cond>
                                  </p:endCondLst>
                                  <p:childTnLst>
                                    <p:animRot by="21600000">
                                      <p:cBhvr>
                                        <p:cTn id="161" dur="500" fill="hold"/>
                                        <p:tgtEl>
                                          <p:spTgt spid="22"/>
                                        </p:tgtEl>
                                        <p:attrNameLst>
                                          <p:attrName>r</p:attrName>
                                        </p:attrNameLst>
                                      </p:cBhvr>
                                    </p:animRot>
                                  </p:childTnLst>
                                </p:cTn>
                              </p:par>
                              <p:par>
                                <p:cTn id="162" presetID="1" presetClass="mediacall" presetSubtype="0" fill="hold" nodeType="withEffect">
                                  <p:stCondLst>
                                    <p:cond delay="0"/>
                                  </p:stCondLst>
                                  <p:childTnLst>
                                    <p:cmd type="call" cmd="playFrom(0.0)">
                                      <p:cBhvr>
                                        <p:cTn id="163" dur="30406" fill="hold"/>
                                        <p:tgtEl>
                                          <p:spTgt spid="3"/>
                                        </p:tgtEl>
                                      </p:cBhvr>
                                    </p:cmd>
                                  </p:childTnLst>
                                </p:cTn>
                              </p:par>
                            </p:childTnLst>
                          </p:cTn>
                        </p:par>
                      </p:childTnLst>
                    </p:cTn>
                  </p:par>
                </p:childTnLst>
              </p:cTn>
              <p:nextCondLst>
                <p:cond evt="onClick" delay="0">
                  <p:tgtEl>
                    <p:spTgt spid="25"/>
                  </p:tgtEl>
                </p:cond>
              </p:nextCondLst>
            </p:seq>
            <p:seq concurrent="1" nextAc="seek">
              <p:cTn id="164" restart="whenNotActive" fill="hold" evtFilter="cancelBubble" nodeType="interactiveSeq">
                <p:stCondLst>
                  <p:cond evt="onClick" delay="0">
                    <p:tgtEl>
                      <p:spTgt spid="26"/>
                    </p:tgtEl>
                  </p:cond>
                </p:stCondLst>
                <p:endSync evt="end" delay="0">
                  <p:rtn val="all"/>
                </p:endSync>
                <p:childTnLst>
                  <p:par>
                    <p:cTn id="165" fill="hold">
                      <p:stCondLst>
                        <p:cond delay="0"/>
                      </p:stCondLst>
                      <p:childTnLst>
                        <p:par>
                          <p:cTn id="166" fill="hold">
                            <p:stCondLst>
                              <p:cond delay="0"/>
                            </p:stCondLst>
                            <p:childTnLst>
                              <p:par>
                                <p:cTn id="167" presetID="1" presetClass="emph" presetSubtype="2" fill="hold" nodeType="clickEffect">
                                  <p:stCondLst>
                                    <p:cond delay="0"/>
                                  </p:stCondLst>
                                  <p:childTnLst>
                                    <p:animClr clrSpc="rgb" dir="cw">
                                      <p:cBhvr>
                                        <p:cTn id="168" dur="500" fill="hold"/>
                                        <p:tgtEl>
                                          <p:spTgt spid="26"/>
                                        </p:tgtEl>
                                        <p:attrNameLst>
                                          <p:attrName>fillcolor</p:attrName>
                                        </p:attrNameLst>
                                      </p:cBhvr>
                                      <p:to>
                                        <a:srgbClr val="000000"/>
                                      </p:to>
                                    </p:animClr>
                                    <p:set>
                                      <p:cBhvr>
                                        <p:cTn id="169" dur="500" fill="hold"/>
                                        <p:tgtEl>
                                          <p:spTgt spid="26"/>
                                        </p:tgtEl>
                                        <p:attrNameLst>
                                          <p:attrName>fill.type</p:attrName>
                                        </p:attrNameLst>
                                      </p:cBhvr>
                                      <p:to>
                                        <p:strVal val="solid"/>
                                      </p:to>
                                    </p:set>
                                    <p:set>
                                      <p:cBhvr>
                                        <p:cTn id="170" dur="50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171" restart="whenNotActive" fill="hold" evtFilter="cancelBubble" nodeType="interactiveSeq">
                <p:stCondLst>
                  <p:cond evt="onClick" delay="0">
                    <p:tgtEl>
                      <p:spTgt spid="27"/>
                    </p:tgtEl>
                  </p:cond>
                </p:stCondLst>
                <p:endSync evt="end" delay="0">
                  <p:rtn val="all"/>
                </p:endSync>
                <p:childTnLst>
                  <p:par>
                    <p:cTn id="172" fill="hold">
                      <p:stCondLst>
                        <p:cond delay="0"/>
                      </p:stCondLst>
                      <p:childTnLst>
                        <p:par>
                          <p:cTn id="173" fill="hold">
                            <p:stCondLst>
                              <p:cond delay="0"/>
                            </p:stCondLst>
                            <p:childTnLst>
                              <p:par>
                                <p:cTn id="174" presetID="1" presetClass="emph" presetSubtype="2" fill="hold" nodeType="clickEffect">
                                  <p:stCondLst>
                                    <p:cond delay="0"/>
                                  </p:stCondLst>
                                  <p:childTnLst>
                                    <p:animClr clrSpc="rgb" dir="cw">
                                      <p:cBhvr>
                                        <p:cTn id="175" dur="500" fill="hold"/>
                                        <p:tgtEl>
                                          <p:spTgt spid="27"/>
                                        </p:tgtEl>
                                        <p:attrNameLst>
                                          <p:attrName>fillcolor</p:attrName>
                                        </p:attrNameLst>
                                      </p:cBhvr>
                                      <p:to>
                                        <a:srgbClr val="000000"/>
                                      </p:to>
                                    </p:animClr>
                                    <p:set>
                                      <p:cBhvr>
                                        <p:cTn id="176" dur="500" fill="hold"/>
                                        <p:tgtEl>
                                          <p:spTgt spid="27"/>
                                        </p:tgtEl>
                                        <p:attrNameLst>
                                          <p:attrName>fill.type</p:attrName>
                                        </p:attrNameLst>
                                      </p:cBhvr>
                                      <p:to>
                                        <p:strVal val="solid"/>
                                      </p:to>
                                    </p:set>
                                    <p:set>
                                      <p:cBhvr>
                                        <p:cTn id="177" dur="500" fill="hold"/>
                                        <p:tgtEl>
                                          <p:spTgt spid="27"/>
                                        </p:tgtEl>
                                        <p:attrNameLst>
                                          <p:attrName>fill.on</p:attrName>
                                        </p:attrNameLst>
                                      </p:cBhvr>
                                      <p:to>
                                        <p:strVal val="true"/>
                                      </p:to>
                                    </p:set>
                                  </p:childTnLst>
                                </p:cTn>
                              </p:par>
                            </p:childTnLst>
                          </p:cTn>
                        </p:par>
                      </p:childTnLst>
                    </p:cTn>
                  </p:par>
                </p:childTnLst>
              </p:cTn>
              <p:nextCondLst>
                <p:cond evt="onClick" delay="0">
                  <p:tgtEl>
                    <p:spTgt spid="27"/>
                  </p:tgtEl>
                </p:cond>
              </p:nextCondLst>
            </p:seq>
            <p:seq concurrent="1" nextAc="seek">
              <p:cTn id="178" restart="whenNotActive" fill="hold" evtFilter="cancelBubble" nodeType="interactiveSeq">
                <p:stCondLst>
                  <p:cond evt="onClick" delay="0">
                    <p:tgtEl>
                      <p:spTgt spid="28"/>
                    </p:tgtEl>
                  </p:cond>
                </p:stCondLst>
                <p:endSync evt="end" delay="0">
                  <p:rtn val="all"/>
                </p:endSync>
                <p:childTnLst>
                  <p:par>
                    <p:cTn id="179" fill="hold">
                      <p:stCondLst>
                        <p:cond delay="0"/>
                      </p:stCondLst>
                      <p:childTnLst>
                        <p:par>
                          <p:cTn id="180" fill="hold">
                            <p:stCondLst>
                              <p:cond delay="0"/>
                            </p:stCondLst>
                            <p:childTnLst>
                              <p:par>
                                <p:cTn id="181" presetID="1" presetClass="emph" presetSubtype="2" fill="hold" nodeType="clickEffect">
                                  <p:stCondLst>
                                    <p:cond delay="0"/>
                                  </p:stCondLst>
                                  <p:childTnLst>
                                    <p:animClr clrSpc="rgb" dir="cw">
                                      <p:cBhvr>
                                        <p:cTn id="182" dur="500" fill="hold"/>
                                        <p:tgtEl>
                                          <p:spTgt spid="28"/>
                                        </p:tgtEl>
                                        <p:attrNameLst>
                                          <p:attrName>fillcolor</p:attrName>
                                        </p:attrNameLst>
                                      </p:cBhvr>
                                      <p:to>
                                        <a:srgbClr val="000000"/>
                                      </p:to>
                                    </p:animClr>
                                    <p:set>
                                      <p:cBhvr>
                                        <p:cTn id="183" dur="500" fill="hold"/>
                                        <p:tgtEl>
                                          <p:spTgt spid="28"/>
                                        </p:tgtEl>
                                        <p:attrNameLst>
                                          <p:attrName>fill.type</p:attrName>
                                        </p:attrNameLst>
                                      </p:cBhvr>
                                      <p:to>
                                        <p:strVal val="solid"/>
                                      </p:to>
                                    </p:set>
                                    <p:set>
                                      <p:cBhvr>
                                        <p:cTn id="184" dur="500" fill="hold"/>
                                        <p:tgtEl>
                                          <p:spTgt spid="28"/>
                                        </p:tgtEl>
                                        <p:attrNameLst>
                                          <p:attrName>fill.on</p:attrName>
                                        </p:attrNameLst>
                                      </p:cBhvr>
                                      <p:to>
                                        <p:strVal val="true"/>
                                      </p:to>
                                    </p:set>
                                  </p:childTnLst>
                                </p:cTn>
                              </p:par>
                            </p:childTnLst>
                          </p:cTn>
                        </p:par>
                      </p:childTnLst>
                    </p:cTn>
                  </p:par>
                </p:childTnLst>
              </p:cTn>
              <p:nextCondLst>
                <p:cond evt="onClick" delay="0">
                  <p:tgtEl>
                    <p:spTgt spid="28"/>
                  </p:tgtEl>
                </p:cond>
              </p:nextCondLst>
            </p:seq>
            <p:seq concurrent="1" nextAc="seek">
              <p:cTn id="185" restart="whenNotActive" fill="hold" evtFilter="cancelBubble" nodeType="interactiveSeq">
                <p:stCondLst>
                  <p:cond evt="onClick" delay="0">
                    <p:tgtEl>
                      <p:spTgt spid="35"/>
                    </p:tgtEl>
                  </p:cond>
                </p:stCondLst>
                <p:endSync evt="end" delay="0">
                  <p:rtn val="all"/>
                </p:endSync>
                <p:childTnLst>
                  <p:par>
                    <p:cTn id="186" fill="hold">
                      <p:stCondLst>
                        <p:cond delay="0"/>
                      </p:stCondLst>
                      <p:childTnLst>
                        <p:par>
                          <p:cTn id="187" fill="hold">
                            <p:stCondLst>
                              <p:cond delay="0"/>
                            </p:stCondLst>
                            <p:childTnLst>
                              <p:par>
                                <p:cTn id="188" presetID="1" presetClass="emph" presetSubtype="2" fill="hold" nodeType="clickEffect">
                                  <p:stCondLst>
                                    <p:cond delay="0"/>
                                  </p:stCondLst>
                                  <p:childTnLst>
                                    <p:animClr clrSpc="rgb" dir="cw">
                                      <p:cBhvr>
                                        <p:cTn id="189" dur="500" fill="hold"/>
                                        <p:tgtEl>
                                          <p:spTgt spid="35"/>
                                        </p:tgtEl>
                                        <p:attrNameLst>
                                          <p:attrName>fillcolor</p:attrName>
                                        </p:attrNameLst>
                                      </p:cBhvr>
                                      <p:to>
                                        <a:srgbClr val="000000"/>
                                      </p:to>
                                    </p:animClr>
                                    <p:set>
                                      <p:cBhvr>
                                        <p:cTn id="190" dur="500" fill="hold"/>
                                        <p:tgtEl>
                                          <p:spTgt spid="35"/>
                                        </p:tgtEl>
                                        <p:attrNameLst>
                                          <p:attrName>fill.type</p:attrName>
                                        </p:attrNameLst>
                                      </p:cBhvr>
                                      <p:to>
                                        <p:strVal val="solid"/>
                                      </p:to>
                                    </p:set>
                                    <p:set>
                                      <p:cBhvr>
                                        <p:cTn id="191" dur="500" fill="hold"/>
                                        <p:tgtEl>
                                          <p:spTgt spid="35"/>
                                        </p:tgtEl>
                                        <p:attrNameLst>
                                          <p:attrName>fill.on</p:attrName>
                                        </p:attrNameLst>
                                      </p:cBhvr>
                                      <p:to>
                                        <p:strVal val="true"/>
                                      </p:to>
                                    </p:set>
                                  </p:childTnLst>
                                </p:cTn>
                              </p:par>
                            </p:childTnLst>
                          </p:cTn>
                        </p:par>
                      </p:childTnLst>
                    </p:cTn>
                  </p:par>
                </p:childTnLst>
              </p:cTn>
              <p:nextCondLst>
                <p:cond evt="onClick" delay="0">
                  <p:tgtEl>
                    <p:spTgt spid="35"/>
                  </p:tgtEl>
                </p:cond>
              </p:nextCondLst>
            </p:seq>
            <p:audio>
              <p:cMediaNode vol="80000">
                <p:cTn id="192" fill="hold" display="0">
                  <p:stCondLst>
                    <p:cond delay="indefinite"/>
                  </p:stCondLst>
                  <p:endCondLst>
                    <p:cond evt="onStopAudio" delay="0">
                      <p:tgtEl>
                        <p:sldTgt/>
                      </p:tgtEl>
                    </p:cond>
                  </p:endCondLst>
                </p:cTn>
                <p:tgtEl>
                  <p:spTgt spid="3"/>
                </p:tgtEl>
              </p:cMediaNode>
            </p:audio>
          </p:childTnLst>
        </p:cTn>
      </p:par>
    </p:tnLst>
    <p:bldLst>
      <p:bldP spid="41" grpId="0"/>
      <p:bldP spid="31" grpId="0" animBg="1"/>
      <p:bldP spid="32" grpId="0" animBg="1"/>
      <p:bldP spid="33" grpId="0" animBg="1"/>
      <p:bldP spid="34" grpId="0" animBg="1"/>
      <p:bldP spid="42" grpId="0" animBg="1"/>
      <p:bldP spid="43"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8" cstate="print">
            <a:biLevel thresh="25000"/>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10" cstate="print">
            <a:biLevel thresh="25000"/>
            <a:extLst>
              <a:ext uri="{BEBA8EAE-BF5A-486C-A8C5-ECC9F3942E4B}">
                <a14:imgProps xmlns:a14="http://schemas.microsoft.com/office/drawing/2010/main">
                  <a14:imgLayer r:embed="rId11">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12" cstate="print">
            <a:biLevel thresh="25000"/>
            <a:extLst>
              <a:ext uri="{BEBA8EAE-BF5A-486C-A8C5-ECC9F3942E4B}">
                <a14:imgProps xmlns:a14="http://schemas.microsoft.com/office/drawing/2010/main">
                  <a14:imgLayer r:embed="rId1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832636" y="199869"/>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altLang="vi-VN" sz="4400"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Các</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góc</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của</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tứ</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giác</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có</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thể</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là</a:t>
            </a:r>
            <a:r>
              <a:rPr lang="en-US" sz="4400" dirty="0">
                <a:solidFill>
                  <a:schemeClr val="tx1"/>
                </a:solidFill>
                <a:latin typeface="Arial" panose="020B0604020202020204" pitchFamily="34" charset="0"/>
                <a:cs typeface="Arial" panose="020B0604020202020204" pitchFamily="34" charset="0"/>
              </a:rPr>
              <a:t>:</a:t>
            </a:r>
            <a:endParaRPr kumimoji="0" lang="vi-VN" sz="440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26" name="Rectangle 25"/>
          <p:cNvSpPr/>
          <p:nvPr/>
        </p:nvSpPr>
        <p:spPr>
          <a:xfrm>
            <a:off x="1110220" y="1936084"/>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3200" noProof="0" dirty="0">
                <a:solidFill>
                  <a:prstClr val="black"/>
                </a:solidFill>
                <a:latin typeface="Arial" panose="020B0604020202020204" pitchFamily="34" charset="0"/>
                <a:cs typeface="Arial" panose="020B0604020202020204" pitchFamily="34" charset="0"/>
              </a:rPr>
              <a:t>A</a:t>
            </a:r>
            <a:r>
              <a:rPr kumimoji="0" lang="vi-VN"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4 </a:t>
            </a:r>
            <a:r>
              <a:rPr kumimoji="0" lang="en-US" sz="3200" b="0" i="0" u="none" strike="noStrike" kern="1200" cap="none" spc="0" normalizeH="0" baseline="0" noProof="0" dirty="0" err="1">
                <a:ln>
                  <a:noFill/>
                </a:ln>
                <a:solidFill>
                  <a:schemeClr val="tx1"/>
                </a:solidFill>
                <a:effectLst/>
                <a:uLnTx/>
                <a:uFillTx/>
                <a:latin typeface="Arial" panose="020B0604020202020204" pitchFamily="34" charset="0"/>
                <a:cs typeface="Arial" panose="020B0604020202020204" pitchFamily="34" charset="0"/>
              </a:rPr>
              <a:t>góc</a:t>
            </a:r>
            <a:r>
              <a:rPr kumimoji="0" lang="en-US" sz="3200" b="0" i="0" u="none" strike="noStrike" kern="1200" cap="none" spc="0" normalizeH="0" noProof="0" dirty="0">
                <a:ln>
                  <a:noFill/>
                </a:ln>
                <a:solidFill>
                  <a:schemeClr val="tx1"/>
                </a:solidFill>
                <a:effectLst/>
                <a:uLnTx/>
                <a:uFillTx/>
                <a:latin typeface="Arial" panose="020B0604020202020204" pitchFamily="34" charset="0"/>
                <a:cs typeface="Arial" panose="020B0604020202020204" pitchFamily="34" charset="0"/>
              </a:rPr>
              <a:t> </a:t>
            </a:r>
            <a:r>
              <a:rPr kumimoji="0" lang="en-US" sz="3200" b="0" i="0" u="none" strike="noStrike" kern="1200" cap="none" spc="0" normalizeH="0" noProof="0" dirty="0" err="1">
                <a:ln>
                  <a:noFill/>
                </a:ln>
                <a:solidFill>
                  <a:schemeClr val="tx1"/>
                </a:solidFill>
                <a:effectLst/>
                <a:uLnTx/>
                <a:uFillTx/>
                <a:latin typeface="Arial" panose="020B0604020202020204" pitchFamily="34" charset="0"/>
                <a:cs typeface="Arial" panose="020B0604020202020204" pitchFamily="34" charset="0"/>
              </a:rPr>
              <a:t>vuông</a:t>
            </a:r>
            <a:endParaRPr kumimoji="0" lang="vi-VN" sz="3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42" name="Rectangle 41"/>
          <p:cNvSpPr/>
          <p:nvPr/>
        </p:nvSpPr>
        <p:spPr>
          <a:xfrm>
            <a:off x="5560991" y="1926538"/>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3200" dirty="0">
                <a:solidFill>
                  <a:prstClr val="black"/>
                </a:solidFill>
                <a:latin typeface="Arial" panose="020B0604020202020204" pitchFamily="34" charset="0"/>
                <a:cs typeface="Arial" panose="020B0604020202020204" pitchFamily="34" charset="0"/>
              </a:rPr>
              <a:t>B</a:t>
            </a:r>
            <a:r>
              <a:rPr kumimoji="0" lang="vi-VN"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4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góc</a:t>
            </a:r>
            <a:r>
              <a:rPr kumimoji="0" lang="en-US" sz="3200" b="0"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0" i="0" u="none" strike="noStrike" kern="1200" cap="none" spc="0" normalizeH="0" noProof="0" dirty="0" err="1">
                <a:ln>
                  <a:noFill/>
                </a:ln>
                <a:solidFill>
                  <a:prstClr val="black"/>
                </a:solidFill>
                <a:effectLst/>
                <a:uLnTx/>
                <a:uFillTx/>
                <a:latin typeface="Arial" panose="020B0604020202020204" pitchFamily="34" charset="0"/>
                <a:cs typeface="Arial" panose="020B0604020202020204" pitchFamily="34" charset="0"/>
              </a:rPr>
              <a:t>nhọn</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43" name="Rectangle 42"/>
          <p:cNvSpPr/>
          <p:nvPr/>
        </p:nvSpPr>
        <p:spPr>
          <a:xfrm>
            <a:off x="1110220" y="2838518"/>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4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góc</a:t>
            </a:r>
            <a:r>
              <a:rPr kumimoji="0" lang="en-US" sz="3200" b="0"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0" i="0" u="none" strike="noStrike" kern="1200" cap="none" spc="0" normalizeH="0" noProof="0" dirty="0" err="1">
                <a:ln>
                  <a:noFill/>
                </a:ln>
                <a:solidFill>
                  <a:prstClr val="black"/>
                </a:solidFill>
                <a:effectLst/>
                <a:uLnTx/>
                <a:uFillTx/>
                <a:latin typeface="Arial" panose="020B0604020202020204" pitchFamily="34" charset="0"/>
                <a:cs typeface="Arial" panose="020B0604020202020204" pitchFamily="34" charset="0"/>
              </a:rPr>
              <a:t>tù</a:t>
            </a:r>
            <a:r>
              <a:rPr kumimoji="0" lang="vi-VN"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p>
        </p:txBody>
      </p:sp>
      <p:sp>
        <p:nvSpPr>
          <p:cNvPr id="44" name="Rectangle 43"/>
          <p:cNvSpPr/>
          <p:nvPr/>
        </p:nvSpPr>
        <p:spPr>
          <a:xfrm>
            <a:off x="5501390" y="2748156"/>
            <a:ext cx="5536023" cy="110490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D. </a:t>
            </a:r>
            <a:r>
              <a:rPr lang="en-US" sz="3200" dirty="0">
                <a:solidFill>
                  <a:schemeClr val="tx1"/>
                </a:solidFill>
                <a:latin typeface="Arial" panose="020B0604020202020204" pitchFamily="34" charset="0"/>
                <a:cs typeface="Arial" panose="020B0604020202020204" pitchFamily="34" charset="0"/>
              </a:rPr>
              <a:t>1 </a:t>
            </a:r>
            <a:r>
              <a:rPr lang="en-US" sz="3200" dirty="0" err="1">
                <a:solidFill>
                  <a:schemeClr val="tx1"/>
                </a:solidFill>
                <a:latin typeface="Arial" panose="020B0604020202020204" pitchFamily="34" charset="0"/>
                <a:cs typeface="Arial" panose="020B0604020202020204" pitchFamily="34" charset="0"/>
              </a:rPr>
              <a:t>góc</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vuông</a:t>
            </a:r>
            <a:r>
              <a:rPr lang="en-US" sz="3200" dirty="0">
                <a:solidFill>
                  <a:schemeClr val="tx1"/>
                </a:solidFill>
                <a:latin typeface="Arial" panose="020B0604020202020204" pitchFamily="34" charset="0"/>
                <a:cs typeface="Arial" panose="020B0604020202020204" pitchFamily="34" charset="0"/>
              </a:rPr>
              <a:t>, 3 </a:t>
            </a:r>
            <a:r>
              <a:rPr lang="en-US" sz="3200" dirty="0" err="1">
                <a:solidFill>
                  <a:schemeClr val="tx1"/>
                </a:solidFill>
                <a:latin typeface="Arial" panose="020B0604020202020204" pitchFamily="34" charset="0"/>
                <a:cs typeface="Arial" panose="020B0604020202020204" pitchFamily="34" charset="0"/>
              </a:rPr>
              <a:t>góc</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nhọn</a:t>
            </a:r>
            <a:endParaRPr kumimoji="0" lang="vi-VN" sz="3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pic>
        <p:nvPicPr>
          <p:cNvPr id="47" name="Picture 46"/>
          <p:cNvPicPr>
            <a:picLocks noChangeAspect="1"/>
          </p:cNvPicPr>
          <p:nvPr/>
        </p:nvPicPr>
        <p:blipFill>
          <a:blip r:embed="rId14">
            <a:extLst>
              <a:ext uri="{28A0092B-C50C-407E-A947-70E740481C1C}">
                <a14:useLocalDpi xmlns:a14="http://schemas.microsoft.com/office/drawing/2010/main" val="0"/>
              </a:ext>
            </a:extLst>
          </a:blip>
          <a:srcRect t="570" b="570"/>
          <a:stretch/>
        </p:blipFill>
        <p:spPr>
          <a:xfrm>
            <a:off x="4397364" y="1961559"/>
            <a:ext cx="885137" cy="708059"/>
          </a:xfrm>
          <a:prstGeom prst="rect">
            <a:avLst/>
          </a:prstGeom>
        </p:spPr>
      </p:pic>
      <p:pic>
        <p:nvPicPr>
          <p:cNvPr id="51" name="Picture 50"/>
          <p:cNvPicPr>
            <a:picLocks noChangeAspect="1"/>
          </p:cNvPicPr>
          <p:nvPr/>
        </p:nvPicPr>
        <p:blipFill>
          <a:blip r:embed="rId15">
            <a:extLst>
              <a:ext uri="{28A0092B-C50C-407E-A947-70E740481C1C}">
                <a14:useLocalDpi xmlns:a14="http://schemas.microsoft.com/office/drawing/2010/main" val="0"/>
              </a:ext>
            </a:extLst>
          </a:blip>
          <a:srcRect t="584" b="584"/>
          <a:stretch/>
        </p:blipFill>
        <p:spPr>
          <a:xfrm>
            <a:off x="4403022" y="2871882"/>
            <a:ext cx="804536" cy="704088"/>
          </a:xfrm>
          <a:prstGeom prst="rect">
            <a:avLst/>
          </a:prstGeom>
        </p:spPr>
      </p:pic>
      <p:pic>
        <p:nvPicPr>
          <p:cNvPr id="49" name="Picture 48"/>
          <p:cNvPicPr>
            <a:picLocks noChangeAspect="1"/>
          </p:cNvPicPr>
          <p:nvPr/>
        </p:nvPicPr>
        <p:blipFill>
          <a:blip r:embed="rId15">
            <a:extLst>
              <a:ext uri="{28A0092B-C50C-407E-A947-70E740481C1C}">
                <a14:useLocalDpi xmlns:a14="http://schemas.microsoft.com/office/drawing/2010/main" val="0"/>
              </a:ext>
            </a:extLst>
          </a:blip>
          <a:srcRect/>
          <a:stretch/>
        </p:blipFill>
        <p:spPr>
          <a:xfrm>
            <a:off x="10775364" y="2883479"/>
            <a:ext cx="798644" cy="707197"/>
          </a:xfrm>
          <a:prstGeom prst="rect">
            <a:avLst/>
          </a:prstGeom>
        </p:spPr>
      </p:pic>
      <p:pic>
        <p:nvPicPr>
          <p:cNvPr id="53" name="Picture 52"/>
          <p:cNvPicPr>
            <a:picLocks noChangeAspect="1"/>
          </p:cNvPicPr>
          <p:nvPr/>
        </p:nvPicPr>
        <p:blipFill>
          <a:blip r:embed="rId15">
            <a:extLst>
              <a:ext uri="{28A0092B-C50C-407E-A947-70E740481C1C}">
                <a14:useLocalDpi xmlns:a14="http://schemas.microsoft.com/office/drawing/2010/main" val="0"/>
              </a:ext>
            </a:extLst>
          </a:blip>
          <a:srcRect/>
          <a:stretch/>
        </p:blipFill>
        <p:spPr>
          <a:xfrm>
            <a:off x="10760373" y="1967794"/>
            <a:ext cx="798644" cy="707197"/>
          </a:xfrm>
          <a:prstGeom prst="rect">
            <a:avLst/>
          </a:prstGeom>
        </p:spPr>
      </p:pic>
      <p:sp>
        <p:nvSpPr>
          <p:cNvPr id="57" name="Cloud 56">
            <a:hlinkClick r:id="rId16" action="ppaction://hlinksldjump"/>
          </p:cNvPr>
          <p:cNvSpPr/>
          <p:nvPr/>
        </p:nvSpPr>
        <p:spPr>
          <a:xfrm>
            <a:off x="4667494" y="4702499"/>
            <a:ext cx="2359211"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QUAY VỀ</a:t>
            </a:r>
            <a:endParaRPr kumimoji="0" lang="vi-VN" sz="2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8" name="Rectangle 2">
            <a:extLst>
              <a:ext uri="{FF2B5EF4-FFF2-40B4-BE49-F238E27FC236}">
                <a16:creationId xmlns:a16="http://schemas.microsoft.com/office/drawing/2014/main" id="{6631AE61-8A2C-4B61-BBA5-3327EFC2DCD6}"/>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latin typeface="Arial" panose="020B0604020202020204" pitchFamily="34" charset="0"/>
              <a:cs typeface="Arial" panose="020B0604020202020204" pitchFamily="34" charset="0"/>
            </a:endParaRPr>
          </a:p>
        </p:txBody>
      </p:sp>
      <p:sp>
        <p:nvSpPr>
          <p:cNvPr id="23" name="Oval 22">
            <a:extLst>
              <a:ext uri="{FF2B5EF4-FFF2-40B4-BE49-F238E27FC236}">
                <a16:creationId xmlns:a16="http://schemas.microsoft.com/office/drawing/2014/main" id="{EAC508A4-9D0C-44D9-A5F0-FA159D9B276C}"/>
              </a:ext>
            </a:extLst>
          </p:cNvPr>
          <p:cNvSpPr/>
          <p:nvPr/>
        </p:nvSpPr>
        <p:spPr>
          <a:xfrm>
            <a:off x="1006378" y="5075960"/>
            <a:ext cx="1524000" cy="152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4" name="Oval 23">
            <a:extLst>
              <a:ext uri="{FF2B5EF4-FFF2-40B4-BE49-F238E27FC236}">
                <a16:creationId xmlns:a16="http://schemas.microsoft.com/office/drawing/2014/main" id="{7416B333-F488-42BD-BDB2-1EA92C9D1841}"/>
              </a:ext>
            </a:extLst>
          </p:cNvPr>
          <p:cNvSpPr/>
          <p:nvPr/>
        </p:nvSpPr>
        <p:spPr>
          <a:xfrm>
            <a:off x="1060807" y="5130389"/>
            <a:ext cx="1415143" cy="1415143"/>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25" name="het gio">
            <a:hlinkClick r:id="" action="ppaction://media"/>
            <a:extLst>
              <a:ext uri="{FF2B5EF4-FFF2-40B4-BE49-F238E27FC236}">
                <a16:creationId xmlns:a16="http://schemas.microsoft.com/office/drawing/2014/main" id="{0BB4C39E-A7D5-408A-86D4-7826733C3C76}"/>
              </a:ext>
            </a:extLst>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1463578" y="6957775"/>
            <a:ext cx="609600" cy="609600"/>
          </a:xfrm>
          <a:prstGeom prst="rect">
            <a:avLst/>
          </a:prstGeom>
        </p:spPr>
      </p:pic>
      <p:sp>
        <p:nvSpPr>
          <p:cNvPr id="27" name="TextBox 26">
            <a:extLst>
              <a:ext uri="{FF2B5EF4-FFF2-40B4-BE49-F238E27FC236}">
                <a16:creationId xmlns:a16="http://schemas.microsoft.com/office/drawing/2014/main" id="{3CA63E48-15D1-4449-AAE9-31F1000ED15F}"/>
              </a:ext>
            </a:extLst>
          </p:cNvPr>
          <p:cNvSpPr txBox="1"/>
          <p:nvPr/>
        </p:nvSpPr>
        <p:spPr>
          <a:xfrm>
            <a:off x="1058500" y="5607127"/>
            <a:ext cx="1471878" cy="461665"/>
          </a:xfrm>
          <a:prstGeom prst="rect">
            <a:avLst/>
          </a:prstGeom>
          <a:noFill/>
        </p:spPr>
        <p:txBody>
          <a:bodyPr wrap="none" rtlCol="0">
            <a:spAutoFit/>
          </a:bodyPr>
          <a:lstStyle/>
          <a:p>
            <a:r>
              <a:rPr lang="en-US" sz="2400" b="1">
                <a:solidFill>
                  <a:schemeClr val="bg1"/>
                </a:solidFill>
                <a:latin typeface="Arial" panose="020B0604020202020204" pitchFamily="34" charset="0"/>
                <a:cs typeface="Arial" panose="020B0604020202020204" pitchFamily="34" charset="0"/>
              </a:rPr>
              <a:t>HẾT GIỜ</a:t>
            </a:r>
          </a:p>
        </p:txBody>
      </p:sp>
    </p:spTree>
    <p:extLst>
      <p:ext uri="{BB962C8B-B14F-4D97-AF65-F5344CB8AC3E}">
        <p14:creationId xmlns:p14="http://schemas.microsoft.com/office/powerpoint/2010/main" val="1444629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grpId="0" nodeType="click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wheel(1)">
                                      <p:cBhvr>
                                        <p:cTn id="48" dur="30000"/>
                                        <p:tgtEl>
                                          <p:spTgt spid="24"/>
                                        </p:tgtEl>
                                      </p:cBhvr>
                                    </p:animEffect>
                                  </p:childTnLst>
                                </p:cTn>
                              </p:par>
                            </p:childTnLst>
                          </p:cTn>
                        </p:par>
                        <p:par>
                          <p:cTn id="49" fill="hold">
                            <p:stCondLst>
                              <p:cond delay="30000"/>
                            </p:stCondLst>
                            <p:childTnLst>
                              <p:par>
                                <p:cTn id="50" presetID="1" presetClass="mediacall" presetSubtype="0" fill="hold" nodeType="afterEffect">
                                  <p:stCondLst>
                                    <p:cond delay="0"/>
                                  </p:stCondLst>
                                  <p:childTnLst>
                                    <p:cmd type="call" cmd="playFrom(0.0)">
                                      <p:cBhvr>
                                        <p:cTn id="51" dur="1965" fill="hold"/>
                                        <p:tgtEl>
                                          <p:spTgt spid="25"/>
                                        </p:tgtEl>
                                      </p:cBhvr>
                                    </p:cmd>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7" restart="whenNotActive" fill="hold" evtFilter="cancelBubble" nodeType="interactiveSeq">
                <p:stCondLst>
                  <p:cond evt="onClick" delay="0">
                    <p:tgtEl>
                      <p:spTgt spid="26"/>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clickEffect">
                                  <p:stCondLst>
                                    <p:cond delay="0"/>
                                  </p:stCondLst>
                                  <p:childTnLst>
                                    <p:animClr clrSpc="rgb" dir="cw">
                                      <p:cBhvr>
                                        <p:cTn id="61" dur="250" fill="hold"/>
                                        <p:tgtEl>
                                          <p:spTgt spid="26"/>
                                        </p:tgtEl>
                                        <p:attrNameLst>
                                          <p:attrName>fillcolor</p:attrName>
                                        </p:attrNameLst>
                                      </p:cBhvr>
                                      <p:to>
                                        <a:srgbClr val="FFF2CC"/>
                                      </p:to>
                                    </p:animClr>
                                    <p:set>
                                      <p:cBhvr>
                                        <p:cTn id="62" dur="250" fill="hold"/>
                                        <p:tgtEl>
                                          <p:spTgt spid="26"/>
                                        </p:tgtEl>
                                        <p:attrNameLst>
                                          <p:attrName>fill.type</p:attrName>
                                        </p:attrNameLst>
                                      </p:cBhvr>
                                      <p:to>
                                        <p:strVal val="solid"/>
                                      </p:to>
                                    </p:set>
                                    <p:set>
                                      <p:cBhvr>
                                        <p:cTn id="63" dur="250" fill="hold"/>
                                        <p:tgtEl>
                                          <p:spTgt spid="26"/>
                                        </p:tgtEl>
                                        <p:attrNameLst>
                                          <p:attrName>fill.on</p:attrName>
                                        </p:attrNameLst>
                                      </p:cBhvr>
                                      <p:to>
                                        <p:strVal val="true"/>
                                      </p:to>
                                    </p:set>
                                  </p:childTnLst>
                                  <p:subTnLst>
                                    <p:audio>
                                      <p:cMediaNode>
                                        <p:cTn display="0" masterRel="sameClick">
                                          <p:stCondLst>
                                            <p:cond evt="begin" delay="0">
                                              <p:tn val="60"/>
                                            </p:cond>
                                          </p:stCondLst>
                                          <p:endCondLst>
                                            <p:cond evt="onStopAudio" delay="0">
                                              <p:tgtEl>
                                                <p:sldTgt/>
                                              </p:tgtEl>
                                            </p:cond>
                                          </p:endCondLst>
                                        </p:cTn>
                                        <p:tgtEl>
                                          <p:sndTgt r:embed="rId5" name="click.wav"/>
                                        </p:tgtEl>
                                      </p:cMediaNode>
                                    </p:audio>
                                  </p:subTnLst>
                                </p:cTn>
                              </p:par>
                              <p:par>
                                <p:cTn id="64" presetID="23" presetClass="entr" presetSubtype="32" fill="hold" nodeType="withEffect">
                                  <p:stCondLst>
                                    <p:cond delay="1000"/>
                                  </p:stCondLst>
                                  <p:childTnLst>
                                    <p:set>
                                      <p:cBhvr>
                                        <p:cTn id="65" dur="1" fill="hold">
                                          <p:stCondLst>
                                            <p:cond delay="0"/>
                                          </p:stCondLst>
                                        </p:cTn>
                                        <p:tgtEl>
                                          <p:spTgt spid="47"/>
                                        </p:tgtEl>
                                        <p:attrNameLst>
                                          <p:attrName>style.visibility</p:attrName>
                                        </p:attrNameLst>
                                      </p:cBhvr>
                                      <p:to>
                                        <p:strVal val="visible"/>
                                      </p:to>
                                    </p:set>
                                    <p:anim calcmode="lin" valueType="num">
                                      <p:cBhvr>
                                        <p:cTn id="66" dur="250" fill="hold"/>
                                        <p:tgtEl>
                                          <p:spTgt spid="47"/>
                                        </p:tgtEl>
                                        <p:attrNameLst>
                                          <p:attrName>ppt_w</p:attrName>
                                        </p:attrNameLst>
                                      </p:cBhvr>
                                      <p:tavLst>
                                        <p:tav tm="0">
                                          <p:val>
                                            <p:strVal val="4*#ppt_w"/>
                                          </p:val>
                                        </p:tav>
                                        <p:tav tm="100000">
                                          <p:val>
                                            <p:strVal val="#ppt_w"/>
                                          </p:val>
                                        </p:tav>
                                      </p:tavLst>
                                    </p:anim>
                                    <p:anim calcmode="lin" valueType="num">
                                      <p:cBhvr>
                                        <p:cTn id="67"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4"/>
                                            </p:cond>
                                          </p:stCondLst>
                                          <p:endCondLst>
                                            <p:cond evt="onStopAudio" delay="0">
                                              <p:tgtEl>
                                                <p:sldTgt/>
                                              </p:tgtEl>
                                            </p:cond>
                                          </p:endCondLst>
                                        </p:cTn>
                                        <p:tgtEl>
                                          <p:sndTgt r:embed="rId6" name="Check mark.wav"/>
                                        </p:tgtEl>
                                      </p:cMediaNode>
                                    </p:audio>
                                  </p:subTnLst>
                                </p:cTn>
                              </p:par>
                              <p:par>
                                <p:cTn id="68" presetID="1" presetClass="emph" presetSubtype="2" fill="hold" nodeType="withEffect">
                                  <p:stCondLst>
                                    <p:cond delay="1000"/>
                                  </p:stCondLst>
                                  <p:childTnLst>
                                    <p:animClr clrSpc="rgb" dir="cw">
                                      <p:cBhvr>
                                        <p:cTn id="69" dur="250" fill="hold"/>
                                        <p:tgtEl>
                                          <p:spTgt spid="26"/>
                                        </p:tgtEl>
                                        <p:attrNameLst>
                                          <p:attrName>fillcolor</p:attrName>
                                        </p:attrNameLst>
                                      </p:cBhvr>
                                      <p:to>
                                        <a:srgbClr val="00B050"/>
                                      </p:to>
                                    </p:animClr>
                                    <p:set>
                                      <p:cBhvr>
                                        <p:cTn id="70" dur="250" fill="hold"/>
                                        <p:tgtEl>
                                          <p:spTgt spid="26"/>
                                        </p:tgtEl>
                                        <p:attrNameLst>
                                          <p:attrName>fill.type</p:attrName>
                                        </p:attrNameLst>
                                      </p:cBhvr>
                                      <p:to>
                                        <p:strVal val="solid"/>
                                      </p:to>
                                    </p:set>
                                    <p:set>
                                      <p:cBhvr>
                                        <p:cTn id="71"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72" restart="whenNotActive" fill="hold" evtFilter="cancelBubble" nodeType="interactiveSeq">
                <p:stCondLst>
                  <p:cond evt="onClick" delay="0">
                    <p:tgtEl>
                      <p:spTgt spid="42"/>
                    </p:tgtEl>
                  </p:cond>
                </p:stCondLst>
                <p:endSync evt="end" delay="0">
                  <p:rtn val="all"/>
                </p:endSync>
                <p:childTnLst>
                  <p:par>
                    <p:cTn id="73" fill="hold">
                      <p:stCondLst>
                        <p:cond delay="0"/>
                      </p:stCondLst>
                      <p:childTnLst>
                        <p:par>
                          <p:cTn id="74" fill="hold">
                            <p:stCondLst>
                              <p:cond delay="0"/>
                            </p:stCondLst>
                            <p:childTnLst>
                              <p:par>
                                <p:cTn id="75" presetID="1" presetClass="emph" presetSubtype="2" fill="hold" nodeType="clickEffect">
                                  <p:stCondLst>
                                    <p:cond delay="0"/>
                                  </p:stCondLst>
                                  <p:childTnLst>
                                    <p:animClr clrSpc="rgb" dir="cw">
                                      <p:cBhvr>
                                        <p:cTn id="76" dur="250" fill="hold"/>
                                        <p:tgtEl>
                                          <p:spTgt spid="42"/>
                                        </p:tgtEl>
                                        <p:attrNameLst>
                                          <p:attrName>fillcolor</p:attrName>
                                        </p:attrNameLst>
                                      </p:cBhvr>
                                      <p:to>
                                        <a:srgbClr val="FFF2CC"/>
                                      </p:to>
                                    </p:animClr>
                                    <p:set>
                                      <p:cBhvr>
                                        <p:cTn id="77" dur="250" fill="hold"/>
                                        <p:tgtEl>
                                          <p:spTgt spid="42"/>
                                        </p:tgtEl>
                                        <p:attrNameLst>
                                          <p:attrName>fill.type</p:attrName>
                                        </p:attrNameLst>
                                      </p:cBhvr>
                                      <p:to>
                                        <p:strVal val="solid"/>
                                      </p:to>
                                    </p:set>
                                    <p:set>
                                      <p:cBhvr>
                                        <p:cTn id="78" dur="250" fill="hold"/>
                                        <p:tgtEl>
                                          <p:spTgt spid="42"/>
                                        </p:tgtEl>
                                        <p:attrNameLst>
                                          <p:attrName>fill.on</p:attrName>
                                        </p:attrNameLst>
                                      </p:cBhvr>
                                      <p:to>
                                        <p:strVal val="true"/>
                                      </p:to>
                                    </p:set>
                                  </p:childTnLst>
                                  <p:subTnLst>
                                    <p:audio>
                                      <p:cMediaNode>
                                        <p:cTn display="0" masterRel="sameClick">
                                          <p:stCondLst>
                                            <p:cond evt="begin" delay="0">
                                              <p:tn val="75"/>
                                            </p:cond>
                                          </p:stCondLst>
                                          <p:endCondLst>
                                            <p:cond evt="onStopAudio" delay="0">
                                              <p:tgtEl>
                                                <p:sldTgt/>
                                              </p:tgtEl>
                                            </p:cond>
                                          </p:endCondLst>
                                        </p:cTn>
                                        <p:tgtEl>
                                          <p:sndTgt r:embed="rId5" name="click.wav"/>
                                        </p:tgtEl>
                                      </p:cMediaNode>
                                    </p:audio>
                                  </p:subTnLst>
                                </p:cTn>
                              </p:par>
                              <p:par>
                                <p:cTn id="79" presetID="23" presetClass="entr" presetSubtype="32" fill="hold" nodeType="withEffect">
                                  <p:stCondLst>
                                    <p:cond delay="1000"/>
                                  </p:stCondLst>
                                  <p:childTnLst>
                                    <p:set>
                                      <p:cBhvr>
                                        <p:cTn id="80" dur="1" fill="hold">
                                          <p:stCondLst>
                                            <p:cond delay="0"/>
                                          </p:stCondLst>
                                        </p:cTn>
                                        <p:tgtEl>
                                          <p:spTgt spid="53"/>
                                        </p:tgtEl>
                                        <p:attrNameLst>
                                          <p:attrName>style.visibility</p:attrName>
                                        </p:attrNameLst>
                                      </p:cBhvr>
                                      <p:to>
                                        <p:strVal val="visible"/>
                                      </p:to>
                                    </p:set>
                                    <p:anim calcmode="lin" valueType="num">
                                      <p:cBhvr>
                                        <p:cTn id="81" dur="250" fill="hold"/>
                                        <p:tgtEl>
                                          <p:spTgt spid="53"/>
                                        </p:tgtEl>
                                        <p:attrNameLst>
                                          <p:attrName>ppt_w</p:attrName>
                                        </p:attrNameLst>
                                      </p:cBhvr>
                                      <p:tavLst>
                                        <p:tav tm="0">
                                          <p:val>
                                            <p:strVal val="4*#ppt_w"/>
                                          </p:val>
                                        </p:tav>
                                        <p:tav tm="100000">
                                          <p:val>
                                            <p:strVal val="#ppt_w"/>
                                          </p:val>
                                        </p:tav>
                                      </p:tavLst>
                                    </p:anim>
                                    <p:anim calcmode="lin" valueType="num">
                                      <p:cBhvr>
                                        <p:cTn id="82"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9"/>
                                            </p:cond>
                                          </p:stCondLst>
                                          <p:endCondLst>
                                            <p:cond evt="onStopAudio" delay="0">
                                              <p:tgtEl>
                                                <p:sldTgt/>
                                              </p:tgtEl>
                                            </p:cond>
                                          </p:endCondLst>
                                        </p:cTn>
                                        <p:tgtEl>
                                          <p:sndTgt r:embed="rId7" name="Wrong Buzzer.wav"/>
                                        </p:tgtEl>
                                      </p:cMediaNode>
                                    </p:audio>
                                  </p:subTnLst>
                                </p:cTn>
                              </p:par>
                              <p:par>
                                <p:cTn id="83" presetID="1" presetClass="emph" presetSubtype="2" fill="hold" nodeType="withEffect">
                                  <p:stCondLst>
                                    <p:cond delay="1000"/>
                                  </p:stCondLst>
                                  <p:childTnLst>
                                    <p:animClr clrSpc="rgb" dir="cw">
                                      <p:cBhvr>
                                        <p:cTn id="84" dur="250" fill="hold"/>
                                        <p:tgtEl>
                                          <p:spTgt spid="42"/>
                                        </p:tgtEl>
                                        <p:attrNameLst>
                                          <p:attrName>fillcolor</p:attrName>
                                        </p:attrNameLst>
                                      </p:cBhvr>
                                      <p:to>
                                        <a:srgbClr val="FFFF00"/>
                                      </p:to>
                                    </p:animClr>
                                    <p:set>
                                      <p:cBhvr>
                                        <p:cTn id="85" dur="250" fill="hold"/>
                                        <p:tgtEl>
                                          <p:spTgt spid="42"/>
                                        </p:tgtEl>
                                        <p:attrNameLst>
                                          <p:attrName>fill.type</p:attrName>
                                        </p:attrNameLst>
                                      </p:cBhvr>
                                      <p:to>
                                        <p:strVal val="solid"/>
                                      </p:to>
                                    </p:set>
                                    <p:set>
                                      <p:cBhvr>
                                        <p:cTn id="86"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87" restart="whenNotActive" fill="hold" evtFilter="cancelBubble" nodeType="interactiveSeq">
                <p:stCondLst>
                  <p:cond evt="onClick" delay="0">
                    <p:tgtEl>
                      <p:spTgt spid="43"/>
                    </p:tgtEl>
                  </p:cond>
                </p:stCondLst>
                <p:endSync evt="end" delay="0">
                  <p:rtn val="all"/>
                </p:endSync>
                <p:childTnLst>
                  <p:par>
                    <p:cTn id="88" fill="hold">
                      <p:stCondLst>
                        <p:cond delay="0"/>
                      </p:stCondLst>
                      <p:childTnLst>
                        <p:par>
                          <p:cTn id="89" fill="hold">
                            <p:stCondLst>
                              <p:cond delay="0"/>
                            </p:stCondLst>
                            <p:childTnLst>
                              <p:par>
                                <p:cTn id="90" presetID="1" presetClass="emph" presetSubtype="2" fill="hold" nodeType="clickEffect">
                                  <p:stCondLst>
                                    <p:cond delay="0"/>
                                  </p:stCondLst>
                                  <p:childTnLst>
                                    <p:animClr clrSpc="rgb" dir="cw">
                                      <p:cBhvr>
                                        <p:cTn id="91" dur="250" fill="hold"/>
                                        <p:tgtEl>
                                          <p:spTgt spid="43"/>
                                        </p:tgtEl>
                                        <p:attrNameLst>
                                          <p:attrName>fillcolor</p:attrName>
                                        </p:attrNameLst>
                                      </p:cBhvr>
                                      <p:to>
                                        <a:srgbClr val="FFF2CC"/>
                                      </p:to>
                                    </p:animClr>
                                    <p:set>
                                      <p:cBhvr>
                                        <p:cTn id="92" dur="250" fill="hold"/>
                                        <p:tgtEl>
                                          <p:spTgt spid="43"/>
                                        </p:tgtEl>
                                        <p:attrNameLst>
                                          <p:attrName>fill.type</p:attrName>
                                        </p:attrNameLst>
                                      </p:cBhvr>
                                      <p:to>
                                        <p:strVal val="solid"/>
                                      </p:to>
                                    </p:set>
                                    <p:set>
                                      <p:cBhvr>
                                        <p:cTn id="93" dur="250" fill="hold"/>
                                        <p:tgtEl>
                                          <p:spTgt spid="43"/>
                                        </p:tgtEl>
                                        <p:attrNameLst>
                                          <p:attrName>fill.on</p:attrName>
                                        </p:attrNameLst>
                                      </p:cBhvr>
                                      <p:to>
                                        <p:strVal val="true"/>
                                      </p:to>
                                    </p:set>
                                  </p:childTnLst>
                                  <p:subTnLst>
                                    <p:audio>
                                      <p:cMediaNode>
                                        <p:cTn display="0" masterRel="sameClick">
                                          <p:stCondLst>
                                            <p:cond evt="begin" delay="0">
                                              <p:tn val="90"/>
                                            </p:cond>
                                          </p:stCondLst>
                                          <p:endCondLst>
                                            <p:cond evt="onStopAudio" delay="0">
                                              <p:tgtEl>
                                                <p:sldTgt/>
                                              </p:tgtEl>
                                            </p:cond>
                                          </p:endCondLst>
                                        </p:cTn>
                                        <p:tgtEl>
                                          <p:sndTgt r:embed="rId5" name="click.wav"/>
                                        </p:tgtEl>
                                      </p:cMediaNode>
                                    </p:audio>
                                  </p:subTnLst>
                                </p:cTn>
                              </p:par>
                              <p:par>
                                <p:cTn id="94" presetID="23" presetClass="entr" presetSubtype="32" fill="hold" nodeType="withEffect">
                                  <p:stCondLst>
                                    <p:cond delay="1000"/>
                                  </p:stCondLst>
                                  <p:childTnLst>
                                    <p:set>
                                      <p:cBhvr>
                                        <p:cTn id="95" dur="1" fill="hold">
                                          <p:stCondLst>
                                            <p:cond delay="0"/>
                                          </p:stCondLst>
                                        </p:cTn>
                                        <p:tgtEl>
                                          <p:spTgt spid="51"/>
                                        </p:tgtEl>
                                        <p:attrNameLst>
                                          <p:attrName>style.visibility</p:attrName>
                                        </p:attrNameLst>
                                      </p:cBhvr>
                                      <p:to>
                                        <p:strVal val="visible"/>
                                      </p:to>
                                    </p:set>
                                    <p:anim calcmode="lin" valueType="num">
                                      <p:cBhvr>
                                        <p:cTn id="96" dur="250" fill="hold"/>
                                        <p:tgtEl>
                                          <p:spTgt spid="51"/>
                                        </p:tgtEl>
                                        <p:attrNameLst>
                                          <p:attrName>ppt_w</p:attrName>
                                        </p:attrNameLst>
                                      </p:cBhvr>
                                      <p:tavLst>
                                        <p:tav tm="0">
                                          <p:val>
                                            <p:strVal val="4*#ppt_w"/>
                                          </p:val>
                                        </p:tav>
                                        <p:tav tm="100000">
                                          <p:val>
                                            <p:strVal val="#ppt_w"/>
                                          </p:val>
                                        </p:tav>
                                      </p:tavLst>
                                    </p:anim>
                                    <p:anim calcmode="lin" valueType="num">
                                      <p:cBhvr>
                                        <p:cTn id="97"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4"/>
                                            </p:cond>
                                          </p:stCondLst>
                                          <p:endCondLst>
                                            <p:cond evt="onStopAudio" delay="0">
                                              <p:tgtEl>
                                                <p:sldTgt/>
                                              </p:tgtEl>
                                            </p:cond>
                                          </p:endCondLst>
                                        </p:cTn>
                                        <p:tgtEl>
                                          <p:sndTgt r:embed="rId7" name="Wrong Buzzer.wav"/>
                                        </p:tgtEl>
                                      </p:cMediaNode>
                                    </p:audio>
                                  </p:subTnLst>
                                </p:cTn>
                              </p:par>
                              <p:par>
                                <p:cTn id="98" presetID="1" presetClass="emph" presetSubtype="2" fill="hold" nodeType="withEffect">
                                  <p:stCondLst>
                                    <p:cond delay="1000"/>
                                  </p:stCondLst>
                                  <p:childTnLst>
                                    <p:animClr clrSpc="rgb" dir="cw">
                                      <p:cBhvr>
                                        <p:cTn id="99" dur="250" fill="hold"/>
                                        <p:tgtEl>
                                          <p:spTgt spid="43"/>
                                        </p:tgtEl>
                                        <p:attrNameLst>
                                          <p:attrName>fillcolor</p:attrName>
                                        </p:attrNameLst>
                                      </p:cBhvr>
                                      <p:to>
                                        <a:srgbClr val="FFFF00"/>
                                      </p:to>
                                    </p:animClr>
                                    <p:set>
                                      <p:cBhvr>
                                        <p:cTn id="100" dur="250" fill="hold"/>
                                        <p:tgtEl>
                                          <p:spTgt spid="43"/>
                                        </p:tgtEl>
                                        <p:attrNameLst>
                                          <p:attrName>fill.type</p:attrName>
                                        </p:attrNameLst>
                                      </p:cBhvr>
                                      <p:to>
                                        <p:strVal val="solid"/>
                                      </p:to>
                                    </p:set>
                                    <p:set>
                                      <p:cBhvr>
                                        <p:cTn id="101"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102" restart="whenNotActive" fill="hold" evtFilter="cancelBubble" nodeType="interactiveSeq">
                <p:stCondLst>
                  <p:cond evt="onClick" delay="0">
                    <p:tgtEl>
                      <p:spTgt spid="44"/>
                    </p:tgtEl>
                  </p:cond>
                </p:stCondLst>
                <p:endSync evt="end" delay="0">
                  <p:rtn val="all"/>
                </p:endSync>
                <p:childTnLst>
                  <p:par>
                    <p:cTn id="103" fill="hold">
                      <p:stCondLst>
                        <p:cond delay="0"/>
                      </p:stCondLst>
                      <p:childTnLst>
                        <p:par>
                          <p:cTn id="104" fill="hold">
                            <p:stCondLst>
                              <p:cond delay="0"/>
                            </p:stCondLst>
                            <p:childTnLst>
                              <p:par>
                                <p:cTn id="105" presetID="1" presetClass="emph" presetSubtype="2" fill="hold" nodeType="clickEffect">
                                  <p:stCondLst>
                                    <p:cond delay="0"/>
                                  </p:stCondLst>
                                  <p:childTnLst>
                                    <p:animClr clrSpc="rgb" dir="cw">
                                      <p:cBhvr>
                                        <p:cTn id="106" dur="250" fill="hold"/>
                                        <p:tgtEl>
                                          <p:spTgt spid="44"/>
                                        </p:tgtEl>
                                        <p:attrNameLst>
                                          <p:attrName>fillcolor</p:attrName>
                                        </p:attrNameLst>
                                      </p:cBhvr>
                                      <p:to>
                                        <a:srgbClr val="FFF2CC"/>
                                      </p:to>
                                    </p:animClr>
                                    <p:set>
                                      <p:cBhvr>
                                        <p:cTn id="107" dur="250" fill="hold"/>
                                        <p:tgtEl>
                                          <p:spTgt spid="44"/>
                                        </p:tgtEl>
                                        <p:attrNameLst>
                                          <p:attrName>fill.type</p:attrName>
                                        </p:attrNameLst>
                                      </p:cBhvr>
                                      <p:to>
                                        <p:strVal val="solid"/>
                                      </p:to>
                                    </p:set>
                                    <p:set>
                                      <p:cBhvr>
                                        <p:cTn id="108" dur="250" fill="hold"/>
                                        <p:tgtEl>
                                          <p:spTgt spid="44"/>
                                        </p:tgtEl>
                                        <p:attrNameLst>
                                          <p:attrName>fill.on</p:attrName>
                                        </p:attrNameLst>
                                      </p:cBhvr>
                                      <p:to>
                                        <p:strVal val="true"/>
                                      </p:to>
                                    </p:set>
                                  </p:childTnLst>
                                  <p:subTnLst>
                                    <p:audio>
                                      <p:cMediaNode>
                                        <p:cTn display="0" masterRel="sameClick">
                                          <p:stCondLst>
                                            <p:cond evt="begin" delay="0">
                                              <p:tn val="105"/>
                                            </p:cond>
                                          </p:stCondLst>
                                          <p:endCondLst>
                                            <p:cond evt="onStopAudio" delay="0">
                                              <p:tgtEl>
                                                <p:sldTgt/>
                                              </p:tgtEl>
                                            </p:cond>
                                          </p:endCondLst>
                                        </p:cTn>
                                        <p:tgtEl>
                                          <p:sndTgt r:embed="rId5" name="click.wav"/>
                                        </p:tgtEl>
                                      </p:cMediaNode>
                                    </p:audio>
                                  </p:subTnLst>
                                </p:cTn>
                              </p:par>
                              <p:par>
                                <p:cTn id="109" presetID="23" presetClass="entr" presetSubtype="32" fill="hold" nodeType="withEffect">
                                  <p:stCondLst>
                                    <p:cond delay="1000"/>
                                  </p:stCondLst>
                                  <p:childTnLst>
                                    <p:set>
                                      <p:cBhvr>
                                        <p:cTn id="110" dur="1" fill="hold">
                                          <p:stCondLst>
                                            <p:cond delay="0"/>
                                          </p:stCondLst>
                                        </p:cTn>
                                        <p:tgtEl>
                                          <p:spTgt spid="49"/>
                                        </p:tgtEl>
                                        <p:attrNameLst>
                                          <p:attrName>style.visibility</p:attrName>
                                        </p:attrNameLst>
                                      </p:cBhvr>
                                      <p:to>
                                        <p:strVal val="visible"/>
                                      </p:to>
                                    </p:set>
                                    <p:anim calcmode="lin" valueType="num">
                                      <p:cBhvr>
                                        <p:cTn id="111" dur="250" fill="hold"/>
                                        <p:tgtEl>
                                          <p:spTgt spid="49"/>
                                        </p:tgtEl>
                                        <p:attrNameLst>
                                          <p:attrName>ppt_w</p:attrName>
                                        </p:attrNameLst>
                                      </p:cBhvr>
                                      <p:tavLst>
                                        <p:tav tm="0">
                                          <p:val>
                                            <p:strVal val="4*#ppt_w"/>
                                          </p:val>
                                        </p:tav>
                                        <p:tav tm="100000">
                                          <p:val>
                                            <p:strVal val="#ppt_w"/>
                                          </p:val>
                                        </p:tav>
                                      </p:tavLst>
                                    </p:anim>
                                    <p:anim calcmode="lin" valueType="num">
                                      <p:cBhvr>
                                        <p:cTn id="112"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09"/>
                                            </p:cond>
                                          </p:stCondLst>
                                          <p:endCondLst>
                                            <p:cond evt="onStopAudio" delay="0">
                                              <p:tgtEl>
                                                <p:sldTgt/>
                                              </p:tgtEl>
                                            </p:cond>
                                          </p:endCondLst>
                                        </p:cTn>
                                        <p:tgtEl>
                                          <p:sndTgt r:embed="rId7" name="Wrong Buzzer.wav"/>
                                        </p:tgtEl>
                                      </p:cMediaNode>
                                    </p:audio>
                                  </p:subTnLst>
                                </p:cTn>
                              </p:par>
                              <p:par>
                                <p:cTn id="113" presetID="1" presetClass="emph" presetSubtype="2" fill="hold" nodeType="withEffect">
                                  <p:stCondLst>
                                    <p:cond delay="1000"/>
                                  </p:stCondLst>
                                  <p:childTnLst>
                                    <p:animClr clrSpc="rgb" dir="cw">
                                      <p:cBhvr>
                                        <p:cTn id="114" dur="250" fill="hold"/>
                                        <p:tgtEl>
                                          <p:spTgt spid="44"/>
                                        </p:tgtEl>
                                        <p:attrNameLst>
                                          <p:attrName>fillcolor</p:attrName>
                                        </p:attrNameLst>
                                      </p:cBhvr>
                                      <p:to>
                                        <a:srgbClr val="FFFF00"/>
                                      </p:to>
                                    </p:animClr>
                                    <p:set>
                                      <p:cBhvr>
                                        <p:cTn id="115" dur="250" fill="hold"/>
                                        <p:tgtEl>
                                          <p:spTgt spid="44"/>
                                        </p:tgtEl>
                                        <p:attrNameLst>
                                          <p:attrName>fill.type</p:attrName>
                                        </p:attrNameLst>
                                      </p:cBhvr>
                                      <p:to>
                                        <p:strVal val="solid"/>
                                      </p:to>
                                    </p:set>
                                    <p:set>
                                      <p:cBhvr>
                                        <p:cTn id="116"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audio>
              <p:cMediaNode vol="80000">
                <p:cTn id="117" fill="hold" display="0">
                  <p:stCondLst>
                    <p:cond delay="indefinite"/>
                  </p:stCondLst>
                  <p:endCondLst>
                    <p:cond evt="onStopAudio" delay="0">
                      <p:tgtEl>
                        <p:sldTgt/>
                      </p:tgtEl>
                    </p:cond>
                  </p:endCondLst>
                </p:cTn>
                <p:tgtEl>
                  <p:spTgt spid="25"/>
                </p:tgtEl>
              </p:cMediaNode>
            </p:audio>
          </p:childTnLst>
        </p:cTn>
      </p:par>
    </p:tnLst>
    <p:bldLst>
      <p:bldP spid="4" grpId="0" animBg="1"/>
      <p:bldP spid="26" grpId="0" animBg="1"/>
      <p:bldP spid="40" grpId="0" animBg="1"/>
      <p:bldP spid="41" grpId="0" animBg="1"/>
      <p:bldP spid="42" grpId="0" animBg="1"/>
      <p:bldP spid="43" grpId="0" animBg="1"/>
      <p:bldP spid="44" grpId="0" animBg="1"/>
      <p:bldP spid="24" grpId="0" animBg="1"/>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11" cstate="print">
            <a:biLevel thresh="25000"/>
            <a:extLst>
              <a:ext uri="{BEBA8EAE-BF5A-486C-A8C5-ECC9F3942E4B}">
                <a14:imgProps xmlns:a14="http://schemas.microsoft.com/office/drawing/2010/main">
                  <a14:imgLayer r:embed="rId12">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832636" y="182284"/>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6" name="Rectangle 25"/>
          <p:cNvSpPr/>
          <p:nvPr/>
        </p:nvSpPr>
        <p:spPr>
          <a:xfrm>
            <a:off x="1110220" y="1965971"/>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3200" dirty="0">
                <a:solidFill>
                  <a:prstClr val="black"/>
                </a:solidFill>
                <a:latin typeface="Arial" panose="020B0604020202020204" pitchFamily="34" charset="0"/>
                <a:cs typeface="Arial" panose="020B0604020202020204" pitchFamily="34" charset="0"/>
              </a:rPr>
              <a:t>A</a:t>
            </a:r>
            <a:r>
              <a:rPr kumimoji="0" lang="vi-VN"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42" name="Rectangle 41"/>
          <p:cNvSpPr/>
          <p:nvPr/>
        </p:nvSpPr>
        <p:spPr>
          <a:xfrm>
            <a:off x="6096000" y="1966727"/>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3200" dirty="0">
                <a:solidFill>
                  <a:prstClr val="black"/>
                </a:solidFill>
                <a:latin typeface="Arial" panose="020B0604020202020204" pitchFamily="34" charset="0"/>
                <a:cs typeface="Arial" panose="020B0604020202020204" pitchFamily="34" charset="0"/>
              </a:rPr>
              <a:t>B</a:t>
            </a:r>
            <a:r>
              <a:rPr kumimoji="0" lang="vi-VN"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p>
        </p:txBody>
      </p:sp>
      <p:sp>
        <p:nvSpPr>
          <p:cNvPr id="43" name="Rectangle 42"/>
          <p:cNvSpPr/>
          <p:nvPr/>
        </p:nvSpPr>
        <p:spPr>
          <a:xfrm>
            <a:off x="1110220" y="2838518"/>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 </a:t>
            </a:r>
          </a:p>
        </p:txBody>
      </p:sp>
      <p:sp>
        <p:nvSpPr>
          <p:cNvPr id="44" name="Rectangle 43"/>
          <p:cNvSpPr/>
          <p:nvPr/>
        </p:nvSpPr>
        <p:spPr>
          <a:xfrm>
            <a:off x="6096000" y="2838518"/>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 </a:t>
            </a:r>
          </a:p>
        </p:txBody>
      </p:sp>
      <p:pic>
        <p:nvPicPr>
          <p:cNvPr id="47" name="Picture 46"/>
          <p:cNvPicPr>
            <a:picLocks noChangeAspect="1"/>
          </p:cNvPicPr>
          <p:nvPr/>
        </p:nvPicPr>
        <p:blipFill>
          <a:blip r:embed="rId13">
            <a:extLst>
              <a:ext uri="{28A0092B-C50C-407E-A947-70E740481C1C}">
                <a14:useLocalDpi xmlns:a14="http://schemas.microsoft.com/office/drawing/2010/main" val="0"/>
              </a:ext>
            </a:extLst>
          </a:blip>
          <a:srcRect/>
          <a:stretch/>
        </p:blipFill>
        <p:spPr>
          <a:xfrm>
            <a:off x="5214348" y="1991446"/>
            <a:ext cx="799618" cy="708059"/>
          </a:xfrm>
          <a:prstGeom prst="rect">
            <a:avLst/>
          </a:prstGeom>
        </p:spPr>
      </p:pic>
      <p:pic>
        <p:nvPicPr>
          <p:cNvPr id="51" name="Picture 50"/>
          <p:cNvPicPr>
            <a:picLocks noChangeAspect="1"/>
          </p:cNvPicPr>
          <p:nvPr/>
        </p:nvPicPr>
        <p:blipFill>
          <a:blip r:embed="rId13">
            <a:extLst>
              <a:ext uri="{28A0092B-C50C-407E-A947-70E740481C1C}">
                <a14:useLocalDpi xmlns:a14="http://schemas.microsoft.com/office/drawing/2010/main" val="0"/>
              </a:ext>
            </a:extLst>
          </a:blip>
          <a:srcRect t="584" b="584"/>
          <a:stretch/>
        </p:blipFill>
        <p:spPr>
          <a:xfrm>
            <a:off x="5212482" y="2871882"/>
            <a:ext cx="804536" cy="704088"/>
          </a:xfrm>
          <a:prstGeom prst="rect">
            <a:avLst/>
          </a:prstGeom>
        </p:spPr>
      </p:pic>
      <p:pic>
        <p:nvPicPr>
          <p:cNvPr id="49" name="Picture 48"/>
          <p:cNvPicPr>
            <a:picLocks noChangeAspect="1"/>
          </p:cNvPicPr>
          <p:nvPr/>
        </p:nvPicPr>
        <p:blipFill>
          <a:blip r:embed="rId13">
            <a:extLst>
              <a:ext uri="{28A0092B-C50C-407E-A947-70E740481C1C}">
                <a14:useLocalDpi xmlns:a14="http://schemas.microsoft.com/office/drawing/2010/main" val="0"/>
              </a:ext>
            </a:extLst>
          </a:blip>
          <a:srcRect/>
          <a:stretch/>
        </p:blipFill>
        <p:spPr>
          <a:xfrm>
            <a:off x="10201105" y="2879290"/>
            <a:ext cx="798644" cy="707197"/>
          </a:xfrm>
          <a:prstGeom prst="rect">
            <a:avLst/>
          </a:prstGeom>
        </p:spPr>
      </p:pic>
      <p:pic>
        <p:nvPicPr>
          <p:cNvPr id="53" name="Picture 52"/>
          <p:cNvPicPr>
            <a:picLocks noChangeAspect="1"/>
          </p:cNvPicPr>
          <p:nvPr/>
        </p:nvPicPr>
        <p:blipFill>
          <a:blip r:embed="rId14">
            <a:extLst>
              <a:ext uri="{28A0092B-C50C-407E-A947-70E740481C1C}">
                <a14:useLocalDpi xmlns:a14="http://schemas.microsoft.com/office/drawing/2010/main" val="0"/>
              </a:ext>
            </a:extLst>
          </a:blip>
          <a:srcRect/>
          <a:stretch/>
        </p:blipFill>
        <p:spPr>
          <a:xfrm>
            <a:off x="10202611" y="2039685"/>
            <a:ext cx="795631" cy="643793"/>
          </a:xfrm>
          <a:prstGeom prst="rect">
            <a:avLst/>
          </a:prstGeom>
        </p:spPr>
      </p:pic>
      <p:sp>
        <p:nvSpPr>
          <p:cNvPr id="18" name="Cloud 17">
            <a:hlinkClick r:id="rId15" action="ppaction://hlinksldjump"/>
          </p:cNvPr>
          <p:cNvSpPr/>
          <p:nvPr/>
        </p:nvSpPr>
        <p:spPr>
          <a:xfrm>
            <a:off x="4667494" y="4702499"/>
            <a:ext cx="2359211"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QUAY VỀ</a:t>
            </a:r>
            <a:endParaRPr kumimoji="0" lang="vi-VN" sz="2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E7209D9F-9EE4-42FB-A088-76552F1B8051}"/>
              </a:ext>
            </a:extLst>
          </p:cNvPr>
          <p:cNvSpPr>
            <a:spLocks noChangeArrowheads="1"/>
          </p:cNvSpPr>
          <p:nvPr/>
        </p:nvSpPr>
        <p:spPr bwMode="auto">
          <a:xfrm>
            <a:off x="1514666" y="319081"/>
            <a:ext cx="907516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vi-VN" sz="3600" i="0" u="none" strike="noStrike" cap="none" normalizeH="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Cho </a:t>
            </a:r>
            <a:r>
              <a:rPr kumimoji="0" lang="en-US" altLang="vi-VN" sz="3600" i="0" u="none" strike="noStrike" cap="none" normalizeH="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tứ</a:t>
            </a:r>
            <a:r>
              <a:rPr kumimoji="0" lang="en-US" altLang="vi-VN" sz="3600" i="0" u="none" strike="noStrike" cap="none" normalizeH="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vi-VN" sz="3600" i="0" u="none" strike="noStrike" cap="none" normalizeH="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giác</a:t>
            </a:r>
            <a:r>
              <a:rPr kumimoji="0" lang="en-US" altLang="vi-VN" sz="3600" i="0" u="none" strike="noStrike" cap="none" normalizeH="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ABCD. Trong </a:t>
            </a:r>
            <a:r>
              <a:rPr kumimoji="0" lang="en-US" altLang="vi-VN" sz="3600" i="0" u="none" strike="noStrike" cap="none" normalizeH="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đó</a:t>
            </a:r>
            <a:r>
              <a:rPr kumimoji="0" lang="en-US" altLang="vi-VN" sz="3600" i="0" u="none" strike="noStrike" cap="none" normalizeH="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 </a:t>
            </a:r>
            <a:r>
              <a:rPr kumimoji="0" lang="en-US" altLang="vi-VN" sz="3600" i="0" u="none" strike="noStrike" cap="none" normalizeH="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Tổng</a:t>
            </a:r>
            <a:r>
              <a:rPr kumimoji="0" lang="en-US" altLang="vi-VN" sz="3600" i="0" u="none" strike="noStrike" cap="none" normalizeH="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US" altLang="vi-VN" sz="360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9" name="Oval 18">
            <a:extLst>
              <a:ext uri="{FF2B5EF4-FFF2-40B4-BE49-F238E27FC236}">
                <a16:creationId xmlns:a16="http://schemas.microsoft.com/office/drawing/2014/main" id="{91FBFBE1-FD17-4709-B650-30ED11FCBFA5}"/>
              </a:ext>
            </a:extLst>
          </p:cNvPr>
          <p:cNvSpPr/>
          <p:nvPr/>
        </p:nvSpPr>
        <p:spPr>
          <a:xfrm>
            <a:off x="1006378" y="5075960"/>
            <a:ext cx="1524000" cy="152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0" name="Oval 19">
            <a:extLst>
              <a:ext uri="{FF2B5EF4-FFF2-40B4-BE49-F238E27FC236}">
                <a16:creationId xmlns:a16="http://schemas.microsoft.com/office/drawing/2014/main" id="{5A5C7A0A-FA07-4091-BA11-73CF79990F1D}"/>
              </a:ext>
            </a:extLst>
          </p:cNvPr>
          <p:cNvSpPr/>
          <p:nvPr/>
        </p:nvSpPr>
        <p:spPr>
          <a:xfrm>
            <a:off x="1149295" y="5130389"/>
            <a:ext cx="1415143" cy="1415143"/>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21" name="het gio">
            <a:hlinkClick r:id="" action="ppaction://media"/>
            <a:extLst>
              <a:ext uri="{FF2B5EF4-FFF2-40B4-BE49-F238E27FC236}">
                <a16:creationId xmlns:a16="http://schemas.microsoft.com/office/drawing/2014/main" id="{671CF3BD-5715-495E-86C9-F63FD970BE38}"/>
              </a:ext>
            </a:extLst>
          </p:cNvPr>
          <p:cNvPicPr>
            <a:picLocks noChangeAspect="1"/>
          </p:cNvPicPr>
          <p:nvPr>
            <a:audioFile r:link="rId2"/>
            <p:extLst>
              <p:ext uri="{DAA4B4D4-6D71-4841-9C94-3DE7FCFB9230}">
                <p14:media xmlns:p14="http://schemas.microsoft.com/office/powerpoint/2010/main" r:embed="rId1"/>
              </p:ext>
            </p:extLst>
          </p:nvPr>
        </p:nvPicPr>
        <p:blipFill>
          <a:blip r:embed="rId16"/>
          <a:stretch>
            <a:fillRect/>
          </a:stretch>
        </p:blipFill>
        <p:spPr>
          <a:xfrm>
            <a:off x="1463578" y="6957775"/>
            <a:ext cx="609600" cy="609600"/>
          </a:xfrm>
          <a:prstGeom prst="rect">
            <a:avLst/>
          </a:prstGeom>
        </p:spPr>
      </p:pic>
      <p:sp>
        <p:nvSpPr>
          <p:cNvPr id="22" name="TextBox 21">
            <a:extLst>
              <a:ext uri="{FF2B5EF4-FFF2-40B4-BE49-F238E27FC236}">
                <a16:creationId xmlns:a16="http://schemas.microsoft.com/office/drawing/2014/main" id="{5E363591-A687-4F13-B8AE-B2487E094E9C}"/>
              </a:ext>
            </a:extLst>
          </p:cNvPr>
          <p:cNvSpPr txBox="1"/>
          <p:nvPr/>
        </p:nvSpPr>
        <p:spPr>
          <a:xfrm>
            <a:off x="1147054" y="5607127"/>
            <a:ext cx="1471878" cy="461665"/>
          </a:xfrm>
          <a:prstGeom prst="rect">
            <a:avLst/>
          </a:prstGeom>
          <a:noFill/>
        </p:spPr>
        <p:txBody>
          <a:bodyPr wrap="none" rtlCol="0">
            <a:spAutoFit/>
          </a:bodyPr>
          <a:lstStyle/>
          <a:p>
            <a:r>
              <a:rPr lang="en-US" sz="2400" b="1" dirty="0">
                <a:solidFill>
                  <a:schemeClr val="bg1"/>
                </a:solidFill>
                <a:latin typeface="Arial" panose="020B0604020202020204" pitchFamily="34" charset="0"/>
                <a:cs typeface="Arial" panose="020B0604020202020204" pitchFamily="34" charset="0"/>
              </a:rPr>
              <a:t>HẾT GIỜ</a:t>
            </a:r>
          </a:p>
        </p:txBody>
      </p:sp>
      <p:graphicFrame>
        <p:nvGraphicFramePr>
          <p:cNvPr id="5" name="Object 4">
            <a:extLst>
              <a:ext uri="{FF2B5EF4-FFF2-40B4-BE49-F238E27FC236}">
                <a16:creationId xmlns:a16="http://schemas.microsoft.com/office/drawing/2014/main" id="{1761C304-4E78-44A7-BD28-CE5D5CFC2C6F}"/>
              </a:ext>
            </a:extLst>
          </p:cNvPr>
          <p:cNvGraphicFramePr>
            <a:graphicFrameLocks noChangeAspect="1"/>
          </p:cNvGraphicFramePr>
          <p:nvPr>
            <p:extLst>
              <p:ext uri="{D42A27DB-BD31-4B8C-83A1-F6EECF244321}">
                <p14:modId xmlns:p14="http://schemas.microsoft.com/office/powerpoint/2010/main" val="3004757930"/>
              </p:ext>
            </p:extLst>
          </p:nvPr>
        </p:nvGraphicFramePr>
        <p:xfrm>
          <a:off x="6596920" y="2106613"/>
          <a:ext cx="919163" cy="509587"/>
        </p:xfrm>
        <a:graphic>
          <a:graphicData uri="http://schemas.openxmlformats.org/presentationml/2006/ole">
            <mc:AlternateContent xmlns:mc="http://schemas.openxmlformats.org/markup-compatibility/2006">
              <mc:Choice xmlns:v="urn:schemas-microsoft-com:vml" Requires="v">
                <p:oleObj name="Equation" r:id="rId17" imgW="330120" imgH="177480" progId="Equation.DSMT4">
                  <p:embed/>
                </p:oleObj>
              </mc:Choice>
              <mc:Fallback>
                <p:oleObj name="Equation" r:id="rId17" imgW="330120" imgH="177480" progId="Equation.DSMT4">
                  <p:embed/>
                  <p:pic>
                    <p:nvPicPr>
                      <p:cNvPr id="5" name="Object 4">
                        <a:extLst>
                          <a:ext uri="{FF2B5EF4-FFF2-40B4-BE49-F238E27FC236}">
                            <a16:creationId xmlns:a16="http://schemas.microsoft.com/office/drawing/2014/main" id="{1761C304-4E78-44A7-BD28-CE5D5CFC2C6F}"/>
                          </a:ext>
                        </a:extLst>
                      </p:cNvPr>
                      <p:cNvPicPr/>
                      <p:nvPr/>
                    </p:nvPicPr>
                    <p:blipFill>
                      <a:blip r:embed="rId18"/>
                      <a:stretch>
                        <a:fillRect/>
                      </a:stretch>
                    </p:blipFill>
                    <p:spPr>
                      <a:xfrm>
                        <a:off x="6596920" y="2106613"/>
                        <a:ext cx="919163" cy="509587"/>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41CDD00F-0060-4018-AEE6-284FD8A7EC68}"/>
              </a:ext>
            </a:extLst>
          </p:cNvPr>
          <p:cNvGraphicFramePr>
            <a:graphicFrameLocks noChangeAspect="1"/>
          </p:cNvGraphicFramePr>
          <p:nvPr>
            <p:extLst>
              <p:ext uri="{D42A27DB-BD31-4B8C-83A1-F6EECF244321}">
                <p14:modId xmlns:p14="http://schemas.microsoft.com/office/powerpoint/2010/main" val="704230416"/>
              </p:ext>
            </p:extLst>
          </p:nvPr>
        </p:nvGraphicFramePr>
        <p:xfrm>
          <a:off x="1706690" y="2090738"/>
          <a:ext cx="1038225" cy="542925"/>
        </p:xfrm>
        <a:graphic>
          <a:graphicData uri="http://schemas.openxmlformats.org/presentationml/2006/ole">
            <mc:AlternateContent xmlns:mc="http://schemas.openxmlformats.org/markup-compatibility/2006">
              <mc:Choice xmlns:v="urn:schemas-microsoft-com:vml" Requires="v">
                <p:oleObj name="Equation" r:id="rId19" imgW="330120" imgH="177480" progId="Equation.DSMT4">
                  <p:embed/>
                </p:oleObj>
              </mc:Choice>
              <mc:Fallback>
                <p:oleObj name="Equation" r:id="rId19" imgW="330120" imgH="177480" progId="Equation.DSMT4">
                  <p:embed/>
                  <p:pic>
                    <p:nvPicPr>
                      <p:cNvPr id="6" name="Object 5">
                        <a:extLst>
                          <a:ext uri="{FF2B5EF4-FFF2-40B4-BE49-F238E27FC236}">
                            <a16:creationId xmlns:a16="http://schemas.microsoft.com/office/drawing/2014/main" id="{41CDD00F-0060-4018-AEE6-284FD8A7EC68}"/>
                          </a:ext>
                        </a:extLst>
                      </p:cNvPr>
                      <p:cNvPicPr/>
                      <p:nvPr/>
                    </p:nvPicPr>
                    <p:blipFill>
                      <a:blip r:embed="rId20"/>
                      <a:stretch>
                        <a:fillRect/>
                      </a:stretch>
                    </p:blipFill>
                    <p:spPr>
                      <a:xfrm>
                        <a:off x="1706690" y="2090738"/>
                        <a:ext cx="1038225" cy="542925"/>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E1F5AA5F-BB33-4B28-988C-5FB243D11E21}"/>
              </a:ext>
            </a:extLst>
          </p:cNvPr>
          <p:cNvGraphicFramePr>
            <a:graphicFrameLocks noChangeAspect="1"/>
          </p:cNvGraphicFramePr>
          <p:nvPr>
            <p:extLst>
              <p:ext uri="{D42A27DB-BD31-4B8C-83A1-F6EECF244321}">
                <p14:modId xmlns:p14="http://schemas.microsoft.com/office/powerpoint/2010/main" val="611948726"/>
              </p:ext>
            </p:extLst>
          </p:nvPr>
        </p:nvGraphicFramePr>
        <p:xfrm>
          <a:off x="1710750" y="2971800"/>
          <a:ext cx="1003300" cy="546100"/>
        </p:xfrm>
        <a:graphic>
          <a:graphicData uri="http://schemas.openxmlformats.org/presentationml/2006/ole">
            <mc:AlternateContent xmlns:mc="http://schemas.openxmlformats.org/markup-compatibility/2006">
              <mc:Choice xmlns:v="urn:schemas-microsoft-com:vml" Requires="v">
                <p:oleObj name="Equation" r:id="rId21" imgW="317160" imgH="177480" progId="Equation.DSMT4">
                  <p:embed/>
                </p:oleObj>
              </mc:Choice>
              <mc:Fallback>
                <p:oleObj name="Equation" r:id="rId21" imgW="317160" imgH="177480" progId="Equation.DSMT4">
                  <p:embed/>
                  <p:pic>
                    <p:nvPicPr>
                      <p:cNvPr id="8" name="Object 7">
                        <a:extLst>
                          <a:ext uri="{FF2B5EF4-FFF2-40B4-BE49-F238E27FC236}">
                            <a16:creationId xmlns:a16="http://schemas.microsoft.com/office/drawing/2014/main" id="{E1F5AA5F-BB33-4B28-988C-5FB243D11E21}"/>
                          </a:ext>
                        </a:extLst>
                      </p:cNvPr>
                      <p:cNvPicPr/>
                      <p:nvPr/>
                    </p:nvPicPr>
                    <p:blipFill>
                      <a:blip r:embed="rId22"/>
                      <a:stretch>
                        <a:fillRect/>
                      </a:stretch>
                    </p:blipFill>
                    <p:spPr>
                      <a:xfrm>
                        <a:off x="1710750" y="2971800"/>
                        <a:ext cx="1003300" cy="54610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A54E8603-E9A3-4331-8B40-3FD1740772F0}"/>
              </a:ext>
            </a:extLst>
          </p:cNvPr>
          <p:cNvGraphicFramePr>
            <a:graphicFrameLocks noChangeAspect="1"/>
          </p:cNvGraphicFramePr>
          <p:nvPr>
            <p:extLst>
              <p:ext uri="{D42A27DB-BD31-4B8C-83A1-F6EECF244321}">
                <p14:modId xmlns:p14="http://schemas.microsoft.com/office/powerpoint/2010/main" val="3160659359"/>
              </p:ext>
            </p:extLst>
          </p:nvPr>
        </p:nvGraphicFramePr>
        <p:xfrm>
          <a:off x="6633250" y="2971800"/>
          <a:ext cx="1001713" cy="514350"/>
        </p:xfrm>
        <a:graphic>
          <a:graphicData uri="http://schemas.openxmlformats.org/presentationml/2006/ole">
            <mc:AlternateContent xmlns:mc="http://schemas.openxmlformats.org/markup-compatibility/2006">
              <mc:Choice xmlns:v="urn:schemas-microsoft-com:vml" Requires="v">
                <p:oleObj name="Equation" r:id="rId23" imgW="317160" imgH="177480" progId="Equation.DSMT4">
                  <p:embed/>
                </p:oleObj>
              </mc:Choice>
              <mc:Fallback>
                <p:oleObj name="Equation" r:id="rId23" imgW="317160" imgH="177480" progId="Equation.DSMT4">
                  <p:embed/>
                  <p:pic>
                    <p:nvPicPr>
                      <p:cNvPr id="10" name="Object 9">
                        <a:extLst>
                          <a:ext uri="{FF2B5EF4-FFF2-40B4-BE49-F238E27FC236}">
                            <a16:creationId xmlns:a16="http://schemas.microsoft.com/office/drawing/2014/main" id="{A54E8603-E9A3-4331-8B40-3FD1740772F0}"/>
                          </a:ext>
                        </a:extLst>
                      </p:cNvPr>
                      <p:cNvPicPr/>
                      <p:nvPr/>
                    </p:nvPicPr>
                    <p:blipFill>
                      <a:blip r:embed="rId24"/>
                      <a:stretch>
                        <a:fillRect/>
                      </a:stretch>
                    </p:blipFill>
                    <p:spPr>
                      <a:xfrm>
                        <a:off x="6633250" y="2971800"/>
                        <a:ext cx="1001713" cy="514350"/>
                      </a:xfrm>
                      <a:prstGeom prst="rect">
                        <a:avLst/>
                      </a:prstGeom>
                    </p:spPr>
                  </p:pic>
                </p:oleObj>
              </mc:Fallback>
            </mc:AlternateContent>
          </a:graphicData>
        </a:graphic>
      </p:graphicFrame>
      <p:graphicFrame>
        <p:nvGraphicFramePr>
          <p:cNvPr id="2" name="Đối tượng 1">
            <a:extLst>
              <a:ext uri="{FF2B5EF4-FFF2-40B4-BE49-F238E27FC236}">
                <a16:creationId xmlns:a16="http://schemas.microsoft.com/office/drawing/2014/main" id="{5297E361-DF75-284B-0A70-DE3985F37FF6}"/>
              </a:ext>
            </a:extLst>
          </p:cNvPr>
          <p:cNvGraphicFramePr>
            <a:graphicFrameLocks noChangeAspect="1"/>
          </p:cNvGraphicFramePr>
          <p:nvPr>
            <p:extLst>
              <p:ext uri="{D42A27DB-BD31-4B8C-83A1-F6EECF244321}">
                <p14:modId xmlns:p14="http://schemas.microsoft.com/office/powerpoint/2010/main" val="1833872452"/>
              </p:ext>
            </p:extLst>
          </p:nvPr>
        </p:nvGraphicFramePr>
        <p:xfrm>
          <a:off x="7593359" y="378262"/>
          <a:ext cx="2032000" cy="495300"/>
        </p:xfrm>
        <a:graphic>
          <a:graphicData uri="http://schemas.openxmlformats.org/presentationml/2006/ole">
            <mc:AlternateContent xmlns:mc="http://schemas.openxmlformats.org/markup-compatibility/2006">
              <mc:Choice xmlns:v="urn:schemas-microsoft-com:vml" Requires="v">
                <p:oleObj name="Equation" r:id="rId25" imgW="2031840" imgH="495000" progId="Equation.DSMT4">
                  <p:embed/>
                </p:oleObj>
              </mc:Choice>
              <mc:Fallback>
                <p:oleObj name="Equation" r:id="rId25" imgW="2031840" imgH="495000" progId="Equation.DSMT4">
                  <p:embed/>
                  <p:pic>
                    <p:nvPicPr>
                      <p:cNvPr id="0" name=""/>
                      <p:cNvPicPr/>
                      <p:nvPr/>
                    </p:nvPicPr>
                    <p:blipFill>
                      <a:blip r:embed="rId26"/>
                      <a:stretch>
                        <a:fillRect/>
                      </a:stretch>
                    </p:blipFill>
                    <p:spPr>
                      <a:xfrm>
                        <a:off x="7593359" y="378262"/>
                        <a:ext cx="2032000" cy="495300"/>
                      </a:xfrm>
                      <a:prstGeom prst="rect">
                        <a:avLst/>
                      </a:prstGeom>
                    </p:spPr>
                  </p:pic>
                </p:oleObj>
              </mc:Fallback>
            </mc:AlternateContent>
          </a:graphicData>
        </a:graphic>
      </p:graphicFrame>
      <p:graphicFrame>
        <p:nvGraphicFramePr>
          <p:cNvPr id="12" name="Đối tượng 11">
            <a:extLst>
              <a:ext uri="{FF2B5EF4-FFF2-40B4-BE49-F238E27FC236}">
                <a16:creationId xmlns:a16="http://schemas.microsoft.com/office/drawing/2014/main" id="{7E8BABF5-03AD-BFE1-5779-B09C257F2A3A}"/>
              </a:ext>
            </a:extLst>
          </p:cNvPr>
          <p:cNvGraphicFramePr>
            <a:graphicFrameLocks noChangeAspect="1"/>
          </p:cNvGraphicFramePr>
          <p:nvPr>
            <p:extLst>
              <p:ext uri="{D42A27DB-BD31-4B8C-83A1-F6EECF244321}">
                <p14:modId xmlns:p14="http://schemas.microsoft.com/office/powerpoint/2010/main" val="367714636"/>
              </p:ext>
            </p:extLst>
          </p:nvPr>
        </p:nvGraphicFramePr>
        <p:xfrm>
          <a:off x="2917150" y="953905"/>
          <a:ext cx="1562100" cy="495300"/>
        </p:xfrm>
        <a:graphic>
          <a:graphicData uri="http://schemas.openxmlformats.org/presentationml/2006/ole">
            <mc:AlternateContent xmlns:mc="http://schemas.openxmlformats.org/markup-compatibility/2006">
              <mc:Choice xmlns:v="urn:schemas-microsoft-com:vml" Requires="v">
                <p:oleObj name="Equation" r:id="rId27" imgW="1562040" imgH="495000" progId="Equation.DSMT4">
                  <p:embed/>
                </p:oleObj>
              </mc:Choice>
              <mc:Fallback>
                <p:oleObj name="Equation" r:id="rId27" imgW="1562040" imgH="495000" progId="Equation.DSMT4">
                  <p:embed/>
                  <p:pic>
                    <p:nvPicPr>
                      <p:cNvPr id="2" name="Đối tượng 1">
                        <a:extLst>
                          <a:ext uri="{FF2B5EF4-FFF2-40B4-BE49-F238E27FC236}">
                            <a16:creationId xmlns:a16="http://schemas.microsoft.com/office/drawing/2014/main" id="{5297E361-DF75-284B-0A70-DE3985F37FF6}"/>
                          </a:ext>
                        </a:extLst>
                      </p:cNvPr>
                      <p:cNvPicPr/>
                      <p:nvPr/>
                    </p:nvPicPr>
                    <p:blipFill>
                      <a:blip r:embed="rId28"/>
                      <a:stretch>
                        <a:fillRect/>
                      </a:stretch>
                    </p:blipFill>
                    <p:spPr>
                      <a:xfrm>
                        <a:off x="2917150" y="953905"/>
                        <a:ext cx="1562100" cy="495300"/>
                      </a:xfrm>
                      <a:prstGeom prst="rect">
                        <a:avLst/>
                      </a:prstGeom>
                    </p:spPr>
                  </p:pic>
                </p:oleObj>
              </mc:Fallback>
            </mc:AlternateContent>
          </a:graphicData>
        </a:graphic>
      </p:graphicFrame>
    </p:spTree>
    <p:extLst>
      <p:ext uri="{BB962C8B-B14F-4D97-AF65-F5344CB8AC3E}">
        <p14:creationId xmlns:p14="http://schemas.microsoft.com/office/powerpoint/2010/main" val="3061381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50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anim calcmode="lin" valueType="num">
                                      <p:cBhvr>
                                        <p:cTn id="18" dur="500" fill="hold"/>
                                        <p:tgtEl>
                                          <p:spTgt spid="26"/>
                                        </p:tgtEl>
                                        <p:attrNameLst>
                                          <p:attrName>ppt_x</p:attrName>
                                        </p:attrNameLst>
                                      </p:cBhvr>
                                      <p:tavLst>
                                        <p:tav tm="0">
                                          <p:val>
                                            <p:strVal val="#ppt_x"/>
                                          </p:val>
                                        </p:tav>
                                        <p:tav tm="100000">
                                          <p:val>
                                            <p:strVal val="#ppt_x"/>
                                          </p:val>
                                        </p:tav>
                                      </p:tavLst>
                                    </p:anim>
                                    <p:anim calcmode="lin" valueType="num">
                                      <p:cBhvr>
                                        <p:cTn id="19" dur="500" fill="hold"/>
                                        <p:tgtEl>
                                          <p:spTgt spid="26"/>
                                        </p:tgtEl>
                                        <p:attrNameLst>
                                          <p:attrName>ppt_y</p:attrName>
                                        </p:attrNameLst>
                                      </p:cBhvr>
                                      <p:tavLst>
                                        <p:tav tm="0">
                                          <p:val>
                                            <p:strVal val="#ppt_y+.1"/>
                                          </p:val>
                                        </p:tav>
                                        <p:tav tm="100000">
                                          <p:val>
                                            <p:strVal val="#ppt_y"/>
                                          </p:val>
                                        </p:tav>
                                      </p:tavLst>
                                    </p:anim>
                                  </p:childTnLst>
                                </p:cTn>
                              </p:par>
                              <p:par>
                                <p:cTn id="20" presetID="1" presetClass="entr" presetSubtype="0" fill="hold" nodeType="withEffect">
                                  <p:stCondLst>
                                    <p:cond delay="500"/>
                                  </p:stCondLst>
                                  <p:childTnLst>
                                    <p:set>
                                      <p:cBhvr>
                                        <p:cTn id="21" dur="1" fill="hold">
                                          <p:stCondLst>
                                            <p:cond delay="0"/>
                                          </p:stCondLst>
                                        </p:cTn>
                                        <p:tgtEl>
                                          <p:spTgt spid="6"/>
                                        </p:tgtEl>
                                        <p:attrNameLst>
                                          <p:attrName>style.visibility</p:attrName>
                                        </p:attrNameLst>
                                      </p:cBhvr>
                                      <p:to>
                                        <p:strVal val="visible"/>
                                      </p:to>
                                    </p:set>
                                  </p:childTnLst>
                                </p:cTn>
                              </p:par>
                              <p:par>
                                <p:cTn id="22" presetID="42" presetClass="entr" presetSubtype="0" fill="hold" grpId="0" nodeType="withEffect">
                                  <p:stCondLst>
                                    <p:cond delay="1000"/>
                                  </p:stCondLst>
                                  <p:childTnLst>
                                    <p:set>
                                      <p:cBhvr>
                                        <p:cTn id="23" dur="1" fill="hold">
                                          <p:stCondLst>
                                            <p:cond delay="0"/>
                                          </p:stCondLst>
                                        </p:cTn>
                                        <p:tgtEl>
                                          <p:spTgt spid="42"/>
                                        </p:tgtEl>
                                        <p:attrNameLst>
                                          <p:attrName>style.visibility</p:attrName>
                                        </p:attrNameLst>
                                      </p:cBhvr>
                                      <p:to>
                                        <p:strVal val="visible"/>
                                      </p:to>
                                    </p:set>
                                    <p:animEffect transition="in" filter="fade">
                                      <p:cBhvr>
                                        <p:cTn id="24" dur="500"/>
                                        <p:tgtEl>
                                          <p:spTgt spid="42"/>
                                        </p:tgtEl>
                                      </p:cBhvr>
                                    </p:animEffect>
                                    <p:anim calcmode="lin" valueType="num">
                                      <p:cBhvr>
                                        <p:cTn id="25" dur="500" fill="hold"/>
                                        <p:tgtEl>
                                          <p:spTgt spid="42"/>
                                        </p:tgtEl>
                                        <p:attrNameLst>
                                          <p:attrName>ppt_x</p:attrName>
                                        </p:attrNameLst>
                                      </p:cBhvr>
                                      <p:tavLst>
                                        <p:tav tm="0">
                                          <p:val>
                                            <p:strVal val="#ppt_x"/>
                                          </p:val>
                                        </p:tav>
                                        <p:tav tm="100000">
                                          <p:val>
                                            <p:strVal val="#ppt_x"/>
                                          </p:val>
                                        </p:tav>
                                      </p:tavLst>
                                    </p:anim>
                                    <p:anim calcmode="lin" valueType="num">
                                      <p:cBhvr>
                                        <p:cTn id="26" dur="500" fill="hold"/>
                                        <p:tgtEl>
                                          <p:spTgt spid="42"/>
                                        </p:tgtEl>
                                        <p:attrNameLst>
                                          <p:attrName>ppt_y</p:attrName>
                                        </p:attrNameLst>
                                      </p:cBhvr>
                                      <p:tavLst>
                                        <p:tav tm="0">
                                          <p:val>
                                            <p:strVal val="#ppt_y+.1"/>
                                          </p:val>
                                        </p:tav>
                                        <p:tav tm="100000">
                                          <p:val>
                                            <p:strVal val="#ppt_y"/>
                                          </p:val>
                                        </p:tav>
                                      </p:tavLst>
                                    </p:anim>
                                  </p:childTnLst>
                                </p:cTn>
                              </p:par>
                              <p:par>
                                <p:cTn id="27" presetID="1" presetClass="entr" presetSubtype="0" fill="hold" nodeType="withEffect">
                                  <p:stCondLst>
                                    <p:cond delay="1000"/>
                                  </p:stCondLst>
                                  <p:childTnLst>
                                    <p:set>
                                      <p:cBhvr>
                                        <p:cTn id="28" dur="1" fill="hold">
                                          <p:stCondLst>
                                            <p:cond delay="0"/>
                                          </p:stCondLst>
                                        </p:cTn>
                                        <p:tgtEl>
                                          <p:spTgt spid="8"/>
                                        </p:tgtEl>
                                        <p:attrNameLst>
                                          <p:attrName>style.visibility</p:attrName>
                                        </p:attrNameLst>
                                      </p:cBhvr>
                                      <p:to>
                                        <p:strVal val="visible"/>
                                      </p:to>
                                    </p:set>
                                  </p:childTnLst>
                                </p:cTn>
                              </p:par>
                              <p:par>
                                <p:cTn id="29" presetID="42" presetClass="entr" presetSubtype="0" fill="hold" grpId="0" nodeType="withEffect">
                                  <p:stCondLst>
                                    <p:cond delay="1500"/>
                                  </p:stCondLst>
                                  <p:childTnLst>
                                    <p:set>
                                      <p:cBhvr>
                                        <p:cTn id="30" dur="1" fill="hold">
                                          <p:stCondLst>
                                            <p:cond delay="0"/>
                                          </p:stCondLst>
                                        </p:cTn>
                                        <p:tgtEl>
                                          <p:spTgt spid="43"/>
                                        </p:tgtEl>
                                        <p:attrNameLst>
                                          <p:attrName>style.visibility</p:attrName>
                                        </p:attrNameLst>
                                      </p:cBhvr>
                                      <p:to>
                                        <p:strVal val="visible"/>
                                      </p:to>
                                    </p:set>
                                    <p:animEffect transition="in" filter="fade">
                                      <p:cBhvr>
                                        <p:cTn id="31" dur="500"/>
                                        <p:tgtEl>
                                          <p:spTgt spid="43"/>
                                        </p:tgtEl>
                                      </p:cBhvr>
                                    </p:animEffect>
                                    <p:anim calcmode="lin" valueType="num">
                                      <p:cBhvr>
                                        <p:cTn id="32" dur="500" fill="hold"/>
                                        <p:tgtEl>
                                          <p:spTgt spid="43"/>
                                        </p:tgtEl>
                                        <p:attrNameLst>
                                          <p:attrName>ppt_x</p:attrName>
                                        </p:attrNameLst>
                                      </p:cBhvr>
                                      <p:tavLst>
                                        <p:tav tm="0">
                                          <p:val>
                                            <p:strVal val="#ppt_x"/>
                                          </p:val>
                                        </p:tav>
                                        <p:tav tm="100000">
                                          <p:val>
                                            <p:strVal val="#ppt_x"/>
                                          </p:val>
                                        </p:tav>
                                      </p:tavLst>
                                    </p:anim>
                                    <p:anim calcmode="lin" valueType="num">
                                      <p:cBhvr>
                                        <p:cTn id="33" dur="500" fill="hold"/>
                                        <p:tgtEl>
                                          <p:spTgt spid="43"/>
                                        </p:tgtEl>
                                        <p:attrNameLst>
                                          <p:attrName>ppt_y</p:attrName>
                                        </p:attrNameLst>
                                      </p:cBhvr>
                                      <p:tavLst>
                                        <p:tav tm="0">
                                          <p:val>
                                            <p:strVal val="#ppt_y+.1"/>
                                          </p:val>
                                        </p:tav>
                                        <p:tav tm="100000">
                                          <p:val>
                                            <p:strVal val="#ppt_y"/>
                                          </p:val>
                                        </p:tav>
                                      </p:tavLst>
                                    </p:anim>
                                  </p:childTnLst>
                                </p:cTn>
                              </p:par>
                              <p:par>
                                <p:cTn id="34" presetID="1" presetClass="entr" presetSubtype="0" fill="hold" nodeType="withEffect">
                                  <p:stCondLst>
                                    <p:cond delay="1500"/>
                                  </p:stCondLst>
                                  <p:childTnLst>
                                    <p:set>
                                      <p:cBhvr>
                                        <p:cTn id="35" dur="1" fill="hold">
                                          <p:stCondLst>
                                            <p:cond delay="0"/>
                                          </p:stCondLst>
                                        </p:cTn>
                                        <p:tgtEl>
                                          <p:spTgt spid="5"/>
                                        </p:tgtEl>
                                        <p:attrNameLst>
                                          <p:attrName>style.visibility</p:attrName>
                                        </p:attrNameLst>
                                      </p:cBhvr>
                                      <p:to>
                                        <p:strVal val="visible"/>
                                      </p:to>
                                    </p:set>
                                  </p:childTnLst>
                                </p:cTn>
                              </p:par>
                              <p:par>
                                <p:cTn id="36" presetID="42" presetClass="entr" presetSubtype="0" fill="hold" grpId="0" nodeType="withEffect">
                                  <p:stCondLst>
                                    <p:cond delay="2000"/>
                                  </p:stCondLst>
                                  <p:childTnLst>
                                    <p:set>
                                      <p:cBhvr>
                                        <p:cTn id="37" dur="1" fill="hold">
                                          <p:stCondLst>
                                            <p:cond delay="0"/>
                                          </p:stCondLst>
                                        </p:cTn>
                                        <p:tgtEl>
                                          <p:spTgt spid="44"/>
                                        </p:tgtEl>
                                        <p:attrNameLst>
                                          <p:attrName>style.visibility</p:attrName>
                                        </p:attrNameLst>
                                      </p:cBhvr>
                                      <p:to>
                                        <p:strVal val="visible"/>
                                      </p:to>
                                    </p:set>
                                    <p:animEffect transition="in" filter="fade">
                                      <p:cBhvr>
                                        <p:cTn id="38" dur="500"/>
                                        <p:tgtEl>
                                          <p:spTgt spid="44"/>
                                        </p:tgtEl>
                                      </p:cBhvr>
                                    </p:animEffect>
                                    <p:anim calcmode="lin" valueType="num">
                                      <p:cBhvr>
                                        <p:cTn id="39" dur="500" fill="hold"/>
                                        <p:tgtEl>
                                          <p:spTgt spid="44"/>
                                        </p:tgtEl>
                                        <p:attrNameLst>
                                          <p:attrName>ppt_x</p:attrName>
                                        </p:attrNameLst>
                                      </p:cBhvr>
                                      <p:tavLst>
                                        <p:tav tm="0">
                                          <p:val>
                                            <p:strVal val="#ppt_x"/>
                                          </p:val>
                                        </p:tav>
                                        <p:tav tm="100000">
                                          <p:val>
                                            <p:strVal val="#ppt_x"/>
                                          </p:val>
                                        </p:tav>
                                      </p:tavLst>
                                    </p:anim>
                                    <p:anim calcmode="lin" valueType="num">
                                      <p:cBhvr>
                                        <p:cTn id="40" dur="500" fill="hold"/>
                                        <p:tgtEl>
                                          <p:spTgt spid="44"/>
                                        </p:tgtEl>
                                        <p:attrNameLst>
                                          <p:attrName>ppt_y</p:attrName>
                                        </p:attrNameLst>
                                      </p:cBhvr>
                                      <p:tavLst>
                                        <p:tav tm="0">
                                          <p:val>
                                            <p:strVal val="#ppt_y+.1"/>
                                          </p:val>
                                        </p:tav>
                                        <p:tav tm="100000">
                                          <p:val>
                                            <p:strVal val="#ppt_y"/>
                                          </p:val>
                                        </p:tav>
                                      </p:tavLst>
                                    </p:anim>
                                  </p:childTnLst>
                                </p:cTn>
                              </p:par>
                              <p:par>
                                <p:cTn id="41" presetID="1" presetClass="entr" presetSubtype="0" fill="hold" nodeType="withEffect">
                                  <p:stCondLst>
                                    <p:cond delay="2000"/>
                                  </p:stCondLst>
                                  <p:childTnLst>
                                    <p:set>
                                      <p:cBhvr>
                                        <p:cTn id="42" dur="1" fill="hold">
                                          <p:stCondLst>
                                            <p:cond delay="0"/>
                                          </p:stCondLst>
                                        </p:cTn>
                                        <p:tgtEl>
                                          <p:spTgt spid="10"/>
                                        </p:tgtEl>
                                        <p:attrNameLst>
                                          <p:attrName>style.visibility</p:attrName>
                                        </p:attrNameLst>
                                      </p:cBhvr>
                                      <p:to>
                                        <p:strVal val="visible"/>
                                      </p:to>
                                    </p:set>
                                  </p:childTnLst>
                                </p:cTn>
                              </p:par>
                              <p:par>
                                <p:cTn id="43" presetID="8" presetClass="emph" presetSubtype="0" repeatCount="indefinite" fill="hold" nodeType="withEffect">
                                  <p:stCondLst>
                                    <p:cond delay="0"/>
                                  </p:stCondLst>
                                  <p:childTnLst>
                                    <p:animRot by="21600000">
                                      <p:cBhvr>
                                        <p:cTn id="44" dur="2250" fill="hold"/>
                                        <p:tgtEl>
                                          <p:spTgt spid="7"/>
                                        </p:tgtEl>
                                        <p:attrNameLst>
                                          <p:attrName>r</p:attrName>
                                        </p:attrNameLst>
                                      </p:cBhvr>
                                    </p:animRot>
                                  </p:childTnLst>
                                </p:cTn>
                              </p:par>
                              <p:par>
                                <p:cTn id="45" presetID="8" presetClass="emph" presetSubtype="0" repeatCount="indefinite" fill="hold" nodeType="withEffect">
                                  <p:stCondLst>
                                    <p:cond delay="0"/>
                                  </p:stCondLst>
                                  <p:childTnLst>
                                    <p:animRot by="21600000">
                                      <p:cBhvr>
                                        <p:cTn id="46" dur="2500" fill="hold"/>
                                        <p:tgtEl>
                                          <p:spTgt spid="9"/>
                                        </p:tgtEl>
                                        <p:attrNameLst>
                                          <p:attrName>r</p:attrName>
                                        </p:attrNameLst>
                                      </p:cBhvr>
                                    </p:animRot>
                                  </p:childTnLst>
                                </p:cTn>
                              </p:par>
                              <p:par>
                                <p:cTn id="47" presetID="8" presetClass="emph" presetSubtype="0" repeatCount="indefinite" fill="hold" nodeType="withEffect">
                                  <p:stCondLst>
                                    <p:cond delay="0"/>
                                  </p:stCondLst>
                                  <p:childTnLst>
                                    <p:animRot by="21600000">
                                      <p:cBhvr>
                                        <p:cTn id="48" dur="2000" fill="hold"/>
                                        <p:tgtEl>
                                          <p:spTgt spid="11"/>
                                        </p:tgtEl>
                                        <p:attrNameLst>
                                          <p:attrName>r</p:attrName>
                                        </p:attrNameLst>
                                      </p:cBhvr>
                                    </p:animRot>
                                  </p:childTnLst>
                                </p:cTn>
                              </p:par>
                              <p:par>
                                <p:cTn id="49" presetID="2" presetClass="entr" presetSubtype="2" repeatCount="indefinite" fill="hold" grpId="0" nodeType="withEffect">
                                  <p:stCondLst>
                                    <p:cond delay="50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0000" fill="hold"/>
                                        <p:tgtEl>
                                          <p:spTgt spid="40"/>
                                        </p:tgtEl>
                                        <p:attrNameLst>
                                          <p:attrName>ppt_x</p:attrName>
                                        </p:attrNameLst>
                                      </p:cBhvr>
                                      <p:tavLst>
                                        <p:tav tm="0">
                                          <p:val>
                                            <p:strVal val="1+#ppt_w/2"/>
                                          </p:val>
                                        </p:tav>
                                        <p:tav tm="100000">
                                          <p:val>
                                            <p:strVal val="#ppt_x"/>
                                          </p:val>
                                        </p:tav>
                                      </p:tavLst>
                                    </p:anim>
                                    <p:anim calcmode="lin" valueType="num">
                                      <p:cBhvr additive="base">
                                        <p:cTn id="52" dur="20000" fill="hold"/>
                                        <p:tgtEl>
                                          <p:spTgt spid="40"/>
                                        </p:tgtEl>
                                        <p:attrNameLst>
                                          <p:attrName>ppt_y</p:attrName>
                                        </p:attrNameLst>
                                      </p:cBhvr>
                                      <p:tavLst>
                                        <p:tav tm="0">
                                          <p:val>
                                            <p:strVal val="#ppt_y"/>
                                          </p:val>
                                        </p:tav>
                                        <p:tav tm="100000">
                                          <p:val>
                                            <p:strVal val="#ppt_y"/>
                                          </p:val>
                                        </p:tav>
                                      </p:tavLst>
                                    </p:anim>
                                  </p:childTnLst>
                                </p:cTn>
                              </p:par>
                              <p:par>
                                <p:cTn id="53" presetID="2" presetClass="entr" presetSubtype="8" repeatCount="indefinite" fill="hold" grpId="0" nodeType="withEffect">
                                  <p:stCondLst>
                                    <p:cond delay="50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20000" fill="hold"/>
                                        <p:tgtEl>
                                          <p:spTgt spid="41"/>
                                        </p:tgtEl>
                                        <p:attrNameLst>
                                          <p:attrName>ppt_x</p:attrName>
                                        </p:attrNameLst>
                                      </p:cBhvr>
                                      <p:tavLst>
                                        <p:tav tm="0">
                                          <p:val>
                                            <p:strVal val="0-#ppt_w/2"/>
                                          </p:val>
                                        </p:tav>
                                        <p:tav tm="100000">
                                          <p:val>
                                            <p:strVal val="#ppt_x"/>
                                          </p:val>
                                        </p:tav>
                                      </p:tavLst>
                                    </p:anim>
                                    <p:anim calcmode="lin" valueType="num">
                                      <p:cBhvr additive="base">
                                        <p:cTn id="56"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1" presetClass="entr" presetSubtype="1" fill="hold" grpId="0" nodeType="click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wheel(1)">
                                      <p:cBhvr>
                                        <p:cTn id="61" dur="30000"/>
                                        <p:tgtEl>
                                          <p:spTgt spid="20"/>
                                        </p:tgtEl>
                                      </p:cBhvr>
                                    </p:animEffect>
                                  </p:childTnLst>
                                </p:cTn>
                              </p:par>
                            </p:childTnLst>
                          </p:cTn>
                        </p:par>
                        <p:par>
                          <p:cTn id="62" fill="hold">
                            <p:stCondLst>
                              <p:cond delay="30000"/>
                            </p:stCondLst>
                            <p:childTnLst>
                              <p:par>
                                <p:cTn id="63" presetID="1" presetClass="mediacall" presetSubtype="0" fill="hold" nodeType="afterEffect">
                                  <p:stCondLst>
                                    <p:cond delay="0"/>
                                  </p:stCondLst>
                                  <p:childTnLst>
                                    <p:cmd type="call" cmd="playFrom(0.0)">
                                      <p:cBhvr>
                                        <p:cTn id="64" dur="1965" fill="hold"/>
                                        <p:tgtEl>
                                          <p:spTgt spid="21"/>
                                        </p:tgtEl>
                                      </p:cBhvr>
                                    </p:cmd>
                                  </p:childTnLst>
                                </p:cTn>
                              </p:par>
                              <p:par>
                                <p:cTn id="65" presetID="53" presetClass="entr" presetSubtype="16"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0" restart="whenNotActive" fill="hold" evtFilter="cancelBubble" nodeType="interactiveSeq">
                <p:stCondLst>
                  <p:cond evt="onClick" delay="0">
                    <p:tgtEl>
                      <p:spTgt spid="26"/>
                    </p:tgtEl>
                  </p:cond>
                </p:stCondLst>
                <p:endSync evt="end" delay="0">
                  <p:rtn val="all"/>
                </p:endSync>
                <p:childTnLst>
                  <p:par>
                    <p:cTn id="71" fill="hold">
                      <p:stCondLst>
                        <p:cond delay="0"/>
                      </p:stCondLst>
                      <p:childTnLst>
                        <p:par>
                          <p:cTn id="72" fill="hold">
                            <p:stCondLst>
                              <p:cond delay="0"/>
                            </p:stCondLst>
                            <p:childTnLst>
                              <p:par>
                                <p:cTn id="73" presetID="1" presetClass="emph" presetSubtype="2" fill="hold" nodeType="clickEffect">
                                  <p:stCondLst>
                                    <p:cond delay="0"/>
                                  </p:stCondLst>
                                  <p:childTnLst>
                                    <p:animClr clrSpc="rgb" dir="cw">
                                      <p:cBhvr>
                                        <p:cTn id="74" dur="250" fill="hold"/>
                                        <p:tgtEl>
                                          <p:spTgt spid="26"/>
                                        </p:tgtEl>
                                        <p:attrNameLst>
                                          <p:attrName>fillcolor</p:attrName>
                                        </p:attrNameLst>
                                      </p:cBhvr>
                                      <p:to>
                                        <a:srgbClr val="FFF2CC"/>
                                      </p:to>
                                    </p:animClr>
                                    <p:set>
                                      <p:cBhvr>
                                        <p:cTn id="75" dur="250" fill="hold"/>
                                        <p:tgtEl>
                                          <p:spTgt spid="26"/>
                                        </p:tgtEl>
                                        <p:attrNameLst>
                                          <p:attrName>fill.type</p:attrName>
                                        </p:attrNameLst>
                                      </p:cBhvr>
                                      <p:to>
                                        <p:strVal val="solid"/>
                                      </p:to>
                                    </p:set>
                                    <p:set>
                                      <p:cBhvr>
                                        <p:cTn id="76" dur="250" fill="hold"/>
                                        <p:tgtEl>
                                          <p:spTgt spid="26"/>
                                        </p:tgtEl>
                                        <p:attrNameLst>
                                          <p:attrName>fill.on</p:attrName>
                                        </p:attrNameLst>
                                      </p:cBhvr>
                                      <p:to>
                                        <p:strVal val="true"/>
                                      </p:to>
                                    </p:set>
                                  </p:childTnLst>
                                  <p:subTnLst>
                                    <p:audio>
                                      <p:cMediaNode>
                                        <p:cTn display="0" masterRel="sameClick">
                                          <p:stCondLst>
                                            <p:cond evt="begin" delay="0">
                                              <p:tn val="73"/>
                                            </p:cond>
                                          </p:stCondLst>
                                          <p:endCondLst>
                                            <p:cond evt="onStopAudio" delay="0">
                                              <p:tgtEl>
                                                <p:sldTgt/>
                                              </p:tgtEl>
                                            </p:cond>
                                          </p:endCondLst>
                                        </p:cTn>
                                        <p:tgtEl>
                                          <p:sndTgt r:embed="rId4" name="click.wav"/>
                                        </p:tgtEl>
                                      </p:cMediaNode>
                                    </p:audio>
                                  </p:subTnLst>
                                </p:cTn>
                              </p:par>
                              <p:par>
                                <p:cTn id="77" presetID="23" presetClass="entr" presetSubtype="32" fill="hold" nodeType="withEffect">
                                  <p:stCondLst>
                                    <p:cond delay="1000"/>
                                  </p:stCondLst>
                                  <p:childTnLst>
                                    <p:set>
                                      <p:cBhvr>
                                        <p:cTn id="78" dur="1" fill="hold">
                                          <p:stCondLst>
                                            <p:cond delay="0"/>
                                          </p:stCondLst>
                                        </p:cTn>
                                        <p:tgtEl>
                                          <p:spTgt spid="47"/>
                                        </p:tgtEl>
                                        <p:attrNameLst>
                                          <p:attrName>style.visibility</p:attrName>
                                        </p:attrNameLst>
                                      </p:cBhvr>
                                      <p:to>
                                        <p:strVal val="visible"/>
                                      </p:to>
                                    </p:set>
                                    <p:anim calcmode="lin" valueType="num">
                                      <p:cBhvr>
                                        <p:cTn id="79" dur="250" fill="hold"/>
                                        <p:tgtEl>
                                          <p:spTgt spid="47"/>
                                        </p:tgtEl>
                                        <p:attrNameLst>
                                          <p:attrName>ppt_w</p:attrName>
                                        </p:attrNameLst>
                                      </p:cBhvr>
                                      <p:tavLst>
                                        <p:tav tm="0">
                                          <p:val>
                                            <p:strVal val="4*#ppt_w"/>
                                          </p:val>
                                        </p:tav>
                                        <p:tav tm="100000">
                                          <p:val>
                                            <p:strVal val="#ppt_w"/>
                                          </p:val>
                                        </p:tav>
                                      </p:tavLst>
                                    </p:anim>
                                    <p:anim calcmode="lin" valueType="num">
                                      <p:cBhvr>
                                        <p:cTn id="80"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7"/>
                                            </p:cond>
                                          </p:stCondLst>
                                          <p:endCondLst>
                                            <p:cond evt="onStopAudio" delay="0">
                                              <p:tgtEl>
                                                <p:sldTgt/>
                                              </p:tgtEl>
                                            </p:cond>
                                          </p:endCondLst>
                                        </p:cTn>
                                        <p:tgtEl>
                                          <p:sndTgt r:embed="rId5" name="Wrong Buzzer.wav"/>
                                        </p:tgtEl>
                                      </p:cMediaNode>
                                    </p:audio>
                                  </p:subTnLst>
                                </p:cTn>
                              </p:par>
                              <p:par>
                                <p:cTn id="81" presetID="1" presetClass="emph" presetSubtype="2" fill="hold" nodeType="withEffect">
                                  <p:stCondLst>
                                    <p:cond delay="1000"/>
                                  </p:stCondLst>
                                  <p:childTnLst>
                                    <p:animClr clrSpc="rgb" dir="cw">
                                      <p:cBhvr>
                                        <p:cTn id="82" dur="250" fill="hold"/>
                                        <p:tgtEl>
                                          <p:spTgt spid="26"/>
                                        </p:tgtEl>
                                        <p:attrNameLst>
                                          <p:attrName>fillcolor</p:attrName>
                                        </p:attrNameLst>
                                      </p:cBhvr>
                                      <p:to>
                                        <a:srgbClr val="FFFF00"/>
                                      </p:to>
                                    </p:animClr>
                                    <p:set>
                                      <p:cBhvr>
                                        <p:cTn id="83" dur="250" fill="hold"/>
                                        <p:tgtEl>
                                          <p:spTgt spid="26"/>
                                        </p:tgtEl>
                                        <p:attrNameLst>
                                          <p:attrName>fill.type</p:attrName>
                                        </p:attrNameLst>
                                      </p:cBhvr>
                                      <p:to>
                                        <p:strVal val="solid"/>
                                      </p:to>
                                    </p:set>
                                    <p:set>
                                      <p:cBhvr>
                                        <p:cTn id="84"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85" restart="whenNotActive" fill="hold" evtFilter="cancelBubble" nodeType="interactiveSeq">
                <p:stCondLst>
                  <p:cond evt="onClick" delay="0">
                    <p:tgtEl>
                      <p:spTgt spid="42"/>
                    </p:tgtEl>
                  </p:cond>
                </p:stCondLst>
                <p:endSync evt="end" delay="0">
                  <p:rtn val="all"/>
                </p:endSync>
                <p:childTnLst>
                  <p:par>
                    <p:cTn id="86" fill="hold">
                      <p:stCondLst>
                        <p:cond delay="0"/>
                      </p:stCondLst>
                      <p:childTnLst>
                        <p:par>
                          <p:cTn id="87" fill="hold">
                            <p:stCondLst>
                              <p:cond delay="0"/>
                            </p:stCondLst>
                            <p:childTnLst>
                              <p:par>
                                <p:cTn id="88" presetID="1" presetClass="emph" presetSubtype="2" fill="hold" nodeType="clickEffect">
                                  <p:stCondLst>
                                    <p:cond delay="0"/>
                                  </p:stCondLst>
                                  <p:childTnLst>
                                    <p:animClr clrSpc="rgb" dir="cw">
                                      <p:cBhvr>
                                        <p:cTn id="89" dur="250" fill="hold"/>
                                        <p:tgtEl>
                                          <p:spTgt spid="42"/>
                                        </p:tgtEl>
                                        <p:attrNameLst>
                                          <p:attrName>fillcolor</p:attrName>
                                        </p:attrNameLst>
                                      </p:cBhvr>
                                      <p:to>
                                        <a:srgbClr val="FFF2CC"/>
                                      </p:to>
                                    </p:animClr>
                                    <p:set>
                                      <p:cBhvr>
                                        <p:cTn id="90" dur="250" fill="hold"/>
                                        <p:tgtEl>
                                          <p:spTgt spid="42"/>
                                        </p:tgtEl>
                                        <p:attrNameLst>
                                          <p:attrName>fill.type</p:attrName>
                                        </p:attrNameLst>
                                      </p:cBhvr>
                                      <p:to>
                                        <p:strVal val="solid"/>
                                      </p:to>
                                    </p:set>
                                    <p:set>
                                      <p:cBhvr>
                                        <p:cTn id="91" dur="250" fill="hold"/>
                                        <p:tgtEl>
                                          <p:spTgt spid="42"/>
                                        </p:tgtEl>
                                        <p:attrNameLst>
                                          <p:attrName>fill.on</p:attrName>
                                        </p:attrNameLst>
                                      </p:cBhvr>
                                      <p:to>
                                        <p:strVal val="true"/>
                                      </p:to>
                                    </p:set>
                                  </p:childTnLst>
                                  <p:subTnLst>
                                    <p:audio>
                                      <p:cMediaNode>
                                        <p:cTn display="0" masterRel="sameClick">
                                          <p:stCondLst>
                                            <p:cond evt="begin" delay="0">
                                              <p:tn val="88"/>
                                            </p:cond>
                                          </p:stCondLst>
                                          <p:endCondLst>
                                            <p:cond evt="onStopAudio" delay="0">
                                              <p:tgtEl>
                                                <p:sldTgt/>
                                              </p:tgtEl>
                                            </p:cond>
                                          </p:endCondLst>
                                        </p:cTn>
                                        <p:tgtEl>
                                          <p:sndTgt r:embed="rId4" name="click.wav"/>
                                        </p:tgtEl>
                                      </p:cMediaNode>
                                    </p:audio>
                                  </p:subTnLst>
                                </p:cTn>
                              </p:par>
                              <p:par>
                                <p:cTn id="92" presetID="23" presetClass="entr" presetSubtype="32" fill="hold" nodeType="withEffect">
                                  <p:stCondLst>
                                    <p:cond delay="1000"/>
                                  </p:stCondLst>
                                  <p:childTnLst>
                                    <p:set>
                                      <p:cBhvr>
                                        <p:cTn id="93" dur="1" fill="hold">
                                          <p:stCondLst>
                                            <p:cond delay="0"/>
                                          </p:stCondLst>
                                        </p:cTn>
                                        <p:tgtEl>
                                          <p:spTgt spid="53"/>
                                        </p:tgtEl>
                                        <p:attrNameLst>
                                          <p:attrName>style.visibility</p:attrName>
                                        </p:attrNameLst>
                                      </p:cBhvr>
                                      <p:to>
                                        <p:strVal val="visible"/>
                                      </p:to>
                                    </p:set>
                                    <p:anim calcmode="lin" valueType="num">
                                      <p:cBhvr>
                                        <p:cTn id="94" dur="250" fill="hold"/>
                                        <p:tgtEl>
                                          <p:spTgt spid="53"/>
                                        </p:tgtEl>
                                        <p:attrNameLst>
                                          <p:attrName>ppt_w</p:attrName>
                                        </p:attrNameLst>
                                      </p:cBhvr>
                                      <p:tavLst>
                                        <p:tav tm="0">
                                          <p:val>
                                            <p:strVal val="4*#ppt_w"/>
                                          </p:val>
                                        </p:tav>
                                        <p:tav tm="100000">
                                          <p:val>
                                            <p:strVal val="#ppt_w"/>
                                          </p:val>
                                        </p:tav>
                                      </p:tavLst>
                                    </p:anim>
                                    <p:anim calcmode="lin" valueType="num">
                                      <p:cBhvr>
                                        <p:cTn id="95"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2"/>
                                            </p:cond>
                                          </p:stCondLst>
                                          <p:endCondLst>
                                            <p:cond evt="onStopAudio" delay="0">
                                              <p:tgtEl>
                                                <p:sldTgt/>
                                              </p:tgtEl>
                                            </p:cond>
                                          </p:endCondLst>
                                        </p:cTn>
                                        <p:tgtEl>
                                          <p:sndTgt r:embed="rId6" name="Check mark.wav"/>
                                        </p:tgtEl>
                                      </p:cMediaNode>
                                    </p:audio>
                                  </p:subTnLst>
                                </p:cTn>
                              </p:par>
                              <p:par>
                                <p:cTn id="96" presetID="1" presetClass="emph" presetSubtype="2" fill="hold" nodeType="withEffect">
                                  <p:stCondLst>
                                    <p:cond delay="1000"/>
                                  </p:stCondLst>
                                  <p:childTnLst>
                                    <p:animClr clrSpc="rgb" dir="cw">
                                      <p:cBhvr>
                                        <p:cTn id="97" dur="250" fill="hold"/>
                                        <p:tgtEl>
                                          <p:spTgt spid="42"/>
                                        </p:tgtEl>
                                        <p:attrNameLst>
                                          <p:attrName>fillcolor</p:attrName>
                                        </p:attrNameLst>
                                      </p:cBhvr>
                                      <p:to>
                                        <a:srgbClr val="00B050"/>
                                      </p:to>
                                    </p:animClr>
                                    <p:set>
                                      <p:cBhvr>
                                        <p:cTn id="98" dur="250" fill="hold"/>
                                        <p:tgtEl>
                                          <p:spTgt spid="42"/>
                                        </p:tgtEl>
                                        <p:attrNameLst>
                                          <p:attrName>fill.type</p:attrName>
                                        </p:attrNameLst>
                                      </p:cBhvr>
                                      <p:to>
                                        <p:strVal val="solid"/>
                                      </p:to>
                                    </p:set>
                                    <p:set>
                                      <p:cBhvr>
                                        <p:cTn id="99"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100" restart="whenNotActive" fill="hold" evtFilter="cancelBubble" nodeType="interactiveSeq">
                <p:stCondLst>
                  <p:cond evt="onClick" delay="0">
                    <p:tgtEl>
                      <p:spTgt spid="43"/>
                    </p:tgtEl>
                  </p:cond>
                </p:stCondLst>
                <p:endSync evt="end" delay="0">
                  <p:rtn val="all"/>
                </p:endSync>
                <p:childTnLst>
                  <p:par>
                    <p:cTn id="101" fill="hold">
                      <p:stCondLst>
                        <p:cond delay="0"/>
                      </p:stCondLst>
                      <p:childTnLst>
                        <p:par>
                          <p:cTn id="102" fill="hold">
                            <p:stCondLst>
                              <p:cond delay="0"/>
                            </p:stCondLst>
                            <p:childTnLst>
                              <p:par>
                                <p:cTn id="103" presetID="1" presetClass="emph" presetSubtype="2" fill="hold" nodeType="clickEffect">
                                  <p:stCondLst>
                                    <p:cond delay="0"/>
                                  </p:stCondLst>
                                  <p:childTnLst>
                                    <p:animClr clrSpc="rgb" dir="cw">
                                      <p:cBhvr>
                                        <p:cTn id="104" dur="250" fill="hold"/>
                                        <p:tgtEl>
                                          <p:spTgt spid="43"/>
                                        </p:tgtEl>
                                        <p:attrNameLst>
                                          <p:attrName>fillcolor</p:attrName>
                                        </p:attrNameLst>
                                      </p:cBhvr>
                                      <p:to>
                                        <a:srgbClr val="FFF2CC"/>
                                      </p:to>
                                    </p:animClr>
                                    <p:set>
                                      <p:cBhvr>
                                        <p:cTn id="105" dur="250" fill="hold"/>
                                        <p:tgtEl>
                                          <p:spTgt spid="43"/>
                                        </p:tgtEl>
                                        <p:attrNameLst>
                                          <p:attrName>fill.type</p:attrName>
                                        </p:attrNameLst>
                                      </p:cBhvr>
                                      <p:to>
                                        <p:strVal val="solid"/>
                                      </p:to>
                                    </p:set>
                                    <p:set>
                                      <p:cBhvr>
                                        <p:cTn id="106" dur="250" fill="hold"/>
                                        <p:tgtEl>
                                          <p:spTgt spid="43"/>
                                        </p:tgtEl>
                                        <p:attrNameLst>
                                          <p:attrName>fill.on</p:attrName>
                                        </p:attrNameLst>
                                      </p:cBhvr>
                                      <p:to>
                                        <p:strVal val="true"/>
                                      </p:to>
                                    </p:set>
                                  </p:childTnLst>
                                  <p:subTnLst>
                                    <p:audio>
                                      <p:cMediaNode>
                                        <p:cTn display="0" masterRel="sameClick">
                                          <p:stCondLst>
                                            <p:cond evt="begin" delay="0">
                                              <p:tn val="103"/>
                                            </p:cond>
                                          </p:stCondLst>
                                          <p:endCondLst>
                                            <p:cond evt="onStopAudio" delay="0">
                                              <p:tgtEl>
                                                <p:sldTgt/>
                                              </p:tgtEl>
                                            </p:cond>
                                          </p:endCondLst>
                                        </p:cTn>
                                        <p:tgtEl>
                                          <p:sndTgt r:embed="rId4" name="click.wav"/>
                                        </p:tgtEl>
                                      </p:cMediaNode>
                                    </p:audio>
                                  </p:subTnLst>
                                </p:cTn>
                              </p:par>
                              <p:par>
                                <p:cTn id="107" presetID="23" presetClass="entr" presetSubtype="32" fill="hold" nodeType="withEffect">
                                  <p:stCondLst>
                                    <p:cond delay="1000"/>
                                  </p:stCondLst>
                                  <p:childTnLst>
                                    <p:set>
                                      <p:cBhvr>
                                        <p:cTn id="108" dur="1" fill="hold">
                                          <p:stCondLst>
                                            <p:cond delay="0"/>
                                          </p:stCondLst>
                                        </p:cTn>
                                        <p:tgtEl>
                                          <p:spTgt spid="51"/>
                                        </p:tgtEl>
                                        <p:attrNameLst>
                                          <p:attrName>style.visibility</p:attrName>
                                        </p:attrNameLst>
                                      </p:cBhvr>
                                      <p:to>
                                        <p:strVal val="visible"/>
                                      </p:to>
                                    </p:set>
                                    <p:anim calcmode="lin" valueType="num">
                                      <p:cBhvr>
                                        <p:cTn id="109" dur="250" fill="hold"/>
                                        <p:tgtEl>
                                          <p:spTgt spid="51"/>
                                        </p:tgtEl>
                                        <p:attrNameLst>
                                          <p:attrName>ppt_w</p:attrName>
                                        </p:attrNameLst>
                                      </p:cBhvr>
                                      <p:tavLst>
                                        <p:tav tm="0">
                                          <p:val>
                                            <p:strVal val="4*#ppt_w"/>
                                          </p:val>
                                        </p:tav>
                                        <p:tav tm="100000">
                                          <p:val>
                                            <p:strVal val="#ppt_w"/>
                                          </p:val>
                                        </p:tav>
                                      </p:tavLst>
                                    </p:anim>
                                    <p:anim calcmode="lin" valueType="num">
                                      <p:cBhvr>
                                        <p:cTn id="110"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07"/>
                                            </p:cond>
                                          </p:stCondLst>
                                          <p:endCondLst>
                                            <p:cond evt="onStopAudio" delay="0">
                                              <p:tgtEl>
                                                <p:sldTgt/>
                                              </p:tgtEl>
                                            </p:cond>
                                          </p:endCondLst>
                                        </p:cTn>
                                        <p:tgtEl>
                                          <p:sndTgt r:embed="rId5" name="Wrong Buzzer.wav"/>
                                        </p:tgtEl>
                                      </p:cMediaNode>
                                    </p:audio>
                                  </p:subTnLst>
                                </p:cTn>
                              </p:par>
                              <p:par>
                                <p:cTn id="111" presetID="1" presetClass="emph" presetSubtype="2" fill="hold" nodeType="withEffect">
                                  <p:stCondLst>
                                    <p:cond delay="1000"/>
                                  </p:stCondLst>
                                  <p:childTnLst>
                                    <p:animClr clrSpc="rgb" dir="cw">
                                      <p:cBhvr>
                                        <p:cTn id="112" dur="250" fill="hold"/>
                                        <p:tgtEl>
                                          <p:spTgt spid="43"/>
                                        </p:tgtEl>
                                        <p:attrNameLst>
                                          <p:attrName>fillcolor</p:attrName>
                                        </p:attrNameLst>
                                      </p:cBhvr>
                                      <p:to>
                                        <a:srgbClr val="FFFF00"/>
                                      </p:to>
                                    </p:animClr>
                                    <p:set>
                                      <p:cBhvr>
                                        <p:cTn id="113" dur="250" fill="hold"/>
                                        <p:tgtEl>
                                          <p:spTgt spid="43"/>
                                        </p:tgtEl>
                                        <p:attrNameLst>
                                          <p:attrName>fill.type</p:attrName>
                                        </p:attrNameLst>
                                      </p:cBhvr>
                                      <p:to>
                                        <p:strVal val="solid"/>
                                      </p:to>
                                    </p:set>
                                    <p:set>
                                      <p:cBhvr>
                                        <p:cTn id="114"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115" restart="whenNotActive" fill="hold" evtFilter="cancelBubble" nodeType="interactiveSeq">
                <p:stCondLst>
                  <p:cond evt="onClick" delay="0">
                    <p:tgtEl>
                      <p:spTgt spid="44"/>
                    </p:tgtEl>
                  </p:cond>
                </p:stCondLst>
                <p:endSync evt="end" delay="0">
                  <p:rtn val="all"/>
                </p:endSync>
                <p:childTnLst>
                  <p:par>
                    <p:cTn id="116" fill="hold">
                      <p:stCondLst>
                        <p:cond delay="0"/>
                      </p:stCondLst>
                      <p:childTnLst>
                        <p:par>
                          <p:cTn id="117" fill="hold">
                            <p:stCondLst>
                              <p:cond delay="0"/>
                            </p:stCondLst>
                            <p:childTnLst>
                              <p:par>
                                <p:cTn id="118" presetID="1" presetClass="emph" presetSubtype="2" fill="hold" nodeType="clickEffect">
                                  <p:stCondLst>
                                    <p:cond delay="0"/>
                                  </p:stCondLst>
                                  <p:childTnLst>
                                    <p:animClr clrSpc="rgb" dir="cw">
                                      <p:cBhvr>
                                        <p:cTn id="119" dur="250" fill="hold"/>
                                        <p:tgtEl>
                                          <p:spTgt spid="44"/>
                                        </p:tgtEl>
                                        <p:attrNameLst>
                                          <p:attrName>fillcolor</p:attrName>
                                        </p:attrNameLst>
                                      </p:cBhvr>
                                      <p:to>
                                        <a:srgbClr val="FFF2CC"/>
                                      </p:to>
                                    </p:animClr>
                                    <p:set>
                                      <p:cBhvr>
                                        <p:cTn id="120" dur="250" fill="hold"/>
                                        <p:tgtEl>
                                          <p:spTgt spid="44"/>
                                        </p:tgtEl>
                                        <p:attrNameLst>
                                          <p:attrName>fill.type</p:attrName>
                                        </p:attrNameLst>
                                      </p:cBhvr>
                                      <p:to>
                                        <p:strVal val="solid"/>
                                      </p:to>
                                    </p:set>
                                    <p:set>
                                      <p:cBhvr>
                                        <p:cTn id="121" dur="250" fill="hold"/>
                                        <p:tgtEl>
                                          <p:spTgt spid="44"/>
                                        </p:tgtEl>
                                        <p:attrNameLst>
                                          <p:attrName>fill.on</p:attrName>
                                        </p:attrNameLst>
                                      </p:cBhvr>
                                      <p:to>
                                        <p:strVal val="true"/>
                                      </p:to>
                                    </p:set>
                                  </p:childTnLst>
                                  <p:subTnLst>
                                    <p:audio>
                                      <p:cMediaNode>
                                        <p:cTn display="0" masterRel="sameClick">
                                          <p:stCondLst>
                                            <p:cond evt="begin" delay="0">
                                              <p:tn val="118"/>
                                            </p:cond>
                                          </p:stCondLst>
                                          <p:endCondLst>
                                            <p:cond evt="onStopAudio" delay="0">
                                              <p:tgtEl>
                                                <p:sldTgt/>
                                              </p:tgtEl>
                                            </p:cond>
                                          </p:endCondLst>
                                        </p:cTn>
                                        <p:tgtEl>
                                          <p:sndTgt r:embed="rId4" name="click.wav"/>
                                        </p:tgtEl>
                                      </p:cMediaNode>
                                    </p:audio>
                                  </p:subTnLst>
                                </p:cTn>
                              </p:par>
                              <p:par>
                                <p:cTn id="122" presetID="23" presetClass="entr" presetSubtype="32" fill="hold" nodeType="withEffect">
                                  <p:stCondLst>
                                    <p:cond delay="1000"/>
                                  </p:stCondLst>
                                  <p:childTnLst>
                                    <p:set>
                                      <p:cBhvr>
                                        <p:cTn id="123" dur="1" fill="hold">
                                          <p:stCondLst>
                                            <p:cond delay="0"/>
                                          </p:stCondLst>
                                        </p:cTn>
                                        <p:tgtEl>
                                          <p:spTgt spid="49"/>
                                        </p:tgtEl>
                                        <p:attrNameLst>
                                          <p:attrName>style.visibility</p:attrName>
                                        </p:attrNameLst>
                                      </p:cBhvr>
                                      <p:to>
                                        <p:strVal val="visible"/>
                                      </p:to>
                                    </p:set>
                                    <p:anim calcmode="lin" valueType="num">
                                      <p:cBhvr>
                                        <p:cTn id="124" dur="250" fill="hold"/>
                                        <p:tgtEl>
                                          <p:spTgt spid="49"/>
                                        </p:tgtEl>
                                        <p:attrNameLst>
                                          <p:attrName>ppt_w</p:attrName>
                                        </p:attrNameLst>
                                      </p:cBhvr>
                                      <p:tavLst>
                                        <p:tav tm="0">
                                          <p:val>
                                            <p:strVal val="4*#ppt_w"/>
                                          </p:val>
                                        </p:tav>
                                        <p:tav tm="100000">
                                          <p:val>
                                            <p:strVal val="#ppt_w"/>
                                          </p:val>
                                        </p:tav>
                                      </p:tavLst>
                                    </p:anim>
                                    <p:anim calcmode="lin" valueType="num">
                                      <p:cBhvr>
                                        <p:cTn id="125"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2"/>
                                            </p:cond>
                                          </p:stCondLst>
                                          <p:endCondLst>
                                            <p:cond evt="onStopAudio" delay="0">
                                              <p:tgtEl>
                                                <p:sldTgt/>
                                              </p:tgtEl>
                                            </p:cond>
                                          </p:endCondLst>
                                        </p:cTn>
                                        <p:tgtEl>
                                          <p:sndTgt r:embed="rId5" name="Wrong Buzzer.wav"/>
                                        </p:tgtEl>
                                      </p:cMediaNode>
                                    </p:audio>
                                  </p:subTnLst>
                                </p:cTn>
                              </p:par>
                              <p:par>
                                <p:cTn id="126" presetID="1" presetClass="emph" presetSubtype="2" fill="hold" nodeType="withEffect">
                                  <p:stCondLst>
                                    <p:cond delay="1000"/>
                                  </p:stCondLst>
                                  <p:childTnLst>
                                    <p:animClr clrSpc="rgb" dir="cw">
                                      <p:cBhvr>
                                        <p:cTn id="127" dur="250" fill="hold"/>
                                        <p:tgtEl>
                                          <p:spTgt spid="44"/>
                                        </p:tgtEl>
                                        <p:attrNameLst>
                                          <p:attrName>fillcolor</p:attrName>
                                        </p:attrNameLst>
                                      </p:cBhvr>
                                      <p:to>
                                        <a:srgbClr val="FFFF00"/>
                                      </p:to>
                                    </p:animClr>
                                    <p:set>
                                      <p:cBhvr>
                                        <p:cTn id="128" dur="250" fill="hold"/>
                                        <p:tgtEl>
                                          <p:spTgt spid="44"/>
                                        </p:tgtEl>
                                        <p:attrNameLst>
                                          <p:attrName>fill.type</p:attrName>
                                        </p:attrNameLst>
                                      </p:cBhvr>
                                      <p:to>
                                        <p:strVal val="solid"/>
                                      </p:to>
                                    </p:set>
                                    <p:set>
                                      <p:cBhvr>
                                        <p:cTn id="129"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audio>
              <p:cMediaNode vol="80000">
                <p:cTn id="130" fill="hold" display="0">
                  <p:stCondLst>
                    <p:cond delay="indefinite"/>
                  </p:stCondLst>
                  <p:endCondLst>
                    <p:cond evt="onStopAudio" delay="0">
                      <p:tgtEl>
                        <p:sldTgt/>
                      </p:tgtEl>
                    </p:cond>
                  </p:endCondLst>
                </p:cTn>
                <p:tgtEl>
                  <p:spTgt spid="21"/>
                </p:tgtEl>
              </p:cMediaNode>
            </p:audio>
          </p:childTnLst>
        </p:cTn>
      </p:par>
    </p:tnLst>
    <p:bldLst>
      <p:bldP spid="4" grpId="0" animBg="1"/>
      <p:bldP spid="26" grpId="0" animBg="1"/>
      <p:bldP spid="40" grpId="0" animBg="1"/>
      <p:bldP spid="41" grpId="0" animBg="1"/>
      <p:bldP spid="42" grpId="0" animBg="1"/>
      <p:bldP spid="43" grpId="0" animBg="1"/>
      <p:bldP spid="44" grpId="0" animBg="1"/>
      <p:bldP spid="3" grpId="0"/>
      <p:bldP spid="20" grpId="0" animBg="1"/>
      <p:bldP spid="2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11" cstate="print">
            <a:biLevel thresh="25000"/>
            <a:extLst>
              <a:ext uri="{BEBA8EAE-BF5A-486C-A8C5-ECC9F3942E4B}">
                <a14:imgProps xmlns:a14="http://schemas.microsoft.com/office/drawing/2010/main">
                  <a14:imgLayer r:embed="rId12">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867251" y="99983"/>
            <a:ext cx="10526728" cy="1682058"/>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dirty="0">
                <a:solidFill>
                  <a:prstClr val="black"/>
                </a:solidFill>
                <a:latin typeface="Arial" panose="020B0604020202020204" pitchFamily="34" charset="0"/>
                <a:cs typeface="Arial" panose="020B0604020202020204" pitchFamily="34" charset="0"/>
              </a:rPr>
              <a:t>   </a:t>
            </a:r>
            <a:r>
              <a:rPr lang="en-US" sz="2800" dirty="0">
                <a:solidFill>
                  <a:prstClr val="black"/>
                </a:solidFill>
                <a:latin typeface="Arial" panose="020B0604020202020204" pitchFamily="34" charset="0"/>
                <a:cs typeface="Arial" panose="020B0604020202020204" pitchFamily="34" charset="0"/>
              </a:rPr>
              <a:t> </a:t>
            </a:r>
          </a:p>
          <a:p>
            <a:pPr lvl="0" algn="ctr">
              <a:defRPr/>
            </a:pPr>
            <a:endParaRPr lang="en-US" sz="2800" dirty="0">
              <a:solidFill>
                <a:prstClr val="black"/>
              </a:solidFill>
              <a:latin typeface="Arial" panose="020B0604020202020204" pitchFamily="34" charset="0"/>
              <a:cs typeface="Arial" panose="020B0604020202020204" pitchFamily="34" charset="0"/>
            </a:endParaRPr>
          </a:p>
        </p:txBody>
      </p:sp>
      <p:sp>
        <p:nvSpPr>
          <p:cNvPr id="26" name="Rectangle 25"/>
          <p:cNvSpPr/>
          <p:nvPr/>
        </p:nvSpPr>
        <p:spPr>
          <a:xfrm>
            <a:off x="305683" y="1952950"/>
            <a:ext cx="5556217" cy="86450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3200" dirty="0">
                <a:solidFill>
                  <a:prstClr val="black"/>
                </a:solidFill>
                <a:latin typeface="Arial" panose="020B0604020202020204" pitchFamily="34" charset="0"/>
                <a:cs typeface="Arial" panose="020B0604020202020204" pitchFamily="34" charset="0"/>
              </a:rPr>
              <a:t>A. </a:t>
            </a:r>
            <a:endParaRPr lang="vi-VN" sz="2600" dirty="0">
              <a:solidFill>
                <a:prstClr val="black"/>
              </a:solidFill>
              <a:latin typeface="Arial" panose="020B0604020202020204" pitchFamily="34" charset="0"/>
              <a:cs typeface="Arial" panose="020B0604020202020204" pitchFamily="34" charset="0"/>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42" name="Rectangle 41"/>
          <p:cNvSpPr/>
          <p:nvPr/>
        </p:nvSpPr>
        <p:spPr>
          <a:xfrm>
            <a:off x="5940069" y="1945795"/>
            <a:ext cx="5792679" cy="84716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 </a:t>
            </a:r>
            <a:endParaRPr lang="vi-VN" sz="2600" dirty="0">
              <a:solidFill>
                <a:prstClr val="black"/>
              </a:solidFill>
              <a:latin typeface="Arial" panose="020B0604020202020204" pitchFamily="34" charset="0"/>
              <a:cs typeface="Arial" panose="020B0604020202020204" pitchFamily="34" charset="0"/>
            </a:endParaRPr>
          </a:p>
        </p:txBody>
      </p:sp>
      <p:sp>
        <p:nvSpPr>
          <p:cNvPr id="43" name="Rectangle 42"/>
          <p:cNvSpPr/>
          <p:nvPr/>
        </p:nvSpPr>
        <p:spPr>
          <a:xfrm>
            <a:off x="305684" y="2874046"/>
            <a:ext cx="5556216"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 </a:t>
            </a:r>
            <a:endParaRPr kumimoji="0" lang="vi-VN" sz="2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44" name="Rectangle 43"/>
          <p:cNvSpPr/>
          <p:nvPr/>
        </p:nvSpPr>
        <p:spPr>
          <a:xfrm>
            <a:off x="5940068" y="2891991"/>
            <a:ext cx="5792680"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vi-VN" sz="3200" noProof="0" dirty="0">
                <a:solidFill>
                  <a:prstClr val="black"/>
                </a:solidFill>
                <a:latin typeface="Arial" panose="020B0604020202020204" pitchFamily="34" charset="0"/>
                <a:cs typeface="Arial" panose="020B0604020202020204" pitchFamily="34" charset="0"/>
              </a:rPr>
              <a:t>D</a:t>
            </a:r>
            <a:r>
              <a:rPr lang="vi-VN" sz="3200" dirty="0">
                <a:solidFill>
                  <a:prstClr val="black"/>
                </a:solidFill>
                <a:latin typeface="Arial" panose="020B0604020202020204" pitchFamily="34" charset="0"/>
                <a:cs typeface="Arial" panose="020B0604020202020204" pitchFamily="34" charset="0"/>
              </a:rPr>
              <a:t>.</a:t>
            </a:r>
            <a:r>
              <a:rPr lang="en-US" sz="3200" dirty="0">
                <a:solidFill>
                  <a:prstClr val="black"/>
                </a:solidFill>
                <a:latin typeface="Arial" panose="020B0604020202020204" pitchFamily="34" charset="0"/>
                <a:cs typeface="Arial" panose="020B0604020202020204" pitchFamily="34" charset="0"/>
              </a:rPr>
              <a:t> </a:t>
            </a:r>
            <a:endParaRPr kumimoji="0" lang="vi-VN" sz="2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47" name="Picture 46"/>
          <p:cNvPicPr>
            <a:picLocks noChangeAspect="1"/>
          </p:cNvPicPr>
          <p:nvPr/>
        </p:nvPicPr>
        <p:blipFill>
          <a:blip r:embed="rId13">
            <a:extLst>
              <a:ext uri="{28A0092B-C50C-407E-A947-70E740481C1C}">
                <a14:useLocalDpi xmlns:a14="http://schemas.microsoft.com/office/drawing/2010/main" val="0"/>
              </a:ext>
            </a:extLst>
          </a:blip>
          <a:srcRect t="570" b="570"/>
          <a:stretch/>
        </p:blipFill>
        <p:spPr>
          <a:xfrm>
            <a:off x="4534195" y="2001106"/>
            <a:ext cx="885137" cy="708059"/>
          </a:xfrm>
          <a:prstGeom prst="rect">
            <a:avLst/>
          </a:prstGeom>
        </p:spPr>
      </p:pic>
      <p:pic>
        <p:nvPicPr>
          <p:cNvPr id="51" name="Picture 50"/>
          <p:cNvPicPr>
            <a:picLocks noChangeAspect="1"/>
          </p:cNvPicPr>
          <p:nvPr/>
        </p:nvPicPr>
        <p:blipFill>
          <a:blip r:embed="rId14">
            <a:extLst>
              <a:ext uri="{28A0092B-C50C-407E-A947-70E740481C1C}">
                <a14:useLocalDpi xmlns:a14="http://schemas.microsoft.com/office/drawing/2010/main" val="0"/>
              </a:ext>
            </a:extLst>
          </a:blip>
          <a:srcRect t="584" b="584"/>
          <a:stretch/>
        </p:blipFill>
        <p:spPr>
          <a:xfrm>
            <a:off x="4667494" y="2865610"/>
            <a:ext cx="804536" cy="704088"/>
          </a:xfrm>
          <a:prstGeom prst="rect">
            <a:avLst/>
          </a:prstGeom>
        </p:spPr>
      </p:pic>
      <p:pic>
        <p:nvPicPr>
          <p:cNvPr id="49" name="Picture 48"/>
          <p:cNvPicPr>
            <a:picLocks noChangeAspect="1"/>
          </p:cNvPicPr>
          <p:nvPr/>
        </p:nvPicPr>
        <p:blipFill>
          <a:blip r:embed="rId14">
            <a:extLst>
              <a:ext uri="{28A0092B-C50C-407E-A947-70E740481C1C}">
                <a14:useLocalDpi xmlns:a14="http://schemas.microsoft.com/office/drawing/2010/main" val="0"/>
              </a:ext>
            </a:extLst>
          </a:blip>
          <a:srcRect/>
          <a:stretch/>
        </p:blipFill>
        <p:spPr>
          <a:xfrm>
            <a:off x="10717479" y="2899281"/>
            <a:ext cx="798644" cy="707197"/>
          </a:xfrm>
          <a:prstGeom prst="rect">
            <a:avLst/>
          </a:prstGeom>
        </p:spPr>
      </p:pic>
      <p:pic>
        <p:nvPicPr>
          <p:cNvPr id="53" name="Picture 52"/>
          <p:cNvPicPr>
            <a:picLocks noChangeAspect="1"/>
          </p:cNvPicPr>
          <p:nvPr/>
        </p:nvPicPr>
        <p:blipFill>
          <a:blip r:embed="rId14">
            <a:extLst>
              <a:ext uri="{28A0092B-C50C-407E-A947-70E740481C1C}">
                <a14:useLocalDpi xmlns:a14="http://schemas.microsoft.com/office/drawing/2010/main" val="0"/>
              </a:ext>
            </a:extLst>
          </a:blip>
          <a:srcRect/>
          <a:stretch/>
        </p:blipFill>
        <p:spPr>
          <a:xfrm>
            <a:off x="10635042" y="2042976"/>
            <a:ext cx="798644" cy="707197"/>
          </a:xfrm>
          <a:prstGeom prst="rect">
            <a:avLst/>
          </a:prstGeom>
        </p:spPr>
      </p:pic>
      <p:sp>
        <p:nvSpPr>
          <p:cNvPr id="17" name="Cloud 16">
            <a:hlinkClick r:id="rId15" action="ppaction://hlinksldjump"/>
          </p:cNvPr>
          <p:cNvSpPr/>
          <p:nvPr/>
        </p:nvSpPr>
        <p:spPr>
          <a:xfrm>
            <a:off x="4667494" y="4702499"/>
            <a:ext cx="2359211"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QUAY VỀ</a:t>
            </a:r>
            <a:endParaRPr kumimoji="0" lang="vi-VN" sz="2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BD566C5F-F9C4-4DAD-82D5-BD4EF5204B53}"/>
              </a:ext>
            </a:extLst>
          </p:cNvPr>
          <p:cNvSpPr>
            <a:spLocks noChangeArrowheads="1"/>
          </p:cNvSpPr>
          <p:nvPr/>
        </p:nvSpPr>
        <p:spPr bwMode="auto">
          <a:xfrm>
            <a:off x="1094128" y="256768"/>
            <a:ext cx="940003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sz="3200" dirty="0">
                <a:latin typeface="Arial" panose="020B0604020202020204" pitchFamily="34" charset="0"/>
                <a:cs typeface="Arial" panose="020B0604020202020204" pitchFamily="34" charset="0"/>
              </a:rPr>
              <a:t>Cho </a:t>
            </a:r>
            <a:r>
              <a:rPr lang="en-US" sz="3200" dirty="0" err="1">
                <a:latin typeface="Arial" panose="020B0604020202020204" pitchFamily="34" charset="0"/>
                <a:cs typeface="Arial" panose="020B0604020202020204" pitchFamily="34" charset="0"/>
              </a:rPr>
              <a:t>tứ</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giác</a:t>
            </a:r>
            <a:r>
              <a:rPr lang="en-US" sz="3200" dirty="0">
                <a:latin typeface="Arial" panose="020B0604020202020204" pitchFamily="34" charset="0"/>
                <a:cs typeface="Arial" panose="020B0604020202020204" pitchFamily="34" charset="0"/>
              </a:rPr>
              <a:t> ABCD </a:t>
            </a:r>
            <a:r>
              <a:rPr lang="en-US" sz="3200" dirty="0" err="1">
                <a:latin typeface="Arial" panose="020B0604020202020204" pitchFamily="34" charset="0"/>
                <a:cs typeface="Arial" panose="020B0604020202020204" pitchFamily="34" charset="0"/>
              </a:rPr>
              <a:t>có</a:t>
            </a:r>
            <a:r>
              <a:rPr lang="en-US" sz="3200" dirty="0">
                <a:latin typeface="Arial" panose="020B0604020202020204" pitchFamily="34" charset="0"/>
                <a:cs typeface="Arial" panose="020B0604020202020204" pitchFamily="34" charset="0"/>
              </a:rPr>
              <a:t>                                       . </a:t>
            </a:r>
            <a:r>
              <a:rPr lang="en-US" sz="3200" dirty="0" err="1">
                <a:latin typeface="Arial" panose="020B0604020202020204" pitchFamily="34" charset="0"/>
                <a:cs typeface="Arial" panose="020B0604020202020204" pitchFamily="34" charset="0"/>
              </a:rPr>
              <a:t>Số</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góc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ngoài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đỉnh</a:t>
            </a:r>
            <a:r>
              <a:rPr lang="en-US" sz="3200" dirty="0">
                <a:latin typeface="Arial" panose="020B0604020202020204" pitchFamily="34" charset="0"/>
                <a:cs typeface="Arial" panose="020B0604020202020204" pitchFamily="34" charset="0"/>
              </a:rPr>
              <a:t> B </a:t>
            </a:r>
            <a:r>
              <a:rPr lang="en-US" sz="3200" dirty="0" err="1">
                <a:latin typeface="Arial" panose="020B0604020202020204" pitchFamily="34" charset="0"/>
                <a:cs typeface="Arial" panose="020B0604020202020204" pitchFamily="34" charset="0"/>
              </a:rPr>
              <a:t>bằng</a:t>
            </a:r>
            <a:r>
              <a:rPr lang="en-US" sz="3200" dirty="0">
                <a:latin typeface="Arial" panose="020B0604020202020204" pitchFamily="34" charset="0"/>
                <a:cs typeface="Arial" panose="020B0604020202020204" pitchFamily="34" charset="0"/>
              </a:rPr>
              <a:t> : </a:t>
            </a:r>
            <a:endParaRPr lang="en-US" altLang="vi-VN" sz="3200" dirty="0">
              <a:latin typeface="Arial" panose="020B0604020202020204" pitchFamily="34" charset="0"/>
              <a:cs typeface="Arial" panose="020B0604020202020204" pitchFamily="34" charset="0"/>
            </a:endParaRPr>
          </a:p>
        </p:txBody>
      </p:sp>
      <p:sp>
        <p:nvSpPr>
          <p:cNvPr id="6" name="Rectangle 3">
            <a:extLst>
              <a:ext uri="{FF2B5EF4-FFF2-40B4-BE49-F238E27FC236}">
                <a16:creationId xmlns:a16="http://schemas.microsoft.com/office/drawing/2014/main" id="{28AC6BC3-682B-4D9A-88DA-8378C9739537}"/>
              </a:ext>
            </a:extLst>
          </p:cNvPr>
          <p:cNvSpPr>
            <a:spLocks noChangeArrowheads="1"/>
          </p:cNvSpPr>
          <p:nvPr/>
        </p:nvSpPr>
        <p:spPr bwMode="auto">
          <a:xfrm>
            <a:off x="9278262" y="743426"/>
            <a:ext cx="56912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vi-VN" sz="14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vi-VN" altLang="vi-VN" sz="2800">
              <a:latin typeface="Arial" panose="020B0604020202020204" pitchFamily="34" charset="0"/>
              <a:cs typeface="Arial" panose="020B0604020202020204" pitchFamily="34" charset="0"/>
            </a:endParaRPr>
          </a:p>
        </p:txBody>
      </p:sp>
      <p:sp>
        <p:nvSpPr>
          <p:cNvPr id="24" name="Oval 23">
            <a:extLst>
              <a:ext uri="{FF2B5EF4-FFF2-40B4-BE49-F238E27FC236}">
                <a16:creationId xmlns:a16="http://schemas.microsoft.com/office/drawing/2014/main" id="{9326811B-E107-4001-A940-DDC4D0E019BD}"/>
              </a:ext>
            </a:extLst>
          </p:cNvPr>
          <p:cNvSpPr/>
          <p:nvPr/>
        </p:nvSpPr>
        <p:spPr>
          <a:xfrm>
            <a:off x="1006378" y="5075960"/>
            <a:ext cx="1524000" cy="152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5" name="Oval 24">
            <a:extLst>
              <a:ext uri="{FF2B5EF4-FFF2-40B4-BE49-F238E27FC236}">
                <a16:creationId xmlns:a16="http://schemas.microsoft.com/office/drawing/2014/main" id="{5EE09816-4B4B-4C38-BA6E-CD268AA9E284}"/>
              </a:ext>
            </a:extLst>
          </p:cNvPr>
          <p:cNvSpPr/>
          <p:nvPr/>
        </p:nvSpPr>
        <p:spPr>
          <a:xfrm>
            <a:off x="1060807" y="5130389"/>
            <a:ext cx="1415143" cy="1415143"/>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27" name="het gio">
            <a:hlinkClick r:id="" action="ppaction://media"/>
            <a:extLst>
              <a:ext uri="{FF2B5EF4-FFF2-40B4-BE49-F238E27FC236}">
                <a16:creationId xmlns:a16="http://schemas.microsoft.com/office/drawing/2014/main" id="{2CA0E40E-3EC8-473A-AE8B-92A8ACA54102}"/>
              </a:ext>
            </a:extLst>
          </p:cNvPr>
          <p:cNvPicPr>
            <a:picLocks noChangeAspect="1"/>
          </p:cNvPicPr>
          <p:nvPr>
            <a:audioFile r:link="rId2"/>
            <p:extLst>
              <p:ext uri="{DAA4B4D4-6D71-4841-9C94-3DE7FCFB9230}">
                <p14:media xmlns:p14="http://schemas.microsoft.com/office/powerpoint/2010/main" r:embed="rId1"/>
              </p:ext>
            </p:extLst>
          </p:nvPr>
        </p:nvPicPr>
        <p:blipFill>
          <a:blip r:embed="rId16"/>
          <a:stretch>
            <a:fillRect/>
          </a:stretch>
        </p:blipFill>
        <p:spPr>
          <a:xfrm>
            <a:off x="1463578" y="6957775"/>
            <a:ext cx="609600" cy="609600"/>
          </a:xfrm>
          <a:prstGeom prst="rect">
            <a:avLst/>
          </a:prstGeom>
        </p:spPr>
      </p:pic>
      <p:sp>
        <p:nvSpPr>
          <p:cNvPr id="28" name="TextBox 27">
            <a:extLst>
              <a:ext uri="{FF2B5EF4-FFF2-40B4-BE49-F238E27FC236}">
                <a16:creationId xmlns:a16="http://schemas.microsoft.com/office/drawing/2014/main" id="{0CE5E780-DBE8-47EB-9EA6-594ACB500927}"/>
              </a:ext>
            </a:extLst>
          </p:cNvPr>
          <p:cNvSpPr txBox="1"/>
          <p:nvPr/>
        </p:nvSpPr>
        <p:spPr>
          <a:xfrm>
            <a:off x="1058566" y="5607127"/>
            <a:ext cx="1471878" cy="461665"/>
          </a:xfrm>
          <a:prstGeom prst="rect">
            <a:avLst/>
          </a:prstGeom>
          <a:noFill/>
        </p:spPr>
        <p:txBody>
          <a:bodyPr wrap="none" rtlCol="0">
            <a:spAutoFit/>
          </a:bodyPr>
          <a:lstStyle/>
          <a:p>
            <a:r>
              <a:rPr lang="en-US" sz="2400" b="1" dirty="0">
                <a:solidFill>
                  <a:schemeClr val="bg1"/>
                </a:solidFill>
                <a:latin typeface="Arial" panose="020B0604020202020204" pitchFamily="34" charset="0"/>
                <a:cs typeface="Arial" panose="020B0604020202020204" pitchFamily="34" charset="0"/>
              </a:rPr>
              <a:t>HẾT GIỜ</a:t>
            </a:r>
          </a:p>
        </p:txBody>
      </p:sp>
      <p:graphicFrame>
        <p:nvGraphicFramePr>
          <p:cNvPr id="12" name="Object 11">
            <a:extLst>
              <a:ext uri="{FF2B5EF4-FFF2-40B4-BE49-F238E27FC236}">
                <a16:creationId xmlns:a16="http://schemas.microsoft.com/office/drawing/2014/main" id="{78B891D0-805B-43F6-8BFA-F4893C79BD6F}"/>
              </a:ext>
            </a:extLst>
          </p:cNvPr>
          <p:cNvGraphicFramePr>
            <a:graphicFrameLocks noChangeAspect="1"/>
          </p:cNvGraphicFramePr>
          <p:nvPr>
            <p:extLst>
              <p:ext uri="{D42A27DB-BD31-4B8C-83A1-F6EECF244321}">
                <p14:modId xmlns:p14="http://schemas.microsoft.com/office/powerpoint/2010/main" val="3733133312"/>
              </p:ext>
            </p:extLst>
          </p:nvPr>
        </p:nvGraphicFramePr>
        <p:xfrm>
          <a:off x="852488" y="2130425"/>
          <a:ext cx="692150" cy="485775"/>
        </p:xfrm>
        <a:graphic>
          <a:graphicData uri="http://schemas.openxmlformats.org/presentationml/2006/ole">
            <mc:AlternateContent xmlns:mc="http://schemas.openxmlformats.org/markup-compatibility/2006">
              <mc:Choice xmlns:v="urn:schemas-microsoft-com:vml" Requires="v">
                <p:oleObj name="Equation" r:id="rId17" imgW="253800" imgH="177480" progId="Equation.DSMT4">
                  <p:embed/>
                </p:oleObj>
              </mc:Choice>
              <mc:Fallback>
                <p:oleObj name="Equation" r:id="rId17" imgW="253800" imgH="177480" progId="Equation.DSMT4">
                  <p:embed/>
                  <p:pic>
                    <p:nvPicPr>
                      <p:cNvPr id="12" name="Object 11">
                        <a:extLst>
                          <a:ext uri="{FF2B5EF4-FFF2-40B4-BE49-F238E27FC236}">
                            <a16:creationId xmlns:a16="http://schemas.microsoft.com/office/drawing/2014/main" id="{78B891D0-805B-43F6-8BFA-F4893C79BD6F}"/>
                          </a:ext>
                        </a:extLst>
                      </p:cNvPr>
                      <p:cNvPicPr/>
                      <p:nvPr/>
                    </p:nvPicPr>
                    <p:blipFill>
                      <a:blip r:embed="rId18"/>
                      <a:stretch>
                        <a:fillRect/>
                      </a:stretch>
                    </p:blipFill>
                    <p:spPr>
                      <a:xfrm>
                        <a:off x="852488" y="2130425"/>
                        <a:ext cx="692150" cy="485775"/>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7946EF26-B4EF-48B9-8DE7-246569502D96}"/>
              </a:ext>
            </a:extLst>
          </p:cNvPr>
          <p:cNvGraphicFramePr>
            <a:graphicFrameLocks noChangeAspect="1"/>
          </p:cNvGraphicFramePr>
          <p:nvPr>
            <p:extLst>
              <p:ext uri="{D42A27DB-BD31-4B8C-83A1-F6EECF244321}">
                <p14:modId xmlns:p14="http://schemas.microsoft.com/office/powerpoint/2010/main" val="1212361810"/>
              </p:ext>
            </p:extLst>
          </p:nvPr>
        </p:nvGraphicFramePr>
        <p:xfrm>
          <a:off x="6381135" y="2122396"/>
          <a:ext cx="697645" cy="493959"/>
        </p:xfrm>
        <a:graphic>
          <a:graphicData uri="http://schemas.openxmlformats.org/presentationml/2006/ole">
            <mc:AlternateContent xmlns:mc="http://schemas.openxmlformats.org/markup-compatibility/2006">
              <mc:Choice xmlns:v="urn:schemas-microsoft-com:vml" Requires="v">
                <p:oleObj name="Equation" r:id="rId19" imgW="253800" imgH="177480" progId="Equation.DSMT4">
                  <p:embed/>
                </p:oleObj>
              </mc:Choice>
              <mc:Fallback>
                <p:oleObj name="Equation" r:id="rId19" imgW="253800" imgH="177480" progId="Equation.DSMT4">
                  <p:embed/>
                  <p:pic>
                    <p:nvPicPr>
                      <p:cNvPr id="13" name="Object 12">
                        <a:extLst>
                          <a:ext uri="{FF2B5EF4-FFF2-40B4-BE49-F238E27FC236}">
                            <a16:creationId xmlns:a16="http://schemas.microsoft.com/office/drawing/2014/main" id="{7946EF26-B4EF-48B9-8DE7-246569502D96}"/>
                          </a:ext>
                        </a:extLst>
                      </p:cNvPr>
                      <p:cNvPicPr/>
                      <p:nvPr/>
                    </p:nvPicPr>
                    <p:blipFill>
                      <a:blip r:embed="rId20"/>
                      <a:stretch>
                        <a:fillRect/>
                      </a:stretch>
                    </p:blipFill>
                    <p:spPr>
                      <a:xfrm>
                        <a:off x="6381135" y="2122396"/>
                        <a:ext cx="697645" cy="493959"/>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721F139B-7ED6-4FC6-BEBD-47F5D7F4C5BF}"/>
              </a:ext>
            </a:extLst>
          </p:cNvPr>
          <p:cNvGraphicFramePr>
            <a:graphicFrameLocks noChangeAspect="1"/>
          </p:cNvGraphicFramePr>
          <p:nvPr>
            <p:extLst>
              <p:ext uri="{D42A27DB-BD31-4B8C-83A1-F6EECF244321}">
                <p14:modId xmlns:p14="http://schemas.microsoft.com/office/powerpoint/2010/main" val="336925745"/>
              </p:ext>
            </p:extLst>
          </p:nvPr>
        </p:nvGraphicFramePr>
        <p:xfrm>
          <a:off x="733425" y="3017838"/>
          <a:ext cx="957263" cy="503237"/>
        </p:xfrm>
        <a:graphic>
          <a:graphicData uri="http://schemas.openxmlformats.org/presentationml/2006/ole">
            <mc:AlternateContent xmlns:mc="http://schemas.openxmlformats.org/markup-compatibility/2006">
              <mc:Choice xmlns:v="urn:schemas-microsoft-com:vml" Requires="v">
                <p:oleObj name="Equation" r:id="rId21" imgW="317160" imgH="177480" progId="Equation.DSMT4">
                  <p:embed/>
                </p:oleObj>
              </mc:Choice>
              <mc:Fallback>
                <p:oleObj name="Equation" r:id="rId21" imgW="317160" imgH="177480" progId="Equation.DSMT4">
                  <p:embed/>
                  <p:pic>
                    <p:nvPicPr>
                      <p:cNvPr id="15" name="Object 14">
                        <a:extLst>
                          <a:ext uri="{FF2B5EF4-FFF2-40B4-BE49-F238E27FC236}">
                            <a16:creationId xmlns:a16="http://schemas.microsoft.com/office/drawing/2014/main" id="{721F139B-7ED6-4FC6-BEBD-47F5D7F4C5BF}"/>
                          </a:ext>
                        </a:extLst>
                      </p:cNvPr>
                      <p:cNvPicPr/>
                      <p:nvPr/>
                    </p:nvPicPr>
                    <p:blipFill>
                      <a:blip r:embed="rId22"/>
                      <a:stretch>
                        <a:fillRect/>
                      </a:stretch>
                    </p:blipFill>
                    <p:spPr>
                      <a:xfrm>
                        <a:off x="733425" y="3017838"/>
                        <a:ext cx="957263" cy="503237"/>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01FC8AB7-0DF3-45D9-950C-C307CED6C08C}"/>
              </a:ext>
            </a:extLst>
          </p:cNvPr>
          <p:cNvGraphicFramePr>
            <a:graphicFrameLocks noChangeAspect="1"/>
          </p:cNvGraphicFramePr>
          <p:nvPr>
            <p:extLst>
              <p:ext uri="{D42A27DB-BD31-4B8C-83A1-F6EECF244321}">
                <p14:modId xmlns:p14="http://schemas.microsoft.com/office/powerpoint/2010/main" val="1289250929"/>
              </p:ext>
            </p:extLst>
          </p:nvPr>
        </p:nvGraphicFramePr>
        <p:xfrm>
          <a:off x="6455086" y="3031989"/>
          <a:ext cx="798644" cy="496175"/>
        </p:xfrm>
        <a:graphic>
          <a:graphicData uri="http://schemas.openxmlformats.org/presentationml/2006/ole">
            <mc:AlternateContent xmlns:mc="http://schemas.openxmlformats.org/markup-compatibility/2006">
              <mc:Choice xmlns:v="urn:schemas-microsoft-com:vml" Requires="v">
                <p:oleObj name="Equation" r:id="rId23" imgW="317160" imgH="177480" progId="Equation.DSMT4">
                  <p:embed/>
                </p:oleObj>
              </mc:Choice>
              <mc:Fallback>
                <p:oleObj name="Equation" r:id="rId23" imgW="317160" imgH="177480" progId="Equation.DSMT4">
                  <p:embed/>
                  <p:pic>
                    <p:nvPicPr>
                      <p:cNvPr id="16" name="Object 15">
                        <a:extLst>
                          <a:ext uri="{FF2B5EF4-FFF2-40B4-BE49-F238E27FC236}">
                            <a16:creationId xmlns:a16="http://schemas.microsoft.com/office/drawing/2014/main" id="{01FC8AB7-0DF3-45D9-950C-C307CED6C08C}"/>
                          </a:ext>
                        </a:extLst>
                      </p:cNvPr>
                      <p:cNvPicPr/>
                      <p:nvPr/>
                    </p:nvPicPr>
                    <p:blipFill>
                      <a:blip r:embed="rId24"/>
                      <a:stretch>
                        <a:fillRect/>
                      </a:stretch>
                    </p:blipFill>
                    <p:spPr>
                      <a:xfrm>
                        <a:off x="6455086" y="3031989"/>
                        <a:ext cx="798644" cy="496175"/>
                      </a:xfrm>
                      <a:prstGeom prst="rect">
                        <a:avLst/>
                      </a:prstGeom>
                    </p:spPr>
                  </p:pic>
                </p:oleObj>
              </mc:Fallback>
            </mc:AlternateContent>
          </a:graphicData>
        </a:graphic>
      </p:graphicFrame>
      <p:graphicFrame>
        <p:nvGraphicFramePr>
          <p:cNvPr id="2" name="Đối tượng 1">
            <a:extLst>
              <a:ext uri="{FF2B5EF4-FFF2-40B4-BE49-F238E27FC236}">
                <a16:creationId xmlns:a16="http://schemas.microsoft.com/office/drawing/2014/main" id="{F69E1960-4947-5309-6B53-864CAB294F47}"/>
              </a:ext>
            </a:extLst>
          </p:cNvPr>
          <p:cNvGraphicFramePr>
            <a:graphicFrameLocks noChangeAspect="1"/>
          </p:cNvGraphicFramePr>
          <p:nvPr>
            <p:extLst>
              <p:ext uri="{D42A27DB-BD31-4B8C-83A1-F6EECF244321}">
                <p14:modId xmlns:p14="http://schemas.microsoft.com/office/powerpoint/2010/main" val="3074270359"/>
              </p:ext>
            </p:extLst>
          </p:nvPr>
        </p:nvGraphicFramePr>
        <p:xfrm>
          <a:off x="5158230" y="271206"/>
          <a:ext cx="4191000" cy="558800"/>
        </p:xfrm>
        <a:graphic>
          <a:graphicData uri="http://schemas.openxmlformats.org/presentationml/2006/ole">
            <mc:AlternateContent xmlns:mc="http://schemas.openxmlformats.org/markup-compatibility/2006">
              <mc:Choice xmlns:v="urn:schemas-microsoft-com:vml" Requires="v">
                <p:oleObj name="Equation" r:id="rId25" imgW="4190760" imgH="558720" progId="Equation.DSMT4">
                  <p:embed/>
                </p:oleObj>
              </mc:Choice>
              <mc:Fallback>
                <p:oleObj name="Equation" r:id="rId25" imgW="4190760" imgH="558720" progId="Equation.DSMT4">
                  <p:embed/>
                  <p:pic>
                    <p:nvPicPr>
                      <p:cNvPr id="0" name=""/>
                      <p:cNvPicPr/>
                      <p:nvPr/>
                    </p:nvPicPr>
                    <p:blipFill>
                      <a:blip r:embed="rId26"/>
                      <a:stretch>
                        <a:fillRect/>
                      </a:stretch>
                    </p:blipFill>
                    <p:spPr>
                      <a:xfrm>
                        <a:off x="5158230" y="271206"/>
                        <a:ext cx="4191000" cy="558800"/>
                      </a:xfrm>
                      <a:prstGeom prst="rect">
                        <a:avLst/>
                      </a:prstGeom>
                    </p:spPr>
                  </p:pic>
                </p:oleObj>
              </mc:Fallback>
            </mc:AlternateContent>
          </a:graphicData>
        </a:graphic>
      </p:graphicFrame>
    </p:spTree>
    <p:extLst>
      <p:ext uri="{BB962C8B-B14F-4D97-AF65-F5344CB8AC3E}">
        <p14:creationId xmlns:p14="http://schemas.microsoft.com/office/powerpoint/2010/main" val="3408781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50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anim calcmode="lin" valueType="num">
                                      <p:cBhvr>
                                        <p:cTn id="18" dur="500" fill="hold"/>
                                        <p:tgtEl>
                                          <p:spTgt spid="26"/>
                                        </p:tgtEl>
                                        <p:attrNameLst>
                                          <p:attrName>ppt_x</p:attrName>
                                        </p:attrNameLst>
                                      </p:cBhvr>
                                      <p:tavLst>
                                        <p:tav tm="0">
                                          <p:val>
                                            <p:strVal val="#ppt_x"/>
                                          </p:val>
                                        </p:tav>
                                        <p:tav tm="100000">
                                          <p:val>
                                            <p:strVal val="#ppt_x"/>
                                          </p:val>
                                        </p:tav>
                                      </p:tavLst>
                                    </p:anim>
                                    <p:anim calcmode="lin" valueType="num">
                                      <p:cBhvr>
                                        <p:cTn id="19" dur="500" fill="hold"/>
                                        <p:tgtEl>
                                          <p:spTgt spid="26"/>
                                        </p:tgtEl>
                                        <p:attrNameLst>
                                          <p:attrName>ppt_y</p:attrName>
                                        </p:attrNameLst>
                                      </p:cBhvr>
                                      <p:tavLst>
                                        <p:tav tm="0">
                                          <p:val>
                                            <p:strVal val="#ppt_y+.1"/>
                                          </p:val>
                                        </p:tav>
                                        <p:tav tm="100000">
                                          <p:val>
                                            <p:strVal val="#ppt_y"/>
                                          </p:val>
                                        </p:tav>
                                      </p:tavLst>
                                    </p:anim>
                                  </p:childTnLst>
                                </p:cTn>
                              </p:par>
                              <p:par>
                                <p:cTn id="20" presetID="1" presetClass="entr" presetSubtype="0" fill="hold" nodeType="withEffect">
                                  <p:stCondLst>
                                    <p:cond delay="500"/>
                                  </p:stCondLst>
                                  <p:childTnLst>
                                    <p:set>
                                      <p:cBhvr>
                                        <p:cTn id="21" dur="1" fill="hold">
                                          <p:stCondLst>
                                            <p:cond delay="0"/>
                                          </p:stCondLst>
                                        </p:cTn>
                                        <p:tgtEl>
                                          <p:spTgt spid="12"/>
                                        </p:tgtEl>
                                        <p:attrNameLst>
                                          <p:attrName>style.visibility</p:attrName>
                                        </p:attrNameLst>
                                      </p:cBhvr>
                                      <p:to>
                                        <p:strVal val="visible"/>
                                      </p:to>
                                    </p:set>
                                  </p:childTnLst>
                                </p:cTn>
                              </p:par>
                              <p:par>
                                <p:cTn id="22" presetID="42" presetClass="entr" presetSubtype="0" fill="hold" grpId="0" nodeType="withEffect">
                                  <p:stCondLst>
                                    <p:cond delay="1000"/>
                                  </p:stCondLst>
                                  <p:childTnLst>
                                    <p:set>
                                      <p:cBhvr>
                                        <p:cTn id="23" dur="1" fill="hold">
                                          <p:stCondLst>
                                            <p:cond delay="0"/>
                                          </p:stCondLst>
                                        </p:cTn>
                                        <p:tgtEl>
                                          <p:spTgt spid="42"/>
                                        </p:tgtEl>
                                        <p:attrNameLst>
                                          <p:attrName>style.visibility</p:attrName>
                                        </p:attrNameLst>
                                      </p:cBhvr>
                                      <p:to>
                                        <p:strVal val="visible"/>
                                      </p:to>
                                    </p:set>
                                    <p:animEffect transition="in" filter="fade">
                                      <p:cBhvr>
                                        <p:cTn id="24" dur="500"/>
                                        <p:tgtEl>
                                          <p:spTgt spid="42"/>
                                        </p:tgtEl>
                                      </p:cBhvr>
                                    </p:animEffect>
                                    <p:anim calcmode="lin" valueType="num">
                                      <p:cBhvr>
                                        <p:cTn id="25" dur="500" fill="hold"/>
                                        <p:tgtEl>
                                          <p:spTgt spid="42"/>
                                        </p:tgtEl>
                                        <p:attrNameLst>
                                          <p:attrName>ppt_x</p:attrName>
                                        </p:attrNameLst>
                                      </p:cBhvr>
                                      <p:tavLst>
                                        <p:tav tm="0">
                                          <p:val>
                                            <p:strVal val="#ppt_x"/>
                                          </p:val>
                                        </p:tav>
                                        <p:tav tm="100000">
                                          <p:val>
                                            <p:strVal val="#ppt_x"/>
                                          </p:val>
                                        </p:tav>
                                      </p:tavLst>
                                    </p:anim>
                                    <p:anim calcmode="lin" valueType="num">
                                      <p:cBhvr>
                                        <p:cTn id="26" dur="500" fill="hold"/>
                                        <p:tgtEl>
                                          <p:spTgt spid="42"/>
                                        </p:tgtEl>
                                        <p:attrNameLst>
                                          <p:attrName>ppt_y</p:attrName>
                                        </p:attrNameLst>
                                      </p:cBhvr>
                                      <p:tavLst>
                                        <p:tav tm="0">
                                          <p:val>
                                            <p:strVal val="#ppt_y+.1"/>
                                          </p:val>
                                        </p:tav>
                                        <p:tav tm="100000">
                                          <p:val>
                                            <p:strVal val="#ppt_y"/>
                                          </p:val>
                                        </p:tav>
                                      </p:tavLst>
                                    </p:anim>
                                  </p:childTnLst>
                                </p:cTn>
                              </p:par>
                              <p:par>
                                <p:cTn id="27" presetID="1" presetClass="entr" presetSubtype="0" fill="hold" nodeType="withEffect">
                                  <p:stCondLst>
                                    <p:cond delay="1000"/>
                                  </p:stCondLst>
                                  <p:childTnLst>
                                    <p:set>
                                      <p:cBhvr>
                                        <p:cTn id="28" dur="1" fill="hold">
                                          <p:stCondLst>
                                            <p:cond delay="0"/>
                                          </p:stCondLst>
                                        </p:cTn>
                                        <p:tgtEl>
                                          <p:spTgt spid="15"/>
                                        </p:tgtEl>
                                        <p:attrNameLst>
                                          <p:attrName>style.visibility</p:attrName>
                                        </p:attrNameLst>
                                      </p:cBhvr>
                                      <p:to>
                                        <p:strVal val="visible"/>
                                      </p:to>
                                    </p:set>
                                  </p:childTnLst>
                                </p:cTn>
                              </p:par>
                              <p:par>
                                <p:cTn id="29" presetID="42" presetClass="entr" presetSubtype="0" fill="hold" grpId="0" nodeType="withEffect">
                                  <p:stCondLst>
                                    <p:cond delay="1500"/>
                                  </p:stCondLst>
                                  <p:childTnLst>
                                    <p:set>
                                      <p:cBhvr>
                                        <p:cTn id="30" dur="1" fill="hold">
                                          <p:stCondLst>
                                            <p:cond delay="0"/>
                                          </p:stCondLst>
                                        </p:cTn>
                                        <p:tgtEl>
                                          <p:spTgt spid="43"/>
                                        </p:tgtEl>
                                        <p:attrNameLst>
                                          <p:attrName>style.visibility</p:attrName>
                                        </p:attrNameLst>
                                      </p:cBhvr>
                                      <p:to>
                                        <p:strVal val="visible"/>
                                      </p:to>
                                    </p:set>
                                    <p:animEffect transition="in" filter="fade">
                                      <p:cBhvr>
                                        <p:cTn id="31" dur="500"/>
                                        <p:tgtEl>
                                          <p:spTgt spid="43"/>
                                        </p:tgtEl>
                                      </p:cBhvr>
                                    </p:animEffect>
                                    <p:anim calcmode="lin" valueType="num">
                                      <p:cBhvr>
                                        <p:cTn id="32" dur="500" fill="hold"/>
                                        <p:tgtEl>
                                          <p:spTgt spid="43"/>
                                        </p:tgtEl>
                                        <p:attrNameLst>
                                          <p:attrName>ppt_x</p:attrName>
                                        </p:attrNameLst>
                                      </p:cBhvr>
                                      <p:tavLst>
                                        <p:tav tm="0">
                                          <p:val>
                                            <p:strVal val="#ppt_x"/>
                                          </p:val>
                                        </p:tav>
                                        <p:tav tm="100000">
                                          <p:val>
                                            <p:strVal val="#ppt_x"/>
                                          </p:val>
                                        </p:tav>
                                      </p:tavLst>
                                    </p:anim>
                                    <p:anim calcmode="lin" valueType="num">
                                      <p:cBhvr>
                                        <p:cTn id="33" dur="500" fill="hold"/>
                                        <p:tgtEl>
                                          <p:spTgt spid="43"/>
                                        </p:tgtEl>
                                        <p:attrNameLst>
                                          <p:attrName>ppt_y</p:attrName>
                                        </p:attrNameLst>
                                      </p:cBhvr>
                                      <p:tavLst>
                                        <p:tav tm="0">
                                          <p:val>
                                            <p:strVal val="#ppt_y+.1"/>
                                          </p:val>
                                        </p:tav>
                                        <p:tav tm="100000">
                                          <p:val>
                                            <p:strVal val="#ppt_y"/>
                                          </p:val>
                                        </p:tav>
                                      </p:tavLst>
                                    </p:anim>
                                  </p:childTnLst>
                                </p:cTn>
                              </p:par>
                              <p:par>
                                <p:cTn id="34" presetID="1" presetClass="entr" presetSubtype="0" fill="hold" nodeType="withEffect">
                                  <p:stCondLst>
                                    <p:cond delay="1500"/>
                                  </p:stCondLst>
                                  <p:childTnLst>
                                    <p:set>
                                      <p:cBhvr>
                                        <p:cTn id="35" dur="1" fill="hold">
                                          <p:stCondLst>
                                            <p:cond delay="0"/>
                                          </p:stCondLst>
                                        </p:cTn>
                                        <p:tgtEl>
                                          <p:spTgt spid="16"/>
                                        </p:tgtEl>
                                        <p:attrNameLst>
                                          <p:attrName>style.visibility</p:attrName>
                                        </p:attrNameLst>
                                      </p:cBhvr>
                                      <p:to>
                                        <p:strVal val="visible"/>
                                      </p:to>
                                    </p:set>
                                  </p:childTnLst>
                                </p:cTn>
                              </p:par>
                              <p:par>
                                <p:cTn id="36" presetID="1" presetClass="entr" presetSubtype="0" fill="hold" nodeType="withEffect">
                                  <p:stCondLst>
                                    <p:cond delay="1500"/>
                                  </p:stCondLst>
                                  <p:childTnLst>
                                    <p:set>
                                      <p:cBhvr>
                                        <p:cTn id="37" dur="1" fill="hold">
                                          <p:stCondLst>
                                            <p:cond delay="0"/>
                                          </p:stCondLst>
                                        </p:cTn>
                                        <p:tgtEl>
                                          <p:spTgt spid="13"/>
                                        </p:tgtEl>
                                        <p:attrNameLst>
                                          <p:attrName>style.visibility</p:attrName>
                                        </p:attrNameLst>
                                      </p:cBhvr>
                                      <p:to>
                                        <p:strVal val="visible"/>
                                      </p:to>
                                    </p:set>
                                  </p:childTnLst>
                                </p:cTn>
                              </p:par>
                              <p:par>
                                <p:cTn id="38" presetID="42" presetClass="entr" presetSubtype="0" fill="hold" grpId="0" nodeType="withEffect">
                                  <p:stCondLst>
                                    <p:cond delay="200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500"/>
                                        <p:tgtEl>
                                          <p:spTgt spid="44"/>
                                        </p:tgtEl>
                                      </p:cBhvr>
                                    </p:animEffect>
                                    <p:anim calcmode="lin" valueType="num">
                                      <p:cBhvr>
                                        <p:cTn id="41" dur="500" fill="hold"/>
                                        <p:tgtEl>
                                          <p:spTgt spid="44"/>
                                        </p:tgtEl>
                                        <p:attrNameLst>
                                          <p:attrName>ppt_x</p:attrName>
                                        </p:attrNameLst>
                                      </p:cBhvr>
                                      <p:tavLst>
                                        <p:tav tm="0">
                                          <p:val>
                                            <p:strVal val="#ppt_x"/>
                                          </p:val>
                                        </p:tav>
                                        <p:tav tm="100000">
                                          <p:val>
                                            <p:strVal val="#ppt_x"/>
                                          </p:val>
                                        </p:tav>
                                      </p:tavLst>
                                    </p:anim>
                                    <p:anim calcmode="lin" valueType="num">
                                      <p:cBhvr>
                                        <p:cTn id="42" dur="500" fill="hold"/>
                                        <p:tgtEl>
                                          <p:spTgt spid="44"/>
                                        </p:tgtEl>
                                        <p:attrNameLst>
                                          <p:attrName>ppt_y</p:attrName>
                                        </p:attrNameLst>
                                      </p:cBhvr>
                                      <p:tavLst>
                                        <p:tav tm="0">
                                          <p:val>
                                            <p:strVal val="#ppt_y+.1"/>
                                          </p:val>
                                        </p:tav>
                                        <p:tav tm="100000">
                                          <p:val>
                                            <p:strVal val="#ppt_y"/>
                                          </p:val>
                                        </p:tav>
                                      </p:tavLst>
                                    </p:anim>
                                  </p:childTnLst>
                                </p:cTn>
                              </p:par>
                              <p:par>
                                <p:cTn id="43" presetID="8" presetClass="emph" presetSubtype="0" repeatCount="indefinite" fill="hold" nodeType="withEffect">
                                  <p:stCondLst>
                                    <p:cond delay="0"/>
                                  </p:stCondLst>
                                  <p:childTnLst>
                                    <p:animRot by="21600000">
                                      <p:cBhvr>
                                        <p:cTn id="44" dur="2250" fill="hold"/>
                                        <p:tgtEl>
                                          <p:spTgt spid="7"/>
                                        </p:tgtEl>
                                        <p:attrNameLst>
                                          <p:attrName>r</p:attrName>
                                        </p:attrNameLst>
                                      </p:cBhvr>
                                    </p:animRot>
                                  </p:childTnLst>
                                </p:cTn>
                              </p:par>
                              <p:par>
                                <p:cTn id="45" presetID="8" presetClass="emph" presetSubtype="0" repeatCount="indefinite" fill="hold" nodeType="withEffect">
                                  <p:stCondLst>
                                    <p:cond delay="0"/>
                                  </p:stCondLst>
                                  <p:childTnLst>
                                    <p:animRot by="21600000">
                                      <p:cBhvr>
                                        <p:cTn id="46" dur="2500" fill="hold"/>
                                        <p:tgtEl>
                                          <p:spTgt spid="9"/>
                                        </p:tgtEl>
                                        <p:attrNameLst>
                                          <p:attrName>r</p:attrName>
                                        </p:attrNameLst>
                                      </p:cBhvr>
                                    </p:animRot>
                                  </p:childTnLst>
                                </p:cTn>
                              </p:par>
                              <p:par>
                                <p:cTn id="47" presetID="8" presetClass="emph" presetSubtype="0" repeatCount="indefinite" fill="hold" nodeType="withEffect">
                                  <p:stCondLst>
                                    <p:cond delay="0"/>
                                  </p:stCondLst>
                                  <p:childTnLst>
                                    <p:animRot by="21600000">
                                      <p:cBhvr>
                                        <p:cTn id="48" dur="2000" fill="hold"/>
                                        <p:tgtEl>
                                          <p:spTgt spid="11"/>
                                        </p:tgtEl>
                                        <p:attrNameLst>
                                          <p:attrName>r</p:attrName>
                                        </p:attrNameLst>
                                      </p:cBhvr>
                                    </p:animRot>
                                  </p:childTnLst>
                                </p:cTn>
                              </p:par>
                              <p:par>
                                <p:cTn id="49" presetID="2" presetClass="entr" presetSubtype="2" repeatCount="indefinite" fill="hold" grpId="0" nodeType="withEffect">
                                  <p:stCondLst>
                                    <p:cond delay="50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0000" fill="hold"/>
                                        <p:tgtEl>
                                          <p:spTgt spid="40"/>
                                        </p:tgtEl>
                                        <p:attrNameLst>
                                          <p:attrName>ppt_x</p:attrName>
                                        </p:attrNameLst>
                                      </p:cBhvr>
                                      <p:tavLst>
                                        <p:tav tm="0">
                                          <p:val>
                                            <p:strVal val="1+#ppt_w/2"/>
                                          </p:val>
                                        </p:tav>
                                        <p:tav tm="100000">
                                          <p:val>
                                            <p:strVal val="#ppt_x"/>
                                          </p:val>
                                        </p:tav>
                                      </p:tavLst>
                                    </p:anim>
                                    <p:anim calcmode="lin" valueType="num">
                                      <p:cBhvr additive="base">
                                        <p:cTn id="52" dur="20000" fill="hold"/>
                                        <p:tgtEl>
                                          <p:spTgt spid="40"/>
                                        </p:tgtEl>
                                        <p:attrNameLst>
                                          <p:attrName>ppt_y</p:attrName>
                                        </p:attrNameLst>
                                      </p:cBhvr>
                                      <p:tavLst>
                                        <p:tav tm="0">
                                          <p:val>
                                            <p:strVal val="#ppt_y"/>
                                          </p:val>
                                        </p:tav>
                                        <p:tav tm="100000">
                                          <p:val>
                                            <p:strVal val="#ppt_y"/>
                                          </p:val>
                                        </p:tav>
                                      </p:tavLst>
                                    </p:anim>
                                  </p:childTnLst>
                                </p:cTn>
                              </p:par>
                              <p:par>
                                <p:cTn id="53" presetID="2" presetClass="entr" presetSubtype="8" repeatCount="indefinite" fill="hold" grpId="0" nodeType="withEffect">
                                  <p:stCondLst>
                                    <p:cond delay="50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20000" fill="hold"/>
                                        <p:tgtEl>
                                          <p:spTgt spid="41"/>
                                        </p:tgtEl>
                                        <p:attrNameLst>
                                          <p:attrName>ppt_x</p:attrName>
                                        </p:attrNameLst>
                                      </p:cBhvr>
                                      <p:tavLst>
                                        <p:tav tm="0">
                                          <p:val>
                                            <p:strVal val="0-#ppt_w/2"/>
                                          </p:val>
                                        </p:tav>
                                        <p:tav tm="100000">
                                          <p:val>
                                            <p:strVal val="#ppt_x"/>
                                          </p:val>
                                        </p:tav>
                                      </p:tavLst>
                                    </p:anim>
                                    <p:anim calcmode="lin" valueType="num">
                                      <p:cBhvr additive="base">
                                        <p:cTn id="56"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1" presetClass="entr" presetSubtype="1" fill="hold" grpId="0" nodeType="click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heel(1)">
                                      <p:cBhvr>
                                        <p:cTn id="61" dur="30000"/>
                                        <p:tgtEl>
                                          <p:spTgt spid="25"/>
                                        </p:tgtEl>
                                      </p:cBhvr>
                                    </p:animEffect>
                                  </p:childTnLst>
                                </p:cTn>
                              </p:par>
                            </p:childTnLst>
                          </p:cTn>
                        </p:par>
                        <p:par>
                          <p:cTn id="62" fill="hold">
                            <p:stCondLst>
                              <p:cond delay="30000"/>
                            </p:stCondLst>
                            <p:childTnLst>
                              <p:par>
                                <p:cTn id="63" presetID="1" presetClass="mediacall" presetSubtype="0" fill="hold" nodeType="afterEffect">
                                  <p:stCondLst>
                                    <p:cond delay="0"/>
                                  </p:stCondLst>
                                  <p:childTnLst>
                                    <p:cmd type="call" cmd="playFrom(0.0)">
                                      <p:cBhvr>
                                        <p:cTn id="64" dur="1965" fill="hold"/>
                                        <p:tgtEl>
                                          <p:spTgt spid="27"/>
                                        </p:tgtEl>
                                      </p:cBhvr>
                                    </p:cmd>
                                  </p:childTnLst>
                                </p:cTn>
                              </p:par>
                              <p:par>
                                <p:cTn id="65" presetID="53" presetClass="entr" presetSubtype="16"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p:cTn id="67" dur="500" fill="hold"/>
                                        <p:tgtEl>
                                          <p:spTgt spid="28"/>
                                        </p:tgtEl>
                                        <p:attrNameLst>
                                          <p:attrName>ppt_w</p:attrName>
                                        </p:attrNameLst>
                                      </p:cBhvr>
                                      <p:tavLst>
                                        <p:tav tm="0">
                                          <p:val>
                                            <p:fltVal val="0"/>
                                          </p:val>
                                        </p:tav>
                                        <p:tav tm="100000">
                                          <p:val>
                                            <p:strVal val="#ppt_w"/>
                                          </p:val>
                                        </p:tav>
                                      </p:tavLst>
                                    </p:anim>
                                    <p:anim calcmode="lin" valueType="num">
                                      <p:cBhvr>
                                        <p:cTn id="68" dur="500" fill="hold"/>
                                        <p:tgtEl>
                                          <p:spTgt spid="28"/>
                                        </p:tgtEl>
                                        <p:attrNameLst>
                                          <p:attrName>ppt_h</p:attrName>
                                        </p:attrNameLst>
                                      </p:cBhvr>
                                      <p:tavLst>
                                        <p:tav tm="0">
                                          <p:val>
                                            <p:fltVal val="0"/>
                                          </p:val>
                                        </p:tav>
                                        <p:tav tm="100000">
                                          <p:val>
                                            <p:strVal val="#ppt_h"/>
                                          </p:val>
                                        </p:tav>
                                      </p:tavLst>
                                    </p:anim>
                                    <p:animEffect transition="in" filter="fade">
                                      <p:cBhvr>
                                        <p:cTn id="6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0" restart="whenNotActive" fill="hold" evtFilter="cancelBubble" nodeType="interactiveSeq">
                <p:stCondLst>
                  <p:cond evt="onClick" delay="0">
                    <p:tgtEl>
                      <p:spTgt spid="26"/>
                    </p:tgtEl>
                  </p:cond>
                </p:stCondLst>
                <p:endSync evt="end" delay="0">
                  <p:rtn val="all"/>
                </p:endSync>
                <p:childTnLst>
                  <p:par>
                    <p:cTn id="71" fill="hold">
                      <p:stCondLst>
                        <p:cond delay="0"/>
                      </p:stCondLst>
                      <p:childTnLst>
                        <p:par>
                          <p:cTn id="72" fill="hold">
                            <p:stCondLst>
                              <p:cond delay="0"/>
                            </p:stCondLst>
                            <p:childTnLst>
                              <p:par>
                                <p:cTn id="73" presetID="1" presetClass="emph" presetSubtype="2" fill="hold" nodeType="clickEffect">
                                  <p:stCondLst>
                                    <p:cond delay="0"/>
                                  </p:stCondLst>
                                  <p:childTnLst>
                                    <p:animClr clrSpc="rgb" dir="cw">
                                      <p:cBhvr>
                                        <p:cTn id="74" dur="250" fill="hold"/>
                                        <p:tgtEl>
                                          <p:spTgt spid="26"/>
                                        </p:tgtEl>
                                        <p:attrNameLst>
                                          <p:attrName>fillcolor</p:attrName>
                                        </p:attrNameLst>
                                      </p:cBhvr>
                                      <p:to>
                                        <a:srgbClr val="FFF2CC"/>
                                      </p:to>
                                    </p:animClr>
                                    <p:set>
                                      <p:cBhvr>
                                        <p:cTn id="75" dur="250" fill="hold"/>
                                        <p:tgtEl>
                                          <p:spTgt spid="26"/>
                                        </p:tgtEl>
                                        <p:attrNameLst>
                                          <p:attrName>fill.type</p:attrName>
                                        </p:attrNameLst>
                                      </p:cBhvr>
                                      <p:to>
                                        <p:strVal val="solid"/>
                                      </p:to>
                                    </p:set>
                                    <p:set>
                                      <p:cBhvr>
                                        <p:cTn id="76" dur="250" fill="hold"/>
                                        <p:tgtEl>
                                          <p:spTgt spid="26"/>
                                        </p:tgtEl>
                                        <p:attrNameLst>
                                          <p:attrName>fill.on</p:attrName>
                                        </p:attrNameLst>
                                      </p:cBhvr>
                                      <p:to>
                                        <p:strVal val="true"/>
                                      </p:to>
                                    </p:set>
                                  </p:childTnLst>
                                  <p:subTnLst>
                                    <p:audio>
                                      <p:cMediaNode>
                                        <p:cTn display="0" masterRel="sameClick">
                                          <p:stCondLst>
                                            <p:cond evt="begin" delay="0">
                                              <p:tn val="73"/>
                                            </p:cond>
                                          </p:stCondLst>
                                          <p:endCondLst>
                                            <p:cond evt="onStopAudio" delay="0">
                                              <p:tgtEl>
                                                <p:sldTgt/>
                                              </p:tgtEl>
                                            </p:cond>
                                          </p:endCondLst>
                                        </p:cTn>
                                        <p:tgtEl>
                                          <p:sndTgt r:embed="rId4" name="click.wav"/>
                                        </p:tgtEl>
                                      </p:cMediaNode>
                                    </p:audio>
                                  </p:subTnLst>
                                </p:cTn>
                              </p:par>
                              <p:par>
                                <p:cTn id="77" presetID="23" presetClass="entr" presetSubtype="32" fill="hold" nodeType="withEffect">
                                  <p:stCondLst>
                                    <p:cond delay="1000"/>
                                  </p:stCondLst>
                                  <p:childTnLst>
                                    <p:set>
                                      <p:cBhvr>
                                        <p:cTn id="78" dur="1" fill="hold">
                                          <p:stCondLst>
                                            <p:cond delay="0"/>
                                          </p:stCondLst>
                                        </p:cTn>
                                        <p:tgtEl>
                                          <p:spTgt spid="47"/>
                                        </p:tgtEl>
                                        <p:attrNameLst>
                                          <p:attrName>style.visibility</p:attrName>
                                        </p:attrNameLst>
                                      </p:cBhvr>
                                      <p:to>
                                        <p:strVal val="visible"/>
                                      </p:to>
                                    </p:set>
                                    <p:anim calcmode="lin" valueType="num">
                                      <p:cBhvr>
                                        <p:cTn id="79" dur="250" fill="hold"/>
                                        <p:tgtEl>
                                          <p:spTgt spid="47"/>
                                        </p:tgtEl>
                                        <p:attrNameLst>
                                          <p:attrName>ppt_w</p:attrName>
                                        </p:attrNameLst>
                                      </p:cBhvr>
                                      <p:tavLst>
                                        <p:tav tm="0">
                                          <p:val>
                                            <p:strVal val="4*#ppt_w"/>
                                          </p:val>
                                        </p:tav>
                                        <p:tav tm="100000">
                                          <p:val>
                                            <p:strVal val="#ppt_w"/>
                                          </p:val>
                                        </p:tav>
                                      </p:tavLst>
                                    </p:anim>
                                    <p:anim calcmode="lin" valueType="num">
                                      <p:cBhvr>
                                        <p:cTn id="80"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7"/>
                                            </p:cond>
                                          </p:stCondLst>
                                          <p:endCondLst>
                                            <p:cond evt="onStopAudio" delay="0">
                                              <p:tgtEl>
                                                <p:sldTgt/>
                                              </p:tgtEl>
                                            </p:cond>
                                          </p:endCondLst>
                                        </p:cTn>
                                        <p:tgtEl>
                                          <p:sndTgt r:embed="rId5" name="Check mark.wav"/>
                                        </p:tgtEl>
                                      </p:cMediaNode>
                                    </p:audio>
                                  </p:subTnLst>
                                </p:cTn>
                              </p:par>
                              <p:par>
                                <p:cTn id="81" presetID="1" presetClass="emph" presetSubtype="2" fill="hold" nodeType="withEffect">
                                  <p:stCondLst>
                                    <p:cond delay="1000"/>
                                  </p:stCondLst>
                                  <p:childTnLst>
                                    <p:animClr clrSpc="rgb" dir="cw">
                                      <p:cBhvr>
                                        <p:cTn id="82" dur="250" fill="hold"/>
                                        <p:tgtEl>
                                          <p:spTgt spid="26"/>
                                        </p:tgtEl>
                                        <p:attrNameLst>
                                          <p:attrName>fillcolor</p:attrName>
                                        </p:attrNameLst>
                                      </p:cBhvr>
                                      <p:to>
                                        <a:srgbClr val="00B050"/>
                                      </p:to>
                                    </p:animClr>
                                    <p:set>
                                      <p:cBhvr>
                                        <p:cTn id="83" dur="250" fill="hold"/>
                                        <p:tgtEl>
                                          <p:spTgt spid="26"/>
                                        </p:tgtEl>
                                        <p:attrNameLst>
                                          <p:attrName>fill.type</p:attrName>
                                        </p:attrNameLst>
                                      </p:cBhvr>
                                      <p:to>
                                        <p:strVal val="solid"/>
                                      </p:to>
                                    </p:set>
                                    <p:set>
                                      <p:cBhvr>
                                        <p:cTn id="84"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85" restart="whenNotActive" fill="hold" evtFilter="cancelBubble" nodeType="interactiveSeq">
                <p:stCondLst>
                  <p:cond evt="onClick" delay="0">
                    <p:tgtEl>
                      <p:spTgt spid="42"/>
                    </p:tgtEl>
                  </p:cond>
                </p:stCondLst>
                <p:endSync evt="end" delay="0">
                  <p:rtn val="all"/>
                </p:endSync>
                <p:childTnLst>
                  <p:par>
                    <p:cTn id="86" fill="hold">
                      <p:stCondLst>
                        <p:cond delay="0"/>
                      </p:stCondLst>
                      <p:childTnLst>
                        <p:par>
                          <p:cTn id="87" fill="hold">
                            <p:stCondLst>
                              <p:cond delay="0"/>
                            </p:stCondLst>
                            <p:childTnLst>
                              <p:par>
                                <p:cTn id="88" presetID="1" presetClass="emph" presetSubtype="2" fill="hold" nodeType="clickEffect">
                                  <p:stCondLst>
                                    <p:cond delay="0"/>
                                  </p:stCondLst>
                                  <p:childTnLst>
                                    <p:animClr clrSpc="rgb" dir="cw">
                                      <p:cBhvr>
                                        <p:cTn id="89" dur="250" fill="hold"/>
                                        <p:tgtEl>
                                          <p:spTgt spid="42"/>
                                        </p:tgtEl>
                                        <p:attrNameLst>
                                          <p:attrName>fillcolor</p:attrName>
                                        </p:attrNameLst>
                                      </p:cBhvr>
                                      <p:to>
                                        <a:srgbClr val="FFF2CC"/>
                                      </p:to>
                                    </p:animClr>
                                    <p:set>
                                      <p:cBhvr>
                                        <p:cTn id="90" dur="250" fill="hold"/>
                                        <p:tgtEl>
                                          <p:spTgt spid="42"/>
                                        </p:tgtEl>
                                        <p:attrNameLst>
                                          <p:attrName>fill.type</p:attrName>
                                        </p:attrNameLst>
                                      </p:cBhvr>
                                      <p:to>
                                        <p:strVal val="solid"/>
                                      </p:to>
                                    </p:set>
                                    <p:set>
                                      <p:cBhvr>
                                        <p:cTn id="91" dur="250" fill="hold"/>
                                        <p:tgtEl>
                                          <p:spTgt spid="42"/>
                                        </p:tgtEl>
                                        <p:attrNameLst>
                                          <p:attrName>fill.on</p:attrName>
                                        </p:attrNameLst>
                                      </p:cBhvr>
                                      <p:to>
                                        <p:strVal val="true"/>
                                      </p:to>
                                    </p:set>
                                  </p:childTnLst>
                                  <p:subTnLst>
                                    <p:audio>
                                      <p:cMediaNode>
                                        <p:cTn display="0" masterRel="sameClick">
                                          <p:stCondLst>
                                            <p:cond evt="begin" delay="0">
                                              <p:tn val="88"/>
                                            </p:cond>
                                          </p:stCondLst>
                                          <p:endCondLst>
                                            <p:cond evt="onStopAudio" delay="0">
                                              <p:tgtEl>
                                                <p:sldTgt/>
                                              </p:tgtEl>
                                            </p:cond>
                                          </p:endCondLst>
                                        </p:cTn>
                                        <p:tgtEl>
                                          <p:sndTgt r:embed="rId4" name="click.wav"/>
                                        </p:tgtEl>
                                      </p:cMediaNode>
                                    </p:audio>
                                  </p:subTnLst>
                                </p:cTn>
                              </p:par>
                              <p:par>
                                <p:cTn id="92" presetID="23" presetClass="entr" presetSubtype="32" fill="hold" nodeType="withEffect">
                                  <p:stCondLst>
                                    <p:cond delay="1000"/>
                                  </p:stCondLst>
                                  <p:childTnLst>
                                    <p:set>
                                      <p:cBhvr>
                                        <p:cTn id="93" dur="1" fill="hold">
                                          <p:stCondLst>
                                            <p:cond delay="0"/>
                                          </p:stCondLst>
                                        </p:cTn>
                                        <p:tgtEl>
                                          <p:spTgt spid="53"/>
                                        </p:tgtEl>
                                        <p:attrNameLst>
                                          <p:attrName>style.visibility</p:attrName>
                                        </p:attrNameLst>
                                      </p:cBhvr>
                                      <p:to>
                                        <p:strVal val="visible"/>
                                      </p:to>
                                    </p:set>
                                    <p:anim calcmode="lin" valueType="num">
                                      <p:cBhvr>
                                        <p:cTn id="94" dur="250" fill="hold"/>
                                        <p:tgtEl>
                                          <p:spTgt spid="53"/>
                                        </p:tgtEl>
                                        <p:attrNameLst>
                                          <p:attrName>ppt_w</p:attrName>
                                        </p:attrNameLst>
                                      </p:cBhvr>
                                      <p:tavLst>
                                        <p:tav tm="0">
                                          <p:val>
                                            <p:strVal val="4*#ppt_w"/>
                                          </p:val>
                                        </p:tav>
                                        <p:tav tm="100000">
                                          <p:val>
                                            <p:strVal val="#ppt_w"/>
                                          </p:val>
                                        </p:tav>
                                      </p:tavLst>
                                    </p:anim>
                                    <p:anim calcmode="lin" valueType="num">
                                      <p:cBhvr>
                                        <p:cTn id="95"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2"/>
                                            </p:cond>
                                          </p:stCondLst>
                                          <p:endCondLst>
                                            <p:cond evt="onStopAudio" delay="0">
                                              <p:tgtEl>
                                                <p:sldTgt/>
                                              </p:tgtEl>
                                            </p:cond>
                                          </p:endCondLst>
                                        </p:cTn>
                                        <p:tgtEl>
                                          <p:sndTgt r:embed="rId6" name="Wrong Buzzer.wav"/>
                                        </p:tgtEl>
                                      </p:cMediaNode>
                                    </p:audio>
                                  </p:subTnLst>
                                </p:cTn>
                              </p:par>
                              <p:par>
                                <p:cTn id="96" presetID="1" presetClass="emph" presetSubtype="2" fill="hold" nodeType="withEffect">
                                  <p:stCondLst>
                                    <p:cond delay="1000"/>
                                  </p:stCondLst>
                                  <p:childTnLst>
                                    <p:animClr clrSpc="rgb" dir="cw">
                                      <p:cBhvr>
                                        <p:cTn id="97" dur="250" fill="hold"/>
                                        <p:tgtEl>
                                          <p:spTgt spid="42"/>
                                        </p:tgtEl>
                                        <p:attrNameLst>
                                          <p:attrName>fillcolor</p:attrName>
                                        </p:attrNameLst>
                                      </p:cBhvr>
                                      <p:to>
                                        <a:srgbClr val="FFFF00"/>
                                      </p:to>
                                    </p:animClr>
                                    <p:set>
                                      <p:cBhvr>
                                        <p:cTn id="98" dur="250" fill="hold"/>
                                        <p:tgtEl>
                                          <p:spTgt spid="42"/>
                                        </p:tgtEl>
                                        <p:attrNameLst>
                                          <p:attrName>fill.type</p:attrName>
                                        </p:attrNameLst>
                                      </p:cBhvr>
                                      <p:to>
                                        <p:strVal val="solid"/>
                                      </p:to>
                                    </p:set>
                                    <p:set>
                                      <p:cBhvr>
                                        <p:cTn id="99"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100" restart="whenNotActive" fill="hold" evtFilter="cancelBubble" nodeType="interactiveSeq">
                <p:stCondLst>
                  <p:cond evt="onClick" delay="0">
                    <p:tgtEl>
                      <p:spTgt spid="43"/>
                    </p:tgtEl>
                  </p:cond>
                </p:stCondLst>
                <p:endSync evt="end" delay="0">
                  <p:rtn val="all"/>
                </p:endSync>
                <p:childTnLst>
                  <p:par>
                    <p:cTn id="101" fill="hold">
                      <p:stCondLst>
                        <p:cond delay="0"/>
                      </p:stCondLst>
                      <p:childTnLst>
                        <p:par>
                          <p:cTn id="102" fill="hold">
                            <p:stCondLst>
                              <p:cond delay="0"/>
                            </p:stCondLst>
                            <p:childTnLst>
                              <p:par>
                                <p:cTn id="103" presetID="1" presetClass="emph" presetSubtype="2" fill="hold" nodeType="clickEffect">
                                  <p:stCondLst>
                                    <p:cond delay="0"/>
                                  </p:stCondLst>
                                  <p:childTnLst>
                                    <p:animClr clrSpc="rgb" dir="cw">
                                      <p:cBhvr>
                                        <p:cTn id="104" dur="250" fill="hold"/>
                                        <p:tgtEl>
                                          <p:spTgt spid="43"/>
                                        </p:tgtEl>
                                        <p:attrNameLst>
                                          <p:attrName>fillcolor</p:attrName>
                                        </p:attrNameLst>
                                      </p:cBhvr>
                                      <p:to>
                                        <a:srgbClr val="FFF2CC"/>
                                      </p:to>
                                    </p:animClr>
                                    <p:set>
                                      <p:cBhvr>
                                        <p:cTn id="105" dur="250" fill="hold"/>
                                        <p:tgtEl>
                                          <p:spTgt spid="43"/>
                                        </p:tgtEl>
                                        <p:attrNameLst>
                                          <p:attrName>fill.type</p:attrName>
                                        </p:attrNameLst>
                                      </p:cBhvr>
                                      <p:to>
                                        <p:strVal val="solid"/>
                                      </p:to>
                                    </p:set>
                                    <p:set>
                                      <p:cBhvr>
                                        <p:cTn id="106" dur="250" fill="hold"/>
                                        <p:tgtEl>
                                          <p:spTgt spid="43"/>
                                        </p:tgtEl>
                                        <p:attrNameLst>
                                          <p:attrName>fill.on</p:attrName>
                                        </p:attrNameLst>
                                      </p:cBhvr>
                                      <p:to>
                                        <p:strVal val="true"/>
                                      </p:to>
                                    </p:set>
                                  </p:childTnLst>
                                  <p:subTnLst>
                                    <p:audio>
                                      <p:cMediaNode>
                                        <p:cTn display="0" masterRel="sameClick">
                                          <p:stCondLst>
                                            <p:cond evt="begin" delay="0">
                                              <p:tn val="103"/>
                                            </p:cond>
                                          </p:stCondLst>
                                          <p:endCondLst>
                                            <p:cond evt="onStopAudio" delay="0">
                                              <p:tgtEl>
                                                <p:sldTgt/>
                                              </p:tgtEl>
                                            </p:cond>
                                          </p:endCondLst>
                                        </p:cTn>
                                        <p:tgtEl>
                                          <p:sndTgt r:embed="rId4" name="click.wav"/>
                                        </p:tgtEl>
                                      </p:cMediaNode>
                                    </p:audio>
                                  </p:subTnLst>
                                </p:cTn>
                              </p:par>
                              <p:par>
                                <p:cTn id="107" presetID="23" presetClass="entr" presetSubtype="32" fill="hold" nodeType="withEffect">
                                  <p:stCondLst>
                                    <p:cond delay="1000"/>
                                  </p:stCondLst>
                                  <p:childTnLst>
                                    <p:set>
                                      <p:cBhvr>
                                        <p:cTn id="108" dur="1" fill="hold">
                                          <p:stCondLst>
                                            <p:cond delay="0"/>
                                          </p:stCondLst>
                                        </p:cTn>
                                        <p:tgtEl>
                                          <p:spTgt spid="51"/>
                                        </p:tgtEl>
                                        <p:attrNameLst>
                                          <p:attrName>style.visibility</p:attrName>
                                        </p:attrNameLst>
                                      </p:cBhvr>
                                      <p:to>
                                        <p:strVal val="visible"/>
                                      </p:to>
                                    </p:set>
                                    <p:anim calcmode="lin" valueType="num">
                                      <p:cBhvr>
                                        <p:cTn id="109" dur="250" fill="hold"/>
                                        <p:tgtEl>
                                          <p:spTgt spid="51"/>
                                        </p:tgtEl>
                                        <p:attrNameLst>
                                          <p:attrName>ppt_w</p:attrName>
                                        </p:attrNameLst>
                                      </p:cBhvr>
                                      <p:tavLst>
                                        <p:tav tm="0">
                                          <p:val>
                                            <p:strVal val="4*#ppt_w"/>
                                          </p:val>
                                        </p:tav>
                                        <p:tav tm="100000">
                                          <p:val>
                                            <p:strVal val="#ppt_w"/>
                                          </p:val>
                                        </p:tav>
                                      </p:tavLst>
                                    </p:anim>
                                    <p:anim calcmode="lin" valueType="num">
                                      <p:cBhvr>
                                        <p:cTn id="110"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07"/>
                                            </p:cond>
                                          </p:stCondLst>
                                          <p:endCondLst>
                                            <p:cond evt="onStopAudio" delay="0">
                                              <p:tgtEl>
                                                <p:sldTgt/>
                                              </p:tgtEl>
                                            </p:cond>
                                          </p:endCondLst>
                                        </p:cTn>
                                        <p:tgtEl>
                                          <p:sndTgt r:embed="rId6" name="Wrong Buzzer.wav"/>
                                        </p:tgtEl>
                                      </p:cMediaNode>
                                    </p:audio>
                                  </p:subTnLst>
                                </p:cTn>
                              </p:par>
                              <p:par>
                                <p:cTn id="111" presetID="1" presetClass="emph" presetSubtype="2" fill="hold" nodeType="withEffect">
                                  <p:stCondLst>
                                    <p:cond delay="1000"/>
                                  </p:stCondLst>
                                  <p:childTnLst>
                                    <p:animClr clrSpc="rgb" dir="cw">
                                      <p:cBhvr>
                                        <p:cTn id="112" dur="250" fill="hold"/>
                                        <p:tgtEl>
                                          <p:spTgt spid="43"/>
                                        </p:tgtEl>
                                        <p:attrNameLst>
                                          <p:attrName>fillcolor</p:attrName>
                                        </p:attrNameLst>
                                      </p:cBhvr>
                                      <p:to>
                                        <a:srgbClr val="FFFF00"/>
                                      </p:to>
                                    </p:animClr>
                                    <p:set>
                                      <p:cBhvr>
                                        <p:cTn id="113" dur="250" fill="hold"/>
                                        <p:tgtEl>
                                          <p:spTgt spid="43"/>
                                        </p:tgtEl>
                                        <p:attrNameLst>
                                          <p:attrName>fill.type</p:attrName>
                                        </p:attrNameLst>
                                      </p:cBhvr>
                                      <p:to>
                                        <p:strVal val="solid"/>
                                      </p:to>
                                    </p:set>
                                    <p:set>
                                      <p:cBhvr>
                                        <p:cTn id="114"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115" restart="whenNotActive" fill="hold" evtFilter="cancelBubble" nodeType="interactiveSeq">
                <p:stCondLst>
                  <p:cond evt="onClick" delay="0">
                    <p:tgtEl>
                      <p:spTgt spid="44"/>
                    </p:tgtEl>
                  </p:cond>
                </p:stCondLst>
                <p:endSync evt="end" delay="0">
                  <p:rtn val="all"/>
                </p:endSync>
                <p:childTnLst>
                  <p:par>
                    <p:cTn id="116" fill="hold">
                      <p:stCondLst>
                        <p:cond delay="0"/>
                      </p:stCondLst>
                      <p:childTnLst>
                        <p:par>
                          <p:cTn id="117" fill="hold">
                            <p:stCondLst>
                              <p:cond delay="0"/>
                            </p:stCondLst>
                            <p:childTnLst>
                              <p:par>
                                <p:cTn id="118" presetID="1" presetClass="emph" presetSubtype="2" fill="hold" nodeType="clickEffect">
                                  <p:stCondLst>
                                    <p:cond delay="0"/>
                                  </p:stCondLst>
                                  <p:childTnLst>
                                    <p:animClr clrSpc="rgb" dir="cw">
                                      <p:cBhvr>
                                        <p:cTn id="119" dur="250" fill="hold"/>
                                        <p:tgtEl>
                                          <p:spTgt spid="44"/>
                                        </p:tgtEl>
                                        <p:attrNameLst>
                                          <p:attrName>fillcolor</p:attrName>
                                        </p:attrNameLst>
                                      </p:cBhvr>
                                      <p:to>
                                        <a:srgbClr val="FFF2CC"/>
                                      </p:to>
                                    </p:animClr>
                                    <p:set>
                                      <p:cBhvr>
                                        <p:cTn id="120" dur="250" fill="hold"/>
                                        <p:tgtEl>
                                          <p:spTgt spid="44"/>
                                        </p:tgtEl>
                                        <p:attrNameLst>
                                          <p:attrName>fill.type</p:attrName>
                                        </p:attrNameLst>
                                      </p:cBhvr>
                                      <p:to>
                                        <p:strVal val="solid"/>
                                      </p:to>
                                    </p:set>
                                    <p:set>
                                      <p:cBhvr>
                                        <p:cTn id="121" dur="250" fill="hold"/>
                                        <p:tgtEl>
                                          <p:spTgt spid="44"/>
                                        </p:tgtEl>
                                        <p:attrNameLst>
                                          <p:attrName>fill.on</p:attrName>
                                        </p:attrNameLst>
                                      </p:cBhvr>
                                      <p:to>
                                        <p:strVal val="true"/>
                                      </p:to>
                                    </p:set>
                                  </p:childTnLst>
                                  <p:subTnLst>
                                    <p:audio>
                                      <p:cMediaNode>
                                        <p:cTn display="0" masterRel="sameClick">
                                          <p:stCondLst>
                                            <p:cond evt="begin" delay="0">
                                              <p:tn val="118"/>
                                            </p:cond>
                                          </p:stCondLst>
                                          <p:endCondLst>
                                            <p:cond evt="onStopAudio" delay="0">
                                              <p:tgtEl>
                                                <p:sldTgt/>
                                              </p:tgtEl>
                                            </p:cond>
                                          </p:endCondLst>
                                        </p:cTn>
                                        <p:tgtEl>
                                          <p:sndTgt r:embed="rId4" name="click.wav"/>
                                        </p:tgtEl>
                                      </p:cMediaNode>
                                    </p:audio>
                                  </p:subTnLst>
                                </p:cTn>
                              </p:par>
                              <p:par>
                                <p:cTn id="122" presetID="23" presetClass="entr" presetSubtype="32" fill="hold" nodeType="withEffect">
                                  <p:stCondLst>
                                    <p:cond delay="1000"/>
                                  </p:stCondLst>
                                  <p:childTnLst>
                                    <p:set>
                                      <p:cBhvr>
                                        <p:cTn id="123" dur="1" fill="hold">
                                          <p:stCondLst>
                                            <p:cond delay="0"/>
                                          </p:stCondLst>
                                        </p:cTn>
                                        <p:tgtEl>
                                          <p:spTgt spid="49"/>
                                        </p:tgtEl>
                                        <p:attrNameLst>
                                          <p:attrName>style.visibility</p:attrName>
                                        </p:attrNameLst>
                                      </p:cBhvr>
                                      <p:to>
                                        <p:strVal val="visible"/>
                                      </p:to>
                                    </p:set>
                                    <p:anim calcmode="lin" valueType="num">
                                      <p:cBhvr>
                                        <p:cTn id="124" dur="250" fill="hold"/>
                                        <p:tgtEl>
                                          <p:spTgt spid="49"/>
                                        </p:tgtEl>
                                        <p:attrNameLst>
                                          <p:attrName>ppt_w</p:attrName>
                                        </p:attrNameLst>
                                      </p:cBhvr>
                                      <p:tavLst>
                                        <p:tav tm="0">
                                          <p:val>
                                            <p:strVal val="4*#ppt_w"/>
                                          </p:val>
                                        </p:tav>
                                        <p:tav tm="100000">
                                          <p:val>
                                            <p:strVal val="#ppt_w"/>
                                          </p:val>
                                        </p:tav>
                                      </p:tavLst>
                                    </p:anim>
                                    <p:anim calcmode="lin" valueType="num">
                                      <p:cBhvr>
                                        <p:cTn id="125"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2"/>
                                            </p:cond>
                                          </p:stCondLst>
                                          <p:endCondLst>
                                            <p:cond evt="onStopAudio" delay="0">
                                              <p:tgtEl>
                                                <p:sldTgt/>
                                              </p:tgtEl>
                                            </p:cond>
                                          </p:endCondLst>
                                        </p:cTn>
                                        <p:tgtEl>
                                          <p:sndTgt r:embed="rId6" name="Wrong Buzzer.wav"/>
                                        </p:tgtEl>
                                      </p:cMediaNode>
                                    </p:audio>
                                  </p:subTnLst>
                                </p:cTn>
                              </p:par>
                              <p:par>
                                <p:cTn id="126" presetID="1" presetClass="emph" presetSubtype="2" fill="hold" nodeType="withEffect">
                                  <p:stCondLst>
                                    <p:cond delay="1000"/>
                                  </p:stCondLst>
                                  <p:childTnLst>
                                    <p:animClr clrSpc="rgb" dir="cw">
                                      <p:cBhvr>
                                        <p:cTn id="127" dur="250" fill="hold"/>
                                        <p:tgtEl>
                                          <p:spTgt spid="44"/>
                                        </p:tgtEl>
                                        <p:attrNameLst>
                                          <p:attrName>fillcolor</p:attrName>
                                        </p:attrNameLst>
                                      </p:cBhvr>
                                      <p:to>
                                        <a:srgbClr val="FFFF00"/>
                                      </p:to>
                                    </p:animClr>
                                    <p:set>
                                      <p:cBhvr>
                                        <p:cTn id="128" dur="250" fill="hold"/>
                                        <p:tgtEl>
                                          <p:spTgt spid="44"/>
                                        </p:tgtEl>
                                        <p:attrNameLst>
                                          <p:attrName>fill.type</p:attrName>
                                        </p:attrNameLst>
                                      </p:cBhvr>
                                      <p:to>
                                        <p:strVal val="solid"/>
                                      </p:to>
                                    </p:set>
                                    <p:set>
                                      <p:cBhvr>
                                        <p:cTn id="129"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audio>
              <p:cMediaNode vol="80000">
                <p:cTn id="130" fill="hold" display="0">
                  <p:stCondLst>
                    <p:cond delay="indefinite"/>
                  </p:stCondLst>
                  <p:endCondLst>
                    <p:cond evt="onStopAudio" delay="0">
                      <p:tgtEl>
                        <p:sldTgt/>
                      </p:tgtEl>
                    </p:cond>
                  </p:endCondLst>
                </p:cTn>
                <p:tgtEl>
                  <p:spTgt spid="27"/>
                </p:tgtEl>
              </p:cMediaNode>
            </p:audio>
          </p:childTnLst>
        </p:cTn>
      </p:par>
    </p:tnLst>
    <p:bldLst>
      <p:bldP spid="4" grpId="0" animBg="1"/>
      <p:bldP spid="26" grpId="0" animBg="1"/>
      <p:bldP spid="40" grpId="0" animBg="1"/>
      <p:bldP spid="41" grpId="0" animBg="1"/>
      <p:bldP spid="42" grpId="0" animBg="1"/>
      <p:bldP spid="43" grpId="0" animBg="1"/>
      <p:bldP spid="44" grpId="0" animBg="1"/>
      <p:bldP spid="3" grpId="0"/>
      <p:bldP spid="25" grpId="0" animBg="1"/>
      <p:bldP spid="2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11" cstate="print">
            <a:biLevel thresh="25000"/>
            <a:extLst>
              <a:ext uri="{BEBA8EAE-BF5A-486C-A8C5-ECC9F3942E4B}">
                <a14:imgProps xmlns:a14="http://schemas.microsoft.com/office/drawing/2010/main">
                  <a14:imgLayer r:embed="rId12">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832636" y="199869"/>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6" name="Rectangle 25"/>
          <p:cNvSpPr/>
          <p:nvPr/>
        </p:nvSpPr>
        <p:spPr>
          <a:xfrm>
            <a:off x="1110220" y="1949346"/>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 </a:t>
            </a: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42" name="Rectangle 41"/>
          <p:cNvSpPr/>
          <p:nvPr/>
        </p:nvSpPr>
        <p:spPr>
          <a:xfrm>
            <a:off x="6130615" y="1953535"/>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 </a:t>
            </a:r>
          </a:p>
        </p:txBody>
      </p:sp>
      <p:sp>
        <p:nvSpPr>
          <p:cNvPr id="43" name="Rectangle 42"/>
          <p:cNvSpPr/>
          <p:nvPr/>
        </p:nvSpPr>
        <p:spPr>
          <a:xfrm>
            <a:off x="1110220" y="2838518"/>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 </a:t>
            </a:r>
          </a:p>
        </p:txBody>
      </p:sp>
      <p:sp>
        <p:nvSpPr>
          <p:cNvPr id="44" name="Rectangle 43"/>
          <p:cNvSpPr/>
          <p:nvPr/>
        </p:nvSpPr>
        <p:spPr>
          <a:xfrm>
            <a:off x="6162714" y="2909024"/>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 </a:t>
            </a:r>
          </a:p>
        </p:txBody>
      </p:sp>
      <p:pic>
        <p:nvPicPr>
          <p:cNvPr id="47" name="Picture 46"/>
          <p:cNvPicPr>
            <a:picLocks noChangeAspect="1"/>
          </p:cNvPicPr>
          <p:nvPr/>
        </p:nvPicPr>
        <p:blipFill>
          <a:blip r:embed="rId13">
            <a:extLst>
              <a:ext uri="{28A0092B-C50C-407E-A947-70E740481C1C}">
                <a14:useLocalDpi xmlns:a14="http://schemas.microsoft.com/office/drawing/2010/main" val="0"/>
              </a:ext>
            </a:extLst>
          </a:blip>
          <a:srcRect/>
          <a:stretch/>
        </p:blipFill>
        <p:spPr>
          <a:xfrm>
            <a:off x="5214348" y="1974821"/>
            <a:ext cx="799618" cy="708058"/>
          </a:xfrm>
          <a:prstGeom prst="rect">
            <a:avLst/>
          </a:prstGeom>
        </p:spPr>
      </p:pic>
      <p:pic>
        <p:nvPicPr>
          <p:cNvPr id="51" name="Picture 50"/>
          <p:cNvPicPr>
            <a:picLocks noChangeAspect="1"/>
          </p:cNvPicPr>
          <p:nvPr/>
        </p:nvPicPr>
        <p:blipFill>
          <a:blip r:embed="rId14">
            <a:extLst>
              <a:ext uri="{28A0092B-C50C-407E-A947-70E740481C1C}">
                <a14:useLocalDpi xmlns:a14="http://schemas.microsoft.com/office/drawing/2010/main" val="0"/>
              </a:ext>
            </a:extLst>
          </a:blip>
          <a:srcRect/>
          <a:stretch/>
        </p:blipFill>
        <p:spPr>
          <a:xfrm>
            <a:off x="5217036" y="2902112"/>
            <a:ext cx="795427" cy="643627"/>
          </a:xfrm>
          <a:prstGeom prst="rect">
            <a:avLst/>
          </a:prstGeom>
        </p:spPr>
      </p:pic>
      <p:pic>
        <p:nvPicPr>
          <p:cNvPr id="49" name="Picture 48"/>
          <p:cNvPicPr>
            <a:picLocks noChangeAspect="1"/>
          </p:cNvPicPr>
          <p:nvPr/>
        </p:nvPicPr>
        <p:blipFill>
          <a:blip r:embed="rId13">
            <a:extLst>
              <a:ext uri="{28A0092B-C50C-407E-A947-70E740481C1C}">
                <a14:useLocalDpi xmlns:a14="http://schemas.microsoft.com/office/drawing/2010/main" val="0"/>
              </a:ext>
            </a:extLst>
          </a:blip>
          <a:srcRect/>
          <a:stretch/>
        </p:blipFill>
        <p:spPr>
          <a:xfrm>
            <a:off x="10235720" y="2883479"/>
            <a:ext cx="798644" cy="707196"/>
          </a:xfrm>
          <a:prstGeom prst="rect">
            <a:avLst/>
          </a:prstGeom>
        </p:spPr>
      </p:pic>
      <p:pic>
        <p:nvPicPr>
          <p:cNvPr id="53" name="Picture 52"/>
          <p:cNvPicPr>
            <a:picLocks noChangeAspect="1"/>
          </p:cNvPicPr>
          <p:nvPr/>
        </p:nvPicPr>
        <p:blipFill>
          <a:blip r:embed="rId13">
            <a:extLst>
              <a:ext uri="{28A0092B-C50C-407E-A947-70E740481C1C}">
                <a14:useLocalDpi xmlns:a14="http://schemas.microsoft.com/office/drawing/2010/main" val="0"/>
              </a:ext>
            </a:extLst>
          </a:blip>
          <a:srcRect/>
          <a:stretch/>
        </p:blipFill>
        <p:spPr>
          <a:xfrm>
            <a:off x="10307596" y="2026493"/>
            <a:ext cx="727042" cy="643792"/>
          </a:xfrm>
          <a:prstGeom prst="rect">
            <a:avLst/>
          </a:prstGeom>
        </p:spPr>
      </p:pic>
      <p:sp>
        <p:nvSpPr>
          <p:cNvPr id="18" name="Cloud 17">
            <a:hlinkClick r:id="rId15" action="ppaction://hlinksldjump"/>
          </p:cNvPr>
          <p:cNvSpPr/>
          <p:nvPr/>
        </p:nvSpPr>
        <p:spPr>
          <a:xfrm>
            <a:off x="4667494" y="4702499"/>
            <a:ext cx="2359211"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lumMod val="50000"/>
                  </a:schemeClr>
                </a:solidFill>
                <a:effectLst/>
                <a:uLnTx/>
                <a:uFillTx/>
                <a:latin typeface="Arial" panose="020B0604020202020204" pitchFamily="34" charset="0"/>
                <a:cs typeface="Arial" panose="020B0604020202020204" pitchFamily="34" charset="0"/>
              </a:rPr>
              <a:t>QUAY VỀ</a:t>
            </a:r>
            <a:endParaRPr kumimoji="0" lang="vi-VN" sz="2400" b="0" i="0" u="none" strike="noStrike" kern="1200" cap="none" spc="0" normalizeH="0" baseline="0" noProof="0" dirty="0">
              <a:ln>
                <a:noFill/>
              </a:ln>
              <a:solidFill>
                <a:schemeClr val="bg1">
                  <a:lumMod val="50000"/>
                </a:schemeClr>
              </a:solidFill>
              <a:effectLst/>
              <a:uLnTx/>
              <a:uFillTx/>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8DD302E3-0CA8-4E41-BC56-676A8608FF84}"/>
              </a:ext>
            </a:extLst>
          </p:cNvPr>
          <p:cNvSpPr>
            <a:spLocks noChangeArrowheads="1"/>
          </p:cNvSpPr>
          <p:nvPr/>
        </p:nvSpPr>
        <p:spPr bwMode="auto">
          <a:xfrm>
            <a:off x="1454581" y="374008"/>
            <a:ext cx="941626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sz="3200" dirty="0">
                <a:latin typeface="Arial" panose="020B0604020202020204" pitchFamily="34" charset="0"/>
                <a:cs typeface="Arial" panose="020B0604020202020204" pitchFamily="34" charset="0"/>
              </a:rPr>
              <a:t>Cho </a:t>
            </a:r>
            <a:r>
              <a:rPr lang="en-US" sz="3200" dirty="0" err="1">
                <a:latin typeface="Arial" panose="020B0604020202020204" pitchFamily="34" charset="0"/>
                <a:cs typeface="Arial" panose="020B0604020202020204" pitchFamily="34" charset="0"/>
              </a:rPr>
              <a:t>tứ</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giác</a:t>
            </a:r>
            <a:r>
              <a:rPr lang="en-US" sz="3200" dirty="0">
                <a:latin typeface="Arial" panose="020B0604020202020204" pitchFamily="34" charset="0"/>
                <a:cs typeface="Arial" panose="020B0604020202020204" pitchFamily="34" charset="0"/>
              </a:rPr>
              <a:t> ABCD. </a:t>
            </a:r>
            <a:r>
              <a:rPr lang="en-US" sz="3200" dirty="0" err="1">
                <a:latin typeface="Arial" panose="020B0604020202020204" pitchFamily="34" charset="0"/>
                <a:cs typeface="Arial" panose="020B0604020202020204" pitchFamily="34" charset="0"/>
              </a:rPr>
              <a:t>Tổng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số</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các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góc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ngoài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tại</a:t>
            </a:r>
            <a:r>
              <a:rPr lang="en-US" sz="3200" dirty="0">
                <a:latin typeface="Arial" panose="020B0604020202020204" pitchFamily="34" charset="0"/>
                <a:cs typeface="Arial" panose="020B0604020202020204" pitchFamily="34" charset="0"/>
              </a:rPr>
              <a:t> 4 </a:t>
            </a:r>
            <a:r>
              <a:rPr lang="en-US" sz="3200" dirty="0" err="1">
                <a:latin typeface="Arial" panose="020B0604020202020204" pitchFamily="34" charset="0"/>
                <a:cs typeface="Arial" panose="020B0604020202020204" pitchFamily="34" charset="0"/>
              </a:rPr>
              <a:t>đỉnh</a:t>
            </a:r>
            <a:r>
              <a:rPr lang="en-US" sz="3200" dirty="0">
                <a:latin typeface="Arial" panose="020B0604020202020204" pitchFamily="34" charset="0"/>
                <a:cs typeface="Arial" panose="020B0604020202020204" pitchFamily="34" charset="0"/>
              </a:rPr>
              <a:t> A, B, C, D </a:t>
            </a:r>
            <a:r>
              <a:rPr lang="en-US" sz="3200" dirty="0" err="1">
                <a:latin typeface="Arial" panose="020B0604020202020204" pitchFamily="34" charset="0"/>
                <a:cs typeface="Arial" panose="020B0604020202020204" pitchFamily="34" charset="0"/>
              </a:rPr>
              <a:t>là</a:t>
            </a:r>
            <a:endParaRPr lang="en-US" altLang="vi-VN" sz="3200" dirty="0">
              <a:latin typeface="Arial" panose="020B0604020202020204" pitchFamily="34" charset="0"/>
              <a:cs typeface="Arial" panose="020B0604020202020204" pitchFamily="34" charset="0"/>
            </a:endParaRPr>
          </a:p>
        </p:txBody>
      </p:sp>
      <p:sp>
        <p:nvSpPr>
          <p:cNvPr id="23" name="Oval 22">
            <a:extLst>
              <a:ext uri="{FF2B5EF4-FFF2-40B4-BE49-F238E27FC236}">
                <a16:creationId xmlns:a16="http://schemas.microsoft.com/office/drawing/2014/main" id="{D4973841-9D55-4DE8-9F7F-A8E97EB67AD9}"/>
              </a:ext>
            </a:extLst>
          </p:cNvPr>
          <p:cNvSpPr/>
          <p:nvPr/>
        </p:nvSpPr>
        <p:spPr>
          <a:xfrm>
            <a:off x="1006378" y="5075960"/>
            <a:ext cx="1524000" cy="152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4" name="Oval 23">
            <a:extLst>
              <a:ext uri="{FF2B5EF4-FFF2-40B4-BE49-F238E27FC236}">
                <a16:creationId xmlns:a16="http://schemas.microsoft.com/office/drawing/2014/main" id="{9914265E-20B8-432C-B3A1-E011157AE2F7}"/>
              </a:ext>
            </a:extLst>
          </p:cNvPr>
          <p:cNvSpPr/>
          <p:nvPr/>
        </p:nvSpPr>
        <p:spPr>
          <a:xfrm>
            <a:off x="1060807" y="5130389"/>
            <a:ext cx="1415143" cy="1415143"/>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25" name="het gio">
            <a:hlinkClick r:id="" action="ppaction://media"/>
            <a:extLst>
              <a:ext uri="{FF2B5EF4-FFF2-40B4-BE49-F238E27FC236}">
                <a16:creationId xmlns:a16="http://schemas.microsoft.com/office/drawing/2014/main" id="{F03DF6D1-49ED-4935-B0D0-F78C07A4EE73}"/>
              </a:ext>
            </a:extLst>
          </p:cNvPr>
          <p:cNvPicPr>
            <a:picLocks noChangeAspect="1"/>
          </p:cNvPicPr>
          <p:nvPr>
            <a:audioFile r:link="rId2"/>
            <p:extLst>
              <p:ext uri="{DAA4B4D4-6D71-4841-9C94-3DE7FCFB9230}">
                <p14:media xmlns:p14="http://schemas.microsoft.com/office/powerpoint/2010/main" r:embed="rId1"/>
              </p:ext>
            </p:extLst>
          </p:nvPr>
        </p:nvPicPr>
        <p:blipFill>
          <a:blip r:embed="rId16"/>
          <a:stretch>
            <a:fillRect/>
          </a:stretch>
        </p:blipFill>
        <p:spPr>
          <a:xfrm>
            <a:off x="1463578" y="6957775"/>
            <a:ext cx="609600" cy="609600"/>
          </a:xfrm>
          <a:prstGeom prst="rect">
            <a:avLst/>
          </a:prstGeom>
        </p:spPr>
      </p:pic>
      <p:sp>
        <p:nvSpPr>
          <p:cNvPr id="27" name="TextBox 26">
            <a:extLst>
              <a:ext uri="{FF2B5EF4-FFF2-40B4-BE49-F238E27FC236}">
                <a16:creationId xmlns:a16="http://schemas.microsoft.com/office/drawing/2014/main" id="{F86EDE84-A9B9-400F-B31A-18D9E4618E1E}"/>
              </a:ext>
            </a:extLst>
          </p:cNvPr>
          <p:cNvSpPr txBox="1"/>
          <p:nvPr/>
        </p:nvSpPr>
        <p:spPr>
          <a:xfrm>
            <a:off x="1112929" y="5607127"/>
            <a:ext cx="1471878" cy="461665"/>
          </a:xfrm>
          <a:prstGeom prst="rect">
            <a:avLst/>
          </a:prstGeom>
          <a:noFill/>
        </p:spPr>
        <p:txBody>
          <a:bodyPr wrap="none" rtlCol="0">
            <a:spAutoFit/>
          </a:bodyPr>
          <a:lstStyle/>
          <a:p>
            <a:r>
              <a:rPr lang="en-US" sz="2400" b="1" dirty="0">
                <a:solidFill>
                  <a:schemeClr val="bg1"/>
                </a:solidFill>
                <a:latin typeface="Arial" panose="020B0604020202020204" pitchFamily="34" charset="0"/>
                <a:cs typeface="Arial" panose="020B0604020202020204" pitchFamily="34" charset="0"/>
              </a:rPr>
              <a:t>HẾT GIỜ</a:t>
            </a:r>
          </a:p>
        </p:txBody>
      </p:sp>
      <p:graphicFrame>
        <p:nvGraphicFramePr>
          <p:cNvPr id="8" name="Object 7">
            <a:extLst>
              <a:ext uri="{FF2B5EF4-FFF2-40B4-BE49-F238E27FC236}">
                <a16:creationId xmlns:a16="http://schemas.microsoft.com/office/drawing/2014/main" id="{A557CCCE-02EA-4F8A-B72F-8974E84E344B}"/>
              </a:ext>
            </a:extLst>
          </p:cNvPr>
          <p:cNvGraphicFramePr>
            <a:graphicFrameLocks noChangeAspect="1"/>
          </p:cNvGraphicFramePr>
          <p:nvPr>
            <p:extLst>
              <p:ext uri="{D42A27DB-BD31-4B8C-83A1-F6EECF244321}">
                <p14:modId xmlns:p14="http://schemas.microsoft.com/office/powerpoint/2010/main" val="3596553908"/>
              </p:ext>
            </p:extLst>
          </p:nvPr>
        </p:nvGraphicFramePr>
        <p:xfrm>
          <a:off x="1628775" y="3003550"/>
          <a:ext cx="855663" cy="466725"/>
        </p:xfrm>
        <a:graphic>
          <a:graphicData uri="http://schemas.openxmlformats.org/presentationml/2006/ole">
            <mc:AlternateContent xmlns:mc="http://schemas.openxmlformats.org/markup-compatibility/2006">
              <mc:Choice xmlns:v="urn:schemas-microsoft-com:vml" Requires="v">
                <p:oleObj name="Equation" r:id="rId17" imgW="330120" imgH="177480" progId="Equation.DSMT4">
                  <p:embed/>
                </p:oleObj>
              </mc:Choice>
              <mc:Fallback>
                <p:oleObj name="Equation" r:id="rId17" imgW="330120" imgH="177480" progId="Equation.DSMT4">
                  <p:embed/>
                  <p:pic>
                    <p:nvPicPr>
                      <p:cNvPr id="8" name="Object 7">
                        <a:extLst>
                          <a:ext uri="{FF2B5EF4-FFF2-40B4-BE49-F238E27FC236}">
                            <a16:creationId xmlns:a16="http://schemas.microsoft.com/office/drawing/2014/main" id="{A557CCCE-02EA-4F8A-B72F-8974E84E344B}"/>
                          </a:ext>
                        </a:extLst>
                      </p:cNvPr>
                      <p:cNvPicPr/>
                      <p:nvPr/>
                    </p:nvPicPr>
                    <p:blipFill>
                      <a:blip r:embed="rId18"/>
                      <a:stretch>
                        <a:fillRect/>
                      </a:stretch>
                    </p:blipFill>
                    <p:spPr>
                      <a:xfrm>
                        <a:off x="1628775" y="3003550"/>
                        <a:ext cx="855663" cy="466725"/>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11617E9B-2A1B-4B43-91D9-B08D8232AC90}"/>
              </a:ext>
            </a:extLst>
          </p:cNvPr>
          <p:cNvGraphicFramePr>
            <a:graphicFrameLocks noChangeAspect="1"/>
          </p:cNvGraphicFramePr>
          <p:nvPr>
            <p:extLst>
              <p:ext uri="{D42A27DB-BD31-4B8C-83A1-F6EECF244321}">
                <p14:modId xmlns:p14="http://schemas.microsoft.com/office/powerpoint/2010/main" val="2295811482"/>
              </p:ext>
            </p:extLst>
          </p:nvPr>
        </p:nvGraphicFramePr>
        <p:xfrm>
          <a:off x="1542503" y="2098675"/>
          <a:ext cx="946150" cy="509588"/>
        </p:xfrm>
        <a:graphic>
          <a:graphicData uri="http://schemas.openxmlformats.org/presentationml/2006/ole">
            <mc:AlternateContent xmlns:mc="http://schemas.openxmlformats.org/markup-compatibility/2006">
              <mc:Choice xmlns:v="urn:schemas-microsoft-com:vml" Requires="v">
                <p:oleObj name="Equation" r:id="rId19" imgW="330120" imgH="177480" progId="Equation.DSMT4">
                  <p:embed/>
                </p:oleObj>
              </mc:Choice>
              <mc:Fallback>
                <p:oleObj name="Equation" r:id="rId19" imgW="330120" imgH="177480" progId="Equation.DSMT4">
                  <p:embed/>
                  <p:pic>
                    <p:nvPicPr>
                      <p:cNvPr id="10" name="Object 9">
                        <a:extLst>
                          <a:ext uri="{FF2B5EF4-FFF2-40B4-BE49-F238E27FC236}">
                            <a16:creationId xmlns:a16="http://schemas.microsoft.com/office/drawing/2014/main" id="{11617E9B-2A1B-4B43-91D9-B08D8232AC90}"/>
                          </a:ext>
                        </a:extLst>
                      </p:cNvPr>
                      <p:cNvPicPr/>
                      <p:nvPr/>
                    </p:nvPicPr>
                    <p:blipFill>
                      <a:blip r:embed="rId20"/>
                      <a:stretch>
                        <a:fillRect/>
                      </a:stretch>
                    </p:blipFill>
                    <p:spPr>
                      <a:xfrm>
                        <a:off x="1542503" y="2098675"/>
                        <a:ext cx="946150" cy="509588"/>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85FB3B37-0BAF-4560-BC20-5488D2FE4BE0}"/>
              </a:ext>
            </a:extLst>
          </p:cNvPr>
          <p:cNvGraphicFramePr>
            <a:graphicFrameLocks noChangeAspect="1"/>
          </p:cNvGraphicFramePr>
          <p:nvPr>
            <p:extLst>
              <p:ext uri="{D42A27DB-BD31-4B8C-83A1-F6EECF244321}">
                <p14:modId xmlns:p14="http://schemas.microsoft.com/office/powerpoint/2010/main" val="3828352661"/>
              </p:ext>
            </p:extLst>
          </p:nvPr>
        </p:nvGraphicFramePr>
        <p:xfrm>
          <a:off x="6614720" y="2105025"/>
          <a:ext cx="1192213" cy="509588"/>
        </p:xfrm>
        <a:graphic>
          <a:graphicData uri="http://schemas.openxmlformats.org/presentationml/2006/ole">
            <mc:AlternateContent xmlns:mc="http://schemas.openxmlformats.org/markup-compatibility/2006">
              <mc:Choice xmlns:v="urn:schemas-microsoft-com:vml" Requires="v">
                <p:oleObj name="Equation" r:id="rId21" imgW="330120" imgH="177480" progId="Equation.DSMT4">
                  <p:embed/>
                </p:oleObj>
              </mc:Choice>
              <mc:Fallback>
                <p:oleObj name="Equation" r:id="rId21" imgW="330120" imgH="177480" progId="Equation.DSMT4">
                  <p:embed/>
                  <p:pic>
                    <p:nvPicPr>
                      <p:cNvPr id="13" name="Object 12">
                        <a:extLst>
                          <a:ext uri="{FF2B5EF4-FFF2-40B4-BE49-F238E27FC236}">
                            <a16:creationId xmlns:a16="http://schemas.microsoft.com/office/drawing/2014/main" id="{85FB3B37-0BAF-4560-BC20-5488D2FE4BE0}"/>
                          </a:ext>
                        </a:extLst>
                      </p:cNvPr>
                      <p:cNvPicPr/>
                      <p:nvPr/>
                    </p:nvPicPr>
                    <p:blipFill>
                      <a:blip r:embed="rId22"/>
                      <a:stretch>
                        <a:fillRect/>
                      </a:stretch>
                    </p:blipFill>
                    <p:spPr>
                      <a:xfrm>
                        <a:off x="6614720" y="2105025"/>
                        <a:ext cx="1192213" cy="509588"/>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9B7E8A3D-4240-4365-933E-D74236E7EABD}"/>
              </a:ext>
            </a:extLst>
          </p:cNvPr>
          <p:cNvGraphicFramePr>
            <a:graphicFrameLocks noChangeAspect="1"/>
          </p:cNvGraphicFramePr>
          <p:nvPr>
            <p:extLst>
              <p:ext uri="{D42A27DB-BD31-4B8C-83A1-F6EECF244321}">
                <p14:modId xmlns:p14="http://schemas.microsoft.com/office/powerpoint/2010/main" val="610349080"/>
              </p:ext>
            </p:extLst>
          </p:nvPr>
        </p:nvGraphicFramePr>
        <p:xfrm>
          <a:off x="6770688" y="3014663"/>
          <a:ext cx="998537" cy="558800"/>
        </p:xfrm>
        <a:graphic>
          <a:graphicData uri="http://schemas.openxmlformats.org/presentationml/2006/ole">
            <mc:AlternateContent xmlns:mc="http://schemas.openxmlformats.org/markup-compatibility/2006">
              <mc:Choice xmlns:v="urn:schemas-microsoft-com:vml" Requires="v">
                <p:oleObj name="Equation" r:id="rId23" imgW="317160" imgH="177480" progId="Equation.DSMT4">
                  <p:embed/>
                </p:oleObj>
              </mc:Choice>
              <mc:Fallback>
                <p:oleObj name="Equation" r:id="rId23" imgW="317160" imgH="177480" progId="Equation.DSMT4">
                  <p:embed/>
                  <p:pic>
                    <p:nvPicPr>
                      <p:cNvPr id="14" name="Object 13">
                        <a:extLst>
                          <a:ext uri="{FF2B5EF4-FFF2-40B4-BE49-F238E27FC236}">
                            <a16:creationId xmlns:a16="http://schemas.microsoft.com/office/drawing/2014/main" id="{9B7E8A3D-4240-4365-933E-D74236E7EABD}"/>
                          </a:ext>
                        </a:extLst>
                      </p:cNvPr>
                      <p:cNvPicPr/>
                      <p:nvPr/>
                    </p:nvPicPr>
                    <p:blipFill>
                      <a:blip r:embed="rId24"/>
                      <a:stretch>
                        <a:fillRect/>
                      </a:stretch>
                    </p:blipFill>
                    <p:spPr>
                      <a:xfrm>
                        <a:off x="6770688" y="3014663"/>
                        <a:ext cx="998537" cy="558800"/>
                      </a:xfrm>
                      <a:prstGeom prst="rect">
                        <a:avLst/>
                      </a:prstGeom>
                    </p:spPr>
                  </p:pic>
                </p:oleObj>
              </mc:Fallback>
            </mc:AlternateContent>
          </a:graphicData>
        </a:graphic>
      </p:graphicFrame>
    </p:spTree>
    <p:extLst>
      <p:ext uri="{BB962C8B-B14F-4D97-AF65-F5344CB8AC3E}">
        <p14:creationId xmlns:p14="http://schemas.microsoft.com/office/powerpoint/2010/main" val="3205864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50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anim calcmode="lin" valueType="num">
                                      <p:cBhvr>
                                        <p:cTn id="18" dur="500" fill="hold"/>
                                        <p:tgtEl>
                                          <p:spTgt spid="26"/>
                                        </p:tgtEl>
                                        <p:attrNameLst>
                                          <p:attrName>ppt_x</p:attrName>
                                        </p:attrNameLst>
                                      </p:cBhvr>
                                      <p:tavLst>
                                        <p:tav tm="0">
                                          <p:val>
                                            <p:strVal val="#ppt_x"/>
                                          </p:val>
                                        </p:tav>
                                        <p:tav tm="100000">
                                          <p:val>
                                            <p:strVal val="#ppt_x"/>
                                          </p:val>
                                        </p:tav>
                                      </p:tavLst>
                                    </p:anim>
                                    <p:anim calcmode="lin" valueType="num">
                                      <p:cBhvr>
                                        <p:cTn id="19" dur="500" fill="hold"/>
                                        <p:tgtEl>
                                          <p:spTgt spid="26"/>
                                        </p:tgtEl>
                                        <p:attrNameLst>
                                          <p:attrName>ppt_y</p:attrName>
                                        </p:attrNameLst>
                                      </p:cBhvr>
                                      <p:tavLst>
                                        <p:tav tm="0">
                                          <p:val>
                                            <p:strVal val="#ppt_y+.1"/>
                                          </p:val>
                                        </p:tav>
                                        <p:tav tm="100000">
                                          <p:val>
                                            <p:strVal val="#ppt_y"/>
                                          </p:val>
                                        </p:tav>
                                      </p:tavLst>
                                    </p:anim>
                                  </p:childTnLst>
                                </p:cTn>
                              </p:par>
                              <p:par>
                                <p:cTn id="20" presetID="1" presetClass="entr" presetSubtype="0" fill="hold" nodeType="withEffect">
                                  <p:stCondLst>
                                    <p:cond delay="500"/>
                                  </p:stCondLst>
                                  <p:childTnLst>
                                    <p:set>
                                      <p:cBhvr>
                                        <p:cTn id="21" dur="1" fill="hold">
                                          <p:stCondLst>
                                            <p:cond delay="0"/>
                                          </p:stCondLst>
                                        </p:cTn>
                                        <p:tgtEl>
                                          <p:spTgt spid="10"/>
                                        </p:tgtEl>
                                        <p:attrNameLst>
                                          <p:attrName>style.visibility</p:attrName>
                                        </p:attrNameLst>
                                      </p:cBhvr>
                                      <p:to>
                                        <p:strVal val="visible"/>
                                      </p:to>
                                    </p:set>
                                  </p:childTnLst>
                                </p:cTn>
                              </p:par>
                              <p:par>
                                <p:cTn id="22" presetID="42" presetClass="entr" presetSubtype="0" fill="hold" grpId="0" nodeType="withEffect">
                                  <p:stCondLst>
                                    <p:cond delay="1000"/>
                                  </p:stCondLst>
                                  <p:childTnLst>
                                    <p:set>
                                      <p:cBhvr>
                                        <p:cTn id="23" dur="1" fill="hold">
                                          <p:stCondLst>
                                            <p:cond delay="0"/>
                                          </p:stCondLst>
                                        </p:cTn>
                                        <p:tgtEl>
                                          <p:spTgt spid="42"/>
                                        </p:tgtEl>
                                        <p:attrNameLst>
                                          <p:attrName>style.visibility</p:attrName>
                                        </p:attrNameLst>
                                      </p:cBhvr>
                                      <p:to>
                                        <p:strVal val="visible"/>
                                      </p:to>
                                    </p:set>
                                    <p:animEffect transition="in" filter="fade">
                                      <p:cBhvr>
                                        <p:cTn id="24" dur="500"/>
                                        <p:tgtEl>
                                          <p:spTgt spid="42"/>
                                        </p:tgtEl>
                                      </p:cBhvr>
                                    </p:animEffect>
                                    <p:anim calcmode="lin" valueType="num">
                                      <p:cBhvr>
                                        <p:cTn id="25" dur="500" fill="hold"/>
                                        <p:tgtEl>
                                          <p:spTgt spid="42"/>
                                        </p:tgtEl>
                                        <p:attrNameLst>
                                          <p:attrName>ppt_x</p:attrName>
                                        </p:attrNameLst>
                                      </p:cBhvr>
                                      <p:tavLst>
                                        <p:tav tm="0">
                                          <p:val>
                                            <p:strVal val="#ppt_x"/>
                                          </p:val>
                                        </p:tav>
                                        <p:tav tm="100000">
                                          <p:val>
                                            <p:strVal val="#ppt_x"/>
                                          </p:val>
                                        </p:tav>
                                      </p:tavLst>
                                    </p:anim>
                                    <p:anim calcmode="lin" valueType="num">
                                      <p:cBhvr>
                                        <p:cTn id="26" dur="500" fill="hold"/>
                                        <p:tgtEl>
                                          <p:spTgt spid="42"/>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1500"/>
                                  </p:stCondLst>
                                  <p:childTnLst>
                                    <p:set>
                                      <p:cBhvr>
                                        <p:cTn id="28" dur="1" fill="hold">
                                          <p:stCondLst>
                                            <p:cond delay="0"/>
                                          </p:stCondLst>
                                        </p:cTn>
                                        <p:tgtEl>
                                          <p:spTgt spid="43"/>
                                        </p:tgtEl>
                                        <p:attrNameLst>
                                          <p:attrName>style.visibility</p:attrName>
                                        </p:attrNameLst>
                                      </p:cBhvr>
                                      <p:to>
                                        <p:strVal val="visible"/>
                                      </p:to>
                                    </p:set>
                                    <p:animEffect transition="in" filter="fade">
                                      <p:cBhvr>
                                        <p:cTn id="29" dur="500"/>
                                        <p:tgtEl>
                                          <p:spTgt spid="43"/>
                                        </p:tgtEl>
                                      </p:cBhvr>
                                    </p:animEffect>
                                    <p:anim calcmode="lin" valueType="num">
                                      <p:cBhvr>
                                        <p:cTn id="30" dur="500" fill="hold"/>
                                        <p:tgtEl>
                                          <p:spTgt spid="43"/>
                                        </p:tgtEl>
                                        <p:attrNameLst>
                                          <p:attrName>ppt_x</p:attrName>
                                        </p:attrNameLst>
                                      </p:cBhvr>
                                      <p:tavLst>
                                        <p:tav tm="0">
                                          <p:val>
                                            <p:strVal val="#ppt_x"/>
                                          </p:val>
                                        </p:tav>
                                        <p:tav tm="100000">
                                          <p:val>
                                            <p:strVal val="#ppt_x"/>
                                          </p:val>
                                        </p:tav>
                                      </p:tavLst>
                                    </p:anim>
                                    <p:anim calcmode="lin" valueType="num">
                                      <p:cBhvr>
                                        <p:cTn id="31" dur="500" fill="hold"/>
                                        <p:tgtEl>
                                          <p:spTgt spid="43"/>
                                        </p:tgtEl>
                                        <p:attrNameLst>
                                          <p:attrName>ppt_y</p:attrName>
                                        </p:attrNameLst>
                                      </p:cBhvr>
                                      <p:tavLst>
                                        <p:tav tm="0">
                                          <p:val>
                                            <p:strVal val="#ppt_y+.1"/>
                                          </p:val>
                                        </p:tav>
                                        <p:tav tm="100000">
                                          <p:val>
                                            <p:strVal val="#ppt_y"/>
                                          </p:val>
                                        </p:tav>
                                      </p:tavLst>
                                    </p:anim>
                                  </p:childTnLst>
                                </p:cTn>
                              </p:par>
                              <p:par>
                                <p:cTn id="32" presetID="1" presetClass="entr" presetSubtype="0" fill="hold" nodeType="withEffect">
                                  <p:stCondLst>
                                    <p:cond delay="1500"/>
                                  </p:stCondLst>
                                  <p:childTnLst>
                                    <p:set>
                                      <p:cBhvr>
                                        <p:cTn id="33" dur="1" fill="hold">
                                          <p:stCondLst>
                                            <p:cond delay="0"/>
                                          </p:stCondLst>
                                        </p:cTn>
                                        <p:tgtEl>
                                          <p:spTgt spid="8"/>
                                        </p:tgtEl>
                                        <p:attrNameLst>
                                          <p:attrName>style.visibility</p:attrName>
                                        </p:attrNameLst>
                                      </p:cBhvr>
                                      <p:to>
                                        <p:strVal val="visible"/>
                                      </p:to>
                                    </p:set>
                                  </p:childTnLst>
                                </p:cTn>
                              </p:par>
                              <p:par>
                                <p:cTn id="34" presetID="42" presetClass="entr" presetSubtype="0" fill="hold" grpId="0" nodeType="withEffect">
                                  <p:stCondLst>
                                    <p:cond delay="200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strVal val="#ppt_x"/>
                                          </p:val>
                                        </p:tav>
                                        <p:tav tm="100000">
                                          <p:val>
                                            <p:strVal val="#ppt_x"/>
                                          </p:val>
                                        </p:tav>
                                      </p:tavLst>
                                    </p:anim>
                                    <p:anim calcmode="lin" valueType="num">
                                      <p:cBhvr>
                                        <p:cTn id="38" dur="500" fill="hold"/>
                                        <p:tgtEl>
                                          <p:spTgt spid="44"/>
                                        </p:tgtEl>
                                        <p:attrNameLst>
                                          <p:attrName>ppt_y</p:attrName>
                                        </p:attrNameLst>
                                      </p:cBhvr>
                                      <p:tavLst>
                                        <p:tav tm="0">
                                          <p:val>
                                            <p:strVal val="#ppt_y+.1"/>
                                          </p:val>
                                        </p:tav>
                                        <p:tav tm="100000">
                                          <p:val>
                                            <p:strVal val="#ppt_y"/>
                                          </p:val>
                                        </p:tav>
                                      </p:tavLst>
                                    </p:anim>
                                  </p:childTnLst>
                                </p:cTn>
                              </p:par>
                              <p:par>
                                <p:cTn id="39" presetID="1" presetClass="entr" presetSubtype="0" fill="hold" nodeType="withEffect">
                                  <p:stCondLst>
                                    <p:cond delay="2000"/>
                                  </p:stCondLst>
                                  <p:childTnLst>
                                    <p:set>
                                      <p:cBhvr>
                                        <p:cTn id="40" dur="1" fill="hold">
                                          <p:stCondLst>
                                            <p:cond delay="0"/>
                                          </p:stCondLst>
                                        </p:cTn>
                                        <p:tgtEl>
                                          <p:spTgt spid="13"/>
                                        </p:tgtEl>
                                        <p:attrNameLst>
                                          <p:attrName>style.visibility</p:attrName>
                                        </p:attrNameLst>
                                      </p:cBhvr>
                                      <p:to>
                                        <p:strVal val="visible"/>
                                      </p:to>
                                    </p:set>
                                  </p:childTnLst>
                                </p:cTn>
                              </p:par>
                              <p:par>
                                <p:cTn id="41" presetID="1" presetClass="entr" presetSubtype="0" fill="hold" nodeType="withEffect">
                                  <p:stCondLst>
                                    <p:cond delay="2000"/>
                                  </p:stCondLst>
                                  <p:childTnLst>
                                    <p:set>
                                      <p:cBhvr>
                                        <p:cTn id="42" dur="1" fill="hold">
                                          <p:stCondLst>
                                            <p:cond delay="0"/>
                                          </p:stCondLst>
                                        </p:cTn>
                                        <p:tgtEl>
                                          <p:spTgt spid="14"/>
                                        </p:tgtEl>
                                        <p:attrNameLst>
                                          <p:attrName>style.visibility</p:attrName>
                                        </p:attrNameLst>
                                      </p:cBhvr>
                                      <p:to>
                                        <p:strVal val="visible"/>
                                      </p:to>
                                    </p:set>
                                  </p:childTnLst>
                                </p:cTn>
                              </p:par>
                              <p:par>
                                <p:cTn id="43" presetID="8" presetClass="emph" presetSubtype="0" repeatCount="indefinite" fill="hold" nodeType="withEffect">
                                  <p:stCondLst>
                                    <p:cond delay="0"/>
                                  </p:stCondLst>
                                  <p:childTnLst>
                                    <p:animRot by="21600000">
                                      <p:cBhvr>
                                        <p:cTn id="44" dur="2250" fill="hold"/>
                                        <p:tgtEl>
                                          <p:spTgt spid="7"/>
                                        </p:tgtEl>
                                        <p:attrNameLst>
                                          <p:attrName>r</p:attrName>
                                        </p:attrNameLst>
                                      </p:cBhvr>
                                    </p:animRot>
                                  </p:childTnLst>
                                </p:cTn>
                              </p:par>
                              <p:par>
                                <p:cTn id="45" presetID="8" presetClass="emph" presetSubtype="0" repeatCount="indefinite" fill="hold" nodeType="withEffect">
                                  <p:stCondLst>
                                    <p:cond delay="0"/>
                                  </p:stCondLst>
                                  <p:childTnLst>
                                    <p:animRot by="21600000">
                                      <p:cBhvr>
                                        <p:cTn id="46" dur="2500" fill="hold"/>
                                        <p:tgtEl>
                                          <p:spTgt spid="9"/>
                                        </p:tgtEl>
                                        <p:attrNameLst>
                                          <p:attrName>r</p:attrName>
                                        </p:attrNameLst>
                                      </p:cBhvr>
                                    </p:animRot>
                                  </p:childTnLst>
                                </p:cTn>
                              </p:par>
                              <p:par>
                                <p:cTn id="47" presetID="8" presetClass="emph" presetSubtype="0" repeatCount="indefinite" fill="hold" nodeType="withEffect">
                                  <p:stCondLst>
                                    <p:cond delay="0"/>
                                  </p:stCondLst>
                                  <p:childTnLst>
                                    <p:animRot by="21600000">
                                      <p:cBhvr>
                                        <p:cTn id="48" dur="2000" fill="hold"/>
                                        <p:tgtEl>
                                          <p:spTgt spid="11"/>
                                        </p:tgtEl>
                                        <p:attrNameLst>
                                          <p:attrName>r</p:attrName>
                                        </p:attrNameLst>
                                      </p:cBhvr>
                                    </p:animRot>
                                  </p:childTnLst>
                                </p:cTn>
                              </p:par>
                              <p:par>
                                <p:cTn id="49" presetID="2" presetClass="entr" presetSubtype="2" repeatCount="indefinite" fill="hold" grpId="0" nodeType="withEffect">
                                  <p:stCondLst>
                                    <p:cond delay="50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0000" fill="hold"/>
                                        <p:tgtEl>
                                          <p:spTgt spid="40"/>
                                        </p:tgtEl>
                                        <p:attrNameLst>
                                          <p:attrName>ppt_x</p:attrName>
                                        </p:attrNameLst>
                                      </p:cBhvr>
                                      <p:tavLst>
                                        <p:tav tm="0">
                                          <p:val>
                                            <p:strVal val="1+#ppt_w/2"/>
                                          </p:val>
                                        </p:tav>
                                        <p:tav tm="100000">
                                          <p:val>
                                            <p:strVal val="#ppt_x"/>
                                          </p:val>
                                        </p:tav>
                                      </p:tavLst>
                                    </p:anim>
                                    <p:anim calcmode="lin" valueType="num">
                                      <p:cBhvr additive="base">
                                        <p:cTn id="52" dur="20000" fill="hold"/>
                                        <p:tgtEl>
                                          <p:spTgt spid="40"/>
                                        </p:tgtEl>
                                        <p:attrNameLst>
                                          <p:attrName>ppt_y</p:attrName>
                                        </p:attrNameLst>
                                      </p:cBhvr>
                                      <p:tavLst>
                                        <p:tav tm="0">
                                          <p:val>
                                            <p:strVal val="#ppt_y"/>
                                          </p:val>
                                        </p:tav>
                                        <p:tav tm="100000">
                                          <p:val>
                                            <p:strVal val="#ppt_y"/>
                                          </p:val>
                                        </p:tav>
                                      </p:tavLst>
                                    </p:anim>
                                  </p:childTnLst>
                                </p:cTn>
                              </p:par>
                              <p:par>
                                <p:cTn id="53" presetID="2" presetClass="entr" presetSubtype="8" repeatCount="indefinite" fill="hold" grpId="0" nodeType="withEffect">
                                  <p:stCondLst>
                                    <p:cond delay="50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20000" fill="hold"/>
                                        <p:tgtEl>
                                          <p:spTgt spid="41"/>
                                        </p:tgtEl>
                                        <p:attrNameLst>
                                          <p:attrName>ppt_x</p:attrName>
                                        </p:attrNameLst>
                                      </p:cBhvr>
                                      <p:tavLst>
                                        <p:tav tm="0">
                                          <p:val>
                                            <p:strVal val="0-#ppt_w/2"/>
                                          </p:val>
                                        </p:tav>
                                        <p:tav tm="100000">
                                          <p:val>
                                            <p:strVal val="#ppt_x"/>
                                          </p:val>
                                        </p:tav>
                                      </p:tavLst>
                                    </p:anim>
                                    <p:anim calcmode="lin" valueType="num">
                                      <p:cBhvr additive="base">
                                        <p:cTn id="56"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1" presetClass="entr" presetSubtype="1" fill="hold" grpId="0" nodeType="click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wheel(1)">
                                      <p:cBhvr>
                                        <p:cTn id="61" dur="30000"/>
                                        <p:tgtEl>
                                          <p:spTgt spid="24"/>
                                        </p:tgtEl>
                                      </p:cBhvr>
                                    </p:animEffect>
                                  </p:childTnLst>
                                </p:cTn>
                              </p:par>
                            </p:childTnLst>
                          </p:cTn>
                        </p:par>
                        <p:par>
                          <p:cTn id="62" fill="hold">
                            <p:stCondLst>
                              <p:cond delay="30000"/>
                            </p:stCondLst>
                            <p:childTnLst>
                              <p:par>
                                <p:cTn id="63" presetID="1" presetClass="mediacall" presetSubtype="0" fill="hold" nodeType="afterEffect">
                                  <p:stCondLst>
                                    <p:cond delay="0"/>
                                  </p:stCondLst>
                                  <p:childTnLst>
                                    <p:cmd type="call" cmd="playFrom(0.0)">
                                      <p:cBhvr>
                                        <p:cTn id="64" dur="1965" fill="hold"/>
                                        <p:tgtEl>
                                          <p:spTgt spid="25"/>
                                        </p:tgtEl>
                                      </p:cBhvr>
                                    </p:cmd>
                                  </p:childTnLst>
                                </p:cTn>
                              </p:par>
                              <p:par>
                                <p:cTn id="65" presetID="53" presetClass="entr" presetSubtype="16"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 calcmode="lin" valueType="num">
                                      <p:cBhvr>
                                        <p:cTn id="67" dur="500" fill="hold"/>
                                        <p:tgtEl>
                                          <p:spTgt spid="27"/>
                                        </p:tgtEl>
                                        <p:attrNameLst>
                                          <p:attrName>ppt_w</p:attrName>
                                        </p:attrNameLst>
                                      </p:cBhvr>
                                      <p:tavLst>
                                        <p:tav tm="0">
                                          <p:val>
                                            <p:fltVal val="0"/>
                                          </p:val>
                                        </p:tav>
                                        <p:tav tm="100000">
                                          <p:val>
                                            <p:strVal val="#ppt_w"/>
                                          </p:val>
                                        </p:tav>
                                      </p:tavLst>
                                    </p:anim>
                                    <p:anim calcmode="lin" valueType="num">
                                      <p:cBhvr>
                                        <p:cTn id="68" dur="500" fill="hold"/>
                                        <p:tgtEl>
                                          <p:spTgt spid="27"/>
                                        </p:tgtEl>
                                        <p:attrNameLst>
                                          <p:attrName>ppt_h</p:attrName>
                                        </p:attrNameLst>
                                      </p:cBhvr>
                                      <p:tavLst>
                                        <p:tav tm="0">
                                          <p:val>
                                            <p:fltVal val="0"/>
                                          </p:val>
                                        </p:tav>
                                        <p:tav tm="100000">
                                          <p:val>
                                            <p:strVal val="#ppt_h"/>
                                          </p:val>
                                        </p:tav>
                                      </p:tavLst>
                                    </p:anim>
                                    <p:animEffect transition="in" filter="fade">
                                      <p:cBhvr>
                                        <p:cTn id="6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0" restart="whenNotActive" fill="hold" evtFilter="cancelBubble" nodeType="interactiveSeq">
                <p:stCondLst>
                  <p:cond evt="onClick" delay="0">
                    <p:tgtEl>
                      <p:spTgt spid="26"/>
                    </p:tgtEl>
                  </p:cond>
                </p:stCondLst>
                <p:endSync evt="end" delay="0">
                  <p:rtn val="all"/>
                </p:endSync>
                <p:childTnLst>
                  <p:par>
                    <p:cTn id="71" fill="hold">
                      <p:stCondLst>
                        <p:cond delay="0"/>
                      </p:stCondLst>
                      <p:childTnLst>
                        <p:par>
                          <p:cTn id="72" fill="hold">
                            <p:stCondLst>
                              <p:cond delay="0"/>
                            </p:stCondLst>
                            <p:childTnLst>
                              <p:par>
                                <p:cTn id="73" presetID="1" presetClass="emph" presetSubtype="2" fill="hold" nodeType="clickEffect">
                                  <p:stCondLst>
                                    <p:cond delay="0"/>
                                  </p:stCondLst>
                                  <p:childTnLst>
                                    <p:animClr clrSpc="rgb" dir="cw">
                                      <p:cBhvr>
                                        <p:cTn id="74" dur="250" fill="hold"/>
                                        <p:tgtEl>
                                          <p:spTgt spid="26"/>
                                        </p:tgtEl>
                                        <p:attrNameLst>
                                          <p:attrName>fillcolor</p:attrName>
                                        </p:attrNameLst>
                                      </p:cBhvr>
                                      <p:to>
                                        <a:srgbClr val="FFF2CC"/>
                                      </p:to>
                                    </p:animClr>
                                    <p:set>
                                      <p:cBhvr>
                                        <p:cTn id="75" dur="250" fill="hold"/>
                                        <p:tgtEl>
                                          <p:spTgt spid="26"/>
                                        </p:tgtEl>
                                        <p:attrNameLst>
                                          <p:attrName>fill.type</p:attrName>
                                        </p:attrNameLst>
                                      </p:cBhvr>
                                      <p:to>
                                        <p:strVal val="solid"/>
                                      </p:to>
                                    </p:set>
                                    <p:set>
                                      <p:cBhvr>
                                        <p:cTn id="76" dur="250" fill="hold"/>
                                        <p:tgtEl>
                                          <p:spTgt spid="26"/>
                                        </p:tgtEl>
                                        <p:attrNameLst>
                                          <p:attrName>fill.on</p:attrName>
                                        </p:attrNameLst>
                                      </p:cBhvr>
                                      <p:to>
                                        <p:strVal val="true"/>
                                      </p:to>
                                    </p:set>
                                  </p:childTnLst>
                                  <p:subTnLst>
                                    <p:audio>
                                      <p:cMediaNode>
                                        <p:cTn display="0" masterRel="sameClick">
                                          <p:stCondLst>
                                            <p:cond evt="begin" delay="0">
                                              <p:tn val="73"/>
                                            </p:cond>
                                          </p:stCondLst>
                                          <p:endCondLst>
                                            <p:cond evt="onStopAudio" delay="0">
                                              <p:tgtEl>
                                                <p:sldTgt/>
                                              </p:tgtEl>
                                            </p:cond>
                                          </p:endCondLst>
                                        </p:cTn>
                                        <p:tgtEl>
                                          <p:sndTgt r:embed="rId4" name="click.wav"/>
                                        </p:tgtEl>
                                      </p:cMediaNode>
                                    </p:audio>
                                  </p:subTnLst>
                                </p:cTn>
                              </p:par>
                              <p:par>
                                <p:cTn id="77" presetID="23" presetClass="entr" presetSubtype="32" fill="hold" nodeType="withEffect">
                                  <p:stCondLst>
                                    <p:cond delay="1000"/>
                                  </p:stCondLst>
                                  <p:childTnLst>
                                    <p:set>
                                      <p:cBhvr>
                                        <p:cTn id="78" dur="1" fill="hold">
                                          <p:stCondLst>
                                            <p:cond delay="0"/>
                                          </p:stCondLst>
                                        </p:cTn>
                                        <p:tgtEl>
                                          <p:spTgt spid="47"/>
                                        </p:tgtEl>
                                        <p:attrNameLst>
                                          <p:attrName>style.visibility</p:attrName>
                                        </p:attrNameLst>
                                      </p:cBhvr>
                                      <p:to>
                                        <p:strVal val="visible"/>
                                      </p:to>
                                    </p:set>
                                    <p:anim calcmode="lin" valueType="num">
                                      <p:cBhvr>
                                        <p:cTn id="79" dur="250" fill="hold"/>
                                        <p:tgtEl>
                                          <p:spTgt spid="47"/>
                                        </p:tgtEl>
                                        <p:attrNameLst>
                                          <p:attrName>ppt_w</p:attrName>
                                        </p:attrNameLst>
                                      </p:cBhvr>
                                      <p:tavLst>
                                        <p:tav tm="0">
                                          <p:val>
                                            <p:strVal val="4*#ppt_w"/>
                                          </p:val>
                                        </p:tav>
                                        <p:tav tm="100000">
                                          <p:val>
                                            <p:strVal val="#ppt_w"/>
                                          </p:val>
                                        </p:tav>
                                      </p:tavLst>
                                    </p:anim>
                                    <p:anim calcmode="lin" valueType="num">
                                      <p:cBhvr>
                                        <p:cTn id="80"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7"/>
                                            </p:cond>
                                          </p:stCondLst>
                                          <p:endCondLst>
                                            <p:cond evt="onStopAudio" delay="0">
                                              <p:tgtEl>
                                                <p:sldTgt/>
                                              </p:tgtEl>
                                            </p:cond>
                                          </p:endCondLst>
                                        </p:cTn>
                                        <p:tgtEl>
                                          <p:sndTgt r:embed="rId5" name="Wrong Buzzer.wav"/>
                                        </p:tgtEl>
                                      </p:cMediaNode>
                                    </p:audio>
                                  </p:subTnLst>
                                </p:cTn>
                              </p:par>
                              <p:par>
                                <p:cTn id="81" presetID="1" presetClass="emph" presetSubtype="2" fill="hold" nodeType="withEffect">
                                  <p:stCondLst>
                                    <p:cond delay="1000"/>
                                  </p:stCondLst>
                                  <p:childTnLst>
                                    <p:animClr clrSpc="rgb" dir="cw">
                                      <p:cBhvr>
                                        <p:cTn id="82" dur="250" fill="hold"/>
                                        <p:tgtEl>
                                          <p:spTgt spid="26"/>
                                        </p:tgtEl>
                                        <p:attrNameLst>
                                          <p:attrName>fillcolor</p:attrName>
                                        </p:attrNameLst>
                                      </p:cBhvr>
                                      <p:to>
                                        <a:srgbClr val="FFFF00"/>
                                      </p:to>
                                    </p:animClr>
                                    <p:set>
                                      <p:cBhvr>
                                        <p:cTn id="83" dur="250" fill="hold"/>
                                        <p:tgtEl>
                                          <p:spTgt spid="26"/>
                                        </p:tgtEl>
                                        <p:attrNameLst>
                                          <p:attrName>fill.type</p:attrName>
                                        </p:attrNameLst>
                                      </p:cBhvr>
                                      <p:to>
                                        <p:strVal val="solid"/>
                                      </p:to>
                                    </p:set>
                                    <p:set>
                                      <p:cBhvr>
                                        <p:cTn id="84"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85" restart="whenNotActive" fill="hold" evtFilter="cancelBubble" nodeType="interactiveSeq">
                <p:stCondLst>
                  <p:cond evt="onClick" delay="0">
                    <p:tgtEl>
                      <p:spTgt spid="42"/>
                    </p:tgtEl>
                  </p:cond>
                </p:stCondLst>
                <p:endSync evt="end" delay="0">
                  <p:rtn val="all"/>
                </p:endSync>
                <p:childTnLst>
                  <p:par>
                    <p:cTn id="86" fill="hold">
                      <p:stCondLst>
                        <p:cond delay="0"/>
                      </p:stCondLst>
                      <p:childTnLst>
                        <p:par>
                          <p:cTn id="87" fill="hold">
                            <p:stCondLst>
                              <p:cond delay="0"/>
                            </p:stCondLst>
                            <p:childTnLst>
                              <p:par>
                                <p:cTn id="88" presetID="1" presetClass="emph" presetSubtype="2" fill="hold" nodeType="clickEffect">
                                  <p:stCondLst>
                                    <p:cond delay="0"/>
                                  </p:stCondLst>
                                  <p:childTnLst>
                                    <p:animClr clrSpc="rgb" dir="cw">
                                      <p:cBhvr>
                                        <p:cTn id="89" dur="250" fill="hold"/>
                                        <p:tgtEl>
                                          <p:spTgt spid="42"/>
                                        </p:tgtEl>
                                        <p:attrNameLst>
                                          <p:attrName>fillcolor</p:attrName>
                                        </p:attrNameLst>
                                      </p:cBhvr>
                                      <p:to>
                                        <a:srgbClr val="FFF2CC"/>
                                      </p:to>
                                    </p:animClr>
                                    <p:set>
                                      <p:cBhvr>
                                        <p:cTn id="90" dur="250" fill="hold"/>
                                        <p:tgtEl>
                                          <p:spTgt spid="42"/>
                                        </p:tgtEl>
                                        <p:attrNameLst>
                                          <p:attrName>fill.type</p:attrName>
                                        </p:attrNameLst>
                                      </p:cBhvr>
                                      <p:to>
                                        <p:strVal val="solid"/>
                                      </p:to>
                                    </p:set>
                                    <p:set>
                                      <p:cBhvr>
                                        <p:cTn id="91" dur="250" fill="hold"/>
                                        <p:tgtEl>
                                          <p:spTgt spid="42"/>
                                        </p:tgtEl>
                                        <p:attrNameLst>
                                          <p:attrName>fill.on</p:attrName>
                                        </p:attrNameLst>
                                      </p:cBhvr>
                                      <p:to>
                                        <p:strVal val="true"/>
                                      </p:to>
                                    </p:set>
                                  </p:childTnLst>
                                  <p:subTnLst>
                                    <p:audio>
                                      <p:cMediaNode>
                                        <p:cTn display="0" masterRel="sameClick">
                                          <p:stCondLst>
                                            <p:cond evt="begin" delay="0">
                                              <p:tn val="88"/>
                                            </p:cond>
                                          </p:stCondLst>
                                          <p:endCondLst>
                                            <p:cond evt="onStopAudio" delay="0">
                                              <p:tgtEl>
                                                <p:sldTgt/>
                                              </p:tgtEl>
                                            </p:cond>
                                          </p:endCondLst>
                                        </p:cTn>
                                        <p:tgtEl>
                                          <p:sndTgt r:embed="rId4" name="click.wav"/>
                                        </p:tgtEl>
                                      </p:cMediaNode>
                                    </p:audio>
                                  </p:subTnLst>
                                </p:cTn>
                              </p:par>
                              <p:par>
                                <p:cTn id="92" presetID="23" presetClass="entr" presetSubtype="32" fill="hold" nodeType="withEffect">
                                  <p:stCondLst>
                                    <p:cond delay="1000"/>
                                  </p:stCondLst>
                                  <p:childTnLst>
                                    <p:set>
                                      <p:cBhvr>
                                        <p:cTn id="93" dur="1" fill="hold">
                                          <p:stCondLst>
                                            <p:cond delay="0"/>
                                          </p:stCondLst>
                                        </p:cTn>
                                        <p:tgtEl>
                                          <p:spTgt spid="53"/>
                                        </p:tgtEl>
                                        <p:attrNameLst>
                                          <p:attrName>style.visibility</p:attrName>
                                        </p:attrNameLst>
                                      </p:cBhvr>
                                      <p:to>
                                        <p:strVal val="visible"/>
                                      </p:to>
                                    </p:set>
                                    <p:anim calcmode="lin" valueType="num">
                                      <p:cBhvr>
                                        <p:cTn id="94" dur="250" fill="hold"/>
                                        <p:tgtEl>
                                          <p:spTgt spid="53"/>
                                        </p:tgtEl>
                                        <p:attrNameLst>
                                          <p:attrName>ppt_w</p:attrName>
                                        </p:attrNameLst>
                                      </p:cBhvr>
                                      <p:tavLst>
                                        <p:tav tm="0">
                                          <p:val>
                                            <p:strVal val="4*#ppt_w"/>
                                          </p:val>
                                        </p:tav>
                                        <p:tav tm="100000">
                                          <p:val>
                                            <p:strVal val="#ppt_w"/>
                                          </p:val>
                                        </p:tav>
                                      </p:tavLst>
                                    </p:anim>
                                    <p:anim calcmode="lin" valueType="num">
                                      <p:cBhvr>
                                        <p:cTn id="95"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2"/>
                                            </p:cond>
                                          </p:stCondLst>
                                          <p:endCondLst>
                                            <p:cond evt="onStopAudio" delay="0">
                                              <p:tgtEl>
                                                <p:sldTgt/>
                                              </p:tgtEl>
                                            </p:cond>
                                          </p:endCondLst>
                                        </p:cTn>
                                        <p:tgtEl>
                                          <p:sndTgt r:embed="rId5" name="Wrong Buzzer.wav"/>
                                        </p:tgtEl>
                                      </p:cMediaNode>
                                    </p:audio>
                                  </p:subTnLst>
                                </p:cTn>
                              </p:par>
                              <p:par>
                                <p:cTn id="96" presetID="1" presetClass="emph" presetSubtype="2" fill="hold" nodeType="withEffect">
                                  <p:stCondLst>
                                    <p:cond delay="1000"/>
                                  </p:stCondLst>
                                  <p:childTnLst>
                                    <p:animClr clrSpc="rgb" dir="cw">
                                      <p:cBhvr>
                                        <p:cTn id="97" dur="250" fill="hold"/>
                                        <p:tgtEl>
                                          <p:spTgt spid="42"/>
                                        </p:tgtEl>
                                        <p:attrNameLst>
                                          <p:attrName>fillcolor</p:attrName>
                                        </p:attrNameLst>
                                      </p:cBhvr>
                                      <p:to>
                                        <a:srgbClr val="FFFF00"/>
                                      </p:to>
                                    </p:animClr>
                                    <p:set>
                                      <p:cBhvr>
                                        <p:cTn id="98" dur="250" fill="hold"/>
                                        <p:tgtEl>
                                          <p:spTgt spid="42"/>
                                        </p:tgtEl>
                                        <p:attrNameLst>
                                          <p:attrName>fill.type</p:attrName>
                                        </p:attrNameLst>
                                      </p:cBhvr>
                                      <p:to>
                                        <p:strVal val="solid"/>
                                      </p:to>
                                    </p:set>
                                    <p:set>
                                      <p:cBhvr>
                                        <p:cTn id="99"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100" restart="whenNotActive" fill="hold" evtFilter="cancelBubble" nodeType="interactiveSeq">
                <p:stCondLst>
                  <p:cond evt="onClick" delay="0">
                    <p:tgtEl>
                      <p:spTgt spid="43"/>
                    </p:tgtEl>
                  </p:cond>
                </p:stCondLst>
                <p:endSync evt="end" delay="0">
                  <p:rtn val="all"/>
                </p:endSync>
                <p:childTnLst>
                  <p:par>
                    <p:cTn id="101" fill="hold">
                      <p:stCondLst>
                        <p:cond delay="0"/>
                      </p:stCondLst>
                      <p:childTnLst>
                        <p:par>
                          <p:cTn id="102" fill="hold">
                            <p:stCondLst>
                              <p:cond delay="0"/>
                            </p:stCondLst>
                            <p:childTnLst>
                              <p:par>
                                <p:cTn id="103" presetID="1" presetClass="emph" presetSubtype="2" fill="hold" nodeType="clickEffect">
                                  <p:stCondLst>
                                    <p:cond delay="0"/>
                                  </p:stCondLst>
                                  <p:childTnLst>
                                    <p:animClr clrSpc="rgb" dir="cw">
                                      <p:cBhvr>
                                        <p:cTn id="104" dur="250" fill="hold"/>
                                        <p:tgtEl>
                                          <p:spTgt spid="43"/>
                                        </p:tgtEl>
                                        <p:attrNameLst>
                                          <p:attrName>fillcolor</p:attrName>
                                        </p:attrNameLst>
                                      </p:cBhvr>
                                      <p:to>
                                        <a:srgbClr val="FFF2CC"/>
                                      </p:to>
                                    </p:animClr>
                                    <p:set>
                                      <p:cBhvr>
                                        <p:cTn id="105" dur="250" fill="hold"/>
                                        <p:tgtEl>
                                          <p:spTgt spid="43"/>
                                        </p:tgtEl>
                                        <p:attrNameLst>
                                          <p:attrName>fill.type</p:attrName>
                                        </p:attrNameLst>
                                      </p:cBhvr>
                                      <p:to>
                                        <p:strVal val="solid"/>
                                      </p:to>
                                    </p:set>
                                    <p:set>
                                      <p:cBhvr>
                                        <p:cTn id="106" dur="250" fill="hold"/>
                                        <p:tgtEl>
                                          <p:spTgt spid="43"/>
                                        </p:tgtEl>
                                        <p:attrNameLst>
                                          <p:attrName>fill.on</p:attrName>
                                        </p:attrNameLst>
                                      </p:cBhvr>
                                      <p:to>
                                        <p:strVal val="true"/>
                                      </p:to>
                                    </p:set>
                                  </p:childTnLst>
                                  <p:subTnLst>
                                    <p:audio>
                                      <p:cMediaNode>
                                        <p:cTn display="0" masterRel="sameClick">
                                          <p:stCondLst>
                                            <p:cond evt="begin" delay="0">
                                              <p:tn val="103"/>
                                            </p:cond>
                                          </p:stCondLst>
                                          <p:endCondLst>
                                            <p:cond evt="onStopAudio" delay="0">
                                              <p:tgtEl>
                                                <p:sldTgt/>
                                              </p:tgtEl>
                                            </p:cond>
                                          </p:endCondLst>
                                        </p:cTn>
                                        <p:tgtEl>
                                          <p:sndTgt r:embed="rId4" name="click.wav"/>
                                        </p:tgtEl>
                                      </p:cMediaNode>
                                    </p:audio>
                                  </p:subTnLst>
                                </p:cTn>
                              </p:par>
                              <p:par>
                                <p:cTn id="107" presetID="23" presetClass="entr" presetSubtype="32" fill="hold" nodeType="withEffect">
                                  <p:stCondLst>
                                    <p:cond delay="1000"/>
                                  </p:stCondLst>
                                  <p:childTnLst>
                                    <p:set>
                                      <p:cBhvr>
                                        <p:cTn id="108" dur="1" fill="hold">
                                          <p:stCondLst>
                                            <p:cond delay="0"/>
                                          </p:stCondLst>
                                        </p:cTn>
                                        <p:tgtEl>
                                          <p:spTgt spid="51"/>
                                        </p:tgtEl>
                                        <p:attrNameLst>
                                          <p:attrName>style.visibility</p:attrName>
                                        </p:attrNameLst>
                                      </p:cBhvr>
                                      <p:to>
                                        <p:strVal val="visible"/>
                                      </p:to>
                                    </p:set>
                                    <p:anim calcmode="lin" valueType="num">
                                      <p:cBhvr>
                                        <p:cTn id="109" dur="250" fill="hold"/>
                                        <p:tgtEl>
                                          <p:spTgt spid="51"/>
                                        </p:tgtEl>
                                        <p:attrNameLst>
                                          <p:attrName>ppt_w</p:attrName>
                                        </p:attrNameLst>
                                      </p:cBhvr>
                                      <p:tavLst>
                                        <p:tav tm="0">
                                          <p:val>
                                            <p:strVal val="4*#ppt_w"/>
                                          </p:val>
                                        </p:tav>
                                        <p:tav tm="100000">
                                          <p:val>
                                            <p:strVal val="#ppt_w"/>
                                          </p:val>
                                        </p:tav>
                                      </p:tavLst>
                                    </p:anim>
                                    <p:anim calcmode="lin" valueType="num">
                                      <p:cBhvr>
                                        <p:cTn id="110"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07"/>
                                            </p:cond>
                                          </p:stCondLst>
                                          <p:endCondLst>
                                            <p:cond evt="onStopAudio" delay="0">
                                              <p:tgtEl>
                                                <p:sldTgt/>
                                              </p:tgtEl>
                                            </p:cond>
                                          </p:endCondLst>
                                        </p:cTn>
                                        <p:tgtEl>
                                          <p:sndTgt r:embed="rId6" name="Check mark.wav"/>
                                        </p:tgtEl>
                                      </p:cMediaNode>
                                    </p:audio>
                                  </p:subTnLst>
                                </p:cTn>
                              </p:par>
                              <p:par>
                                <p:cTn id="111" presetID="1" presetClass="emph" presetSubtype="2" fill="hold" nodeType="withEffect">
                                  <p:stCondLst>
                                    <p:cond delay="1000"/>
                                  </p:stCondLst>
                                  <p:childTnLst>
                                    <p:animClr clrSpc="rgb" dir="cw">
                                      <p:cBhvr>
                                        <p:cTn id="112" dur="250" fill="hold"/>
                                        <p:tgtEl>
                                          <p:spTgt spid="43"/>
                                        </p:tgtEl>
                                        <p:attrNameLst>
                                          <p:attrName>fillcolor</p:attrName>
                                        </p:attrNameLst>
                                      </p:cBhvr>
                                      <p:to>
                                        <a:srgbClr val="00B050"/>
                                      </p:to>
                                    </p:animClr>
                                    <p:set>
                                      <p:cBhvr>
                                        <p:cTn id="113" dur="250" fill="hold"/>
                                        <p:tgtEl>
                                          <p:spTgt spid="43"/>
                                        </p:tgtEl>
                                        <p:attrNameLst>
                                          <p:attrName>fill.type</p:attrName>
                                        </p:attrNameLst>
                                      </p:cBhvr>
                                      <p:to>
                                        <p:strVal val="solid"/>
                                      </p:to>
                                    </p:set>
                                    <p:set>
                                      <p:cBhvr>
                                        <p:cTn id="114"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115" restart="whenNotActive" fill="hold" evtFilter="cancelBubble" nodeType="interactiveSeq">
                <p:stCondLst>
                  <p:cond evt="onClick" delay="0">
                    <p:tgtEl>
                      <p:spTgt spid="44"/>
                    </p:tgtEl>
                  </p:cond>
                </p:stCondLst>
                <p:endSync evt="end" delay="0">
                  <p:rtn val="all"/>
                </p:endSync>
                <p:childTnLst>
                  <p:par>
                    <p:cTn id="116" fill="hold">
                      <p:stCondLst>
                        <p:cond delay="0"/>
                      </p:stCondLst>
                      <p:childTnLst>
                        <p:par>
                          <p:cTn id="117" fill="hold">
                            <p:stCondLst>
                              <p:cond delay="0"/>
                            </p:stCondLst>
                            <p:childTnLst>
                              <p:par>
                                <p:cTn id="118" presetID="1" presetClass="emph" presetSubtype="2" fill="hold" nodeType="clickEffect">
                                  <p:stCondLst>
                                    <p:cond delay="0"/>
                                  </p:stCondLst>
                                  <p:childTnLst>
                                    <p:animClr clrSpc="rgb" dir="cw">
                                      <p:cBhvr>
                                        <p:cTn id="119" dur="250" fill="hold"/>
                                        <p:tgtEl>
                                          <p:spTgt spid="44"/>
                                        </p:tgtEl>
                                        <p:attrNameLst>
                                          <p:attrName>fillcolor</p:attrName>
                                        </p:attrNameLst>
                                      </p:cBhvr>
                                      <p:to>
                                        <a:srgbClr val="FFF2CC"/>
                                      </p:to>
                                    </p:animClr>
                                    <p:set>
                                      <p:cBhvr>
                                        <p:cTn id="120" dur="250" fill="hold"/>
                                        <p:tgtEl>
                                          <p:spTgt spid="44"/>
                                        </p:tgtEl>
                                        <p:attrNameLst>
                                          <p:attrName>fill.type</p:attrName>
                                        </p:attrNameLst>
                                      </p:cBhvr>
                                      <p:to>
                                        <p:strVal val="solid"/>
                                      </p:to>
                                    </p:set>
                                    <p:set>
                                      <p:cBhvr>
                                        <p:cTn id="121" dur="250" fill="hold"/>
                                        <p:tgtEl>
                                          <p:spTgt spid="44"/>
                                        </p:tgtEl>
                                        <p:attrNameLst>
                                          <p:attrName>fill.on</p:attrName>
                                        </p:attrNameLst>
                                      </p:cBhvr>
                                      <p:to>
                                        <p:strVal val="true"/>
                                      </p:to>
                                    </p:set>
                                  </p:childTnLst>
                                  <p:subTnLst>
                                    <p:audio>
                                      <p:cMediaNode>
                                        <p:cTn display="0" masterRel="sameClick">
                                          <p:stCondLst>
                                            <p:cond evt="begin" delay="0">
                                              <p:tn val="118"/>
                                            </p:cond>
                                          </p:stCondLst>
                                          <p:endCondLst>
                                            <p:cond evt="onStopAudio" delay="0">
                                              <p:tgtEl>
                                                <p:sldTgt/>
                                              </p:tgtEl>
                                            </p:cond>
                                          </p:endCondLst>
                                        </p:cTn>
                                        <p:tgtEl>
                                          <p:sndTgt r:embed="rId4" name="click.wav"/>
                                        </p:tgtEl>
                                      </p:cMediaNode>
                                    </p:audio>
                                  </p:subTnLst>
                                </p:cTn>
                              </p:par>
                              <p:par>
                                <p:cTn id="122" presetID="23" presetClass="entr" presetSubtype="32" fill="hold" nodeType="withEffect">
                                  <p:stCondLst>
                                    <p:cond delay="1000"/>
                                  </p:stCondLst>
                                  <p:childTnLst>
                                    <p:set>
                                      <p:cBhvr>
                                        <p:cTn id="123" dur="1" fill="hold">
                                          <p:stCondLst>
                                            <p:cond delay="0"/>
                                          </p:stCondLst>
                                        </p:cTn>
                                        <p:tgtEl>
                                          <p:spTgt spid="49"/>
                                        </p:tgtEl>
                                        <p:attrNameLst>
                                          <p:attrName>style.visibility</p:attrName>
                                        </p:attrNameLst>
                                      </p:cBhvr>
                                      <p:to>
                                        <p:strVal val="visible"/>
                                      </p:to>
                                    </p:set>
                                    <p:anim calcmode="lin" valueType="num">
                                      <p:cBhvr>
                                        <p:cTn id="124" dur="250" fill="hold"/>
                                        <p:tgtEl>
                                          <p:spTgt spid="49"/>
                                        </p:tgtEl>
                                        <p:attrNameLst>
                                          <p:attrName>ppt_w</p:attrName>
                                        </p:attrNameLst>
                                      </p:cBhvr>
                                      <p:tavLst>
                                        <p:tav tm="0">
                                          <p:val>
                                            <p:strVal val="4*#ppt_w"/>
                                          </p:val>
                                        </p:tav>
                                        <p:tav tm="100000">
                                          <p:val>
                                            <p:strVal val="#ppt_w"/>
                                          </p:val>
                                        </p:tav>
                                      </p:tavLst>
                                    </p:anim>
                                    <p:anim calcmode="lin" valueType="num">
                                      <p:cBhvr>
                                        <p:cTn id="125"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2"/>
                                            </p:cond>
                                          </p:stCondLst>
                                          <p:endCondLst>
                                            <p:cond evt="onStopAudio" delay="0">
                                              <p:tgtEl>
                                                <p:sldTgt/>
                                              </p:tgtEl>
                                            </p:cond>
                                          </p:endCondLst>
                                        </p:cTn>
                                        <p:tgtEl>
                                          <p:sndTgt r:embed="rId5" name="Wrong Buzzer.wav"/>
                                        </p:tgtEl>
                                      </p:cMediaNode>
                                    </p:audio>
                                  </p:subTnLst>
                                </p:cTn>
                              </p:par>
                              <p:par>
                                <p:cTn id="126" presetID="1" presetClass="emph" presetSubtype="2" fill="hold" nodeType="withEffect">
                                  <p:stCondLst>
                                    <p:cond delay="1000"/>
                                  </p:stCondLst>
                                  <p:childTnLst>
                                    <p:animClr clrSpc="rgb" dir="cw">
                                      <p:cBhvr>
                                        <p:cTn id="127" dur="250" fill="hold"/>
                                        <p:tgtEl>
                                          <p:spTgt spid="44"/>
                                        </p:tgtEl>
                                        <p:attrNameLst>
                                          <p:attrName>fillcolor</p:attrName>
                                        </p:attrNameLst>
                                      </p:cBhvr>
                                      <p:to>
                                        <a:srgbClr val="FFFF00"/>
                                      </p:to>
                                    </p:animClr>
                                    <p:set>
                                      <p:cBhvr>
                                        <p:cTn id="128" dur="250" fill="hold"/>
                                        <p:tgtEl>
                                          <p:spTgt spid="44"/>
                                        </p:tgtEl>
                                        <p:attrNameLst>
                                          <p:attrName>fill.type</p:attrName>
                                        </p:attrNameLst>
                                      </p:cBhvr>
                                      <p:to>
                                        <p:strVal val="solid"/>
                                      </p:to>
                                    </p:set>
                                    <p:set>
                                      <p:cBhvr>
                                        <p:cTn id="129"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audio>
              <p:cMediaNode vol="80000">
                <p:cTn id="130" fill="hold" display="0">
                  <p:stCondLst>
                    <p:cond delay="indefinite"/>
                  </p:stCondLst>
                  <p:endCondLst>
                    <p:cond evt="onStopAudio" delay="0">
                      <p:tgtEl>
                        <p:sldTgt/>
                      </p:tgtEl>
                    </p:cond>
                  </p:endCondLst>
                </p:cTn>
                <p:tgtEl>
                  <p:spTgt spid="25"/>
                </p:tgtEl>
              </p:cMediaNode>
            </p:audio>
          </p:childTnLst>
        </p:cTn>
      </p:par>
    </p:tnLst>
    <p:bldLst>
      <p:bldP spid="4" grpId="0" animBg="1"/>
      <p:bldP spid="26" grpId="0" animBg="1"/>
      <p:bldP spid="40" grpId="0" animBg="1"/>
      <p:bldP spid="41" grpId="0" animBg="1"/>
      <p:bldP spid="42" grpId="0" animBg="1"/>
      <p:bldP spid="43" grpId="0" animBg="1"/>
      <p:bldP spid="44" grpId="0" animBg="1"/>
      <p:bldP spid="3" grpId="0"/>
      <p:bldP spid="24" grpId="0" animBg="1"/>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7B876D-9D9E-41B2-A423-C3ADF14C0975}"/>
              </a:ext>
            </a:extLst>
          </p:cNvPr>
          <p:cNvSpPr>
            <a:spLocks noGrp="1"/>
          </p:cNvSpPr>
          <p:nvPr>
            <p:ph idx="1"/>
          </p:nvPr>
        </p:nvSpPr>
        <p:spPr>
          <a:xfrm>
            <a:off x="838200" y="583421"/>
            <a:ext cx="10515600" cy="4152482"/>
          </a:xfrm>
        </p:spPr>
        <p:txBody>
          <a:bodyPr/>
          <a:lstStyle/>
          <a:p>
            <a:pPr marL="0" indent="0" algn="ctr">
              <a:lnSpc>
                <a:spcPct val="170000"/>
              </a:lnSpc>
              <a:spcBef>
                <a:spcPts val="600"/>
              </a:spcBef>
              <a:buNone/>
            </a:pPr>
            <a:r>
              <a:rPr lang="vi-VN" sz="3200" b="1" dirty="0">
                <a:latin typeface="Times New Roman" panose="02020603050405020304" pitchFamily="18" charset="0"/>
              </a:rPr>
              <a:t>Hướng dẫn chơi:</a:t>
            </a:r>
          </a:p>
          <a:p>
            <a:pPr algn="just">
              <a:lnSpc>
                <a:spcPct val="150000"/>
              </a:lnSpc>
              <a:spcBef>
                <a:spcPts val="0"/>
              </a:spcBef>
              <a:buFont typeface="Wingdings" panose="05000000000000000000" pitchFamily="2" charset="2"/>
              <a:buChar char="Ø"/>
            </a:pPr>
            <a:r>
              <a:rPr lang="vi-VN" sz="2800" b="1" dirty="0">
                <a:latin typeface="Times New Roman" panose="02020603050405020304" pitchFamily="18" charset="0"/>
              </a:rPr>
              <a:t> Mỗi học sinh xung phong chọn tùy ý một câu hỏi trong bộ câu hỏi đã cho và trả lời</a:t>
            </a:r>
            <a:r>
              <a:rPr lang="vi-VN" sz="2800" b="1" dirty="0">
                <a:latin typeface="Times New Roman" panose="02020603050405020304" pitchFamily="18" charset="0"/>
                <a:cs typeface="Arial Unicode MS"/>
              </a:rPr>
              <a:t>.</a:t>
            </a:r>
          </a:p>
          <a:p>
            <a:pPr algn="just">
              <a:lnSpc>
                <a:spcPct val="150000"/>
              </a:lnSpc>
              <a:spcBef>
                <a:spcPts val="0"/>
              </a:spcBef>
              <a:buFont typeface="Wingdings" panose="05000000000000000000" pitchFamily="2" charset="2"/>
              <a:buChar char="Ø"/>
            </a:pPr>
            <a:r>
              <a:rPr lang="vi-VN" sz="2800" b="1" dirty="0">
                <a:effectLst/>
                <a:latin typeface="Times New Roman" panose="02020603050405020304" pitchFamily="18" charset="0"/>
                <a:ea typeface="Calibri" panose="020F0502020204030204" pitchFamily="34" charset="0"/>
                <a:cs typeface="Arial Unicode MS"/>
              </a:rPr>
              <a:t> Trả</a:t>
            </a:r>
            <a:r>
              <a:rPr lang="vi-VN" sz="2800" b="1" spc="-45" dirty="0">
                <a:effectLst/>
                <a:latin typeface="Times New Roman" panose="02020603050405020304" pitchFamily="18" charset="0"/>
                <a:ea typeface="Calibri" panose="020F0502020204030204" pitchFamily="34" charset="0"/>
                <a:cs typeface="Arial Unicode MS"/>
              </a:rPr>
              <a:t> </a:t>
            </a:r>
            <a:r>
              <a:rPr lang="vi-VN" sz="2800" b="1" dirty="0">
                <a:effectLst/>
                <a:latin typeface="Times New Roman" panose="02020603050405020304" pitchFamily="18" charset="0"/>
                <a:ea typeface="Calibri" panose="020F0502020204030204" pitchFamily="34" charset="0"/>
                <a:cs typeface="Arial Unicode MS"/>
              </a:rPr>
              <a:t>lời</a:t>
            </a:r>
            <a:r>
              <a:rPr lang="vi-VN" sz="2800" b="1" spc="-45" dirty="0">
                <a:effectLst/>
                <a:latin typeface="Times New Roman" panose="02020603050405020304" pitchFamily="18" charset="0"/>
                <a:ea typeface="Calibri" panose="020F0502020204030204" pitchFamily="34" charset="0"/>
                <a:cs typeface="Arial Unicode MS"/>
              </a:rPr>
              <a:t> </a:t>
            </a:r>
            <a:r>
              <a:rPr lang="vi-VN" sz="2800" b="1" dirty="0">
                <a:effectLst/>
                <a:latin typeface="Times New Roman" panose="02020603050405020304" pitchFamily="18" charset="0"/>
                <a:ea typeface="Calibri" panose="020F0502020204030204" pitchFamily="34" charset="0"/>
                <a:cs typeface="Arial Unicode MS"/>
              </a:rPr>
              <a:t>đúng học sinh được quay nhận thưởng. </a:t>
            </a:r>
          </a:p>
          <a:p>
            <a:pPr algn="just">
              <a:lnSpc>
                <a:spcPct val="150000"/>
              </a:lnSpc>
              <a:spcBef>
                <a:spcPts val="0"/>
              </a:spcBef>
              <a:buFont typeface="Wingdings" panose="05000000000000000000" pitchFamily="2" charset="2"/>
              <a:buChar char="Ø"/>
            </a:pPr>
            <a:r>
              <a:rPr lang="vi-VN" sz="2800" b="1" dirty="0">
                <a:effectLst/>
                <a:latin typeface="Times New Roman" panose="02020603050405020304" pitchFamily="18" charset="0"/>
                <a:ea typeface="Calibri" panose="020F0502020204030204" pitchFamily="34" charset="0"/>
                <a:cs typeface="Arial Unicode MS"/>
              </a:rPr>
              <a:t> Trả lời sai phải nhường lại quyền trả lời cho bạn khác.</a:t>
            </a:r>
          </a:p>
          <a:p>
            <a:pPr algn="just">
              <a:lnSpc>
                <a:spcPct val="150000"/>
              </a:lnSpc>
              <a:spcBef>
                <a:spcPts val="0"/>
              </a:spcBef>
              <a:buFont typeface="Wingdings" panose="05000000000000000000" pitchFamily="2" charset="2"/>
              <a:buChar char="Ø"/>
            </a:pPr>
            <a:r>
              <a:rPr lang="vi-VN" sz="2800" b="1" dirty="0">
                <a:latin typeface="Times New Roman" panose="02020603050405020304" pitchFamily="18" charset="0"/>
              </a:rPr>
              <a:t> Thời gian chơi: 30 giây vừa đọc câu hỏi và trả lời câu hỏi.</a:t>
            </a:r>
            <a:endParaRPr lang="vi-VN" sz="2800" b="1" dirty="0">
              <a:effectLst/>
              <a:latin typeface="Times New Roman" panose="02020603050405020304" pitchFamily="18" charset="0"/>
              <a:ea typeface="Calibri" panose="020F0502020204030204" pitchFamily="34" charset="0"/>
              <a:cs typeface="Arial Unicode MS"/>
            </a:endParaRPr>
          </a:p>
        </p:txBody>
      </p:sp>
      <p:sp>
        <p:nvSpPr>
          <p:cNvPr id="4" name="Cloud 3">
            <a:hlinkClick r:id="rId2" action="ppaction://hlinksldjump"/>
            <a:extLst>
              <a:ext uri="{FF2B5EF4-FFF2-40B4-BE49-F238E27FC236}">
                <a16:creationId xmlns:a16="http://schemas.microsoft.com/office/drawing/2014/main" id="{10144D8F-33D8-4809-A458-1E8ACBD1F42A}"/>
              </a:ext>
            </a:extLst>
          </p:cNvPr>
          <p:cNvSpPr/>
          <p:nvPr/>
        </p:nvSpPr>
        <p:spPr>
          <a:xfrm>
            <a:off x="4667494" y="4908976"/>
            <a:ext cx="2359211"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33515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28">
            <a:extLst>
              <a:ext uri="{FF2B5EF4-FFF2-40B4-BE49-F238E27FC236}">
                <a16:creationId xmlns:a16="http://schemas.microsoft.com/office/drawing/2014/main" id="{8F343863-9DC9-48EE-8845-A5B504C915DF}"/>
              </a:ext>
            </a:extLst>
          </p:cNvPr>
          <p:cNvSpPr/>
          <p:nvPr/>
        </p:nvSpPr>
        <p:spPr>
          <a:xfrm>
            <a:off x="2562108" y="2554612"/>
            <a:ext cx="8263641" cy="174877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solidFill>
                  <a:srgbClr val="FFFF00"/>
                </a:solidFill>
                <a:latin typeface="Arial" panose="020B0604020202020204" pitchFamily="34" charset="0"/>
                <a:cs typeface="Arial" panose="020B0604020202020204" pitchFamily="34" charset="0"/>
              </a:rPr>
              <a:t>HOẠT ĐỘNG </a:t>
            </a:r>
            <a:r>
              <a:rPr lang="en-US" sz="4000" b="1" dirty="0">
                <a:solidFill>
                  <a:srgbClr val="FFFF00"/>
                </a:solidFill>
                <a:latin typeface="Arial" panose="020B0604020202020204" pitchFamily="34" charset="0"/>
                <a:cs typeface="Arial" panose="020B0604020202020204" pitchFamily="34" charset="0"/>
              </a:rPr>
              <a:t>CỦNG CỐ</a:t>
            </a:r>
          </a:p>
        </p:txBody>
      </p:sp>
      <p:grpSp>
        <p:nvGrpSpPr>
          <p:cNvPr id="8" name="Group 7">
            <a:extLst>
              <a:ext uri="{FF2B5EF4-FFF2-40B4-BE49-F238E27FC236}">
                <a16:creationId xmlns:a16="http://schemas.microsoft.com/office/drawing/2014/main" id="{721EFA2B-5246-2BDD-69D7-B39E169DF50E}"/>
              </a:ext>
            </a:extLst>
          </p:cNvPr>
          <p:cNvGrpSpPr/>
          <p:nvPr/>
        </p:nvGrpSpPr>
        <p:grpSpPr>
          <a:xfrm rot="10800000">
            <a:off x="-1039576" y="0"/>
            <a:ext cx="3136324" cy="6858000"/>
            <a:chOff x="9055676" y="0"/>
            <a:chExt cx="3136324" cy="6858000"/>
          </a:xfrm>
        </p:grpSpPr>
        <p:sp>
          <p:nvSpPr>
            <p:cNvPr id="9" name="Rectangle 8">
              <a:extLst>
                <a:ext uri="{FF2B5EF4-FFF2-40B4-BE49-F238E27FC236}">
                  <a16:creationId xmlns:a16="http://schemas.microsoft.com/office/drawing/2014/main" id="{354B34F9-F341-291F-19D9-8BB27087295C}"/>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EE2E4B71-A279-C864-F53E-82E52C0EADC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C9401519-04DD-308F-E895-815D0CC62D8D}"/>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EABF1F8D-0A57-7A49-E811-0058394C4B65}"/>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C5852CD9-D2B5-74AC-6D70-B45A01E0DFA6}"/>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82116318"/>
      </p:ext>
    </p:extLst>
  </p:cSld>
  <p:clrMapOvr>
    <a:masterClrMapping/>
  </p:clrMapOvr>
  <p:transition spd="slow">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2666D7-48F7-0119-A044-76C9221B2615}"/>
              </a:ext>
            </a:extLst>
          </p:cNvPr>
          <p:cNvPicPr>
            <a:picLocks noChangeAspect="1"/>
          </p:cNvPicPr>
          <p:nvPr/>
        </p:nvPicPr>
        <p:blipFill rotWithShape="1">
          <a:blip r:embed="rId3"/>
          <a:srcRect b="10734"/>
          <a:stretch/>
        </p:blipFill>
        <p:spPr>
          <a:xfrm>
            <a:off x="1292256" y="814120"/>
            <a:ext cx="5165077" cy="3930175"/>
          </a:xfrm>
          <a:prstGeom prst="rect">
            <a:avLst/>
          </a:prstGeom>
        </p:spPr>
      </p:pic>
      <p:sp>
        <p:nvSpPr>
          <p:cNvPr id="20" name="Rectangle: Rounded Corners 19">
            <a:extLst>
              <a:ext uri="{FF2B5EF4-FFF2-40B4-BE49-F238E27FC236}">
                <a16:creationId xmlns:a16="http://schemas.microsoft.com/office/drawing/2014/main" id="{F0B9D66F-5601-40B8-86B8-4B94AB7C2B0B}"/>
              </a:ext>
            </a:extLst>
          </p:cNvPr>
          <p:cNvSpPr/>
          <p:nvPr/>
        </p:nvSpPr>
        <p:spPr>
          <a:xfrm>
            <a:off x="83518" y="49875"/>
            <a:ext cx="418922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B41947A2-8C4E-460E-A29C-30BD4B5DB041}"/>
              </a:ext>
            </a:extLst>
          </p:cNvPr>
          <p:cNvGrpSpPr/>
          <p:nvPr/>
        </p:nvGrpSpPr>
        <p:grpSpPr>
          <a:xfrm rot="19823548">
            <a:off x="11757294" y="-1422812"/>
            <a:ext cx="3136324" cy="8030311"/>
            <a:chOff x="9055676" y="0"/>
            <a:chExt cx="3136324" cy="6858000"/>
          </a:xfrm>
        </p:grpSpPr>
        <p:sp>
          <p:nvSpPr>
            <p:cNvPr id="27" name="Rectangle 26">
              <a:extLst>
                <a:ext uri="{FF2B5EF4-FFF2-40B4-BE49-F238E27FC236}">
                  <a16:creationId xmlns:a16="http://schemas.microsoft.com/office/drawing/2014/main" id="{EA5BD8AB-C5E3-48B8-8244-650D432A9D70}"/>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A2DC627-8030-44BB-AF58-DA2E1D7FE52E}"/>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C7E7C356-12CC-418B-92DE-C3D776E2F383}"/>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0E126EC2-82B8-4C28-8457-E91069573314}"/>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3612BE79-8E59-4846-9676-1838738481B9}"/>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1">
            <a:extLst>
              <a:ext uri="{FF2B5EF4-FFF2-40B4-BE49-F238E27FC236}">
                <a16:creationId xmlns:a16="http://schemas.microsoft.com/office/drawing/2014/main" id="{4D3CFCA8-27ED-41FB-92A9-BA8CC0500364}"/>
              </a:ext>
            </a:extLst>
          </p:cNvPr>
          <p:cNvSpPr txBox="1"/>
          <p:nvPr/>
        </p:nvSpPr>
        <p:spPr>
          <a:xfrm>
            <a:off x="244204" y="107270"/>
            <a:ext cx="4028538" cy="523220"/>
          </a:xfrm>
          <a:prstGeom prst="rect">
            <a:avLst/>
          </a:prstGeom>
          <a:noFill/>
        </p:spPr>
        <p:txBody>
          <a:bodyPr wrap="square">
            <a:spAutoFit/>
          </a:bodyPr>
          <a:lstStyle/>
          <a:p>
            <a:r>
              <a:rPr lang="en-US" sz="2800" b="1" dirty="0">
                <a:solidFill>
                  <a:srgbClr val="C55A11"/>
                </a:solidFill>
                <a:latin typeface="Arial" panose="020B0604020202020204" pitchFamily="34" charset="0"/>
                <a:cs typeface="Arial" panose="020B0604020202020204" pitchFamily="34" charset="0"/>
              </a:rPr>
              <a:t>HOẠT ĐỘNG MỞ ĐẦU</a:t>
            </a:r>
            <a:endParaRPr lang="en-US" sz="2800" dirty="0">
              <a:solidFill>
                <a:srgbClr val="C55A11"/>
              </a:solidFill>
              <a:latin typeface="Arial" panose="020B0604020202020204" pitchFamily="34" charset="0"/>
              <a:cs typeface="Arial" panose="020B0604020202020204" pitchFamily="34" charset="0"/>
            </a:endParaRPr>
          </a:p>
        </p:txBody>
      </p:sp>
      <p:pic>
        <p:nvPicPr>
          <p:cNvPr id="21" name="!!3" descr="Wondering | Grappige gezichten, Smiley, Grappige plaatjes">
            <a:extLst>
              <a:ext uri="{FF2B5EF4-FFF2-40B4-BE49-F238E27FC236}">
                <a16:creationId xmlns:a16="http://schemas.microsoft.com/office/drawing/2014/main" id="{679F008B-6D84-4B69-B54D-201981BB38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80" y="5353375"/>
            <a:ext cx="1196668" cy="144212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16544530-D08C-24CE-1D88-3B7D4C38E250}"/>
              </a:ext>
            </a:extLst>
          </p:cNvPr>
          <p:cNvSpPr txBox="1"/>
          <p:nvPr/>
        </p:nvSpPr>
        <p:spPr>
          <a:xfrm>
            <a:off x="1401953" y="5627142"/>
            <a:ext cx="4945684" cy="523220"/>
          </a:xfrm>
          <a:prstGeom prst="rect">
            <a:avLst/>
          </a:prstGeom>
          <a:noFill/>
        </p:spPr>
        <p:txBody>
          <a:bodyPr wrap="square">
            <a:spAutoFit/>
          </a:bodyPr>
          <a:lstStyle/>
          <a:p>
            <a:r>
              <a:rPr lang="en-US" sz="28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Gợi</a:t>
            </a:r>
            <a:r>
              <a:rPr lang="en-US"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cho</a:t>
            </a:r>
            <a:r>
              <a:rPr lang="en-US"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 ta </a:t>
            </a:r>
            <a:r>
              <a:rPr lang="en-US" sz="28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những</a:t>
            </a:r>
            <a:r>
              <a:rPr lang="en-US"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hình</a:t>
            </a:r>
            <a:r>
              <a:rPr lang="en-US"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gì</a:t>
            </a:r>
            <a:r>
              <a:rPr lang="en-US"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endParaRPr lang="en-US" sz="2800" dirty="0"/>
          </a:p>
        </p:txBody>
      </p:sp>
      <p:grpSp>
        <p:nvGrpSpPr>
          <p:cNvPr id="3" name="Group 2">
            <a:extLst>
              <a:ext uri="{FF2B5EF4-FFF2-40B4-BE49-F238E27FC236}">
                <a16:creationId xmlns:a16="http://schemas.microsoft.com/office/drawing/2014/main" id="{DFE28F6E-BF15-99A3-9623-1D9360C9B1ED}"/>
              </a:ext>
            </a:extLst>
          </p:cNvPr>
          <p:cNvGrpSpPr/>
          <p:nvPr/>
        </p:nvGrpSpPr>
        <p:grpSpPr>
          <a:xfrm>
            <a:off x="7278600" y="597133"/>
            <a:ext cx="2462171" cy="4659502"/>
            <a:chOff x="7278600" y="597133"/>
            <a:chExt cx="2462171" cy="4659502"/>
          </a:xfrm>
        </p:grpSpPr>
        <p:pic>
          <p:nvPicPr>
            <p:cNvPr id="1026" name="Picture 2" descr="Cánh Diều Hình Tam Giác Nhiều Màu Ngoài Trời Với Dây Chuyền 30M">
              <a:extLst>
                <a:ext uri="{FF2B5EF4-FFF2-40B4-BE49-F238E27FC236}">
                  <a16:creationId xmlns:a16="http://schemas.microsoft.com/office/drawing/2014/main" id="{CCD01D20-60B4-3830-7F3C-10E76ADBAC3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968" r="18033"/>
            <a:stretch/>
          </p:blipFill>
          <p:spPr bwMode="auto">
            <a:xfrm>
              <a:off x="7278600" y="597133"/>
              <a:ext cx="2462171" cy="3908279"/>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48810998-0A52-03BA-36ED-831266B3AE3E}"/>
                </a:ext>
              </a:extLst>
            </p:cNvPr>
            <p:cNvSpPr txBox="1"/>
            <p:nvPr/>
          </p:nvSpPr>
          <p:spPr>
            <a:xfrm>
              <a:off x="7796215" y="4794970"/>
              <a:ext cx="1652841" cy="461665"/>
            </a:xfrm>
            <a:prstGeom prst="rect">
              <a:avLst/>
            </a:prstGeom>
            <a:noFill/>
          </p:spPr>
          <p:txBody>
            <a:bodyPr wrap="square">
              <a:spAutoFit/>
            </a:bodyPr>
            <a:lstStyle/>
            <a:p>
              <a:r>
                <a:rPr lang="en-US" sz="2400" dirty="0" err="1">
                  <a:latin typeface="Arial" panose="020B0604020202020204" pitchFamily="34" charset="0"/>
                  <a:cs typeface="Arial" panose="020B0604020202020204" pitchFamily="34" charset="0"/>
                </a:rPr>
                <a:t>Cánh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diều</a:t>
              </a:r>
              <a:endParaRPr lang="en-US" sz="2400" dirty="0"/>
            </a:p>
          </p:txBody>
        </p:sp>
      </p:grpSp>
      <p:sp>
        <p:nvSpPr>
          <p:cNvPr id="22" name="Freeform: Shape 21">
            <a:extLst>
              <a:ext uri="{FF2B5EF4-FFF2-40B4-BE49-F238E27FC236}">
                <a16:creationId xmlns:a16="http://schemas.microsoft.com/office/drawing/2014/main" id="{2577E744-650E-37EB-8F3F-016616FCBD05}"/>
              </a:ext>
            </a:extLst>
          </p:cNvPr>
          <p:cNvSpPr/>
          <p:nvPr/>
        </p:nvSpPr>
        <p:spPr>
          <a:xfrm>
            <a:off x="3059834" y="2466247"/>
            <a:ext cx="2371061" cy="1562986"/>
          </a:xfrm>
          <a:custGeom>
            <a:avLst/>
            <a:gdLst>
              <a:gd name="connsiteX0" fmla="*/ 0 w 2371061"/>
              <a:gd name="connsiteY0" fmla="*/ 85061 h 1562986"/>
              <a:gd name="connsiteX1" fmla="*/ 1648047 w 2371061"/>
              <a:gd name="connsiteY1" fmla="*/ 0 h 1562986"/>
              <a:gd name="connsiteX2" fmla="*/ 2371061 w 2371061"/>
              <a:gd name="connsiteY2" fmla="*/ 1562986 h 1562986"/>
              <a:gd name="connsiteX3" fmla="*/ 63796 w 2371061"/>
              <a:gd name="connsiteY3" fmla="*/ 829340 h 1562986"/>
              <a:gd name="connsiteX4" fmla="*/ 0 w 2371061"/>
              <a:gd name="connsiteY4" fmla="*/ 85061 h 1562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1061" h="1562986">
                <a:moveTo>
                  <a:pt x="0" y="85061"/>
                </a:moveTo>
                <a:lnTo>
                  <a:pt x="1648047" y="0"/>
                </a:lnTo>
                <a:lnTo>
                  <a:pt x="2371061" y="1562986"/>
                </a:lnTo>
                <a:lnTo>
                  <a:pt x="63796" y="829340"/>
                </a:lnTo>
                <a:lnTo>
                  <a:pt x="0" y="85061"/>
                </a:lnTo>
                <a:close/>
              </a:path>
            </a:pathLst>
          </a:custGeom>
          <a:solidFill>
            <a:schemeClr val="accent6">
              <a:lumMod val="40000"/>
              <a:lumOff val="60000"/>
            </a:schemeClr>
          </a:solidFill>
          <a:ln w="31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6CC0EE1-48D2-B1A0-8FD3-6091C5E9494E}"/>
              </a:ext>
            </a:extLst>
          </p:cNvPr>
          <p:cNvSpPr/>
          <p:nvPr/>
        </p:nvSpPr>
        <p:spPr>
          <a:xfrm>
            <a:off x="7793665" y="648586"/>
            <a:ext cx="1435395" cy="1701209"/>
          </a:xfrm>
          <a:custGeom>
            <a:avLst/>
            <a:gdLst>
              <a:gd name="connsiteX0" fmla="*/ 733647 w 1435395"/>
              <a:gd name="connsiteY0" fmla="*/ 0 h 1701209"/>
              <a:gd name="connsiteX1" fmla="*/ 0 w 1435395"/>
              <a:gd name="connsiteY1" fmla="*/ 478465 h 1701209"/>
              <a:gd name="connsiteX2" fmla="*/ 701749 w 1435395"/>
              <a:gd name="connsiteY2" fmla="*/ 1701209 h 1701209"/>
              <a:gd name="connsiteX3" fmla="*/ 1435395 w 1435395"/>
              <a:gd name="connsiteY3" fmla="*/ 467833 h 1701209"/>
              <a:gd name="connsiteX4" fmla="*/ 733647 w 1435395"/>
              <a:gd name="connsiteY4" fmla="*/ 0 h 1701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5395" h="1701209">
                <a:moveTo>
                  <a:pt x="733647" y="0"/>
                </a:moveTo>
                <a:lnTo>
                  <a:pt x="0" y="478465"/>
                </a:lnTo>
                <a:lnTo>
                  <a:pt x="701749" y="1701209"/>
                </a:lnTo>
                <a:lnTo>
                  <a:pt x="1435395" y="467833"/>
                </a:lnTo>
                <a:lnTo>
                  <a:pt x="733647" y="0"/>
                </a:lnTo>
                <a:close/>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5411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heel(1)">
                                      <p:cBhvr>
                                        <p:cTn id="12" dur="2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heel(1)">
                                      <p:cBhvr>
                                        <p:cTn id="17" dur="20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grpId="1" nodeType="clickEffect">
                                  <p:stCondLst>
                                    <p:cond delay="0"/>
                                  </p:stCondLst>
                                  <p:childTnLst>
                                    <p:animMotion origin="layout" path="M 2.91667E-6 -1.11111E-6 L 0.00221 -0.22569 " pathEditMode="relative" rAng="0" ptsTypes="AA">
                                      <p:cBhvr>
                                        <p:cTn id="21" dur="2000" fill="hold"/>
                                        <p:tgtEl>
                                          <p:spTgt spid="22"/>
                                        </p:tgtEl>
                                        <p:attrNameLst>
                                          <p:attrName>ppt_x</p:attrName>
                                          <p:attrName>ppt_y</p:attrName>
                                        </p:attrNameLst>
                                      </p:cBhvr>
                                      <p:rCtr x="104" y="-11296"/>
                                    </p:animMotion>
                                  </p:childTnLst>
                                </p:cTn>
                              </p:par>
                              <p:par>
                                <p:cTn id="22" presetID="42" presetClass="path" presetSubtype="0" accel="50000" decel="50000" fill="hold" grpId="1" nodeType="withEffect">
                                  <p:stCondLst>
                                    <p:cond delay="0"/>
                                  </p:stCondLst>
                                  <p:childTnLst>
                                    <p:animMotion origin="layout" path="M 3.125E-6 1.48148E-6 L 3.75E-6 2.96296E-6 " pathEditMode="relative" rAng="0" ptsTypes="AA">
                                      <p:cBhvr>
                                        <p:cTn id="23" dur="2000" fill="hold"/>
                                        <p:tgtEl>
                                          <p:spTgt spid="24"/>
                                        </p:tgtEl>
                                        <p:attrNameLst>
                                          <p:attrName>ppt_x</p:attrName>
                                          <p:attrName>ppt_y</p:attrName>
                                        </p:attrNameLst>
                                      </p:cBhvr>
                                      <p:rCtr x="-26" y="1852"/>
                                    </p:animMotion>
                                  </p:childTnLst>
                                </p:cTn>
                              </p:par>
                              <p:par>
                                <p:cTn id="24" presetID="10" presetClass="exit" presetSubtype="0" fill="hold" nodeType="withEffect">
                                  <p:stCondLst>
                                    <p:cond delay="0"/>
                                  </p:stCondLst>
                                  <p:childTnLst>
                                    <p:animEffect transition="out" filter="fade">
                                      <p:cBhvr>
                                        <p:cTn id="25" dur="500"/>
                                        <p:tgtEl>
                                          <p:spTgt spid="3"/>
                                        </p:tgtEl>
                                      </p:cBhvr>
                                    </p:animEffect>
                                    <p:set>
                                      <p:cBhvr>
                                        <p:cTn id="26" dur="1" fill="hold">
                                          <p:stCondLst>
                                            <p:cond delay="499"/>
                                          </p:stCondLst>
                                        </p:cTn>
                                        <p:tgtEl>
                                          <p:spTgt spid="3"/>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4"/>
                                        </p:tgtEl>
                                      </p:cBhvr>
                                    </p:animEffect>
                                    <p:set>
                                      <p:cBhvr>
                                        <p:cTn id="29" dur="1" fill="hold">
                                          <p:stCondLst>
                                            <p:cond delay="499"/>
                                          </p:stCondLst>
                                        </p:cTn>
                                        <p:tgtEl>
                                          <p:spTgt spid="4"/>
                                        </p:tgtEl>
                                        <p:attrNameLst>
                                          <p:attrName>style.visibility</p:attrName>
                                        </p:attrNameLst>
                                      </p:cBhvr>
                                      <p:to>
                                        <p:strVal val="hidden"/>
                                      </p:to>
                                    </p:set>
                                  </p:childTnLst>
                                </p:cTn>
                              </p:par>
                              <p:par>
                                <p:cTn id="30" presetID="10" presetClass="entr" presetSubtype="0"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2" grpId="0" animBg="1"/>
      <p:bldP spid="22" grpId="1" animBg="1"/>
      <p:bldP spid="24" grpId="0" animBg="1"/>
      <p:bldP spid="24"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76FE0DA-8E1F-493E-3C6E-66B6F9F23A81}"/>
              </a:ext>
            </a:extLst>
          </p:cNvPr>
          <p:cNvPicPr>
            <a:picLocks noChangeAspect="1"/>
          </p:cNvPicPr>
          <p:nvPr/>
        </p:nvPicPr>
        <p:blipFill rotWithShape="1">
          <a:blip r:embed="rId2"/>
          <a:srcRect b="5064"/>
          <a:stretch/>
        </p:blipFill>
        <p:spPr>
          <a:xfrm>
            <a:off x="0" y="-28547"/>
            <a:ext cx="12192000" cy="5903843"/>
          </a:xfrm>
          <a:prstGeom prst="rect">
            <a:avLst/>
          </a:prstGeom>
        </p:spPr>
      </p:pic>
      <p:grpSp>
        <p:nvGrpSpPr>
          <p:cNvPr id="19" name="Group 18">
            <a:extLst>
              <a:ext uri="{FF2B5EF4-FFF2-40B4-BE49-F238E27FC236}">
                <a16:creationId xmlns:a16="http://schemas.microsoft.com/office/drawing/2014/main" id="{D4EF09CF-3362-453A-9463-F6669A9D3E01}"/>
              </a:ext>
            </a:extLst>
          </p:cNvPr>
          <p:cNvGrpSpPr/>
          <p:nvPr/>
        </p:nvGrpSpPr>
        <p:grpSpPr>
          <a:xfrm rot="8757556">
            <a:off x="-1558401" y="3204884"/>
            <a:ext cx="3136324" cy="6858000"/>
            <a:chOff x="9055676" y="0"/>
            <a:chExt cx="3136324" cy="6858000"/>
          </a:xfrm>
        </p:grpSpPr>
        <p:sp>
          <p:nvSpPr>
            <p:cNvPr id="20" name="Rectangle 19">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100530137"/>
      </p:ext>
    </p:extLst>
  </p:cSld>
  <p:clrMapOvr>
    <a:masterClrMapping/>
  </p:clrMapOvr>
  <p:transition spd="slow">
    <p:randomBar dir="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4">
            <a:extLst>
              <a:ext uri="{FF2B5EF4-FFF2-40B4-BE49-F238E27FC236}">
                <a16:creationId xmlns:a16="http://schemas.microsoft.com/office/drawing/2014/main" id="{58E6D429-DC53-47C4-8036-1E9D12B8E28B}"/>
              </a:ext>
            </a:extLst>
          </p:cNvPr>
          <p:cNvSpPr/>
          <p:nvPr/>
        </p:nvSpPr>
        <p:spPr>
          <a:xfrm>
            <a:off x="2119063" y="208796"/>
            <a:ext cx="7930176" cy="956117"/>
          </a:xfrm>
          <a:prstGeom prst="roundRect">
            <a:avLst>
              <a:gd name="adj" fmla="val 50000"/>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Arial" panose="020B0604020202020204" pitchFamily="34" charset="0"/>
                <a:cs typeface="Arial" panose="020B0604020202020204" pitchFamily="34" charset="0"/>
              </a:rPr>
              <a:t>HƯỚNG DẪN TỰ HỌC Ở NHÀ</a:t>
            </a: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CE530CE9-79B6-4A34-9DE8-7F769B44A120}"/>
                  </a:ext>
                </a:extLst>
              </p:cNvPr>
              <p:cNvSpPr txBox="1"/>
              <p:nvPr/>
            </p:nvSpPr>
            <p:spPr>
              <a:xfrm>
                <a:off x="215371" y="1046077"/>
                <a:ext cx="11314019" cy="1951496"/>
              </a:xfrm>
              <a:prstGeom prst="rect">
                <a:avLst/>
              </a:prstGeom>
              <a:noFill/>
            </p:spPr>
            <p:txBody>
              <a:bodyPr wrap="square">
                <a:spAutoFit/>
              </a:bodyPr>
              <a:lstStyle/>
              <a:p>
                <a:pPr marL="457200" indent="-457200">
                  <a:lnSpc>
                    <a:spcPct val="150000"/>
                  </a:lnSpc>
                  <a:buFontTx/>
                  <a:buChar char="-"/>
                </a:pPr>
                <a:r>
                  <a:rPr lang="en-US" sz="2800" dirty="0" err="1">
                    <a:solidFill>
                      <a:srgbClr val="0070C0"/>
                    </a:solidFill>
                    <a:latin typeface="Arial" panose="020B0604020202020204" pitchFamily="34" charset="0"/>
                    <a:cs typeface="Arial" panose="020B0604020202020204" pitchFamily="34" charset="0"/>
                  </a:rPr>
                  <a:t>Nắm</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chắc</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nội</a:t>
                </a:r>
                <a:r>
                  <a:rPr lang="en-US" sz="2800" dirty="0">
                    <a:solidFill>
                      <a:srgbClr val="0070C0"/>
                    </a:solidFill>
                    <a:latin typeface="Arial" panose="020B0604020202020204" pitchFamily="34" charset="0"/>
                    <a:cs typeface="Arial" panose="020B0604020202020204" pitchFamily="34" charset="0"/>
                  </a:rPr>
                  <a:t> dung </a:t>
                </a:r>
                <a:r>
                  <a:rPr lang="en-US" sz="2800" dirty="0" err="1">
                    <a:solidFill>
                      <a:srgbClr val="0070C0"/>
                    </a:solidFill>
                    <a:latin typeface="Arial" panose="020B0604020202020204" pitchFamily="34" charset="0"/>
                    <a:cs typeface="Arial" panose="020B0604020202020204" pitchFamily="34" charset="0"/>
                  </a:rPr>
                  <a:t>định</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lí</a:t>
                </a:r>
                <a:r>
                  <a:rPr lang="en-US" sz="2800" dirty="0">
                    <a:solidFill>
                      <a:srgbClr val="0070C0"/>
                    </a:solidFill>
                    <a:latin typeface="Arial" panose="020B0604020202020204" pitchFamily="34" charset="0"/>
                    <a:cs typeface="Arial" panose="020B0604020202020204" pitchFamily="34" charset="0"/>
                  </a:rPr>
                  <a:t>.</a:t>
                </a:r>
              </a:p>
              <a:p>
                <a:pPr marL="457200" indent="-457200">
                  <a:lnSpc>
                    <a:spcPct val="150000"/>
                  </a:lnSpc>
                  <a:buFontTx/>
                  <a:buChar char="-"/>
                </a:pPr>
                <a:r>
                  <a:rPr lang="en-US" sz="2800" dirty="0">
                    <a:solidFill>
                      <a:srgbClr val="0070C0"/>
                    </a:solidFill>
                    <a:latin typeface="Arial" panose="020B0604020202020204" pitchFamily="34" charset="0"/>
                    <a:cs typeface="Arial" panose="020B0604020202020204" pitchFamily="34" charset="0"/>
                  </a:rPr>
                  <a:t>Hoàn </a:t>
                </a:r>
                <a:r>
                  <a:rPr lang="en-US" sz="2800" dirty="0" err="1">
                    <a:solidFill>
                      <a:srgbClr val="0070C0"/>
                    </a:solidFill>
                    <a:latin typeface="Arial" panose="020B0604020202020204" pitchFamily="34" charset="0"/>
                    <a:cs typeface="Arial" panose="020B0604020202020204" pitchFamily="34" charset="0"/>
                  </a:rPr>
                  <a:t>thành</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các</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bài</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tập</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sau</a:t>
                </a:r>
                <a:r>
                  <a:rPr lang="en-US" sz="2800" dirty="0">
                    <a:solidFill>
                      <a:srgbClr val="0070C0"/>
                    </a:solidFill>
                    <a:latin typeface="Arial" panose="020B0604020202020204" pitchFamily="34" charset="0"/>
                    <a:cs typeface="Arial" panose="020B0604020202020204" pitchFamily="34" charset="0"/>
                  </a:rPr>
                  <a:t>:</a:t>
                </a:r>
              </a:p>
              <a:p>
                <a:pPr>
                  <a:lnSpc>
                    <a:spcPct val="150000"/>
                  </a:lnSpc>
                </a:pPr>
                <a:r>
                  <a:rPr lang="en-US" sz="2800" dirty="0" err="1">
                    <a:solidFill>
                      <a:srgbClr val="0070C0"/>
                    </a:solidFill>
                    <a:latin typeface="Arial" panose="020B0604020202020204" pitchFamily="34" charset="0"/>
                    <a:cs typeface="Arial" panose="020B0604020202020204" pitchFamily="34" charset="0"/>
                  </a:rPr>
                  <a:t>Bài</a:t>
                </a:r>
                <a:r>
                  <a:rPr lang="en-US" sz="2800" dirty="0">
                    <a:solidFill>
                      <a:srgbClr val="0070C0"/>
                    </a:solidFill>
                    <a:latin typeface="Arial" panose="020B0604020202020204" pitchFamily="34" charset="0"/>
                    <a:cs typeface="Arial" panose="020B0604020202020204" pitchFamily="34" charset="0"/>
                  </a:rPr>
                  <a:t> 1. </a:t>
                </a:r>
                <a:r>
                  <a:rPr lang="en-US" sz="2800" dirty="0" err="1">
                    <a:latin typeface="Arial" panose="020B0604020202020204" pitchFamily="34" charset="0"/>
                    <a:cs typeface="Arial" panose="020B0604020202020204" pitchFamily="34" charset="0"/>
                  </a:rPr>
                  <a:t>Tìm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số</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đo</a:t>
                </a:r>
                <a:r>
                  <a:rPr lang="en-US" sz="2800" dirty="0">
                    <a:latin typeface="Arial" panose="020B0604020202020204" pitchFamily="34" charset="0"/>
                    <a:cs typeface="Arial" panose="020B0604020202020204" pitchFamily="34" charset="0"/>
                  </a:rPr>
                  <a:t> </a:t>
                </a:r>
                <a14:m>
                  <m:oMath xmlns:m="http://schemas.openxmlformats.org/officeDocument/2006/math">
                    <m:r>
                      <a:rPr lang="en-US" sz="2800" i="1" dirty="0" smtClean="0">
                        <a:latin typeface="Cambria Math" panose="02040503050406030204" pitchFamily="18" charset="0"/>
                      </a:rPr>
                      <m:t>𝑥</m:t>
                    </m:r>
                  </m:oMath>
                </a14:m>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của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các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hình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tứ</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giác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dưới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đây</a:t>
                </a:r>
                <a:r>
                  <a:rPr lang="en-US" sz="2800" dirty="0">
                    <a:latin typeface="Arial" panose="020B0604020202020204" pitchFamily="34" charset="0"/>
                    <a:cs typeface="Arial" panose="020B0604020202020204" pitchFamily="34" charset="0"/>
                  </a:rPr>
                  <a:t>:</a:t>
                </a:r>
                <a:endParaRPr lang="en-US" sz="2800" dirty="0">
                  <a:solidFill>
                    <a:srgbClr val="0070C0"/>
                  </a:solidFill>
                  <a:latin typeface="Arial" panose="020B0604020202020204" pitchFamily="34" charset="0"/>
                  <a:cs typeface="Arial" panose="020B0604020202020204" pitchFamily="34" charset="0"/>
                </a:endParaRPr>
              </a:p>
            </p:txBody>
          </p:sp>
        </mc:Choice>
        <mc:Fallback xmlns="">
          <p:sp>
            <p:nvSpPr>
              <p:cNvPr id="27" name="TextBox 26">
                <a:extLst>
                  <a:ext uri="{FF2B5EF4-FFF2-40B4-BE49-F238E27FC236}">
                    <a16:creationId xmlns:a16="http://schemas.microsoft.com/office/drawing/2014/main" id="{CE530CE9-79B6-4A34-9DE8-7F769B44A120}"/>
                  </a:ext>
                </a:extLst>
              </p:cNvPr>
              <p:cNvSpPr txBox="1">
                <a:spLocks noRot="1" noChangeAspect="1" noMove="1" noResize="1" noEditPoints="1" noAdjustHandles="1" noChangeArrowheads="1" noChangeShapeType="1" noTextEdit="1"/>
              </p:cNvSpPr>
              <p:nvPr/>
            </p:nvSpPr>
            <p:spPr>
              <a:xfrm>
                <a:off x="215371" y="1046077"/>
                <a:ext cx="11314019" cy="1951496"/>
              </a:xfrm>
              <a:prstGeom prst="rect">
                <a:avLst/>
              </a:prstGeom>
              <a:blipFill>
                <a:blip r:embed="rId3"/>
                <a:stretch>
                  <a:fillRect l="-1078" b="-7813"/>
                </a:stretch>
              </a:blipFill>
            </p:spPr>
            <p:txBody>
              <a:bodyPr/>
              <a:lstStyle/>
              <a:p>
                <a:r>
                  <a:rPr lang="en-US">
                    <a:noFill/>
                  </a:rPr>
                  <a:t> </a:t>
                </a:r>
              </a:p>
            </p:txBody>
          </p:sp>
        </mc:Fallback>
      </mc:AlternateContent>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89369" y="450989"/>
            <a:ext cx="2866391" cy="2149793"/>
          </a:xfrm>
          <a:prstGeom prst="rect">
            <a:avLst/>
          </a:prstGeom>
        </p:spPr>
      </p:pic>
      <p:pic>
        <p:nvPicPr>
          <p:cNvPr id="1026" name="Picture 2" descr="Góc trong tứ giác và cách giải các dạng bài tập – Toán lớp 8 (ảnh 1)">
            <a:extLst>
              <a:ext uri="{FF2B5EF4-FFF2-40B4-BE49-F238E27FC236}">
                <a16:creationId xmlns:a16="http://schemas.microsoft.com/office/drawing/2014/main" id="{239DBD6F-0C76-3507-7656-5C105165E0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283" y="3025431"/>
            <a:ext cx="3284614" cy="215679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óc trong tứ giác và cách giải các dạng bài tập – Toán lớp 8 (ảnh 1)">
            <a:extLst>
              <a:ext uri="{FF2B5EF4-FFF2-40B4-BE49-F238E27FC236}">
                <a16:creationId xmlns:a16="http://schemas.microsoft.com/office/drawing/2014/main" id="{8306C082-E488-36BE-F761-5857B8EF3D9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33521" y="2914433"/>
            <a:ext cx="2632084" cy="237878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óc trong tứ giác và cách giải các dạng bài tập – Toán lớp 8 (ảnh 1)">
            <a:extLst>
              <a:ext uri="{FF2B5EF4-FFF2-40B4-BE49-F238E27FC236}">
                <a16:creationId xmlns:a16="http://schemas.microsoft.com/office/drawing/2014/main" id="{DAE5F3A2-BE90-AFEB-8D90-94D3A927DE2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92867" y="2952164"/>
            <a:ext cx="3047331" cy="243922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61C22CB-C245-169C-8A54-B3A7ADE5898F}"/>
                  </a:ext>
                </a:extLst>
              </p:cNvPr>
              <p:cNvSpPr txBox="1"/>
              <p:nvPr/>
            </p:nvSpPr>
            <p:spPr>
              <a:xfrm>
                <a:off x="215370" y="5255440"/>
                <a:ext cx="10071629" cy="1327030"/>
              </a:xfrm>
              <a:prstGeom prst="rect">
                <a:avLst/>
              </a:prstGeom>
              <a:noFill/>
            </p:spPr>
            <p:txBody>
              <a:bodyPr wrap="square">
                <a:spAutoFit/>
              </a:bodyPr>
              <a:lstStyle/>
              <a:p>
                <a:pPr>
                  <a:lnSpc>
                    <a:spcPct val="150000"/>
                  </a:lnSpc>
                </a:pPr>
                <a:r>
                  <a:rPr lang="en-US" sz="2800" dirty="0">
                    <a:solidFill>
                      <a:srgbClr val="0070C0"/>
                    </a:solidFill>
                    <a:latin typeface="Arial" panose="020B0604020202020204" pitchFamily="34" charset="0"/>
                    <a:cs typeface="Arial" panose="020B0604020202020204" pitchFamily="34" charset="0"/>
                  </a:rPr>
                  <a:t>Bài 2. </a:t>
                </a:r>
                <a:r>
                  <a:rPr lang="en-US" sz="2800" dirty="0">
                    <a:latin typeface="Arial" panose="020B0604020202020204" pitchFamily="34" charset="0"/>
                    <a:cs typeface="Arial" panose="020B0604020202020204" pitchFamily="34" charset="0"/>
                  </a:rPr>
                  <a:t>Cho </a:t>
                </a:r>
                <a:r>
                  <a:rPr lang="en-US" sz="2800" dirty="0" err="1">
                    <a:latin typeface="Arial" panose="020B0604020202020204" pitchFamily="34" charset="0"/>
                    <a:cs typeface="Arial" panose="020B0604020202020204" pitchFamily="34" charset="0"/>
                  </a:rPr>
                  <a:t>tứ</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giác</a:t>
                </a:r>
                <a:r>
                  <a:rPr lang="en-US" sz="2800" dirty="0">
                    <a:latin typeface="Arial" panose="020B0604020202020204" pitchFamily="34" charset="0"/>
                    <a:cs typeface="Arial" panose="020B0604020202020204" pitchFamily="34" charset="0"/>
                  </a:rPr>
                  <a:t> ABCD </a:t>
                </a:r>
                <a:r>
                  <a:rPr lang="en-US" sz="2800" dirty="0" err="1">
                    <a:latin typeface="Arial" panose="020B0604020202020204" pitchFamily="34" charset="0"/>
                    <a:cs typeface="Arial" panose="020B0604020202020204" pitchFamily="34" charset="0"/>
                  </a:rPr>
                  <a:t>có</a:t>
                </a:r>
                <a:r>
                  <a:rPr lang="en-US" sz="2800" dirty="0">
                    <a:latin typeface="Arial" panose="020B0604020202020204" pitchFamily="34" charset="0"/>
                    <a:cs typeface="Arial" panose="020B0604020202020204" pitchFamily="34" charset="0"/>
                  </a:rPr>
                  <a:t> </a:t>
                </a:r>
                <a14:m>
                  <m:oMath xmlns:m="http://schemas.openxmlformats.org/officeDocument/2006/math">
                    <m:acc>
                      <m:accPr>
                        <m:chr m:val="̂"/>
                        <m:ctrlPr>
                          <a:rPr lang="en-US" sz="2800" i="1" smtClean="0">
                            <a:latin typeface="Cambria Math" panose="02040503050406030204" pitchFamily="18" charset="0"/>
                            <a:cs typeface="Arial" panose="020B0604020202020204" pitchFamily="34" charset="0"/>
                          </a:rPr>
                        </m:ctrlPr>
                      </m:accPr>
                      <m:e>
                        <m:r>
                          <a:rPr lang="en-US" sz="2800" b="0" i="1" smtClean="0">
                            <a:latin typeface="Cambria Math" panose="02040503050406030204" pitchFamily="18" charset="0"/>
                            <a:cs typeface="Arial" panose="020B0604020202020204" pitchFamily="34" charset="0"/>
                          </a:rPr>
                          <m:t>𝐶</m:t>
                        </m:r>
                      </m:e>
                    </m:acc>
                    <m:r>
                      <a:rPr lang="en-US" sz="2800" b="0" i="1" smtClean="0">
                        <a:latin typeface="Cambria Math" panose="02040503050406030204" pitchFamily="18" charset="0"/>
                        <a:cs typeface="Arial" panose="020B0604020202020204" pitchFamily="34" charset="0"/>
                      </a:rPr>
                      <m:t>=70</m:t>
                    </m:r>
                    <m:r>
                      <a:rPr lang="en-US" sz="2800" b="0" i="1" smtClean="0">
                        <a:latin typeface="Cambria Math" panose="02040503050406030204" pitchFamily="18" charset="0"/>
                        <a:ea typeface="Cambria Math" panose="02040503050406030204" pitchFamily="18" charset="0"/>
                        <a:cs typeface="Arial" panose="020B0604020202020204" pitchFamily="34" charset="0"/>
                      </a:rPr>
                      <m:t>°,</m:t>
                    </m:r>
                    <m:acc>
                      <m:accPr>
                        <m:chr m:val="̂"/>
                        <m:ctrlPr>
                          <a:rPr lang="en-US" sz="2800" i="1">
                            <a:latin typeface="Cambria Math" panose="02040503050406030204" pitchFamily="18" charset="0"/>
                            <a:cs typeface="Arial" panose="020B0604020202020204" pitchFamily="34" charset="0"/>
                          </a:rPr>
                        </m:ctrlPr>
                      </m:accPr>
                      <m:e>
                        <m:r>
                          <a:rPr lang="en-US" sz="2800" b="0" i="1" smtClean="0">
                            <a:latin typeface="Cambria Math" panose="02040503050406030204" pitchFamily="18" charset="0"/>
                            <a:cs typeface="Arial" panose="020B0604020202020204" pitchFamily="34" charset="0"/>
                          </a:rPr>
                          <m:t>𝐷</m:t>
                        </m:r>
                      </m:e>
                    </m:acc>
                    <m:r>
                      <a:rPr lang="en-US" sz="2800" i="1">
                        <a:latin typeface="Cambria Math" panose="02040503050406030204" pitchFamily="18" charset="0"/>
                        <a:cs typeface="Arial" panose="020B0604020202020204" pitchFamily="34" charset="0"/>
                      </a:rPr>
                      <m:t>=</m:t>
                    </m:r>
                    <m:r>
                      <a:rPr lang="en-US" sz="2800" b="0" i="1" smtClean="0">
                        <a:latin typeface="Cambria Math" panose="02040503050406030204" pitchFamily="18" charset="0"/>
                        <a:cs typeface="Arial" panose="020B0604020202020204" pitchFamily="34" charset="0"/>
                      </a:rPr>
                      <m:t>8</m:t>
                    </m:r>
                    <m:r>
                      <a:rPr lang="en-US" sz="2800" i="1">
                        <a:latin typeface="Cambria Math" panose="02040503050406030204" pitchFamily="18" charset="0"/>
                        <a:cs typeface="Arial" panose="020B0604020202020204" pitchFamily="34" charset="0"/>
                      </a:rPr>
                      <m:t>0</m:t>
                    </m:r>
                    <m:r>
                      <a:rPr lang="en-US" sz="2800" i="1">
                        <a:latin typeface="Cambria Math" panose="02040503050406030204" pitchFamily="18" charset="0"/>
                        <a:ea typeface="Cambria Math" panose="02040503050406030204" pitchFamily="18" charset="0"/>
                        <a:cs typeface="Arial" panose="020B0604020202020204" pitchFamily="34" charset="0"/>
                      </a:rPr>
                      <m:t>°,</m:t>
                    </m:r>
                    <m:acc>
                      <m:accPr>
                        <m:chr m:val="̂"/>
                        <m:ctrlPr>
                          <a:rPr lang="en-US" sz="2800" i="1">
                            <a:latin typeface="Cambria Math" panose="02040503050406030204" pitchFamily="18" charset="0"/>
                            <a:cs typeface="Arial" panose="020B0604020202020204" pitchFamily="34" charset="0"/>
                          </a:rPr>
                        </m:ctrlPr>
                      </m:accPr>
                      <m:e>
                        <m:r>
                          <a:rPr lang="en-US" sz="2800" b="0" i="1" smtClean="0">
                            <a:latin typeface="Cambria Math" panose="02040503050406030204" pitchFamily="18" charset="0"/>
                            <a:cs typeface="Arial" panose="020B0604020202020204" pitchFamily="34" charset="0"/>
                          </a:rPr>
                          <m:t>𝐴</m:t>
                        </m:r>
                      </m:e>
                    </m:acc>
                    <m:r>
                      <a:rPr lang="en-US" sz="2800" b="0" i="1" smtClean="0">
                        <a:latin typeface="Cambria Math" panose="02040503050406030204" pitchFamily="18" charset="0"/>
                        <a:cs typeface="Arial" panose="020B0604020202020204" pitchFamily="34" charset="0"/>
                      </a:rPr>
                      <m:t>−</m:t>
                    </m:r>
                    <m:acc>
                      <m:accPr>
                        <m:chr m:val="̂"/>
                        <m:ctrlPr>
                          <a:rPr lang="en-US" sz="2800" i="1">
                            <a:latin typeface="Cambria Math" panose="02040503050406030204" pitchFamily="18" charset="0"/>
                            <a:cs typeface="Arial" panose="020B0604020202020204" pitchFamily="34" charset="0"/>
                          </a:rPr>
                        </m:ctrlPr>
                      </m:accPr>
                      <m:e>
                        <m:r>
                          <a:rPr lang="en-US" sz="2800" b="0" i="1" smtClean="0">
                            <a:latin typeface="Cambria Math" panose="02040503050406030204" pitchFamily="18" charset="0"/>
                            <a:cs typeface="Arial" panose="020B0604020202020204" pitchFamily="34" charset="0"/>
                          </a:rPr>
                          <m:t>𝐵</m:t>
                        </m:r>
                      </m:e>
                    </m:acc>
                    <m:r>
                      <a:rPr lang="en-US" sz="2800" i="1">
                        <a:latin typeface="Cambria Math" panose="02040503050406030204" pitchFamily="18" charset="0"/>
                        <a:cs typeface="Arial" panose="020B0604020202020204" pitchFamily="34" charset="0"/>
                      </a:rPr>
                      <m:t>=</m:t>
                    </m:r>
                    <m:r>
                      <a:rPr lang="en-US" sz="2800" b="0" i="1" smtClean="0">
                        <a:latin typeface="Cambria Math" panose="02040503050406030204" pitchFamily="18" charset="0"/>
                        <a:cs typeface="Arial" panose="020B0604020202020204" pitchFamily="34" charset="0"/>
                      </a:rPr>
                      <m:t>2</m:t>
                    </m:r>
                    <m:r>
                      <a:rPr lang="en-US" sz="2800" i="1">
                        <a:latin typeface="Cambria Math" panose="02040503050406030204" pitchFamily="18" charset="0"/>
                        <a:cs typeface="Arial" panose="020B0604020202020204" pitchFamily="34" charset="0"/>
                      </a:rPr>
                      <m:t>0</m:t>
                    </m:r>
                    <m:r>
                      <a:rPr lang="en-US" sz="2800" i="1">
                        <a:latin typeface="Cambria Math" panose="02040503050406030204" pitchFamily="18" charset="0"/>
                        <a:ea typeface="Cambria Math" panose="02040503050406030204" pitchFamily="18" charset="0"/>
                        <a:cs typeface="Arial" panose="020B0604020202020204" pitchFamily="34" charset="0"/>
                      </a:rPr>
                      <m:t>°</m:t>
                    </m:r>
                    <m:r>
                      <a:rPr lang="en-US" sz="2800" b="0" i="1" smtClean="0">
                        <a:latin typeface="Cambria Math" panose="02040503050406030204" pitchFamily="18" charset="0"/>
                        <a:ea typeface="Cambria Math" panose="02040503050406030204" pitchFamily="18" charset="0"/>
                        <a:cs typeface="Arial" panose="020B0604020202020204" pitchFamily="34" charset="0"/>
                      </a:rPr>
                      <m:t>. </m:t>
                    </m:r>
                  </m:oMath>
                </a14:m>
                <a:r>
                  <a:rPr lang="en-US" sz="2800" dirty="0">
                    <a:solidFill>
                      <a:srgbClr val="0070C0"/>
                    </a:solidFill>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Tính </a:t>
                </a:r>
                <a:r>
                  <a:rPr lang="en-US" sz="2800" dirty="0" err="1">
                    <a:latin typeface="Arial" panose="020B0604020202020204" pitchFamily="34" charset="0"/>
                    <a:cs typeface="Arial" panose="020B0604020202020204" pitchFamily="34" charset="0"/>
                  </a:rPr>
                  <a:t>số</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các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góc</a:t>
                </a:r>
                <a:r>
                  <a:rPr lang="en-US" sz="2800" dirty="0">
                    <a:latin typeface="Arial" panose="020B0604020202020204" pitchFamily="34" charset="0"/>
                    <a:cs typeface="Arial" panose="020B0604020202020204" pitchFamily="34" charset="0"/>
                  </a:rPr>
                  <a:t> A </a:t>
                </a:r>
                <a:r>
                  <a:rPr lang="en-US" sz="2800" dirty="0" err="1">
                    <a:latin typeface="Arial" panose="020B0604020202020204" pitchFamily="34" charset="0"/>
                    <a:cs typeface="Arial" panose="020B0604020202020204" pitchFamily="34" charset="0"/>
                  </a:rPr>
                  <a:t>và</a:t>
                </a:r>
                <a:r>
                  <a:rPr lang="en-US" sz="2800" dirty="0">
                    <a:latin typeface="Arial" panose="020B0604020202020204" pitchFamily="34" charset="0"/>
                    <a:cs typeface="Arial" panose="020B0604020202020204" pitchFamily="34" charset="0"/>
                  </a:rPr>
                  <a:t> B.</a:t>
                </a:r>
              </a:p>
            </p:txBody>
          </p:sp>
        </mc:Choice>
        <mc:Fallback xmlns="">
          <p:sp>
            <p:nvSpPr>
              <p:cNvPr id="8" name="TextBox 7">
                <a:extLst>
                  <a:ext uri="{FF2B5EF4-FFF2-40B4-BE49-F238E27FC236}">
                    <a16:creationId xmlns:a16="http://schemas.microsoft.com/office/drawing/2014/main" id="{561C22CB-C245-169C-8A54-B3A7ADE5898F}"/>
                  </a:ext>
                </a:extLst>
              </p:cNvPr>
              <p:cNvSpPr txBox="1">
                <a:spLocks noRot="1" noChangeAspect="1" noMove="1" noResize="1" noEditPoints="1" noAdjustHandles="1" noChangeArrowheads="1" noChangeShapeType="1" noTextEdit="1"/>
              </p:cNvSpPr>
              <p:nvPr/>
            </p:nvSpPr>
            <p:spPr>
              <a:xfrm>
                <a:off x="215370" y="5255440"/>
                <a:ext cx="10071629" cy="1327030"/>
              </a:xfrm>
              <a:prstGeom prst="rect">
                <a:avLst/>
              </a:prstGeom>
              <a:blipFill>
                <a:blip r:embed="rId8"/>
                <a:stretch>
                  <a:fillRect l="-1211" b="-11468"/>
                </a:stretch>
              </a:blipFill>
            </p:spPr>
            <p:txBody>
              <a:bodyPr/>
              <a:lstStyle/>
              <a:p>
                <a:r>
                  <a:rPr lang="en-US">
                    <a:noFill/>
                  </a:rPr>
                  <a:t> </a:t>
                </a:r>
              </a:p>
            </p:txBody>
          </p:sp>
        </mc:Fallback>
      </mc:AlternateContent>
    </p:spTree>
    <p:extLst>
      <p:ext uri="{BB962C8B-B14F-4D97-AF65-F5344CB8AC3E}">
        <p14:creationId xmlns:p14="http://schemas.microsoft.com/office/powerpoint/2010/main" val="329527595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arn(inVertic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par>
                                <p:cTn id="18" presetID="10" presetClass="entr" presetSubtype="0" fill="hold" nodeType="withEffect">
                                  <p:stCondLst>
                                    <p:cond delay="0"/>
                                  </p:stCondLst>
                                  <p:childTnLst>
                                    <p:set>
                                      <p:cBhvr>
                                        <p:cTn id="19" dur="1" fill="hold">
                                          <p:stCondLst>
                                            <p:cond delay="0"/>
                                          </p:stCondLst>
                                        </p:cTn>
                                        <p:tgtEl>
                                          <p:spTgt spid="1028"/>
                                        </p:tgtEl>
                                        <p:attrNameLst>
                                          <p:attrName>style.visibility</p:attrName>
                                        </p:attrNameLst>
                                      </p:cBhvr>
                                      <p:to>
                                        <p:strVal val="visible"/>
                                      </p:to>
                                    </p:set>
                                    <p:animEffect transition="in" filter="fade">
                                      <p:cBhvr>
                                        <p:cTn id="20" dur="500"/>
                                        <p:tgtEl>
                                          <p:spTgt spid="1028"/>
                                        </p:tgtEl>
                                      </p:cBhvr>
                                    </p:animEffect>
                                  </p:childTnLst>
                                </p:cTn>
                              </p:par>
                              <p:par>
                                <p:cTn id="21" presetID="10" presetClass="entr" presetSubtype="0" fill="hold" nodeType="withEffect">
                                  <p:stCondLst>
                                    <p:cond delay="0"/>
                                  </p:stCondLst>
                                  <p:childTnLst>
                                    <p:set>
                                      <p:cBhvr>
                                        <p:cTn id="22" dur="1" fill="hold">
                                          <p:stCondLst>
                                            <p:cond delay="0"/>
                                          </p:stCondLst>
                                        </p:cTn>
                                        <p:tgtEl>
                                          <p:spTgt spid="1030"/>
                                        </p:tgtEl>
                                        <p:attrNameLst>
                                          <p:attrName>style.visibility</p:attrName>
                                        </p:attrNameLst>
                                      </p:cBhvr>
                                      <p:to>
                                        <p:strVal val="visible"/>
                                      </p:to>
                                    </p:set>
                                    <p:animEffect transition="in" filter="fade">
                                      <p:cBhvr>
                                        <p:cTn id="23" dur="500"/>
                                        <p:tgtEl>
                                          <p:spTgt spid="1030"/>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7"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5F415-7490-4054-85B4-10F7AE6D3385}"/>
              </a:ext>
            </a:extLst>
          </p:cNvPr>
          <p:cNvSpPr>
            <a:spLocks noGrp="1"/>
          </p:cNvSpPr>
          <p:nvPr>
            <p:ph type="ctrTitle"/>
          </p:nvPr>
        </p:nvSpPr>
        <p:spPr>
          <a:xfrm>
            <a:off x="1524000" y="852207"/>
            <a:ext cx="9144000" cy="2387600"/>
          </a:xfrm>
        </p:spPr>
        <p:txBody>
          <a:bodyPr>
            <a:normAutofit/>
          </a:bodyPr>
          <a:lstStyle/>
          <a:p>
            <a:r>
              <a:rPr lang="en-US" sz="8000" dirty="0">
                <a:solidFill>
                  <a:schemeClr val="bg1"/>
                </a:solidFill>
                <a:latin typeface="Rockwell" panose="02060603020205020403" pitchFamily="18" charset="0"/>
              </a:rPr>
              <a:t>Remember…</a:t>
            </a:r>
            <a:br>
              <a:rPr lang="en-US" sz="8000" dirty="0">
                <a:solidFill>
                  <a:schemeClr val="bg1"/>
                </a:solidFill>
                <a:latin typeface="Rockwell" panose="02060603020205020403" pitchFamily="18" charset="0"/>
              </a:rPr>
            </a:br>
            <a:r>
              <a:rPr lang="en-US" sz="8000" dirty="0">
                <a:solidFill>
                  <a:schemeClr val="bg1"/>
                </a:solidFill>
                <a:latin typeface="Rockwell" panose="02060603020205020403" pitchFamily="18" charset="0"/>
              </a:rPr>
              <a:t>Safety First!</a:t>
            </a:r>
          </a:p>
        </p:txBody>
      </p:sp>
      <p:cxnSp>
        <p:nvCxnSpPr>
          <p:cNvPr id="5" name="Straight Connector 4">
            <a:extLst>
              <a:ext uri="{FF2B5EF4-FFF2-40B4-BE49-F238E27FC236}">
                <a16:creationId xmlns:a16="http://schemas.microsoft.com/office/drawing/2014/main" id="{AA65E432-C1E6-4C36-BF8E-2DA25E65DC32}"/>
              </a:ext>
              <a:ext uri="{C183D7F6-B498-43B3-948B-1728B52AA6E4}">
                <adec:decorative xmlns:adec="http://schemas.microsoft.com/office/drawing/2017/decorative" val="1"/>
              </a:ext>
            </a:extLst>
          </p:cNvPr>
          <p:cNvCxnSpPr/>
          <p:nvPr/>
        </p:nvCxnSpPr>
        <p:spPr>
          <a:xfrm>
            <a:off x="3579677" y="3278339"/>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D05F6415-1E7C-453D-B6B7-DBF76BDA691B}"/>
              </a:ext>
            </a:extLst>
          </p:cNvPr>
          <p:cNvSpPr>
            <a:spLocks noGrp="1"/>
          </p:cNvSpPr>
          <p:nvPr>
            <p:ph type="subTitle" idx="1"/>
          </p:nvPr>
        </p:nvSpPr>
        <p:spPr>
          <a:xfrm>
            <a:off x="1465127" y="3620366"/>
            <a:ext cx="9144000" cy="1655762"/>
          </a:xfrm>
        </p:spPr>
        <p:txBody>
          <a:bodyPr>
            <a:normAutofit/>
          </a:bodyPr>
          <a:lstStyle/>
          <a:p>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Thank you!</a:t>
            </a:r>
          </a:p>
        </p:txBody>
      </p:sp>
      <p:pic>
        <p:nvPicPr>
          <p:cNvPr id="15" name="Graphic 14" descr="Clipboard">
            <a:extLst>
              <a:ext uri="{FF2B5EF4-FFF2-40B4-BE49-F238E27FC236}">
                <a16:creationId xmlns:a16="http://schemas.microsoft.com/office/drawing/2014/main" id="{2A123BD8-A09C-49C0-98E8-54B55610A9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631394">
            <a:off x="-514584" y="4127150"/>
            <a:ext cx="3194131" cy="3194131"/>
          </a:xfrm>
          <a:prstGeom prst="rect">
            <a:avLst/>
          </a:prstGeom>
        </p:spPr>
      </p:pic>
      <p:pic>
        <p:nvPicPr>
          <p:cNvPr id="19"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0520790">
            <a:off x="10917677" y="783939"/>
            <a:ext cx="1488402" cy="1488402"/>
          </a:xfrm>
          <a:prstGeom prst="rect">
            <a:avLst/>
          </a:prstGeom>
        </p:spPr>
      </p:pic>
    </p:spTree>
    <p:extLst>
      <p:ext uri="{BB962C8B-B14F-4D97-AF65-F5344CB8AC3E}">
        <p14:creationId xmlns:p14="http://schemas.microsoft.com/office/powerpoint/2010/main" val="3889313593"/>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28">
            <a:extLst>
              <a:ext uri="{FF2B5EF4-FFF2-40B4-BE49-F238E27FC236}">
                <a16:creationId xmlns:a16="http://schemas.microsoft.com/office/drawing/2014/main" id="{8F343863-9DC9-48EE-8845-A5B504C915DF}"/>
              </a:ext>
            </a:extLst>
          </p:cNvPr>
          <p:cNvSpPr/>
          <p:nvPr/>
        </p:nvSpPr>
        <p:spPr>
          <a:xfrm>
            <a:off x="2449092" y="357427"/>
            <a:ext cx="8263641" cy="174877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solidFill>
                  <a:srgbClr val="FFFF00"/>
                </a:solidFill>
                <a:latin typeface="Arial" panose="020B0604020202020204" pitchFamily="34" charset="0"/>
                <a:cs typeface="Arial" panose="020B0604020202020204" pitchFamily="34" charset="0"/>
              </a:rPr>
              <a:t>HOẠT ĐỘNG </a:t>
            </a:r>
            <a:endParaRPr lang="en-US" sz="4000" b="1" dirty="0">
              <a:solidFill>
                <a:srgbClr val="FFFF00"/>
              </a:solidFill>
              <a:latin typeface="Arial" panose="020B0604020202020204" pitchFamily="34" charset="0"/>
              <a:cs typeface="Arial" panose="020B0604020202020204" pitchFamily="34" charset="0"/>
            </a:endParaRPr>
          </a:p>
          <a:p>
            <a:pPr algn="ctr"/>
            <a:r>
              <a:rPr lang="en-US" sz="4000" b="1" dirty="0">
                <a:solidFill>
                  <a:srgbClr val="FFFF00"/>
                </a:solidFill>
                <a:latin typeface="Arial" panose="020B0604020202020204" pitchFamily="34" charset="0"/>
                <a:cs typeface="Arial" panose="020B0604020202020204" pitchFamily="34" charset="0"/>
              </a:rPr>
              <a:t>HÌNH THÀNH KIẾN THỨC</a:t>
            </a:r>
          </a:p>
        </p:txBody>
      </p:sp>
      <p:grpSp>
        <p:nvGrpSpPr>
          <p:cNvPr id="8" name="Group 7">
            <a:extLst>
              <a:ext uri="{FF2B5EF4-FFF2-40B4-BE49-F238E27FC236}">
                <a16:creationId xmlns:a16="http://schemas.microsoft.com/office/drawing/2014/main" id="{721EFA2B-5246-2BDD-69D7-B39E169DF50E}"/>
              </a:ext>
            </a:extLst>
          </p:cNvPr>
          <p:cNvGrpSpPr/>
          <p:nvPr/>
        </p:nvGrpSpPr>
        <p:grpSpPr>
          <a:xfrm rot="10800000">
            <a:off x="-1039576" y="0"/>
            <a:ext cx="3136324" cy="6858000"/>
            <a:chOff x="9055676" y="0"/>
            <a:chExt cx="3136324" cy="6858000"/>
          </a:xfrm>
        </p:grpSpPr>
        <p:sp>
          <p:nvSpPr>
            <p:cNvPr id="9" name="Rectangle 8">
              <a:extLst>
                <a:ext uri="{FF2B5EF4-FFF2-40B4-BE49-F238E27FC236}">
                  <a16:creationId xmlns:a16="http://schemas.microsoft.com/office/drawing/2014/main" id="{354B34F9-F341-291F-19D9-8BB27087295C}"/>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EE2E4B71-A279-C864-F53E-82E52C0EADC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C9401519-04DD-308F-E895-815D0CC62D8D}"/>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EABF1F8D-0A57-7A49-E811-0058394C4B65}"/>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C5852CD9-D2B5-74AC-6D70-B45A01E0DFA6}"/>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Arial" panose="020B0604020202020204" pitchFamily="34" charset="0"/>
                <a:cs typeface="Arial" panose="020B0604020202020204" pitchFamily="34" charset="0"/>
              </a:endParaRPr>
            </a:p>
          </p:txBody>
        </p:sp>
      </p:grpSp>
      <p:sp>
        <p:nvSpPr>
          <p:cNvPr id="2" name="TextBox 1">
            <a:extLst>
              <a:ext uri="{FF2B5EF4-FFF2-40B4-BE49-F238E27FC236}">
                <a16:creationId xmlns:a16="http://schemas.microsoft.com/office/drawing/2014/main" id="{82A2C8BF-13A6-FDD3-1BD5-60B03DDD6A36}"/>
              </a:ext>
            </a:extLst>
          </p:cNvPr>
          <p:cNvSpPr txBox="1"/>
          <p:nvPr/>
        </p:nvSpPr>
        <p:spPr>
          <a:xfrm>
            <a:off x="2333797" y="2425904"/>
            <a:ext cx="4787523" cy="646331"/>
          </a:xfrm>
          <a:prstGeom prst="rect">
            <a:avLst/>
          </a:prstGeom>
          <a:noFill/>
        </p:spPr>
        <p:txBody>
          <a:bodyPr wrap="square">
            <a:spAutoFit/>
          </a:bodyPr>
          <a:lstStyle/>
          <a:p>
            <a:pPr algn="ctr"/>
            <a:r>
              <a:rPr lang="en-US" sz="3600" b="1" dirty="0" err="1">
                <a:solidFill>
                  <a:srgbClr val="0070C0"/>
                </a:solidFill>
                <a:latin typeface="Arial" panose="020B0604020202020204" pitchFamily="34" charset="0"/>
                <a:cs typeface="Arial" panose="020B0604020202020204" pitchFamily="34" charset="0"/>
              </a:rPr>
              <a:t>Hoạt</a:t>
            </a:r>
            <a:r>
              <a:rPr lang="en-US" sz="3600" b="1" dirty="0">
                <a:solidFill>
                  <a:srgbClr val="0070C0"/>
                </a:solidFill>
                <a:latin typeface="Arial" panose="020B0604020202020204" pitchFamily="34" charset="0"/>
                <a:cs typeface="Arial" panose="020B0604020202020204" pitchFamily="34" charset="0"/>
              </a:rPr>
              <a:t> </a:t>
            </a:r>
            <a:r>
              <a:rPr lang="en-US" sz="3600" b="1" dirty="0" err="1">
                <a:solidFill>
                  <a:srgbClr val="0070C0"/>
                </a:solidFill>
                <a:latin typeface="Arial" panose="020B0604020202020204" pitchFamily="34" charset="0"/>
                <a:cs typeface="Arial" panose="020B0604020202020204" pitchFamily="34" charset="0"/>
              </a:rPr>
              <a:t>động</a:t>
            </a:r>
            <a:r>
              <a:rPr lang="en-US" sz="3600" b="1" dirty="0">
                <a:solidFill>
                  <a:srgbClr val="0070C0"/>
                </a:solidFill>
                <a:latin typeface="Arial" panose="020B0604020202020204" pitchFamily="34" charset="0"/>
                <a:cs typeface="Arial" panose="020B0604020202020204" pitchFamily="34" charset="0"/>
              </a:rPr>
              <a:t> 1.Tứ </a:t>
            </a:r>
            <a:r>
              <a:rPr lang="en-US" sz="3600" b="1" dirty="0" err="1">
                <a:solidFill>
                  <a:srgbClr val="0070C0"/>
                </a:solidFill>
                <a:latin typeface="Arial" panose="020B0604020202020204" pitchFamily="34" charset="0"/>
                <a:cs typeface="Arial" panose="020B0604020202020204" pitchFamily="34" charset="0"/>
              </a:rPr>
              <a:t>giác</a:t>
            </a:r>
            <a:endParaRPr lang="en-US" sz="3600" b="1" dirty="0">
              <a:solidFill>
                <a:srgbClr val="0070C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E71BD73E-27DF-B22F-81F0-8859E9B5945C}"/>
              </a:ext>
            </a:extLst>
          </p:cNvPr>
          <p:cNvSpPr txBox="1"/>
          <p:nvPr/>
        </p:nvSpPr>
        <p:spPr>
          <a:xfrm>
            <a:off x="2333796" y="4595729"/>
            <a:ext cx="7765701" cy="1200329"/>
          </a:xfrm>
          <a:prstGeom prst="rect">
            <a:avLst/>
          </a:prstGeom>
          <a:noFill/>
        </p:spPr>
        <p:txBody>
          <a:bodyPr wrap="square">
            <a:spAutoFit/>
          </a:bodyPr>
          <a:lstStyle/>
          <a:p>
            <a:r>
              <a:rPr lang="en-US" sz="3600" b="1" dirty="0" err="1">
                <a:solidFill>
                  <a:srgbClr val="0070C0"/>
                </a:solidFill>
                <a:latin typeface="Arial" panose="020B0604020202020204" pitchFamily="34" charset="0"/>
                <a:cs typeface="Arial" panose="020B0604020202020204" pitchFamily="34" charset="0"/>
              </a:rPr>
              <a:t>Hoạt</a:t>
            </a:r>
            <a:r>
              <a:rPr lang="en-US" sz="3600" b="1" dirty="0">
                <a:solidFill>
                  <a:srgbClr val="0070C0"/>
                </a:solidFill>
                <a:latin typeface="Arial" panose="020B0604020202020204" pitchFamily="34" charset="0"/>
                <a:cs typeface="Arial" panose="020B0604020202020204" pitchFamily="34" charset="0"/>
              </a:rPr>
              <a:t> </a:t>
            </a:r>
            <a:r>
              <a:rPr lang="en-US" sz="3600" b="1" dirty="0" err="1">
                <a:solidFill>
                  <a:srgbClr val="0070C0"/>
                </a:solidFill>
                <a:latin typeface="Arial" panose="020B0604020202020204" pitchFamily="34" charset="0"/>
                <a:cs typeface="Arial" panose="020B0604020202020204" pitchFamily="34" charset="0"/>
              </a:rPr>
              <a:t>động</a:t>
            </a:r>
            <a:r>
              <a:rPr lang="en-US" sz="3600" b="1" dirty="0">
                <a:solidFill>
                  <a:srgbClr val="0070C0"/>
                </a:solidFill>
                <a:latin typeface="Arial" panose="020B0604020202020204" pitchFamily="34" charset="0"/>
                <a:cs typeface="Arial" panose="020B0604020202020204" pitchFamily="34" charset="0"/>
              </a:rPr>
              <a:t> 2. </a:t>
            </a:r>
            <a:r>
              <a:rPr lang="en-US" sz="3600" b="1" dirty="0" err="1">
                <a:solidFill>
                  <a:srgbClr val="0070C0"/>
                </a:solidFill>
                <a:latin typeface="Arial" panose="020B0604020202020204" pitchFamily="34" charset="0"/>
                <a:cs typeface="Arial" panose="020B0604020202020204" pitchFamily="34" charset="0"/>
              </a:rPr>
              <a:t>Tổng</a:t>
            </a:r>
            <a:r>
              <a:rPr lang="en-US" sz="3600" b="1" dirty="0">
                <a:solidFill>
                  <a:srgbClr val="0070C0"/>
                </a:solidFill>
                <a:latin typeface="Arial" panose="020B0604020202020204" pitchFamily="34" charset="0"/>
                <a:cs typeface="Arial" panose="020B0604020202020204" pitchFamily="34" charset="0"/>
              </a:rPr>
              <a:t> </a:t>
            </a:r>
            <a:r>
              <a:rPr lang="en-US" sz="3600" b="1" dirty="0" err="1">
                <a:solidFill>
                  <a:srgbClr val="0070C0"/>
                </a:solidFill>
                <a:latin typeface="Arial" panose="020B0604020202020204" pitchFamily="34" charset="0"/>
                <a:cs typeface="Arial" panose="020B0604020202020204" pitchFamily="34" charset="0"/>
              </a:rPr>
              <a:t>các</a:t>
            </a:r>
            <a:r>
              <a:rPr lang="en-US" sz="3600" b="1" dirty="0">
                <a:solidFill>
                  <a:srgbClr val="0070C0"/>
                </a:solidFill>
                <a:latin typeface="Arial" panose="020B0604020202020204" pitchFamily="34" charset="0"/>
                <a:cs typeface="Arial" panose="020B0604020202020204" pitchFamily="34" charset="0"/>
              </a:rPr>
              <a:t> </a:t>
            </a:r>
            <a:r>
              <a:rPr lang="en-US" sz="3600" b="1" dirty="0" err="1">
                <a:solidFill>
                  <a:srgbClr val="0070C0"/>
                </a:solidFill>
                <a:latin typeface="Arial" panose="020B0604020202020204" pitchFamily="34" charset="0"/>
                <a:cs typeface="Arial" panose="020B0604020202020204" pitchFamily="34" charset="0"/>
              </a:rPr>
              <a:t>góc</a:t>
            </a:r>
            <a:r>
              <a:rPr lang="en-US" sz="3600" b="1" dirty="0">
                <a:solidFill>
                  <a:srgbClr val="0070C0"/>
                </a:solidFill>
                <a:latin typeface="Arial" panose="020B0604020202020204" pitchFamily="34" charset="0"/>
                <a:cs typeface="Arial" panose="020B0604020202020204" pitchFamily="34" charset="0"/>
              </a:rPr>
              <a:t> </a:t>
            </a:r>
            <a:r>
              <a:rPr lang="en-US" sz="3600" b="1" dirty="0" err="1">
                <a:solidFill>
                  <a:srgbClr val="0070C0"/>
                </a:solidFill>
                <a:latin typeface="Arial" panose="020B0604020202020204" pitchFamily="34" charset="0"/>
                <a:cs typeface="Arial" panose="020B0604020202020204" pitchFamily="34" charset="0"/>
              </a:rPr>
              <a:t>của</a:t>
            </a:r>
            <a:r>
              <a:rPr lang="en-US" sz="3600" b="1" dirty="0">
                <a:solidFill>
                  <a:srgbClr val="0070C0"/>
                </a:solidFill>
                <a:latin typeface="Arial" panose="020B0604020202020204" pitchFamily="34" charset="0"/>
                <a:cs typeface="Arial" panose="020B0604020202020204" pitchFamily="34" charset="0"/>
              </a:rPr>
              <a:t> </a:t>
            </a:r>
            <a:r>
              <a:rPr lang="en-US" sz="3600" b="1" dirty="0" err="1">
                <a:solidFill>
                  <a:srgbClr val="0070C0"/>
                </a:solidFill>
                <a:latin typeface="Arial" panose="020B0604020202020204" pitchFamily="34" charset="0"/>
                <a:cs typeface="Arial" panose="020B0604020202020204" pitchFamily="34" charset="0"/>
              </a:rPr>
              <a:t>một</a:t>
            </a:r>
            <a:r>
              <a:rPr lang="en-US" sz="3600" b="1" dirty="0">
                <a:solidFill>
                  <a:srgbClr val="0070C0"/>
                </a:solidFill>
                <a:latin typeface="Arial" panose="020B0604020202020204" pitchFamily="34" charset="0"/>
                <a:cs typeface="Arial" panose="020B0604020202020204" pitchFamily="34" charset="0"/>
              </a:rPr>
              <a:t> </a:t>
            </a:r>
            <a:r>
              <a:rPr lang="en-US" sz="3600" b="1" dirty="0" err="1">
                <a:solidFill>
                  <a:srgbClr val="0070C0"/>
                </a:solidFill>
                <a:latin typeface="Arial" panose="020B0604020202020204" pitchFamily="34" charset="0"/>
                <a:cs typeface="Arial" panose="020B0604020202020204" pitchFamily="34" charset="0"/>
              </a:rPr>
              <a:t>tứ</a:t>
            </a:r>
            <a:r>
              <a:rPr lang="en-US" sz="3600" b="1" dirty="0">
                <a:solidFill>
                  <a:srgbClr val="0070C0"/>
                </a:solidFill>
                <a:latin typeface="Arial" panose="020B0604020202020204" pitchFamily="34" charset="0"/>
                <a:cs typeface="Arial" panose="020B0604020202020204" pitchFamily="34" charset="0"/>
              </a:rPr>
              <a:t> </a:t>
            </a:r>
            <a:r>
              <a:rPr lang="en-US" sz="3600" b="1" dirty="0" err="1">
                <a:solidFill>
                  <a:srgbClr val="0070C0"/>
                </a:solidFill>
                <a:latin typeface="Arial" panose="020B0604020202020204" pitchFamily="34" charset="0"/>
                <a:cs typeface="Arial" panose="020B0604020202020204" pitchFamily="34" charset="0"/>
              </a:rPr>
              <a:t>giác</a:t>
            </a:r>
            <a:endParaRPr lang="en-US" sz="3600" b="1" dirty="0">
              <a:solidFill>
                <a:srgbClr val="0070C0"/>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0A05FD3-8351-AEEE-CCAD-2A34B6C42379}"/>
              </a:ext>
            </a:extLst>
          </p:cNvPr>
          <p:cNvSpPr txBox="1"/>
          <p:nvPr/>
        </p:nvSpPr>
        <p:spPr>
          <a:xfrm>
            <a:off x="3179469" y="3072235"/>
            <a:ext cx="5833062" cy="1200329"/>
          </a:xfrm>
          <a:prstGeom prst="rect">
            <a:avLst/>
          </a:prstGeom>
          <a:noFill/>
        </p:spPr>
        <p:txBody>
          <a:bodyPr wrap="square">
            <a:spAutoFit/>
          </a:bodyPr>
          <a:lstStyle/>
          <a:p>
            <a:pPr marL="742950" indent="-742950">
              <a:buFont typeface="+mj-lt"/>
              <a:buAutoNum type="arabicPeriod"/>
            </a:pPr>
            <a:r>
              <a:rPr lang="en-US" sz="3600" dirty="0" err="1">
                <a:latin typeface="Arial" panose="020B0604020202020204" pitchFamily="34" charset="0"/>
                <a:cs typeface="Arial" panose="020B0604020202020204" pitchFamily="34" charset="0"/>
              </a:rPr>
              <a:t>Tứ</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giác</a:t>
            </a:r>
            <a:endParaRPr lang="en-US" sz="3600" dirty="0">
              <a:latin typeface="Arial" panose="020B0604020202020204" pitchFamily="34" charset="0"/>
              <a:cs typeface="Arial" panose="020B0604020202020204" pitchFamily="34" charset="0"/>
            </a:endParaRPr>
          </a:p>
          <a:p>
            <a:pPr marL="742950" indent="-742950">
              <a:buFont typeface="+mj-lt"/>
              <a:buAutoNum type="arabicPeriod"/>
            </a:pPr>
            <a:r>
              <a:rPr lang="en-US" sz="3600" dirty="0" err="1">
                <a:latin typeface="Arial" panose="020B0604020202020204" pitchFamily="34" charset="0"/>
                <a:cs typeface="Arial" panose="020B0604020202020204" pitchFamily="34" charset="0"/>
              </a:rPr>
              <a:t>Nhận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biết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tứ</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giác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lồi</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06469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3A062DA-93BF-4842-B601-4404401BCCE3}"/>
              </a:ext>
            </a:extLst>
          </p:cNvPr>
          <p:cNvSpPr txBox="1"/>
          <p:nvPr/>
        </p:nvSpPr>
        <p:spPr>
          <a:xfrm>
            <a:off x="127901" y="99237"/>
            <a:ext cx="4787523" cy="646331"/>
          </a:xfrm>
          <a:prstGeom prst="rect">
            <a:avLst/>
          </a:prstGeom>
          <a:noFill/>
        </p:spPr>
        <p:txBody>
          <a:bodyPr wrap="square">
            <a:spAutoFit/>
          </a:bodyPr>
          <a:lstStyle/>
          <a:p>
            <a:pPr algn="ctr"/>
            <a:r>
              <a:rPr lang="en-US" sz="3600" b="1" dirty="0" err="1">
                <a:solidFill>
                  <a:srgbClr val="0070C0"/>
                </a:solidFill>
                <a:latin typeface="Arial" panose="020B0604020202020204" pitchFamily="34" charset="0"/>
                <a:cs typeface="Arial" panose="020B0604020202020204" pitchFamily="34" charset="0"/>
              </a:rPr>
              <a:t>Hoạt</a:t>
            </a:r>
            <a:r>
              <a:rPr lang="en-US" sz="3600" b="1" dirty="0">
                <a:solidFill>
                  <a:srgbClr val="0070C0"/>
                </a:solidFill>
                <a:latin typeface="Arial" panose="020B0604020202020204" pitchFamily="34" charset="0"/>
                <a:cs typeface="Arial" panose="020B0604020202020204" pitchFamily="34" charset="0"/>
              </a:rPr>
              <a:t> </a:t>
            </a:r>
            <a:r>
              <a:rPr lang="en-US" sz="3600" b="1" dirty="0" err="1">
                <a:solidFill>
                  <a:srgbClr val="0070C0"/>
                </a:solidFill>
                <a:latin typeface="Arial" panose="020B0604020202020204" pitchFamily="34" charset="0"/>
                <a:cs typeface="Arial" panose="020B0604020202020204" pitchFamily="34" charset="0"/>
              </a:rPr>
              <a:t>động</a:t>
            </a:r>
            <a:r>
              <a:rPr lang="en-US" sz="3600" b="1" dirty="0">
                <a:solidFill>
                  <a:srgbClr val="0070C0"/>
                </a:solidFill>
                <a:latin typeface="Arial" panose="020B0604020202020204" pitchFamily="34" charset="0"/>
                <a:cs typeface="Arial" panose="020B0604020202020204" pitchFamily="34" charset="0"/>
              </a:rPr>
              <a:t> 1.Tứ </a:t>
            </a:r>
            <a:r>
              <a:rPr lang="en-US" sz="3600" b="1" dirty="0" err="1">
                <a:solidFill>
                  <a:srgbClr val="0070C0"/>
                </a:solidFill>
                <a:latin typeface="Arial" panose="020B0604020202020204" pitchFamily="34" charset="0"/>
                <a:cs typeface="Arial" panose="020B0604020202020204" pitchFamily="34" charset="0"/>
              </a:rPr>
              <a:t>giác</a:t>
            </a:r>
            <a:endParaRPr lang="en-US" sz="3600" b="1" dirty="0">
              <a:solidFill>
                <a:srgbClr val="0070C0"/>
              </a:solidFill>
              <a:latin typeface="Arial" panose="020B0604020202020204" pitchFamily="34" charset="0"/>
              <a:cs typeface="Arial" panose="020B0604020202020204" pitchFamily="34" charset="0"/>
            </a:endParaRPr>
          </a:p>
        </p:txBody>
      </p:sp>
      <p:grpSp>
        <p:nvGrpSpPr>
          <p:cNvPr id="40" name="Group 39">
            <a:extLst>
              <a:ext uri="{FF2B5EF4-FFF2-40B4-BE49-F238E27FC236}">
                <a16:creationId xmlns:a16="http://schemas.microsoft.com/office/drawing/2014/main" id="{CA5C00B0-B2B6-4792-8C67-F8C09471186E}"/>
              </a:ext>
            </a:extLst>
          </p:cNvPr>
          <p:cNvGrpSpPr/>
          <p:nvPr/>
        </p:nvGrpSpPr>
        <p:grpSpPr>
          <a:xfrm rot="5400000">
            <a:off x="8422163" y="3176056"/>
            <a:ext cx="6891246" cy="653685"/>
            <a:chOff x="4871257" y="83128"/>
            <a:chExt cx="7501721" cy="653685"/>
          </a:xfrm>
        </p:grpSpPr>
        <p:sp>
          <p:nvSpPr>
            <p:cNvPr id="41"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Arial" panose="020B0604020202020204" pitchFamily="34" charset="0"/>
                  <a:cs typeface="Arial" panose="020B0604020202020204" pitchFamily="34" charset="0"/>
                </a:rPr>
                <a:t>HOẠT ĐỘNG HÌNH THÀNH KIẾN THỨC</a:t>
              </a:r>
              <a:endParaRPr lang="en-US" sz="2400">
                <a:solidFill>
                  <a:srgbClr val="FFFF00"/>
                </a:solidFill>
                <a:latin typeface="Arial" panose="020B0604020202020204" pitchFamily="34" charset="0"/>
                <a:cs typeface="Arial" panose="020B0604020202020204" pitchFamily="34" charset="0"/>
              </a:endParaRPr>
            </a:p>
          </p:txBody>
        </p:sp>
      </p:grpSp>
      <p:sp>
        <p:nvSpPr>
          <p:cNvPr id="4" name="TextBox 3">
            <a:extLst>
              <a:ext uri="{FF2B5EF4-FFF2-40B4-BE49-F238E27FC236}">
                <a16:creationId xmlns:a16="http://schemas.microsoft.com/office/drawing/2014/main" id="{8A57C89A-EA06-2A02-CAC9-F58F0BFA5326}"/>
              </a:ext>
            </a:extLst>
          </p:cNvPr>
          <p:cNvSpPr txBox="1"/>
          <p:nvPr/>
        </p:nvSpPr>
        <p:spPr>
          <a:xfrm>
            <a:off x="127901" y="853284"/>
            <a:ext cx="2504827" cy="584775"/>
          </a:xfrm>
          <a:prstGeom prst="rect">
            <a:avLst/>
          </a:prstGeom>
          <a:noFill/>
        </p:spPr>
        <p:txBody>
          <a:bodyPr wrap="square">
            <a:spAutoFit/>
          </a:bodyPr>
          <a:lstStyle/>
          <a:p>
            <a:pPr algn="ctr"/>
            <a:r>
              <a:rPr lang="en-US" sz="3200" b="1" dirty="0">
                <a:latin typeface="Arial" panose="020B0604020202020204" pitchFamily="34" charset="0"/>
                <a:cs typeface="Arial" panose="020B0604020202020204" pitchFamily="34" charset="0"/>
              </a:rPr>
              <a:t>1. </a:t>
            </a:r>
            <a:r>
              <a:rPr lang="en-US" sz="3200" b="1" dirty="0" err="1">
                <a:latin typeface="Arial" panose="020B0604020202020204" pitchFamily="34" charset="0"/>
                <a:cs typeface="Arial" panose="020B0604020202020204" pitchFamily="34" charset="0"/>
              </a:rPr>
              <a:t>Tứ</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giác</a:t>
            </a:r>
            <a:endParaRPr lang="en-US" sz="3200" b="1" dirty="0">
              <a:latin typeface="Arial" panose="020B0604020202020204" pitchFamily="34" charset="0"/>
              <a:cs typeface="Arial" panose="020B0604020202020204" pitchFamily="34" charset="0"/>
            </a:endParaRPr>
          </a:p>
        </p:txBody>
      </p:sp>
      <p:pic>
        <p:nvPicPr>
          <p:cNvPr id="19" name="Picture 18">
            <a:extLst>
              <a:ext uri="{FF2B5EF4-FFF2-40B4-BE49-F238E27FC236}">
                <a16:creationId xmlns:a16="http://schemas.microsoft.com/office/drawing/2014/main" id="{615038A7-E77C-F9FB-BF9E-56E241B25418}"/>
              </a:ext>
            </a:extLst>
          </p:cNvPr>
          <p:cNvPicPr>
            <a:picLocks noChangeAspect="1"/>
          </p:cNvPicPr>
          <p:nvPr/>
        </p:nvPicPr>
        <p:blipFill>
          <a:blip r:embed="rId3"/>
          <a:stretch>
            <a:fillRect/>
          </a:stretch>
        </p:blipFill>
        <p:spPr>
          <a:xfrm>
            <a:off x="6243648" y="2587022"/>
            <a:ext cx="4593336" cy="2868168"/>
          </a:xfrm>
          <a:prstGeom prst="rect">
            <a:avLst/>
          </a:prstGeom>
        </p:spPr>
      </p:pic>
      <p:grpSp>
        <p:nvGrpSpPr>
          <p:cNvPr id="34" name="Group 33">
            <a:extLst>
              <a:ext uri="{FF2B5EF4-FFF2-40B4-BE49-F238E27FC236}">
                <a16:creationId xmlns:a16="http://schemas.microsoft.com/office/drawing/2014/main" id="{67D08DC2-60FA-755E-4686-BAC9EEC8412C}"/>
              </a:ext>
            </a:extLst>
          </p:cNvPr>
          <p:cNvGrpSpPr/>
          <p:nvPr/>
        </p:nvGrpSpPr>
        <p:grpSpPr>
          <a:xfrm>
            <a:off x="79730" y="1545775"/>
            <a:ext cx="10208799" cy="1041247"/>
            <a:chOff x="79730" y="1545775"/>
            <a:chExt cx="10208799" cy="1041247"/>
          </a:xfrm>
        </p:grpSpPr>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1064C491-930A-B0C9-2A5A-7112A7684B83}"/>
                    </a:ext>
                  </a:extLst>
                </p:cNvPr>
                <p:cNvSpPr txBox="1"/>
                <p:nvPr/>
              </p:nvSpPr>
              <p:spPr>
                <a:xfrm>
                  <a:off x="1380314" y="1545775"/>
                  <a:ext cx="8908215" cy="1041247"/>
                </a:xfrm>
                <a:prstGeom prst="rect">
                  <a:avLst/>
                </a:prstGeom>
                <a:noFill/>
              </p:spPr>
              <p:txBody>
                <a:bodyPr wrap="square">
                  <a:spAutoFit/>
                </a:bodyPr>
                <a:lstStyle/>
                <a:p>
                  <a:pPr>
                    <a:lnSpc>
                      <a:spcPct val="115000"/>
                    </a:lnSpc>
                    <a:spcBef>
                      <a:spcPts val="600"/>
                    </a:spcBef>
                    <a:spcAft>
                      <a:spcPts val="600"/>
                    </a:spcAft>
                  </a:pPr>
                  <a:r>
                    <a:rPr lang="en-US"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Quan </a:t>
                  </a:r>
                  <a:r>
                    <a:rPr lang="en-US"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sát</a:t>
                  </a:r>
                  <a:r>
                    <a:rPr lang="en-US"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00"/>
                      </a:solidFill>
                      <a:latin typeface="Arial" panose="020B0604020202020204" pitchFamily="34" charset="0"/>
                      <a:ea typeface="Calibri" panose="020F0502020204030204" pitchFamily="34" charset="0"/>
                      <a:cs typeface="Arial" panose="020B0604020202020204" pitchFamily="34" charset="0"/>
                    </a:rPr>
                    <a:t>tứ</a:t>
                  </a:r>
                  <a:r>
                    <a:rPr 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00"/>
                      </a:solidFill>
                      <a:latin typeface="Arial" panose="020B0604020202020204" pitchFamily="34" charset="0"/>
                      <a:ea typeface="Calibri" panose="020F0502020204030204" pitchFamily="34" charset="0"/>
                      <a:cs typeface="Arial" panose="020B0604020202020204" pitchFamily="34" charset="0"/>
                    </a:rPr>
                    <a:t>giác</a:t>
                  </a:r>
                  <a:r>
                    <a:rPr 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800" b="0"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𝐴𝐵𝐶𝐷</m:t>
                      </m:r>
                    </m:oMath>
                  </a14:m>
                  <a:r>
                    <a:rPr lang="en-US"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ở </a:t>
                  </a:r>
                  <a14:m>
                    <m:oMath xmlns:m="http://schemas.openxmlformats.org/officeDocument/2006/math">
                      <m:r>
                        <a:rPr lang="en-US" sz="28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𝐻</m:t>
                      </m:r>
                      <m:r>
                        <a:rPr lang="en-US" sz="28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ì</m:t>
                      </m:r>
                      <m:r>
                        <a:rPr lang="en-US" sz="28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𝑛h</m:t>
                      </m:r>
                      <m:r>
                        <a:rPr lang="en-US" sz="2800" i="1" dirty="0">
                          <a:solidFill>
                            <a:srgbClr val="000000"/>
                          </a:solidFill>
                          <a:effectLst/>
                          <a:latin typeface="Cambria Math" panose="02040503050406030204" pitchFamily="18" charset="0"/>
                          <a:ea typeface="Calibri" panose="020F0502020204030204" pitchFamily="34" charset="0"/>
                          <a:cs typeface="Arial" panose="020B0604020202020204" pitchFamily="34" charset="0"/>
                        </a:rPr>
                        <m:t> 13 </m:t>
                      </m:r>
                    </m:oMath>
                  </a14:m>
                  <a:r>
                    <a:rPr lang="en-US"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và</a:t>
                  </a:r>
                  <a:r>
                    <a:rPr 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00"/>
                      </a:solidFill>
                      <a:latin typeface="Arial" panose="020B0604020202020204" pitchFamily="34" charset="0"/>
                      <a:ea typeface="Calibri" panose="020F0502020204030204" pitchFamily="34" charset="0"/>
                      <a:cs typeface="Arial" panose="020B0604020202020204" pitchFamily="34" charset="0"/>
                    </a:rPr>
                    <a:t>đọc</a:t>
                  </a:r>
                  <a:r>
                    <a:rPr 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00"/>
                      </a:solidFill>
                      <a:latin typeface="Arial" panose="020B0604020202020204" pitchFamily="34" charset="0"/>
                      <a:ea typeface="Calibri" panose="020F0502020204030204" pitchFamily="34" charset="0"/>
                      <a:cs typeface="Arial" panose="020B0604020202020204" pitchFamily="34" charset="0"/>
                    </a:rPr>
                    <a:t>tên</a:t>
                  </a:r>
                  <a:r>
                    <a:rPr 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00"/>
                      </a:solidFill>
                      <a:latin typeface="Arial" panose="020B0604020202020204" pitchFamily="34" charset="0"/>
                      <a:ea typeface="Calibri" panose="020F0502020204030204" pitchFamily="34" charset="0"/>
                      <a:cs typeface="Arial" panose="020B0604020202020204" pitchFamily="34" charset="0"/>
                    </a:rPr>
                    <a:t>các</a:t>
                  </a:r>
                  <a:r>
                    <a:rPr 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00"/>
                      </a:solidFill>
                      <a:latin typeface="Arial" panose="020B0604020202020204" pitchFamily="34" charset="0"/>
                      <a:ea typeface="Calibri" panose="020F0502020204030204" pitchFamily="34" charset="0"/>
                      <a:cs typeface="Arial" panose="020B0604020202020204" pitchFamily="34" charset="0"/>
                    </a:rPr>
                    <a:t>cánh</a:t>
                  </a:r>
                  <a:r>
                    <a:rPr 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00"/>
                      </a:solidFill>
                      <a:latin typeface="Arial" panose="020B0604020202020204" pitchFamily="34" charset="0"/>
                      <a:ea typeface="Calibri" panose="020F0502020204030204" pitchFamily="34" charset="0"/>
                      <a:cs typeface="Arial" panose="020B0604020202020204" pitchFamily="34" charset="0"/>
                    </a:rPr>
                    <a:t>các</a:t>
                  </a:r>
                  <a:r>
                    <a:rPr 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00"/>
                      </a:solidFill>
                      <a:latin typeface="Arial" panose="020B0604020202020204" pitchFamily="34" charset="0"/>
                      <a:ea typeface="Calibri" panose="020F0502020204030204" pitchFamily="34" charset="0"/>
                      <a:cs typeface="Arial" panose="020B0604020202020204" pitchFamily="34" charset="0"/>
                    </a:rPr>
                    <a:t>đường</a:t>
                  </a:r>
                  <a:r>
                    <a:rPr 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00"/>
                      </a:solidFill>
                      <a:latin typeface="Arial" panose="020B0604020202020204" pitchFamily="34" charset="0"/>
                      <a:ea typeface="Calibri" panose="020F0502020204030204" pitchFamily="34" charset="0"/>
                      <a:cs typeface="Arial" panose="020B0604020202020204" pitchFamily="34" charset="0"/>
                    </a:rPr>
                    <a:t>chéo</a:t>
                  </a:r>
                  <a:r>
                    <a:rPr 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00"/>
                      </a:solidFill>
                      <a:latin typeface="Arial" panose="020B0604020202020204" pitchFamily="34" charset="0"/>
                      <a:ea typeface="Calibri" panose="020F0502020204030204" pitchFamily="34" charset="0"/>
                      <a:cs typeface="Arial" panose="020B0604020202020204" pitchFamily="34" charset="0"/>
                    </a:rPr>
                    <a:t>các</a:t>
                  </a:r>
                  <a:r>
                    <a:rPr 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00"/>
                      </a:solidFill>
                      <a:latin typeface="Arial" panose="020B0604020202020204" pitchFamily="34" charset="0"/>
                      <a:ea typeface="Calibri" panose="020F0502020204030204" pitchFamily="34" charset="0"/>
                      <a:cs typeface="Arial" panose="020B0604020202020204" pitchFamily="34" charset="0"/>
                    </a:rPr>
                    <a:t>đỉnh</a:t>
                  </a:r>
                  <a:r>
                    <a:rPr 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00"/>
                      </a:solidFill>
                      <a:latin typeface="Arial" panose="020B0604020202020204" pitchFamily="34" charset="0"/>
                      <a:ea typeface="Calibri" panose="020F0502020204030204" pitchFamily="34" charset="0"/>
                      <a:cs typeface="Arial" panose="020B0604020202020204" pitchFamily="34" charset="0"/>
                    </a:rPr>
                    <a:t>các</a:t>
                  </a:r>
                  <a:r>
                    <a:rPr 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00"/>
                      </a:solidFill>
                      <a:latin typeface="Arial" panose="020B0604020202020204" pitchFamily="34" charset="0"/>
                      <a:ea typeface="Calibri" panose="020F0502020204030204" pitchFamily="34" charset="0"/>
                      <a:cs typeface="Arial" panose="020B0604020202020204" pitchFamily="34" charset="0"/>
                    </a:rPr>
                    <a:t>góc</a:t>
                  </a:r>
                  <a:r>
                    <a:rPr 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00"/>
                      </a:solidFill>
                      <a:latin typeface="Arial" panose="020B0604020202020204" pitchFamily="34" charset="0"/>
                      <a:ea typeface="Calibri" panose="020F0502020204030204" pitchFamily="34" charset="0"/>
                      <a:cs typeface="Arial" panose="020B0604020202020204" pitchFamily="34" charset="0"/>
                    </a:rPr>
                    <a:t>tứ</a:t>
                  </a:r>
                  <a:r>
                    <a:rPr 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00"/>
                      </a:solidFill>
                      <a:latin typeface="Arial" panose="020B0604020202020204" pitchFamily="34" charset="0"/>
                      <a:ea typeface="Calibri" panose="020F0502020204030204" pitchFamily="34" charset="0"/>
                      <a:cs typeface="Arial" panose="020B0604020202020204" pitchFamily="34" charset="0"/>
                    </a:rPr>
                    <a:t>giác</a:t>
                  </a:r>
                  <a:r>
                    <a:rPr 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00"/>
                      </a:solidFill>
                      <a:latin typeface="Arial" panose="020B0604020202020204" pitchFamily="34" charset="0"/>
                      <a:ea typeface="Calibri" panose="020F0502020204030204" pitchFamily="34" charset="0"/>
                      <a:cs typeface="Arial" panose="020B0604020202020204" pitchFamily="34" charset="0"/>
                    </a:rPr>
                    <a:t>đó</a:t>
                  </a:r>
                  <a:r>
                    <a:rPr 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28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6" name="TextBox 15">
                  <a:extLst>
                    <a:ext uri="{FF2B5EF4-FFF2-40B4-BE49-F238E27FC236}">
                      <a16:creationId xmlns:a16="http://schemas.microsoft.com/office/drawing/2014/main" id="{1064C491-930A-B0C9-2A5A-7112A7684B83}"/>
                    </a:ext>
                  </a:extLst>
                </p:cNvPr>
                <p:cNvSpPr txBox="1">
                  <a:spLocks noRot="1" noChangeAspect="1" noMove="1" noResize="1" noEditPoints="1" noAdjustHandles="1" noChangeArrowheads="1" noChangeShapeType="1" noTextEdit="1"/>
                </p:cNvSpPr>
                <p:nvPr/>
              </p:nvSpPr>
              <p:spPr>
                <a:xfrm>
                  <a:off x="1380314" y="1545775"/>
                  <a:ext cx="8908215" cy="1041247"/>
                </a:xfrm>
                <a:prstGeom prst="rect">
                  <a:avLst/>
                </a:prstGeom>
                <a:blipFill>
                  <a:blip r:embed="rId4"/>
                  <a:stretch>
                    <a:fillRect l="-1368" t="-4706" r="-1847" b="-15882"/>
                  </a:stretch>
                </a:blipFill>
              </p:spPr>
              <p:txBody>
                <a:bodyPr/>
                <a:lstStyle/>
                <a:p>
                  <a:r>
                    <a:rPr lang="en-US">
                      <a:noFill/>
                    </a:rPr>
                    <a:t> </a:t>
                  </a:r>
                </a:p>
              </p:txBody>
            </p:sp>
          </mc:Fallback>
        </mc:AlternateContent>
        <p:pic>
          <p:nvPicPr>
            <p:cNvPr id="33" name="Picture 32">
              <a:extLst>
                <a:ext uri="{FF2B5EF4-FFF2-40B4-BE49-F238E27FC236}">
                  <a16:creationId xmlns:a16="http://schemas.microsoft.com/office/drawing/2014/main" id="{B294A5FD-E28A-175F-4C8A-1CE19D3114AD}"/>
                </a:ext>
              </a:extLst>
            </p:cNvPr>
            <p:cNvPicPr>
              <a:picLocks noChangeAspect="1"/>
            </p:cNvPicPr>
            <p:nvPr/>
          </p:nvPicPr>
          <p:blipFill>
            <a:blip r:embed="rId5"/>
            <a:stretch>
              <a:fillRect/>
            </a:stretch>
          </p:blipFill>
          <p:spPr>
            <a:xfrm>
              <a:off x="79730" y="1649487"/>
              <a:ext cx="1300584" cy="668412"/>
            </a:xfrm>
            <a:prstGeom prst="rect">
              <a:avLst/>
            </a:prstGeom>
          </p:spPr>
        </p:pic>
      </p:grpSp>
      <p:grpSp>
        <p:nvGrpSpPr>
          <p:cNvPr id="35" name="Group 34">
            <a:extLst>
              <a:ext uri="{FF2B5EF4-FFF2-40B4-BE49-F238E27FC236}">
                <a16:creationId xmlns:a16="http://schemas.microsoft.com/office/drawing/2014/main" id="{726829EA-2769-D12C-7BB7-E5129E9E548A}"/>
              </a:ext>
            </a:extLst>
          </p:cNvPr>
          <p:cNvGrpSpPr/>
          <p:nvPr/>
        </p:nvGrpSpPr>
        <p:grpSpPr>
          <a:xfrm rot="8757556">
            <a:off x="-1119044" y="2711845"/>
            <a:ext cx="3136324" cy="6858000"/>
            <a:chOff x="9055676" y="0"/>
            <a:chExt cx="3136324" cy="6858000"/>
          </a:xfrm>
        </p:grpSpPr>
        <p:sp>
          <p:nvSpPr>
            <p:cNvPr id="36" name="Rectangle 35">
              <a:extLst>
                <a:ext uri="{FF2B5EF4-FFF2-40B4-BE49-F238E27FC236}">
                  <a16:creationId xmlns:a16="http://schemas.microsoft.com/office/drawing/2014/main" id="{F27616B8-BE7A-5DB0-96A9-51BD03D21621}"/>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C4504B48-B4C1-C437-9D24-01288DDB2E64}"/>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0DBC1C0E-D1CA-80E5-80DD-FA13394774FB}"/>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31F3E654-35ED-D60F-E1B1-A92940FC2F5C}"/>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8888888A-5FBC-09C8-3504-CB170053B40B}"/>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1483EFB6-658B-DC34-4B30-20B2C4730BE6}"/>
              </a:ext>
            </a:extLst>
          </p:cNvPr>
          <p:cNvGrpSpPr/>
          <p:nvPr/>
        </p:nvGrpSpPr>
        <p:grpSpPr>
          <a:xfrm>
            <a:off x="2841633" y="5399002"/>
            <a:ext cx="4807591" cy="1359761"/>
            <a:chOff x="2872113" y="5388865"/>
            <a:chExt cx="4807591" cy="1359761"/>
          </a:xfrm>
        </p:grpSpPr>
        <p:sp>
          <p:nvSpPr>
            <p:cNvPr id="2" name="Rectangle: Rounded Corners 1">
              <a:extLst>
                <a:ext uri="{FF2B5EF4-FFF2-40B4-BE49-F238E27FC236}">
                  <a16:creationId xmlns:a16="http://schemas.microsoft.com/office/drawing/2014/main" id="{B91B6D45-87CD-08D7-63B1-EF15F5739AF5}"/>
                </a:ext>
              </a:extLst>
            </p:cNvPr>
            <p:cNvSpPr/>
            <p:nvPr/>
          </p:nvSpPr>
          <p:spPr>
            <a:xfrm>
              <a:off x="4303105" y="5820134"/>
              <a:ext cx="3376599" cy="609600"/>
            </a:xfrm>
            <a:prstGeom prst="roundRect">
              <a:avLst>
                <a:gd name="adj" fmla="val 50000"/>
              </a:avLst>
            </a:prstGeom>
            <a:ln w="38100">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800" dirty="0" err="1">
                  <a:latin typeface="Arial" panose="020B0604020202020204" pitchFamily="34" charset="0"/>
                  <a:cs typeface="Arial" panose="020B0604020202020204" pitchFamily="34" charset="0"/>
                </a:rPr>
                <a:t>Thảo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luận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nhóm</a:t>
              </a:r>
              <a:r>
                <a:rPr lang="en-US" sz="2800" dirty="0">
                  <a:latin typeface="Arial" panose="020B0604020202020204" pitchFamily="34" charset="0"/>
                  <a:cs typeface="Arial" panose="020B0604020202020204" pitchFamily="34" charset="0"/>
                </a:rPr>
                <a:t> 4</a:t>
              </a:r>
            </a:p>
          </p:txBody>
        </p:sp>
        <p:pic>
          <p:nvPicPr>
            <p:cNvPr id="2054" name="Picture 6" descr="Biểu tượng làm việc nhóm, 4 tay lại với nhau. Làm việc theo nhóm, hợp tác, hợp tác, sức mạnh tổng hợp, cộng đồng, thống nhất và khái niệm bình đẳng. Biểu tượng cho đồ họa thông tin, trang web, phư - Trả phí Bản quyền Một lần Biểu tượng - Ký hiệu chữ viết vectơ sẵn có">
              <a:extLst>
                <a:ext uri="{FF2B5EF4-FFF2-40B4-BE49-F238E27FC236}">
                  <a16:creationId xmlns:a16="http://schemas.microsoft.com/office/drawing/2014/main" id="{BEDAD79D-A7CE-00A9-D5E8-2F324CBF733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0438" t="23516" r="19040" b="25903"/>
            <a:stretch/>
          </p:blipFill>
          <p:spPr bwMode="auto">
            <a:xfrm>
              <a:off x="2872113" y="5388865"/>
              <a:ext cx="1627001" cy="135976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4493907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left)">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CA5C00B0-B2B6-4792-8C67-F8C09471186E}"/>
              </a:ext>
            </a:extLst>
          </p:cNvPr>
          <p:cNvGrpSpPr/>
          <p:nvPr/>
        </p:nvGrpSpPr>
        <p:grpSpPr>
          <a:xfrm rot="5400000">
            <a:off x="8422163" y="3176056"/>
            <a:ext cx="6891246" cy="653685"/>
            <a:chOff x="4871257" y="83128"/>
            <a:chExt cx="7501721" cy="653685"/>
          </a:xfrm>
        </p:grpSpPr>
        <p:sp>
          <p:nvSpPr>
            <p:cNvPr id="41"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Arial" panose="020B0604020202020204" pitchFamily="34" charset="0"/>
                  <a:cs typeface="Arial" panose="020B0604020202020204" pitchFamily="34" charset="0"/>
                </a:rPr>
                <a:t>HOẠT ĐỘNG HÌNH THÀNH KIẾN THỨC</a:t>
              </a:r>
              <a:endParaRPr lang="en-US" sz="2400">
                <a:solidFill>
                  <a:srgbClr val="FFFF00"/>
                </a:solidFill>
                <a:latin typeface="Arial" panose="020B0604020202020204" pitchFamily="34" charset="0"/>
                <a:cs typeface="Arial" panose="020B0604020202020204" pitchFamily="34" charset="0"/>
              </a:endParaRPr>
            </a:p>
          </p:txBody>
        </p:sp>
      </p:grpSp>
      <p:pic>
        <p:nvPicPr>
          <p:cNvPr id="19" name="Picture 18">
            <a:extLst>
              <a:ext uri="{FF2B5EF4-FFF2-40B4-BE49-F238E27FC236}">
                <a16:creationId xmlns:a16="http://schemas.microsoft.com/office/drawing/2014/main" id="{615038A7-E77C-F9FB-BF9E-56E241B25418}"/>
              </a:ext>
            </a:extLst>
          </p:cNvPr>
          <p:cNvPicPr>
            <a:picLocks noChangeAspect="1"/>
          </p:cNvPicPr>
          <p:nvPr/>
        </p:nvPicPr>
        <p:blipFill>
          <a:blip r:embed="rId3"/>
          <a:stretch>
            <a:fillRect/>
          </a:stretch>
        </p:blipFill>
        <p:spPr>
          <a:xfrm>
            <a:off x="7015852" y="510877"/>
            <a:ext cx="4593336" cy="2868168"/>
          </a:xfrm>
          <a:prstGeom prst="rect">
            <a:avLst/>
          </a:prstGeom>
        </p:spPr>
      </p:pic>
      <p:sp>
        <p:nvSpPr>
          <p:cNvPr id="2" name="TextBox 1">
            <a:extLst>
              <a:ext uri="{FF2B5EF4-FFF2-40B4-BE49-F238E27FC236}">
                <a16:creationId xmlns:a16="http://schemas.microsoft.com/office/drawing/2014/main" id="{9F808B20-E744-9659-F452-DDD393B42907}"/>
              </a:ext>
            </a:extLst>
          </p:cNvPr>
          <p:cNvSpPr txBox="1"/>
          <p:nvPr/>
        </p:nvSpPr>
        <p:spPr>
          <a:xfrm>
            <a:off x="127901" y="774535"/>
            <a:ext cx="5833062" cy="4536819"/>
          </a:xfrm>
          <a:prstGeom prst="rect">
            <a:avLst/>
          </a:prstGeom>
          <a:noFill/>
        </p:spPr>
        <p:txBody>
          <a:bodyPr wrap="square">
            <a:spAutoFit/>
          </a:bodyPr>
          <a:lstStyle/>
          <a:p>
            <a:pPr marL="225425" indent="-225425">
              <a:lnSpc>
                <a:spcPct val="150000"/>
              </a:lnSpc>
              <a:buFont typeface="Arial" panose="020B0604020202020204" pitchFamily="34" charset="0"/>
              <a:buChar char="•"/>
            </a:pPr>
            <a:r>
              <a:rPr lang="en-US" sz="2800" b="1" dirty="0" err="1">
                <a:latin typeface="Arial" panose="020B0604020202020204" pitchFamily="34" charset="0"/>
                <a:cs typeface="Arial" panose="020B0604020202020204" pitchFamily="34" charset="0"/>
              </a:rPr>
              <a:t>Tứ</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giác</a:t>
            </a:r>
            <a:r>
              <a:rPr lang="en-US" sz="2800" b="1" dirty="0">
                <a:latin typeface="Arial" panose="020B0604020202020204" pitchFamily="34" charset="0"/>
                <a:cs typeface="Arial" panose="020B0604020202020204" pitchFamily="34" charset="0"/>
              </a:rPr>
              <a:t>:</a:t>
            </a:r>
          </a:p>
          <a:p>
            <a:pPr marL="225425" indent="-225425">
              <a:lnSpc>
                <a:spcPct val="150000"/>
              </a:lnSpc>
              <a:buFont typeface="Arial" panose="020B0604020202020204" pitchFamily="34" charset="0"/>
              <a:buChar char="•"/>
            </a:pPr>
            <a:r>
              <a:rPr lang="en-US" sz="2800" b="1" dirty="0" err="1">
                <a:latin typeface="Arial" panose="020B0604020202020204" pitchFamily="34" charset="0"/>
                <a:cs typeface="Arial" panose="020B0604020202020204" pitchFamily="34" charset="0"/>
              </a:rPr>
              <a:t>Các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cạnh</a:t>
            </a:r>
            <a:r>
              <a:rPr lang="en-US" sz="2800" b="1" dirty="0">
                <a:latin typeface="Arial" panose="020B0604020202020204" pitchFamily="34" charset="0"/>
                <a:cs typeface="Arial" panose="020B0604020202020204" pitchFamily="34" charset="0"/>
              </a:rPr>
              <a:t>:</a:t>
            </a:r>
          </a:p>
          <a:p>
            <a:pPr marL="225425" indent="-225425">
              <a:lnSpc>
                <a:spcPct val="150000"/>
              </a:lnSpc>
              <a:buFont typeface="Arial" panose="020B0604020202020204" pitchFamily="34" charset="0"/>
              <a:buChar char="•"/>
            </a:pPr>
            <a:r>
              <a:rPr lang="en-US" sz="2800" b="1" dirty="0" err="1">
                <a:latin typeface="Arial" panose="020B0604020202020204" pitchFamily="34" charset="0"/>
                <a:cs typeface="Arial" panose="020B0604020202020204" pitchFamily="34" charset="0"/>
              </a:rPr>
              <a:t>Các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cặp</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cạnh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đối</a:t>
            </a:r>
            <a:r>
              <a:rPr lang="en-US" sz="2800" b="1" dirty="0">
                <a:latin typeface="Arial" panose="020B0604020202020204" pitchFamily="34" charset="0"/>
                <a:cs typeface="Arial" panose="020B0604020202020204" pitchFamily="34" charset="0"/>
              </a:rPr>
              <a:t>:</a:t>
            </a:r>
          </a:p>
          <a:p>
            <a:pPr marL="225425" indent="-225425">
              <a:lnSpc>
                <a:spcPct val="150000"/>
              </a:lnSpc>
              <a:buFont typeface="Arial" panose="020B0604020202020204" pitchFamily="34" charset="0"/>
              <a:buChar char="•"/>
            </a:pPr>
            <a:r>
              <a:rPr lang="en-US" sz="2800" b="1" dirty="0" err="1">
                <a:latin typeface="Arial" panose="020B0604020202020204" pitchFamily="34" charset="0"/>
                <a:cs typeface="Arial" panose="020B0604020202020204" pitchFamily="34" charset="0"/>
              </a:rPr>
              <a:t>Các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đường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chéo</a:t>
            </a:r>
            <a:r>
              <a:rPr lang="en-US" sz="2800" b="1" dirty="0">
                <a:latin typeface="Arial" panose="020B0604020202020204" pitchFamily="34" charset="0"/>
                <a:cs typeface="Arial" panose="020B0604020202020204" pitchFamily="34" charset="0"/>
              </a:rPr>
              <a:t>:</a:t>
            </a:r>
          </a:p>
          <a:p>
            <a:pPr marL="225425" indent="-225425">
              <a:lnSpc>
                <a:spcPct val="150000"/>
              </a:lnSpc>
              <a:buFont typeface="Arial" panose="020B0604020202020204" pitchFamily="34" charset="0"/>
              <a:buChar char="•"/>
            </a:pPr>
            <a:r>
              <a:rPr lang="en-US" sz="2800" b="1" dirty="0" err="1">
                <a:latin typeface="Arial" panose="020B0604020202020204" pitchFamily="34" charset="0"/>
                <a:cs typeface="Arial" panose="020B0604020202020204" pitchFamily="34" charset="0"/>
              </a:rPr>
              <a:t>Các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đỉnh</a:t>
            </a:r>
            <a:r>
              <a:rPr lang="en-US" sz="2800" b="1" dirty="0">
                <a:latin typeface="Arial" panose="020B0604020202020204" pitchFamily="34" charset="0"/>
                <a:cs typeface="Arial" panose="020B0604020202020204" pitchFamily="34" charset="0"/>
              </a:rPr>
              <a:t>:</a:t>
            </a:r>
          </a:p>
          <a:p>
            <a:pPr marL="225425" indent="-225425">
              <a:lnSpc>
                <a:spcPct val="150000"/>
              </a:lnSpc>
              <a:buFont typeface="Arial" panose="020B0604020202020204" pitchFamily="34" charset="0"/>
              <a:buChar char="•"/>
            </a:pPr>
            <a:r>
              <a:rPr lang="en-US" sz="2800" b="1" dirty="0" err="1">
                <a:latin typeface="Arial" panose="020B0604020202020204" pitchFamily="34" charset="0"/>
                <a:cs typeface="Arial" panose="020B0604020202020204" pitchFamily="34" charset="0"/>
              </a:rPr>
              <a:t>Các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góc</a:t>
            </a:r>
            <a:r>
              <a:rPr lang="en-US" sz="2800" b="1" dirty="0">
                <a:latin typeface="Arial" panose="020B0604020202020204" pitchFamily="34" charset="0"/>
                <a:cs typeface="Arial" panose="020B0604020202020204" pitchFamily="34" charset="0"/>
              </a:rPr>
              <a:t>:</a:t>
            </a:r>
          </a:p>
          <a:p>
            <a:pPr marL="225425" indent="-225425">
              <a:lnSpc>
                <a:spcPct val="150000"/>
              </a:lnSpc>
              <a:buFont typeface="Arial" panose="020B0604020202020204" pitchFamily="34" charset="0"/>
              <a:buChar char="•"/>
            </a:pPr>
            <a:r>
              <a:rPr lang="en-US" sz="2800" b="1" dirty="0" err="1">
                <a:latin typeface="Arial" panose="020B0604020202020204" pitchFamily="34" charset="0"/>
                <a:cs typeface="Arial" panose="020B0604020202020204" pitchFamily="34" charset="0"/>
              </a:rPr>
              <a:t>Các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cặp</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góc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đối</a:t>
            </a:r>
            <a:r>
              <a:rPr lang="en-US" sz="2800" b="1" dirty="0">
                <a:latin typeface="Arial" panose="020B060402020202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8701B7C5-D70E-AA64-3C06-698F5AA75DAC}"/>
                  </a:ext>
                </a:extLst>
              </p:cNvPr>
              <p:cNvSpPr txBox="1"/>
              <p:nvPr/>
            </p:nvSpPr>
            <p:spPr>
              <a:xfrm>
                <a:off x="1675043" y="934353"/>
                <a:ext cx="1592139"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b="0" i="1" dirty="0" smtClean="0">
                          <a:solidFill>
                            <a:srgbClr val="FF0000"/>
                          </a:solidFill>
                          <a:latin typeface="Cambria Math" panose="02040503050406030204" pitchFamily="18" charset="0"/>
                          <a:cs typeface="Arial" panose="020B0604020202020204" pitchFamily="34" charset="0"/>
                        </a:rPr>
                        <m:t>𝐴𝐵𝐶𝐷</m:t>
                      </m:r>
                    </m:oMath>
                  </m:oMathPara>
                </a14:m>
                <a:endParaRPr lang="en-US" sz="2800" dirty="0">
                  <a:solidFill>
                    <a:srgbClr val="FF0000"/>
                  </a:solidFill>
                  <a:latin typeface="Arial" panose="020B0604020202020204" pitchFamily="34" charset="0"/>
                  <a:cs typeface="Arial" panose="020B0604020202020204" pitchFamily="34" charset="0"/>
                </a:endParaRPr>
              </a:p>
            </p:txBody>
          </p:sp>
        </mc:Choice>
        <mc:Fallback xmlns="">
          <p:sp>
            <p:nvSpPr>
              <p:cNvPr id="3" name="TextBox 2">
                <a:extLst>
                  <a:ext uri="{FF2B5EF4-FFF2-40B4-BE49-F238E27FC236}">
                    <a16:creationId xmlns:a16="http://schemas.microsoft.com/office/drawing/2014/main" id="{8701B7C5-D70E-AA64-3C06-698F5AA75DAC}"/>
                  </a:ext>
                </a:extLst>
              </p:cNvPr>
              <p:cNvSpPr txBox="1">
                <a:spLocks noRot="1" noChangeAspect="1" noMove="1" noResize="1" noEditPoints="1" noAdjustHandles="1" noChangeArrowheads="1" noChangeShapeType="1" noTextEdit="1"/>
              </p:cNvSpPr>
              <p:nvPr/>
            </p:nvSpPr>
            <p:spPr>
              <a:xfrm>
                <a:off x="1675043" y="934353"/>
                <a:ext cx="1592139" cy="52322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1501E3D-4504-CED9-D7A1-F0997EE76169}"/>
                  </a:ext>
                </a:extLst>
              </p:cNvPr>
              <p:cNvSpPr txBox="1"/>
              <p:nvPr/>
            </p:nvSpPr>
            <p:spPr>
              <a:xfrm>
                <a:off x="3479458" y="2158939"/>
                <a:ext cx="1885603" cy="523220"/>
              </a:xfrm>
              <a:prstGeom prst="rect">
                <a:avLst/>
              </a:prstGeom>
              <a:noFill/>
            </p:spPr>
            <p:txBody>
              <a:bodyPr wrap="square">
                <a:spAutoFit/>
              </a:bodyPr>
              <a:lstStyle/>
              <a:p>
                <a14:m>
                  <m:oMath xmlns:m="http://schemas.openxmlformats.org/officeDocument/2006/math">
                    <m:r>
                      <a:rPr lang="en-US" sz="2800" i="1" dirty="0" smtClean="0">
                        <a:solidFill>
                          <a:srgbClr val="FF0000"/>
                        </a:solidFill>
                        <a:latin typeface="Cambria Math" panose="02040503050406030204" pitchFamily="18" charset="0"/>
                        <a:cs typeface="Arial" panose="020B0604020202020204" pitchFamily="34" charset="0"/>
                      </a:rPr>
                      <m:t>𝐴𝐵</m:t>
                    </m:r>
                  </m:oMath>
                </a14:m>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và</a:t>
                </a:r>
                <a:r>
                  <a:rPr lang="en-US" sz="2800" dirty="0">
                    <a:solidFill>
                      <a:srgbClr val="FF0000"/>
                    </a:solidFill>
                    <a:latin typeface="Arial" panose="020B0604020202020204" pitchFamily="34" charset="0"/>
                    <a:cs typeface="Arial" panose="020B0604020202020204" pitchFamily="34" charset="0"/>
                  </a:rPr>
                  <a:t> </a:t>
                </a:r>
                <a14:m>
                  <m:oMath xmlns:m="http://schemas.openxmlformats.org/officeDocument/2006/math">
                    <m:r>
                      <a:rPr lang="en-US" sz="2800" i="1" dirty="0" smtClean="0">
                        <a:solidFill>
                          <a:srgbClr val="FF0000"/>
                        </a:solidFill>
                        <a:latin typeface="Cambria Math" panose="02040503050406030204" pitchFamily="18" charset="0"/>
                        <a:cs typeface="Arial" panose="020B0604020202020204" pitchFamily="34" charset="0"/>
                      </a:rPr>
                      <m:t>𝐶𝐷</m:t>
                    </m:r>
                  </m:oMath>
                </a14:m>
                <a:r>
                  <a:rPr lang="en-US" sz="2800" dirty="0">
                    <a:solidFill>
                      <a:srgbClr val="FF0000"/>
                    </a:solidFill>
                    <a:latin typeface="Arial" panose="020B0604020202020204" pitchFamily="34" charset="0"/>
                    <a:cs typeface="Arial" panose="020B0604020202020204" pitchFamily="34" charset="0"/>
                  </a:rPr>
                  <a:t>,</a:t>
                </a:r>
              </a:p>
            </p:txBody>
          </p:sp>
        </mc:Choice>
        <mc:Fallback xmlns="">
          <p:sp>
            <p:nvSpPr>
              <p:cNvPr id="5" name="TextBox 4">
                <a:extLst>
                  <a:ext uri="{FF2B5EF4-FFF2-40B4-BE49-F238E27FC236}">
                    <a16:creationId xmlns:a16="http://schemas.microsoft.com/office/drawing/2014/main" id="{F1501E3D-4504-CED9-D7A1-F0997EE76169}"/>
                  </a:ext>
                </a:extLst>
              </p:cNvPr>
              <p:cNvSpPr txBox="1">
                <a:spLocks noRot="1" noChangeAspect="1" noMove="1" noResize="1" noEditPoints="1" noAdjustHandles="1" noChangeArrowheads="1" noChangeShapeType="1" noTextEdit="1"/>
              </p:cNvSpPr>
              <p:nvPr/>
            </p:nvSpPr>
            <p:spPr>
              <a:xfrm>
                <a:off x="3479458" y="2158939"/>
                <a:ext cx="1885603" cy="523220"/>
              </a:xfrm>
              <a:prstGeom prst="rect">
                <a:avLst/>
              </a:prstGeom>
              <a:blipFill>
                <a:blip r:embed="rId6"/>
                <a:stretch>
                  <a:fillRect t="-11628" r="-1618"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DBDB347-7936-9709-50AA-6F9FBE89550A}"/>
                  </a:ext>
                </a:extLst>
              </p:cNvPr>
              <p:cNvSpPr txBox="1"/>
              <p:nvPr/>
            </p:nvSpPr>
            <p:spPr>
              <a:xfrm>
                <a:off x="1954185" y="1546646"/>
                <a:ext cx="2900790"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i="1" dirty="0" smtClean="0">
                          <a:solidFill>
                            <a:srgbClr val="FF0000"/>
                          </a:solidFill>
                          <a:latin typeface="Cambria Math" panose="02040503050406030204" pitchFamily="18" charset="0"/>
                          <a:cs typeface="Arial" panose="020B0604020202020204" pitchFamily="34" charset="0"/>
                        </a:rPr>
                        <m:t>𝐴𝐵</m:t>
                      </m:r>
                      <m:r>
                        <a:rPr lang="en-US" sz="2800" i="1" dirty="0" smtClean="0">
                          <a:solidFill>
                            <a:srgbClr val="FF0000"/>
                          </a:solidFill>
                          <a:latin typeface="Cambria Math" panose="02040503050406030204" pitchFamily="18" charset="0"/>
                          <a:cs typeface="Arial" panose="020B0604020202020204" pitchFamily="34" charset="0"/>
                        </a:rPr>
                        <m:t>, </m:t>
                      </m:r>
                      <m:r>
                        <a:rPr lang="en-US" sz="2800" i="1" dirty="0" smtClean="0">
                          <a:solidFill>
                            <a:srgbClr val="FF0000"/>
                          </a:solidFill>
                          <a:latin typeface="Cambria Math" panose="02040503050406030204" pitchFamily="18" charset="0"/>
                          <a:cs typeface="Arial" panose="020B0604020202020204" pitchFamily="34" charset="0"/>
                        </a:rPr>
                        <m:t>𝐵𝐶</m:t>
                      </m:r>
                      <m:r>
                        <a:rPr lang="en-US" sz="2800" i="1" dirty="0" smtClean="0">
                          <a:solidFill>
                            <a:srgbClr val="FF0000"/>
                          </a:solidFill>
                          <a:latin typeface="Cambria Math" panose="02040503050406030204" pitchFamily="18" charset="0"/>
                          <a:cs typeface="Arial" panose="020B0604020202020204" pitchFamily="34" charset="0"/>
                        </a:rPr>
                        <m:t>, </m:t>
                      </m:r>
                      <m:r>
                        <a:rPr lang="en-US" sz="2800" i="1" dirty="0" smtClean="0">
                          <a:solidFill>
                            <a:srgbClr val="FF0000"/>
                          </a:solidFill>
                          <a:latin typeface="Cambria Math" panose="02040503050406030204" pitchFamily="18" charset="0"/>
                          <a:cs typeface="Arial" panose="020B0604020202020204" pitchFamily="34" charset="0"/>
                        </a:rPr>
                        <m:t>𝐶𝐷</m:t>
                      </m:r>
                      <m:r>
                        <a:rPr lang="en-US" sz="2800" i="1" dirty="0" smtClean="0">
                          <a:solidFill>
                            <a:srgbClr val="FF0000"/>
                          </a:solidFill>
                          <a:latin typeface="Cambria Math" panose="02040503050406030204" pitchFamily="18" charset="0"/>
                          <a:cs typeface="Arial" panose="020B0604020202020204" pitchFamily="34" charset="0"/>
                        </a:rPr>
                        <m:t>, </m:t>
                      </m:r>
                      <m:r>
                        <a:rPr lang="en-US" sz="2800" i="1" dirty="0" smtClean="0">
                          <a:solidFill>
                            <a:srgbClr val="FF0000"/>
                          </a:solidFill>
                          <a:latin typeface="Cambria Math" panose="02040503050406030204" pitchFamily="18" charset="0"/>
                          <a:cs typeface="Arial" panose="020B0604020202020204" pitchFamily="34" charset="0"/>
                        </a:rPr>
                        <m:t>𝐷𝐴</m:t>
                      </m:r>
                      <m:r>
                        <a:rPr lang="en-US" sz="2800" i="1" dirty="0" smtClean="0">
                          <a:solidFill>
                            <a:srgbClr val="FF0000"/>
                          </a:solidFill>
                          <a:latin typeface="Cambria Math" panose="02040503050406030204" pitchFamily="18" charset="0"/>
                          <a:cs typeface="Arial" panose="020B0604020202020204" pitchFamily="34" charset="0"/>
                        </a:rPr>
                        <m:t>;</m:t>
                      </m:r>
                    </m:oMath>
                  </m:oMathPara>
                </a14:m>
                <a:endParaRPr lang="en-US" sz="2800" dirty="0">
                  <a:solidFill>
                    <a:srgbClr val="FF0000"/>
                  </a:solidFill>
                  <a:latin typeface="Arial" panose="020B0604020202020204" pitchFamily="34" charset="0"/>
                  <a:cs typeface="Arial" panose="020B0604020202020204" pitchFamily="34" charset="0"/>
                </a:endParaRPr>
              </a:p>
            </p:txBody>
          </p:sp>
        </mc:Choice>
        <mc:Fallback xmlns="">
          <p:sp>
            <p:nvSpPr>
              <p:cNvPr id="7" name="TextBox 6">
                <a:extLst>
                  <a:ext uri="{FF2B5EF4-FFF2-40B4-BE49-F238E27FC236}">
                    <a16:creationId xmlns:a16="http://schemas.microsoft.com/office/drawing/2014/main" id="{6DBDB347-7936-9709-50AA-6F9FBE89550A}"/>
                  </a:ext>
                </a:extLst>
              </p:cNvPr>
              <p:cNvSpPr txBox="1">
                <a:spLocks noRot="1" noChangeAspect="1" noMove="1" noResize="1" noEditPoints="1" noAdjustHandles="1" noChangeArrowheads="1" noChangeShapeType="1" noTextEdit="1"/>
              </p:cNvSpPr>
              <p:nvPr/>
            </p:nvSpPr>
            <p:spPr>
              <a:xfrm>
                <a:off x="1954185" y="1546646"/>
                <a:ext cx="2900790" cy="52322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96AA68D-9AB5-7CE6-E6BA-DFCDE6FAC2DD}"/>
                  </a:ext>
                </a:extLst>
              </p:cNvPr>
              <p:cNvSpPr txBox="1"/>
              <p:nvPr/>
            </p:nvSpPr>
            <p:spPr>
              <a:xfrm>
                <a:off x="5130249" y="2158939"/>
                <a:ext cx="1885603" cy="523220"/>
              </a:xfrm>
              <a:prstGeom prst="rect">
                <a:avLst/>
              </a:prstGeom>
              <a:noFill/>
            </p:spPr>
            <p:txBody>
              <a:bodyPr wrap="square">
                <a:spAutoFit/>
              </a:bodyPr>
              <a:lstStyle/>
              <a:p>
                <a14:m>
                  <m:oMath xmlns:m="http://schemas.openxmlformats.org/officeDocument/2006/math">
                    <m:r>
                      <a:rPr lang="en-US" sz="2800" b="0" i="1" dirty="0" smtClean="0">
                        <a:solidFill>
                          <a:srgbClr val="FF0000"/>
                        </a:solidFill>
                        <a:latin typeface="Cambria Math" panose="02040503050406030204" pitchFamily="18" charset="0"/>
                        <a:cs typeface="Arial" panose="020B0604020202020204" pitchFamily="34" charset="0"/>
                      </a:rPr>
                      <m:t>𝐵𝐶</m:t>
                    </m:r>
                  </m:oMath>
                </a14:m>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và</a:t>
                </a:r>
                <a:r>
                  <a:rPr lang="en-US" sz="2800" dirty="0">
                    <a:solidFill>
                      <a:srgbClr val="FF0000"/>
                    </a:solidFill>
                    <a:latin typeface="Arial" panose="020B0604020202020204" pitchFamily="34" charset="0"/>
                    <a:cs typeface="Arial" panose="020B0604020202020204" pitchFamily="34" charset="0"/>
                  </a:rPr>
                  <a:t> </a:t>
                </a:r>
                <a14:m>
                  <m:oMath xmlns:m="http://schemas.openxmlformats.org/officeDocument/2006/math">
                    <m:r>
                      <a:rPr lang="en-US" sz="2800" b="0" i="1" smtClean="0">
                        <a:solidFill>
                          <a:srgbClr val="FF0000"/>
                        </a:solidFill>
                        <a:latin typeface="Cambria Math" panose="02040503050406030204" pitchFamily="18" charset="0"/>
                        <a:cs typeface="Arial" panose="020B0604020202020204" pitchFamily="34" charset="0"/>
                      </a:rPr>
                      <m:t>𝐷𝐴</m:t>
                    </m:r>
                  </m:oMath>
                </a14:m>
                <a:r>
                  <a:rPr lang="en-US" sz="2800" dirty="0">
                    <a:solidFill>
                      <a:srgbClr val="FF0000"/>
                    </a:solidFill>
                    <a:latin typeface="Arial" panose="020B0604020202020204" pitchFamily="34" charset="0"/>
                    <a:cs typeface="Arial" panose="020B0604020202020204" pitchFamily="34" charset="0"/>
                  </a:rPr>
                  <a:t>;</a:t>
                </a:r>
              </a:p>
            </p:txBody>
          </p:sp>
        </mc:Choice>
        <mc:Fallback xmlns="">
          <p:sp>
            <p:nvSpPr>
              <p:cNvPr id="8" name="TextBox 7">
                <a:extLst>
                  <a:ext uri="{FF2B5EF4-FFF2-40B4-BE49-F238E27FC236}">
                    <a16:creationId xmlns:a16="http://schemas.microsoft.com/office/drawing/2014/main" id="{D96AA68D-9AB5-7CE6-E6BA-DFCDE6FAC2DD}"/>
                  </a:ext>
                </a:extLst>
              </p:cNvPr>
              <p:cNvSpPr txBox="1">
                <a:spLocks noRot="1" noChangeAspect="1" noMove="1" noResize="1" noEditPoints="1" noAdjustHandles="1" noChangeArrowheads="1" noChangeShapeType="1" noTextEdit="1"/>
              </p:cNvSpPr>
              <p:nvPr/>
            </p:nvSpPr>
            <p:spPr>
              <a:xfrm>
                <a:off x="5130249" y="2158939"/>
                <a:ext cx="1885603" cy="523220"/>
              </a:xfrm>
              <a:prstGeom prst="rect">
                <a:avLst/>
              </a:prstGeom>
              <a:blipFill>
                <a:blip r:embed="rId8"/>
                <a:stretch>
                  <a:fillRect t="-11628" r="-1618"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C6632F93-93A6-9301-C304-472F1E7772F3}"/>
                  </a:ext>
                </a:extLst>
              </p:cNvPr>
              <p:cNvSpPr txBox="1"/>
              <p:nvPr/>
            </p:nvSpPr>
            <p:spPr>
              <a:xfrm>
                <a:off x="3404580" y="2855825"/>
                <a:ext cx="1371830" cy="523220"/>
              </a:xfrm>
              <a:prstGeom prst="rect">
                <a:avLst/>
              </a:prstGeom>
              <a:noFill/>
            </p:spPr>
            <p:txBody>
              <a:bodyPr wrap="square">
                <a:spAutoFit/>
              </a:bodyPr>
              <a:lstStyle/>
              <a:p>
                <a14:m>
                  <m:oMath xmlns:m="http://schemas.openxmlformats.org/officeDocument/2006/math">
                    <m:r>
                      <a:rPr lang="en-US" sz="2800" i="1" dirty="0" smtClean="0">
                        <a:solidFill>
                          <a:srgbClr val="FF0000"/>
                        </a:solidFill>
                        <a:latin typeface="Cambria Math" panose="02040503050406030204" pitchFamily="18" charset="0"/>
                        <a:cs typeface="Arial" panose="020B0604020202020204" pitchFamily="34" charset="0"/>
                      </a:rPr>
                      <m:t>𝐴</m:t>
                    </m:r>
                    <m:r>
                      <a:rPr lang="en-US" sz="2800" b="0" i="1" dirty="0" smtClean="0">
                        <a:solidFill>
                          <a:srgbClr val="FF0000"/>
                        </a:solidFill>
                        <a:latin typeface="Cambria Math" panose="02040503050406030204" pitchFamily="18" charset="0"/>
                        <a:cs typeface="Arial" panose="020B0604020202020204" pitchFamily="34" charset="0"/>
                      </a:rPr>
                      <m:t>𝐶</m:t>
                    </m:r>
                    <m:r>
                      <a:rPr lang="en-US" sz="2800" i="1" dirty="0" smtClean="0">
                        <a:solidFill>
                          <a:srgbClr val="FF0000"/>
                        </a:solidFill>
                        <a:latin typeface="Cambria Math" panose="02040503050406030204" pitchFamily="18" charset="0"/>
                        <a:cs typeface="Arial" panose="020B0604020202020204" pitchFamily="34" charset="0"/>
                      </a:rPr>
                      <m:t>, </m:t>
                    </m:r>
                    <m:r>
                      <a:rPr lang="en-US" sz="2800" i="1" dirty="0" smtClean="0">
                        <a:solidFill>
                          <a:srgbClr val="FF0000"/>
                        </a:solidFill>
                        <a:latin typeface="Cambria Math" panose="02040503050406030204" pitchFamily="18" charset="0"/>
                        <a:cs typeface="Arial" panose="020B0604020202020204" pitchFamily="34" charset="0"/>
                      </a:rPr>
                      <m:t>𝐵𝐷</m:t>
                    </m:r>
                  </m:oMath>
                </a14:m>
                <a:r>
                  <a:rPr lang="en-US" sz="2800" dirty="0">
                    <a:solidFill>
                      <a:srgbClr val="FF0000"/>
                    </a:solidFill>
                    <a:latin typeface="Arial" panose="020B0604020202020204" pitchFamily="34" charset="0"/>
                    <a:cs typeface="Arial" panose="020B0604020202020204" pitchFamily="34" charset="0"/>
                  </a:rPr>
                  <a:t>;</a:t>
                </a:r>
              </a:p>
            </p:txBody>
          </p:sp>
        </mc:Choice>
        <mc:Fallback xmlns="">
          <p:sp>
            <p:nvSpPr>
              <p:cNvPr id="9" name="TextBox 8">
                <a:extLst>
                  <a:ext uri="{FF2B5EF4-FFF2-40B4-BE49-F238E27FC236}">
                    <a16:creationId xmlns:a16="http://schemas.microsoft.com/office/drawing/2014/main" id="{C6632F93-93A6-9301-C304-472F1E7772F3}"/>
                  </a:ext>
                </a:extLst>
              </p:cNvPr>
              <p:cNvSpPr txBox="1">
                <a:spLocks noRot="1" noChangeAspect="1" noMove="1" noResize="1" noEditPoints="1" noAdjustHandles="1" noChangeArrowheads="1" noChangeShapeType="1" noTextEdit="1"/>
              </p:cNvSpPr>
              <p:nvPr/>
            </p:nvSpPr>
            <p:spPr>
              <a:xfrm>
                <a:off x="3404580" y="2855825"/>
                <a:ext cx="1371830" cy="523220"/>
              </a:xfrm>
              <a:prstGeom prst="rect">
                <a:avLst/>
              </a:prstGeom>
              <a:blipFill>
                <a:blip r:embed="rId9"/>
                <a:stretch>
                  <a:fillRect t="-11628" r="-7522"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509F776-FDE3-82EC-F9AD-D967ABD715B7}"/>
                  </a:ext>
                </a:extLst>
              </p:cNvPr>
              <p:cNvSpPr txBox="1"/>
              <p:nvPr/>
            </p:nvSpPr>
            <p:spPr>
              <a:xfrm>
                <a:off x="1521469" y="3454270"/>
                <a:ext cx="2900790"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i="1" dirty="0" smtClean="0">
                          <a:solidFill>
                            <a:srgbClr val="FF0000"/>
                          </a:solidFill>
                          <a:latin typeface="Cambria Math" panose="02040503050406030204" pitchFamily="18" charset="0"/>
                          <a:cs typeface="Arial" panose="020B0604020202020204" pitchFamily="34" charset="0"/>
                        </a:rPr>
                        <m:t>𝐴</m:t>
                      </m:r>
                      <m:r>
                        <a:rPr lang="en-US" sz="2800" i="1" dirty="0" smtClean="0">
                          <a:solidFill>
                            <a:srgbClr val="FF0000"/>
                          </a:solidFill>
                          <a:latin typeface="Cambria Math" panose="02040503050406030204" pitchFamily="18" charset="0"/>
                          <a:cs typeface="Arial" panose="020B0604020202020204" pitchFamily="34" charset="0"/>
                        </a:rPr>
                        <m:t>, </m:t>
                      </m:r>
                      <m:r>
                        <a:rPr lang="en-US" sz="2800" i="1" dirty="0" smtClean="0">
                          <a:solidFill>
                            <a:srgbClr val="FF0000"/>
                          </a:solidFill>
                          <a:latin typeface="Cambria Math" panose="02040503050406030204" pitchFamily="18" charset="0"/>
                          <a:cs typeface="Arial" panose="020B0604020202020204" pitchFamily="34" charset="0"/>
                        </a:rPr>
                        <m:t>𝐵</m:t>
                      </m:r>
                      <m:r>
                        <a:rPr lang="en-US" sz="2800" i="1" dirty="0" smtClean="0">
                          <a:solidFill>
                            <a:srgbClr val="FF0000"/>
                          </a:solidFill>
                          <a:latin typeface="Cambria Math" panose="02040503050406030204" pitchFamily="18" charset="0"/>
                          <a:cs typeface="Arial" panose="020B0604020202020204" pitchFamily="34" charset="0"/>
                        </a:rPr>
                        <m:t>, </m:t>
                      </m:r>
                      <m:r>
                        <a:rPr lang="en-US" sz="2800" i="1" dirty="0" smtClean="0">
                          <a:solidFill>
                            <a:srgbClr val="FF0000"/>
                          </a:solidFill>
                          <a:latin typeface="Cambria Math" panose="02040503050406030204" pitchFamily="18" charset="0"/>
                          <a:cs typeface="Arial" panose="020B0604020202020204" pitchFamily="34" charset="0"/>
                        </a:rPr>
                        <m:t>𝐶</m:t>
                      </m:r>
                      <m:r>
                        <a:rPr lang="en-US" sz="2800" i="1" dirty="0" smtClean="0">
                          <a:solidFill>
                            <a:srgbClr val="FF0000"/>
                          </a:solidFill>
                          <a:latin typeface="Cambria Math" panose="02040503050406030204" pitchFamily="18" charset="0"/>
                          <a:cs typeface="Arial" panose="020B0604020202020204" pitchFamily="34" charset="0"/>
                        </a:rPr>
                        <m:t>, </m:t>
                      </m:r>
                      <m:r>
                        <a:rPr lang="en-US" sz="2800" i="1" dirty="0" smtClean="0">
                          <a:solidFill>
                            <a:srgbClr val="FF0000"/>
                          </a:solidFill>
                          <a:latin typeface="Cambria Math" panose="02040503050406030204" pitchFamily="18" charset="0"/>
                          <a:cs typeface="Arial" panose="020B0604020202020204" pitchFamily="34" charset="0"/>
                        </a:rPr>
                        <m:t>𝐷</m:t>
                      </m:r>
                      <m:r>
                        <a:rPr lang="en-US" sz="2800" i="1" dirty="0" smtClean="0">
                          <a:solidFill>
                            <a:srgbClr val="FF0000"/>
                          </a:solidFill>
                          <a:latin typeface="Cambria Math" panose="02040503050406030204" pitchFamily="18" charset="0"/>
                          <a:cs typeface="Arial" panose="020B0604020202020204" pitchFamily="34" charset="0"/>
                        </a:rPr>
                        <m:t>;</m:t>
                      </m:r>
                    </m:oMath>
                  </m:oMathPara>
                </a14:m>
                <a:endParaRPr lang="en-US" sz="2800" dirty="0">
                  <a:solidFill>
                    <a:srgbClr val="FF0000"/>
                  </a:solidFill>
                  <a:latin typeface="Arial" panose="020B0604020202020204" pitchFamily="34" charset="0"/>
                  <a:cs typeface="Arial" panose="020B0604020202020204" pitchFamily="34" charset="0"/>
                </a:endParaRPr>
              </a:p>
            </p:txBody>
          </p:sp>
        </mc:Choice>
        <mc:Fallback xmlns="">
          <p:sp>
            <p:nvSpPr>
              <p:cNvPr id="10" name="TextBox 9">
                <a:extLst>
                  <a:ext uri="{FF2B5EF4-FFF2-40B4-BE49-F238E27FC236}">
                    <a16:creationId xmlns:a16="http://schemas.microsoft.com/office/drawing/2014/main" id="{E509F776-FDE3-82EC-F9AD-D967ABD715B7}"/>
                  </a:ext>
                </a:extLst>
              </p:cNvPr>
              <p:cNvSpPr txBox="1">
                <a:spLocks noRot="1" noChangeAspect="1" noMove="1" noResize="1" noEditPoints="1" noAdjustHandles="1" noChangeArrowheads="1" noChangeShapeType="1" noTextEdit="1"/>
              </p:cNvSpPr>
              <p:nvPr/>
            </p:nvSpPr>
            <p:spPr>
              <a:xfrm>
                <a:off x="1521469" y="3454270"/>
                <a:ext cx="2900790" cy="52322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3ED10FCA-E11A-A34F-69B6-4E7D286044D9}"/>
                  </a:ext>
                </a:extLst>
              </p:cNvPr>
              <p:cNvSpPr txBox="1"/>
              <p:nvPr/>
            </p:nvSpPr>
            <p:spPr>
              <a:xfrm>
                <a:off x="1797978" y="4137308"/>
                <a:ext cx="3842534" cy="53777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2800" i="1" dirty="0" smtClean="0">
                              <a:solidFill>
                                <a:srgbClr val="FF0000"/>
                              </a:solidFill>
                              <a:latin typeface="Cambria Math" panose="02040503050406030204" pitchFamily="18" charset="0"/>
                              <a:cs typeface="Arial" panose="020B0604020202020204" pitchFamily="34" charset="0"/>
                            </a:rPr>
                          </m:ctrlPr>
                        </m:accPr>
                        <m:e>
                          <m:r>
                            <a:rPr lang="en-US" sz="2800" b="0" i="1" dirty="0" smtClean="0">
                              <a:solidFill>
                                <a:srgbClr val="FF0000"/>
                              </a:solidFill>
                              <a:latin typeface="Cambria Math" panose="02040503050406030204" pitchFamily="18" charset="0"/>
                              <a:cs typeface="Arial" panose="020B0604020202020204" pitchFamily="34" charset="0"/>
                            </a:rPr>
                            <m:t>𝐷𝐴𝐵</m:t>
                          </m:r>
                        </m:e>
                      </m:acc>
                      <m:r>
                        <a:rPr lang="en-US" sz="2800" i="1" dirty="0" smtClean="0">
                          <a:solidFill>
                            <a:srgbClr val="FF0000"/>
                          </a:solidFill>
                          <a:latin typeface="Cambria Math" panose="02040503050406030204" pitchFamily="18" charset="0"/>
                          <a:cs typeface="Arial" panose="020B0604020202020204" pitchFamily="34" charset="0"/>
                        </a:rPr>
                        <m:t>, </m:t>
                      </m:r>
                      <m:acc>
                        <m:accPr>
                          <m:chr m:val="̂"/>
                          <m:ctrlPr>
                            <a:rPr lang="en-US" sz="2800" i="1" dirty="0" smtClean="0">
                              <a:solidFill>
                                <a:srgbClr val="FF0000"/>
                              </a:solidFill>
                              <a:latin typeface="Cambria Math" panose="02040503050406030204" pitchFamily="18" charset="0"/>
                              <a:cs typeface="Arial" panose="020B0604020202020204" pitchFamily="34" charset="0"/>
                            </a:rPr>
                          </m:ctrlPr>
                        </m:accPr>
                        <m:e>
                          <m:r>
                            <a:rPr lang="en-US" sz="2800" b="0" i="1" dirty="0" smtClean="0">
                              <a:solidFill>
                                <a:srgbClr val="FF0000"/>
                              </a:solidFill>
                              <a:latin typeface="Cambria Math" panose="02040503050406030204" pitchFamily="18" charset="0"/>
                              <a:cs typeface="Arial" panose="020B0604020202020204" pitchFamily="34" charset="0"/>
                            </a:rPr>
                            <m:t>𝐴𝐵𝐶</m:t>
                          </m:r>
                        </m:e>
                      </m:acc>
                      <m:r>
                        <a:rPr lang="en-US" sz="2800" i="1" dirty="0" smtClean="0">
                          <a:solidFill>
                            <a:srgbClr val="FF0000"/>
                          </a:solidFill>
                          <a:latin typeface="Cambria Math" panose="02040503050406030204" pitchFamily="18" charset="0"/>
                          <a:cs typeface="Arial" panose="020B0604020202020204" pitchFamily="34" charset="0"/>
                        </a:rPr>
                        <m:t>, </m:t>
                      </m:r>
                      <m:acc>
                        <m:accPr>
                          <m:chr m:val="̂"/>
                          <m:ctrlPr>
                            <a:rPr lang="en-US" sz="2800" i="1" dirty="0" smtClean="0">
                              <a:solidFill>
                                <a:srgbClr val="FF0000"/>
                              </a:solidFill>
                              <a:latin typeface="Cambria Math" panose="02040503050406030204" pitchFamily="18" charset="0"/>
                              <a:cs typeface="Arial" panose="020B0604020202020204" pitchFamily="34" charset="0"/>
                            </a:rPr>
                          </m:ctrlPr>
                        </m:accPr>
                        <m:e>
                          <m:r>
                            <a:rPr lang="en-US" sz="2800" b="0" i="1" dirty="0" smtClean="0">
                              <a:solidFill>
                                <a:srgbClr val="FF0000"/>
                              </a:solidFill>
                              <a:latin typeface="Cambria Math" panose="02040503050406030204" pitchFamily="18" charset="0"/>
                              <a:cs typeface="Arial" panose="020B0604020202020204" pitchFamily="34" charset="0"/>
                            </a:rPr>
                            <m:t>𝐵𝐶𝐷</m:t>
                          </m:r>
                        </m:e>
                      </m:acc>
                      <m:r>
                        <a:rPr lang="en-US" sz="2800" i="1" dirty="0" smtClean="0">
                          <a:solidFill>
                            <a:srgbClr val="FF0000"/>
                          </a:solidFill>
                          <a:latin typeface="Cambria Math" panose="02040503050406030204" pitchFamily="18" charset="0"/>
                          <a:cs typeface="Arial" panose="020B0604020202020204" pitchFamily="34" charset="0"/>
                        </a:rPr>
                        <m:t>, </m:t>
                      </m:r>
                      <m:acc>
                        <m:accPr>
                          <m:chr m:val="̂"/>
                          <m:ctrlPr>
                            <a:rPr lang="en-US" sz="2800" i="1" dirty="0" smtClean="0">
                              <a:solidFill>
                                <a:srgbClr val="FF0000"/>
                              </a:solidFill>
                              <a:latin typeface="Cambria Math" panose="02040503050406030204" pitchFamily="18" charset="0"/>
                              <a:cs typeface="Arial" panose="020B0604020202020204" pitchFamily="34" charset="0"/>
                            </a:rPr>
                          </m:ctrlPr>
                        </m:accPr>
                        <m:e>
                          <m:r>
                            <a:rPr lang="en-US" sz="2800" b="0" i="1" dirty="0" smtClean="0">
                              <a:solidFill>
                                <a:srgbClr val="FF0000"/>
                              </a:solidFill>
                              <a:latin typeface="Cambria Math" panose="02040503050406030204" pitchFamily="18" charset="0"/>
                              <a:cs typeface="Arial" panose="020B0604020202020204" pitchFamily="34" charset="0"/>
                            </a:rPr>
                            <m:t>𝐶𝐷𝐴</m:t>
                          </m:r>
                        </m:e>
                      </m:acc>
                      <m:r>
                        <a:rPr lang="en-US" sz="2800" i="1" dirty="0" smtClean="0">
                          <a:solidFill>
                            <a:srgbClr val="FF0000"/>
                          </a:solidFill>
                          <a:latin typeface="Cambria Math" panose="02040503050406030204" pitchFamily="18" charset="0"/>
                          <a:cs typeface="Arial" panose="020B0604020202020204" pitchFamily="34" charset="0"/>
                        </a:rPr>
                        <m:t>;</m:t>
                      </m:r>
                    </m:oMath>
                  </m:oMathPara>
                </a14:m>
                <a:endParaRPr lang="en-US" sz="2800" dirty="0">
                  <a:solidFill>
                    <a:srgbClr val="FF0000"/>
                  </a:solidFill>
                  <a:latin typeface="Arial" panose="020B0604020202020204" pitchFamily="34" charset="0"/>
                  <a:cs typeface="Arial" panose="020B0604020202020204" pitchFamily="34" charset="0"/>
                </a:endParaRPr>
              </a:p>
            </p:txBody>
          </p:sp>
        </mc:Choice>
        <mc:Fallback xmlns="">
          <p:sp>
            <p:nvSpPr>
              <p:cNvPr id="12" name="TextBox 11">
                <a:extLst>
                  <a:ext uri="{FF2B5EF4-FFF2-40B4-BE49-F238E27FC236}">
                    <a16:creationId xmlns:a16="http://schemas.microsoft.com/office/drawing/2014/main" id="{3ED10FCA-E11A-A34F-69B6-4E7D286044D9}"/>
                  </a:ext>
                </a:extLst>
              </p:cNvPr>
              <p:cNvSpPr txBox="1">
                <a:spLocks noRot="1" noChangeAspect="1" noMove="1" noResize="1" noEditPoints="1" noAdjustHandles="1" noChangeArrowheads="1" noChangeShapeType="1" noTextEdit="1"/>
              </p:cNvSpPr>
              <p:nvPr/>
            </p:nvSpPr>
            <p:spPr>
              <a:xfrm>
                <a:off x="1797978" y="4137308"/>
                <a:ext cx="3842534" cy="537776"/>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69EF03F7-E976-AB88-EDFF-252714FE73DE}"/>
                  </a:ext>
                </a:extLst>
              </p:cNvPr>
              <p:cNvSpPr txBox="1"/>
              <p:nvPr/>
            </p:nvSpPr>
            <p:spPr>
              <a:xfrm>
                <a:off x="3339552" y="4696236"/>
                <a:ext cx="2300960" cy="537583"/>
              </a:xfrm>
              <a:prstGeom prst="rect">
                <a:avLst/>
              </a:prstGeom>
              <a:noFill/>
            </p:spPr>
            <p:txBody>
              <a:bodyPr wrap="square">
                <a:spAutoFit/>
              </a:bodyPr>
              <a:lstStyle/>
              <a:p>
                <a14:m>
                  <m:oMath xmlns:m="http://schemas.openxmlformats.org/officeDocument/2006/math">
                    <m:acc>
                      <m:accPr>
                        <m:chr m:val="̂"/>
                        <m:ctrlPr>
                          <a:rPr lang="en-US" sz="2800" i="1" dirty="0" smtClean="0">
                            <a:solidFill>
                              <a:srgbClr val="FF0000"/>
                            </a:solidFill>
                            <a:latin typeface="Cambria Math" panose="02040503050406030204" pitchFamily="18" charset="0"/>
                            <a:cs typeface="Arial" panose="020B0604020202020204" pitchFamily="34" charset="0"/>
                          </a:rPr>
                        </m:ctrlPr>
                      </m:accPr>
                      <m:e>
                        <m:r>
                          <a:rPr lang="en-US" sz="2800" b="0" i="1" dirty="0" smtClean="0">
                            <a:solidFill>
                              <a:srgbClr val="FF0000"/>
                            </a:solidFill>
                            <a:latin typeface="Cambria Math" panose="02040503050406030204" pitchFamily="18" charset="0"/>
                            <a:cs typeface="Arial" panose="020B0604020202020204" pitchFamily="34" charset="0"/>
                          </a:rPr>
                          <m:t>𝐷𝐴𝐵</m:t>
                        </m:r>
                      </m:e>
                    </m:acc>
                  </m:oMath>
                </a14:m>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và</a:t>
                </a:r>
                <a:r>
                  <a:rPr lang="en-US" sz="2800" dirty="0">
                    <a:solidFill>
                      <a:srgbClr val="FF0000"/>
                    </a:solidFill>
                    <a:latin typeface="Arial" panose="020B0604020202020204" pitchFamily="34" charset="0"/>
                    <a:cs typeface="Arial" panose="020B0604020202020204" pitchFamily="34" charset="0"/>
                  </a:rPr>
                  <a:t> </a:t>
                </a:r>
                <a14:m>
                  <m:oMath xmlns:m="http://schemas.openxmlformats.org/officeDocument/2006/math">
                    <m:acc>
                      <m:accPr>
                        <m:chr m:val="̂"/>
                        <m:ctrlPr>
                          <a:rPr lang="en-US" sz="2800" i="1" dirty="0" smtClean="0">
                            <a:solidFill>
                              <a:srgbClr val="FF0000"/>
                            </a:solidFill>
                            <a:latin typeface="Cambria Math" panose="02040503050406030204" pitchFamily="18" charset="0"/>
                            <a:cs typeface="Arial" panose="020B0604020202020204" pitchFamily="34" charset="0"/>
                          </a:rPr>
                        </m:ctrlPr>
                      </m:accPr>
                      <m:e>
                        <m:r>
                          <a:rPr lang="en-US" sz="2800" b="0" i="1" dirty="0" smtClean="0">
                            <a:solidFill>
                              <a:srgbClr val="FF0000"/>
                            </a:solidFill>
                            <a:latin typeface="Cambria Math" panose="02040503050406030204" pitchFamily="18" charset="0"/>
                            <a:cs typeface="Arial" panose="020B0604020202020204" pitchFamily="34" charset="0"/>
                          </a:rPr>
                          <m:t>𝐵𝐶𝐷</m:t>
                        </m:r>
                      </m:e>
                    </m:acc>
                  </m:oMath>
                </a14:m>
                <a:r>
                  <a:rPr lang="en-US" sz="2800" dirty="0">
                    <a:solidFill>
                      <a:srgbClr val="FF0000"/>
                    </a:solidFill>
                    <a:latin typeface="Arial" panose="020B0604020202020204" pitchFamily="34" charset="0"/>
                    <a:cs typeface="Arial" panose="020B0604020202020204" pitchFamily="34" charset="0"/>
                  </a:rPr>
                  <a:t>,</a:t>
                </a:r>
              </a:p>
            </p:txBody>
          </p:sp>
        </mc:Choice>
        <mc:Fallback xmlns="">
          <p:sp>
            <p:nvSpPr>
              <p:cNvPr id="14" name="TextBox 13">
                <a:extLst>
                  <a:ext uri="{FF2B5EF4-FFF2-40B4-BE49-F238E27FC236}">
                    <a16:creationId xmlns:a16="http://schemas.microsoft.com/office/drawing/2014/main" id="{69EF03F7-E976-AB88-EDFF-252714FE73DE}"/>
                  </a:ext>
                </a:extLst>
              </p:cNvPr>
              <p:cNvSpPr txBox="1">
                <a:spLocks noRot="1" noChangeAspect="1" noMove="1" noResize="1" noEditPoints="1" noAdjustHandles="1" noChangeArrowheads="1" noChangeShapeType="1" noTextEdit="1"/>
              </p:cNvSpPr>
              <p:nvPr/>
            </p:nvSpPr>
            <p:spPr>
              <a:xfrm>
                <a:off x="3339552" y="4696236"/>
                <a:ext cx="2300960" cy="537583"/>
              </a:xfrm>
              <a:prstGeom prst="rect">
                <a:avLst/>
              </a:prstGeom>
              <a:blipFill>
                <a:blip r:embed="rId12"/>
                <a:stretch>
                  <a:fillRect t="-8989" r="-3979" b="-292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FC29857B-4E4B-0E8B-F80E-BF0D0E46BA9B}"/>
                  </a:ext>
                </a:extLst>
              </p:cNvPr>
              <p:cNvSpPr txBox="1"/>
              <p:nvPr/>
            </p:nvSpPr>
            <p:spPr>
              <a:xfrm>
                <a:off x="5517673" y="4695632"/>
                <a:ext cx="2300960" cy="537583"/>
              </a:xfrm>
              <a:prstGeom prst="rect">
                <a:avLst/>
              </a:prstGeom>
              <a:noFill/>
            </p:spPr>
            <p:txBody>
              <a:bodyPr wrap="square">
                <a:spAutoFit/>
              </a:bodyPr>
              <a:lstStyle/>
              <a:p>
                <a14:m>
                  <m:oMath xmlns:m="http://schemas.openxmlformats.org/officeDocument/2006/math">
                    <m:acc>
                      <m:accPr>
                        <m:chr m:val="̂"/>
                        <m:ctrlPr>
                          <a:rPr lang="en-US" sz="2800" i="1" dirty="0" smtClean="0">
                            <a:solidFill>
                              <a:srgbClr val="FF0000"/>
                            </a:solidFill>
                            <a:latin typeface="Cambria Math" panose="02040503050406030204" pitchFamily="18" charset="0"/>
                            <a:cs typeface="Arial" panose="020B0604020202020204" pitchFamily="34" charset="0"/>
                          </a:rPr>
                        </m:ctrlPr>
                      </m:accPr>
                      <m:e>
                        <m:r>
                          <a:rPr lang="en-US" sz="2800" b="0" i="1" dirty="0" smtClean="0">
                            <a:solidFill>
                              <a:srgbClr val="FF0000"/>
                            </a:solidFill>
                            <a:latin typeface="Cambria Math" panose="02040503050406030204" pitchFamily="18" charset="0"/>
                            <a:cs typeface="Arial" panose="020B0604020202020204" pitchFamily="34" charset="0"/>
                          </a:rPr>
                          <m:t>𝐴𝐵𝐶</m:t>
                        </m:r>
                      </m:e>
                    </m:acc>
                  </m:oMath>
                </a14:m>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và</a:t>
                </a:r>
                <a:r>
                  <a:rPr lang="en-US" sz="2800" dirty="0">
                    <a:solidFill>
                      <a:srgbClr val="FF0000"/>
                    </a:solidFill>
                    <a:latin typeface="Arial" panose="020B0604020202020204" pitchFamily="34" charset="0"/>
                    <a:cs typeface="Arial" panose="020B0604020202020204" pitchFamily="34" charset="0"/>
                  </a:rPr>
                  <a:t> </a:t>
                </a:r>
                <a14:m>
                  <m:oMath xmlns:m="http://schemas.openxmlformats.org/officeDocument/2006/math">
                    <m:acc>
                      <m:accPr>
                        <m:chr m:val="̂"/>
                        <m:ctrlPr>
                          <a:rPr lang="en-US" sz="2800" i="1" dirty="0" smtClean="0">
                            <a:solidFill>
                              <a:srgbClr val="FF0000"/>
                            </a:solidFill>
                            <a:latin typeface="Cambria Math" panose="02040503050406030204" pitchFamily="18" charset="0"/>
                            <a:cs typeface="Arial" panose="020B0604020202020204" pitchFamily="34" charset="0"/>
                          </a:rPr>
                        </m:ctrlPr>
                      </m:accPr>
                      <m:e>
                        <m:r>
                          <a:rPr lang="en-US" sz="2800" b="0" i="1" dirty="0" smtClean="0">
                            <a:solidFill>
                              <a:srgbClr val="FF0000"/>
                            </a:solidFill>
                            <a:latin typeface="Cambria Math" panose="02040503050406030204" pitchFamily="18" charset="0"/>
                            <a:cs typeface="Arial" panose="020B0604020202020204" pitchFamily="34" charset="0"/>
                          </a:rPr>
                          <m:t>𝐶𝐷𝐴</m:t>
                        </m:r>
                      </m:e>
                    </m:acc>
                    <m:r>
                      <a:rPr lang="en-US" sz="2800" b="0" i="0" dirty="0" smtClean="0">
                        <a:solidFill>
                          <a:srgbClr val="FF0000"/>
                        </a:solidFill>
                        <a:latin typeface="Cambria Math" panose="02040503050406030204" pitchFamily="18" charset="0"/>
                        <a:cs typeface="Arial" panose="020B0604020202020204" pitchFamily="34" charset="0"/>
                      </a:rPr>
                      <m:t>;</m:t>
                    </m:r>
                  </m:oMath>
                </a14:m>
                <a:endParaRPr lang="en-US" sz="2800" dirty="0">
                  <a:solidFill>
                    <a:srgbClr val="FF0000"/>
                  </a:solidFill>
                  <a:latin typeface="Arial" panose="020B0604020202020204" pitchFamily="34" charset="0"/>
                  <a:cs typeface="Arial" panose="020B0604020202020204" pitchFamily="34" charset="0"/>
                </a:endParaRPr>
              </a:p>
            </p:txBody>
          </p:sp>
        </mc:Choice>
        <mc:Fallback xmlns="">
          <p:sp>
            <p:nvSpPr>
              <p:cNvPr id="15" name="TextBox 14">
                <a:extLst>
                  <a:ext uri="{FF2B5EF4-FFF2-40B4-BE49-F238E27FC236}">
                    <a16:creationId xmlns:a16="http://schemas.microsoft.com/office/drawing/2014/main" id="{FC29857B-4E4B-0E8B-F80E-BF0D0E46BA9B}"/>
                  </a:ext>
                </a:extLst>
              </p:cNvPr>
              <p:cNvSpPr txBox="1">
                <a:spLocks noRot="1" noChangeAspect="1" noMove="1" noResize="1" noEditPoints="1" noAdjustHandles="1" noChangeArrowheads="1" noChangeShapeType="1" noTextEdit="1"/>
              </p:cNvSpPr>
              <p:nvPr/>
            </p:nvSpPr>
            <p:spPr>
              <a:xfrm>
                <a:off x="5517673" y="4695632"/>
                <a:ext cx="2300960" cy="537583"/>
              </a:xfrm>
              <a:prstGeom prst="rect">
                <a:avLst/>
              </a:prstGeom>
              <a:blipFill>
                <a:blip r:embed="rId13"/>
                <a:stretch>
                  <a:fillRect t="-9091" b="-30682"/>
                </a:stretch>
              </a:blipFill>
            </p:spPr>
            <p:txBody>
              <a:bodyPr/>
              <a:lstStyle/>
              <a:p>
                <a:r>
                  <a:rPr lang="en-US">
                    <a:noFill/>
                  </a:rPr>
                  <a:t> </a:t>
                </a:r>
              </a:p>
            </p:txBody>
          </p:sp>
        </mc:Fallback>
      </mc:AlternateContent>
      <p:sp>
        <p:nvSpPr>
          <p:cNvPr id="18" name="Arrow: Right 17">
            <a:extLst>
              <a:ext uri="{FF2B5EF4-FFF2-40B4-BE49-F238E27FC236}">
                <a16:creationId xmlns:a16="http://schemas.microsoft.com/office/drawing/2014/main" id="{96957404-929F-B8BE-1E22-AE89E279A813}"/>
              </a:ext>
            </a:extLst>
          </p:cNvPr>
          <p:cNvSpPr/>
          <p:nvPr/>
        </p:nvSpPr>
        <p:spPr>
          <a:xfrm>
            <a:off x="71851" y="5513568"/>
            <a:ext cx="1631075" cy="1004101"/>
          </a:xfrm>
          <a:prstGeom prst="rightArrow">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ysClr val="windowText" lastClr="000000"/>
                </a:solidFill>
                <a:latin typeface="Arial" panose="020B0604020202020204" pitchFamily="34" charset="0"/>
                <a:cs typeface="Arial" panose="020B0604020202020204" pitchFamily="34" charset="0"/>
              </a:rPr>
              <a:t>Nhận</a:t>
            </a:r>
            <a:r>
              <a:rPr lang="en-US" sz="2000" b="1" dirty="0">
                <a:solidFill>
                  <a:sysClr val="windowText" lastClr="000000"/>
                </a:solidFill>
                <a:latin typeface="Arial" panose="020B0604020202020204" pitchFamily="34" charset="0"/>
                <a:cs typeface="Arial" panose="020B0604020202020204" pitchFamily="34" charset="0"/>
              </a:rPr>
              <a:t> </a:t>
            </a:r>
            <a:r>
              <a:rPr lang="en-US" sz="2000" b="1" dirty="0" err="1">
                <a:solidFill>
                  <a:sysClr val="windowText" lastClr="000000"/>
                </a:solidFill>
                <a:latin typeface="Arial" panose="020B0604020202020204" pitchFamily="34" charset="0"/>
                <a:cs typeface="Arial" panose="020B0604020202020204" pitchFamily="34" charset="0"/>
              </a:rPr>
              <a:t>xét</a:t>
            </a:r>
            <a:endParaRPr lang="en-US" sz="2000" b="1" dirty="0">
              <a:solidFill>
                <a:sysClr val="windowText" lastClr="000000"/>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8DBDA9AD-4882-EFD8-C0A5-8FB4DB866C1D}"/>
              </a:ext>
            </a:extLst>
          </p:cNvPr>
          <p:cNvSpPr txBox="1"/>
          <p:nvPr/>
        </p:nvSpPr>
        <p:spPr>
          <a:xfrm>
            <a:off x="2021686" y="5763975"/>
            <a:ext cx="8908215" cy="545727"/>
          </a:xfrm>
          <a:prstGeom prst="rect">
            <a:avLst/>
          </a:prstGeom>
          <a:ln w="38100">
            <a:solidFill>
              <a:schemeClr val="accent6">
                <a:lumMod val="60000"/>
                <a:lumOff val="40000"/>
              </a:schemeClr>
            </a:solidFill>
          </a:ln>
        </p:spPr>
        <p:style>
          <a:lnRef idx="2">
            <a:schemeClr val="accent3"/>
          </a:lnRef>
          <a:fillRef idx="1">
            <a:schemeClr val="lt1"/>
          </a:fillRef>
          <a:effectRef idx="0">
            <a:schemeClr val="accent3"/>
          </a:effectRef>
          <a:fontRef idx="minor">
            <a:schemeClr val="dk1"/>
          </a:fontRef>
        </p:style>
        <p:txBody>
          <a:bodyPr wrap="square">
            <a:spAutoFit/>
          </a:bodyPr>
          <a:lstStyle/>
          <a:p>
            <a:pPr>
              <a:lnSpc>
                <a:spcPct val="115000"/>
              </a:lnSpc>
              <a:spcBef>
                <a:spcPts val="600"/>
              </a:spcBef>
              <a:spcAft>
                <a:spcPts val="600"/>
              </a:spcAft>
            </a:pPr>
            <a:r>
              <a:rPr lang="en-US" sz="2800" dirty="0" err="1">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Tứ</a:t>
            </a:r>
            <a:r>
              <a:rPr lang="en-US" sz="2800"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giác</a:t>
            </a:r>
            <a:r>
              <a:rPr lang="en-US" sz="2800"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có</a:t>
            </a:r>
            <a:r>
              <a:rPr lang="en-US" sz="2800"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 .... </a:t>
            </a:r>
            <a:r>
              <a:rPr lang="en-US" sz="2800" dirty="0" err="1">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cạnh</a:t>
            </a:r>
            <a:r>
              <a:rPr lang="en-US" sz="2800"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 .... </a:t>
            </a:r>
            <a:r>
              <a:rPr lang="en-US" sz="2800" dirty="0" err="1">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đường</a:t>
            </a:r>
            <a:r>
              <a:rPr lang="en-US" sz="2800"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chéo</a:t>
            </a:r>
            <a:r>
              <a:rPr lang="en-US" sz="2800"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 .... </a:t>
            </a:r>
            <a:r>
              <a:rPr lang="en-US" sz="2800" dirty="0" err="1">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đỉnh</a:t>
            </a:r>
            <a:r>
              <a:rPr lang="en-US" sz="2800"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và</a:t>
            </a:r>
            <a:r>
              <a:rPr lang="en-US" sz="28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 .... </a:t>
            </a:r>
            <a:r>
              <a:rPr lang="en-US" sz="2800" dirty="0" err="1">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góc</a:t>
            </a:r>
            <a:endParaRPr lang="en-US" sz="2800"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A62926EC-5444-4265-41B8-9F73CAACD846}"/>
                  </a:ext>
                </a:extLst>
              </p:cNvPr>
              <p:cNvSpPr txBox="1"/>
              <p:nvPr/>
            </p:nvSpPr>
            <p:spPr>
              <a:xfrm>
                <a:off x="3815719" y="5775228"/>
                <a:ext cx="549551" cy="523220"/>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r>
                        <a:rPr lang="en-US" sz="2800" b="0" i="1" dirty="0" smtClean="0">
                          <a:solidFill>
                            <a:srgbClr val="FF0000"/>
                          </a:solidFill>
                          <a:latin typeface="Cambria Math" panose="02040503050406030204" pitchFamily="18" charset="0"/>
                          <a:cs typeface="Arial" panose="020B0604020202020204" pitchFamily="34" charset="0"/>
                        </a:rPr>
                        <m:t>4</m:t>
                      </m:r>
                    </m:oMath>
                  </m:oMathPara>
                </a14:m>
                <a:endParaRPr lang="en-US" sz="2800" dirty="0">
                  <a:solidFill>
                    <a:srgbClr val="FF0000"/>
                  </a:solidFill>
                  <a:latin typeface="Arial" panose="020B0604020202020204" pitchFamily="34" charset="0"/>
                  <a:cs typeface="Arial" panose="020B0604020202020204" pitchFamily="34" charset="0"/>
                </a:endParaRPr>
              </a:p>
            </p:txBody>
          </p:sp>
        </mc:Choice>
        <mc:Fallback xmlns="">
          <p:sp>
            <p:nvSpPr>
              <p:cNvPr id="21" name="TextBox 20">
                <a:extLst>
                  <a:ext uri="{FF2B5EF4-FFF2-40B4-BE49-F238E27FC236}">
                    <a16:creationId xmlns:a16="http://schemas.microsoft.com/office/drawing/2014/main" id="{A62926EC-5444-4265-41B8-9F73CAACD846}"/>
                  </a:ext>
                </a:extLst>
              </p:cNvPr>
              <p:cNvSpPr txBox="1">
                <a:spLocks noRot="1" noChangeAspect="1" noMove="1" noResize="1" noEditPoints="1" noAdjustHandles="1" noChangeArrowheads="1" noChangeShapeType="1" noTextEdit="1"/>
              </p:cNvSpPr>
              <p:nvPr/>
            </p:nvSpPr>
            <p:spPr>
              <a:xfrm>
                <a:off x="3815719" y="5775228"/>
                <a:ext cx="549551" cy="523220"/>
              </a:xfrm>
              <a:prstGeom prst="rect">
                <a:avLst/>
              </a:prstGeom>
              <a:blipFill>
                <a:blip r:embed="rId1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9840106D-18DD-9FEB-0443-B471D88AE7A9}"/>
                  </a:ext>
                </a:extLst>
              </p:cNvPr>
              <p:cNvSpPr txBox="1"/>
              <p:nvPr/>
            </p:nvSpPr>
            <p:spPr>
              <a:xfrm>
                <a:off x="5242897" y="5774249"/>
                <a:ext cx="549551" cy="523220"/>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r>
                        <a:rPr lang="en-US" sz="2800" b="0" i="1" dirty="0" smtClean="0">
                          <a:solidFill>
                            <a:srgbClr val="FF0000"/>
                          </a:solidFill>
                          <a:latin typeface="Cambria Math" panose="02040503050406030204" pitchFamily="18" charset="0"/>
                          <a:cs typeface="Arial" panose="020B0604020202020204" pitchFamily="34" charset="0"/>
                        </a:rPr>
                        <m:t>2</m:t>
                      </m:r>
                    </m:oMath>
                  </m:oMathPara>
                </a14:m>
                <a:endParaRPr lang="en-US" sz="2800" dirty="0">
                  <a:solidFill>
                    <a:srgbClr val="FF0000"/>
                  </a:solidFill>
                  <a:latin typeface="Arial" panose="020B0604020202020204" pitchFamily="34" charset="0"/>
                  <a:cs typeface="Arial" panose="020B0604020202020204" pitchFamily="34" charset="0"/>
                </a:endParaRPr>
              </a:p>
            </p:txBody>
          </p:sp>
        </mc:Choice>
        <mc:Fallback xmlns="">
          <p:sp>
            <p:nvSpPr>
              <p:cNvPr id="22" name="TextBox 21">
                <a:extLst>
                  <a:ext uri="{FF2B5EF4-FFF2-40B4-BE49-F238E27FC236}">
                    <a16:creationId xmlns:a16="http://schemas.microsoft.com/office/drawing/2014/main" id="{9840106D-18DD-9FEB-0443-B471D88AE7A9}"/>
                  </a:ext>
                </a:extLst>
              </p:cNvPr>
              <p:cNvSpPr txBox="1">
                <a:spLocks noRot="1" noChangeAspect="1" noMove="1" noResize="1" noEditPoints="1" noAdjustHandles="1" noChangeArrowheads="1" noChangeShapeType="1" noTextEdit="1"/>
              </p:cNvSpPr>
              <p:nvPr/>
            </p:nvSpPr>
            <p:spPr>
              <a:xfrm>
                <a:off x="5242897" y="5774249"/>
                <a:ext cx="549551" cy="523220"/>
              </a:xfrm>
              <a:prstGeom prst="rect">
                <a:avLst/>
              </a:prstGeom>
              <a:blipFill>
                <a:blip r:embed="rId15"/>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B4C96A93-2395-A6ED-7DB4-3E306CD0C9E0}"/>
                  </a:ext>
                </a:extLst>
              </p:cNvPr>
              <p:cNvSpPr txBox="1"/>
              <p:nvPr/>
            </p:nvSpPr>
            <p:spPr>
              <a:xfrm>
                <a:off x="7926627" y="5775228"/>
                <a:ext cx="549551" cy="523220"/>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r>
                        <a:rPr lang="en-US" sz="2800" b="0" i="1" dirty="0" smtClean="0">
                          <a:solidFill>
                            <a:srgbClr val="FF0000"/>
                          </a:solidFill>
                          <a:latin typeface="Cambria Math" panose="02040503050406030204" pitchFamily="18" charset="0"/>
                          <a:cs typeface="Arial" panose="020B0604020202020204" pitchFamily="34" charset="0"/>
                        </a:rPr>
                        <m:t>4</m:t>
                      </m:r>
                    </m:oMath>
                  </m:oMathPara>
                </a14:m>
                <a:endParaRPr lang="en-US" sz="2800" dirty="0">
                  <a:solidFill>
                    <a:srgbClr val="FF0000"/>
                  </a:solidFill>
                  <a:latin typeface="Arial" panose="020B0604020202020204" pitchFamily="34" charset="0"/>
                  <a:cs typeface="Arial" panose="020B0604020202020204" pitchFamily="34" charset="0"/>
                </a:endParaRPr>
              </a:p>
            </p:txBody>
          </p:sp>
        </mc:Choice>
        <mc:Fallback xmlns="">
          <p:sp>
            <p:nvSpPr>
              <p:cNvPr id="23" name="TextBox 22">
                <a:extLst>
                  <a:ext uri="{FF2B5EF4-FFF2-40B4-BE49-F238E27FC236}">
                    <a16:creationId xmlns:a16="http://schemas.microsoft.com/office/drawing/2014/main" id="{B4C96A93-2395-A6ED-7DB4-3E306CD0C9E0}"/>
                  </a:ext>
                </a:extLst>
              </p:cNvPr>
              <p:cNvSpPr txBox="1">
                <a:spLocks noRot="1" noChangeAspect="1" noMove="1" noResize="1" noEditPoints="1" noAdjustHandles="1" noChangeArrowheads="1" noChangeShapeType="1" noTextEdit="1"/>
              </p:cNvSpPr>
              <p:nvPr/>
            </p:nvSpPr>
            <p:spPr>
              <a:xfrm>
                <a:off x="7926627" y="5775228"/>
                <a:ext cx="549551" cy="523220"/>
              </a:xfrm>
              <a:prstGeom prst="rect">
                <a:avLst/>
              </a:prstGeom>
              <a:blipFill>
                <a:blip r:embed="rId16"/>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33555214-CCF9-5FBB-503E-2314C6704148}"/>
                  </a:ext>
                </a:extLst>
              </p:cNvPr>
              <p:cNvSpPr txBox="1"/>
              <p:nvPr/>
            </p:nvSpPr>
            <p:spPr>
              <a:xfrm>
                <a:off x="9623792" y="5788830"/>
                <a:ext cx="549551" cy="523220"/>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r>
                        <a:rPr lang="en-US" sz="2800" b="0" i="1" dirty="0" smtClean="0">
                          <a:solidFill>
                            <a:srgbClr val="FF0000"/>
                          </a:solidFill>
                          <a:latin typeface="Cambria Math" panose="02040503050406030204" pitchFamily="18" charset="0"/>
                          <a:cs typeface="Arial" panose="020B0604020202020204" pitchFamily="34" charset="0"/>
                        </a:rPr>
                        <m:t>4</m:t>
                      </m:r>
                    </m:oMath>
                  </m:oMathPara>
                </a14:m>
                <a:endParaRPr lang="en-US" sz="2800" dirty="0">
                  <a:solidFill>
                    <a:srgbClr val="FF0000"/>
                  </a:solidFill>
                  <a:latin typeface="Arial" panose="020B0604020202020204" pitchFamily="34" charset="0"/>
                  <a:cs typeface="Arial" panose="020B0604020202020204" pitchFamily="34" charset="0"/>
                </a:endParaRPr>
              </a:p>
            </p:txBody>
          </p:sp>
        </mc:Choice>
        <mc:Fallback xmlns="">
          <p:sp>
            <p:nvSpPr>
              <p:cNvPr id="24" name="TextBox 23">
                <a:extLst>
                  <a:ext uri="{FF2B5EF4-FFF2-40B4-BE49-F238E27FC236}">
                    <a16:creationId xmlns:a16="http://schemas.microsoft.com/office/drawing/2014/main" id="{33555214-CCF9-5FBB-503E-2314C6704148}"/>
                  </a:ext>
                </a:extLst>
              </p:cNvPr>
              <p:cNvSpPr txBox="1">
                <a:spLocks noRot="1" noChangeAspect="1" noMove="1" noResize="1" noEditPoints="1" noAdjustHandles="1" noChangeArrowheads="1" noChangeShapeType="1" noTextEdit="1"/>
              </p:cNvSpPr>
              <p:nvPr/>
            </p:nvSpPr>
            <p:spPr>
              <a:xfrm>
                <a:off x="9623792" y="5788830"/>
                <a:ext cx="549551" cy="523220"/>
              </a:xfrm>
              <a:prstGeom prst="rect">
                <a:avLst/>
              </a:prstGeom>
              <a:blipFill>
                <a:blip r:embed="rId17"/>
                <a:stretch>
                  <a:fillRect/>
                </a:stretch>
              </a:blipFill>
              <a:ln>
                <a:noFill/>
              </a:ln>
            </p:spPr>
            <p:txBody>
              <a:bodyPr/>
              <a:lstStyle/>
              <a:p>
                <a:r>
                  <a:rPr lang="en-US">
                    <a:noFill/>
                  </a:rPr>
                  <a:t> </a:t>
                </a:r>
              </a:p>
            </p:txBody>
          </p:sp>
        </mc:Fallback>
      </mc:AlternateContent>
      <p:pic>
        <p:nvPicPr>
          <p:cNvPr id="4" name="Picture 3">
            <a:extLst>
              <a:ext uri="{FF2B5EF4-FFF2-40B4-BE49-F238E27FC236}">
                <a16:creationId xmlns:a16="http://schemas.microsoft.com/office/drawing/2014/main" id="{6DC9EF8A-DAB2-1F05-263F-171B9FBB7230}"/>
              </a:ext>
            </a:extLst>
          </p:cNvPr>
          <p:cNvPicPr>
            <a:picLocks noChangeAspect="1"/>
          </p:cNvPicPr>
          <p:nvPr/>
        </p:nvPicPr>
        <p:blipFill>
          <a:blip r:embed="rId18"/>
          <a:stretch>
            <a:fillRect/>
          </a:stretch>
        </p:blipFill>
        <p:spPr>
          <a:xfrm>
            <a:off x="220885" y="57275"/>
            <a:ext cx="1300584" cy="668412"/>
          </a:xfrm>
          <a:prstGeom prst="rect">
            <a:avLst/>
          </a:prstGeom>
        </p:spPr>
      </p:pic>
      <p:grpSp>
        <p:nvGrpSpPr>
          <p:cNvPr id="6" name="Group 5">
            <a:extLst>
              <a:ext uri="{FF2B5EF4-FFF2-40B4-BE49-F238E27FC236}">
                <a16:creationId xmlns:a16="http://schemas.microsoft.com/office/drawing/2014/main" id="{CE17E4C8-145E-F868-3EDB-F23901646FAD}"/>
              </a:ext>
            </a:extLst>
          </p:cNvPr>
          <p:cNvGrpSpPr/>
          <p:nvPr/>
        </p:nvGrpSpPr>
        <p:grpSpPr>
          <a:xfrm>
            <a:off x="3441852" y="55412"/>
            <a:ext cx="4722045" cy="1296756"/>
            <a:chOff x="2872113" y="5388865"/>
            <a:chExt cx="4807591" cy="1359761"/>
          </a:xfrm>
        </p:grpSpPr>
        <p:sp>
          <p:nvSpPr>
            <p:cNvPr id="11" name="Rectangle: Rounded Corners 10">
              <a:extLst>
                <a:ext uri="{FF2B5EF4-FFF2-40B4-BE49-F238E27FC236}">
                  <a16:creationId xmlns:a16="http://schemas.microsoft.com/office/drawing/2014/main" id="{1C9617C6-BD14-1E63-B207-556A8EBA5AE2}"/>
                </a:ext>
              </a:extLst>
            </p:cNvPr>
            <p:cNvSpPr/>
            <p:nvPr/>
          </p:nvSpPr>
          <p:spPr>
            <a:xfrm>
              <a:off x="4303105" y="5820134"/>
              <a:ext cx="3376599" cy="609600"/>
            </a:xfrm>
            <a:prstGeom prst="roundRect">
              <a:avLst>
                <a:gd name="adj" fmla="val 50000"/>
              </a:avLst>
            </a:prstGeom>
            <a:ln w="38100">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800" dirty="0" err="1">
                  <a:latin typeface="Arial" panose="020B0604020202020204" pitchFamily="34" charset="0"/>
                  <a:cs typeface="Arial" panose="020B0604020202020204" pitchFamily="34" charset="0"/>
                </a:rPr>
                <a:t>Thảo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luận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nhóm</a:t>
              </a:r>
              <a:r>
                <a:rPr lang="en-US" sz="2800" dirty="0">
                  <a:latin typeface="Arial" panose="020B0604020202020204" pitchFamily="34" charset="0"/>
                  <a:cs typeface="Arial" panose="020B0604020202020204" pitchFamily="34" charset="0"/>
                </a:rPr>
                <a:t> 4</a:t>
              </a:r>
            </a:p>
          </p:txBody>
        </p:sp>
        <p:pic>
          <p:nvPicPr>
            <p:cNvPr id="16" name="Picture 6" descr="Biểu tượng làm việc nhóm, 4 tay lại với nhau. Làm việc theo nhóm, hợp tác, hợp tác, sức mạnh tổng hợp, cộng đồng, thống nhất và khái niệm bình đẳng. Biểu tượng cho đồ họa thông tin, trang web, phư - Trả phí Bản quyền Một lần Biểu tượng - Ký hiệu chữ viết vectơ sẵn có">
              <a:extLst>
                <a:ext uri="{FF2B5EF4-FFF2-40B4-BE49-F238E27FC236}">
                  <a16:creationId xmlns:a16="http://schemas.microsoft.com/office/drawing/2014/main" id="{DBB46AC9-33D8-0273-F2D7-800145F8F31E}"/>
                </a:ext>
              </a:extLst>
            </p:cNvPr>
            <p:cNvPicPr>
              <a:picLocks noChangeAspect="1" noChangeArrowheads="1"/>
            </p:cNvPicPr>
            <p:nvPr/>
          </p:nvPicPr>
          <p:blipFill rotWithShape="1">
            <a:blip r:embed="rId19">
              <a:extLst>
                <a:ext uri="{28A0092B-C50C-407E-A947-70E740481C1C}">
                  <a14:useLocalDpi xmlns:a14="http://schemas.microsoft.com/office/drawing/2010/main" val="0"/>
                </a:ext>
              </a:extLst>
            </a:blip>
            <a:srcRect l="20438" t="23516" r="19040" b="25903"/>
            <a:stretch/>
          </p:blipFill>
          <p:spPr bwMode="auto">
            <a:xfrm>
              <a:off x="2872113" y="5388865"/>
              <a:ext cx="1627001" cy="135976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8596352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10" presetClass="exit" presetSubtype="0" fill="hold" nodeType="withEffect">
                                  <p:stCondLst>
                                    <p:cond delay="0"/>
                                  </p:stCondLst>
                                  <p:childTnLst>
                                    <p:animEffect transition="out" filter="fad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left)">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left)">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left)">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left)">
                                      <p:cBhvr>
                                        <p:cTn id="60" dur="500"/>
                                        <p:tgtEl>
                                          <p:spTgt spid="18"/>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wipe(left)">
                                      <p:cBhvr>
                                        <p:cTn id="65" dur="500"/>
                                        <p:tgtEl>
                                          <p:spTgt spid="20"/>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left)">
                                      <p:cBhvr>
                                        <p:cTn id="70" dur="500"/>
                                        <p:tgtEl>
                                          <p:spTgt spid="21"/>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left)">
                                      <p:cBhvr>
                                        <p:cTn id="75" dur="500"/>
                                        <p:tgtEl>
                                          <p:spTgt spid="22"/>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23"/>
                                        </p:tgtEl>
                                        <p:attrNameLst>
                                          <p:attrName>style.visibility</p:attrName>
                                        </p:attrNameLst>
                                      </p:cBhvr>
                                      <p:to>
                                        <p:strVal val="visible"/>
                                      </p:to>
                                    </p:set>
                                    <p:animEffect transition="in" filter="wipe(left)">
                                      <p:cBhvr>
                                        <p:cTn id="80" dur="500"/>
                                        <p:tgtEl>
                                          <p:spTgt spid="23"/>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24"/>
                                        </p:tgtEl>
                                        <p:attrNameLst>
                                          <p:attrName>style.visibility</p:attrName>
                                        </p:attrNameLst>
                                      </p:cBhvr>
                                      <p:to>
                                        <p:strVal val="visible"/>
                                      </p:to>
                                    </p:set>
                                    <p:animEffect transition="in" filter="wipe(left)">
                                      <p:cBhvr>
                                        <p:cTn id="8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7" grpId="0"/>
      <p:bldP spid="8" grpId="0"/>
      <p:bldP spid="9" grpId="0"/>
      <p:bldP spid="10" grpId="0"/>
      <p:bldP spid="12" grpId="0"/>
      <p:bldP spid="14" grpId="0"/>
      <p:bldP spid="15" grpId="0"/>
      <p:bldP spid="18" grpId="0" animBg="1"/>
      <p:bldP spid="20" grpId="0" animBg="1"/>
      <p:bldP spid="21" grpId="0" animBg="1"/>
      <p:bldP spid="22" grpId="0" animBg="1"/>
      <p:bldP spid="23"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CA5C00B0-B2B6-4792-8C67-F8C09471186E}"/>
              </a:ext>
            </a:extLst>
          </p:cNvPr>
          <p:cNvGrpSpPr/>
          <p:nvPr/>
        </p:nvGrpSpPr>
        <p:grpSpPr>
          <a:xfrm rot="5400000">
            <a:off x="8422163" y="3176056"/>
            <a:ext cx="6891246" cy="653685"/>
            <a:chOff x="4871257" y="83128"/>
            <a:chExt cx="7501721" cy="653685"/>
          </a:xfrm>
        </p:grpSpPr>
        <p:sp>
          <p:nvSpPr>
            <p:cNvPr id="32"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Arial" panose="020B0604020202020204" pitchFamily="34" charset="0"/>
                  <a:cs typeface="Arial" panose="020B0604020202020204" pitchFamily="34" charset="0"/>
                </a:rPr>
                <a:t>HOẠT ĐỘNG HÌNH THÀNH KIẾN THỨC</a:t>
              </a:r>
              <a:endParaRPr lang="en-US" sz="2400">
                <a:solidFill>
                  <a:srgbClr val="FFFF00"/>
                </a:solidFill>
                <a:latin typeface="Arial" panose="020B0604020202020204" pitchFamily="34" charset="0"/>
                <a:cs typeface="Arial" panose="020B0604020202020204" pitchFamily="34" charset="0"/>
              </a:endParaRPr>
            </a:p>
          </p:txBody>
        </p:sp>
      </p:grpSp>
      <p:pic>
        <p:nvPicPr>
          <p:cNvPr id="11" name="Picture 10">
            <a:extLst>
              <a:ext uri="{FF2B5EF4-FFF2-40B4-BE49-F238E27FC236}">
                <a16:creationId xmlns:a16="http://schemas.microsoft.com/office/drawing/2014/main" id="{367ED3B6-7041-9B9A-B890-E89E271F0C93}"/>
              </a:ext>
            </a:extLst>
          </p:cNvPr>
          <p:cNvPicPr>
            <a:picLocks noChangeAspect="1"/>
          </p:cNvPicPr>
          <p:nvPr/>
        </p:nvPicPr>
        <p:blipFill>
          <a:blip r:embed="rId2"/>
          <a:stretch>
            <a:fillRect/>
          </a:stretch>
        </p:blipFill>
        <p:spPr>
          <a:xfrm>
            <a:off x="6947607" y="510877"/>
            <a:ext cx="4593336" cy="2868168"/>
          </a:xfrm>
          <a:prstGeom prst="rect">
            <a:avLst/>
          </a:prstGeom>
        </p:spPr>
      </p:pic>
      <p:sp>
        <p:nvSpPr>
          <p:cNvPr id="12" name="TextBox 11">
            <a:extLst>
              <a:ext uri="{FF2B5EF4-FFF2-40B4-BE49-F238E27FC236}">
                <a16:creationId xmlns:a16="http://schemas.microsoft.com/office/drawing/2014/main" id="{6489F902-4DEE-1F27-D1BF-954AB2433666}"/>
              </a:ext>
            </a:extLst>
          </p:cNvPr>
          <p:cNvSpPr txBox="1"/>
          <p:nvPr/>
        </p:nvSpPr>
        <p:spPr>
          <a:xfrm>
            <a:off x="148856" y="170121"/>
            <a:ext cx="2062716" cy="1052623"/>
          </a:xfrm>
          <a:prstGeom prst="rect">
            <a:avLst/>
          </a:prstGeom>
          <a:noFill/>
        </p:spPr>
        <p:txBody>
          <a:bodyPr wrap="square" rtlCol="0">
            <a:spAutoFit/>
          </a:bodyPr>
          <a:lstStyle/>
          <a:p>
            <a:endParaRPr lang="en-US" dirty="0"/>
          </a:p>
        </p:txBody>
      </p:sp>
      <p:grpSp>
        <p:nvGrpSpPr>
          <p:cNvPr id="39" name="Group 38">
            <a:extLst>
              <a:ext uri="{FF2B5EF4-FFF2-40B4-BE49-F238E27FC236}">
                <a16:creationId xmlns:a16="http://schemas.microsoft.com/office/drawing/2014/main" id="{C396BBC0-4DE5-4ADC-604C-F3F500CBA5A2}"/>
              </a:ext>
            </a:extLst>
          </p:cNvPr>
          <p:cNvGrpSpPr/>
          <p:nvPr/>
        </p:nvGrpSpPr>
        <p:grpSpPr>
          <a:xfrm>
            <a:off x="372864" y="239232"/>
            <a:ext cx="2178950" cy="914400"/>
            <a:chOff x="372864" y="239232"/>
            <a:chExt cx="2178950" cy="914400"/>
          </a:xfrm>
        </p:grpSpPr>
        <p:pic>
          <p:nvPicPr>
            <p:cNvPr id="14" name="Graphic 13" descr="Paperclip">
              <a:extLst>
                <a:ext uri="{FF2B5EF4-FFF2-40B4-BE49-F238E27FC236}">
                  <a16:creationId xmlns:a16="http://schemas.microsoft.com/office/drawing/2014/main" id="{F72FE004-7BAC-B92B-5151-69AEEAC279B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2864" y="239232"/>
              <a:ext cx="914400" cy="914400"/>
            </a:xfrm>
            <a:prstGeom prst="rect">
              <a:avLst/>
            </a:prstGeom>
          </p:spPr>
        </p:pic>
        <p:sp>
          <p:nvSpPr>
            <p:cNvPr id="38" name="Rectangle: Rounded Corners 37">
              <a:extLst>
                <a:ext uri="{FF2B5EF4-FFF2-40B4-BE49-F238E27FC236}">
                  <a16:creationId xmlns:a16="http://schemas.microsoft.com/office/drawing/2014/main" id="{D7BC6D1A-3E4C-EB28-6178-0AA5267F082F}"/>
                </a:ext>
              </a:extLst>
            </p:cNvPr>
            <p:cNvSpPr/>
            <p:nvPr/>
          </p:nvSpPr>
          <p:spPr>
            <a:xfrm>
              <a:off x="1052623" y="510877"/>
              <a:ext cx="1499191" cy="559470"/>
            </a:xfrm>
            <a:prstGeom prst="roundRect">
              <a:avLst/>
            </a:prstGeom>
            <a:solidFill>
              <a:schemeClr val="bg1"/>
            </a:solidFill>
            <a:ln w="3810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0000"/>
                  </a:solidFill>
                  <a:latin typeface="Arial" panose="020B0604020202020204" pitchFamily="34" charset="0"/>
                  <a:cs typeface="Arial" panose="020B0604020202020204" pitchFamily="34" charset="0"/>
                </a:rPr>
                <a:t>LƯU Ý</a:t>
              </a:r>
            </a:p>
          </p:txBody>
        </p:sp>
      </p:gr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9D9D6CAE-60D2-AEB1-7022-C12AB28F1636}"/>
                  </a:ext>
                </a:extLst>
              </p:cNvPr>
              <p:cNvSpPr txBox="1"/>
              <p:nvPr/>
            </p:nvSpPr>
            <p:spPr>
              <a:xfrm>
                <a:off x="148856" y="1392865"/>
                <a:ext cx="6798752" cy="4536819"/>
              </a:xfrm>
              <a:prstGeom prst="rect">
                <a:avLst/>
              </a:prstGeom>
              <a:noFill/>
            </p:spPr>
            <p:txBody>
              <a:bodyPr wrap="square" rtlCol="0">
                <a:spAutoFit/>
              </a:bodyPr>
              <a:lstStyle/>
              <a:p>
                <a:pPr>
                  <a:lnSpc>
                    <a:spcPct val="150000"/>
                  </a:lnSpc>
                </a:pPr>
                <a:r>
                  <a:rPr lang="en-US" sz="2800" dirty="0">
                    <a:solidFill>
                      <a:srgbClr val="0070C0"/>
                    </a:solidFill>
                    <a:latin typeface="Arial" panose="020B0604020202020204" pitchFamily="34" charset="0"/>
                    <a:cs typeface="Arial" panose="020B0604020202020204" pitchFamily="34" charset="0"/>
                  </a:rPr>
                  <a:t>Trong </a:t>
                </a:r>
                <a:r>
                  <a:rPr lang="en-US" sz="2800" dirty="0" err="1">
                    <a:solidFill>
                      <a:srgbClr val="0070C0"/>
                    </a:solidFill>
                    <a:latin typeface="Arial" panose="020B0604020202020204" pitchFamily="34" charset="0"/>
                    <a:cs typeface="Arial" panose="020B0604020202020204" pitchFamily="34" charset="0"/>
                  </a:rPr>
                  <a:t>tứ</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giác</a:t>
                </a:r>
                <a:r>
                  <a:rPr lang="en-US" sz="2800" dirty="0">
                    <a:solidFill>
                      <a:srgbClr val="0070C0"/>
                    </a:solidFill>
                    <a:latin typeface="Arial" panose="020B0604020202020204" pitchFamily="34" charset="0"/>
                    <a:cs typeface="Arial" panose="020B0604020202020204" pitchFamily="34" charset="0"/>
                  </a:rPr>
                  <a:t> </a:t>
                </a:r>
                <a14:m>
                  <m:oMath xmlns:m="http://schemas.openxmlformats.org/officeDocument/2006/math">
                    <m:r>
                      <a:rPr lang="en-US" sz="2800" i="1" dirty="0" smtClean="0">
                        <a:solidFill>
                          <a:srgbClr val="0070C0"/>
                        </a:solidFill>
                        <a:latin typeface="Cambria Math" panose="02040503050406030204" pitchFamily="18" charset="0"/>
                        <a:cs typeface="Arial" panose="020B0604020202020204" pitchFamily="34" charset="0"/>
                      </a:rPr>
                      <m:t>𝐴𝐵𝐶𝐷</m:t>
                    </m:r>
                  </m:oMath>
                </a14:m>
                <a:r>
                  <a:rPr lang="en-US" sz="2800" dirty="0">
                    <a:solidFill>
                      <a:srgbClr val="0070C0"/>
                    </a:solidFill>
                    <a:latin typeface="Arial" panose="020B0604020202020204" pitchFamily="34" charset="0"/>
                    <a:cs typeface="Arial" panose="020B0604020202020204" pitchFamily="34" charset="0"/>
                  </a:rPr>
                  <a:t>:</a:t>
                </a:r>
              </a:p>
              <a:p>
                <a:pPr marL="285750" indent="-285750">
                  <a:lnSpc>
                    <a:spcPct val="150000"/>
                  </a:lnSpc>
                  <a:buFont typeface="Arial" panose="020B0604020202020204" pitchFamily="34" charset="0"/>
                  <a:buChar char="•"/>
                </a:pPr>
                <a:r>
                  <a:rPr lang="en-US" sz="2800" dirty="0">
                    <a:latin typeface="Arial" panose="020B0604020202020204" pitchFamily="34" charset="0"/>
                    <a:cs typeface="Arial" panose="020B0604020202020204" pitchFamily="34" charset="0"/>
                  </a:rPr>
                  <a:t>Hai </a:t>
                </a:r>
                <a:r>
                  <a:rPr lang="en-US" sz="2800" dirty="0" err="1">
                    <a:latin typeface="Arial" panose="020B0604020202020204" pitchFamily="34" charset="0"/>
                    <a:cs typeface="Arial" panose="020B0604020202020204" pitchFamily="34" charset="0"/>
                  </a:rPr>
                  <a:t>cạnh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kề</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nhau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chẳng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hạn</a:t>
                </a:r>
                <a:r>
                  <a:rPr lang="en-US" sz="2800" dirty="0">
                    <a:latin typeface="Arial" panose="020B0604020202020204" pitchFamily="34" charset="0"/>
                    <a:cs typeface="Arial" panose="020B0604020202020204" pitchFamily="34" charset="0"/>
                  </a:rPr>
                  <a:t>: </a:t>
                </a:r>
                <a14:m>
                  <m:oMath xmlns:m="http://schemas.openxmlformats.org/officeDocument/2006/math">
                    <m:r>
                      <a:rPr lang="en-US" sz="2800" i="1" dirty="0" smtClean="0">
                        <a:latin typeface="Cambria Math" panose="02040503050406030204" pitchFamily="18" charset="0"/>
                        <a:cs typeface="Arial" panose="020B0604020202020204" pitchFamily="34" charset="0"/>
                      </a:rPr>
                      <m:t>𝐴𝐵</m:t>
                    </m:r>
                    <m:r>
                      <a:rPr lang="en-US" sz="2800" i="1" dirty="0" smtClean="0">
                        <a:latin typeface="Cambria Math" panose="02040503050406030204" pitchFamily="18" charset="0"/>
                        <a:cs typeface="Arial" panose="020B0604020202020204" pitchFamily="34" charset="0"/>
                      </a:rPr>
                      <m:t>, </m:t>
                    </m:r>
                    <m:r>
                      <a:rPr lang="en-US" sz="2800" i="1" dirty="0" smtClean="0">
                        <a:latin typeface="Cambria Math" panose="02040503050406030204" pitchFamily="18" charset="0"/>
                        <a:cs typeface="Arial" panose="020B0604020202020204" pitchFamily="34" charset="0"/>
                      </a:rPr>
                      <m:t>𝐵𝐶</m:t>
                    </m:r>
                  </m:oMath>
                </a14:m>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không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cùng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thuộc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một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đường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thẳng</a:t>
                </a:r>
                <a:r>
                  <a:rPr lang="en-US" sz="2800" dirty="0">
                    <a:latin typeface="Arial" panose="020B0604020202020204" pitchFamily="34" charset="0"/>
                    <a:cs typeface="Arial" panose="020B0604020202020204" pitchFamily="34" charset="0"/>
                  </a:rPr>
                  <a:t>;</a:t>
                </a:r>
              </a:p>
              <a:p>
                <a:pPr marL="285750" indent="-285750">
                  <a:lnSpc>
                    <a:spcPct val="150000"/>
                  </a:lnSpc>
                  <a:buFont typeface="Arial" panose="020B0604020202020204" pitchFamily="34" charset="0"/>
                  <a:buChar char="•"/>
                </a:pPr>
                <a:r>
                  <a:rPr lang="en-US" sz="2800" dirty="0" err="1">
                    <a:latin typeface="Arial" panose="020B0604020202020204" pitchFamily="34" charset="0"/>
                    <a:cs typeface="Arial" panose="020B0604020202020204" pitchFamily="34" charset="0"/>
                  </a:rPr>
                  <a:t>Không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có</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đỉnh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nào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thẳng</a:t>
                </a:r>
                <a:r>
                  <a:rPr lang="en-US" sz="2800" dirty="0">
                    <a:latin typeface="Arial" panose="020B0604020202020204" pitchFamily="34" charset="0"/>
                    <a:cs typeface="Arial" panose="020B0604020202020204" pitchFamily="34" charset="0"/>
                  </a:rPr>
                  <a:t> hang;</a:t>
                </a:r>
              </a:p>
              <a:p>
                <a:pPr marL="285750" indent="-285750">
                  <a:lnSpc>
                    <a:spcPct val="150000"/>
                  </a:lnSpc>
                  <a:buFont typeface="Arial" panose="020B0604020202020204" pitchFamily="34" charset="0"/>
                  <a:buChar char="•"/>
                </a:pPr>
                <a:r>
                  <a:rPr lang="en-US" sz="2800" dirty="0" err="1">
                    <a:latin typeface="Arial" panose="020B0604020202020204" pitchFamily="34" charset="0"/>
                    <a:cs typeface="Arial" panose="020B0604020202020204" pitchFamily="34" charset="0"/>
                  </a:rPr>
                  <a:t>Có</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thể</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đọc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tên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góc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theo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tên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đỉnh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chẳng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hạn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góc</a:t>
                </a:r>
                <a:r>
                  <a:rPr lang="en-US" sz="2800" dirty="0">
                    <a:latin typeface="Arial" panose="020B0604020202020204" pitchFamily="34" charset="0"/>
                    <a:cs typeface="Arial" panose="020B0604020202020204" pitchFamily="34" charset="0"/>
                  </a:rPr>
                  <a:t> </a:t>
                </a:r>
                <a14:m>
                  <m:oMath xmlns:m="http://schemas.openxmlformats.org/officeDocument/2006/math">
                    <m:r>
                      <a:rPr lang="en-US" sz="2800" i="1" dirty="0" smtClean="0">
                        <a:latin typeface="Cambria Math" panose="02040503050406030204" pitchFamily="18" charset="0"/>
                        <a:cs typeface="Arial" panose="020B0604020202020204" pitchFamily="34" charset="0"/>
                      </a:rPr>
                      <m:t>𝐴𝐵𝐶</m:t>
                    </m:r>
                  </m:oMath>
                </a14:m>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còn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gọi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góc</a:t>
                </a:r>
                <a:r>
                  <a:rPr lang="en-US" sz="2800" dirty="0">
                    <a:latin typeface="Arial" panose="020B0604020202020204" pitchFamily="34" charset="0"/>
                    <a:cs typeface="Arial" panose="020B0604020202020204" pitchFamily="34" charset="0"/>
                  </a:rPr>
                  <a:t> </a:t>
                </a:r>
                <a14:m>
                  <m:oMath xmlns:m="http://schemas.openxmlformats.org/officeDocument/2006/math">
                    <m:r>
                      <a:rPr lang="en-US" sz="2800" i="1" dirty="0" smtClean="0">
                        <a:latin typeface="Cambria Math" panose="02040503050406030204" pitchFamily="18" charset="0"/>
                        <a:cs typeface="Arial" panose="020B0604020202020204" pitchFamily="34" charset="0"/>
                      </a:rPr>
                      <m:t>𝐵</m:t>
                    </m:r>
                  </m:oMath>
                </a14:m>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góc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đó</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còn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gọi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góc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trong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của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tứ</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giác</a:t>
                </a:r>
                <a:r>
                  <a:rPr lang="en-US" sz="2800" dirty="0">
                    <a:latin typeface="Arial" panose="020B0604020202020204" pitchFamily="34" charset="0"/>
                    <a:cs typeface="Arial" panose="020B0604020202020204" pitchFamily="34" charset="0"/>
                  </a:rPr>
                  <a:t>.</a:t>
                </a:r>
              </a:p>
            </p:txBody>
          </p:sp>
        </mc:Choice>
        <mc:Fallback xmlns="">
          <p:sp>
            <p:nvSpPr>
              <p:cNvPr id="40" name="TextBox 39">
                <a:extLst>
                  <a:ext uri="{FF2B5EF4-FFF2-40B4-BE49-F238E27FC236}">
                    <a16:creationId xmlns:a16="http://schemas.microsoft.com/office/drawing/2014/main" id="{9D9D6CAE-60D2-AEB1-7022-C12AB28F1636}"/>
                  </a:ext>
                </a:extLst>
              </p:cNvPr>
              <p:cNvSpPr txBox="1">
                <a:spLocks noRot="1" noChangeAspect="1" noMove="1" noResize="1" noEditPoints="1" noAdjustHandles="1" noChangeArrowheads="1" noChangeShapeType="1" noTextEdit="1"/>
              </p:cNvSpPr>
              <p:nvPr/>
            </p:nvSpPr>
            <p:spPr>
              <a:xfrm>
                <a:off x="148856" y="1392865"/>
                <a:ext cx="6798752" cy="4536819"/>
              </a:xfrm>
              <a:prstGeom prst="rect">
                <a:avLst/>
              </a:prstGeom>
              <a:blipFill>
                <a:blip r:embed="rId5"/>
                <a:stretch>
                  <a:fillRect l="-1792" r="-1434" b="-2685"/>
                </a:stretch>
              </a:blipFill>
            </p:spPr>
            <p:txBody>
              <a:bodyPr/>
              <a:lstStyle/>
              <a:p>
                <a:r>
                  <a:rPr lang="en-US">
                    <a:noFill/>
                  </a:rPr>
                  <a:t> </a:t>
                </a:r>
              </a:p>
            </p:txBody>
          </p:sp>
        </mc:Fallback>
      </mc:AlternateContent>
    </p:spTree>
    <p:extLst>
      <p:ext uri="{BB962C8B-B14F-4D97-AF65-F5344CB8AC3E}">
        <p14:creationId xmlns:p14="http://schemas.microsoft.com/office/powerpoint/2010/main" val="39418117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0">
                                            <p:txEl>
                                              <p:pRg st="0" end="0"/>
                                            </p:txEl>
                                          </p:spTgt>
                                        </p:tgtEl>
                                        <p:attrNameLst>
                                          <p:attrName>style.visibility</p:attrName>
                                        </p:attrNameLst>
                                      </p:cBhvr>
                                      <p:to>
                                        <p:strVal val="visible"/>
                                      </p:to>
                                    </p:set>
                                    <p:animEffect transition="in" filter="wipe(left)">
                                      <p:cBhvr>
                                        <p:cTn id="12" dur="500"/>
                                        <p:tgtEl>
                                          <p:spTgt spid="4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0">
                                            <p:txEl>
                                              <p:pRg st="1" end="1"/>
                                            </p:txEl>
                                          </p:spTgt>
                                        </p:tgtEl>
                                        <p:attrNameLst>
                                          <p:attrName>style.visibility</p:attrName>
                                        </p:attrNameLst>
                                      </p:cBhvr>
                                      <p:to>
                                        <p:strVal val="visible"/>
                                      </p:to>
                                    </p:set>
                                    <p:animEffect transition="in" filter="wipe(left)">
                                      <p:cBhvr>
                                        <p:cTn id="17" dur="500"/>
                                        <p:tgtEl>
                                          <p:spTgt spid="4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0">
                                            <p:txEl>
                                              <p:pRg st="2" end="2"/>
                                            </p:txEl>
                                          </p:spTgt>
                                        </p:tgtEl>
                                        <p:attrNameLst>
                                          <p:attrName>style.visibility</p:attrName>
                                        </p:attrNameLst>
                                      </p:cBhvr>
                                      <p:to>
                                        <p:strVal val="visible"/>
                                      </p:to>
                                    </p:set>
                                    <p:animEffect transition="in" filter="wipe(left)">
                                      <p:cBhvr>
                                        <p:cTn id="22" dur="500"/>
                                        <p:tgtEl>
                                          <p:spTgt spid="4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0">
                                            <p:txEl>
                                              <p:pRg st="3" end="3"/>
                                            </p:txEl>
                                          </p:spTgt>
                                        </p:tgtEl>
                                        <p:attrNameLst>
                                          <p:attrName>style.visibility</p:attrName>
                                        </p:attrNameLst>
                                      </p:cBhvr>
                                      <p:to>
                                        <p:strVal val="visible"/>
                                      </p:to>
                                    </p:set>
                                    <p:animEffect transition="in" filter="wipe(left)">
                                      <p:cBhvr>
                                        <p:cTn id="27" dur="500"/>
                                        <p:tgtEl>
                                          <p:spTgt spid="4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3A062DA-93BF-4842-B601-4404401BCCE3}"/>
              </a:ext>
            </a:extLst>
          </p:cNvPr>
          <p:cNvSpPr txBox="1"/>
          <p:nvPr/>
        </p:nvSpPr>
        <p:spPr>
          <a:xfrm>
            <a:off x="127901" y="99237"/>
            <a:ext cx="4787523" cy="646331"/>
          </a:xfrm>
          <a:prstGeom prst="rect">
            <a:avLst/>
          </a:prstGeom>
          <a:noFill/>
        </p:spPr>
        <p:txBody>
          <a:bodyPr wrap="square">
            <a:spAutoFit/>
          </a:bodyPr>
          <a:lstStyle/>
          <a:p>
            <a:pPr algn="ctr"/>
            <a:r>
              <a:rPr lang="en-US" sz="3600" b="1" dirty="0" err="1">
                <a:solidFill>
                  <a:srgbClr val="0070C0"/>
                </a:solidFill>
                <a:latin typeface="Arial" panose="020B0604020202020204" pitchFamily="34" charset="0"/>
                <a:cs typeface="Arial" panose="020B0604020202020204" pitchFamily="34" charset="0"/>
              </a:rPr>
              <a:t>Hoạt</a:t>
            </a:r>
            <a:r>
              <a:rPr lang="en-US" sz="3600" b="1" dirty="0">
                <a:solidFill>
                  <a:srgbClr val="0070C0"/>
                </a:solidFill>
                <a:latin typeface="Arial" panose="020B0604020202020204" pitchFamily="34" charset="0"/>
                <a:cs typeface="Arial" panose="020B0604020202020204" pitchFamily="34" charset="0"/>
              </a:rPr>
              <a:t> </a:t>
            </a:r>
            <a:r>
              <a:rPr lang="en-US" sz="3600" b="1" dirty="0" err="1">
                <a:solidFill>
                  <a:srgbClr val="0070C0"/>
                </a:solidFill>
                <a:latin typeface="Arial" panose="020B0604020202020204" pitchFamily="34" charset="0"/>
                <a:cs typeface="Arial" panose="020B0604020202020204" pitchFamily="34" charset="0"/>
              </a:rPr>
              <a:t>động</a:t>
            </a:r>
            <a:r>
              <a:rPr lang="en-US" sz="3600" b="1" dirty="0">
                <a:solidFill>
                  <a:srgbClr val="0070C0"/>
                </a:solidFill>
                <a:latin typeface="Arial" panose="020B0604020202020204" pitchFamily="34" charset="0"/>
                <a:cs typeface="Arial" panose="020B0604020202020204" pitchFamily="34" charset="0"/>
              </a:rPr>
              <a:t> 1.Tứ </a:t>
            </a:r>
            <a:r>
              <a:rPr lang="en-US" sz="3600" b="1" dirty="0" err="1">
                <a:solidFill>
                  <a:srgbClr val="0070C0"/>
                </a:solidFill>
                <a:latin typeface="Arial" panose="020B0604020202020204" pitchFamily="34" charset="0"/>
                <a:cs typeface="Arial" panose="020B0604020202020204" pitchFamily="34" charset="0"/>
              </a:rPr>
              <a:t>giác</a:t>
            </a:r>
            <a:endParaRPr lang="en-US" sz="3600" b="1" dirty="0">
              <a:solidFill>
                <a:srgbClr val="0070C0"/>
              </a:solidFill>
              <a:latin typeface="Arial" panose="020B0604020202020204" pitchFamily="34" charset="0"/>
              <a:cs typeface="Arial" panose="020B0604020202020204" pitchFamily="34" charset="0"/>
            </a:endParaRPr>
          </a:p>
        </p:txBody>
      </p:sp>
      <p:grpSp>
        <p:nvGrpSpPr>
          <p:cNvPr id="40" name="Group 39">
            <a:extLst>
              <a:ext uri="{FF2B5EF4-FFF2-40B4-BE49-F238E27FC236}">
                <a16:creationId xmlns:a16="http://schemas.microsoft.com/office/drawing/2014/main" id="{CA5C00B0-B2B6-4792-8C67-F8C09471186E}"/>
              </a:ext>
            </a:extLst>
          </p:cNvPr>
          <p:cNvGrpSpPr/>
          <p:nvPr/>
        </p:nvGrpSpPr>
        <p:grpSpPr>
          <a:xfrm rot="5400000">
            <a:off x="8422163" y="3176056"/>
            <a:ext cx="6891246" cy="653685"/>
            <a:chOff x="4871257" y="83128"/>
            <a:chExt cx="7501721" cy="653685"/>
          </a:xfrm>
        </p:grpSpPr>
        <p:sp>
          <p:nvSpPr>
            <p:cNvPr id="41"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Arial" panose="020B0604020202020204" pitchFamily="34" charset="0"/>
                  <a:cs typeface="Arial" panose="020B0604020202020204" pitchFamily="34" charset="0"/>
                </a:rPr>
                <a:t>HOẠT ĐỘNG HÌNH THÀNH KIẾN THỨC</a:t>
              </a:r>
              <a:endParaRPr lang="en-US" sz="2400">
                <a:solidFill>
                  <a:srgbClr val="FFFF00"/>
                </a:solidFill>
                <a:latin typeface="Arial" panose="020B0604020202020204" pitchFamily="34" charset="0"/>
                <a:cs typeface="Arial" panose="020B0604020202020204" pitchFamily="34" charset="0"/>
              </a:endParaRPr>
            </a:p>
          </p:txBody>
        </p:sp>
      </p:grpSp>
      <p:sp>
        <p:nvSpPr>
          <p:cNvPr id="4" name="TextBox 3">
            <a:extLst>
              <a:ext uri="{FF2B5EF4-FFF2-40B4-BE49-F238E27FC236}">
                <a16:creationId xmlns:a16="http://schemas.microsoft.com/office/drawing/2014/main" id="{8A57C89A-EA06-2A02-CAC9-F58F0BFA5326}"/>
              </a:ext>
            </a:extLst>
          </p:cNvPr>
          <p:cNvSpPr txBox="1"/>
          <p:nvPr/>
        </p:nvSpPr>
        <p:spPr>
          <a:xfrm>
            <a:off x="127901" y="853284"/>
            <a:ext cx="5067097" cy="584775"/>
          </a:xfrm>
          <a:prstGeom prst="rect">
            <a:avLst/>
          </a:prstGeom>
          <a:noFill/>
        </p:spPr>
        <p:txBody>
          <a:bodyPr wrap="square">
            <a:spAutoFit/>
          </a:bodyPr>
          <a:lstStyle/>
          <a:p>
            <a:pPr algn="ctr"/>
            <a:r>
              <a:rPr lang="en-US" sz="3200" b="1" dirty="0">
                <a:latin typeface="Arial" panose="020B0604020202020204" pitchFamily="34" charset="0"/>
                <a:cs typeface="Arial" panose="020B0604020202020204" pitchFamily="34" charset="0"/>
              </a:rPr>
              <a:t>2. </a:t>
            </a:r>
            <a:r>
              <a:rPr lang="en-US" sz="3200" b="1" dirty="0" err="1">
                <a:latin typeface="Arial" panose="020B0604020202020204" pitchFamily="34" charset="0"/>
                <a:cs typeface="Arial" panose="020B0604020202020204" pitchFamily="34" charset="0"/>
              </a:rPr>
              <a:t>Nhận</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biết</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tứ</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giác</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lồi</a:t>
            </a:r>
            <a:endParaRPr lang="en-US" sz="3200" b="1" dirty="0">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38AC3A0C-81FA-C5DE-DAF4-F9DF75A9562E}"/>
              </a:ext>
            </a:extLst>
          </p:cNvPr>
          <p:cNvGrpSpPr/>
          <p:nvPr/>
        </p:nvGrpSpPr>
        <p:grpSpPr>
          <a:xfrm>
            <a:off x="78713" y="1653491"/>
            <a:ext cx="10184518" cy="1536767"/>
            <a:chOff x="78713" y="1653491"/>
            <a:chExt cx="10184518" cy="1536767"/>
          </a:xfrm>
        </p:grpSpPr>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1064C491-930A-B0C9-2A5A-7112A7684B83}"/>
                    </a:ext>
                  </a:extLst>
                </p:cNvPr>
                <p:cNvSpPr txBox="1"/>
                <p:nvPr/>
              </p:nvSpPr>
              <p:spPr>
                <a:xfrm>
                  <a:off x="1355016" y="1653491"/>
                  <a:ext cx="8908215" cy="1536767"/>
                </a:xfrm>
                <a:prstGeom prst="rect">
                  <a:avLst/>
                </a:prstGeom>
                <a:noFill/>
              </p:spPr>
              <p:txBody>
                <a:bodyPr wrap="square">
                  <a:spAutoFit/>
                </a:bodyPr>
                <a:lstStyle/>
                <a:p>
                  <a:pPr>
                    <a:lnSpc>
                      <a:spcPct val="115000"/>
                    </a:lnSpc>
                    <a:spcBef>
                      <a:spcPts val="600"/>
                    </a:spcBef>
                    <a:spcAft>
                      <a:spcPts val="600"/>
                    </a:spcAft>
                  </a:pPr>
                  <a:r>
                    <a:rPr lang="en-US"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Quan </a:t>
                  </a:r>
                  <a:r>
                    <a:rPr lang="en-US"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sát</a:t>
                  </a:r>
                  <a:r>
                    <a:rPr lang="en-US"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các</a:t>
                  </a:r>
                  <a:r>
                    <a:rPr lang="en-US"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hình</a:t>
                  </a:r>
                  <a:r>
                    <a:rPr lang="en-US"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8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14</m:t>
                      </m:r>
                      <m:r>
                        <a:rPr lang="en-US" sz="28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𝑎</m:t>
                      </m:r>
                      <m:r>
                        <a:rPr lang="en-US" sz="28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 14</m:t>
                      </m:r>
                      <m:r>
                        <a:rPr lang="en-US" sz="28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𝑏</m:t>
                      </m:r>
                      <m:r>
                        <a:rPr lang="en-US" sz="2800" i="1" dirty="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 </m:t>
                      </m:r>
                    </m:oMath>
                  </a14:m>
                  <a:r>
                    <a:rPr lang="en-US"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và</a:t>
                  </a:r>
                  <a:r>
                    <a:rPr lang="en-US"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nêu</a:t>
                  </a:r>
                  <a:r>
                    <a:rPr lang="en-US"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nhận</a:t>
                  </a:r>
                  <a:r>
                    <a:rPr lang="en-US"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xét</a:t>
                  </a:r>
                  <a:r>
                    <a:rPr lang="en-US"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về</a:t>
                  </a:r>
                  <a:r>
                    <a:rPr lang="en-US"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vị</a:t>
                  </a:r>
                  <a:r>
                    <a:rPr lang="en-US"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trí</a:t>
                  </a:r>
                  <a:r>
                    <a:rPr lang="en-US"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của</a:t>
                  </a:r>
                  <a:r>
                    <a:rPr lang="en-US"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mỗi</a:t>
                  </a:r>
                  <a:r>
                    <a:rPr lang="en-US"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tứ</a:t>
                  </a:r>
                  <a:r>
                    <a:rPr lang="en-US"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giác</a:t>
                  </a:r>
                  <a:r>
                    <a:rPr lang="en-US"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so </a:t>
                  </a:r>
                  <a:r>
                    <a:rPr lang="en-US"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với</a:t>
                  </a:r>
                  <a:r>
                    <a:rPr lang="en-US"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đường</a:t>
                  </a:r>
                  <a:r>
                    <a:rPr lang="en-US"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thẳng</a:t>
                  </a:r>
                  <a:r>
                    <a:rPr lang="en-US"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chứa</a:t>
                  </a:r>
                  <a:r>
                    <a:rPr lang="en-US"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một</a:t>
                  </a:r>
                  <a:r>
                    <a:rPr lang="en-US"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cạnh</a:t>
                  </a:r>
                  <a:r>
                    <a:rPr lang="en-US"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bất</a:t>
                  </a:r>
                  <a:r>
                    <a:rPr lang="en-US"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kì</a:t>
                  </a:r>
                  <a:r>
                    <a:rPr lang="en-US"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của</a:t>
                  </a:r>
                  <a:r>
                    <a:rPr lang="en-US"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tứ</a:t>
                  </a:r>
                  <a:r>
                    <a:rPr lang="en-US"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giác</a:t>
                  </a:r>
                  <a:r>
                    <a:rPr lang="en-US"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đó</a:t>
                  </a:r>
                  <a:r>
                    <a:rPr lang="en-US"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16" name="TextBox 15">
                  <a:extLst>
                    <a:ext uri="{FF2B5EF4-FFF2-40B4-BE49-F238E27FC236}">
                      <a16:creationId xmlns:a16="http://schemas.microsoft.com/office/drawing/2014/main" id="{1064C491-930A-B0C9-2A5A-7112A7684B83}"/>
                    </a:ext>
                  </a:extLst>
                </p:cNvPr>
                <p:cNvSpPr txBox="1">
                  <a:spLocks noRot="1" noChangeAspect="1" noMove="1" noResize="1" noEditPoints="1" noAdjustHandles="1" noChangeArrowheads="1" noChangeShapeType="1" noTextEdit="1"/>
                </p:cNvSpPr>
                <p:nvPr/>
              </p:nvSpPr>
              <p:spPr>
                <a:xfrm>
                  <a:off x="1355016" y="1653491"/>
                  <a:ext cx="8908215" cy="1536767"/>
                </a:xfrm>
                <a:prstGeom prst="rect">
                  <a:avLst/>
                </a:prstGeom>
                <a:blipFill>
                  <a:blip r:embed="rId2"/>
                  <a:stretch>
                    <a:fillRect l="-1368" t="-2778" r="-1300" b="-9921"/>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679308BC-E946-17C5-3F2E-C39BBB94B8F6}"/>
                </a:ext>
              </a:extLst>
            </p:cNvPr>
            <p:cNvPicPr>
              <a:picLocks noChangeAspect="1"/>
            </p:cNvPicPr>
            <p:nvPr/>
          </p:nvPicPr>
          <p:blipFill>
            <a:blip r:embed="rId3"/>
            <a:stretch>
              <a:fillRect/>
            </a:stretch>
          </p:blipFill>
          <p:spPr>
            <a:xfrm>
              <a:off x="78713" y="1653491"/>
              <a:ext cx="1377948" cy="786287"/>
            </a:xfrm>
            <a:prstGeom prst="rect">
              <a:avLst/>
            </a:prstGeom>
          </p:spPr>
        </p:pic>
      </p:grpSp>
      <p:pic>
        <p:nvPicPr>
          <p:cNvPr id="5" name="Picture 4">
            <a:extLst>
              <a:ext uri="{FF2B5EF4-FFF2-40B4-BE49-F238E27FC236}">
                <a16:creationId xmlns:a16="http://schemas.microsoft.com/office/drawing/2014/main" id="{E9AF021F-F96A-A601-04DF-17C16CD542F8}"/>
              </a:ext>
            </a:extLst>
          </p:cNvPr>
          <p:cNvPicPr>
            <a:picLocks noChangeAspect="1"/>
          </p:cNvPicPr>
          <p:nvPr/>
        </p:nvPicPr>
        <p:blipFill>
          <a:blip r:embed="rId4"/>
          <a:stretch>
            <a:fillRect/>
          </a:stretch>
        </p:blipFill>
        <p:spPr>
          <a:xfrm>
            <a:off x="1127852" y="3259961"/>
            <a:ext cx="4253312" cy="2744755"/>
          </a:xfrm>
          <a:prstGeom prst="rect">
            <a:avLst/>
          </a:prstGeom>
        </p:spPr>
      </p:pic>
      <p:pic>
        <p:nvPicPr>
          <p:cNvPr id="7" name="Picture 6">
            <a:extLst>
              <a:ext uri="{FF2B5EF4-FFF2-40B4-BE49-F238E27FC236}">
                <a16:creationId xmlns:a16="http://schemas.microsoft.com/office/drawing/2014/main" id="{72E60EF3-DFFD-51F3-454E-4FDCBDC50DCF}"/>
              </a:ext>
            </a:extLst>
          </p:cNvPr>
          <p:cNvPicPr>
            <a:picLocks noChangeAspect="1"/>
          </p:cNvPicPr>
          <p:nvPr/>
        </p:nvPicPr>
        <p:blipFill>
          <a:blip r:embed="rId5"/>
          <a:stretch>
            <a:fillRect/>
          </a:stretch>
        </p:blipFill>
        <p:spPr>
          <a:xfrm>
            <a:off x="5321859" y="6235400"/>
            <a:ext cx="1077468" cy="496824"/>
          </a:xfrm>
          <a:prstGeom prst="rect">
            <a:avLst/>
          </a:prstGeom>
        </p:spPr>
      </p:pic>
      <p:pic>
        <p:nvPicPr>
          <p:cNvPr id="9" name="Picture 8">
            <a:extLst>
              <a:ext uri="{FF2B5EF4-FFF2-40B4-BE49-F238E27FC236}">
                <a16:creationId xmlns:a16="http://schemas.microsoft.com/office/drawing/2014/main" id="{CA7376F2-D31C-528B-FCEF-C9DCA542FF85}"/>
              </a:ext>
            </a:extLst>
          </p:cNvPr>
          <p:cNvPicPr>
            <a:picLocks noChangeAspect="1"/>
          </p:cNvPicPr>
          <p:nvPr/>
        </p:nvPicPr>
        <p:blipFill>
          <a:blip r:embed="rId6"/>
          <a:stretch>
            <a:fillRect/>
          </a:stretch>
        </p:blipFill>
        <p:spPr>
          <a:xfrm>
            <a:off x="6950603" y="3189768"/>
            <a:ext cx="2470601" cy="2744755"/>
          </a:xfrm>
          <a:prstGeom prst="rect">
            <a:avLst/>
          </a:prstGeom>
        </p:spPr>
      </p:pic>
      <p:grpSp>
        <p:nvGrpSpPr>
          <p:cNvPr id="2" name="Group 1">
            <a:extLst>
              <a:ext uri="{FF2B5EF4-FFF2-40B4-BE49-F238E27FC236}">
                <a16:creationId xmlns:a16="http://schemas.microsoft.com/office/drawing/2014/main" id="{BEE159B1-5146-A803-0F75-140344D505E5}"/>
              </a:ext>
            </a:extLst>
          </p:cNvPr>
          <p:cNvGrpSpPr/>
          <p:nvPr/>
        </p:nvGrpSpPr>
        <p:grpSpPr>
          <a:xfrm>
            <a:off x="6610540" y="0"/>
            <a:ext cx="4807591" cy="1359761"/>
            <a:chOff x="2872113" y="5388865"/>
            <a:chExt cx="4807591" cy="1359761"/>
          </a:xfrm>
        </p:grpSpPr>
        <p:sp>
          <p:nvSpPr>
            <p:cNvPr id="6" name="Rectangle: Rounded Corners 5">
              <a:extLst>
                <a:ext uri="{FF2B5EF4-FFF2-40B4-BE49-F238E27FC236}">
                  <a16:creationId xmlns:a16="http://schemas.microsoft.com/office/drawing/2014/main" id="{2EBC9EB3-3735-FCAE-26C1-D8C9FA208E6C}"/>
                </a:ext>
              </a:extLst>
            </p:cNvPr>
            <p:cNvSpPr/>
            <p:nvPr/>
          </p:nvSpPr>
          <p:spPr>
            <a:xfrm>
              <a:off x="4303105" y="5820134"/>
              <a:ext cx="3376599" cy="609600"/>
            </a:xfrm>
            <a:prstGeom prst="roundRect">
              <a:avLst>
                <a:gd name="adj" fmla="val 50000"/>
              </a:avLst>
            </a:prstGeom>
            <a:ln w="38100">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800" dirty="0" err="1">
                  <a:latin typeface="Arial" panose="020B0604020202020204" pitchFamily="34" charset="0"/>
                  <a:cs typeface="Arial" panose="020B0604020202020204" pitchFamily="34" charset="0"/>
                </a:rPr>
                <a:t>Thảo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luận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nhóm</a:t>
              </a:r>
              <a:r>
                <a:rPr lang="en-US" sz="2800" dirty="0">
                  <a:latin typeface="Arial" panose="020B0604020202020204" pitchFamily="34" charset="0"/>
                  <a:cs typeface="Arial" panose="020B0604020202020204" pitchFamily="34" charset="0"/>
                </a:rPr>
                <a:t> 2</a:t>
              </a:r>
            </a:p>
          </p:txBody>
        </p:sp>
        <p:pic>
          <p:nvPicPr>
            <p:cNvPr id="10" name="Picture 6" descr="Biểu tượng làm việc nhóm, 4 tay lại với nhau. Làm việc theo nhóm, hợp tác, hợp tác, sức mạnh tổng hợp, cộng đồng, thống nhất và khái niệm bình đẳng. Biểu tượng cho đồ họa thông tin, trang web, phư - Trả phí Bản quyền Một lần Biểu tượng - Ký hiệu chữ viết vectơ sẵn có">
              <a:extLst>
                <a:ext uri="{FF2B5EF4-FFF2-40B4-BE49-F238E27FC236}">
                  <a16:creationId xmlns:a16="http://schemas.microsoft.com/office/drawing/2014/main" id="{F94E04E7-CEC1-9BB0-ACB0-E6D22502CE7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0438" t="23516" r="19040" b="25903"/>
            <a:stretch/>
          </p:blipFill>
          <p:spPr bwMode="auto">
            <a:xfrm>
              <a:off x="2872113" y="5388865"/>
              <a:ext cx="1627001" cy="135976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75098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left)">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87A3ECB3-D0E6-1508-9574-740684277528}"/>
              </a:ext>
            </a:extLst>
          </p:cNvPr>
          <p:cNvPicPr>
            <a:picLocks noChangeAspect="1"/>
          </p:cNvPicPr>
          <p:nvPr/>
        </p:nvPicPr>
        <p:blipFill>
          <a:blip r:embed="rId3"/>
          <a:stretch>
            <a:fillRect/>
          </a:stretch>
        </p:blipFill>
        <p:spPr>
          <a:xfrm>
            <a:off x="7008096" y="1109014"/>
            <a:ext cx="2815148" cy="3127536"/>
          </a:xfrm>
          <a:prstGeom prst="rect">
            <a:avLst/>
          </a:prstGeom>
        </p:spPr>
      </p:pic>
      <p:grpSp>
        <p:nvGrpSpPr>
          <p:cNvPr id="40" name="Group 39">
            <a:extLst>
              <a:ext uri="{FF2B5EF4-FFF2-40B4-BE49-F238E27FC236}">
                <a16:creationId xmlns:a16="http://schemas.microsoft.com/office/drawing/2014/main" id="{CA5C00B0-B2B6-4792-8C67-F8C09471186E}"/>
              </a:ext>
            </a:extLst>
          </p:cNvPr>
          <p:cNvGrpSpPr/>
          <p:nvPr/>
        </p:nvGrpSpPr>
        <p:grpSpPr>
          <a:xfrm rot="5400000">
            <a:off x="8422163" y="3176056"/>
            <a:ext cx="6891246" cy="653685"/>
            <a:chOff x="4871257" y="83128"/>
            <a:chExt cx="7501721" cy="653685"/>
          </a:xfrm>
        </p:grpSpPr>
        <p:sp>
          <p:nvSpPr>
            <p:cNvPr id="41"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Arial" panose="020B0604020202020204" pitchFamily="34" charset="0"/>
                  <a:cs typeface="Arial" panose="020B0604020202020204" pitchFamily="34" charset="0"/>
                </a:rPr>
                <a:t>HOẠT ĐỘNG HÌNH THÀNH KIẾN THỨC</a:t>
              </a:r>
              <a:endParaRPr lang="en-US" sz="2400">
                <a:solidFill>
                  <a:srgbClr val="FFFF00"/>
                </a:solidFill>
                <a:latin typeface="Arial" panose="020B0604020202020204" pitchFamily="34" charset="0"/>
                <a:cs typeface="Arial" panose="020B0604020202020204" pitchFamily="34" charset="0"/>
              </a:endParaRPr>
            </a:p>
          </p:txBody>
        </p:sp>
      </p:grpSp>
      <p:pic>
        <p:nvPicPr>
          <p:cNvPr id="3" name="Picture 2">
            <a:extLst>
              <a:ext uri="{FF2B5EF4-FFF2-40B4-BE49-F238E27FC236}">
                <a16:creationId xmlns:a16="http://schemas.microsoft.com/office/drawing/2014/main" id="{679308BC-E946-17C5-3F2E-C39BBB94B8F6}"/>
              </a:ext>
            </a:extLst>
          </p:cNvPr>
          <p:cNvPicPr>
            <a:picLocks noChangeAspect="1"/>
          </p:cNvPicPr>
          <p:nvPr/>
        </p:nvPicPr>
        <p:blipFill>
          <a:blip r:embed="rId4"/>
          <a:stretch>
            <a:fillRect/>
          </a:stretch>
        </p:blipFill>
        <p:spPr>
          <a:xfrm>
            <a:off x="127901" y="66997"/>
            <a:ext cx="1377948" cy="786287"/>
          </a:xfrm>
          <a:prstGeom prst="rect">
            <a:avLst/>
          </a:prstGeom>
        </p:spPr>
      </p:pic>
      <p:pic>
        <p:nvPicPr>
          <p:cNvPr id="5" name="Picture 4">
            <a:extLst>
              <a:ext uri="{FF2B5EF4-FFF2-40B4-BE49-F238E27FC236}">
                <a16:creationId xmlns:a16="http://schemas.microsoft.com/office/drawing/2014/main" id="{E9AF021F-F96A-A601-04DF-17C16CD542F8}"/>
              </a:ext>
            </a:extLst>
          </p:cNvPr>
          <p:cNvPicPr>
            <a:picLocks noChangeAspect="1"/>
          </p:cNvPicPr>
          <p:nvPr/>
        </p:nvPicPr>
        <p:blipFill>
          <a:blip r:embed="rId5"/>
          <a:stretch>
            <a:fillRect/>
          </a:stretch>
        </p:blipFill>
        <p:spPr>
          <a:xfrm>
            <a:off x="1153607" y="1257531"/>
            <a:ext cx="4253312" cy="2744755"/>
          </a:xfrm>
          <a:prstGeom prst="rect">
            <a:avLst/>
          </a:prstGeom>
        </p:spPr>
      </p:pic>
      <p:pic>
        <p:nvPicPr>
          <p:cNvPr id="2" name="Picture 34" descr="ThuocKe">
            <a:extLst>
              <a:ext uri="{FF2B5EF4-FFF2-40B4-BE49-F238E27FC236}">
                <a16:creationId xmlns:a16="http://schemas.microsoft.com/office/drawing/2014/main" id="{6DF31806-D1BA-5A1A-8525-E81D910DDE0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933567">
            <a:off x="-321568" y="2224132"/>
            <a:ext cx="3667050" cy="254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4" descr="ThuocKe">
            <a:extLst>
              <a:ext uri="{FF2B5EF4-FFF2-40B4-BE49-F238E27FC236}">
                <a16:creationId xmlns:a16="http://schemas.microsoft.com/office/drawing/2014/main" id="{461490CD-02B1-6ADD-2EBD-987C0EAAC7D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82146" y="3429000"/>
            <a:ext cx="4253312" cy="294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4" descr="ThuocKe">
            <a:extLst>
              <a:ext uri="{FF2B5EF4-FFF2-40B4-BE49-F238E27FC236}">
                <a16:creationId xmlns:a16="http://schemas.microsoft.com/office/drawing/2014/main" id="{DD9BDDED-12C9-C2DD-3A2A-9686940ED9E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3408146">
            <a:off x="2366023" y="2452587"/>
            <a:ext cx="4253312" cy="294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4" descr="ThuocKe">
            <a:extLst>
              <a:ext uri="{FF2B5EF4-FFF2-40B4-BE49-F238E27FC236}">
                <a16:creationId xmlns:a16="http://schemas.microsoft.com/office/drawing/2014/main" id="{0EC94D95-CE14-3922-9236-99EA517B04C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1575363">
            <a:off x="721160" y="1471394"/>
            <a:ext cx="4253312" cy="294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9FE0B99C-B9C4-B88D-8C17-697A4176DDB8}"/>
              </a:ext>
            </a:extLst>
          </p:cNvPr>
          <p:cNvSpPr txBox="1"/>
          <p:nvPr/>
        </p:nvSpPr>
        <p:spPr>
          <a:xfrm>
            <a:off x="141657" y="4428138"/>
            <a:ext cx="5741581" cy="1384995"/>
          </a:xfrm>
          <a:prstGeom prst="rect">
            <a:avLst/>
          </a:prstGeom>
          <a:noFill/>
        </p:spPr>
        <p:txBody>
          <a:bodyPr wrap="square" rtlCol="0">
            <a:spAutoFit/>
          </a:bodyPr>
          <a:lstStyle/>
          <a:p>
            <a:r>
              <a:rPr lang="fr-FR" sz="2800" b="1" dirty="0" err="1">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rPr>
              <a:t>Hình</a:t>
            </a:r>
            <a:r>
              <a:rPr lang="fr-FR" sz="2800" b="1" dirty="0">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rPr>
              <a:t> a: </a:t>
            </a:r>
            <a:r>
              <a:rPr lang="fr-FR" sz="2800" dirty="0" err="1">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rPr>
              <a:t>Nếu</a:t>
            </a:r>
            <a:r>
              <a:rPr lang="fr-FR" sz="2800" dirty="0">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rPr>
              <a:t>lấy</a:t>
            </a:r>
            <a:r>
              <a:rPr lang="fr-FR" sz="2800" dirty="0">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rPr>
              <a:t>bất</a:t>
            </a:r>
            <a:r>
              <a:rPr lang="fr-FR" sz="2800" dirty="0">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rPr>
              <a:t>kì</a:t>
            </a:r>
            <a:r>
              <a:rPr lang="fr-FR" sz="2800" dirty="0">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rPr>
              <a:t>cạnh</a:t>
            </a:r>
            <a:r>
              <a:rPr lang="fr-FR" sz="2800" dirty="0">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rPr>
              <a:t>nào</a:t>
            </a:r>
            <a:r>
              <a:rPr lang="fr-FR" sz="2800" dirty="0">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rPr>
              <a:t>làm</a:t>
            </a:r>
            <a:r>
              <a:rPr lang="fr-FR" sz="2800" dirty="0">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rPr>
              <a:t>bờ</a:t>
            </a:r>
            <a:r>
              <a:rPr lang="fr-FR" sz="2800" dirty="0">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rPr>
              <a:t>các</a:t>
            </a:r>
            <a:r>
              <a:rPr lang="fr-FR" sz="2800" dirty="0">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rPr>
              <a:t>điểm</a:t>
            </a:r>
            <a:r>
              <a:rPr lang="fr-FR" sz="2800" dirty="0">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rPr>
              <a:t>còn</a:t>
            </a:r>
            <a:r>
              <a:rPr lang="fr-FR" sz="2800" dirty="0">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rPr>
              <a:t>lại</a:t>
            </a:r>
            <a:r>
              <a:rPr lang="fr-FR" sz="2800" dirty="0">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rPr>
              <a:t>luôn</a:t>
            </a:r>
            <a:r>
              <a:rPr lang="fr-FR" sz="2800" dirty="0">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rPr>
              <a:t>nằm</a:t>
            </a:r>
            <a:r>
              <a:rPr lang="fr-FR" sz="2800" dirty="0">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rPr>
              <a:t>về</a:t>
            </a:r>
            <a:r>
              <a:rPr lang="fr-FR" sz="2800" dirty="0">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rPr>
              <a:t>một</a:t>
            </a:r>
            <a:r>
              <a:rPr lang="fr-FR" sz="2800" dirty="0">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rPr>
              <a:t>phía</a:t>
            </a:r>
            <a:r>
              <a:rPr lang="fr-FR" sz="2800" dirty="0">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rPr>
              <a:t>.</a:t>
            </a:r>
            <a:endParaRPr lang="en-US" sz="2800" dirty="0">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5" name="Freeform: Shape 14">
            <a:extLst>
              <a:ext uri="{FF2B5EF4-FFF2-40B4-BE49-F238E27FC236}">
                <a16:creationId xmlns:a16="http://schemas.microsoft.com/office/drawing/2014/main" id="{5C2707CB-315C-A8C1-F67B-64BFCC63BF73}"/>
              </a:ext>
            </a:extLst>
          </p:cNvPr>
          <p:cNvSpPr/>
          <p:nvPr/>
        </p:nvSpPr>
        <p:spPr>
          <a:xfrm>
            <a:off x="7272670" y="1435395"/>
            <a:ext cx="2286000" cy="2190307"/>
          </a:xfrm>
          <a:custGeom>
            <a:avLst/>
            <a:gdLst>
              <a:gd name="connsiteX0" fmla="*/ 0 w 2286000"/>
              <a:gd name="connsiteY0" fmla="*/ 0 h 2190307"/>
              <a:gd name="connsiteX1" fmla="*/ 2286000 w 2286000"/>
              <a:gd name="connsiteY1" fmla="*/ 0 h 2190307"/>
              <a:gd name="connsiteX2" fmla="*/ 978195 w 2286000"/>
              <a:gd name="connsiteY2" fmla="*/ 1148317 h 2190307"/>
              <a:gd name="connsiteX3" fmla="*/ 988828 w 2286000"/>
              <a:gd name="connsiteY3" fmla="*/ 2190307 h 2190307"/>
              <a:gd name="connsiteX4" fmla="*/ 0 w 2286000"/>
              <a:gd name="connsiteY4" fmla="*/ 0 h 21903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0" h="2190307">
                <a:moveTo>
                  <a:pt x="0" y="0"/>
                </a:moveTo>
                <a:lnTo>
                  <a:pt x="2286000" y="0"/>
                </a:lnTo>
                <a:lnTo>
                  <a:pt x="978195" y="1148317"/>
                </a:lnTo>
                <a:lnTo>
                  <a:pt x="988828" y="2190307"/>
                </a:lnTo>
                <a:lnTo>
                  <a:pt x="0" y="0"/>
                </a:lnTo>
                <a:close/>
              </a:path>
            </a:pathLst>
          </a:cu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34" descr="ThuocKe">
            <a:extLst>
              <a:ext uri="{FF2B5EF4-FFF2-40B4-BE49-F238E27FC236}">
                <a16:creationId xmlns:a16="http://schemas.microsoft.com/office/drawing/2014/main" id="{E47B33F1-E612-9963-A7DC-F25351E380D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200000">
            <a:off x="6569254" y="2148804"/>
            <a:ext cx="3747735" cy="294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4" descr="ThuocKe">
            <a:extLst>
              <a:ext uri="{FF2B5EF4-FFF2-40B4-BE49-F238E27FC236}">
                <a16:creationId xmlns:a16="http://schemas.microsoft.com/office/drawing/2014/main" id="{461F4744-1C92-5564-AFD0-F2671A224AB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9137885">
            <a:off x="6369630" y="1997641"/>
            <a:ext cx="4253312" cy="294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F9CCF1FD-5C11-0494-D11F-ABC71D658104}"/>
                  </a:ext>
                </a:extLst>
              </p:cNvPr>
              <p:cNvSpPr txBox="1"/>
              <p:nvPr/>
            </p:nvSpPr>
            <p:spPr>
              <a:xfrm>
                <a:off x="5930973" y="4409356"/>
                <a:ext cx="5514500" cy="1384995"/>
              </a:xfrm>
              <a:prstGeom prst="rect">
                <a:avLst/>
              </a:prstGeom>
              <a:noFill/>
            </p:spPr>
            <p:txBody>
              <a:bodyPr wrap="square" rtlCol="0">
                <a:spAutoFit/>
              </a:bodyPr>
              <a:lstStyle/>
              <a:p>
                <a:r>
                  <a:rPr lang="fr-FR" sz="2800" b="1" dirty="0">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rPr>
                  <a:t>Hình b: </a:t>
                </a:r>
                <a:r>
                  <a:rPr lang="fr-FR" sz="2800" dirty="0" err="1">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rPr>
                  <a:t>Nếu</a:t>
                </a:r>
                <a:r>
                  <a:rPr lang="fr-FR" sz="2800" dirty="0">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rPr>
                  <a:t>lấy</a:t>
                </a:r>
                <a:r>
                  <a:rPr lang="fr-FR" sz="2800" dirty="0">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rPr>
                  <a:t>cạnh</a:t>
                </a:r>
                <a:r>
                  <a:rPr lang="fr-FR" sz="2800" dirty="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800" b="0" i="1" smtClean="0">
                        <a:solidFill>
                          <a:schemeClr val="accent5">
                            <a:lumMod val="75000"/>
                          </a:schemeClr>
                        </a:solidFill>
                        <a:latin typeface="Cambria Math" panose="02040503050406030204" pitchFamily="18" charset="0"/>
                        <a:ea typeface="Calibri" panose="020F0502020204030204" pitchFamily="34" charset="0"/>
                        <a:cs typeface="Arial" panose="020B0604020202020204" pitchFamily="34" charset="0"/>
                      </a:rPr>
                      <m:t>𝑃𝑄</m:t>
                    </m:r>
                  </m:oMath>
                </a14:m>
                <a:r>
                  <a:rPr lang="fr-FR" sz="2800" dirty="0">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rPr>
                  <a:t>và</a:t>
                </a:r>
                <a:r>
                  <a:rPr lang="fr-FR" sz="2800" dirty="0">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800" b="0" i="1" smtClean="0">
                        <a:solidFill>
                          <a:schemeClr val="accent5">
                            <a:lumMod val="75000"/>
                          </a:schemeClr>
                        </a:solidFill>
                        <a:effectLst/>
                        <a:latin typeface="Cambria Math" panose="02040503050406030204" pitchFamily="18" charset="0"/>
                        <a:ea typeface="Calibri" panose="020F0502020204030204" pitchFamily="34" charset="0"/>
                        <a:cs typeface="Arial" panose="020B0604020202020204" pitchFamily="34" charset="0"/>
                      </a:rPr>
                      <m:t>𝑁𝑃</m:t>
                    </m:r>
                  </m:oMath>
                </a14:m>
                <a:r>
                  <a:rPr lang="fr-FR" sz="2800" dirty="0">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rPr>
                  <a:t> làm </a:t>
                </a:r>
                <a:r>
                  <a:rPr lang="fr-FR" sz="2800" dirty="0" err="1">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rPr>
                  <a:t>bờ</a:t>
                </a:r>
                <a:r>
                  <a:rPr lang="fr-FR" sz="2800" dirty="0">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rPr>
                  <a:t>các</a:t>
                </a:r>
                <a:r>
                  <a:rPr lang="fr-FR" sz="2800" dirty="0">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rPr>
                  <a:t>điểm</a:t>
                </a:r>
                <a:r>
                  <a:rPr lang="fr-FR" sz="2800" dirty="0">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rPr>
                  <a:t>còn</a:t>
                </a:r>
                <a:r>
                  <a:rPr lang="fr-FR" sz="2800" dirty="0">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rPr>
                  <a:t>lại</a:t>
                </a:r>
                <a:r>
                  <a:rPr lang="fr-FR" sz="2800" dirty="0">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rPr>
                  <a:t>nằm</a:t>
                </a:r>
                <a:r>
                  <a:rPr lang="fr-FR" sz="2800" dirty="0">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rPr>
                  <a:t>về</a:t>
                </a:r>
                <a:r>
                  <a:rPr lang="fr-FR" sz="2800" dirty="0">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rPr>
                  <a:t>hai</a:t>
                </a:r>
                <a:r>
                  <a:rPr lang="fr-FR" sz="2800" dirty="0">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rPr>
                  <a:t>phía</a:t>
                </a:r>
                <a:r>
                  <a:rPr lang="fr-FR" sz="2800" dirty="0">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rPr>
                  <a:t>.</a:t>
                </a:r>
                <a:endParaRPr lang="en-US" sz="2800" dirty="0">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8" name="TextBox 17">
                <a:extLst>
                  <a:ext uri="{FF2B5EF4-FFF2-40B4-BE49-F238E27FC236}">
                    <a16:creationId xmlns:a16="http://schemas.microsoft.com/office/drawing/2014/main" id="{F9CCF1FD-5C11-0494-D11F-ABC71D658104}"/>
                  </a:ext>
                </a:extLst>
              </p:cNvPr>
              <p:cNvSpPr txBox="1">
                <a:spLocks noRot="1" noChangeAspect="1" noMove="1" noResize="1" noEditPoints="1" noAdjustHandles="1" noChangeArrowheads="1" noChangeShapeType="1" noTextEdit="1"/>
              </p:cNvSpPr>
              <p:nvPr/>
            </p:nvSpPr>
            <p:spPr>
              <a:xfrm>
                <a:off x="5930973" y="4409356"/>
                <a:ext cx="5514500" cy="1384995"/>
              </a:xfrm>
              <a:prstGeom prst="rect">
                <a:avLst/>
              </a:prstGeom>
              <a:blipFill>
                <a:blip r:embed="rId7"/>
                <a:stretch>
                  <a:fillRect l="-2320" t="-4386" b="-10965"/>
                </a:stretch>
              </a:blipFill>
            </p:spPr>
            <p:txBody>
              <a:bodyPr/>
              <a:lstStyle/>
              <a:p>
                <a:r>
                  <a:rPr lang="en-US">
                    <a:noFill/>
                  </a:rPr>
                  <a:t> </a:t>
                </a:r>
              </a:p>
            </p:txBody>
          </p:sp>
        </mc:Fallback>
      </mc:AlternateContent>
      <p:cxnSp>
        <p:nvCxnSpPr>
          <p:cNvPr id="27" name="Straight Connector 26">
            <a:extLst>
              <a:ext uri="{FF2B5EF4-FFF2-40B4-BE49-F238E27FC236}">
                <a16:creationId xmlns:a16="http://schemas.microsoft.com/office/drawing/2014/main" id="{B99DE859-CB73-A140-03C9-7FE017932A8C}"/>
              </a:ext>
            </a:extLst>
          </p:cNvPr>
          <p:cNvCxnSpPr>
            <a:cxnSpLocks/>
          </p:cNvCxnSpPr>
          <p:nvPr/>
        </p:nvCxnSpPr>
        <p:spPr>
          <a:xfrm flipH="1">
            <a:off x="1361960" y="732898"/>
            <a:ext cx="632790" cy="3054832"/>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32" name="Straight Connector 31">
            <a:extLst>
              <a:ext uri="{FF2B5EF4-FFF2-40B4-BE49-F238E27FC236}">
                <a16:creationId xmlns:a16="http://schemas.microsoft.com/office/drawing/2014/main" id="{A8F69358-C7AD-2756-ACB9-0AE26A6A7C04}"/>
              </a:ext>
            </a:extLst>
          </p:cNvPr>
          <p:cNvCxnSpPr>
            <a:cxnSpLocks/>
          </p:cNvCxnSpPr>
          <p:nvPr/>
        </p:nvCxnSpPr>
        <p:spPr>
          <a:xfrm>
            <a:off x="1241154" y="1435395"/>
            <a:ext cx="3050180" cy="709712"/>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37" name="Straight Connector 36">
            <a:extLst>
              <a:ext uri="{FF2B5EF4-FFF2-40B4-BE49-F238E27FC236}">
                <a16:creationId xmlns:a16="http://schemas.microsoft.com/office/drawing/2014/main" id="{8D1B53D1-B265-70DE-1765-254566B1EE80}"/>
              </a:ext>
            </a:extLst>
          </p:cNvPr>
          <p:cNvCxnSpPr>
            <a:cxnSpLocks/>
          </p:cNvCxnSpPr>
          <p:nvPr/>
        </p:nvCxnSpPr>
        <p:spPr>
          <a:xfrm>
            <a:off x="3157870" y="1618860"/>
            <a:ext cx="2353830" cy="2168870"/>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43" name="Straight Connector 42">
            <a:extLst>
              <a:ext uri="{FF2B5EF4-FFF2-40B4-BE49-F238E27FC236}">
                <a16:creationId xmlns:a16="http://schemas.microsoft.com/office/drawing/2014/main" id="{2DDEB48E-5033-3056-F34F-815448EE8217}"/>
              </a:ext>
            </a:extLst>
          </p:cNvPr>
          <p:cNvCxnSpPr>
            <a:cxnSpLocks/>
          </p:cNvCxnSpPr>
          <p:nvPr/>
        </p:nvCxnSpPr>
        <p:spPr>
          <a:xfrm>
            <a:off x="310714" y="3379045"/>
            <a:ext cx="5224744" cy="0"/>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47" name="Straight Connector 46">
            <a:extLst>
              <a:ext uri="{FF2B5EF4-FFF2-40B4-BE49-F238E27FC236}">
                <a16:creationId xmlns:a16="http://schemas.microsoft.com/office/drawing/2014/main" id="{ED30B9D3-4F5E-ECF5-C0D4-3F28F1A6D859}"/>
              </a:ext>
            </a:extLst>
          </p:cNvPr>
          <p:cNvCxnSpPr>
            <a:cxnSpLocks/>
          </p:cNvCxnSpPr>
          <p:nvPr/>
        </p:nvCxnSpPr>
        <p:spPr>
          <a:xfrm>
            <a:off x="8263757" y="947454"/>
            <a:ext cx="0" cy="3054832"/>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49" name="Straight Connector 48">
            <a:extLst>
              <a:ext uri="{FF2B5EF4-FFF2-40B4-BE49-F238E27FC236}">
                <a16:creationId xmlns:a16="http://schemas.microsoft.com/office/drawing/2014/main" id="{E70EB622-D00B-5BB3-1DB8-F405F5208EB0}"/>
              </a:ext>
            </a:extLst>
          </p:cNvPr>
          <p:cNvCxnSpPr>
            <a:cxnSpLocks/>
          </p:cNvCxnSpPr>
          <p:nvPr/>
        </p:nvCxnSpPr>
        <p:spPr>
          <a:xfrm flipH="1">
            <a:off x="7588794" y="1262589"/>
            <a:ext cx="2135617" cy="1895549"/>
          </a:xfrm>
          <a:prstGeom prst="line">
            <a:avLst/>
          </a:prstGeom>
          <a:ln w="28575"/>
        </p:spPr>
        <p:style>
          <a:lnRef idx="1">
            <a:schemeClr val="accent6"/>
          </a:lnRef>
          <a:fillRef idx="0">
            <a:schemeClr val="accent6"/>
          </a:fillRef>
          <a:effectRef idx="0">
            <a:schemeClr val="accent6"/>
          </a:effectRef>
          <a:fontRef idx="minor">
            <a:schemeClr val="tx1"/>
          </a:fontRef>
        </p:style>
      </p:cxn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E41A6FF-1AE4-3677-4B55-B165EBA3F841}"/>
                  </a:ext>
                </a:extLst>
              </p:cNvPr>
              <p:cNvSpPr txBox="1"/>
              <p:nvPr/>
            </p:nvSpPr>
            <p:spPr>
              <a:xfrm>
                <a:off x="310714" y="6071133"/>
                <a:ext cx="4549888" cy="545727"/>
              </a:xfrm>
              <a:prstGeom prst="rect">
                <a:avLst/>
              </a:prstGeom>
              <a:ln w="38100">
                <a:solidFill>
                  <a:schemeClr val="accent6">
                    <a:lumMod val="60000"/>
                    <a:lumOff val="40000"/>
                  </a:schemeClr>
                </a:solidFill>
              </a:ln>
            </p:spPr>
            <p:style>
              <a:lnRef idx="2">
                <a:schemeClr val="accent3"/>
              </a:lnRef>
              <a:fillRef idx="1">
                <a:schemeClr val="lt1"/>
              </a:fillRef>
              <a:effectRef idx="0">
                <a:schemeClr val="accent3"/>
              </a:effectRef>
              <a:fontRef idx="minor">
                <a:schemeClr val="dk1"/>
              </a:fontRef>
            </p:style>
            <p:txBody>
              <a:bodyPr wrap="square">
                <a:spAutoFit/>
              </a:bodyPr>
              <a:lstStyle/>
              <a:p>
                <a:pPr>
                  <a:lnSpc>
                    <a:spcPct val="115000"/>
                  </a:lnSpc>
                  <a:spcBef>
                    <a:spcPts val="600"/>
                  </a:spcBef>
                  <a:spcAft>
                    <a:spcPts val="600"/>
                  </a:spcAft>
                </a:pPr>
                <a:r>
                  <a:rPr lang="vi-VN" sz="2800"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Tứ giác </a:t>
                </a:r>
                <a14:m>
                  <m:oMath xmlns:m="http://schemas.openxmlformats.org/officeDocument/2006/math">
                    <m:r>
                      <a:rPr lang="vi-VN" sz="2800" i="1" dirty="0" smtClean="0">
                        <a:solidFill>
                          <a:schemeClr val="accent1">
                            <a:lumMod val="75000"/>
                          </a:schemeClr>
                        </a:solidFill>
                        <a:effectLst/>
                        <a:latin typeface="Cambria Math" panose="02040503050406030204" pitchFamily="18" charset="0"/>
                        <a:ea typeface="Calibri" panose="020F0502020204030204" pitchFamily="34" charset="0"/>
                        <a:cs typeface="Arial" panose="020B0604020202020204" pitchFamily="34" charset="0"/>
                      </a:rPr>
                      <m:t>𝐴𝐵𝐶𝐷</m:t>
                    </m:r>
                  </m:oMath>
                </a14:m>
                <a:r>
                  <a:rPr lang="vi-VN" sz="2800"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 là tứ giác lồi</a:t>
                </a:r>
                <a:endParaRPr lang="en-US" sz="2800"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7" name="TextBox 6">
                <a:extLst>
                  <a:ext uri="{FF2B5EF4-FFF2-40B4-BE49-F238E27FC236}">
                    <a16:creationId xmlns:a16="http://schemas.microsoft.com/office/drawing/2014/main" id="{EE41A6FF-1AE4-3677-4B55-B165EBA3F841}"/>
                  </a:ext>
                </a:extLst>
              </p:cNvPr>
              <p:cNvSpPr txBox="1">
                <a:spLocks noRot="1" noChangeAspect="1" noMove="1" noResize="1" noEditPoints="1" noAdjustHandles="1" noChangeArrowheads="1" noChangeShapeType="1" noTextEdit="1"/>
              </p:cNvSpPr>
              <p:nvPr/>
            </p:nvSpPr>
            <p:spPr>
              <a:xfrm>
                <a:off x="310714" y="6071133"/>
                <a:ext cx="4549888" cy="545727"/>
              </a:xfrm>
              <a:prstGeom prst="rect">
                <a:avLst/>
              </a:prstGeom>
              <a:blipFill>
                <a:blip r:embed="rId8"/>
                <a:stretch>
                  <a:fillRect l="-2394" t="-5263" b="-25263"/>
                </a:stretch>
              </a:blipFill>
              <a:ln w="38100">
                <a:solidFill>
                  <a:schemeClr val="accent6">
                    <a:lumMod val="60000"/>
                    <a:lumOff val="4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848D128-EA60-9E70-D69C-1EF4569CF156}"/>
                  </a:ext>
                </a:extLst>
              </p:cNvPr>
              <p:cNvSpPr txBox="1"/>
              <p:nvPr/>
            </p:nvSpPr>
            <p:spPr>
              <a:xfrm>
                <a:off x="5862758" y="6033569"/>
                <a:ext cx="5678185" cy="545727"/>
              </a:xfrm>
              <a:prstGeom prst="rect">
                <a:avLst/>
              </a:prstGeom>
              <a:ln w="38100">
                <a:solidFill>
                  <a:schemeClr val="accent6">
                    <a:lumMod val="60000"/>
                    <a:lumOff val="40000"/>
                  </a:schemeClr>
                </a:solidFill>
              </a:ln>
            </p:spPr>
            <p:style>
              <a:lnRef idx="2">
                <a:schemeClr val="accent3"/>
              </a:lnRef>
              <a:fillRef idx="1">
                <a:schemeClr val="lt1"/>
              </a:fillRef>
              <a:effectRef idx="0">
                <a:schemeClr val="accent3"/>
              </a:effectRef>
              <a:fontRef idx="minor">
                <a:schemeClr val="dk1"/>
              </a:fontRef>
            </p:style>
            <p:txBody>
              <a:bodyPr wrap="square">
                <a:spAutoFit/>
              </a:bodyPr>
              <a:lstStyle/>
              <a:p>
                <a:pPr>
                  <a:lnSpc>
                    <a:spcPct val="115000"/>
                  </a:lnSpc>
                  <a:spcBef>
                    <a:spcPts val="600"/>
                  </a:spcBef>
                  <a:spcAft>
                    <a:spcPts val="600"/>
                  </a:spcAft>
                </a:pPr>
                <a:r>
                  <a:rPr lang="vi-VN" sz="2800"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Tứ giác </a:t>
                </a:r>
                <a14:m>
                  <m:oMath xmlns:m="http://schemas.openxmlformats.org/officeDocument/2006/math">
                    <m:r>
                      <a:rPr lang="vi-VN" sz="2800" i="1" dirty="0" smtClean="0">
                        <a:solidFill>
                          <a:schemeClr val="accent1">
                            <a:lumMod val="75000"/>
                          </a:schemeClr>
                        </a:solidFill>
                        <a:effectLst/>
                        <a:latin typeface="Cambria Math" panose="02040503050406030204" pitchFamily="18" charset="0"/>
                        <a:ea typeface="Calibri" panose="020F0502020204030204" pitchFamily="34" charset="0"/>
                        <a:cs typeface="Arial" panose="020B0604020202020204" pitchFamily="34" charset="0"/>
                      </a:rPr>
                      <m:t>𝑀𝑁𝑃𝑄</m:t>
                    </m:r>
                  </m:oMath>
                </a14:m>
                <a:r>
                  <a:rPr lang="vi-VN" sz="2800"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 là tứ giác không lồi</a:t>
                </a:r>
                <a:endParaRPr lang="en-US" sz="2800"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1" name="TextBox 10">
                <a:extLst>
                  <a:ext uri="{FF2B5EF4-FFF2-40B4-BE49-F238E27FC236}">
                    <a16:creationId xmlns:a16="http://schemas.microsoft.com/office/drawing/2014/main" id="{8848D128-EA60-9E70-D69C-1EF4569CF156}"/>
                  </a:ext>
                </a:extLst>
              </p:cNvPr>
              <p:cNvSpPr txBox="1">
                <a:spLocks noRot="1" noChangeAspect="1" noMove="1" noResize="1" noEditPoints="1" noAdjustHandles="1" noChangeArrowheads="1" noChangeShapeType="1" noTextEdit="1"/>
              </p:cNvSpPr>
              <p:nvPr/>
            </p:nvSpPr>
            <p:spPr>
              <a:xfrm>
                <a:off x="5862758" y="6033569"/>
                <a:ext cx="5678185" cy="545727"/>
              </a:xfrm>
              <a:prstGeom prst="rect">
                <a:avLst/>
              </a:prstGeom>
              <a:blipFill>
                <a:blip r:embed="rId9"/>
                <a:stretch>
                  <a:fillRect l="-1921" t="-5263" r="-640" b="-25263"/>
                </a:stretch>
              </a:blipFill>
              <a:ln w="38100">
                <a:solidFill>
                  <a:schemeClr val="accent6">
                    <a:lumMod val="60000"/>
                    <a:lumOff val="40000"/>
                  </a:schemeClr>
                </a:solidFill>
              </a:ln>
            </p:spPr>
            <p:txBody>
              <a:bodyPr/>
              <a:lstStyle/>
              <a:p>
                <a:r>
                  <a:rPr lang="en-US">
                    <a:noFill/>
                  </a:rPr>
                  <a:t> </a:t>
                </a:r>
              </a:p>
            </p:txBody>
          </p:sp>
        </mc:Fallback>
      </mc:AlternateContent>
    </p:spTree>
    <p:extLst>
      <p:ext uri="{BB962C8B-B14F-4D97-AF65-F5344CB8AC3E}">
        <p14:creationId xmlns:p14="http://schemas.microsoft.com/office/powerpoint/2010/main" val="9060081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strVal val="#ppt_w+.3"/>
                                          </p:val>
                                        </p:tav>
                                        <p:tav tm="100000">
                                          <p:val>
                                            <p:strVal val="#ppt_w"/>
                                          </p:val>
                                        </p:tav>
                                      </p:tavLst>
                                    </p:anim>
                                    <p:anim calcmode="lin" valueType="num">
                                      <p:cBhvr>
                                        <p:cTn id="15" dur="1000" fill="hold"/>
                                        <p:tgtEl>
                                          <p:spTgt spid="8"/>
                                        </p:tgtEl>
                                        <p:attrNameLst>
                                          <p:attrName>ppt_h</p:attrName>
                                        </p:attrNameLst>
                                      </p:cBhvr>
                                      <p:tavLst>
                                        <p:tav tm="0">
                                          <p:val>
                                            <p:strVal val="#ppt_h"/>
                                          </p:val>
                                        </p:tav>
                                        <p:tav tm="100000">
                                          <p:val>
                                            <p:strVal val="#ppt_h"/>
                                          </p:val>
                                        </p:tav>
                                      </p:tavLst>
                                    </p:anim>
                                    <p:animEffect transition="in" filter="fade">
                                      <p:cBhvr>
                                        <p:cTn id="16" dur="1000"/>
                                        <p:tgtEl>
                                          <p:spTgt spid="8"/>
                                        </p:tgtEl>
                                      </p:cBhvr>
                                    </p:animEffect>
                                  </p:childTnLst>
                                </p:cTn>
                              </p:par>
                              <p:par>
                                <p:cTn id="17" presetID="3" presetClass="exit" presetSubtype="10" fill="hold" nodeType="withEffect">
                                  <p:stCondLst>
                                    <p:cond delay="0"/>
                                  </p:stCondLst>
                                  <p:childTnLst>
                                    <p:animEffect transition="out" filter="blinds(horizontal)">
                                      <p:cBhvr>
                                        <p:cTn id="18" dur="500"/>
                                        <p:tgtEl>
                                          <p:spTgt spid="2"/>
                                        </p:tgtEl>
                                      </p:cBhvr>
                                    </p:animEffect>
                                    <p:set>
                                      <p:cBhvr>
                                        <p:cTn id="19" dur="1" fill="hold">
                                          <p:stCondLst>
                                            <p:cond delay="499"/>
                                          </p:stCondLst>
                                        </p:cTn>
                                        <p:tgtEl>
                                          <p:spTgt spid="2"/>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50" presetClass="entr" presetSubtype="0" decel="10000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1000" fill="hold"/>
                                        <p:tgtEl>
                                          <p:spTgt spid="9"/>
                                        </p:tgtEl>
                                        <p:attrNameLst>
                                          <p:attrName>ppt_w</p:attrName>
                                        </p:attrNameLst>
                                      </p:cBhvr>
                                      <p:tavLst>
                                        <p:tav tm="0">
                                          <p:val>
                                            <p:strVal val="#ppt_w+.3"/>
                                          </p:val>
                                        </p:tav>
                                        <p:tav tm="100000">
                                          <p:val>
                                            <p:strVal val="#ppt_w"/>
                                          </p:val>
                                        </p:tav>
                                      </p:tavLst>
                                    </p:anim>
                                    <p:anim calcmode="lin" valueType="num">
                                      <p:cBhvr>
                                        <p:cTn id="25" dur="1000" fill="hold"/>
                                        <p:tgtEl>
                                          <p:spTgt spid="9"/>
                                        </p:tgtEl>
                                        <p:attrNameLst>
                                          <p:attrName>ppt_h</p:attrName>
                                        </p:attrNameLst>
                                      </p:cBhvr>
                                      <p:tavLst>
                                        <p:tav tm="0">
                                          <p:val>
                                            <p:strVal val="#ppt_h"/>
                                          </p:val>
                                        </p:tav>
                                        <p:tav tm="100000">
                                          <p:val>
                                            <p:strVal val="#ppt_h"/>
                                          </p:val>
                                        </p:tav>
                                      </p:tavLst>
                                    </p:anim>
                                    <p:animEffect transition="in" filter="fade">
                                      <p:cBhvr>
                                        <p:cTn id="26" dur="1000"/>
                                        <p:tgtEl>
                                          <p:spTgt spid="9"/>
                                        </p:tgtEl>
                                      </p:cBhvr>
                                    </p:animEffect>
                                  </p:childTnLst>
                                </p:cTn>
                              </p:par>
                              <p:par>
                                <p:cTn id="27" presetID="3" presetClass="exit" presetSubtype="10" fill="hold" nodeType="withEffect">
                                  <p:stCondLst>
                                    <p:cond delay="0"/>
                                  </p:stCondLst>
                                  <p:childTnLst>
                                    <p:animEffect transition="out" filter="blinds(horizontal)">
                                      <p:cBhvr>
                                        <p:cTn id="28" dur="500"/>
                                        <p:tgtEl>
                                          <p:spTgt spid="8"/>
                                        </p:tgtEl>
                                      </p:cBhvr>
                                    </p:animEffect>
                                    <p:set>
                                      <p:cBhvr>
                                        <p:cTn id="29" dur="1" fill="hold">
                                          <p:stCondLst>
                                            <p:cond delay="499"/>
                                          </p:stCondLst>
                                        </p:cTn>
                                        <p:tgtEl>
                                          <p:spTgt spid="8"/>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50" presetClass="entr" presetSubtype="0" decel="10000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1000" fill="hold"/>
                                        <p:tgtEl>
                                          <p:spTgt spid="10"/>
                                        </p:tgtEl>
                                        <p:attrNameLst>
                                          <p:attrName>ppt_w</p:attrName>
                                        </p:attrNameLst>
                                      </p:cBhvr>
                                      <p:tavLst>
                                        <p:tav tm="0">
                                          <p:val>
                                            <p:strVal val="#ppt_w+.3"/>
                                          </p:val>
                                        </p:tav>
                                        <p:tav tm="100000">
                                          <p:val>
                                            <p:strVal val="#ppt_w"/>
                                          </p:val>
                                        </p:tav>
                                      </p:tavLst>
                                    </p:anim>
                                    <p:anim calcmode="lin" valueType="num">
                                      <p:cBhvr>
                                        <p:cTn id="35" dur="1000" fill="hold"/>
                                        <p:tgtEl>
                                          <p:spTgt spid="10"/>
                                        </p:tgtEl>
                                        <p:attrNameLst>
                                          <p:attrName>ppt_h</p:attrName>
                                        </p:attrNameLst>
                                      </p:cBhvr>
                                      <p:tavLst>
                                        <p:tav tm="0">
                                          <p:val>
                                            <p:strVal val="#ppt_h"/>
                                          </p:val>
                                        </p:tav>
                                        <p:tav tm="100000">
                                          <p:val>
                                            <p:strVal val="#ppt_h"/>
                                          </p:val>
                                        </p:tav>
                                      </p:tavLst>
                                    </p:anim>
                                    <p:animEffect transition="in" filter="fade">
                                      <p:cBhvr>
                                        <p:cTn id="36" dur="1000"/>
                                        <p:tgtEl>
                                          <p:spTgt spid="10"/>
                                        </p:tgtEl>
                                      </p:cBhvr>
                                    </p:animEffect>
                                  </p:childTnLst>
                                </p:cTn>
                              </p:par>
                              <p:par>
                                <p:cTn id="37" presetID="3" presetClass="exit" presetSubtype="10" fill="hold" nodeType="withEffect">
                                  <p:stCondLst>
                                    <p:cond delay="0"/>
                                  </p:stCondLst>
                                  <p:childTnLst>
                                    <p:animEffect transition="out" filter="blinds(horizontal)">
                                      <p:cBhvr>
                                        <p:cTn id="38" dur="500"/>
                                        <p:tgtEl>
                                          <p:spTgt spid="9"/>
                                        </p:tgtEl>
                                      </p:cBhvr>
                                    </p:animEffect>
                                    <p:set>
                                      <p:cBhvr>
                                        <p:cTn id="39" dur="1" fill="hold">
                                          <p:stCondLst>
                                            <p:cond delay="499"/>
                                          </p:stCondLst>
                                        </p:cTn>
                                        <p:tgtEl>
                                          <p:spTgt spid="9"/>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left)">
                                      <p:cBhvr>
                                        <p:cTn id="44" dur="500"/>
                                        <p:tgtEl>
                                          <p:spTgt spid="12"/>
                                        </p:tgtEl>
                                      </p:cBhvr>
                                    </p:animEffect>
                                  </p:childTnLst>
                                </p:cTn>
                              </p:par>
                              <p:par>
                                <p:cTn id="45" presetID="3" presetClass="exit" presetSubtype="10" fill="hold" nodeType="withEffect">
                                  <p:stCondLst>
                                    <p:cond delay="0"/>
                                  </p:stCondLst>
                                  <p:childTnLst>
                                    <p:animEffect transition="out" filter="blinds(horizontal)">
                                      <p:cBhvr>
                                        <p:cTn id="46" dur="500"/>
                                        <p:tgtEl>
                                          <p:spTgt spid="10"/>
                                        </p:tgtEl>
                                      </p:cBhvr>
                                    </p:animEffect>
                                    <p:set>
                                      <p:cBhvr>
                                        <p:cTn id="47" dur="1" fill="hold">
                                          <p:stCondLst>
                                            <p:cond delay="499"/>
                                          </p:stCondLst>
                                        </p:cTn>
                                        <p:tgtEl>
                                          <p:spTgt spid="10"/>
                                        </p:tgtEl>
                                        <p:attrNameLst>
                                          <p:attrName>style.visibility</p:attrName>
                                        </p:attrNameLst>
                                      </p:cBhvr>
                                      <p:to>
                                        <p:strVal val="hidden"/>
                                      </p:to>
                                    </p:set>
                                  </p:childTnLst>
                                </p:cTn>
                              </p:par>
                              <p:par>
                                <p:cTn id="48" presetID="22" presetClass="entr" presetSubtype="4" fill="hold" nodeType="with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wipe(down)">
                                      <p:cBhvr>
                                        <p:cTn id="50" dur="500"/>
                                        <p:tgtEl>
                                          <p:spTgt spid="27"/>
                                        </p:tgtEl>
                                      </p:cBhvr>
                                    </p:animEffect>
                                  </p:childTnLst>
                                </p:cTn>
                              </p:par>
                              <p:par>
                                <p:cTn id="51" presetID="22" presetClass="entr" presetSubtype="4" fill="hold" nodeType="with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down)">
                                      <p:cBhvr>
                                        <p:cTn id="53" dur="500"/>
                                        <p:tgtEl>
                                          <p:spTgt spid="32"/>
                                        </p:tgtEl>
                                      </p:cBhvr>
                                    </p:animEffect>
                                  </p:childTnLst>
                                </p:cTn>
                              </p:par>
                              <p:par>
                                <p:cTn id="54" presetID="22" presetClass="entr" presetSubtype="4" fill="hold" nodeType="with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wipe(down)">
                                      <p:cBhvr>
                                        <p:cTn id="56" dur="500"/>
                                        <p:tgtEl>
                                          <p:spTgt spid="37"/>
                                        </p:tgtEl>
                                      </p:cBhvr>
                                    </p:animEffect>
                                  </p:childTnLst>
                                </p:cTn>
                              </p:par>
                              <p:par>
                                <p:cTn id="57" presetID="22" presetClass="entr" presetSubtype="4" fill="hold" nodeType="with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down)">
                                      <p:cBhvr>
                                        <p:cTn id="59" dur="500"/>
                                        <p:tgtEl>
                                          <p:spTgt spid="43"/>
                                        </p:tgtEl>
                                      </p:cBhvr>
                                    </p:animEffect>
                                  </p:childTnLst>
                                </p:cTn>
                              </p:par>
                            </p:childTnLst>
                          </p:cTn>
                        </p:par>
                      </p:childTnLst>
                    </p:cTn>
                  </p:par>
                  <p:par>
                    <p:cTn id="60" fill="hold">
                      <p:stCondLst>
                        <p:cond delay="indefinite"/>
                      </p:stCondLst>
                      <p:childTnLst>
                        <p:par>
                          <p:cTn id="61" fill="hold">
                            <p:stCondLst>
                              <p:cond delay="0"/>
                            </p:stCondLst>
                            <p:childTnLst>
                              <p:par>
                                <p:cTn id="62" presetID="50" presetClass="entr" presetSubtype="0" decel="100000" fill="hold" nodeType="click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1000" fill="hold"/>
                                        <p:tgtEl>
                                          <p:spTgt spid="13"/>
                                        </p:tgtEl>
                                        <p:attrNameLst>
                                          <p:attrName>ppt_w</p:attrName>
                                        </p:attrNameLst>
                                      </p:cBhvr>
                                      <p:tavLst>
                                        <p:tav tm="0">
                                          <p:val>
                                            <p:strVal val="#ppt_w+.3"/>
                                          </p:val>
                                        </p:tav>
                                        <p:tav tm="100000">
                                          <p:val>
                                            <p:strVal val="#ppt_w"/>
                                          </p:val>
                                        </p:tav>
                                      </p:tavLst>
                                    </p:anim>
                                    <p:anim calcmode="lin" valueType="num">
                                      <p:cBhvr>
                                        <p:cTn id="65" dur="1000" fill="hold"/>
                                        <p:tgtEl>
                                          <p:spTgt spid="13"/>
                                        </p:tgtEl>
                                        <p:attrNameLst>
                                          <p:attrName>ppt_h</p:attrName>
                                        </p:attrNameLst>
                                      </p:cBhvr>
                                      <p:tavLst>
                                        <p:tav tm="0">
                                          <p:val>
                                            <p:strVal val="#ppt_h"/>
                                          </p:val>
                                        </p:tav>
                                        <p:tav tm="100000">
                                          <p:val>
                                            <p:strVal val="#ppt_h"/>
                                          </p:val>
                                        </p:tav>
                                      </p:tavLst>
                                    </p:anim>
                                    <p:animEffect transition="in" filter="fade">
                                      <p:cBhvr>
                                        <p:cTn id="66" dur="1000"/>
                                        <p:tgtEl>
                                          <p:spTgt spid="13"/>
                                        </p:tgtEl>
                                      </p:cBhvr>
                                    </p:animEffect>
                                  </p:childTnLst>
                                </p:cTn>
                              </p:par>
                              <p:par>
                                <p:cTn id="67" presetID="1" presetClass="emph" presetSubtype="2" repeatCount="indefinite" fill="hold" grpId="0" nodeType="withEffect">
                                  <p:stCondLst>
                                    <p:cond delay="0"/>
                                  </p:stCondLst>
                                  <p:endCondLst>
                                    <p:cond evt="onNext" delay="0">
                                      <p:tgtEl>
                                        <p:sldTgt/>
                                      </p:tgtEl>
                                    </p:cond>
                                  </p:endCondLst>
                                  <p:childTnLst>
                                    <p:animClr clrSpc="rgb" dir="cw">
                                      <p:cBhvr>
                                        <p:cTn id="68" dur="500" fill="hold"/>
                                        <p:tgtEl>
                                          <p:spTgt spid="15"/>
                                        </p:tgtEl>
                                        <p:attrNameLst>
                                          <p:attrName>fillcolor</p:attrName>
                                        </p:attrNameLst>
                                      </p:cBhvr>
                                      <p:to>
                                        <a:srgbClr val="FFD965"/>
                                      </p:to>
                                    </p:animClr>
                                    <p:set>
                                      <p:cBhvr>
                                        <p:cTn id="69" dur="500" fill="hold"/>
                                        <p:tgtEl>
                                          <p:spTgt spid="15"/>
                                        </p:tgtEl>
                                        <p:attrNameLst>
                                          <p:attrName>fill.type</p:attrName>
                                        </p:attrNameLst>
                                      </p:cBhvr>
                                      <p:to>
                                        <p:strVal val="solid"/>
                                      </p:to>
                                    </p:set>
                                    <p:set>
                                      <p:cBhvr>
                                        <p:cTn id="70" dur="500" fill="hold"/>
                                        <p:tgtEl>
                                          <p:spTgt spid="15"/>
                                        </p:tgtEl>
                                        <p:attrNameLst>
                                          <p:attrName>fill.on</p:attrName>
                                        </p:attrNameLst>
                                      </p:cBhvr>
                                      <p:to>
                                        <p:strVal val="true"/>
                                      </p:to>
                                    </p:set>
                                  </p:childTnLst>
                                </p:cTn>
                              </p:par>
                            </p:childTnLst>
                          </p:cTn>
                        </p:par>
                      </p:childTnLst>
                    </p:cTn>
                  </p:par>
                  <p:par>
                    <p:cTn id="71" fill="hold">
                      <p:stCondLst>
                        <p:cond delay="indefinite"/>
                      </p:stCondLst>
                      <p:childTnLst>
                        <p:par>
                          <p:cTn id="72" fill="hold">
                            <p:stCondLst>
                              <p:cond delay="0"/>
                            </p:stCondLst>
                            <p:childTnLst>
                              <p:par>
                                <p:cTn id="73" presetID="50" presetClass="entr" presetSubtype="0" decel="100000" fill="hold" nodeType="click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1000" fill="hold"/>
                                        <p:tgtEl>
                                          <p:spTgt spid="17"/>
                                        </p:tgtEl>
                                        <p:attrNameLst>
                                          <p:attrName>ppt_w</p:attrName>
                                        </p:attrNameLst>
                                      </p:cBhvr>
                                      <p:tavLst>
                                        <p:tav tm="0">
                                          <p:val>
                                            <p:strVal val="#ppt_w+.3"/>
                                          </p:val>
                                        </p:tav>
                                        <p:tav tm="100000">
                                          <p:val>
                                            <p:strVal val="#ppt_w"/>
                                          </p:val>
                                        </p:tav>
                                      </p:tavLst>
                                    </p:anim>
                                    <p:anim calcmode="lin" valueType="num">
                                      <p:cBhvr>
                                        <p:cTn id="76" dur="1000" fill="hold"/>
                                        <p:tgtEl>
                                          <p:spTgt spid="17"/>
                                        </p:tgtEl>
                                        <p:attrNameLst>
                                          <p:attrName>ppt_h</p:attrName>
                                        </p:attrNameLst>
                                      </p:cBhvr>
                                      <p:tavLst>
                                        <p:tav tm="0">
                                          <p:val>
                                            <p:strVal val="#ppt_h"/>
                                          </p:val>
                                        </p:tav>
                                        <p:tav tm="100000">
                                          <p:val>
                                            <p:strVal val="#ppt_h"/>
                                          </p:val>
                                        </p:tav>
                                      </p:tavLst>
                                    </p:anim>
                                    <p:animEffect transition="in" filter="fade">
                                      <p:cBhvr>
                                        <p:cTn id="77" dur="1000"/>
                                        <p:tgtEl>
                                          <p:spTgt spid="17"/>
                                        </p:tgtEl>
                                      </p:cBhvr>
                                    </p:animEffect>
                                  </p:childTnLst>
                                </p:cTn>
                              </p:par>
                              <p:par>
                                <p:cTn id="78" presetID="3" presetClass="exit" presetSubtype="10" fill="hold" nodeType="withEffect">
                                  <p:stCondLst>
                                    <p:cond delay="0"/>
                                  </p:stCondLst>
                                  <p:childTnLst>
                                    <p:animEffect transition="out" filter="blinds(horizontal)">
                                      <p:cBhvr>
                                        <p:cTn id="79" dur="500"/>
                                        <p:tgtEl>
                                          <p:spTgt spid="13"/>
                                        </p:tgtEl>
                                      </p:cBhvr>
                                    </p:animEffect>
                                    <p:set>
                                      <p:cBhvr>
                                        <p:cTn id="80" dur="1" fill="hold">
                                          <p:stCondLst>
                                            <p:cond delay="499"/>
                                          </p:stCondLst>
                                        </p:cTn>
                                        <p:tgtEl>
                                          <p:spTgt spid="13"/>
                                        </p:tgtEl>
                                        <p:attrNameLst>
                                          <p:attrName>style.visibility</p:attrName>
                                        </p:attrNameLst>
                                      </p:cBhvr>
                                      <p:to>
                                        <p:strVal val="hidden"/>
                                      </p:to>
                                    </p:set>
                                  </p:childTnLst>
                                </p:cTn>
                              </p:par>
                              <p:par>
                                <p:cTn id="81" presetID="1" presetClass="emph" presetSubtype="2" repeatCount="indefinite" fill="hold" nodeType="withEffect">
                                  <p:stCondLst>
                                    <p:cond delay="0"/>
                                  </p:stCondLst>
                                  <p:endCondLst>
                                    <p:cond evt="onNext" delay="0">
                                      <p:tgtEl>
                                        <p:sldTgt/>
                                      </p:tgtEl>
                                    </p:cond>
                                  </p:endCondLst>
                                  <p:childTnLst>
                                    <p:animClr clrSpc="rgb" dir="cw">
                                      <p:cBhvr>
                                        <p:cTn id="82" dur="500" fill="hold"/>
                                        <p:tgtEl>
                                          <p:spTgt spid="15"/>
                                        </p:tgtEl>
                                        <p:attrNameLst>
                                          <p:attrName>fillcolor</p:attrName>
                                        </p:attrNameLst>
                                      </p:cBhvr>
                                      <p:to>
                                        <a:srgbClr val="FFFF00"/>
                                      </p:to>
                                    </p:animClr>
                                    <p:set>
                                      <p:cBhvr>
                                        <p:cTn id="83" dur="500" fill="hold"/>
                                        <p:tgtEl>
                                          <p:spTgt spid="15"/>
                                        </p:tgtEl>
                                        <p:attrNameLst>
                                          <p:attrName>fill.type</p:attrName>
                                        </p:attrNameLst>
                                      </p:cBhvr>
                                      <p:to>
                                        <p:strVal val="solid"/>
                                      </p:to>
                                    </p:set>
                                    <p:set>
                                      <p:cBhvr>
                                        <p:cTn id="84" dur="500" fill="hold"/>
                                        <p:tgtEl>
                                          <p:spTgt spid="15"/>
                                        </p:tgtEl>
                                        <p:attrNameLst>
                                          <p:attrName>fill.on</p:attrName>
                                        </p:attrNameLst>
                                      </p:cBhvr>
                                      <p:to>
                                        <p:strVal val="true"/>
                                      </p:to>
                                    </p:se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wipe(left)">
                                      <p:cBhvr>
                                        <p:cTn id="89" dur="500"/>
                                        <p:tgtEl>
                                          <p:spTgt spid="18"/>
                                        </p:tgtEl>
                                      </p:cBhvr>
                                    </p:animEffect>
                                  </p:childTnLst>
                                </p:cTn>
                              </p:par>
                              <p:par>
                                <p:cTn id="90" presetID="3" presetClass="exit" presetSubtype="10" fill="hold" nodeType="withEffect">
                                  <p:stCondLst>
                                    <p:cond delay="0"/>
                                  </p:stCondLst>
                                  <p:childTnLst>
                                    <p:animEffect transition="out" filter="blinds(horizontal)">
                                      <p:cBhvr>
                                        <p:cTn id="91" dur="500"/>
                                        <p:tgtEl>
                                          <p:spTgt spid="17"/>
                                        </p:tgtEl>
                                      </p:cBhvr>
                                    </p:animEffect>
                                    <p:set>
                                      <p:cBhvr>
                                        <p:cTn id="92" dur="1" fill="hold">
                                          <p:stCondLst>
                                            <p:cond delay="499"/>
                                          </p:stCondLst>
                                        </p:cTn>
                                        <p:tgtEl>
                                          <p:spTgt spid="17"/>
                                        </p:tgtEl>
                                        <p:attrNameLst>
                                          <p:attrName>style.visibility</p:attrName>
                                        </p:attrNameLst>
                                      </p:cBhvr>
                                      <p:to>
                                        <p:strVal val="hidden"/>
                                      </p:to>
                                    </p:set>
                                  </p:childTnLst>
                                </p:cTn>
                              </p:par>
                              <p:par>
                                <p:cTn id="93" presetID="22" presetClass="entr" presetSubtype="4" fill="hold" nodeType="with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wipe(down)">
                                      <p:cBhvr>
                                        <p:cTn id="95" dur="500"/>
                                        <p:tgtEl>
                                          <p:spTgt spid="47"/>
                                        </p:tgtEl>
                                      </p:cBhvr>
                                    </p:animEffect>
                                  </p:childTnLst>
                                </p:cTn>
                              </p:par>
                              <p:par>
                                <p:cTn id="96" presetID="22" presetClass="entr" presetSubtype="4" fill="hold" nodeType="with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down)">
                                      <p:cBhvr>
                                        <p:cTn id="98" dur="500"/>
                                        <p:tgtEl>
                                          <p:spTgt spid="49"/>
                                        </p:tgtEl>
                                      </p:cBhvr>
                                    </p:animEffect>
                                  </p:childTnLst>
                                </p:cTn>
                              </p:par>
                              <p:par>
                                <p:cTn id="99" presetID="10" presetClass="exit" presetSubtype="0" fill="hold" grpId="1" nodeType="withEffect">
                                  <p:stCondLst>
                                    <p:cond delay="0"/>
                                  </p:stCondLst>
                                  <p:childTnLst>
                                    <p:animEffect transition="out" filter="fade">
                                      <p:cBhvr>
                                        <p:cTn id="100" dur="500"/>
                                        <p:tgtEl>
                                          <p:spTgt spid="15"/>
                                        </p:tgtEl>
                                      </p:cBhvr>
                                    </p:animEffect>
                                    <p:set>
                                      <p:cBhvr>
                                        <p:cTn id="101" dur="1" fill="hold">
                                          <p:stCondLst>
                                            <p:cond delay="499"/>
                                          </p:stCondLst>
                                        </p:cTn>
                                        <p:tgtEl>
                                          <p:spTgt spid="15"/>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grpId="0" nodeType="clickEffect">
                                  <p:stCondLst>
                                    <p:cond delay="0"/>
                                  </p:stCondLst>
                                  <p:childTnLst>
                                    <p:set>
                                      <p:cBhvr>
                                        <p:cTn id="105" dur="1" fill="hold">
                                          <p:stCondLst>
                                            <p:cond delay="0"/>
                                          </p:stCondLst>
                                        </p:cTn>
                                        <p:tgtEl>
                                          <p:spTgt spid="7"/>
                                        </p:tgtEl>
                                        <p:attrNameLst>
                                          <p:attrName>style.visibility</p:attrName>
                                        </p:attrNameLst>
                                      </p:cBhvr>
                                      <p:to>
                                        <p:strVal val="visible"/>
                                      </p:to>
                                    </p:set>
                                    <p:animEffect transition="in" filter="wipe(left)">
                                      <p:cBhvr>
                                        <p:cTn id="106" dur="500"/>
                                        <p:tgtEl>
                                          <p:spTgt spid="7"/>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grpId="0" nodeType="clickEffect">
                                  <p:stCondLst>
                                    <p:cond delay="0"/>
                                  </p:stCondLst>
                                  <p:childTnLst>
                                    <p:set>
                                      <p:cBhvr>
                                        <p:cTn id="110" dur="1" fill="hold">
                                          <p:stCondLst>
                                            <p:cond delay="0"/>
                                          </p:stCondLst>
                                        </p:cTn>
                                        <p:tgtEl>
                                          <p:spTgt spid="11"/>
                                        </p:tgtEl>
                                        <p:attrNameLst>
                                          <p:attrName>style.visibility</p:attrName>
                                        </p:attrNameLst>
                                      </p:cBhvr>
                                      <p:to>
                                        <p:strVal val="visible"/>
                                      </p:to>
                                    </p:set>
                                    <p:animEffect transition="in" filter="wipe(left)">
                                      <p:cBhvr>
                                        <p:cTn id="1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animBg="1"/>
      <p:bldP spid="15" grpId="1" animBg="1"/>
      <p:bldP spid="18" grpId="0"/>
      <p:bldP spid="7" grpId="0" animBg="1"/>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3787325_Lab safety_AAS_v3" id="{898BC5E2-691B-4B41-A97D-F35AD4FFF20D}" vid="{295F60D3-032D-43CA-A300-E4752067AD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9E59094-1E6F-42D5-A62B-D0344AFFFA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0096A91-93C8-4C7A-BF68-944591874A6D}">
  <ds:schemaRefs>
    <ds:schemaRef ds:uri="http://schemas.microsoft.com/office/2006/documentManagement/types"/>
    <ds:schemaRef ds:uri="http://purl.org/dc/dcmitype/"/>
    <ds:schemaRef ds:uri="http://schemas.microsoft.com/office/2006/metadata/properties"/>
    <ds:schemaRef ds:uri="16c05727-aa75-4e4a-9b5f-8a80a1165891"/>
    <ds:schemaRef ds:uri="http://purl.org/dc/terms/"/>
    <ds:schemaRef ds:uri="http://schemas.microsoft.com/office/infopath/2007/PartnerControls"/>
    <ds:schemaRef ds:uri="http://purl.org/dc/elements/1.1/"/>
    <ds:schemaRef ds:uri="71af3243-3dd4-4a8d-8c0d-dd76da1f02a5"/>
    <ds:schemaRef ds:uri="http://www.w3.org/XML/1998/namespace"/>
    <ds:schemaRef ds:uri="http://schemas.openxmlformats.org/package/2006/metadata/core-properties"/>
  </ds:schemaRefs>
</ds:datastoreItem>
</file>

<file path=customXml/itemProps3.xml><?xml version="1.0" encoding="utf-8"?>
<ds:datastoreItem xmlns:ds="http://schemas.openxmlformats.org/officeDocument/2006/customXml" ds:itemID="{604BA817-A03C-4EA3-86C4-6E42BD37F5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Lab safety</Template>
  <TotalTime>2119</TotalTime>
  <Words>1714</Words>
  <Application>Microsoft Office PowerPoint</Application>
  <PresentationFormat>Màn hình rộng</PresentationFormat>
  <Paragraphs>246</Paragraphs>
  <Slides>32</Slides>
  <Notes>17</Notes>
  <HiddenSlides>0</HiddenSlides>
  <MMClips>5</MMClips>
  <ScaleCrop>false</ScaleCrop>
  <HeadingPairs>
    <vt:vector size="8" baseType="variant">
      <vt:variant>
        <vt:lpstr>Phông được Dùng</vt:lpstr>
      </vt:variant>
      <vt:variant>
        <vt:i4>8</vt:i4>
      </vt:variant>
      <vt:variant>
        <vt:lpstr>Chủ đề</vt:lpstr>
      </vt:variant>
      <vt:variant>
        <vt:i4>1</vt:i4>
      </vt:variant>
      <vt:variant>
        <vt:lpstr>Máy chủ nhúng OLE</vt:lpstr>
      </vt:variant>
      <vt:variant>
        <vt:i4>3</vt:i4>
      </vt:variant>
      <vt:variant>
        <vt:lpstr>Tiêu đề Bản chiếu</vt:lpstr>
      </vt:variant>
      <vt:variant>
        <vt:i4>32</vt:i4>
      </vt:variant>
    </vt:vector>
  </HeadingPairs>
  <TitlesOfParts>
    <vt:vector size="44" baseType="lpstr">
      <vt:lpstr>Arial</vt:lpstr>
      <vt:lpstr>Calibri</vt:lpstr>
      <vt:lpstr>Calibri Light</vt:lpstr>
      <vt:lpstr>Cambria Math</vt:lpstr>
      <vt:lpstr>Rockwell</vt:lpstr>
      <vt:lpstr>Tahoma</vt:lpstr>
      <vt:lpstr>Times New Roman</vt:lpstr>
      <vt:lpstr>Wingdings</vt:lpstr>
      <vt:lpstr>Office Theme</vt:lpstr>
      <vt:lpstr>Bitmap Image</vt:lpstr>
      <vt:lpstr>Equation</vt:lpstr>
      <vt:lpstr>MathType 7.0 Equation</vt:lpstr>
      <vt:lpstr>§2. TỨ GIÁC</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Remember… Safety First!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Safety</dc:title>
  <dc:creator>Lê Hải</dc:creator>
  <cp:lastModifiedBy>VUONG TUAN</cp:lastModifiedBy>
  <cp:revision>148</cp:revision>
  <dcterms:created xsi:type="dcterms:W3CDTF">2021-06-07T13:44:30Z</dcterms:created>
  <dcterms:modified xsi:type="dcterms:W3CDTF">2023-07-27T00:48:20Z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