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sldIdLst>
    <p:sldId id="256" r:id="rId5"/>
    <p:sldId id="257" r:id="rId6"/>
    <p:sldId id="313" r:id="rId7"/>
    <p:sldId id="314" r:id="rId8"/>
    <p:sldId id="315" r:id="rId9"/>
    <p:sldId id="316" r:id="rId10"/>
    <p:sldId id="317" r:id="rId11"/>
    <p:sldId id="258" r:id="rId12"/>
    <p:sldId id="318" r:id="rId13"/>
    <p:sldId id="264" r:id="rId14"/>
    <p:sldId id="286" r:id="rId15"/>
    <p:sldId id="289" r:id="rId16"/>
    <p:sldId id="319" r:id="rId17"/>
    <p:sldId id="288" r:id="rId18"/>
    <p:sldId id="320" r:id="rId19"/>
    <p:sldId id="297" r:id="rId20"/>
    <p:sldId id="299" r:id="rId21"/>
    <p:sldId id="321" r:id="rId22"/>
    <p:sldId id="322" r:id="rId23"/>
    <p:sldId id="333" r:id="rId24"/>
    <p:sldId id="323" r:id="rId25"/>
    <p:sldId id="334" r:id="rId26"/>
    <p:sldId id="324" r:id="rId27"/>
    <p:sldId id="332" r:id="rId28"/>
    <p:sldId id="327" r:id="rId29"/>
    <p:sldId id="328" r:id="rId30"/>
    <p:sldId id="329" r:id="rId31"/>
    <p:sldId id="330" r:id="rId32"/>
    <p:sldId id="331" r:id="rId33"/>
    <p:sldId id="278" r:id="rId34"/>
    <p:sldId id="279" r:id="rId35"/>
    <p:sldId id="26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zhenbo" initials="y" lastIdx="1" clrIdx="0">
    <p:extLst>
      <p:ext uri="{19B8F6BF-5375-455C-9EA6-DF929625EA0E}">
        <p15:presenceInfo xmlns:p15="http://schemas.microsoft.com/office/powerpoint/2012/main" userId="S-1-5-21-2973485031-1523744116-3428423271-1001" providerId="AD"/>
      </p:ext>
    </p:extLst>
  </p:cmAuthor>
  <p:cmAuthor id="2" name="ASUS" initials="A" lastIdx="1" clrIdx="1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12EE"/>
    <a:srgbClr val="AF519F"/>
    <a:srgbClr val="E2891E"/>
    <a:srgbClr val="000000"/>
    <a:srgbClr val="B6954A"/>
    <a:srgbClr val="416529"/>
    <a:srgbClr val="3CC453"/>
    <a:srgbClr val="16EA76"/>
    <a:srgbClr val="F7093C"/>
    <a:srgbClr val="270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0" autoAdjust="0"/>
    <p:restoredTop sz="94497" autoAdjust="0"/>
  </p:normalViewPr>
  <p:slideViewPr>
    <p:cSldViewPr snapToGrid="0">
      <p:cViewPr varScale="1">
        <p:scale>
          <a:sx n="75" d="100"/>
          <a:sy n="75" d="100"/>
        </p:scale>
        <p:origin x="320" y="3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7-29T16:56:56.244" idx="1">
    <p:pos x="4279" y="3264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4" Type="http://schemas.openxmlformats.org/officeDocument/2006/relationships/image" Target="../media/image64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1.wmf"/><Relationship Id="rId4" Type="http://schemas.openxmlformats.org/officeDocument/2006/relationships/image" Target="../media/image67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4" Type="http://schemas.openxmlformats.org/officeDocument/2006/relationships/image" Target="../media/image7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6" Type="http://schemas.openxmlformats.org/officeDocument/2006/relationships/image" Target="../media/image78.wmf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e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85.wmf"/><Relationship Id="rId5" Type="http://schemas.openxmlformats.org/officeDocument/2006/relationships/image" Target="../media/image84.wmf"/><Relationship Id="rId4" Type="http://schemas.openxmlformats.org/officeDocument/2006/relationships/image" Target="../media/image71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32.wmf"/><Relationship Id="rId4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dưới hình thức trò chơi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Quà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tặng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bí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mật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giơ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 lời nhanh các câu hỏi trắc nghiệm trên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quà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tặng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</a:t>
            </a:r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69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đổi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61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90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GV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nghiệm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52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2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2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57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GV: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pythagore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07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cận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endParaRPr lang="en-US" sz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: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pythagore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endParaRPr lang="en-US" sz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50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cận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endParaRPr lang="en-US" sz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: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pythagore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39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cận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endParaRPr lang="en-US" sz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: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pythagore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endParaRPr lang="en-US" sz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00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cận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endParaRPr lang="en-US" sz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: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pythagore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endParaRPr lang="en-US" sz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2125C-19E7-459C-B88A-92F49B278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450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CD36FF33-B113-346D-1FC9-071D8940C1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E0615A23-4142-A004-5DC0-387753CEAA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31908F3E-629B-F14C-4577-E7198F9F0B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714373-FC26-4A9B-80D0-210EA9D267A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do,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dirty="0" err="1" smtClean="0"/>
              <a:t>gợi</a:t>
            </a:r>
            <a:r>
              <a:rPr lang="en-US" baseline="0" dirty="0" smtClean="0"/>
              <a:t> ý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ưu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tổng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so </a:t>
            </a:r>
            <a:r>
              <a:rPr lang="en-US" baseline="0" dirty="0" err="1" smtClean="0"/>
              <a:t>sánh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60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do,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dirty="0" err="1" smtClean="0"/>
              <a:t>gợi</a:t>
            </a:r>
            <a:r>
              <a:rPr lang="en-US" baseline="0" dirty="0" smtClean="0"/>
              <a:t> ý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ưu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tổng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so </a:t>
            </a:r>
            <a:r>
              <a:rPr lang="en-US" baseline="0" dirty="0" err="1" smtClean="0"/>
              <a:t>sánh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2125C-19E7-459C-B88A-92F49B278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7169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bày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57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2125C-19E7-459C-B88A-92F49B278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366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50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104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09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94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401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29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CD36FF33-B113-346D-1FC9-071D8940C1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E0615A23-4142-A004-5DC0-387753CEAA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31908F3E-629B-F14C-4577-E7198F9F0B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714373-FC26-4A9B-80D0-210EA9D267A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805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CD36FF33-B113-346D-1FC9-071D8940C1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E0615A23-4142-A004-5DC0-387753CEAA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31908F3E-629B-F14C-4577-E7198F9F0B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714373-FC26-4A9B-80D0-210EA9D267A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34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1C2528D4-31C7-655C-B704-9BDD5A5073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42E40DEF-B00F-76CE-F5E2-EB57603753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427815DA-8D73-FFDD-05E3-6CF1C8E279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E52C5C-816D-4275-82B2-CF66249CEC0B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1C2528D4-31C7-655C-B704-9BDD5A5073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42E40DEF-B00F-76CE-F5E2-EB57603753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427815DA-8D73-FFDD-05E3-6CF1C8E279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E52C5C-816D-4275-82B2-CF66249CEC0B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285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58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43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bước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99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pn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Relationship Id="rId9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35.w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7.png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png"/><Relationship Id="rId11" Type="http://schemas.openxmlformats.org/officeDocument/2006/relationships/image" Target="../media/image34.wmf"/><Relationship Id="rId5" Type="http://schemas.openxmlformats.org/officeDocument/2006/relationships/image" Target="../media/image32.wmf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33.wmf"/><Relationship Id="rId1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gif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jpeg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oleObject" Target="../embeddings/oleObject16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4.e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0.jpeg"/><Relationship Id="rId11" Type="http://schemas.openxmlformats.org/officeDocument/2006/relationships/image" Target="../media/image42.wmf"/><Relationship Id="rId5" Type="http://schemas.openxmlformats.org/officeDocument/2006/relationships/image" Target="../media/image32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1.wmf"/><Relationship Id="rId14" Type="http://schemas.openxmlformats.org/officeDocument/2006/relationships/image" Target="../media/image43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4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50.wmf"/><Relationship Id="rId3" Type="http://schemas.openxmlformats.org/officeDocument/2006/relationships/video" Target="../media/media2.mp4"/><Relationship Id="rId7" Type="http://schemas.openxmlformats.org/officeDocument/2006/relationships/image" Target="../media/image52.png"/><Relationship Id="rId12" Type="http://schemas.openxmlformats.org/officeDocument/2006/relationships/oleObject" Target="../embeddings/oleObject22.bin"/><Relationship Id="rId2" Type="http://schemas.microsoft.com/office/2007/relationships/media" Target="../media/media2.mp4"/><Relationship Id="rId1" Type="http://schemas.openxmlformats.org/officeDocument/2006/relationships/vmlDrawing" Target="../drawings/vmlDrawing9.vml"/><Relationship Id="rId6" Type="http://schemas.openxmlformats.org/officeDocument/2006/relationships/image" Target="../media/image51.png"/><Relationship Id="rId11" Type="http://schemas.openxmlformats.org/officeDocument/2006/relationships/image" Target="../media/image49.wmf"/><Relationship Id="rId5" Type="http://schemas.openxmlformats.org/officeDocument/2006/relationships/notesSlide" Target="../notesSlides/notesSlide16.xml"/><Relationship Id="rId10" Type="http://schemas.openxmlformats.org/officeDocument/2006/relationships/oleObject" Target="../embeddings/oleObject2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8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oleObject" Target="../embeddings/oleObject25.bin"/><Relationship Id="rId3" Type="http://schemas.openxmlformats.org/officeDocument/2006/relationships/video" Target="../media/media2.mp4"/><Relationship Id="rId7" Type="http://schemas.openxmlformats.org/officeDocument/2006/relationships/image" Target="../media/image52.png"/><Relationship Id="rId12" Type="http://schemas.openxmlformats.org/officeDocument/2006/relationships/image" Target="../media/image54.wmf"/><Relationship Id="rId2" Type="http://schemas.microsoft.com/office/2007/relationships/media" Target="../media/media2.mp4"/><Relationship Id="rId16" Type="http://schemas.openxmlformats.org/officeDocument/2006/relationships/image" Target="../media/image56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1.png"/><Relationship Id="rId11" Type="http://schemas.openxmlformats.org/officeDocument/2006/relationships/oleObject" Target="../embeddings/oleObject24.bin"/><Relationship Id="rId5" Type="http://schemas.openxmlformats.org/officeDocument/2006/relationships/notesSlide" Target="../notesSlides/notesSlide17.xml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53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55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slide" Target="slide23.xml"/><Relationship Id="rId4" Type="http://schemas.openxmlformats.org/officeDocument/2006/relationships/notesSlide" Target="../notesSlides/notesSlide18.xml"/><Relationship Id="rId9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2.png"/><Relationship Id="rId18" Type="http://schemas.openxmlformats.org/officeDocument/2006/relationships/slide" Target="slide8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slide" Target="slide5.xml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1.png"/><Relationship Id="rId5" Type="http://schemas.openxmlformats.org/officeDocument/2006/relationships/image" Target="../media/image7.jpeg"/><Relationship Id="rId15" Type="http://schemas.openxmlformats.org/officeDocument/2006/relationships/image" Target="../media/image13.png"/><Relationship Id="rId10" Type="http://schemas.openxmlformats.org/officeDocument/2006/relationships/slide" Target="slide4.xml"/><Relationship Id="rId4" Type="http://schemas.openxmlformats.org/officeDocument/2006/relationships/image" Target="../media/image6.jpeg"/><Relationship Id="rId9" Type="http://schemas.openxmlformats.org/officeDocument/2006/relationships/image" Target="../media/image10.jpeg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8.wmf"/><Relationship Id="rId11" Type="http://schemas.openxmlformats.org/officeDocument/2006/relationships/slide" Target="slide19.xml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60.wmf"/><Relationship Id="rId4" Type="http://schemas.openxmlformats.org/officeDocument/2006/relationships/image" Target="../media/image52.png"/><Relationship Id="rId9" Type="http://schemas.openxmlformats.org/officeDocument/2006/relationships/oleObject" Target="../embeddings/oleObject2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slide" Target="slide19.xml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1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63.wmf"/><Relationship Id="rId4" Type="http://schemas.openxmlformats.org/officeDocument/2006/relationships/image" Target="../media/image52.png"/><Relationship Id="rId9" Type="http://schemas.openxmlformats.org/officeDocument/2006/relationships/oleObject" Target="../embeddings/oleObject32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slide" Target="slide19.xml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1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66.wmf"/><Relationship Id="rId4" Type="http://schemas.openxmlformats.org/officeDocument/2006/relationships/image" Target="../media/image52.png"/><Relationship Id="rId9" Type="http://schemas.openxmlformats.org/officeDocument/2006/relationships/oleObject" Target="../embeddings/oleObject35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image" Target="../media/image71.w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8.wmf"/><Relationship Id="rId12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70.wmf"/><Relationship Id="rId5" Type="http://schemas.openxmlformats.org/officeDocument/2006/relationships/image" Target="../media/image72.emf"/><Relationship Id="rId10" Type="http://schemas.openxmlformats.org/officeDocument/2006/relationships/oleObject" Target="../embeddings/oleObject39.bin"/><Relationship Id="rId4" Type="http://schemas.openxmlformats.org/officeDocument/2006/relationships/image" Target="../media/image52.png"/><Relationship Id="rId9" Type="http://schemas.openxmlformats.org/officeDocument/2006/relationships/image" Target="../media/image69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oleObject" Target="../embeddings/oleObject44.bin"/><Relationship Id="rId18" Type="http://schemas.openxmlformats.org/officeDocument/2006/relationships/image" Target="../media/image78.w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75.wmf"/><Relationship Id="rId17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7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3.w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1.bin"/><Relationship Id="rId15" Type="http://schemas.openxmlformats.org/officeDocument/2006/relationships/oleObject" Target="../embeddings/oleObject45.bin"/><Relationship Id="rId10" Type="http://schemas.openxmlformats.org/officeDocument/2006/relationships/image" Target="../media/image72.emf"/><Relationship Id="rId4" Type="http://schemas.openxmlformats.org/officeDocument/2006/relationships/image" Target="../media/image52.png"/><Relationship Id="rId9" Type="http://schemas.openxmlformats.org/officeDocument/2006/relationships/image" Target="../media/image68.png"/><Relationship Id="rId14" Type="http://schemas.openxmlformats.org/officeDocument/2006/relationships/image" Target="../media/image76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image" Target="../media/image82.wmf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9.emf"/><Relationship Id="rId12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81.wmf"/><Relationship Id="rId5" Type="http://schemas.openxmlformats.org/officeDocument/2006/relationships/image" Target="../media/image72.emf"/><Relationship Id="rId15" Type="http://schemas.openxmlformats.org/officeDocument/2006/relationships/image" Target="../media/image83.wmf"/><Relationship Id="rId10" Type="http://schemas.openxmlformats.org/officeDocument/2006/relationships/oleObject" Target="../embeddings/oleObject49.bin"/><Relationship Id="rId4" Type="http://schemas.openxmlformats.org/officeDocument/2006/relationships/image" Target="../media/image52.png"/><Relationship Id="rId9" Type="http://schemas.openxmlformats.org/officeDocument/2006/relationships/image" Target="../media/image80.wmf"/><Relationship Id="rId14" Type="http://schemas.openxmlformats.org/officeDocument/2006/relationships/oleObject" Target="../embeddings/oleObject51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71.wm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8.wmf"/><Relationship Id="rId12" Type="http://schemas.openxmlformats.org/officeDocument/2006/relationships/oleObject" Target="../embeddings/oleObject54.bin"/><Relationship Id="rId17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6.bin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70.wmf"/><Relationship Id="rId5" Type="http://schemas.openxmlformats.org/officeDocument/2006/relationships/image" Target="../media/image72.emf"/><Relationship Id="rId15" Type="http://schemas.openxmlformats.org/officeDocument/2006/relationships/image" Target="../media/image84.wmf"/><Relationship Id="rId10" Type="http://schemas.openxmlformats.org/officeDocument/2006/relationships/oleObject" Target="../embeddings/oleObject53.bin"/><Relationship Id="rId4" Type="http://schemas.openxmlformats.org/officeDocument/2006/relationships/image" Target="../media/image52.png"/><Relationship Id="rId9" Type="http://schemas.openxmlformats.org/officeDocument/2006/relationships/image" Target="../media/image69.wmf"/><Relationship Id="rId14" Type="http://schemas.openxmlformats.org/officeDocument/2006/relationships/oleObject" Target="../embeddings/oleObject5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emf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9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1.png"/><Relationship Id="rId11" Type="http://schemas.openxmlformats.org/officeDocument/2006/relationships/oleObject" Target="../embeddings/oleObject59.bin"/><Relationship Id="rId5" Type="http://schemas.openxmlformats.org/officeDocument/2006/relationships/image" Target="../media/image87.emf"/><Relationship Id="rId10" Type="http://schemas.openxmlformats.org/officeDocument/2006/relationships/image" Target="../media/image89.wmf"/><Relationship Id="rId4" Type="http://schemas.openxmlformats.org/officeDocument/2006/relationships/image" Target="../media/image52.png"/><Relationship Id="rId9" Type="http://schemas.openxmlformats.org/officeDocument/2006/relationships/oleObject" Target="../embeddings/oleObject58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12" Type="http://schemas.openxmlformats.org/officeDocument/2006/relationships/image" Target="../media/image15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11" Type="http://schemas.openxmlformats.org/officeDocument/2006/relationships/image" Target="../media/image140.png"/><Relationship Id="rId5" Type="http://schemas.openxmlformats.org/officeDocument/2006/relationships/image" Target="../media/image15.png"/><Relationship Id="rId10" Type="http://schemas.openxmlformats.org/officeDocument/2006/relationships/image" Target="../media/image1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oleObject" Target="../embeddings/oleObject3.bin"/><Relationship Id="rId18" Type="http://schemas.openxmlformats.org/officeDocument/2006/relationships/comments" Target="../comments/comment1.xml"/><Relationship Id="rId3" Type="http://schemas.openxmlformats.org/officeDocument/2006/relationships/video" Target="../media/media1.mp4"/><Relationship Id="rId7" Type="http://schemas.openxmlformats.org/officeDocument/2006/relationships/slide" Target="slide2.xml"/><Relationship Id="rId12" Type="http://schemas.openxmlformats.org/officeDocument/2006/relationships/image" Target="../media/image20.wmf"/><Relationship Id="rId17" Type="http://schemas.openxmlformats.org/officeDocument/2006/relationships/image" Target="../media/image17.png"/><Relationship Id="rId2" Type="http://schemas.microsoft.com/office/2007/relationships/media" Target="../media/media1.mp4"/><Relationship Id="rId16" Type="http://schemas.openxmlformats.org/officeDocument/2006/relationships/image" Target="../media/image22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5.xml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19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2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LÝ PYTHAGORE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NGUYỄN THỊ DUNG</a:t>
            </a: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H8-C5-Tiết 2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85" y="1"/>
            <a:ext cx="2071529" cy="186437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678693" y="259444"/>
            <a:ext cx="8194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(SGK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T95)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4B93F8-12D1-5E99-ADC0-131A7099C2A8}"/>
              </a:ext>
            </a:extLst>
          </p:cNvPr>
          <p:cNvSpPr txBox="1"/>
          <p:nvPr/>
        </p:nvSpPr>
        <p:spPr>
          <a:xfrm>
            <a:off x="7029802" y="3467377"/>
            <a:ext cx="32640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- </a:t>
            </a:r>
            <a:r>
              <a:rPr lang="vi-VN" sz="2800" dirty="0">
                <a:latin typeface="+mj-lt"/>
              </a:rPr>
              <a:t>Điểm chung của hai đường tròn là điểm A. Nối điểm A và điểm B, điểm A và điểm C. Ta được tam </a:t>
            </a:r>
            <a:r>
              <a:rPr lang="vi-VN" sz="2800" dirty="0" smtClean="0">
                <a:latin typeface="+mj-lt"/>
              </a:rPr>
              <a:t>giác  </a:t>
            </a:r>
            <a:r>
              <a:rPr lang="vi-VN" sz="2800" dirty="0">
                <a:latin typeface="+mj-lt"/>
              </a:rPr>
              <a:t>theo yêu </a:t>
            </a:r>
            <a:r>
              <a:rPr lang="vi-VN" sz="2800" dirty="0" smtClean="0">
                <a:latin typeface="+mj-lt"/>
              </a:rPr>
              <a:t>cầu</a:t>
            </a:r>
            <a:r>
              <a:rPr lang="en-US" sz="2800" dirty="0" smtClean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745" y="4011090"/>
            <a:ext cx="2297732" cy="4961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495" y="2747792"/>
            <a:ext cx="429967" cy="5524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F4B93F8-12D1-5E99-ADC0-131A7099C2A8}"/>
              </a:ext>
            </a:extLst>
          </p:cNvPr>
          <p:cNvSpPr txBox="1"/>
          <p:nvPr/>
        </p:nvSpPr>
        <p:spPr>
          <a:xfrm>
            <a:off x="6976881" y="956920"/>
            <a:ext cx="3264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Vẽ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4B93F8-12D1-5E99-ADC0-131A7099C2A8}"/>
              </a:ext>
            </a:extLst>
          </p:cNvPr>
          <p:cNvSpPr txBox="1"/>
          <p:nvPr/>
        </p:nvSpPr>
        <p:spPr>
          <a:xfrm>
            <a:off x="6976881" y="1654396"/>
            <a:ext cx="3264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- </a:t>
            </a:r>
            <a:r>
              <a:rPr lang="vi-VN" sz="2800" dirty="0">
                <a:latin typeface="+mj-lt"/>
              </a:rPr>
              <a:t>Vẽ đường tròn tâm B bán kính 3cm, vẽ đường tròn tâm C bán kính </a:t>
            </a:r>
            <a:r>
              <a:rPr lang="vi-VN" sz="2800" dirty="0" smtClean="0">
                <a:latin typeface="+mj-lt"/>
              </a:rPr>
              <a:t>4cm</a:t>
            </a:r>
            <a:endParaRPr lang="vi-VN" sz="2800" dirty="0">
              <a:latin typeface="+mj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7982" y="2846003"/>
            <a:ext cx="2497468" cy="24927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642" y="2412419"/>
            <a:ext cx="3203407" cy="31973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4870" y="3137790"/>
            <a:ext cx="887379" cy="11048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6086" y="3111531"/>
            <a:ext cx="1382908" cy="110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6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89" y="122064"/>
            <a:ext cx="2496846" cy="1789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23FE41-9E8E-C673-4C39-33A5293B8915}"/>
              </a:ext>
            </a:extLst>
          </p:cNvPr>
          <p:cNvSpPr txBox="1"/>
          <p:nvPr/>
        </p:nvSpPr>
        <p:spPr>
          <a:xfrm>
            <a:off x="2625354" y="363401"/>
            <a:ext cx="7812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và so sánh diện tích của hình vuông có 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tổng diện tích của hai hình vuông lần lượt có 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(Hình 6)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28F34F-F54D-20AB-90BD-086B3FDEE2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97" y="1993054"/>
            <a:ext cx="4535005" cy="4713415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8659914C-67AD-496E-E68F-A254DAA0AAF4}"/>
              </a:ext>
            </a:extLst>
          </p:cNvPr>
          <p:cNvSpPr txBox="1"/>
          <p:nvPr/>
        </p:nvSpPr>
        <p:spPr>
          <a:xfrm>
            <a:off x="4767795" y="5403276"/>
            <a:ext cx="6765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Nên diện tích của hình vuông có 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tổng diện tích của hai hình vuông lần lượt có 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25821" y="3218324"/>
            <a:ext cx="5672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499359"/>
              </p:ext>
            </p:extLst>
          </p:nvPr>
        </p:nvGraphicFramePr>
        <p:xfrm>
          <a:off x="5644219" y="2857041"/>
          <a:ext cx="2730870" cy="513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7" name="Equation" r:id="rId8" imgW="1282680" imgH="241200" progId="Equation.DSMT4">
                  <p:embed/>
                </p:oleObj>
              </mc:Choice>
              <mc:Fallback>
                <p:oleObj name="Equation" r:id="rId8" imgW="12826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44219" y="2857041"/>
                        <a:ext cx="2730870" cy="513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125820" y="2418533"/>
            <a:ext cx="5672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48536" y="1643063"/>
            <a:ext cx="5672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58364" y="4111671"/>
            <a:ext cx="6277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852414"/>
              </p:ext>
            </p:extLst>
          </p:nvPr>
        </p:nvGraphicFramePr>
        <p:xfrm>
          <a:off x="5616390" y="2013584"/>
          <a:ext cx="2730870" cy="513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" name="Equation" r:id="rId10" imgW="1282680" imgH="241200" progId="Equation.DSMT4">
                  <p:embed/>
                </p:oleObj>
              </mc:Choice>
              <mc:Fallback>
                <p:oleObj name="Equation" r:id="rId10" imgW="12826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16390" y="2013584"/>
                        <a:ext cx="2730870" cy="513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414790"/>
              </p:ext>
            </p:extLst>
          </p:nvPr>
        </p:nvGraphicFramePr>
        <p:xfrm>
          <a:off x="5660840" y="3710293"/>
          <a:ext cx="2541602" cy="513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" name="Equation" r:id="rId12" imgW="1193760" imgH="241200" progId="Equation.DSMT4">
                  <p:embed/>
                </p:oleObj>
              </mc:Choice>
              <mc:Fallback>
                <p:oleObj name="Equation" r:id="rId12" imgW="11937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660840" y="3710293"/>
                        <a:ext cx="2541602" cy="513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290487"/>
              </p:ext>
            </p:extLst>
          </p:nvPr>
        </p:nvGraphicFramePr>
        <p:xfrm>
          <a:off x="4880289" y="4927895"/>
          <a:ext cx="5623970" cy="513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0" name="Equation" r:id="rId14" imgW="2641320" imgH="241200" progId="Equation.DSMT4">
                  <p:embed/>
                </p:oleObj>
              </mc:Choice>
              <mc:Fallback>
                <p:oleObj name="Equation" r:id="rId14" imgW="26413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880289" y="4927895"/>
                        <a:ext cx="5623970" cy="513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135286" y="-60822"/>
            <a:ext cx="56799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(SGK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T95)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97298" y="1526961"/>
            <a:ext cx="801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92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2" grpId="0"/>
      <p:bldP spid="3" grpId="0"/>
      <p:bldP spid="22" grpId="0"/>
      <p:bldP spid="23" grpId="0"/>
      <p:bldP spid="2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Nhóm 17">
            <a:extLst>
              <a:ext uri="{FF2B5EF4-FFF2-40B4-BE49-F238E27FC236}">
                <a16:creationId xmlns:a16="http://schemas.microsoft.com/office/drawing/2014/main" id="{941A1F87-D1BF-AF90-74FF-161CB13616C2}"/>
              </a:ext>
            </a:extLst>
          </p:cNvPr>
          <p:cNvGrpSpPr/>
          <p:nvPr/>
        </p:nvGrpSpPr>
        <p:grpSpPr>
          <a:xfrm>
            <a:off x="938519" y="838461"/>
            <a:ext cx="8762661" cy="4298935"/>
            <a:chOff x="938519" y="838461"/>
            <a:chExt cx="8762661" cy="4298935"/>
          </a:xfrm>
        </p:grpSpPr>
        <p:sp>
          <p:nvSpPr>
            <p:cNvPr id="9" name="Bong bóng Ý nghĩ: Hình đám mây 8">
              <a:extLst>
                <a:ext uri="{FF2B5EF4-FFF2-40B4-BE49-F238E27FC236}">
                  <a16:creationId xmlns:a16="http://schemas.microsoft.com/office/drawing/2014/main" id="{141CD16C-252F-4AA7-BE24-77A5DA842AB4}"/>
                </a:ext>
              </a:extLst>
            </p:cNvPr>
            <p:cNvSpPr/>
            <p:nvPr/>
          </p:nvSpPr>
          <p:spPr>
            <a:xfrm>
              <a:off x="4922351" y="838461"/>
              <a:ext cx="4778829" cy="3692685"/>
            </a:xfrm>
            <a:prstGeom prst="cloudCallout">
              <a:avLst>
                <a:gd name="adj1" fmla="val -64299"/>
                <a:gd name="adj2" fmla="val 3847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Nhận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xét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về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tam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giác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ABC ?</a:t>
              </a:r>
              <a:endPara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6C5A5579-F2C4-DE4F-D276-64E73A2A4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519" y="2580939"/>
              <a:ext cx="3058533" cy="255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24555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/>
          <p:nvPr/>
        </p:nvPicPr>
        <p:blipFill>
          <a:blip r:embed="rId4"/>
          <a:stretch>
            <a:fillRect/>
          </a:stretch>
        </p:blipFill>
        <p:spPr>
          <a:xfrm>
            <a:off x="1746119" y="1283054"/>
            <a:ext cx="5038358" cy="50937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Nhóm 15">
            <a:extLst>
              <a:ext uri="{FF2B5EF4-FFF2-40B4-BE49-F238E27FC236}">
                <a16:creationId xmlns:a16="http://schemas.microsoft.com/office/drawing/2014/main" id="{BFC50481-7BD1-A071-C826-BF3BC21BFAA0}"/>
              </a:ext>
            </a:extLst>
          </p:cNvPr>
          <p:cNvGrpSpPr/>
          <p:nvPr/>
        </p:nvGrpSpPr>
        <p:grpSpPr>
          <a:xfrm>
            <a:off x="84989" y="122064"/>
            <a:ext cx="10319440" cy="1789188"/>
            <a:chOff x="84989" y="122063"/>
            <a:chExt cx="10319440" cy="2247161"/>
          </a:xfrm>
        </p:grpSpPr>
        <p:pic>
          <p:nvPicPr>
            <p:cNvPr id="2" name="!!3">
              <a:extLst>
                <a:ext uri="{FF2B5EF4-FFF2-40B4-BE49-F238E27FC236}">
                  <a16:creationId xmlns:a16="http://schemas.microsoft.com/office/drawing/2014/main" id="{83F1A94D-48D5-4D73-BDAA-9118478F5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989" y="122063"/>
              <a:ext cx="2496846" cy="224716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3A062DA-93BF-4842-B601-4404401BCCE3}"/>
                </a:ext>
              </a:extLst>
            </p:cNvPr>
            <p:cNvSpPr txBox="1"/>
            <p:nvPr/>
          </p:nvSpPr>
          <p:spPr>
            <a:xfrm>
              <a:off x="2210098" y="165475"/>
              <a:ext cx="81943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Hoạt</a:t>
              </a:r>
              <a:r>
                <a:rPr lang="en-US" sz="28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28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 (SGK</a:t>
              </a:r>
              <a:r>
                <a:rPr lang="en-US" sz="2800" b="1" i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</a:t>
              </a:r>
              <a:r>
                <a:rPr lang="en-US" sz="28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T95)</a:t>
              </a:r>
              <a:endParaRPr lang="en-US" sz="32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FBEC607-6F1E-DD1D-25D1-A2640EC6A800}"/>
              </a:ext>
            </a:extLst>
          </p:cNvPr>
          <p:cNvSpPr txBox="1"/>
          <p:nvPr/>
        </p:nvSpPr>
        <p:spPr>
          <a:xfrm>
            <a:off x="8244077" y="4211143"/>
            <a:ext cx="3087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</p:txBody>
      </p:sp>
      <p:pic>
        <p:nvPicPr>
          <p:cNvPr id="3" name="Picture 33" descr="t2">
            <a:extLst>
              <a:ext uri="{FF2B5EF4-FFF2-40B4-BE49-F238E27FC236}">
                <a16:creationId xmlns:a16="http://schemas.microsoft.com/office/drawing/2014/main" id="{29126CE9-AF69-A0D8-64F0-A082DEFC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390" y="838284"/>
            <a:ext cx="155892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636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88 0.19097 L -0.38138 0.1756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419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BCA218E-2AFD-E998-905B-66A5A3C5FE98}"/>
              </a:ext>
            </a:extLst>
          </p:cNvPr>
          <p:cNvSpPr txBox="1"/>
          <p:nvPr/>
        </p:nvSpPr>
        <p:spPr>
          <a:xfrm>
            <a:off x="2822989" y="1739606"/>
            <a:ext cx="84810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endParaRPr lang="en-US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8995A0-A398-1700-F7B2-133F4D3D762E}"/>
              </a:ext>
            </a:extLst>
          </p:cNvPr>
          <p:cNvSpPr txBox="1"/>
          <p:nvPr/>
        </p:nvSpPr>
        <p:spPr>
          <a:xfrm>
            <a:off x="3596729" y="629578"/>
            <a:ext cx="6034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8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15312E96-7104-7DCF-A663-1AA151A3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1" y="258026"/>
            <a:ext cx="2521284" cy="20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83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78995A0-A398-1700-F7B2-133F4D3D762E}"/>
              </a:ext>
            </a:extLst>
          </p:cNvPr>
          <p:cNvSpPr txBox="1"/>
          <p:nvPr/>
        </p:nvSpPr>
        <p:spPr>
          <a:xfrm>
            <a:off x="3596729" y="629578"/>
            <a:ext cx="603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pythagore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8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15312E96-7104-7DCF-A663-1AA151A3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1" y="258026"/>
            <a:ext cx="2521284" cy="20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F0F819-AC39-79A3-5F6F-6BA20BFF7E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15" y="1275097"/>
            <a:ext cx="4524115" cy="325686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11">
            <a:extLst>
              <a:ext uri="{FF2B5EF4-FFF2-40B4-BE49-F238E27FC236}">
                <a16:creationId xmlns:a16="http://schemas.microsoft.com/office/drawing/2014/main" id="{DAA98C90-4D4B-BB92-7B0D-5021B22B5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9808" y="2327880"/>
            <a:ext cx="23743246" cy="109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3" name="Rectangle 13">
            <a:extLst>
              <a:ext uri="{FF2B5EF4-FFF2-40B4-BE49-F238E27FC236}">
                <a16:creationId xmlns:a16="http://schemas.microsoft.com/office/drawing/2014/main" id="{4D29A951-12B1-0CC6-AC06-C14EF7760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700ADC3-B8B8-337C-664C-A6280B3313DB}"/>
              </a:ext>
            </a:extLst>
          </p:cNvPr>
          <p:cNvGrpSpPr/>
          <p:nvPr/>
        </p:nvGrpSpPr>
        <p:grpSpPr>
          <a:xfrm>
            <a:off x="1908781" y="4732565"/>
            <a:ext cx="6685220" cy="1237717"/>
            <a:chOff x="4339846" y="2345258"/>
            <a:chExt cx="6685220" cy="123771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8C920C6-10AF-42A5-450F-BF0AD24B0550}"/>
                </a:ext>
              </a:extLst>
            </p:cNvPr>
            <p:cNvGrpSpPr/>
            <p:nvPr/>
          </p:nvGrpSpPr>
          <p:grpSpPr>
            <a:xfrm>
              <a:off x="4339846" y="2345258"/>
              <a:ext cx="6685220" cy="1237717"/>
              <a:chOff x="4339846" y="2345258"/>
              <a:chExt cx="6685220" cy="1237717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270F430-EBCE-FF2F-E1DB-CE1FC8ACAAEF}"/>
                  </a:ext>
                </a:extLst>
              </p:cNvPr>
              <p:cNvGrpSpPr/>
              <p:nvPr/>
            </p:nvGrpSpPr>
            <p:grpSpPr>
              <a:xfrm>
                <a:off x="4339846" y="2382646"/>
                <a:ext cx="5395374" cy="1200329"/>
                <a:chOff x="5684519" y="2382646"/>
                <a:chExt cx="5395374" cy="1200329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C21B5BD-52C3-38F9-9301-8BED9B756AE9}"/>
                    </a:ext>
                  </a:extLst>
                </p:cNvPr>
                <p:cNvSpPr txBox="1"/>
                <p:nvPr/>
              </p:nvSpPr>
              <p:spPr>
                <a:xfrm>
                  <a:off x="5684519" y="2382646"/>
                  <a:ext cx="5395374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Nếu</a:t>
                  </a:r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</a:t>
                  </a:r>
                  <a:r>
                    <a:rPr lang="en-US" sz="36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có</a:t>
                  </a:r>
                  <a:endParaRPr lang="en-US" sz="3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6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thì</a:t>
                  </a:r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</a:t>
                  </a:r>
                  <a:r>
                    <a:rPr lang="en-US" sz="36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vuông</a:t>
                  </a:r>
                  <a:r>
                    <a:rPr lang="en-US" sz="36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tại</a:t>
                  </a:r>
                  <a:r>
                    <a:rPr lang="en-US" sz="36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endParaRPr lang="en-US" sz="3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aphicFrame>
              <p:nvGraphicFramePr>
                <p:cNvPr id="28" name="Object 27">
                  <a:extLst>
                    <a:ext uri="{FF2B5EF4-FFF2-40B4-BE49-F238E27FC236}">
                      <a16:creationId xmlns:a16="http://schemas.microsoft.com/office/drawing/2014/main" id="{BAE06148-BCE5-55D2-CC6E-A06287E0B1A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73228910"/>
                    </p:ext>
                  </p:extLst>
                </p:nvPr>
              </p:nvGraphicFramePr>
              <p:xfrm>
                <a:off x="6790327" y="2476133"/>
                <a:ext cx="1132756" cy="48426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658" name="Equation" r:id="rId8" imgW="431640" imgH="177480" progId="Equation.DSMT4">
                        <p:embed/>
                      </p:oleObj>
                    </mc:Choice>
                    <mc:Fallback>
                      <p:oleObj name="Equation" r:id="rId8" imgW="431640" imgH="177480" progId="Equation.DSMT4">
                        <p:embed/>
                        <p:pic>
                          <p:nvPicPr>
                            <p:cNvPr id="0" name="Object 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790327" y="2476133"/>
                              <a:ext cx="1132756" cy="484265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34" name="Object 33">
                <a:extLst>
                  <a:ext uri="{FF2B5EF4-FFF2-40B4-BE49-F238E27FC236}">
                    <a16:creationId xmlns:a16="http://schemas.microsoft.com/office/drawing/2014/main" id="{DF02D91B-B610-AFBC-6450-DFA2BA1B91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785754"/>
                  </p:ext>
                </p:extLst>
              </p:nvPr>
            </p:nvGraphicFramePr>
            <p:xfrm>
              <a:off x="7346978" y="2345258"/>
              <a:ext cx="3678088" cy="6385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659" name="Equation" r:id="rId10" imgW="1143000" imgH="203200" progId="Equation.DSMT4">
                      <p:embed/>
                    </p:oleObj>
                  </mc:Choice>
                  <mc:Fallback>
                    <p:oleObj name="Equation" r:id="rId10" imgW="1143000" imgH="203200" progId="Equation.DSMT4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46978" y="2345258"/>
                            <a:ext cx="3678088" cy="638559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6" name="Object 35">
              <a:extLst>
                <a:ext uri="{FF2B5EF4-FFF2-40B4-BE49-F238E27FC236}">
                  <a16:creationId xmlns:a16="http://schemas.microsoft.com/office/drawing/2014/main" id="{C15E06AB-9F02-78DB-A125-7083706AD45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48074479"/>
                </p:ext>
              </p:extLst>
            </p:nvPr>
          </p:nvGraphicFramePr>
          <p:xfrm>
            <a:off x="5055930" y="3019758"/>
            <a:ext cx="1405830" cy="5283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60" name="Equation" r:id="rId12" imgW="431640" imgH="177480" progId="Equation.DSMT4">
                    <p:embed/>
                  </p:oleObj>
                </mc:Choice>
                <mc:Fallback>
                  <p:oleObj name="Equation" r:id="rId12" imgW="431640" imgH="177480" progId="Equation.DSMT4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BAE06148-BCE5-55D2-CC6E-A06287E0B1A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55930" y="3019758"/>
                          <a:ext cx="1405830" cy="52839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269420"/>
              </p:ext>
            </p:extLst>
          </p:nvPr>
        </p:nvGraphicFramePr>
        <p:xfrm>
          <a:off x="6052234" y="5371124"/>
          <a:ext cx="505915" cy="505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" name="Equation" r:id="rId13" imgW="164880" imgH="164880" progId="Equation.DSMT4">
                  <p:embed/>
                </p:oleObj>
              </mc:Choice>
              <mc:Fallback>
                <p:oleObj name="Equation" r:id="rId13" imgW="164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52234" y="5371124"/>
                        <a:ext cx="505915" cy="505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2236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6952F98-5F49-CCD5-AB4B-850D93AA0562}"/>
              </a:ext>
            </a:extLst>
          </p:cNvPr>
          <p:cNvSpPr txBox="1"/>
          <p:nvPr/>
        </p:nvSpPr>
        <p:spPr>
          <a:xfrm>
            <a:off x="1661160" y="2926080"/>
            <a:ext cx="382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5EB7E1-F365-2BE9-EE10-F963FD5C1D73}"/>
              </a:ext>
            </a:extLst>
          </p:cNvPr>
          <p:cNvGrpSpPr/>
          <p:nvPr/>
        </p:nvGrpSpPr>
        <p:grpSpPr>
          <a:xfrm>
            <a:off x="624245" y="2548764"/>
            <a:ext cx="10395790" cy="3020044"/>
            <a:chOff x="768096" y="2577572"/>
            <a:chExt cx="8903803" cy="302004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A04BE8B-5AFC-A713-5B8D-86A0C4FD9193}"/>
                </a:ext>
              </a:extLst>
            </p:cNvPr>
            <p:cNvSpPr txBox="1"/>
            <p:nvPr/>
          </p:nvSpPr>
          <p:spPr>
            <a:xfrm>
              <a:off x="1223366" y="5074396"/>
              <a:ext cx="84485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tam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DEG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ythagore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C670A51-5E91-0FCD-0424-49113725271F}"/>
                </a:ext>
              </a:extLst>
            </p:cNvPr>
            <p:cNvSpPr txBox="1"/>
            <p:nvPr/>
          </p:nvSpPr>
          <p:spPr>
            <a:xfrm>
              <a:off x="768096" y="2577572"/>
              <a:ext cx="35252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DEG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38D5581-0BE9-50F5-7C98-1D8473037CE3}"/>
              </a:ext>
            </a:extLst>
          </p:cNvPr>
          <p:cNvSpPr txBox="1"/>
          <p:nvPr/>
        </p:nvSpPr>
        <p:spPr>
          <a:xfrm>
            <a:off x="687301" y="471636"/>
            <a:ext cx="95455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Cho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= 7 cm, DG = 24 cm, EG = 25 cm.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57510"/>
              </p:ext>
            </p:extLst>
          </p:nvPr>
        </p:nvGraphicFramePr>
        <p:xfrm>
          <a:off x="3868695" y="3050176"/>
          <a:ext cx="2354289" cy="448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1" name="Equation" r:id="rId4" imgW="1066680" imgH="203040" progId="Equation.DSMT4">
                  <p:embed/>
                </p:oleObj>
              </mc:Choice>
              <mc:Fallback>
                <p:oleObj name="Equation" r:id="rId4" imgW="10666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68695" y="3050176"/>
                        <a:ext cx="2354289" cy="448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6315004"/>
              </p:ext>
            </p:extLst>
          </p:nvPr>
        </p:nvGraphicFramePr>
        <p:xfrm>
          <a:off x="3868696" y="3687753"/>
          <a:ext cx="5381232" cy="448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2" name="Equation" r:id="rId6" imgW="2438280" imgH="203040" progId="Equation.DSMT4">
                  <p:embed/>
                </p:oleObj>
              </mc:Choice>
              <mc:Fallback>
                <p:oleObj name="Equation" r:id="rId6" imgW="24382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68696" y="3687753"/>
                        <a:ext cx="5381232" cy="448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771009"/>
              </p:ext>
            </p:extLst>
          </p:nvPr>
        </p:nvGraphicFramePr>
        <p:xfrm>
          <a:off x="3855982" y="4275895"/>
          <a:ext cx="2578507" cy="448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3" name="Equation" r:id="rId8" imgW="1168200" imgH="203040" progId="Equation.DSMT4">
                  <p:embed/>
                </p:oleObj>
              </mc:Choice>
              <mc:Fallback>
                <p:oleObj name="Equation" r:id="rId8" imgW="1168200" imgH="203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55982" y="4275895"/>
                        <a:ext cx="2578507" cy="448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737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 rot="5400000">
            <a:off x="9398005" y="3579804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5" name="3 Minute Timer with Musi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039091" cy="584489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97" y="-183568"/>
            <a:ext cx="1226087" cy="1634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828957-2F7C-3178-ABE7-A8D8596826BC}"/>
              </a:ext>
            </a:extLst>
          </p:cNvPr>
          <p:cNvSpPr txBox="1"/>
          <p:nvPr/>
        </p:nvSpPr>
        <p:spPr>
          <a:xfrm>
            <a:off x="937550" y="833377"/>
            <a:ext cx="95722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cm, 21 cm, 29 cm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B4BDE9-9FFD-E124-F230-4A323B1A4118}"/>
              </a:ext>
            </a:extLst>
          </p:cNvPr>
          <p:cNvGrpSpPr/>
          <p:nvPr/>
        </p:nvGrpSpPr>
        <p:grpSpPr>
          <a:xfrm>
            <a:off x="624246" y="2548764"/>
            <a:ext cx="10395789" cy="3450931"/>
            <a:chOff x="768097" y="2577572"/>
            <a:chExt cx="8903802" cy="34509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3DEDF7-6F45-6FD0-7C68-FC3CB5321CF0}"/>
                </a:ext>
              </a:extLst>
            </p:cNvPr>
            <p:cNvSpPr txBox="1"/>
            <p:nvPr/>
          </p:nvSpPr>
          <p:spPr>
            <a:xfrm>
              <a:off x="854575" y="5074396"/>
              <a:ext cx="88173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tam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Pythagore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6110A8-C0EA-C018-4C7A-B793FE78EF70}"/>
                </a:ext>
              </a:extLst>
            </p:cNvPr>
            <p:cNvSpPr txBox="1"/>
            <p:nvPr/>
          </p:nvSpPr>
          <p:spPr>
            <a:xfrm>
              <a:off x="768097" y="2577572"/>
              <a:ext cx="348031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64815"/>
              </p:ext>
            </p:extLst>
          </p:nvPr>
        </p:nvGraphicFramePr>
        <p:xfrm>
          <a:off x="3759663" y="2919773"/>
          <a:ext cx="1719237" cy="561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5" name="Equation" r:id="rId8" imgW="622080" imgH="203040" progId="Equation.DSMT4">
                  <p:embed/>
                </p:oleObj>
              </mc:Choice>
              <mc:Fallback>
                <p:oleObj name="Equation" r:id="rId8" imgW="622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59663" y="2919773"/>
                        <a:ext cx="1719237" cy="561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800530"/>
              </p:ext>
            </p:extLst>
          </p:nvPr>
        </p:nvGraphicFramePr>
        <p:xfrm>
          <a:off x="3759663" y="3457433"/>
          <a:ext cx="4774737" cy="570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6" name="Equation" r:id="rId10" imgW="1701720" imgH="203040" progId="Equation.DSMT4">
                  <p:embed/>
                </p:oleObj>
              </mc:Choice>
              <mc:Fallback>
                <p:oleObj name="Equation" r:id="rId10" imgW="17017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759663" y="3457433"/>
                        <a:ext cx="4774737" cy="5701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018281"/>
              </p:ext>
            </p:extLst>
          </p:nvPr>
        </p:nvGraphicFramePr>
        <p:xfrm>
          <a:off x="3731094" y="4274544"/>
          <a:ext cx="2516836" cy="529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7" name="Equation" r:id="rId12" imgW="965160" imgH="203040" progId="Equation.DSMT4">
                  <p:embed/>
                </p:oleObj>
              </mc:Choice>
              <mc:Fallback>
                <p:oleObj name="Equation" r:id="rId12" imgW="965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731094" y="4274544"/>
                        <a:ext cx="2516836" cy="529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2688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 rot="5400000">
            <a:off x="9398005" y="3579804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5" name="3 Minute Timer with Musi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039091" cy="584489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97" y="-183568"/>
            <a:ext cx="1226087" cy="1634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828957-2F7C-3178-ABE7-A8D8596826BC}"/>
              </a:ext>
            </a:extLst>
          </p:cNvPr>
          <p:cNvSpPr txBox="1"/>
          <p:nvPr/>
        </p:nvSpPr>
        <p:spPr>
          <a:xfrm>
            <a:off x="462987" y="833377"/>
            <a:ext cx="104403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5m 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chu vi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buồm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A1553-2770-9C62-D677-EC876B9B44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912" y="2467260"/>
            <a:ext cx="3669305" cy="4272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6110A8-C0EA-C018-4C7A-B793FE78EF70}"/>
              </a:ext>
            </a:extLst>
          </p:cNvPr>
          <p:cNvSpPr txBox="1"/>
          <p:nvPr/>
        </p:nvSpPr>
        <p:spPr>
          <a:xfrm>
            <a:off x="3031203" y="2303383"/>
            <a:ext cx="8395504" cy="152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(m)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x &gt; 0)</a:t>
            </a: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Pythagore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Hay</a:t>
            </a:r>
            <a:r>
              <a:rPr lang="en-US" sz="2800" dirty="0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D12B21-60C3-8C27-16FF-78FF00212CC0}"/>
              </a:ext>
            </a:extLst>
          </p:cNvPr>
          <p:cNvSpPr txBox="1"/>
          <p:nvPr/>
        </p:nvSpPr>
        <p:spPr>
          <a:xfrm>
            <a:off x="3302694" y="4003035"/>
            <a:ext cx="6383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buồm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endParaRPr lang="en-US" sz="2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19011"/>
              </p:ext>
            </p:extLst>
          </p:nvPr>
        </p:nvGraphicFramePr>
        <p:xfrm>
          <a:off x="7713935" y="3007601"/>
          <a:ext cx="1745055" cy="443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0" name="Equation" r:id="rId9" imgW="799920" imgH="203040" progId="Equation.DSMT4">
                  <p:embed/>
                </p:oleObj>
              </mc:Choice>
              <mc:Fallback>
                <p:oleObj name="Equation" r:id="rId9" imgW="7999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713935" y="3007601"/>
                        <a:ext cx="1745055" cy="443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1630811"/>
              </p:ext>
            </p:extLst>
          </p:nvPr>
        </p:nvGraphicFramePr>
        <p:xfrm>
          <a:off x="3915833" y="3381980"/>
          <a:ext cx="3545509" cy="553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1" name="Equation" r:id="rId11" imgW="1625400" imgH="253800" progId="Equation.DSMT4">
                  <p:embed/>
                </p:oleObj>
              </mc:Choice>
              <mc:Fallback>
                <p:oleObj name="Equation" r:id="rId11" imgW="16254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915833" y="3381980"/>
                        <a:ext cx="3545509" cy="553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496351"/>
              </p:ext>
            </p:extLst>
          </p:nvPr>
        </p:nvGraphicFramePr>
        <p:xfrm>
          <a:off x="3642563" y="4586100"/>
          <a:ext cx="2880726" cy="553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2" name="Equation" r:id="rId13" imgW="1320480" imgH="253800" progId="Equation.DSMT4">
                  <p:embed/>
                </p:oleObj>
              </mc:Choice>
              <mc:Fallback>
                <p:oleObj name="Equation" r:id="rId13" imgW="13204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642563" y="4586100"/>
                        <a:ext cx="2880726" cy="553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114606"/>
              </p:ext>
            </p:extLst>
          </p:nvPr>
        </p:nvGraphicFramePr>
        <p:xfrm>
          <a:off x="3793236" y="5838678"/>
          <a:ext cx="2576034" cy="858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3" name="Equation" r:id="rId15" imgW="1180800" imgH="393480" progId="Equation.DSMT4">
                  <p:embed/>
                </p:oleObj>
              </mc:Choice>
              <mc:Fallback>
                <p:oleObj name="Equation" r:id="rId15" imgW="11808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793236" y="5838678"/>
                        <a:ext cx="2576034" cy="858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337655" y="5117746"/>
            <a:ext cx="5133474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 vi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buồm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57243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2" grpId="0"/>
      <p:bldP spid="9" grpId="0"/>
      <p:bldP spid="18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 rot="5400000">
            <a:off x="9398005" y="3579804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5" name="3 Minute Timer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039091" cy="584489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97" y="-183568"/>
            <a:ext cx="1226087" cy="1634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828957-2F7C-3178-ABE7-A8D8596826BC}"/>
              </a:ext>
            </a:extLst>
          </p:cNvPr>
          <p:cNvSpPr txBox="1"/>
          <p:nvPr/>
        </p:nvSpPr>
        <p:spPr>
          <a:xfrm>
            <a:off x="519545" y="372238"/>
            <a:ext cx="9551744" cy="368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2800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ài</a:t>
            </a:r>
            <a:r>
              <a:rPr lang="en-US" sz="28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800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r>
              <a:rPr lang="en-US" sz="28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/96: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a, 12 cm, 35 cm, 37 cm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b, 10cm, 7cm, 8cm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c, 11cm, 6cm, 7cm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28640" y="114214"/>
            <a:ext cx="4652345" cy="4745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hlinkClick r:id="rId7" action="ppaction://hlinksldjump"/>
          </p:cNvPr>
          <p:cNvSpPr txBox="1"/>
          <p:nvPr/>
        </p:nvSpPr>
        <p:spPr>
          <a:xfrm>
            <a:off x="1446663" y="5322627"/>
            <a:ext cx="94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TextBox 7">
            <a:hlinkClick r:id="rId8" action="ppaction://hlinksldjump"/>
          </p:cNvPr>
          <p:cNvSpPr txBox="1"/>
          <p:nvPr/>
        </p:nvSpPr>
        <p:spPr>
          <a:xfrm>
            <a:off x="2718399" y="5322627"/>
            <a:ext cx="94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hlinkClick r:id="rId9" action="ppaction://hlinksldjump"/>
          </p:cNvPr>
          <p:cNvSpPr txBox="1"/>
          <p:nvPr/>
        </p:nvSpPr>
        <p:spPr>
          <a:xfrm>
            <a:off x="4049714" y="5322627"/>
            <a:ext cx="94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4" name="Right Arrow 3">
            <a:hlinkClick r:id="rId10" action="ppaction://hlinksldjump"/>
          </p:cNvPr>
          <p:cNvSpPr/>
          <p:nvPr/>
        </p:nvSpPr>
        <p:spPr>
          <a:xfrm>
            <a:off x="7451678" y="5997841"/>
            <a:ext cx="54591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58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2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99788" y="1559052"/>
            <a:ext cx="1322077" cy="1047750"/>
          </a:xfrm>
          <a:prstGeom prst="rect">
            <a:avLst/>
          </a:prstGeom>
        </p:spPr>
      </p:pic>
      <p:pic>
        <p:nvPicPr>
          <p:cNvPr id="7180" name="Picture 12" descr="Tổng hợp với hơn 73 về hình kẹo mút mới nhất - coedo.com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693" y="1355353"/>
            <a:ext cx="1427785" cy="142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Bút Chì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983" y="4101431"/>
            <a:ext cx="1978025" cy="197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ình ảnh Tiếng Vỗ Tay Nồng Nhiệt PNG , Vỗ Tay, Clip Nghệ Thuật, Thân Hình  PNG miễn phí tải tập tin PSDComment và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86" y="4439817"/>
            <a:ext cx="1685838" cy="16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ổng hợp với hơn 73 về hình kẹo mút mới nhất - coedo.com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883" y="2445252"/>
            <a:ext cx="323100" cy="3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ÁNH QUY SỮA COSY MARIE HỘP 48G Thùng 48 Hộp - Quality for Lif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015" y="1484400"/>
            <a:ext cx="136842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dirty="0">
              <a:solidFill>
                <a:srgbClr val="C55A11"/>
              </a:solidFill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00" y="5540187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70" name="Picture 2" descr="Biểu Tượng Hộp Quà Tặng Hình Minh Họa Vector Hình minh họa Sẵn có - Tải  xuống Hình ảnh Ngay bây giờ - Biểu tượng - Ký hiệu chữ viết, Biểu tượng -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9" t="14807" r="14210" b="16614"/>
          <a:stretch/>
        </p:blipFill>
        <p:spPr bwMode="auto">
          <a:xfrm>
            <a:off x="1440475" y="916679"/>
            <a:ext cx="21907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3332" y="586996"/>
            <a:ext cx="2125336" cy="2272475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60775" y="701393"/>
            <a:ext cx="2354875" cy="2354875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99207" y="3392488"/>
            <a:ext cx="3264035" cy="3081249"/>
          </a:xfrm>
          <a:prstGeom prst="rect">
            <a:avLst/>
          </a:prstGeom>
        </p:spPr>
      </p:pic>
      <p:pic>
        <p:nvPicPr>
          <p:cNvPr id="5" name="Picture 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11512" y="3080707"/>
            <a:ext cx="3264458" cy="3634893"/>
          </a:xfrm>
          <a:prstGeom prst="rect">
            <a:avLst/>
          </a:prstGeom>
        </p:spPr>
      </p:pic>
      <p:sp>
        <p:nvSpPr>
          <p:cNvPr id="6" name="Right Arrow 5">
            <a:hlinkClick r:id="rId18" action="ppaction://hlinksldjump"/>
          </p:cNvPr>
          <p:cNvSpPr/>
          <p:nvPr/>
        </p:nvSpPr>
        <p:spPr>
          <a:xfrm>
            <a:off x="11106150" y="5540187"/>
            <a:ext cx="818207" cy="585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 rot="5400000">
            <a:off x="9398005" y="3579804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97" y="-183568"/>
            <a:ext cx="1226087" cy="1634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DB8E2A-A8F2-D731-1FC5-8A792D87CAC6}"/>
              </a:ext>
            </a:extLst>
          </p:cNvPr>
          <p:cNvSpPr txBox="1"/>
          <p:nvPr/>
        </p:nvSpPr>
        <p:spPr>
          <a:xfrm>
            <a:off x="1221523" y="1342651"/>
            <a:ext cx="1157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0931978"/>
              </p:ext>
            </p:extLst>
          </p:nvPr>
        </p:nvGraphicFramePr>
        <p:xfrm>
          <a:off x="2299613" y="1869896"/>
          <a:ext cx="1673770" cy="486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3" name="Equation" r:id="rId5" imgW="698400" imgH="203040" progId="Equation.DSMT4">
                  <p:embed/>
                </p:oleObj>
              </mc:Choice>
              <mc:Fallback>
                <p:oleObj name="Equation" r:id="rId5" imgW="69840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99613" y="1869896"/>
                        <a:ext cx="1673770" cy="486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927799"/>
              </p:ext>
            </p:extLst>
          </p:nvPr>
        </p:nvGraphicFramePr>
        <p:xfrm>
          <a:off x="4992066" y="1869896"/>
          <a:ext cx="4351803" cy="486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4" name="Equation" r:id="rId7" imgW="1815840" imgH="203040" progId="Equation.DSMT4">
                  <p:embed/>
                </p:oleObj>
              </mc:Choice>
              <mc:Fallback>
                <p:oleObj name="Equation" r:id="rId7" imgW="1815840" imgH="2030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92066" y="1869896"/>
                        <a:ext cx="4351803" cy="486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225642"/>
              </p:ext>
            </p:extLst>
          </p:nvPr>
        </p:nvGraphicFramePr>
        <p:xfrm>
          <a:off x="4080953" y="2479471"/>
          <a:ext cx="2282414" cy="486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5" name="Equation" r:id="rId9" imgW="952200" imgH="203040" progId="Equation.DSMT4">
                  <p:embed/>
                </p:oleObj>
              </mc:Choice>
              <mc:Fallback>
                <p:oleObj name="Equation" r:id="rId9" imgW="952200" imgH="2030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80953" y="2479471"/>
                        <a:ext cx="2282414" cy="486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342A48C-2E42-22BD-29D4-DBD5C18F1212}"/>
              </a:ext>
            </a:extLst>
          </p:cNvPr>
          <p:cNvSpPr txBox="1"/>
          <p:nvPr/>
        </p:nvSpPr>
        <p:spPr>
          <a:xfrm>
            <a:off x="2058520" y="3089046"/>
            <a:ext cx="9864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Pythagore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4EBB7A-C500-D773-DBCF-EBA78A1109AE}"/>
              </a:ext>
            </a:extLst>
          </p:cNvPr>
          <p:cNvSpPr txBox="1"/>
          <p:nvPr/>
        </p:nvSpPr>
        <p:spPr>
          <a:xfrm>
            <a:off x="2299613" y="2516868"/>
            <a:ext cx="1462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4EBB7A-C500-D773-DBCF-EBA78A1109AE}"/>
              </a:ext>
            </a:extLst>
          </p:cNvPr>
          <p:cNvSpPr txBox="1"/>
          <p:nvPr/>
        </p:nvSpPr>
        <p:spPr>
          <a:xfrm>
            <a:off x="4268804" y="1830418"/>
            <a:ext cx="993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4EBB7A-C500-D773-DBCF-EBA78A1109AE}"/>
              </a:ext>
            </a:extLst>
          </p:cNvPr>
          <p:cNvSpPr txBox="1"/>
          <p:nvPr/>
        </p:nvSpPr>
        <p:spPr>
          <a:xfrm>
            <a:off x="2378991" y="1349848"/>
            <a:ext cx="4063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58520" y="461729"/>
            <a:ext cx="6426075" cy="4745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ight Arrow 1">
            <a:hlinkClick r:id="rId11" action="ppaction://hlinksldjump"/>
          </p:cNvPr>
          <p:cNvSpPr/>
          <p:nvPr/>
        </p:nvSpPr>
        <p:spPr>
          <a:xfrm rot="10800000">
            <a:off x="450376" y="6168788"/>
            <a:ext cx="545911" cy="586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9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3" grpId="0"/>
      <p:bldP spid="24" grpId="0"/>
      <p:bldP spid="25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 rot="5400000">
            <a:off x="9398005" y="3579804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97" y="-183568"/>
            <a:ext cx="1226087" cy="1634783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406126"/>
              </p:ext>
            </p:extLst>
          </p:nvPr>
        </p:nvGraphicFramePr>
        <p:xfrm>
          <a:off x="4114800" y="2184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7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4800" y="2184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0342A48C-2E42-22BD-29D4-DBD5C18F1212}"/>
              </a:ext>
            </a:extLst>
          </p:cNvPr>
          <p:cNvSpPr txBox="1"/>
          <p:nvPr/>
        </p:nvSpPr>
        <p:spPr>
          <a:xfrm>
            <a:off x="1291910" y="2985852"/>
            <a:ext cx="9864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4EBB7A-C500-D773-DBCF-EBA78A1109AE}"/>
              </a:ext>
            </a:extLst>
          </p:cNvPr>
          <p:cNvSpPr txBox="1"/>
          <p:nvPr/>
        </p:nvSpPr>
        <p:spPr>
          <a:xfrm>
            <a:off x="1291910" y="2487016"/>
            <a:ext cx="1462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4EBB7A-C500-D773-DBCF-EBA78A1109AE}"/>
              </a:ext>
            </a:extLst>
          </p:cNvPr>
          <p:cNvSpPr txBox="1"/>
          <p:nvPr/>
        </p:nvSpPr>
        <p:spPr>
          <a:xfrm>
            <a:off x="3261101" y="1800566"/>
            <a:ext cx="993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4EBB7A-C500-D773-DBCF-EBA78A1109AE}"/>
              </a:ext>
            </a:extLst>
          </p:cNvPr>
          <p:cNvSpPr txBox="1"/>
          <p:nvPr/>
        </p:nvSpPr>
        <p:spPr>
          <a:xfrm>
            <a:off x="1371288" y="1319996"/>
            <a:ext cx="4063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960339"/>
              </p:ext>
            </p:extLst>
          </p:nvPr>
        </p:nvGraphicFramePr>
        <p:xfrm>
          <a:off x="1811124" y="1769556"/>
          <a:ext cx="1460442" cy="486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8" name="Equation" r:id="rId7" imgW="609480" imgH="203040" progId="Equation.DSMT4">
                  <p:embed/>
                </p:oleObj>
              </mc:Choice>
              <mc:Fallback>
                <p:oleObj name="Equation" r:id="rId7" imgW="609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11124" y="1769556"/>
                        <a:ext cx="1460442" cy="486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299113"/>
              </p:ext>
            </p:extLst>
          </p:nvPr>
        </p:nvGraphicFramePr>
        <p:xfrm>
          <a:off x="3853659" y="1788547"/>
          <a:ext cx="3377272" cy="486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9" name="Equation" r:id="rId9" imgW="1409400" imgH="203040" progId="Equation.DSMT4">
                  <p:embed/>
                </p:oleObj>
              </mc:Choice>
              <mc:Fallback>
                <p:oleObj name="Equation" r:id="rId9" imgW="1409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53659" y="1788547"/>
                        <a:ext cx="3377272" cy="486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971731"/>
              </p:ext>
            </p:extLst>
          </p:nvPr>
        </p:nvGraphicFramePr>
        <p:xfrm>
          <a:off x="2780589" y="2502787"/>
          <a:ext cx="1916830" cy="486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0" name="Equation" r:id="rId11" imgW="799920" imgH="203040" progId="Equation.DSMT4">
                  <p:embed/>
                </p:oleObj>
              </mc:Choice>
              <mc:Fallback>
                <p:oleObj name="Equation" r:id="rId11" imgW="7999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80589" y="2502787"/>
                        <a:ext cx="1916830" cy="486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2058520" y="461729"/>
            <a:ext cx="6426075" cy="4745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ight Arrow 2">
            <a:hlinkClick r:id="rId13" action="ppaction://hlinksldjump"/>
          </p:cNvPr>
          <p:cNvSpPr/>
          <p:nvPr/>
        </p:nvSpPr>
        <p:spPr>
          <a:xfrm rot="10800000">
            <a:off x="354842" y="5991367"/>
            <a:ext cx="532262" cy="696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90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 rot="5400000">
            <a:off x="9398005" y="3579804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97" y="-183568"/>
            <a:ext cx="1226087" cy="1634783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114800" y="2184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2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4800" y="2184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066090"/>
              </p:ext>
            </p:extLst>
          </p:nvPr>
        </p:nvGraphicFramePr>
        <p:xfrm>
          <a:off x="1650930" y="1884430"/>
          <a:ext cx="1484589" cy="484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3" name="Equation" r:id="rId7" imgW="583920" imgH="190440" progId="Equation.DSMT4">
                  <p:embed/>
                </p:oleObj>
              </mc:Choice>
              <mc:Fallback>
                <p:oleObj name="Equation" r:id="rId7" imgW="583920" imgH="19044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50930" y="1884430"/>
                        <a:ext cx="1484589" cy="484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9932427"/>
              </p:ext>
            </p:extLst>
          </p:nvPr>
        </p:nvGraphicFramePr>
        <p:xfrm>
          <a:off x="4000140" y="1857993"/>
          <a:ext cx="3421011" cy="516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4" name="Equation" r:id="rId9" imgW="1346040" imgH="203040" progId="Equation.DSMT4">
                  <p:embed/>
                </p:oleObj>
              </mc:Choice>
              <mc:Fallback>
                <p:oleObj name="Equation" r:id="rId9" imgW="1346040" imgH="20304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00140" y="1857993"/>
                        <a:ext cx="3421011" cy="516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8950022"/>
              </p:ext>
            </p:extLst>
          </p:nvPr>
        </p:nvGraphicFramePr>
        <p:xfrm>
          <a:off x="2763234" y="2556558"/>
          <a:ext cx="2000969" cy="516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5" name="Equation" r:id="rId11" imgW="787320" imgH="203040" progId="Equation.DSMT4">
                  <p:embed/>
                </p:oleObj>
              </mc:Choice>
              <mc:Fallback>
                <p:oleObj name="Equation" r:id="rId11" imgW="787320" imgH="20304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63234" y="2556558"/>
                        <a:ext cx="2000969" cy="516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0342A48C-2E42-22BD-29D4-DBD5C18F1212}"/>
              </a:ext>
            </a:extLst>
          </p:cNvPr>
          <p:cNvSpPr txBox="1"/>
          <p:nvPr/>
        </p:nvSpPr>
        <p:spPr>
          <a:xfrm>
            <a:off x="1314369" y="3305127"/>
            <a:ext cx="9864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Pythagore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4EBB7A-C500-D773-DBCF-EBA78A1109AE}"/>
              </a:ext>
            </a:extLst>
          </p:cNvPr>
          <p:cNvSpPr txBox="1"/>
          <p:nvPr/>
        </p:nvSpPr>
        <p:spPr>
          <a:xfrm>
            <a:off x="1234991" y="2589792"/>
            <a:ext cx="1462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4EBB7A-C500-D773-DBCF-EBA78A1109AE}"/>
              </a:ext>
            </a:extLst>
          </p:cNvPr>
          <p:cNvSpPr txBox="1"/>
          <p:nvPr/>
        </p:nvSpPr>
        <p:spPr>
          <a:xfrm>
            <a:off x="3204182" y="1903342"/>
            <a:ext cx="993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4EBB7A-C500-D773-DBCF-EBA78A1109AE}"/>
              </a:ext>
            </a:extLst>
          </p:cNvPr>
          <p:cNvSpPr txBox="1"/>
          <p:nvPr/>
        </p:nvSpPr>
        <p:spPr>
          <a:xfrm>
            <a:off x="1314369" y="1351909"/>
            <a:ext cx="4063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58520" y="461729"/>
            <a:ext cx="6426075" cy="4745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ight Arrow 2">
            <a:hlinkClick r:id="rId13" action="ppaction://hlinksldjump"/>
          </p:cNvPr>
          <p:cNvSpPr/>
          <p:nvPr/>
        </p:nvSpPr>
        <p:spPr>
          <a:xfrm rot="10800000">
            <a:off x="696036" y="5732060"/>
            <a:ext cx="618333" cy="5869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00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 rot="5400000">
            <a:off x="9398005" y="3579804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97" y="-183568"/>
            <a:ext cx="1226087" cy="1634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6C931E-CFDD-1BFA-C4C1-0FFD7CA89993}"/>
              </a:ext>
            </a:extLst>
          </p:cNvPr>
          <p:cNvSpPr txBox="1"/>
          <p:nvPr/>
        </p:nvSpPr>
        <p:spPr>
          <a:xfrm>
            <a:off x="319037" y="277230"/>
            <a:ext cx="9970858" cy="253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4/ SGK- 97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189" y="2568188"/>
            <a:ext cx="2998087" cy="334874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369839"/>
              </p:ext>
            </p:extLst>
          </p:nvPr>
        </p:nvGraphicFramePr>
        <p:xfrm>
          <a:off x="523921" y="3271660"/>
          <a:ext cx="5098953" cy="2311482"/>
        </p:xfrm>
        <a:graphic>
          <a:graphicData uri="http://schemas.openxmlformats.org/drawingml/2006/table">
            <a:tbl>
              <a:tblPr firstRow="1" firstCol="1" bandRow="1"/>
              <a:tblGrid>
                <a:gridCol w="1430530">
                  <a:extLst>
                    <a:ext uri="{9D8B030D-6E8A-4147-A177-3AD203B41FA5}">
                      <a16:colId xmlns:a16="http://schemas.microsoft.com/office/drawing/2014/main" val="1231189585"/>
                    </a:ext>
                  </a:extLst>
                </a:gridCol>
                <a:gridCol w="3668423">
                  <a:extLst>
                    <a:ext uri="{9D8B030D-6E8A-4147-A177-3AD203B41FA5}">
                      <a16:colId xmlns:a16="http://schemas.microsoft.com/office/drawing/2014/main" val="350913586"/>
                    </a:ext>
                  </a:extLst>
                </a:gridCol>
              </a:tblGrid>
              <a:tr h="14418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</a:t>
                      </a:r>
                    </a:p>
                    <a:p>
                      <a:pPr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GT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</a:p>
                    <a:p>
                      <a:pPr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420631"/>
                  </a:ext>
                </a:extLst>
              </a:tr>
              <a:tr h="8696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KL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001446"/>
                  </a:ext>
                </a:extLst>
              </a:tr>
            </a:tbl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483945"/>
              </p:ext>
            </p:extLst>
          </p:nvPr>
        </p:nvGraphicFramePr>
        <p:xfrm>
          <a:off x="2054582" y="3775843"/>
          <a:ext cx="878432" cy="372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2" name="Equation" r:id="rId6" imgW="431425" imgH="177646" progId="Equation.DSMT4">
                  <p:embed/>
                </p:oleObj>
              </mc:Choice>
              <mc:Fallback>
                <p:oleObj name="Equation" r:id="rId6" imgW="431425" imgH="177646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4582" y="3775843"/>
                        <a:ext cx="878432" cy="3726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3882150"/>
              </p:ext>
            </p:extLst>
          </p:nvPr>
        </p:nvGraphicFramePr>
        <p:xfrm>
          <a:off x="3073398" y="3689429"/>
          <a:ext cx="2770187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3" name="Equation" r:id="rId8" imgW="1320480" imgH="279360" progId="Equation.DSMT4">
                  <p:embed/>
                </p:oleObj>
              </mc:Choice>
              <mc:Fallback>
                <p:oleObj name="Equation" r:id="rId8" imgW="1320480" imgH="27936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3398" y="3689429"/>
                        <a:ext cx="2770187" cy="5857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081702"/>
              </p:ext>
            </p:extLst>
          </p:nvPr>
        </p:nvGraphicFramePr>
        <p:xfrm>
          <a:off x="2029963" y="4213069"/>
          <a:ext cx="2503488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4" name="Equation" r:id="rId10" imgW="1193760" imgH="164880" progId="Equation.DSMT4">
                  <p:embed/>
                </p:oleObj>
              </mc:Choice>
              <mc:Fallback>
                <p:oleObj name="Equation" r:id="rId10" imgW="1193760" imgH="16488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9963" y="4213069"/>
                        <a:ext cx="2503488" cy="3460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267101"/>
              </p:ext>
            </p:extLst>
          </p:nvPr>
        </p:nvGraphicFramePr>
        <p:xfrm>
          <a:off x="1970608" y="5118580"/>
          <a:ext cx="1919288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5" name="Equation" r:id="rId12" imgW="914400" imgH="241200" progId="Equation.DSMT4">
                  <p:embed/>
                </p:oleObj>
              </mc:Choice>
              <mc:Fallback>
                <p:oleObj name="Equation" r:id="rId12" imgW="914400" imgH="24120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0608" y="5118580"/>
                        <a:ext cx="1919288" cy="5064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96872" y="4656398"/>
            <a:ext cx="2769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627993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 rot="5400000">
            <a:off x="9398005" y="3579804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97" y="-183568"/>
            <a:ext cx="1226087" cy="1634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861B98-05A1-8BCE-109B-3AC8018EECA8}"/>
              </a:ext>
            </a:extLst>
          </p:cNvPr>
          <p:cNvSpPr txBox="1"/>
          <p:nvPr/>
        </p:nvSpPr>
        <p:spPr>
          <a:xfrm>
            <a:off x="2976618" y="367159"/>
            <a:ext cx="1134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84984" y="20487"/>
            <a:ext cx="173378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97411" y="48467"/>
            <a:ext cx="2771372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0038" y="997786"/>
            <a:ext cx="3970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83131" y="18295"/>
            <a:ext cx="137352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874533"/>
              </p:ext>
            </p:extLst>
          </p:nvPr>
        </p:nvGraphicFramePr>
        <p:xfrm>
          <a:off x="1086327" y="1068027"/>
          <a:ext cx="992568" cy="37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4" r:id="rId5" imgW="457002" imgH="165028" progId="Equation.DSMT4">
                  <p:embed/>
                </p:oleObj>
              </mc:Choice>
              <mc:Fallback>
                <p:oleObj r:id="rId5" imgW="457002" imgH="165028" progId="Equation.DSMT4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6327" y="1068027"/>
                        <a:ext cx="992568" cy="3722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-1" y="-10141"/>
            <a:ext cx="137352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481424"/>
              </p:ext>
            </p:extLst>
          </p:nvPr>
        </p:nvGraphicFramePr>
        <p:xfrm>
          <a:off x="2624209" y="1059739"/>
          <a:ext cx="940328" cy="37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5" r:id="rId7" imgW="469696" imgH="177723" progId="Equation.DSMT4">
                  <p:embed/>
                </p:oleObj>
              </mc:Choice>
              <mc:Fallback>
                <p:oleObj r:id="rId7" imgW="469696" imgH="177723" progId="Equation.DSMT4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4209" y="1059739"/>
                        <a:ext cx="940328" cy="3722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19293" y="1674371"/>
            <a:ext cx="9567827" cy="1852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AB = AC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71693" y="4928927"/>
                <a:ext cx="1057130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Nên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AH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tuyến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∆ 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𝐴𝐵𝐶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định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nghĩa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tuyến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Suy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ra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93" y="4928927"/>
                <a:ext cx="10571304" cy="954107"/>
              </a:xfrm>
              <a:prstGeom prst="rect">
                <a:avLst/>
              </a:prstGeom>
              <a:blipFill>
                <a:blip r:embed="rId9"/>
                <a:stretch>
                  <a:fillRect l="-1211" t="-7051" r="-23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7555" y="-108857"/>
            <a:ext cx="2998087" cy="3348742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534375"/>
              </p:ext>
            </p:extLst>
          </p:nvPr>
        </p:nvGraphicFramePr>
        <p:xfrm>
          <a:off x="419294" y="2536428"/>
          <a:ext cx="2784162" cy="538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6" name="Equation" r:id="rId11" imgW="1180800" imgH="228600" progId="Equation.DSMT4">
                  <p:embed/>
                </p:oleObj>
              </mc:Choice>
              <mc:Fallback>
                <p:oleObj name="Equation" r:id="rId11" imgW="1180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9294" y="2536428"/>
                        <a:ext cx="2784162" cy="538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19293" y="3718107"/>
            <a:ext cx="10571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BH = CH (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90527"/>
              </p:ext>
            </p:extLst>
          </p:nvPr>
        </p:nvGraphicFramePr>
        <p:xfrm>
          <a:off x="1308583" y="4223403"/>
          <a:ext cx="1717644" cy="505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7" name="Equation" r:id="rId13" imgW="863280" imgH="253800" progId="Equation.DSMT4">
                  <p:embed/>
                </p:oleObj>
              </mc:Choice>
              <mc:Fallback>
                <p:oleObj name="Equation" r:id="rId13" imgW="8632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308583" y="4223403"/>
                        <a:ext cx="1717644" cy="505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5792866"/>
              </p:ext>
            </p:extLst>
          </p:nvPr>
        </p:nvGraphicFramePr>
        <p:xfrm>
          <a:off x="2078895" y="5311985"/>
          <a:ext cx="2576466" cy="783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8" name="Equation" r:id="rId15" imgW="1295280" imgH="393480" progId="Equation.DSMT4">
                  <p:embed/>
                </p:oleObj>
              </mc:Choice>
              <mc:Fallback>
                <p:oleObj name="Equation" r:id="rId15" imgW="1295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078895" y="5311985"/>
                        <a:ext cx="2576466" cy="783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6180259"/>
              </p:ext>
            </p:extLst>
          </p:nvPr>
        </p:nvGraphicFramePr>
        <p:xfrm>
          <a:off x="1035890" y="3078718"/>
          <a:ext cx="2044655" cy="362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9" name="Equation" r:id="rId17" imgW="1002960" imgH="177480" progId="Equation.DSMT4">
                  <p:embed/>
                </p:oleObj>
              </mc:Choice>
              <mc:Fallback>
                <p:oleObj name="Equation" r:id="rId17" imgW="1002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035890" y="3078718"/>
                        <a:ext cx="2044655" cy="362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08570" y="2989063"/>
            <a:ext cx="4698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959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32" grpId="0"/>
      <p:bldP spid="33" grpId="0"/>
      <p:bldP spid="1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 rot="5400000">
            <a:off x="9398005" y="3579804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97" y="-183568"/>
            <a:ext cx="1226087" cy="16347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585" y="841025"/>
            <a:ext cx="2998087" cy="334874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87377" y="841025"/>
            <a:ext cx="4875476" cy="954107"/>
            <a:chOff x="1387377" y="841025"/>
            <a:chExt cx="4875476" cy="954107"/>
          </a:xfrm>
        </p:grpSpPr>
        <p:sp>
          <p:nvSpPr>
            <p:cNvPr id="10" name="TextBox 9"/>
            <p:cNvSpPr txBox="1"/>
            <p:nvPr/>
          </p:nvSpPr>
          <p:spPr>
            <a:xfrm>
              <a:off x="1387377" y="841025"/>
              <a:ext cx="48754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Xét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vuông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Pythagore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36812087"/>
                </p:ext>
              </p:extLst>
            </p:nvPr>
          </p:nvGraphicFramePr>
          <p:xfrm>
            <a:off x="2078422" y="841025"/>
            <a:ext cx="1213792" cy="4551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53" name="Equation" r:id="rId6" imgW="965101" imgH="361819" progId="Equation.DSMT4">
                    <p:embed/>
                  </p:oleObj>
                </mc:Choice>
                <mc:Fallback>
                  <p:oleObj name="Equation" r:id="rId6" imgW="965101" imgH="36181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078422" y="841025"/>
                          <a:ext cx="1213792" cy="4551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813913"/>
              </p:ext>
            </p:extLst>
          </p:nvPr>
        </p:nvGraphicFramePr>
        <p:xfrm>
          <a:off x="2253029" y="2971290"/>
          <a:ext cx="1543050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4" name="Equation" r:id="rId8" imgW="736560" imgH="431640" progId="Equation.DSMT4">
                  <p:embed/>
                </p:oleObj>
              </mc:Choice>
              <mc:Fallback>
                <p:oleObj name="Equation" r:id="rId8" imgW="7365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53029" y="2971290"/>
                        <a:ext cx="1543050" cy="903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958259"/>
              </p:ext>
            </p:extLst>
          </p:nvPr>
        </p:nvGraphicFramePr>
        <p:xfrm>
          <a:off x="2618788" y="1771816"/>
          <a:ext cx="2455541" cy="391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5" name="Equation" r:id="rId10" imgW="1193760" imgH="190440" progId="Equation.DSMT4">
                  <p:embed/>
                </p:oleObj>
              </mc:Choice>
              <mc:Fallback>
                <p:oleObj name="Equation" r:id="rId10" imgW="11937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18788" y="1771816"/>
                        <a:ext cx="2455541" cy="391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55694" y="2354319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012784"/>
              </p:ext>
            </p:extLst>
          </p:nvPr>
        </p:nvGraphicFramePr>
        <p:xfrm>
          <a:off x="2238281" y="2178007"/>
          <a:ext cx="4493117" cy="862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6" name="Equation" r:id="rId12" imgW="2184120" imgH="419040" progId="Equation.DSMT4">
                  <p:embed/>
                </p:oleObj>
              </mc:Choice>
              <mc:Fallback>
                <p:oleObj name="Equation" r:id="rId12" imgW="21841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38281" y="2178007"/>
                        <a:ext cx="4493117" cy="862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418045"/>
              </p:ext>
            </p:extLst>
          </p:nvPr>
        </p:nvGraphicFramePr>
        <p:xfrm>
          <a:off x="4858678" y="841025"/>
          <a:ext cx="509937" cy="47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7" name="Equation" r:id="rId14" imgW="177480" imgH="164880" progId="Equation.DSMT4">
                  <p:embed/>
                </p:oleObj>
              </mc:Choice>
              <mc:Fallback>
                <p:oleObj name="Equation" r:id="rId14" imgW="1774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858678" y="841025"/>
                        <a:ext cx="509937" cy="473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0033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 rot="5400000">
            <a:off x="9398005" y="3579804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97" y="-183568"/>
            <a:ext cx="1226087" cy="1634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861B98-05A1-8BCE-109B-3AC8018EECA8}"/>
              </a:ext>
            </a:extLst>
          </p:cNvPr>
          <p:cNvSpPr txBox="1"/>
          <p:nvPr/>
        </p:nvSpPr>
        <p:spPr>
          <a:xfrm>
            <a:off x="3301111" y="2861676"/>
            <a:ext cx="1134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694" y="91298"/>
            <a:ext cx="2998087" cy="334874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450579"/>
              </p:ext>
            </p:extLst>
          </p:nvPr>
        </p:nvGraphicFramePr>
        <p:xfrm>
          <a:off x="687597" y="295474"/>
          <a:ext cx="5098953" cy="2311482"/>
        </p:xfrm>
        <a:graphic>
          <a:graphicData uri="http://schemas.openxmlformats.org/drawingml/2006/table">
            <a:tbl>
              <a:tblPr firstRow="1" firstCol="1" bandRow="1"/>
              <a:tblGrid>
                <a:gridCol w="1430530">
                  <a:extLst>
                    <a:ext uri="{9D8B030D-6E8A-4147-A177-3AD203B41FA5}">
                      <a16:colId xmlns:a16="http://schemas.microsoft.com/office/drawing/2014/main" val="1231189585"/>
                    </a:ext>
                  </a:extLst>
                </a:gridCol>
                <a:gridCol w="3668423">
                  <a:extLst>
                    <a:ext uri="{9D8B030D-6E8A-4147-A177-3AD203B41FA5}">
                      <a16:colId xmlns:a16="http://schemas.microsoft.com/office/drawing/2014/main" val="350913586"/>
                    </a:ext>
                  </a:extLst>
                </a:gridCol>
              </a:tblGrid>
              <a:tr h="14418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</a:t>
                      </a:r>
                    </a:p>
                    <a:p>
                      <a:pPr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GT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</a:p>
                    <a:p>
                      <a:pPr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420631"/>
                  </a:ext>
                </a:extLst>
              </a:tr>
              <a:tr h="8696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KL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001446"/>
                  </a:ext>
                </a:extLst>
              </a:tr>
            </a:tbl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077374"/>
              </p:ext>
            </p:extLst>
          </p:nvPr>
        </p:nvGraphicFramePr>
        <p:xfrm>
          <a:off x="2218258" y="799657"/>
          <a:ext cx="878432" cy="372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" name="Equation" r:id="rId6" imgW="431425" imgH="177646" progId="Equation.DSMT4">
                  <p:embed/>
                </p:oleObj>
              </mc:Choice>
              <mc:Fallback>
                <p:oleObj name="Equation" r:id="rId6" imgW="431425" imgH="177646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8258" y="799657"/>
                        <a:ext cx="878432" cy="3726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61269"/>
              </p:ext>
            </p:extLst>
          </p:nvPr>
        </p:nvGraphicFramePr>
        <p:xfrm>
          <a:off x="3237074" y="713243"/>
          <a:ext cx="2770187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" name="Equation" r:id="rId8" imgW="1320480" imgH="279360" progId="Equation.DSMT4">
                  <p:embed/>
                </p:oleObj>
              </mc:Choice>
              <mc:Fallback>
                <p:oleObj name="Equation" r:id="rId8" imgW="1320480" imgH="27936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7074" y="713243"/>
                        <a:ext cx="2770187" cy="5857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047628"/>
              </p:ext>
            </p:extLst>
          </p:nvPr>
        </p:nvGraphicFramePr>
        <p:xfrm>
          <a:off x="2193639" y="1236883"/>
          <a:ext cx="2503488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" name="Equation" r:id="rId10" imgW="1193760" imgH="164880" progId="Equation.DSMT4">
                  <p:embed/>
                </p:oleObj>
              </mc:Choice>
              <mc:Fallback>
                <p:oleObj name="Equation" r:id="rId10" imgW="1193760" imgH="16488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3639" y="1236883"/>
                        <a:ext cx="2503488" cy="3460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2007976"/>
              </p:ext>
            </p:extLst>
          </p:nvPr>
        </p:nvGraphicFramePr>
        <p:xfrm>
          <a:off x="2134284" y="2142394"/>
          <a:ext cx="1919288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" name="Equation" r:id="rId12" imgW="914400" imgH="241200" progId="Equation.DSMT4">
                  <p:embed/>
                </p:oleObj>
              </mc:Choice>
              <mc:Fallback>
                <p:oleObj name="Equation" r:id="rId12" imgW="914400" imgH="2412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4284" y="2142394"/>
                        <a:ext cx="1919288" cy="5064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060548" y="1680212"/>
            <a:ext cx="2769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CCEC28-9A09-702D-DD56-4570BEC39C94}"/>
              </a:ext>
            </a:extLst>
          </p:cNvPr>
          <p:cNvSpPr txBox="1"/>
          <p:nvPr/>
        </p:nvSpPr>
        <p:spPr>
          <a:xfrm>
            <a:off x="1258286" y="3592610"/>
            <a:ext cx="559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467677"/>
              </p:ext>
            </p:extLst>
          </p:nvPr>
        </p:nvGraphicFramePr>
        <p:xfrm>
          <a:off x="2598152" y="4234801"/>
          <a:ext cx="2473719" cy="912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6" name="Equation" r:id="rId14" imgW="1066680" imgH="393480" progId="Equation.DSMT4">
                  <p:embed/>
                </p:oleObj>
              </mc:Choice>
              <mc:Fallback>
                <p:oleObj name="Equation" r:id="rId14" imgW="1066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598152" y="4234801"/>
                        <a:ext cx="2473719" cy="912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943955"/>
              </p:ext>
            </p:extLst>
          </p:nvPr>
        </p:nvGraphicFramePr>
        <p:xfrm>
          <a:off x="2594865" y="5119045"/>
          <a:ext cx="3681129" cy="1001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" name="Equation" r:id="rId16" imgW="1587240" imgH="431640" progId="Equation.DSMT4">
                  <p:embed/>
                </p:oleObj>
              </mc:Choice>
              <mc:Fallback>
                <p:oleObj name="Equation" r:id="rId16" imgW="15872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594865" y="5119045"/>
                        <a:ext cx="3681129" cy="10012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10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 rot="5400000">
            <a:off x="9398005" y="3579804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VẬN DỤNG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97" y="-183568"/>
            <a:ext cx="1226087" cy="1634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828957-2F7C-3178-ABE7-A8D8596826BC}"/>
              </a:ext>
            </a:extLst>
          </p:cNvPr>
          <p:cNvSpPr txBox="1"/>
          <p:nvPr/>
        </p:nvSpPr>
        <p:spPr>
          <a:xfrm>
            <a:off x="255057" y="109181"/>
            <a:ext cx="10700815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u="sng" dirty="0" err="1">
                <a:solidFill>
                  <a:srgbClr val="4112E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2800" u="sng" dirty="0" err="1">
                <a:solidFill>
                  <a:srgbClr val="4112E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ài</a:t>
            </a:r>
            <a:r>
              <a:rPr lang="en-US" sz="2800" u="sng" dirty="0">
                <a:solidFill>
                  <a:srgbClr val="4112E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u="sng" dirty="0" err="1">
                <a:solidFill>
                  <a:srgbClr val="4112E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u="sng" dirty="0">
                <a:solidFill>
                  <a:srgbClr val="4112E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 </a:t>
            </a:r>
            <a:r>
              <a:rPr lang="en-US" sz="2800" u="sng" dirty="0" err="1">
                <a:solidFill>
                  <a:srgbClr val="4112E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r>
              <a:rPr lang="en-US" sz="2800" u="sng" dirty="0">
                <a:solidFill>
                  <a:srgbClr val="4112E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/97</a:t>
            </a:r>
            <a:endParaRPr lang="en-US" sz="3200" u="sng" dirty="0">
              <a:solidFill>
                <a:srgbClr val="4112EE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7m,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6m,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5m.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?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80E31-0059-B790-2510-46500A80C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57" y="3194611"/>
            <a:ext cx="3761358" cy="364184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CB1D81-FF91-A5C7-EA44-DE76EE95DECB}"/>
              </a:ext>
            </a:extLst>
          </p:cNvPr>
          <p:cNvSpPr txBox="1"/>
          <p:nvPr/>
        </p:nvSpPr>
        <p:spPr>
          <a:xfrm>
            <a:off x="3761773" y="2689350"/>
            <a:ext cx="74772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endParaRPr lang="en-US" sz="28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94B69FE-6E92-3AE1-9BC4-B0775F1CD0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908" y="3983167"/>
            <a:ext cx="2941643" cy="2879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11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 rot="5400000">
            <a:off x="9398005" y="3579804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VẬN DỤNG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97" y="-183568"/>
            <a:ext cx="1226087" cy="163478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CB1D81-FF91-A5C7-EA44-DE76EE95DECB}"/>
              </a:ext>
            </a:extLst>
          </p:cNvPr>
          <p:cNvSpPr txBox="1"/>
          <p:nvPr/>
        </p:nvSpPr>
        <p:spPr>
          <a:xfrm>
            <a:off x="126483" y="293392"/>
            <a:ext cx="7477246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CD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BC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khấu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</a:t>
            </a:r>
          </a:p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ADCH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94B69FE-6E92-3AE1-9BC4-B0775F1CD0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182" y="1397110"/>
            <a:ext cx="3577415" cy="3502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586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 rot="5400000">
            <a:off x="9398005" y="3579804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VẬN DỤNG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97" y="-183568"/>
            <a:ext cx="1226087" cy="16347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4B69FE-6E92-3AE1-9BC4-B0775F1CD0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182" y="1397110"/>
            <a:ext cx="3577415" cy="350208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4980DFB4-BA81-EAFC-1463-D88D39AB3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08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0B8517-DCEE-02F4-BBFC-E1930261C75B}"/>
              </a:ext>
            </a:extLst>
          </p:cNvPr>
          <p:cNvGrpSpPr/>
          <p:nvPr/>
        </p:nvGrpSpPr>
        <p:grpSpPr>
          <a:xfrm>
            <a:off x="188531" y="333197"/>
            <a:ext cx="7477246" cy="954107"/>
            <a:chOff x="126483" y="293392"/>
            <a:chExt cx="7477246" cy="95410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9CB1D81-FF91-A5C7-EA44-DE76EE95DECB}"/>
                </a:ext>
              </a:extLst>
            </p:cNvPr>
            <p:cNvSpPr txBox="1"/>
            <p:nvPr/>
          </p:nvSpPr>
          <p:spPr>
            <a:xfrm>
              <a:off x="126483" y="293392"/>
              <a:ext cx="74772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HC= AD = 5cm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CD = AH = 6cm</a:t>
              </a: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D7B8BB7-804C-A1A1-F791-A616E7BCA654}"/>
                    </a:ext>
                  </a:extLst>
                </p:cNvPr>
                <p:cNvSpPr txBox="1"/>
                <p:nvPr/>
              </p:nvSpPr>
              <p:spPr>
                <a:xfrm>
                  <a:off x="551372" y="708025"/>
                  <a:ext cx="1724723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800" i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𝐴𝐵</m:t>
                        </m:r>
                      </m:oMath>
                    </m:oMathPara>
                  </a14:m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D7B8BB7-804C-A1A1-F791-A616E7BCA6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372" y="708025"/>
                  <a:ext cx="1724723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1DBA253-88BF-6E60-D91F-ECEAF5DC4D6C}"/>
              </a:ext>
            </a:extLst>
          </p:cNvPr>
          <p:cNvSpPr txBox="1"/>
          <p:nvPr/>
        </p:nvSpPr>
        <p:spPr>
          <a:xfrm>
            <a:off x="188531" y="1451215"/>
            <a:ext cx="4890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BH = AB- AH= 7 - 6 = 1m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BF945D-89FE-86FB-AEBA-5AAF0941938B}"/>
              </a:ext>
            </a:extLst>
          </p:cNvPr>
          <p:cNvSpPr txBox="1"/>
          <p:nvPr/>
        </p:nvSpPr>
        <p:spPr>
          <a:xfrm>
            <a:off x="188531" y="2194047"/>
            <a:ext cx="5567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BHC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480480"/>
              </p:ext>
            </p:extLst>
          </p:nvPr>
        </p:nvGraphicFramePr>
        <p:xfrm>
          <a:off x="786304" y="3367766"/>
          <a:ext cx="2917555" cy="501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3" name="Equation" r:id="rId7" imgW="1180800" imgH="203040" progId="Equation.DSMT4">
                  <p:embed/>
                </p:oleObj>
              </mc:Choice>
              <mc:Fallback>
                <p:oleObj name="Equation" r:id="rId7" imgW="1180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6304" y="3367766"/>
                        <a:ext cx="2917555" cy="5019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4355512"/>
              </p:ext>
            </p:extLst>
          </p:nvPr>
        </p:nvGraphicFramePr>
        <p:xfrm>
          <a:off x="1529905" y="3875283"/>
          <a:ext cx="3294014" cy="501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4" name="Equation" r:id="rId9" imgW="1333440" imgH="203040" progId="Equation.DSMT4">
                  <p:embed/>
                </p:oleObj>
              </mc:Choice>
              <mc:Fallback>
                <p:oleObj name="Equation" r:id="rId9" imgW="13334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29905" y="3875283"/>
                        <a:ext cx="3294014" cy="5019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3016105"/>
              </p:ext>
            </p:extLst>
          </p:nvPr>
        </p:nvGraphicFramePr>
        <p:xfrm>
          <a:off x="786304" y="4522866"/>
          <a:ext cx="6086085" cy="658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5" name="Equation" r:id="rId11" imgW="2463480" imgH="266400" progId="Equation.DSMT4">
                  <p:embed/>
                </p:oleObj>
              </mc:Choice>
              <mc:Fallback>
                <p:oleObj name="Equation" r:id="rId11" imgW="24634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86304" y="4522866"/>
                        <a:ext cx="6086085" cy="6588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88531" y="5326673"/>
            <a:ext cx="7471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khấu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5,1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mét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40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1">
            <a:extLst>
              <a:ext uri="{FF2B5EF4-FFF2-40B4-BE49-F238E27FC236}">
                <a16:creationId xmlns:a16="http://schemas.microsoft.com/office/drawing/2014/main" id="{C22D4B6E-0EC4-5960-5681-658D56E5E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1EC3F241-3F01-86D5-67A5-95EAB598D801}"/>
              </a:ext>
            </a:extLst>
          </p:cNvPr>
          <p:cNvGrpSpPr/>
          <p:nvPr/>
        </p:nvGrpSpPr>
        <p:grpSpPr>
          <a:xfrm>
            <a:off x="2245492" y="2586815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D204BF6-C83E-24AA-DAC8-2E0C01546060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FC957BB0-AC7B-A140-7575-3094A6347731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3927F70C-D654-50D0-84FE-4593D3DA67F8}"/>
              </a:ext>
            </a:extLst>
          </p:cNvPr>
          <p:cNvGrpSpPr/>
          <p:nvPr/>
        </p:nvGrpSpPr>
        <p:grpSpPr>
          <a:xfrm>
            <a:off x="6468090" y="3911782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9E59DB8C-8DB8-9528-80BA-B0063A8653B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CC3A7299-3964-B7BC-3F5A-38A6A02FD99C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3A38B008-EA19-974D-1242-A7CB55D3DD6D}"/>
              </a:ext>
            </a:extLst>
          </p:cNvPr>
          <p:cNvGrpSpPr/>
          <p:nvPr/>
        </p:nvGrpSpPr>
        <p:grpSpPr>
          <a:xfrm>
            <a:off x="2245492" y="3943700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8881A033-78BB-1835-844E-D908E045C4C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434341DF-AE40-A32B-6083-AA1C1FACD686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08320D4C-EBD1-F0EF-5A59-6351BFAEB09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01191" y="5395160"/>
            <a:ext cx="424539" cy="419715"/>
          </a:xfrm>
          <a:prstGeom prst="ellipse">
            <a:avLst/>
          </a:prstGeom>
        </p:spPr>
      </p:pic>
      <p:sp>
        <p:nvSpPr>
          <p:cNvPr id="11271" name="Text Box 2">
            <a:extLst>
              <a:ext uri="{FF2B5EF4-FFF2-40B4-BE49-F238E27FC236}">
                <a16:creationId xmlns:a16="http://schemas.microsoft.com/office/drawing/2014/main" id="{3E9E2568-A843-53B1-5FD0-7DC8D35D8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284" y="762000"/>
            <a:ext cx="8912506" cy="111697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= 4,5 cm, BC = 7,5 cm.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AC? </a:t>
            </a:r>
            <a:endParaRPr lang="en-US" alt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72" name="Text Box 2">
            <a:extLst>
              <a:ext uri="{FF2B5EF4-FFF2-40B4-BE49-F238E27FC236}">
                <a16:creationId xmlns:a16="http://schemas.microsoft.com/office/drawing/2014/main" id="{F9F1D8A7-CACE-9C64-C5ED-E9D881075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507" y="2786208"/>
            <a:ext cx="2743200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5,5 cm  </a:t>
            </a:r>
            <a:endParaRPr lang="en-US" alt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73" name="Text Box 2">
            <a:extLst>
              <a:ext uri="{FF2B5EF4-FFF2-40B4-BE49-F238E27FC236}">
                <a16:creationId xmlns:a16="http://schemas.microsoft.com/office/drawing/2014/main" id="{DF2CA745-B603-AA31-C6B6-FDDD5200B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210" y="4223983"/>
            <a:ext cx="2743200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 cm   </a:t>
            </a:r>
            <a:endParaRPr lang="en-US" alt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74" name="Text Box 2">
            <a:extLst>
              <a:ext uri="{FF2B5EF4-FFF2-40B4-BE49-F238E27FC236}">
                <a16:creationId xmlns:a16="http://schemas.microsoft.com/office/drawing/2014/main" id="{05F1CE57-C486-0349-60F0-49B751A47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7480" y="4154068"/>
            <a:ext cx="2743200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cm 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" name="Sai1.MsPham">
            <a:extLst>
              <a:ext uri="{FF2B5EF4-FFF2-40B4-BE49-F238E27FC236}">
                <a16:creationId xmlns:a16="http://schemas.microsoft.com/office/drawing/2014/main" id="{03ED3E70-17D6-50CA-CA91-0401C7DFAB6D}"/>
              </a:ext>
            </a:extLst>
          </p:cNvPr>
          <p:cNvGrpSpPr/>
          <p:nvPr/>
        </p:nvGrpSpPr>
        <p:grpSpPr>
          <a:xfrm>
            <a:off x="6518603" y="2513135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AB2DE06F-D52C-3A73-34C8-BF90804C92DF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1">
              <a:extLst>
                <a:ext uri="{FF2B5EF4-FFF2-40B4-BE49-F238E27FC236}">
                  <a16:creationId xmlns:a16="http://schemas.microsoft.com/office/drawing/2014/main" id="{872D6114-CE99-3B8B-6721-97D3B2FEF4C2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24" name="Text Box 2">
            <a:extLst>
              <a:ext uri="{FF2B5EF4-FFF2-40B4-BE49-F238E27FC236}">
                <a16:creationId xmlns:a16="http://schemas.microsoft.com/office/drawing/2014/main" id="{32E8390A-4439-BC22-7DAD-46B8B0C4E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612" y="2787052"/>
            <a:ext cx="2743200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7,5 cm   </a:t>
            </a:r>
            <a:endParaRPr lang="en-US" alt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15 giây - 15 Second Countdown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0800000" flipH="1" flipV="1">
            <a:off x="5213977" y="5228256"/>
            <a:ext cx="2093503" cy="117244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213976" y="5047677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86813" y="99607"/>
            <a:ext cx="11868948" cy="6658786"/>
          </a:xfrm>
          <a:custGeom>
            <a:avLst/>
            <a:gdLst>
              <a:gd name="connsiteX0" fmla="*/ 0 w 11868948"/>
              <a:gd name="connsiteY0" fmla="*/ 0 h 6658786"/>
              <a:gd name="connsiteX1" fmla="*/ 11868948 w 11868948"/>
              <a:gd name="connsiteY1" fmla="*/ 0 h 6658786"/>
              <a:gd name="connsiteX2" fmla="*/ 11868948 w 11868948"/>
              <a:gd name="connsiteY2" fmla="*/ 6658786 h 6658786"/>
              <a:gd name="connsiteX3" fmla="*/ 0 w 11868948"/>
              <a:gd name="connsiteY3" fmla="*/ 6658786 h 6658786"/>
              <a:gd name="connsiteX4" fmla="*/ 0 w 11868948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8948" h="6658786" extrusionOk="0">
                <a:moveTo>
                  <a:pt x="0" y="0"/>
                </a:moveTo>
                <a:cubicBezTo>
                  <a:pt x="2526283" y="118645"/>
                  <a:pt x="8306219" y="116012"/>
                  <a:pt x="11868948" y="0"/>
                </a:cubicBezTo>
                <a:cubicBezTo>
                  <a:pt x="11736066" y="1360470"/>
                  <a:pt x="11953899" y="5310941"/>
                  <a:pt x="11868948" y="6658786"/>
                </a:cubicBezTo>
                <a:cubicBezTo>
                  <a:pt x="6722493" y="6793386"/>
                  <a:pt x="5493896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37353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CỦNG CỐ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B89A6B6-2EBE-19C3-5F76-EC54987C3C0B}"/>
              </a:ext>
            </a:extLst>
          </p:cNvPr>
          <p:cNvSpPr/>
          <p:nvPr/>
        </p:nvSpPr>
        <p:spPr>
          <a:xfrm>
            <a:off x="186813" y="2970705"/>
            <a:ext cx="2535366" cy="1520272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ĐỊNH LÝ PYTHAGORE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536899-37EF-0907-9EEE-C372D9FE35EA}"/>
              </a:ext>
            </a:extLst>
          </p:cNvPr>
          <p:cNvCxnSpPr/>
          <p:nvPr/>
        </p:nvCxnSpPr>
        <p:spPr>
          <a:xfrm flipV="1">
            <a:off x="2060289" y="2830909"/>
            <a:ext cx="1608881" cy="844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E859572-1CB6-97D6-9B6B-FCA22ADAA9B7}"/>
              </a:ext>
            </a:extLst>
          </p:cNvPr>
          <p:cNvSpPr/>
          <p:nvPr/>
        </p:nvSpPr>
        <p:spPr>
          <a:xfrm>
            <a:off x="3143494" y="2094909"/>
            <a:ext cx="2338086" cy="106487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33C9122-FC67-0F1A-B5E6-14FEAC059E15}"/>
              </a:ext>
            </a:extLst>
          </p:cNvPr>
          <p:cNvCxnSpPr>
            <a:cxnSpLocks/>
          </p:cNvCxnSpPr>
          <p:nvPr/>
        </p:nvCxnSpPr>
        <p:spPr>
          <a:xfrm>
            <a:off x="2060289" y="3814308"/>
            <a:ext cx="1608882" cy="630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C08653E-A4A8-A932-CD40-978A5B83271C}"/>
              </a:ext>
            </a:extLst>
          </p:cNvPr>
          <p:cNvSpPr/>
          <p:nvPr/>
        </p:nvSpPr>
        <p:spPr>
          <a:xfrm>
            <a:off x="3237353" y="3765940"/>
            <a:ext cx="2338086" cy="106487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B754CB2-CF04-88F1-C84F-1172CD182952}"/>
              </a:ext>
            </a:extLst>
          </p:cNvPr>
          <p:cNvCxnSpPr/>
          <p:nvPr/>
        </p:nvCxnSpPr>
        <p:spPr>
          <a:xfrm flipV="1">
            <a:off x="5387358" y="1952513"/>
            <a:ext cx="1224024" cy="393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F0A1C4E-1369-F08E-0103-286F751B9A50}"/>
              </a:ext>
            </a:extLst>
          </p:cNvPr>
          <p:cNvCxnSpPr>
            <a:cxnSpLocks/>
          </p:cNvCxnSpPr>
          <p:nvPr/>
        </p:nvCxnSpPr>
        <p:spPr>
          <a:xfrm>
            <a:off x="5542646" y="2633237"/>
            <a:ext cx="1119852" cy="281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726132D0-C43D-9AEF-F342-174FE97B3D31}"/>
              </a:ext>
            </a:extLst>
          </p:cNvPr>
          <p:cNvSpPr/>
          <p:nvPr/>
        </p:nvSpPr>
        <p:spPr>
          <a:xfrm>
            <a:off x="6618499" y="1241779"/>
            <a:ext cx="5291849" cy="106487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Trong tam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Flowchart: Terminator 27">
            <a:extLst>
              <a:ext uri="{FF2B5EF4-FFF2-40B4-BE49-F238E27FC236}">
                <a16:creationId xmlns:a16="http://schemas.microsoft.com/office/drawing/2014/main" id="{4D102B01-00BD-B89B-49A7-25DD33DAD1C2}"/>
              </a:ext>
            </a:extLst>
          </p:cNvPr>
          <p:cNvSpPr/>
          <p:nvPr/>
        </p:nvSpPr>
        <p:spPr>
          <a:xfrm>
            <a:off x="6618499" y="2422663"/>
            <a:ext cx="5291849" cy="106487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9BBD54F-9275-C95B-8D92-3D0F066EDA78}"/>
              </a:ext>
            </a:extLst>
          </p:cNvPr>
          <p:cNvCxnSpPr>
            <a:stCxn id="21" idx="3"/>
          </p:cNvCxnSpPr>
          <p:nvPr/>
        </p:nvCxnSpPr>
        <p:spPr>
          <a:xfrm flipV="1">
            <a:off x="5575439" y="4098427"/>
            <a:ext cx="1043060" cy="199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2BB3CF5-E107-765E-4EBC-702FCC9B159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5575439" y="4298376"/>
            <a:ext cx="989346" cy="774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owchart: Terminator 34">
            <a:extLst>
              <a:ext uri="{FF2B5EF4-FFF2-40B4-BE49-F238E27FC236}">
                <a16:creationId xmlns:a16="http://schemas.microsoft.com/office/drawing/2014/main" id="{6D4366DB-8FEE-A713-BA84-ED1E22986D93}"/>
              </a:ext>
            </a:extLst>
          </p:cNvPr>
          <p:cNvSpPr/>
          <p:nvPr/>
        </p:nvSpPr>
        <p:spPr>
          <a:xfrm>
            <a:off x="6618499" y="3663836"/>
            <a:ext cx="5291849" cy="125894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id="{AE3FCD2C-B6FA-D219-6FC1-EA605CF9CC98}"/>
              </a:ext>
            </a:extLst>
          </p:cNvPr>
          <p:cNvSpPr/>
          <p:nvPr/>
        </p:nvSpPr>
        <p:spPr>
          <a:xfrm>
            <a:off x="6513009" y="5073254"/>
            <a:ext cx="5440402" cy="908163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21" grpId="0" animBg="1"/>
      <p:bldP spid="27" grpId="0" animBg="1"/>
      <p:bldP spid="28" grpId="0" animBg="1"/>
      <p:bldP spid="35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24"/>
            <a:ext cx="9601200" cy="3697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Học bài theo SGK và vở ghi.</a:t>
            </a:r>
          </a:p>
          <a:p>
            <a:pPr>
              <a:lnSpc>
                <a:spcPct val="150000"/>
              </a:lnSpc>
            </a:pP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Nghiên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“CÓ THỂ EM CHƯA BIẾT”: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gốc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Pythagore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Ai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cập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Hoàn thành bài tập SGK và SBT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5255"/>
            <a:ext cx="9144000" cy="951606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C000"/>
                </a:solidFill>
                <a:latin typeface="Rockwell" panose="02060603020205020403" pitchFamily="18" charset="0"/>
              </a:rPr>
              <a:t>Bài</a:t>
            </a:r>
            <a:r>
              <a:rPr lang="en-US" sz="3600" dirty="0">
                <a:solidFill>
                  <a:srgbClr val="FFC000"/>
                </a:solidFill>
                <a:latin typeface="Rockwell" panose="02060603020205020403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Rockwell" panose="02060603020205020403" pitchFamily="18" charset="0"/>
              </a:rPr>
              <a:t>học</a:t>
            </a:r>
            <a:r>
              <a:rPr lang="en-US" sz="3600" dirty="0">
                <a:solidFill>
                  <a:srgbClr val="FFC000"/>
                </a:solidFill>
                <a:latin typeface="Rockwell" panose="02060603020205020403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Rockwell" panose="02060603020205020403" pitchFamily="18" charset="0"/>
              </a:rPr>
              <a:t>đã</a:t>
            </a:r>
            <a:r>
              <a:rPr lang="en-US" sz="3600" dirty="0">
                <a:solidFill>
                  <a:srgbClr val="FFC000"/>
                </a:solidFill>
                <a:latin typeface="Rockwell" panose="02060603020205020403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Rockwell" panose="02060603020205020403" pitchFamily="18" charset="0"/>
              </a:rPr>
              <a:t>kết</a:t>
            </a:r>
            <a:r>
              <a:rPr lang="en-US" sz="3600" dirty="0">
                <a:solidFill>
                  <a:srgbClr val="FFC000"/>
                </a:solidFill>
                <a:latin typeface="Rockwell" panose="02060603020205020403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Rockwell" panose="02060603020205020403" pitchFamily="18" charset="0"/>
              </a:rPr>
              <a:t>thúc</a:t>
            </a:r>
            <a:r>
              <a:rPr lang="en-US" sz="3600" dirty="0">
                <a:solidFill>
                  <a:srgbClr val="FFC000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638550" y="2468483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95668"/>
            <a:ext cx="9144000" cy="1655762"/>
          </a:xfrm>
        </p:spPr>
        <p:txBody>
          <a:bodyPr>
            <a:noAutofit/>
          </a:bodyPr>
          <a:lstStyle/>
          <a:p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lắng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!</a:t>
            </a: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1">
            <a:extLst>
              <a:ext uri="{FF2B5EF4-FFF2-40B4-BE49-F238E27FC236}">
                <a16:creationId xmlns:a16="http://schemas.microsoft.com/office/drawing/2014/main" id="{C22D4B6E-0EC4-5960-5681-658D56E5E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492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1EC3F241-3F01-86D5-67A5-95EAB598D801}"/>
              </a:ext>
            </a:extLst>
          </p:cNvPr>
          <p:cNvGrpSpPr/>
          <p:nvPr/>
        </p:nvGrpSpPr>
        <p:grpSpPr>
          <a:xfrm>
            <a:off x="6330120" y="397478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D204BF6-C83E-24AA-DAC8-2E0C01546060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FC957BB0-AC7B-A140-7575-3094A6347731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3927F70C-D654-50D0-84FE-4593D3DA67F8}"/>
              </a:ext>
            </a:extLst>
          </p:cNvPr>
          <p:cNvGrpSpPr/>
          <p:nvPr/>
        </p:nvGrpSpPr>
        <p:grpSpPr>
          <a:xfrm>
            <a:off x="2195267" y="262784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9E59DB8C-8DB8-9528-80BA-B0063A8653B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CC3A7299-3964-B7BC-3F5A-38A6A02FD99C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3A38B008-EA19-974D-1242-A7CB55D3DD6D}"/>
              </a:ext>
            </a:extLst>
          </p:cNvPr>
          <p:cNvGrpSpPr/>
          <p:nvPr/>
        </p:nvGrpSpPr>
        <p:grpSpPr>
          <a:xfrm>
            <a:off x="2240601" y="3970338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8881A033-78BB-1835-844E-D908E045C4C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434341DF-AE40-A32B-6083-AA1C1FACD686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08320D4C-EBD1-F0EF-5A59-6351BFAEB09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01191" y="5395160"/>
            <a:ext cx="424539" cy="419715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271" name="Text Box 2">
                <a:extLst>
                  <a:ext uri="{FF2B5EF4-FFF2-40B4-BE49-F238E27FC236}">
                    <a16:creationId xmlns:a16="http://schemas.microsoft.com/office/drawing/2014/main" id="{3E9E2568-A843-53B1-5FD0-7DC8D35D8E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16284" y="762000"/>
                <a:ext cx="8912506" cy="553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Bef>
                    <a:spcPct val="0"/>
                  </a:spcBef>
                  <a:spcAft>
                    <a:spcPts val="800"/>
                  </a:spcAft>
                  <a:buNone/>
                </a:pPr>
                <a:r>
                  <a:rPr lang="en-US" altLang="en-U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en-US" altLang="en-US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 </m:t>
                    </m:r>
                    <m:r>
                      <a:rPr lang="en-US" altLang="en-US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𝑨𝑩𝑪</m:t>
                    </m:r>
                  </m:oMath>
                </a14:m>
                <a:r>
                  <a:rPr lang="en-US" altLang="en-U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altLang="en-U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altLang="en-U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Khi </a:t>
                </a:r>
                <a:r>
                  <a:rPr lang="en-US" altLang="en-US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endParaRPr lang="en-US" altLang="en-US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271" name="Text Box 2">
                <a:extLst>
                  <a:ext uri="{FF2B5EF4-FFF2-40B4-BE49-F238E27FC236}">
                    <a16:creationId xmlns:a16="http://schemas.microsoft.com/office/drawing/2014/main" id="{3E9E2568-A843-53B1-5FD0-7DC8D35D8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6284" y="762000"/>
                <a:ext cx="8912506" cy="553357"/>
              </a:xfrm>
              <a:prstGeom prst="rect">
                <a:avLst/>
              </a:prstGeom>
              <a:blipFill>
                <a:blip r:embed="rId8"/>
                <a:stretch>
                  <a:fillRect l="-273" t="-10753" b="-21505"/>
                </a:stretch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2" name="Text Box 2">
            <a:extLst>
              <a:ext uri="{FF2B5EF4-FFF2-40B4-BE49-F238E27FC236}">
                <a16:creationId xmlns:a16="http://schemas.microsoft.com/office/drawing/2014/main" id="{F9F1D8A7-CACE-9C64-C5ED-E9D881075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895601"/>
            <a:ext cx="2743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en-US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Sai1.MsPham">
            <a:extLst>
              <a:ext uri="{FF2B5EF4-FFF2-40B4-BE49-F238E27FC236}">
                <a16:creationId xmlns:a16="http://schemas.microsoft.com/office/drawing/2014/main" id="{03ED3E70-17D6-50CA-CA91-0401C7DFAB6D}"/>
              </a:ext>
            </a:extLst>
          </p:cNvPr>
          <p:cNvGrpSpPr/>
          <p:nvPr/>
        </p:nvGrpSpPr>
        <p:grpSpPr>
          <a:xfrm>
            <a:off x="6468090" y="2659010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AB2DE06F-D52C-3A73-34C8-BF90804C92DF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1">
              <a:extLst>
                <a:ext uri="{FF2B5EF4-FFF2-40B4-BE49-F238E27FC236}">
                  <a16:creationId xmlns:a16="http://schemas.microsoft.com/office/drawing/2014/main" id="{872D6114-CE99-3B8B-6721-97D3B2FEF4C2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3B5093-F7EF-5922-43F2-C3F52BCCFCCD}"/>
                  </a:ext>
                </a:extLst>
              </p:cNvPr>
              <p:cNvSpPr txBox="1"/>
              <p:nvPr/>
            </p:nvSpPr>
            <p:spPr>
              <a:xfrm>
                <a:off x="2755360" y="2878095"/>
                <a:ext cx="28315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3B5093-F7EF-5922-43F2-C3F52BCCF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360" y="2878095"/>
                <a:ext cx="2831557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395AB7-BE00-DA3C-20A5-0720A8F20B47}"/>
                  </a:ext>
                </a:extLst>
              </p:cNvPr>
              <p:cNvSpPr txBox="1"/>
              <p:nvPr/>
            </p:nvSpPr>
            <p:spPr>
              <a:xfrm>
                <a:off x="6967918" y="2867323"/>
                <a:ext cx="28315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395AB7-BE00-DA3C-20A5-0720A8F20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918" y="2867323"/>
                <a:ext cx="283155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3C4AF8-DB07-D7BA-0E99-DE1C9210F740}"/>
                  </a:ext>
                </a:extLst>
              </p:cNvPr>
              <p:cNvSpPr txBox="1"/>
              <p:nvPr/>
            </p:nvSpPr>
            <p:spPr>
              <a:xfrm>
                <a:off x="6919376" y="4252119"/>
                <a:ext cx="28315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𝐵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3C4AF8-DB07-D7BA-0E99-DE1C9210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376" y="4252119"/>
                <a:ext cx="2831557" cy="461665"/>
              </a:xfrm>
              <a:prstGeom prst="rect">
                <a:avLst/>
              </a:prstGeom>
              <a:blipFill>
                <a:blip r:embed="rId11"/>
                <a:stretch>
                  <a:fillRect l="-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5CA185-7A70-8224-BEF0-6999CF11DA62}"/>
                  </a:ext>
                </a:extLst>
              </p:cNvPr>
              <p:cNvSpPr txBox="1"/>
              <p:nvPr/>
            </p:nvSpPr>
            <p:spPr>
              <a:xfrm>
                <a:off x="2527904" y="4209816"/>
                <a:ext cx="317511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5CA185-7A70-8224-BEF0-6999CF11D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7904" y="4209816"/>
                <a:ext cx="3175118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Đồng hồ đếm ngược 15 giây - 15 Second Countdown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34128" y="5399326"/>
            <a:ext cx="1923743" cy="108126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21826" y="5148710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3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1">
            <a:extLst>
              <a:ext uri="{FF2B5EF4-FFF2-40B4-BE49-F238E27FC236}">
                <a16:creationId xmlns:a16="http://schemas.microsoft.com/office/drawing/2014/main" id="{C22D4B6E-0EC4-5960-5681-658D56E5E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7" y="2976"/>
            <a:ext cx="120492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1EC3F241-3F01-86D5-67A5-95EAB598D801}"/>
              </a:ext>
            </a:extLst>
          </p:cNvPr>
          <p:cNvGrpSpPr/>
          <p:nvPr/>
        </p:nvGrpSpPr>
        <p:grpSpPr>
          <a:xfrm>
            <a:off x="726111" y="3738526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D204BF6-C83E-24AA-DAC8-2E0C01546060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FC957BB0-AC7B-A140-7575-3094A6347731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3927F70C-D654-50D0-84FE-4593D3DA67F8}"/>
              </a:ext>
            </a:extLst>
          </p:cNvPr>
          <p:cNvGrpSpPr/>
          <p:nvPr/>
        </p:nvGrpSpPr>
        <p:grpSpPr>
          <a:xfrm>
            <a:off x="825167" y="5153433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9E59DB8C-8DB8-9528-80BA-B0063A8653B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CC3A7299-3964-B7BC-3F5A-38A6A02FD99C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3A38B008-EA19-974D-1242-A7CB55D3DD6D}"/>
              </a:ext>
            </a:extLst>
          </p:cNvPr>
          <p:cNvGrpSpPr/>
          <p:nvPr/>
        </p:nvGrpSpPr>
        <p:grpSpPr>
          <a:xfrm>
            <a:off x="5939195" y="5145179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8881A033-78BB-1835-844E-D908E045C4C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434341DF-AE40-A32B-6083-AA1C1FACD686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08320D4C-EBD1-F0EF-5A59-6351BFAEB09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01191" y="5395160"/>
            <a:ext cx="424539" cy="419715"/>
          </a:xfrm>
          <a:prstGeom prst="ellipse">
            <a:avLst/>
          </a:prstGeom>
        </p:spPr>
      </p:pic>
      <p:sp>
        <p:nvSpPr>
          <p:cNvPr id="11271" name="Text Box 2">
            <a:extLst>
              <a:ext uri="{FF2B5EF4-FFF2-40B4-BE49-F238E27FC236}">
                <a16:creationId xmlns:a16="http://schemas.microsoft.com/office/drawing/2014/main" id="{3E9E2568-A843-53B1-5FD0-7DC8D35D8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627" y="712697"/>
            <a:ext cx="8912506" cy="55335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endParaRPr lang="en-US" alt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272" name="Text Box 2">
            <a:extLst>
              <a:ext uri="{FF2B5EF4-FFF2-40B4-BE49-F238E27FC236}">
                <a16:creationId xmlns:a16="http://schemas.microsoft.com/office/drawing/2014/main" id="{F9F1D8A7-CACE-9C64-C5ED-E9D881075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918" y="3952861"/>
            <a:ext cx="2743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7 </a:t>
            </a:r>
            <a:endParaRPr lang="en-US" altLang="en-US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273" name="Text Box 2">
            <a:extLst>
              <a:ext uri="{FF2B5EF4-FFF2-40B4-BE49-F238E27FC236}">
                <a16:creationId xmlns:a16="http://schemas.microsoft.com/office/drawing/2014/main" id="{DF2CA745-B603-AA31-C6B6-FDDD5200B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761" y="5357614"/>
            <a:ext cx="2743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= 10   </a:t>
            </a:r>
            <a:endParaRPr lang="en-US" altLang="en-US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274" name="Text Box 2">
            <a:extLst>
              <a:ext uri="{FF2B5EF4-FFF2-40B4-BE49-F238E27FC236}">
                <a16:creationId xmlns:a16="http://schemas.microsoft.com/office/drawing/2014/main" id="{05F1CE57-C486-0349-60F0-49B751A47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809" y="5362457"/>
            <a:ext cx="2743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12  </a:t>
            </a:r>
            <a:endParaRPr lang="en-US" altLang="en-US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3FA887-CE43-84DD-7093-ADDC3703DE85}"/>
              </a:ext>
            </a:extLst>
          </p:cNvPr>
          <p:cNvSpPr/>
          <p:nvPr/>
        </p:nvSpPr>
        <p:spPr>
          <a:xfrm>
            <a:off x="3948178" y="1488710"/>
            <a:ext cx="4906455" cy="20474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0CC232-848C-66ED-93CF-5FED79B66A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118" y="1503748"/>
            <a:ext cx="4075273" cy="19553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Sai2.msPham">
            <a:extLst>
              <a:ext uri="{FF2B5EF4-FFF2-40B4-BE49-F238E27FC236}">
                <a16:creationId xmlns:a16="http://schemas.microsoft.com/office/drawing/2014/main" id="{79AF4225-AD5A-B8A3-0E1B-426D81170C60}"/>
              </a:ext>
            </a:extLst>
          </p:cNvPr>
          <p:cNvGrpSpPr/>
          <p:nvPr/>
        </p:nvGrpSpPr>
        <p:grpSpPr>
          <a:xfrm>
            <a:off x="5716766" y="3890926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2" name="Rounded Rectangle 5">
              <a:extLst>
                <a:ext uri="{FF2B5EF4-FFF2-40B4-BE49-F238E27FC236}">
                  <a16:creationId xmlns:a16="http://schemas.microsoft.com/office/drawing/2014/main" id="{6192E06E-1109-1713-BD39-CC72BB1095E9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1">
              <a:extLst>
                <a:ext uri="{FF2B5EF4-FFF2-40B4-BE49-F238E27FC236}">
                  <a16:creationId xmlns:a16="http://schemas.microsoft.com/office/drawing/2014/main" id="{D40336D3-18CD-6333-AC8C-551D9A2BD2AA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21" name="Text Box 2">
            <a:extLst>
              <a:ext uri="{FF2B5EF4-FFF2-40B4-BE49-F238E27FC236}">
                <a16:creationId xmlns:a16="http://schemas.microsoft.com/office/drawing/2014/main" id="{16D2F7E4-FC19-2B48-CDEC-6DB7CE6C7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573" y="4105261"/>
            <a:ext cx="2743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9 </a:t>
            </a:r>
            <a:endParaRPr lang="en-US" altLang="en-US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Đồng hồ đếm ngược 15 giây - 15 Second Countdown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34274" y="2234417"/>
            <a:ext cx="2316055" cy="130176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518128" y="1989225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92276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1">
            <a:extLst>
              <a:ext uri="{FF2B5EF4-FFF2-40B4-BE49-F238E27FC236}">
                <a16:creationId xmlns:a16="http://schemas.microsoft.com/office/drawing/2014/main" id="{4A50B254-0E1D-5C34-D2C4-1C9D1E77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5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97812B38-0FE8-42AC-1BC7-91EDF3CBDD46}"/>
              </a:ext>
            </a:extLst>
          </p:cNvPr>
          <p:cNvGrpSpPr/>
          <p:nvPr/>
        </p:nvGrpSpPr>
        <p:grpSpPr>
          <a:xfrm>
            <a:off x="2057403" y="2438400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CE3E5D0-0358-7FF5-385A-E2BC0304F265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300" b="1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AE64C05A-F3C4-E8A0-4E2C-8827B69928E0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235E028D-9654-67FC-C25E-6A0A07AFCD5D}"/>
              </a:ext>
            </a:extLst>
          </p:cNvPr>
          <p:cNvGrpSpPr/>
          <p:nvPr/>
        </p:nvGrpSpPr>
        <p:grpSpPr>
          <a:xfrm>
            <a:off x="6501498" y="3754959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8DDC5BC-DA35-8E36-83E6-0F2013839AEE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300" b="1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3D05C364-06AB-7CA5-1AC4-71040C26D404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D</a:t>
              </a:r>
            </a:p>
          </p:txBody>
        </p:sp>
      </p:grp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A609CC2-FF49-24A5-E255-4EEA2888D73D}"/>
              </a:ext>
            </a:extLst>
          </p:cNvPr>
          <p:cNvSpPr/>
          <p:nvPr/>
        </p:nvSpPr>
        <p:spPr>
          <a:xfrm>
            <a:off x="2255517" y="3810000"/>
            <a:ext cx="3434987" cy="940622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3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7AC61778-53AA-F552-962E-9EA25DF6B26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101191" y="5395160"/>
            <a:ext cx="424539" cy="419715"/>
          </a:xfrm>
          <a:prstGeom prst="ellipse">
            <a:avLst/>
          </a:prstGeom>
        </p:spPr>
      </p:pic>
      <p:sp>
        <p:nvSpPr>
          <p:cNvPr id="17419" name="Text Box 2">
            <a:extLst>
              <a:ext uri="{FF2B5EF4-FFF2-40B4-BE49-F238E27FC236}">
                <a16:creationId xmlns:a16="http://schemas.microsoft.com/office/drawing/2014/main" id="{DBC7ACBF-69E2-6E1A-B7CE-6685F57D3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599" y="533400"/>
            <a:ext cx="7967591" cy="10143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Cho 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= AC = 2 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dm.</a:t>
            </a:r>
            <a:endParaRPr lang="en-US" alt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Sai1.MsPham">
            <a:extLst>
              <a:ext uri="{FF2B5EF4-FFF2-40B4-BE49-F238E27FC236}">
                <a16:creationId xmlns:a16="http://schemas.microsoft.com/office/drawing/2014/main" id="{E6C6C831-9E58-20CA-52B7-C60F4C18C70E}"/>
              </a:ext>
            </a:extLst>
          </p:cNvPr>
          <p:cNvGrpSpPr/>
          <p:nvPr/>
        </p:nvGrpSpPr>
        <p:grpSpPr>
          <a:xfrm>
            <a:off x="6468090" y="2488378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" name="Rounded Rectangle 5">
              <a:extLst>
                <a:ext uri="{FF2B5EF4-FFF2-40B4-BE49-F238E27FC236}">
                  <a16:creationId xmlns:a16="http://schemas.microsoft.com/office/drawing/2014/main" id="{D0CF15E3-B1E2-122A-2168-49688A390DAB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300" b="1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4" name="1">
              <a:extLst>
                <a:ext uri="{FF2B5EF4-FFF2-40B4-BE49-F238E27FC236}">
                  <a16:creationId xmlns:a16="http://schemas.microsoft.com/office/drawing/2014/main" id="{77C6F730-8F27-0F71-7689-7B971F5821DE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sp>
        <p:nvSpPr>
          <p:cNvPr id="21" name="1">
            <a:extLst>
              <a:ext uri="{FF2B5EF4-FFF2-40B4-BE49-F238E27FC236}">
                <a16:creationId xmlns:a16="http://schemas.microsoft.com/office/drawing/2014/main" id="{77C6F730-8F27-0F71-7689-7B971F5821DE}"/>
              </a:ext>
            </a:extLst>
          </p:cNvPr>
          <p:cNvSpPr/>
          <p:nvPr/>
        </p:nvSpPr>
        <p:spPr>
          <a:xfrm>
            <a:off x="2063170" y="3962401"/>
            <a:ext cx="406206" cy="401637"/>
          </a:xfrm>
          <a:prstGeom prst="diamond">
            <a:avLst/>
          </a:prstGeom>
          <a:solidFill>
            <a:schemeClr val="bg1">
              <a:alpha val="88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</a:rPr>
              <a:t>C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040713"/>
              </p:ext>
            </p:extLst>
          </p:nvPr>
        </p:nvGraphicFramePr>
        <p:xfrm>
          <a:off x="7167742" y="2593765"/>
          <a:ext cx="249872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8" name="Equation" r:id="rId9" imgW="838080" imgH="228600" progId="Equation.DSMT4">
                  <p:embed/>
                </p:oleObj>
              </mc:Choice>
              <mc:Fallback>
                <p:oleObj name="Equation" r:id="rId9" imgW="838080" imgH="2286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67742" y="2593765"/>
                        <a:ext cx="2498725" cy="682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2782623"/>
              </p:ext>
            </p:extLst>
          </p:nvPr>
        </p:nvGraphicFramePr>
        <p:xfrm>
          <a:off x="7271789" y="3895918"/>
          <a:ext cx="2498725" cy="607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9" name="Equation" r:id="rId11" imgW="825480" imgH="228600" progId="Equation.DSMT4">
                  <p:embed/>
                </p:oleObj>
              </mc:Choice>
              <mc:Fallback>
                <p:oleObj name="Equation" r:id="rId11" imgW="825480" imgH="22860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271789" y="3895918"/>
                        <a:ext cx="2498725" cy="607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832768"/>
              </p:ext>
            </p:extLst>
          </p:nvPr>
        </p:nvGraphicFramePr>
        <p:xfrm>
          <a:off x="2771966" y="2711473"/>
          <a:ext cx="1820788" cy="447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0" name="Equation" r:id="rId13" imgW="723600" imgH="177480" progId="Equation.DSMT4">
                  <p:embed/>
                </p:oleObj>
              </mc:Choice>
              <mc:Fallback>
                <p:oleObj name="Equation" r:id="rId13" imgW="723600" imgH="1774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71966" y="2711473"/>
                        <a:ext cx="1820788" cy="447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970223"/>
              </p:ext>
            </p:extLst>
          </p:nvPr>
        </p:nvGraphicFramePr>
        <p:xfrm>
          <a:off x="2853367" y="4056705"/>
          <a:ext cx="1788844" cy="447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1" name="Equation" r:id="rId15" imgW="711000" imgH="177480" progId="Equation.DSMT4">
                  <p:embed/>
                </p:oleObj>
              </mc:Choice>
              <mc:Fallback>
                <p:oleObj name="Equation" r:id="rId15" imgW="711000" imgH="177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853367" y="4056705"/>
                        <a:ext cx="1788844" cy="447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Đồng hồ đếm ngược 15 giây - 15 Second Countdown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44613" y="5181600"/>
            <a:ext cx="2147631" cy="1207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16331" y="5038930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1">
            <a:extLst>
              <a:ext uri="{FF2B5EF4-FFF2-40B4-BE49-F238E27FC236}">
                <a16:creationId xmlns:a16="http://schemas.microsoft.com/office/drawing/2014/main" id="{4A50B254-0E1D-5C34-D2C4-1C9D1E77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97812B38-0FE8-42AC-1BC7-91EDF3CBDD46}"/>
              </a:ext>
            </a:extLst>
          </p:cNvPr>
          <p:cNvGrpSpPr/>
          <p:nvPr/>
        </p:nvGrpSpPr>
        <p:grpSpPr>
          <a:xfrm>
            <a:off x="2057403" y="2438400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CE3E5D0-0358-7FF5-385A-E2BC0304F265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300" b="1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AE64C05A-F3C4-E8A0-4E2C-8827B69928E0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235E028D-9654-67FC-C25E-6A0A07AFCD5D}"/>
              </a:ext>
            </a:extLst>
          </p:cNvPr>
          <p:cNvGrpSpPr/>
          <p:nvPr/>
        </p:nvGrpSpPr>
        <p:grpSpPr>
          <a:xfrm>
            <a:off x="2057403" y="3788168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8DDC5BC-DA35-8E36-83E6-0F2013839AEE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300" b="1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3D05C364-06AB-7CA5-1AC4-71040C26D404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8C90BAD6-79B5-E41F-083F-0F1BF039BC4C}"/>
              </a:ext>
            </a:extLst>
          </p:cNvPr>
          <p:cNvGrpSpPr/>
          <p:nvPr/>
        </p:nvGrpSpPr>
        <p:grpSpPr>
          <a:xfrm>
            <a:off x="6468089" y="3788168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CA609CC2-FF49-24A5-E255-4EEA2888D73D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300" b="1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71F58708-29D6-1CAC-30ED-D945F31B0D73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D</a:t>
              </a:r>
            </a:p>
          </p:txBody>
        </p:sp>
      </p:grp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AC61778-53AA-F552-962E-9EA25DF6B26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01191" y="5395160"/>
            <a:ext cx="424539" cy="419715"/>
          </a:xfrm>
          <a:prstGeom prst="ellipse">
            <a:avLst/>
          </a:prstGeom>
        </p:spPr>
      </p:pic>
      <p:sp>
        <p:nvSpPr>
          <p:cNvPr id="17415" name="Text Box 2">
            <a:extLst>
              <a:ext uri="{FF2B5EF4-FFF2-40B4-BE49-F238E27FC236}">
                <a16:creationId xmlns:a16="http://schemas.microsoft.com/office/drawing/2014/main" id="{4B27E419-F596-E868-0AA4-D9E078455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667001"/>
            <a:ext cx="2743200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 = 12 cm</a:t>
            </a:r>
            <a:endParaRPr lang="en-US" alt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416" name="Text Box 2">
            <a:extLst>
              <a:ext uri="{FF2B5EF4-FFF2-40B4-BE49-F238E27FC236}">
                <a16:creationId xmlns:a16="http://schemas.microsoft.com/office/drawing/2014/main" id="{54A7E64D-85ED-FE91-0486-23BB1F2CC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962401"/>
            <a:ext cx="2743200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 = 15 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7" name="Text Box 2">
                <a:extLst>
                  <a:ext uri="{FF2B5EF4-FFF2-40B4-BE49-F238E27FC236}">
                    <a16:creationId xmlns:a16="http://schemas.microsoft.com/office/drawing/2014/main" id="{1062E097-989D-CCB2-56B7-FAADBF9039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02952" y="4028032"/>
                <a:ext cx="2222048" cy="553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Bef>
                    <a:spcPct val="0"/>
                  </a:spcBef>
                  <a:spcAft>
                    <a:spcPts val="800"/>
                  </a:spcAft>
                  <a:buNone/>
                </a:pPr>
                <a:r>
                  <a:rPr lang="en-US" altLang="en-US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AB = </a:t>
                </a:r>
                <a:r>
                  <a:rPr lang="en-US" altLang="en-US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14 cm</a:t>
                </a:r>
                <a14:m>
                  <m:oMath xmlns:m="http://schemas.openxmlformats.org/officeDocument/2006/math">
                    <m:r>
                      <a:rPr lang="en-US" altLang="en-US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en-US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417" name="Text Box 2">
                <a:extLst>
                  <a:ext uri="{FF2B5EF4-FFF2-40B4-BE49-F238E27FC236}">
                    <a16:creationId xmlns:a16="http://schemas.microsoft.com/office/drawing/2014/main" id="{1062E097-989D-CCB2-56B7-FAADBF903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2952" y="4028032"/>
                <a:ext cx="2222048" cy="553357"/>
              </a:xfrm>
              <a:prstGeom prst="rect">
                <a:avLst/>
              </a:prstGeom>
              <a:blipFill>
                <a:blip r:embed="rId8"/>
                <a:stretch>
                  <a:fillRect l="-5753" t="-12088" b="-2417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19" name="Text Box 2">
            <a:extLst>
              <a:ext uri="{FF2B5EF4-FFF2-40B4-BE49-F238E27FC236}">
                <a16:creationId xmlns:a16="http://schemas.microsoft.com/office/drawing/2014/main" id="{DBC7ACBF-69E2-6E1A-B7CE-6685F57D3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533400"/>
            <a:ext cx="11057540" cy="10143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Cho 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 = 20 cm.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AH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BH = 9 cm; HC =  16 cm.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AB?</a:t>
            </a:r>
            <a:endParaRPr lang="en-US" alt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Sai1.MsPham">
            <a:extLst>
              <a:ext uri="{FF2B5EF4-FFF2-40B4-BE49-F238E27FC236}">
                <a16:creationId xmlns:a16="http://schemas.microsoft.com/office/drawing/2014/main" id="{E6C6C831-9E58-20CA-52B7-C60F4C18C70E}"/>
              </a:ext>
            </a:extLst>
          </p:cNvPr>
          <p:cNvGrpSpPr/>
          <p:nvPr/>
        </p:nvGrpSpPr>
        <p:grpSpPr>
          <a:xfrm>
            <a:off x="6468090" y="2488378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" name="Rounded Rectangle 5">
              <a:extLst>
                <a:ext uri="{FF2B5EF4-FFF2-40B4-BE49-F238E27FC236}">
                  <a16:creationId xmlns:a16="http://schemas.microsoft.com/office/drawing/2014/main" id="{D0CF15E3-B1E2-122A-2168-49688A390DAB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300" b="1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4" name="1">
              <a:extLst>
                <a:ext uri="{FF2B5EF4-FFF2-40B4-BE49-F238E27FC236}">
                  <a16:creationId xmlns:a16="http://schemas.microsoft.com/office/drawing/2014/main" id="{77C6F730-8F27-0F71-7689-7B971F5821DE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8" name="Text Box 2">
            <a:extLst>
              <a:ext uri="{FF2B5EF4-FFF2-40B4-BE49-F238E27FC236}">
                <a16:creationId xmlns:a16="http://schemas.microsoft.com/office/drawing/2014/main" id="{84361A44-C952-8ABE-B8A2-837103DD8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8829" y="2761414"/>
            <a:ext cx="2743200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 =13 cm</a:t>
            </a:r>
          </a:p>
        </p:txBody>
      </p:sp>
      <p:pic>
        <p:nvPicPr>
          <p:cNvPr id="9" name="Đồng hồ đếm ngược 15 giây - 15 Second Countdown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26773" y="5216665"/>
            <a:ext cx="1847522" cy="103842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76361" y="5012325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5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§1</a:t>
            </a:r>
            <a:r>
              <a:rPr lang="en-US" altLang="en-GB" sz="3600" b="1" dirty="0">
                <a:solidFill>
                  <a:srgbClr val="3CC453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.  ĐỊNH LÝ PYTHAGORE</a:t>
            </a:r>
            <a:endParaRPr lang="en-US" sz="3600" dirty="0">
              <a:solidFill>
                <a:srgbClr val="3CC453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250EC2E-D5E8-A11E-FE33-A8963256E84A}"/>
              </a:ext>
            </a:extLst>
          </p:cNvPr>
          <p:cNvSpPr txBox="1"/>
          <p:nvPr/>
        </p:nvSpPr>
        <p:spPr>
          <a:xfrm>
            <a:off x="532739" y="842950"/>
            <a:ext cx="961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AF51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ĐỊNH LÝ PYTHAGORE ĐẢO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544118" y="1553212"/>
            <a:ext cx="116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2D3F28D-B9FC-7C0D-D91E-91EA87F0E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94381D-F8DA-6604-8218-5478D96C9146}"/>
              </a:ext>
            </a:extLst>
          </p:cNvPr>
          <p:cNvGrpSpPr/>
          <p:nvPr/>
        </p:nvGrpSpPr>
        <p:grpSpPr>
          <a:xfrm>
            <a:off x="1963515" y="746080"/>
            <a:ext cx="8464196" cy="5775880"/>
            <a:chOff x="1963515" y="746080"/>
            <a:chExt cx="8464196" cy="5775880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E7CA48B1-09FA-8244-7648-8B5B891426DA}"/>
                </a:ext>
              </a:extLst>
            </p:cNvPr>
            <p:cNvGrpSpPr/>
            <p:nvPr/>
          </p:nvGrpSpPr>
          <p:grpSpPr>
            <a:xfrm>
              <a:off x="1963515" y="746080"/>
              <a:ext cx="8464196" cy="5775880"/>
              <a:chOff x="1695832" y="1308923"/>
              <a:chExt cx="6801824" cy="4966068"/>
            </a:xfrm>
          </p:grpSpPr>
          <p:pic>
            <p:nvPicPr>
              <p:cNvPr id="2052" name="!!3" descr="Wondering | Grappige gezichten, Smiley, Grappige plaatjes">
                <a:extLst>
                  <a:ext uri="{FF2B5EF4-FFF2-40B4-BE49-F238E27FC236}">
                    <a16:creationId xmlns:a16="http://schemas.microsoft.com/office/drawing/2014/main" id="{679F008B-6D84-4B69-B54D-201981BB38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8923" y="4020536"/>
                <a:ext cx="1528733" cy="18296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Nổ: 8 Điểm 10">
                <a:extLst>
                  <a:ext uri="{FF2B5EF4-FFF2-40B4-BE49-F238E27FC236}">
                    <a16:creationId xmlns:a16="http://schemas.microsoft.com/office/drawing/2014/main" id="{224F6892-565C-4575-749B-561AD3DC22AA}"/>
                  </a:ext>
                </a:extLst>
              </p:cNvPr>
              <p:cNvSpPr/>
              <p:nvPr/>
            </p:nvSpPr>
            <p:spPr>
              <a:xfrm>
                <a:off x="1695832" y="1308923"/>
                <a:ext cx="5981561" cy="4966068"/>
              </a:xfrm>
              <a:prstGeom prst="irregularSeal1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b="1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b="1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800" b="1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4F941777-57C6-5767-73CD-706DDCD41ED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0906805"/>
                </p:ext>
              </p:extLst>
            </p:nvPr>
          </p:nvGraphicFramePr>
          <p:xfrm>
            <a:off x="2920654" y="3859100"/>
            <a:ext cx="5681865" cy="480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9" name="Equation" r:id="rId5" imgW="2438280" imgH="203040" progId="Equation.DSMT4">
                    <p:embed/>
                  </p:oleObj>
                </mc:Choice>
                <mc:Fallback>
                  <p:oleObj name="Equation" r:id="rId5" imgW="2438280" imgH="20304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0654" y="3859100"/>
                          <a:ext cx="5681865" cy="48088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§1</a:t>
            </a:r>
            <a:r>
              <a:rPr lang="en-US" altLang="en-GB" sz="3600" b="1" dirty="0">
                <a:solidFill>
                  <a:srgbClr val="3CC453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.  ĐỊNH LÝ PYTHAGORE</a:t>
            </a:r>
            <a:endParaRPr lang="en-US" sz="3600" dirty="0">
              <a:solidFill>
                <a:srgbClr val="3CC453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250EC2E-D5E8-A11E-FE33-A8963256E84A}"/>
              </a:ext>
            </a:extLst>
          </p:cNvPr>
          <p:cNvSpPr txBox="1"/>
          <p:nvPr/>
        </p:nvSpPr>
        <p:spPr>
          <a:xfrm>
            <a:off x="532739" y="842950"/>
            <a:ext cx="961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AF51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ĐỊNH LÝ PYTHAGORE ĐẢO</a:t>
            </a: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E7CA48B1-09FA-8244-7648-8B5B891426DA}"/>
              </a:ext>
            </a:extLst>
          </p:cNvPr>
          <p:cNvGrpSpPr/>
          <p:nvPr/>
        </p:nvGrpSpPr>
        <p:grpSpPr>
          <a:xfrm>
            <a:off x="1963515" y="746080"/>
            <a:ext cx="8464196" cy="5775880"/>
            <a:chOff x="1695832" y="1308923"/>
            <a:chExt cx="6801824" cy="4966068"/>
          </a:xfrm>
        </p:grpSpPr>
        <p:pic>
          <p:nvPicPr>
            <p:cNvPr id="2052" name="!!3" descr="Wondering | Grappige gezichten, Smiley, Grappige plaatjes">
              <a:extLst>
                <a:ext uri="{FF2B5EF4-FFF2-40B4-BE49-F238E27FC236}">
                  <a16:creationId xmlns:a16="http://schemas.microsoft.com/office/drawing/2014/main" id="{679F008B-6D84-4B69-B54D-201981BB38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8923" y="4020536"/>
              <a:ext cx="1528733" cy="182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Nổ: 8 Điểm 10">
              <a:extLst>
                <a:ext uri="{FF2B5EF4-FFF2-40B4-BE49-F238E27FC236}">
                  <a16:creationId xmlns:a16="http://schemas.microsoft.com/office/drawing/2014/main" id="{224F6892-565C-4575-749B-561AD3DC22AA}"/>
                </a:ext>
              </a:extLst>
            </p:cNvPr>
            <p:cNvSpPr/>
            <p:nvPr/>
          </p:nvSpPr>
          <p:spPr>
            <a:xfrm>
              <a:off x="1695832" y="1308923"/>
              <a:ext cx="5981561" cy="4966068"/>
            </a:xfrm>
            <a:prstGeom prst="irregularSeal1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8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544118" y="1553212"/>
            <a:ext cx="116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2D3F28D-B9FC-7C0D-D91E-91EA87F0E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114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3159</TotalTime>
  <Words>1984</Words>
  <Application>Microsoft Office PowerPoint</Application>
  <PresentationFormat>Widescreen</PresentationFormat>
  <Paragraphs>276</Paragraphs>
  <Slides>32</Slides>
  <Notes>30</Notes>
  <HiddenSlides>0</HiddenSlides>
  <MMClips>8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.VnAvant</vt:lpstr>
      <vt:lpstr>Arial</vt:lpstr>
      <vt:lpstr>Calibri</vt:lpstr>
      <vt:lpstr>Calibri Light</vt:lpstr>
      <vt:lpstr>Cambria Math</vt:lpstr>
      <vt:lpstr>Rockwell</vt:lpstr>
      <vt:lpstr>Special Elite</vt:lpstr>
      <vt:lpstr>Tahoma</vt:lpstr>
      <vt:lpstr>Times New Roman</vt:lpstr>
      <vt:lpstr>思源黑体 Medium</vt:lpstr>
      <vt:lpstr>Office Theme</vt:lpstr>
      <vt:lpstr>Equation</vt:lpstr>
      <vt:lpstr>MathType 7.0 Equation</vt:lpstr>
      <vt:lpstr> ĐỊNH LÝ PYTHAGORE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đã kết thúc!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ASUS</cp:lastModifiedBy>
  <cp:revision>179</cp:revision>
  <dcterms:created xsi:type="dcterms:W3CDTF">2021-06-07T13:44:30Z</dcterms:created>
  <dcterms:modified xsi:type="dcterms:W3CDTF">2023-07-29T10:05:59Z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