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39"/>
  </p:notesMasterIdLst>
  <p:sldIdLst>
    <p:sldId id="256" r:id="rId3"/>
    <p:sldId id="257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07" r:id="rId16"/>
    <p:sldId id="269" r:id="rId17"/>
    <p:sldId id="268" r:id="rId18"/>
    <p:sldId id="308" r:id="rId19"/>
    <p:sldId id="274" r:id="rId20"/>
    <p:sldId id="271" r:id="rId21"/>
    <p:sldId id="309" r:id="rId22"/>
    <p:sldId id="272" r:id="rId23"/>
    <p:sldId id="275" r:id="rId24"/>
    <p:sldId id="276" r:id="rId25"/>
    <p:sldId id="281" r:id="rId26"/>
    <p:sldId id="277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270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Josefin Slab SemiBold" pitchFamily="2" charset="0"/>
      <p:bold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  <p:embeddedFont>
      <p:font typeface="Staatliches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0"/>
      </p:cViewPr>
      <p:guideLst>
        <p:guide orient="horz" pos="324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ương Nguyễn Thị Thu" userId="b3576427-d87b-41fb-9189-7e0f9d4667cb" providerId="ADAL" clId="{F667F644-D84D-42D8-92ED-6E2D663503E9}"/>
    <pc:docChg chg="modSld">
      <pc:chgData name="Thương Nguyễn Thị Thu" userId="b3576427-d87b-41fb-9189-7e0f9d4667cb" providerId="ADAL" clId="{F667F644-D84D-42D8-92ED-6E2D663503E9}" dt="2022-10-27T00:59:24.712" v="57" actId="1038"/>
      <pc:docMkLst>
        <pc:docMk/>
      </pc:docMkLst>
      <pc:sldChg chg="modSp">
        <pc:chgData name="Thương Nguyễn Thị Thu" userId="b3576427-d87b-41fb-9189-7e0f9d4667cb" providerId="ADAL" clId="{F667F644-D84D-42D8-92ED-6E2D663503E9}" dt="2022-10-27T00:33:24.845" v="1" actId="20577"/>
        <pc:sldMkLst>
          <pc:docMk/>
          <pc:sldMk cId="0" sldId="268"/>
        </pc:sldMkLst>
        <pc:spChg chg="mod">
          <ac:chgData name="Thương Nguyễn Thị Thu" userId="b3576427-d87b-41fb-9189-7e0f9d4667cb" providerId="ADAL" clId="{F667F644-D84D-42D8-92ED-6E2D663503E9}" dt="2022-10-27T00:33:24.845" v="1" actId="20577"/>
          <ac:spMkLst>
            <pc:docMk/>
            <pc:sldMk cId="0" sldId="268"/>
            <ac:spMk id="21" creationId="{FD303C9F-B1A3-7EDC-9F8F-7C82372E2BDD}"/>
          </ac:spMkLst>
        </pc:spChg>
      </pc:sldChg>
      <pc:sldChg chg="addSp modSp mod modAnim">
        <pc:chgData name="Thương Nguyễn Thị Thu" userId="b3576427-d87b-41fb-9189-7e0f9d4667cb" providerId="ADAL" clId="{F667F644-D84D-42D8-92ED-6E2D663503E9}" dt="2022-10-27T00:59:24.712" v="57" actId="1038"/>
        <pc:sldMkLst>
          <pc:docMk/>
          <pc:sldMk cId="0" sldId="271"/>
        </pc:sldMkLst>
        <pc:spChg chg="mod">
          <ac:chgData name="Thương Nguyễn Thị Thu" userId="b3576427-d87b-41fb-9189-7e0f9d4667cb" providerId="ADAL" clId="{F667F644-D84D-42D8-92ED-6E2D663503E9}" dt="2022-10-27T00:59:21.626" v="50" actId="20577"/>
          <ac:spMkLst>
            <pc:docMk/>
            <pc:sldMk cId="0" sldId="271"/>
            <ac:spMk id="13" creationId="{FA28F1E3-2459-24EC-2DCE-5E789E9F0E17}"/>
          </ac:spMkLst>
        </pc:spChg>
        <pc:graphicFrameChg chg="add mod">
          <ac:chgData name="Thương Nguyễn Thị Thu" userId="b3576427-d87b-41fb-9189-7e0f9d4667cb" providerId="ADAL" clId="{F667F644-D84D-42D8-92ED-6E2D663503E9}" dt="2022-10-27T00:59:24.712" v="57" actId="1038"/>
          <ac:graphicFrameMkLst>
            <pc:docMk/>
            <pc:sldMk cId="0" sldId="271"/>
            <ac:graphicFrameMk id="3" creationId="{A4594734-E378-7763-9E26-37AC4082259A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624463ba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624463ba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675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633c9ab0c4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633c9ab0c4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7d42eb04ec_2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7d42eb04ec_2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633c9ab0c4_0_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633c9ab0c4_0_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g6eaa2e3185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6" name="Google Shape;2076;g6eaa2e3185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eaa2e3185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eaa2e3185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6ee27ad00a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6ee27ad00a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6eeeb0b8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6eeeb0b8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6ee27ad00a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6ee27ad00a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633c9ab0c4_0_1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633c9ab0c4_0_1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633c9ab0c4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633c9ab0c4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633c9ab0c4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633c9ab0c4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6eaa2e3185_1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6eaa2e3185_1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6eaa2e3185_1_2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6eaa2e3185_1_2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5" name="Google Shape;915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6" name="Google Shape;916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7" name="Google Shape;917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8" name="Google Shape;918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19" name="Google Shape;919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0" name="Google Shape;920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21" name="Google Shape;921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 sz="3000" b="1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22" name="Google Shape;922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24" name="Google Shape;924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29" name="Google Shape;929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0"/>
          <p:cNvGrpSpPr/>
          <p:nvPr/>
        </p:nvGrpSpPr>
        <p:grpSpPr>
          <a:xfrm>
            <a:off x="6310200" y="3498954"/>
            <a:ext cx="3808166" cy="2301773"/>
            <a:chOff x="6310200" y="3498954"/>
            <a:chExt cx="3808166" cy="2301773"/>
          </a:xfrm>
        </p:grpSpPr>
        <p:grpSp>
          <p:nvGrpSpPr>
            <p:cNvPr id="933" name="Google Shape;933;p20"/>
            <p:cNvGrpSpPr/>
            <p:nvPr/>
          </p:nvGrpSpPr>
          <p:grpSpPr>
            <a:xfrm rot="-1268445">
              <a:off x="7164341" y="3985943"/>
              <a:ext cx="2878718" cy="954798"/>
              <a:chOff x="3098100" y="3849750"/>
              <a:chExt cx="940775" cy="270425"/>
            </a:xfrm>
          </p:grpSpPr>
          <p:sp>
            <p:nvSpPr>
              <p:cNvPr id="934" name="Google Shape;934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6" name="Google Shape;936;p20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937" name="Google Shape;937;p20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39" name="Google Shape;93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10200" y="3792375"/>
              <a:ext cx="3570403" cy="2008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41" name="Google Shape;941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3" name="Google Shape;94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61" name="Google Shape;961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grpSp>
        <p:nvGrpSpPr>
          <p:cNvPr id="963" name="Google Shape;963;p22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964" name="Google Shape;964;p22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8" name="Google Shape;968;p22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969" name="Google Shape;969;p22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72" name="Google Shape;972;p22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22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22"/>
          <p:cNvGrpSpPr/>
          <p:nvPr/>
        </p:nvGrpSpPr>
        <p:grpSpPr>
          <a:xfrm>
            <a:off x="-1462108" y="-365290"/>
            <a:ext cx="4517256" cy="5656448"/>
            <a:chOff x="-1462108" y="-365290"/>
            <a:chExt cx="4517256" cy="5656448"/>
          </a:xfrm>
        </p:grpSpPr>
        <p:grpSp>
          <p:nvGrpSpPr>
            <p:cNvPr id="975" name="Google Shape;975;p22"/>
            <p:cNvGrpSpPr/>
            <p:nvPr/>
          </p:nvGrpSpPr>
          <p:grpSpPr>
            <a:xfrm rot="-373102" flipH="1">
              <a:off x="-1189137" y="-165666"/>
              <a:ext cx="3971313" cy="5257200"/>
              <a:chOff x="3268325" y="3013975"/>
              <a:chExt cx="1443800" cy="1106200"/>
            </a:xfrm>
          </p:grpSpPr>
          <p:sp>
            <p:nvSpPr>
              <p:cNvPr id="976" name="Google Shape;976;p22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82" name="Google Shape;9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22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6" name="Google Shape;986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8" name="Google Shape;988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taatliches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8" name="Google Shape;1378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79" name="Google Shape;1379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0" name="Google Shape;1380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81" name="Google Shape;1381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86" name="Google Shape;1386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87" name="Google Shape;1387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93" name="Google Shape;1393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94" name="Google Shape;1394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FDCE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96" name="Google Shape;1396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7" name="Google Shape;1397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98" name="Google Shape;1398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0" name="Google Shape;1400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4" name="Google Shape;104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5" name="Google Shape;105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9" name="Google Shape;109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1" name="Google Shape;111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3" name="Google Shape;113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0"/>
          <p:cNvGrpSpPr/>
          <p:nvPr/>
        </p:nvGrpSpPr>
        <p:grpSpPr>
          <a:xfrm>
            <a:off x="2288000" y="-49525"/>
            <a:ext cx="5329733" cy="6118420"/>
            <a:chOff x="2288000" y="-49525"/>
            <a:chExt cx="5329733" cy="6118420"/>
          </a:xfrm>
        </p:grpSpPr>
        <p:sp>
          <p:nvSpPr>
            <p:cNvPr id="223" name="Google Shape;223;p10"/>
            <p:cNvSpPr/>
            <p:nvPr/>
          </p:nvSpPr>
          <p:spPr>
            <a:xfrm rot="-4421961">
              <a:off x="2777637" y="1686086"/>
              <a:ext cx="5541644" cy="2691324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288000" y="-49525"/>
              <a:ext cx="2743200" cy="564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" name="Google Shape;226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7" name="Google Shape;227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8" name="Google Shape;228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32" name="Google Shape;232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3" name="Google Shape;23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10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235" name="Google Shape;235;p10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0" name="Google Shape;240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0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Relationship Id="rId9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Relationship Id="rId9" Type="http://schemas.openxmlformats.org/officeDocument/2006/relationships/image" Target="../media/image9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0.png"/><Relationship Id="rId5" Type="http://schemas.openxmlformats.org/officeDocument/2006/relationships/image" Target="../media/image1011.png"/><Relationship Id="rId4" Type="http://schemas.openxmlformats.org/officeDocument/2006/relationships/image" Target="../media/image9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09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13.png"/><Relationship Id="rId10" Type="http://schemas.openxmlformats.org/officeDocument/2006/relationships/image" Target="../media/image120.png"/><Relationship Id="rId4" Type="http://schemas.openxmlformats.org/officeDocument/2006/relationships/image" Target="../media/image110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6.sv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32.svg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1270.png"/><Relationship Id="rId9" Type="http://schemas.openxmlformats.org/officeDocument/2006/relationships/image" Target="../media/image1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7" Type="http://schemas.openxmlformats.org/officeDocument/2006/relationships/image" Target="../media/image136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12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52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12" Type="http://schemas.openxmlformats.org/officeDocument/2006/relationships/image" Target="../media/image1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54.png"/><Relationship Id="rId5" Type="http://schemas.openxmlformats.org/officeDocument/2006/relationships/audio" Target="../media/audio4.wav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image" Target="../media/image144.png"/><Relationship Id="rId12" Type="http://schemas.openxmlformats.org/officeDocument/2006/relationships/image" Target="../media/image157.png"/><Relationship Id="rId2" Type="http://schemas.openxmlformats.org/officeDocument/2006/relationships/audio" Target="../media/audio1.wav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3.PNG"/><Relationship Id="rId11" Type="http://schemas.openxmlformats.org/officeDocument/2006/relationships/image" Target="../media/image156.png"/><Relationship Id="rId5" Type="http://schemas.openxmlformats.org/officeDocument/2006/relationships/audio" Target="../media/audio4.wav"/><Relationship Id="rId15" Type="http://schemas.openxmlformats.org/officeDocument/2006/relationships/image" Target="../media/image160.png"/><Relationship Id="rId10" Type="http://schemas.openxmlformats.org/officeDocument/2006/relationships/image" Target="../media/image147.png"/><Relationship Id="rId4" Type="http://schemas.openxmlformats.org/officeDocument/2006/relationships/audio" Target="../media/audio3.wav"/><Relationship Id="rId9" Type="http://schemas.openxmlformats.org/officeDocument/2006/relationships/image" Target="../media/image146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102DA-29F7-788C-88B3-6C895B537BFF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8C78F-4A8A-611D-00CD-F68AFAD26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7" y="271443"/>
            <a:ext cx="1406122" cy="128596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B9FDF89-481A-62FC-56C1-A34BD2E67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8633" y="98222"/>
            <a:ext cx="1613366" cy="1267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/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Do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9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9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lấp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+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bởi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thế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9684A21-CACA-0DA1-81C7-B3D646071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" y="701564"/>
                <a:ext cx="8735568" cy="2712346"/>
              </a:xfrm>
              <a:prstGeom prst="rect">
                <a:avLst/>
              </a:prstGeom>
              <a:blipFill>
                <a:blip r:embed="rId3"/>
                <a:stretch>
                  <a:fillRect l="-698" b="-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0A457F1-123C-3B0E-09DE-799FB338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" y="3463617"/>
            <a:ext cx="8186928" cy="1236004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B0E6207A-22FA-567C-5FEB-BE831FD4B4A5}"/>
              </a:ext>
            </a:extLst>
          </p:cNvPr>
          <p:cNvSpPr/>
          <p:nvPr/>
        </p:nvSpPr>
        <p:spPr>
          <a:xfrm>
            <a:off x="3304032" y="978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Nhận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xét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47"/>
          <p:cNvGrpSpPr/>
          <p:nvPr/>
        </p:nvGrpSpPr>
        <p:grpSpPr>
          <a:xfrm>
            <a:off x="5809098" y="-189051"/>
            <a:ext cx="3526166" cy="5356591"/>
            <a:chOff x="5827386" y="-137099"/>
            <a:chExt cx="3526166" cy="5356591"/>
          </a:xfrm>
        </p:grpSpPr>
        <p:grpSp>
          <p:nvGrpSpPr>
            <p:cNvPr id="1970" name="Google Shape;1970;p4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971" name="Google Shape;1971;p4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974" name="Google Shape;197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8525DA81-FE69-08A8-E621-AD3CAA5D790F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	</a:t>
                </a:r>
                <a:r>
                  <a:rPr lang="en-US" sz="1800" dirty="0" err="1"/>
                  <a:t>Đọc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nội</a:t>
                </a:r>
                <a:r>
                  <a:rPr lang="en-US" sz="1800" dirty="0"/>
                  <a:t> dung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O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189254"/>
              </a:xfrm>
              <a:prstGeom prst="rect">
                <a:avLst/>
              </a:prstGeom>
              <a:blipFill>
                <a:blip r:embed="rId4"/>
                <a:stretch>
                  <a:fillRect l="-584" r="-657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48"/>
          <p:cNvSpPr/>
          <p:nvPr/>
        </p:nvSpPr>
        <p:spPr>
          <a:xfrm rot="10800000" flipH="1">
            <a:off x="3209712" y="4450762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/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biệt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11BB02C-B29F-D220-D350-31DE26CA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960650"/>
                <a:ext cx="9027886" cy="1856919"/>
              </a:xfrm>
              <a:prstGeom prst="rect">
                <a:avLst/>
              </a:prstGeom>
              <a:blipFill>
                <a:blip r:embed="rId3"/>
                <a:stretch>
                  <a:fillRect l="-473" r="-1284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3523FB6-7BAB-AD77-6FD1-EFCD2D6BA39F}"/>
              </a:ext>
            </a:extLst>
          </p:cNvPr>
          <p:cNvSpPr/>
          <p:nvPr/>
        </p:nvSpPr>
        <p:spPr>
          <a:xfrm>
            <a:off x="50680" y="148636"/>
            <a:ext cx="1895856" cy="6920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Kết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luận</a:t>
            </a:r>
            <a:endParaRPr lang="en-US" sz="2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/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−(−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47484901-1143-37E8-9757-7D104A97F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" y="3295011"/>
                <a:ext cx="6028871" cy="456535"/>
              </a:xfrm>
              <a:prstGeom prst="rect">
                <a:avLst/>
              </a:prstGeom>
              <a:blipFill>
                <a:blip r:embed="rId4"/>
                <a:stretch>
                  <a:fillRect l="-9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3CB76B5C-628F-7571-009C-F48EA0A1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15170" y="1863141"/>
            <a:ext cx="1865535" cy="300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15540EB-93E2-B9A6-0215-16D48791ACBB}"/>
              </a:ext>
            </a:extLst>
          </p:cNvPr>
          <p:cNvSpPr/>
          <p:nvPr/>
        </p:nvSpPr>
        <p:spPr>
          <a:xfrm>
            <a:off x="92557" y="27243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1952172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1,8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4" y="2571750"/>
                <a:ext cx="2554515" cy="369332"/>
              </a:xfrm>
              <a:prstGeom prst="rect">
                <a:avLst/>
              </a:prstGeom>
              <a:blipFill>
                <a:blip r:embed="rId4"/>
                <a:stretch>
                  <a:fillRect l="-214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554515" cy="408253"/>
              </a:xfrm>
              <a:prstGeom prst="rect">
                <a:avLst/>
              </a:prstGeom>
              <a:blipFill>
                <a:blip r:embed="rId5"/>
                <a:stretch>
                  <a:fillRect l="-2148" t="-1493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379E6C36-DD26-CD8B-2772-72FCEE83A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4" y="1163010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CF7A1A-FF9D-520E-12F7-E68B5613F8ED}"/>
              </a:ext>
            </a:extLst>
          </p:cNvPr>
          <p:cNvSpPr txBox="1"/>
          <p:nvPr/>
        </p:nvSpPr>
        <p:spPr>
          <a:xfrm>
            <a:off x="2012484" y="532191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655" y="457555"/>
                <a:ext cx="153336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0F9687-D4E9-8527-FB6C-29AEA7018247}"/>
              </a:ext>
            </a:extLst>
          </p:cNvPr>
          <p:cNvSpPr txBox="1"/>
          <p:nvPr/>
        </p:nvSpPr>
        <p:spPr>
          <a:xfrm>
            <a:off x="732970" y="1681848"/>
            <a:ext cx="216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Số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     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/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64927D-FDFD-2C86-C2DD-F684C812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5" y="2571750"/>
                <a:ext cx="2109850" cy="369332"/>
              </a:xfrm>
              <a:prstGeom prst="rect">
                <a:avLst/>
              </a:prstGeom>
              <a:blipFill>
                <a:blip r:embed="rId4"/>
                <a:stretch>
                  <a:fillRect l="-2601" t="-10000" r="-23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/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Số </a:t>
                </a:r>
                <a:r>
                  <a:rPr lang="en-US" sz="1800" dirty="0" err="1"/>
                  <a:t>đối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9F93C952-967C-CFC7-086D-0A4136A8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13" y="3517280"/>
                <a:ext cx="2109851" cy="408253"/>
              </a:xfrm>
              <a:prstGeom prst="rect">
                <a:avLst/>
              </a:prstGeom>
              <a:blipFill>
                <a:blip r:embed="rId5"/>
                <a:stretch>
                  <a:fillRect l="-2601" t="-1493" r="-1445"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/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064334E-4CF3-7654-39BB-7796D3D0E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70" y="1639923"/>
                <a:ext cx="365485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/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876A9C-BA2F-4177-4FBE-DB00DC62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239" y="1664850"/>
                <a:ext cx="19236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óng 19">
            <a:extLst>
              <a:ext uri="{FF2B5EF4-FFF2-40B4-BE49-F238E27FC236}">
                <a16:creationId xmlns:a16="http://schemas.microsoft.com/office/drawing/2014/main" id="{9DFBAEF5-188B-F09D-EDC3-0065C966479A}"/>
              </a:ext>
            </a:extLst>
          </p:cNvPr>
          <p:cNvSpPr/>
          <p:nvPr/>
        </p:nvSpPr>
        <p:spPr>
          <a:xfrm>
            <a:off x="0" y="330043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/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0,5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AD6878E-DA9E-F7E7-DD05-A990E6BF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571750"/>
                <a:ext cx="7273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/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6A95701-4D59-FBB1-C33E-FAF323A71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08" y="3502054"/>
                <a:ext cx="401781" cy="401970"/>
              </a:xfrm>
              <a:prstGeom prst="rect">
                <a:avLst/>
              </a:prstGeom>
              <a:blipFill>
                <a:blip r:embed="rId9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23AD8B1C-6277-A3CF-B54A-973CC81E6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97334" y="1663997"/>
            <a:ext cx="3871751" cy="27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0" grpId="0" animBg="1"/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1"/>
          <p:cNvSpPr txBox="1">
            <a:spLocks noGrp="1"/>
          </p:cNvSpPr>
          <p:nvPr>
            <p:ph type="title" idx="4294967295"/>
          </p:nvPr>
        </p:nvSpPr>
        <p:spPr>
          <a:xfrm>
            <a:off x="4731700" y="2546757"/>
            <a:ext cx="619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2DA6BC-5B0C-AB4F-891E-248405F10692}"/>
              </a:ext>
            </a:extLst>
          </p:cNvPr>
          <p:cNvSpPr txBox="1"/>
          <p:nvPr/>
        </p:nvSpPr>
        <p:spPr>
          <a:xfrm>
            <a:off x="0" y="180386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IV. SO SÁNH CÁC SỐ THỰC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/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viết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&gt;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0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cũng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âm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𝑏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𝑎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DC52D9-8901-D17F-ED18-A7D1E4C4F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42" y="1416180"/>
                <a:ext cx="7736115" cy="2805320"/>
              </a:xfrm>
              <a:prstGeom prst="rect">
                <a:avLst/>
              </a:prstGeom>
              <a:blipFill>
                <a:blip r:embed="rId3"/>
                <a:stretch>
                  <a:fillRect l="-709" r="-1655" b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7202B1-7156-3207-8586-02DBAA15DE4D}"/>
              </a:ext>
            </a:extLst>
          </p:cNvPr>
          <p:cNvSpPr txBox="1"/>
          <p:nvPr/>
        </p:nvSpPr>
        <p:spPr>
          <a:xfrm>
            <a:off x="12869" y="706556"/>
            <a:ext cx="4680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F4FF083-FDA1-B5B4-90AE-49E3E37C5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44699" y="3743631"/>
            <a:ext cx="1555410" cy="139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476B0B9-93DD-1DF4-24FB-4E71DA2C00B1}"/>
              </a:ext>
            </a:extLst>
          </p:cNvPr>
          <p:cNvSpPr txBox="1"/>
          <p:nvPr/>
        </p:nvSpPr>
        <p:spPr>
          <a:xfrm>
            <a:off x="595087" y="126018"/>
            <a:ext cx="4025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Cách</a:t>
            </a:r>
            <a:r>
              <a:rPr lang="en-US" sz="2200" b="1" dirty="0"/>
              <a:t> so </a:t>
            </a:r>
            <a:r>
              <a:rPr lang="en-US" sz="2200" b="1" dirty="0" err="1"/>
              <a:t>sánh</a:t>
            </a:r>
            <a:r>
              <a:rPr lang="en-US" sz="2200" b="1" dirty="0"/>
              <a:t> </a:t>
            </a:r>
            <a:r>
              <a:rPr lang="en-US" sz="2200" b="1" dirty="0" err="1"/>
              <a:t>hai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D303C9F-B1A3-7EDC-9F8F-7C82372E2BDD}"/>
              </a:ext>
            </a:extLst>
          </p:cNvPr>
          <p:cNvSpPr/>
          <p:nvPr/>
        </p:nvSpPr>
        <p:spPr>
          <a:xfrm>
            <a:off x="430258" y="800222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/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a)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sau</a:t>
                </a:r>
                <a:r>
                  <a:rPr lang="en-US" sz="18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−0,617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và</a:t>
                </a:r>
                <a:r>
                  <a:rPr lang="en-US" sz="1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−0,614</m:t>
                    </m:r>
                  </m:oMath>
                </a14:m>
                <a:endParaRPr lang="en-US" sz="1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j-lt"/>
                  </a:rPr>
                  <a:t>b) </a:t>
                </a:r>
                <a:r>
                  <a:rPr lang="en-US" sz="1800" dirty="0" err="1">
                    <a:latin typeface="+mj-lt"/>
                  </a:rPr>
                  <a:t>Nêu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quy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tắc</a:t>
                </a:r>
                <a:r>
                  <a:rPr lang="en-US" sz="1800" dirty="0">
                    <a:latin typeface="+mj-lt"/>
                  </a:rPr>
                  <a:t> so </a:t>
                </a:r>
                <a:r>
                  <a:rPr lang="en-US" sz="1800" dirty="0" err="1">
                    <a:latin typeface="+mj-lt"/>
                  </a:rPr>
                  <a:t>sánh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hai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số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thập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phân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hữu</a:t>
                </a:r>
                <a:r>
                  <a:rPr lang="en-US" sz="1800" dirty="0">
                    <a:latin typeface="+mj-lt"/>
                  </a:rPr>
                  <a:t> </a:t>
                </a:r>
                <a:r>
                  <a:rPr lang="en-US" sz="1800" dirty="0" err="1">
                    <a:latin typeface="+mj-lt"/>
                  </a:rPr>
                  <a:t>hạn</a:t>
                </a:r>
                <a:r>
                  <a:rPr lang="en-US" sz="1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EB8EB5A-1AD2-F85C-9F57-ADD73A76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639552"/>
                <a:ext cx="6146800" cy="872034"/>
              </a:xfrm>
              <a:prstGeom prst="rect">
                <a:avLst/>
              </a:prstGeom>
              <a:blipFill>
                <a:blip r:embed="rId3"/>
                <a:stretch>
                  <a:fillRect l="-893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/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0,617&gt;0,614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−0,617&lt;−0,614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5527A2F-F8B3-8DD2-F96A-E8CD31C9C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2" y="2037357"/>
                <a:ext cx="4521200" cy="456535"/>
              </a:xfrm>
              <a:prstGeom prst="rect">
                <a:avLst/>
              </a:prstGeom>
              <a:blipFill>
                <a:blip r:embed="rId4"/>
                <a:stretch>
                  <a:fillRect l="-121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0185467E-3030-F252-C9F1-DA5DE5CF0E65}"/>
              </a:ext>
            </a:extLst>
          </p:cNvPr>
          <p:cNvSpPr txBox="1"/>
          <p:nvPr/>
        </p:nvSpPr>
        <p:spPr>
          <a:xfrm>
            <a:off x="4167781" y="159423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99416DD-1C2A-A414-E72B-4F9EFF20CFF3}"/>
              </a:ext>
            </a:extLst>
          </p:cNvPr>
          <p:cNvSpPr txBox="1"/>
          <p:nvPr/>
        </p:nvSpPr>
        <p:spPr>
          <a:xfrm>
            <a:off x="326572" y="2649609"/>
            <a:ext cx="8534399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+ So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F0E120B3-9F29-37EC-D431-CD9AC907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8" y="3590445"/>
            <a:ext cx="2089311" cy="155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/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1: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2: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2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nguyên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bằng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tiếp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sánh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cùng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hàng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(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dấu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","),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sang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phải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xuất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hiện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đầu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tiên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 Ở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cặp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khác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thập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chứa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lớn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hơn</a:t>
                </a:r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+ So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sánh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2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&gt;− 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18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2435E3-7D93-8D2D-264C-9C911345D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" y="219892"/>
                <a:ext cx="8890000" cy="3595856"/>
              </a:xfrm>
              <a:prstGeom prst="rect">
                <a:avLst/>
              </a:prstGeom>
              <a:blipFill>
                <a:blip r:embed="rId2"/>
                <a:stretch>
                  <a:fillRect l="-617" r="-1235" b="-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8">
            <a:extLst>
              <a:ext uri="{FF2B5EF4-FFF2-40B4-BE49-F238E27FC236}">
                <a16:creationId xmlns:a16="http://schemas.microsoft.com/office/drawing/2014/main" id="{4A201A7A-929B-8B73-6B21-2274394DC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9842" y="2512673"/>
            <a:ext cx="2934158" cy="29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5A023F5-51D3-CE8F-9CB8-3DE2DEC12D4B}"/>
              </a:ext>
            </a:extLst>
          </p:cNvPr>
          <p:cNvSpPr/>
          <p:nvPr/>
        </p:nvSpPr>
        <p:spPr>
          <a:xfrm>
            <a:off x="0" y="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7C4545-A74B-286A-51AC-9C62B424D453}"/>
              </a:ext>
            </a:extLst>
          </p:cNvPr>
          <p:cNvSpPr txBox="1"/>
          <p:nvPr/>
        </p:nvSpPr>
        <p:spPr>
          <a:xfrm>
            <a:off x="1908629" y="259755"/>
            <a:ext cx="11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/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1,234567891011…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0,3219199199919999…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0,32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E16BD19-594A-3655-2E2D-A840B852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" y="888842"/>
                <a:ext cx="4688114" cy="872034"/>
              </a:xfrm>
              <a:prstGeom prst="rect">
                <a:avLst/>
              </a:prstGeom>
              <a:blipFill>
                <a:blip r:embed="rId3"/>
                <a:stretch>
                  <a:fillRect l="-1040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8">
            <a:extLst>
              <a:ext uri="{FF2B5EF4-FFF2-40B4-BE49-F238E27FC236}">
                <a16:creationId xmlns:a16="http://schemas.microsoft.com/office/drawing/2014/main" id="{7CC5E4D8-660E-E9B4-E176-D94F13E5602A}"/>
              </a:ext>
            </a:extLst>
          </p:cNvPr>
          <p:cNvSpPr txBox="1"/>
          <p:nvPr/>
        </p:nvSpPr>
        <p:spPr>
          <a:xfrm>
            <a:off x="4283895" y="16205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/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5&gt;4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1,234567891011…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1,234467891011…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3EA324A-2A96-5BE5-071F-F0249DCBD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167733"/>
                <a:ext cx="6640287" cy="369332"/>
              </a:xfrm>
              <a:prstGeom prst="rect">
                <a:avLst/>
              </a:prstGeom>
              <a:blipFill>
                <a:blip r:embed="rId4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ấu ngoặc vuông Trái 8">
            <a:extLst>
              <a:ext uri="{FF2B5EF4-FFF2-40B4-BE49-F238E27FC236}">
                <a16:creationId xmlns:a16="http://schemas.microsoft.com/office/drawing/2014/main" id="{D5632153-100F-1A2B-4B64-D5A9CEE26ED0}"/>
              </a:ext>
            </a:extLst>
          </p:cNvPr>
          <p:cNvSpPr/>
          <p:nvPr/>
        </p:nvSpPr>
        <p:spPr>
          <a:xfrm rot="5400000" flipH="1" flipV="1">
            <a:off x="4221168" y="1478642"/>
            <a:ext cx="125453" cy="2186215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/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r>
                  <a:rPr lang="en-US" sz="1800" dirty="0"/>
                  <a:t> nên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0,3219199199919999…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,32333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333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F6B304-054E-D20E-A96F-AC24BB358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3161961"/>
                <a:ext cx="6640287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ấu ngoặc vuông Trái 10">
            <a:extLst>
              <a:ext uri="{FF2B5EF4-FFF2-40B4-BE49-F238E27FC236}">
                <a16:creationId xmlns:a16="http://schemas.microsoft.com/office/drawing/2014/main" id="{B7BA315E-0259-0F88-5F26-3AC523B1CFCD}"/>
              </a:ext>
            </a:extLst>
          </p:cNvPr>
          <p:cNvSpPr/>
          <p:nvPr/>
        </p:nvSpPr>
        <p:spPr>
          <a:xfrm rot="5400000" flipH="1" flipV="1">
            <a:off x="4327419" y="2251875"/>
            <a:ext cx="148078" cy="2706914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FABF13-99C4-6469-AC5F-462C0173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57" y="1500864"/>
            <a:ext cx="1352845" cy="341314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621F09BB-FCF9-4DFF-4E87-EA11D5820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32771" y="3439283"/>
            <a:ext cx="2253172" cy="1704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óng 1">
            <a:extLst>
              <a:ext uri="{FF2B5EF4-FFF2-40B4-BE49-F238E27FC236}">
                <a16:creationId xmlns:a16="http://schemas.microsoft.com/office/drawing/2014/main" id="{9599F5F4-FF61-10A4-8DCB-78AE633383D1}"/>
              </a:ext>
            </a:extLst>
          </p:cNvPr>
          <p:cNvSpPr/>
          <p:nvPr/>
        </p:nvSpPr>
        <p:spPr>
          <a:xfrm>
            <a:off x="101600" y="242957"/>
            <a:ext cx="1997409" cy="687553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</a:rPr>
              <a:t>Luyện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tập</a:t>
            </a:r>
            <a:r>
              <a:rPr lang="en-US" sz="2000" b="1" dirty="0">
                <a:solidFill>
                  <a:srgbClr val="FFFFFF"/>
                </a:solidFill>
              </a:rPr>
              <a:t> 2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852B67-BF01-DE5E-0CE8-DED5FBFA58B5}"/>
              </a:ext>
            </a:extLst>
          </p:cNvPr>
          <p:cNvSpPr txBox="1"/>
          <p:nvPr/>
        </p:nvSpPr>
        <p:spPr>
          <a:xfrm>
            <a:off x="2367762" y="384629"/>
            <a:ext cx="27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/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e>
                    </m:d>
                  </m:oMath>
                </a14:m>
                <a:r>
                  <a:rPr lang="en-US" sz="1800" dirty="0"/>
                  <a:t> và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8B6934-460C-3122-844E-26902981A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30" y="1320800"/>
                <a:ext cx="1603828" cy="369332"/>
              </a:xfrm>
              <a:prstGeom prst="rect">
                <a:avLst/>
              </a:prstGeom>
              <a:blipFill>
                <a:blip r:embed="rId3"/>
                <a:stretch>
                  <a:fillRect l="-3030" t="-10000" r="-30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/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48881F4-B3EE-A28D-4DA4-8823B2356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245266"/>
                <a:ext cx="359073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/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−1,272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C555315-9E9E-65C1-47F3-6645010DD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320800"/>
                <a:ext cx="2489199" cy="369332"/>
              </a:xfrm>
              <a:prstGeom prst="rect">
                <a:avLst/>
              </a:prstGeom>
              <a:blipFill>
                <a:blip r:embed="rId5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/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1,(375) = 1,375375375…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800" b="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=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1,375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1,375375375…&gt;1,375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,(375)&gt;138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A28F1E3-2459-24EC-2DCE-5E789E9F0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72" y="2155955"/>
                <a:ext cx="3287485" cy="2427203"/>
              </a:xfrm>
              <a:prstGeom prst="rect">
                <a:avLst/>
              </a:prstGeom>
              <a:blipFill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E3E17C-8C40-3C17-65E0-8FDC3F0C0150}"/>
              </a:ext>
            </a:extLst>
          </p:cNvPr>
          <p:cNvSpPr txBox="1"/>
          <p:nvPr/>
        </p:nvSpPr>
        <p:spPr>
          <a:xfrm>
            <a:off x="210457" y="1732543"/>
            <a:ext cx="84545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/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−1,(27)=−1,272727…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1,272727…&gt;1,272 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− 1,272727&lt;−1,272 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1,(27)&lt;−1,272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6527C0-E227-3E3F-52EF-3C1B26D78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6" y="1815457"/>
                <a:ext cx="3229269" cy="2426305"/>
              </a:xfrm>
              <a:prstGeom prst="rect">
                <a:avLst/>
              </a:prstGeom>
              <a:blipFill>
                <a:blip r:embed="rId7"/>
                <a:stretch>
                  <a:fillRect l="-1509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8CC5D5AF-3791-1BD1-7E8C-125977B1716F}"/>
              </a:ext>
            </a:extLst>
          </p:cNvPr>
          <p:cNvCxnSpPr>
            <a:cxnSpLocks/>
          </p:cNvCxnSpPr>
          <p:nvPr/>
        </p:nvCxnSpPr>
        <p:spPr>
          <a:xfrm>
            <a:off x="4353972" y="1245266"/>
            <a:ext cx="0" cy="356622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4594734-E378-7763-9E26-37AC40822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096050"/>
              </p:ext>
            </p:extLst>
          </p:nvPr>
        </p:nvGraphicFramePr>
        <p:xfrm>
          <a:off x="1240631" y="2833266"/>
          <a:ext cx="295278" cy="610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393480" progId="Equation.DSMT4">
                  <p:embed/>
                </p:oleObj>
              </mc:Choice>
              <mc:Fallback>
                <p:oleObj name="Equation" r:id="rId8" imgW="19044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4594734-E378-7763-9E26-37AC408225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0631" y="2833266"/>
                        <a:ext cx="295278" cy="610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C1C85311-948D-7E67-C405-082CBFCB015B}"/>
              </a:ext>
            </a:extLst>
          </p:cNvPr>
          <p:cNvSpPr/>
          <p:nvPr/>
        </p:nvSpPr>
        <p:spPr>
          <a:xfrm>
            <a:off x="-63363" y="1"/>
            <a:ext cx="4022691" cy="20007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 err="1">
                <a:solidFill>
                  <a:srgbClr val="F8F8F8"/>
                </a:solidFill>
              </a:rPr>
              <a:t>Chúng</a:t>
            </a:r>
            <a:r>
              <a:rPr lang="vi-VN" sz="2400" dirty="0">
                <a:solidFill>
                  <a:srgbClr val="F8F8F8"/>
                </a:solidFill>
              </a:rPr>
              <a:t> ta </a:t>
            </a:r>
            <a:r>
              <a:rPr lang="vi-VN" sz="2400" dirty="0" err="1">
                <a:solidFill>
                  <a:srgbClr val="F8F8F8"/>
                </a:solidFill>
              </a:rPr>
              <a:t>đã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được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học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những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tập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hợp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số</a:t>
            </a:r>
            <a:r>
              <a:rPr lang="vi-VN" sz="2400" dirty="0">
                <a:solidFill>
                  <a:srgbClr val="F8F8F8"/>
                </a:solidFill>
              </a:rPr>
              <a:t> </a:t>
            </a:r>
            <a:r>
              <a:rPr lang="vi-VN" sz="2400" dirty="0" err="1">
                <a:solidFill>
                  <a:srgbClr val="F8F8F8"/>
                </a:solidFill>
              </a:rPr>
              <a:t>nào</a:t>
            </a:r>
            <a:r>
              <a:rPr lang="vi-VN" sz="2400" dirty="0">
                <a:solidFill>
                  <a:srgbClr val="F8F8F8"/>
                </a:solidFill>
              </a:rPr>
              <a:t>?</a:t>
            </a:r>
            <a:endParaRPr lang="en-US" sz="2400" dirty="0">
              <a:solidFill>
                <a:srgbClr val="F8F8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116C2DC9-1CBB-66CD-C8E4-A3F0FA79E8ED}"/>
              </a:ext>
            </a:extLst>
          </p:cNvPr>
          <p:cNvCxnSpPr/>
          <p:nvPr/>
        </p:nvCxnSpPr>
        <p:spPr>
          <a:xfrm flipH="1" flipV="1">
            <a:off x="4675452" y="1728902"/>
            <a:ext cx="1131146" cy="137498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6443503-7724-AF30-0F84-F9FE088C5BE2}"/>
              </a:ext>
            </a:extLst>
          </p:cNvPr>
          <p:cNvCxnSpPr>
            <a:cxnSpLocks/>
          </p:cNvCxnSpPr>
          <p:nvPr/>
        </p:nvCxnSpPr>
        <p:spPr>
          <a:xfrm flipV="1">
            <a:off x="6184900" y="1775440"/>
            <a:ext cx="1191260" cy="10734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3A535A30-B7DD-7B2A-B1EF-277D55A8D80C}"/>
              </a:ext>
            </a:extLst>
          </p:cNvPr>
          <p:cNvCxnSpPr>
            <a:cxnSpLocks/>
          </p:cNvCxnSpPr>
          <p:nvPr/>
        </p:nvCxnSpPr>
        <p:spPr>
          <a:xfrm flipV="1">
            <a:off x="3394701" y="3415075"/>
            <a:ext cx="625273" cy="8304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864FB7AD-4AF2-0452-1580-C82E83483CC4}"/>
              </a:ext>
            </a:extLst>
          </p:cNvPr>
          <p:cNvCxnSpPr>
            <a:cxnSpLocks/>
          </p:cNvCxnSpPr>
          <p:nvPr/>
        </p:nvCxnSpPr>
        <p:spPr>
          <a:xfrm flipH="1">
            <a:off x="2924338" y="2746838"/>
            <a:ext cx="1372812" cy="288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EFB94AA-A1C7-8246-193E-AC2334F3BB20}"/>
              </a:ext>
            </a:extLst>
          </p:cNvPr>
          <p:cNvSpPr txBox="1"/>
          <p:nvPr/>
        </p:nvSpPr>
        <p:spPr>
          <a:xfrm>
            <a:off x="603343" y="2343311"/>
            <a:ext cx="262383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6" grpId="0" animBg="1"/>
      <p:bldP spid="10" grpId="0" animBg="1"/>
      <p:bldP spid="13" grpId="0" animBg="1"/>
      <p:bldP spid="17" grpId="0"/>
      <p:bldP spid="21" grpId="0"/>
      <p:bldP spid="25" grpId="0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/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tắc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a,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&gt; 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&gt;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B06AB2-43A7-1266-163F-384B5A435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28" y="1830921"/>
                <a:ext cx="6573157" cy="1917897"/>
              </a:xfrm>
              <a:prstGeom prst="rect">
                <a:avLst/>
              </a:prstGeom>
              <a:blipFill>
                <a:blip r:embed="rId2"/>
                <a:stretch>
                  <a:fillRect l="-927" r="-2039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5F349D61-04A3-CFF6-E7BE-A449896BBF72}"/>
              </a:ext>
            </a:extLst>
          </p:cNvPr>
          <p:cNvSpPr/>
          <p:nvPr/>
        </p:nvSpPr>
        <p:spPr>
          <a:xfrm>
            <a:off x="3505200" y="551543"/>
            <a:ext cx="2619829" cy="899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988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4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2199" name="Google Shape;2199;p54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6" name="Google Shape;2216;p54"/>
          <p:cNvGrpSpPr/>
          <p:nvPr/>
        </p:nvGrpSpPr>
        <p:grpSpPr>
          <a:xfrm>
            <a:off x="6450375" y="1598590"/>
            <a:ext cx="854450" cy="59750"/>
            <a:chOff x="767900" y="1150025"/>
            <a:chExt cx="854450" cy="59750"/>
          </a:xfrm>
        </p:grpSpPr>
        <p:sp>
          <p:nvSpPr>
            <p:cNvPr id="2217" name="Google Shape;2217;p54"/>
            <p:cNvSpPr/>
            <p:nvPr/>
          </p:nvSpPr>
          <p:spPr>
            <a:xfrm>
              <a:off x="970225" y="1150025"/>
              <a:ext cx="457100" cy="59750"/>
            </a:xfrm>
            <a:custGeom>
              <a:avLst/>
              <a:gdLst/>
              <a:ahLst/>
              <a:cxnLst/>
              <a:rect l="l" t="t" r="r" b="b"/>
              <a:pathLst>
                <a:path w="18284" h="2390" extrusionOk="0">
                  <a:moveTo>
                    <a:pt x="1610" y="0"/>
                  </a:moveTo>
                  <a:cubicBezTo>
                    <a:pt x="1" y="0"/>
                    <a:pt x="1" y="2341"/>
                    <a:pt x="1610" y="2389"/>
                  </a:cubicBezTo>
                  <a:lnTo>
                    <a:pt x="16724" y="2389"/>
                  </a:lnTo>
                  <a:cubicBezTo>
                    <a:pt x="18284" y="2341"/>
                    <a:pt x="18284" y="0"/>
                    <a:pt x="1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992175" y="1161000"/>
              <a:ext cx="414450" cy="37800"/>
            </a:xfrm>
            <a:custGeom>
              <a:avLst/>
              <a:gdLst/>
              <a:ahLst/>
              <a:cxnLst/>
              <a:rect l="l" t="t" r="r" b="b"/>
              <a:pathLst>
                <a:path w="16578" h="1512" extrusionOk="0">
                  <a:moveTo>
                    <a:pt x="732" y="0"/>
                  </a:moveTo>
                  <a:cubicBezTo>
                    <a:pt x="293" y="0"/>
                    <a:pt x="0" y="341"/>
                    <a:pt x="0" y="732"/>
                  </a:cubicBezTo>
                  <a:cubicBezTo>
                    <a:pt x="0" y="1170"/>
                    <a:pt x="293" y="1512"/>
                    <a:pt x="732" y="1512"/>
                  </a:cubicBezTo>
                  <a:lnTo>
                    <a:pt x="15846" y="1512"/>
                  </a:lnTo>
                  <a:cubicBezTo>
                    <a:pt x="16236" y="1512"/>
                    <a:pt x="16577" y="1170"/>
                    <a:pt x="16577" y="732"/>
                  </a:cubicBezTo>
                  <a:cubicBezTo>
                    <a:pt x="16577" y="341"/>
                    <a:pt x="16236" y="0"/>
                    <a:pt x="15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767900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119"/>
                    <a:pt x="537" y="2386"/>
                    <a:pt x="1561" y="2386"/>
                  </a:cubicBezTo>
                  <a:cubicBezTo>
                    <a:pt x="2243" y="2338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782525" y="1161000"/>
              <a:ext cx="42675" cy="37450"/>
            </a:xfrm>
            <a:custGeom>
              <a:avLst/>
              <a:gdLst/>
              <a:ahLst/>
              <a:cxnLst/>
              <a:rect l="l" t="t" r="r" b="b"/>
              <a:pathLst>
                <a:path w="1707" h="1498" extrusionOk="0">
                  <a:moveTo>
                    <a:pt x="976" y="0"/>
                  </a:moveTo>
                  <a:cubicBezTo>
                    <a:pt x="342" y="0"/>
                    <a:pt x="1" y="780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414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8763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40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1" y="1119"/>
                    <a:pt x="537" y="2386"/>
                    <a:pt x="1561" y="2386"/>
                  </a:cubicBezTo>
                  <a:cubicBezTo>
                    <a:pt x="2195" y="2386"/>
                    <a:pt x="2731" y="1850"/>
                    <a:pt x="2731" y="1168"/>
                  </a:cubicBezTo>
                  <a:cubicBezTo>
                    <a:pt x="2731" y="471"/>
                    <a:pt x="2145" y="0"/>
                    <a:pt x="1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891000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40" y="1268"/>
                  </a:cubicBezTo>
                  <a:cubicBezTo>
                    <a:pt x="598" y="1426"/>
                    <a:pt x="788" y="1497"/>
                    <a:pt x="971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1554075" y="1150100"/>
              <a:ext cx="68275" cy="59675"/>
            </a:xfrm>
            <a:custGeom>
              <a:avLst/>
              <a:gdLst/>
              <a:ahLst/>
              <a:cxnLst/>
              <a:rect l="l" t="t" r="r" b="b"/>
              <a:pathLst>
                <a:path w="2731" h="2387" extrusionOk="0">
                  <a:moveTo>
                    <a:pt x="1539" y="0"/>
                  </a:moveTo>
                  <a:cubicBezTo>
                    <a:pt x="1255" y="0"/>
                    <a:pt x="966" y="105"/>
                    <a:pt x="732" y="339"/>
                  </a:cubicBezTo>
                  <a:cubicBezTo>
                    <a:pt x="0" y="1070"/>
                    <a:pt x="488" y="2338"/>
                    <a:pt x="1512" y="2386"/>
                  </a:cubicBezTo>
                  <a:cubicBezTo>
                    <a:pt x="2194" y="2386"/>
                    <a:pt x="2731" y="1850"/>
                    <a:pt x="2731" y="1168"/>
                  </a:cubicBezTo>
                  <a:cubicBezTo>
                    <a:pt x="2731" y="471"/>
                    <a:pt x="2144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1567475" y="1161000"/>
              <a:ext cx="42700" cy="37450"/>
            </a:xfrm>
            <a:custGeom>
              <a:avLst/>
              <a:gdLst/>
              <a:ahLst/>
              <a:cxnLst/>
              <a:rect l="l" t="t" r="r" b="b"/>
              <a:pathLst>
                <a:path w="1708" h="1498" extrusionOk="0">
                  <a:moveTo>
                    <a:pt x="976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0" y="1497"/>
                    <a:pt x="986" y="1497"/>
                  </a:cubicBezTo>
                  <a:cubicBezTo>
                    <a:pt x="1352" y="1497"/>
                    <a:pt x="1707" y="1192"/>
                    <a:pt x="1707" y="732"/>
                  </a:cubicBezTo>
                  <a:cubicBezTo>
                    <a:pt x="1707" y="341"/>
                    <a:pt x="1366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1444375" y="1150100"/>
              <a:ext cx="69500" cy="59675"/>
            </a:xfrm>
            <a:custGeom>
              <a:avLst/>
              <a:gdLst/>
              <a:ahLst/>
              <a:cxnLst/>
              <a:rect l="l" t="t" r="r" b="b"/>
              <a:pathLst>
                <a:path w="2780" h="2387" extrusionOk="0">
                  <a:moveTo>
                    <a:pt x="1573" y="0"/>
                  </a:moveTo>
                  <a:cubicBezTo>
                    <a:pt x="1281" y="0"/>
                    <a:pt x="981" y="105"/>
                    <a:pt x="732" y="339"/>
                  </a:cubicBezTo>
                  <a:cubicBezTo>
                    <a:pt x="0" y="1119"/>
                    <a:pt x="537" y="2338"/>
                    <a:pt x="1609" y="2386"/>
                  </a:cubicBezTo>
                  <a:cubicBezTo>
                    <a:pt x="2243" y="2386"/>
                    <a:pt x="2780" y="1850"/>
                    <a:pt x="2780" y="1168"/>
                  </a:cubicBezTo>
                  <a:cubicBezTo>
                    <a:pt x="2780" y="471"/>
                    <a:pt x="2193" y="0"/>
                    <a:pt x="1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1459000" y="1161000"/>
              <a:ext cx="43900" cy="37450"/>
            </a:xfrm>
            <a:custGeom>
              <a:avLst/>
              <a:gdLst/>
              <a:ahLst/>
              <a:cxnLst/>
              <a:rect l="l" t="t" r="r" b="b"/>
              <a:pathLst>
                <a:path w="1756" h="1498" extrusionOk="0">
                  <a:moveTo>
                    <a:pt x="1024" y="0"/>
                  </a:moveTo>
                  <a:cubicBezTo>
                    <a:pt x="342" y="0"/>
                    <a:pt x="1" y="829"/>
                    <a:pt x="488" y="1268"/>
                  </a:cubicBezTo>
                  <a:cubicBezTo>
                    <a:pt x="631" y="1426"/>
                    <a:pt x="815" y="1497"/>
                    <a:pt x="998" y="1497"/>
                  </a:cubicBezTo>
                  <a:cubicBezTo>
                    <a:pt x="1378" y="1497"/>
                    <a:pt x="1756" y="1192"/>
                    <a:pt x="1756" y="732"/>
                  </a:cubicBezTo>
                  <a:cubicBezTo>
                    <a:pt x="1756" y="341"/>
                    <a:pt x="1414" y="0"/>
                    <a:pt x="1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5FC96-EB7C-7057-36FC-DBC45F56027B}"/>
              </a:ext>
            </a:extLst>
          </p:cNvPr>
          <p:cNvSpPr txBox="1"/>
          <p:nvPr/>
        </p:nvSpPr>
        <p:spPr>
          <a:xfrm>
            <a:off x="58058" y="288133"/>
            <a:ext cx="3788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Minh </a:t>
            </a:r>
            <a:r>
              <a:rPr lang="en-US" sz="2200" b="1" dirty="0" err="1"/>
              <a:t>hoạ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trục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/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x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285750" marR="0" indent="-28575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phía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6BCAE09-6442-9CE5-1365-BC1887CB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14" y="889238"/>
                <a:ext cx="8752114" cy="3365024"/>
              </a:xfrm>
              <a:prstGeom prst="rect">
                <a:avLst/>
              </a:prstGeom>
              <a:blipFill>
                <a:blip r:embed="rId3"/>
                <a:stretch>
                  <a:fillRect l="-557" r="-125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0">
            <a:extLst>
              <a:ext uri="{FF2B5EF4-FFF2-40B4-BE49-F238E27FC236}">
                <a16:creationId xmlns:a16="http://schemas.microsoft.com/office/drawing/2014/main" id="{6A9E0F02-FEFD-D4BE-9E7E-208DFFB0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82953" y="3581400"/>
            <a:ext cx="1292128" cy="1315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92D3230-7325-16DF-0E20-030ACCAD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28" y="1343251"/>
            <a:ext cx="6788845" cy="1053578"/>
          </a:xfrm>
          <a:prstGeom prst="rect">
            <a:avLst/>
          </a:prstGeom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8BE7ED85-38F8-9E5E-9BD1-BAA9E2002D18}"/>
              </a:ext>
            </a:extLst>
          </p:cNvPr>
          <p:cNvSpPr/>
          <p:nvPr/>
        </p:nvSpPr>
        <p:spPr>
          <a:xfrm>
            <a:off x="72571" y="26851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/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 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</a:t>
                </a:r>
                <a:r>
                  <a:rPr lang="en-US" sz="1800" dirty="0" err="1"/>
                  <a:t>Trong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A, B, C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Hãy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7C8EE56-38B9-0F26-E907-8B2B173D8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274" y="115418"/>
                <a:ext cx="7047155" cy="1358257"/>
              </a:xfrm>
              <a:prstGeom prst="rect">
                <a:avLst/>
              </a:prstGeom>
              <a:blipFill>
                <a:blip r:embed="rId4"/>
                <a:stretch>
                  <a:fillRect l="-692" r="-346"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25A1950F-C788-CFB0-23A3-86069B8B3946}"/>
              </a:ext>
            </a:extLst>
          </p:cNvPr>
          <p:cNvSpPr txBox="1"/>
          <p:nvPr/>
        </p:nvSpPr>
        <p:spPr>
          <a:xfrm>
            <a:off x="430353" y="2111587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/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a)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: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−1&lt;0 </m:t>
                    </m:r>
                  </m:oMath>
                </a14:m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Do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2&lt;9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en-US" sz="1800" dirty="0"/>
                  <a:t> hay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đã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sắp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xếp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theo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thứ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tự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tăng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−1, 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3.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1D0622B-4629-BA93-247E-9819211CA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2448779"/>
                <a:ext cx="6964676" cy="1398781"/>
              </a:xfrm>
              <a:prstGeom prst="rect">
                <a:avLst/>
              </a:prstGeom>
              <a:blipFill>
                <a:blip r:embed="rId5"/>
                <a:stretch>
                  <a:fillRect l="-700" b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/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b) Do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−1&lt;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,&lt;3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-1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3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11D8DDF-1388-80BC-0901-0AA15B985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96" y="3962428"/>
                <a:ext cx="8851533" cy="912558"/>
              </a:xfrm>
              <a:prstGeom prst="rect">
                <a:avLst/>
              </a:prstGeom>
              <a:blipFill>
                <a:blip r:embed="rId6"/>
                <a:stretch>
                  <a:fillRect l="-55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16E1D4A-5958-FAD1-11FC-11B57270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185" y="1153886"/>
            <a:ext cx="736487" cy="736487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129858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r="-22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129858"/>
                <a:ext cx="2489200" cy="369332"/>
              </a:xfrm>
              <a:prstGeom prst="rect">
                <a:avLst/>
              </a:prstGeom>
              <a:blipFill>
                <a:blip r:embed="rId6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3380798"/>
                <a:ext cx="2489200" cy="369332"/>
              </a:xfrm>
              <a:prstGeom prst="rect">
                <a:avLst/>
              </a:prstGeom>
              <a:blipFill>
                <a:blip r:embed="rId7"/>
                <a:stretch>
                  <a:fillRect l="-195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:r>
                  <a:rPr lang="en-US" sz="1800" dirty="0" err="1"/>
                  <a:t>Nếu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dirty="0"/>
                  <a:t> thì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3354480"/>
                <a:ext cx="2489200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r="-3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AC1865F-0A8E-484A-CD27-699AD9D0B9A8}"/>
              </a:ext>
            </a:extLst>
          </p:cNvPr>
          <p:cNvSpPr txBox="1"/>
          <p:nvPr/>
        </p:nvSpPr>
        <p:spPr>
          <a:xfrm>
            <a:off x="67185" y="2570662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C76BDF4-30CC-9EAC-B316-F07E1A5DE514}"/>
              </a:ext>
            </a:extLst>
          </p:cNvPr>
          <p:cNvSpPr txBox="1"/>
          <p:nvPr/>
        </p:nvSpPr>
        <p:spPr>
          <a:xfrm>
            <a:off x="4865915" y="2557503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8910B48-9CFF-1592-816C-6B7AD7CEC340}"/>
              </a:ext>
            </a:extLst>
          </p:cNvPr>
          <p:cNvSpPr txBox="1"/>
          <p:nvPr/>
        </p:nvSpPr>
        <p:spPr>
          <a:xfrm>
            <a:off x="435428" y="3754917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165B2D5E-FD3C-442E-2388-AF6EAFBB4319}"/>
              </a:ext>
            </a:extLst>
          </p:cNvPr>
          <p:cNvSpPr txBox="1"/>
          <p:nvPr/>
        </p:nvSpPr>
        <p:spPr>
          <a:xfrm>
            <a:off x="4865915" y="3817300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p63"/>
          <p:cNvSpPr txBox="1"/>
          <p:nvPr/>
        </p:nvSpPr>
        <p:spPr>
          <a:xfrm>
            <a:off x="4686359" y="-87070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Female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388" name="Google Shape;2388;p63"/>
          <p:cNvSpPr txBox="1"/>
          <p:nvPr/>
        </p:nvSpPr>
        <p:spPr>
          <a:xfrm>
            <a:off x="4686360" y="-522555"/>
            <a:ext cx="10251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Male</a:t>
            </a:r>
            <a:endParaRPr sz="1200">
              <a:solidFill>
                <a:srgbClr val="20124D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156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5814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5870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5805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>
                <a:extLst>
                  <a:ext uri="{FF2B5EF4-FFF2-40B4-BE49-F238E27FC236}">
                    <a16:creationId xmlns:a16="http://schemas.microsoft.com/office/drawing/2014/main" id="{4712B899-0F61-4FE4-95C1-4E8A9F8AE5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9309195"/>
                  </p:ext>
                </p:extLst>
              </p:nvPr>
            </p:nvGraphicFramePr>
            <p:xfrm>
              <a:off x="750463" y="1951044"/>
              <a:ext cx="3578020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789010">
                      <a:extLst>
                        <a:ext uri="{9D8B030D-6E8A-4147-A177-3AD203B41FA5}">
                          <a16:colId xmlns:a16="http://schemas.microsoft.com/office/drawing/2014/main" val="3815010048"/>
                        </a:ext>
                      </a:extLst>
                    </a:gridCol>
                    <a:gridCol w="1789010">
                      <a:extLst>
                        <a:ext uri="{9D8B030D-6E8A-4147-A177-3AD203B41FA5}">
                          <a16:colId xmlns:a16="http://schemas.microsoft.com/office/drawing/2014/main" val="2687286108"/>
                        </a:ext>
                      </a:extLst>
                    </a:gridCol>
                  </a:tblGrid>
                  <a:tr h="36188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02170"/>
                      </a:ext>
                    </a:extLst>
                  </a:tr>
                  <a:tr h="8493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42857" r="-100680" b="-20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42857" r="-680" b="-20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771190"/>
                      </a:ext>
                    </a:extLst>
                  </a:tr>
                  <a:tr h="85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141844" r="-10068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141844" r="-68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592314"/>
                      </a:ext>
                    </a:extLst>
                  </a:tr>
                  <a:tr h="847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340" t="-245324" r="-100680" b="-1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3"/>
                          <a:stretch>
                            <a:fillRect l="-100340" t="-245324" r="-680" b="-1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953588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812B9FBA-1E51-161D-655B-756C9E23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946" y="24478"/>
            <a:ext cx="751505" cy="75150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5112B7-D343-5AA9-F3AD-B64CDB8D7B64}"/>
              </a:ext>
            </a:extLst>
          </p:cNvPr>
          <p:cNvSpPr txBox="1"/>
          <p:nvPr/>
        </p:nvSpPr>
        <p:spPr>
          <a:xfrm>
            <a:off x="1912659" y="275773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/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;1,15;−21,54;−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FE4528B3-86FB-7236-0EDC-3CD293E43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45" y="248628"/>
                <a:ext cx="3849002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−1,15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−21,54</m:t>
                                </m:r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21,54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>
                <a:extLst>
                  <a:ext uri="{FF2B5EF4-FFF2-40B4-BE49-F238E27FC236}">
                    <a16:creationId xmlns:a16="http://schemas.microsoft.com/office/drawing/2014/main" id="{B177E4F4-3329-F1CB-41F5-45F7FF6D7C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528552"/>
                  </p:ext>
                </p:extLst>
              </p:nvPr>
            </p:nvGraphicFramePr>
            <p:xfrm>
              <a:off x="5134831" y="1896350"/>
              <a:ext cx="3203626" cy="2916683"/>
            </p:xfrm>
            <a:graphic>
              <a:graphicData uri="http://schemas.openxmlformats.org/drawingml/2006/table">
                <a:tbl>
                  <a:tblPr bandRow="1">
                    <a:tableStyleId>{616DA210-FB5B-4158-B5E0-FEB733F419BA}</a:tableStyleId>
                  </a:tblPr>
                  <a:tblGrid>
                    <a:gridCol w="1601813">
                      <a:extLst>
                        <a:ext uri="{9D8B030D-6E8A-4147-A177-3AD203B41FA5}">
                          <a16:colId xmlns:a16="http://schemas.microsoft.com/office/drawing/2014/main" val="2429287985"/>
                        </a:ext>
                      </a:extLst>
                    </a:gridCol>
                    <a:gridCol w="1601813">
                      <a:extLst>
                        <a:ext uri="{9D8B030D-6E8A-4147-A177-3AD203B41FA5}">
                          <a16:colId xmlns:a16="http://schemas.microsoft.com/office/drawing/2014/main" val="3037852581"/>
                        </a:ext>
                      </a:extLst>
                    </a:gridCol>
                  </a:tblGrid>
                  <a:tr h="43580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800" b="1" dirty="0" err="1">
                              <a:effectLst/>
                            </a:rPr>
                            <a:t>Số</a:t>
                          </a:r>
                          <a:r>
                            <a:rPr lang="en-US" sz="1800" b="1" dirty="0">
                              <a:effectLst/>
                            </a:rPr>
                            <a:t> </a:t>
                          </a:r>
                          <a:r>
                            <a:rPr lang="en-US" sz="1800" b="1" dirty="0" err="1">
                              <a:effectLst/>
                            </a:rPr>
                            <a:t>đối</a:t>
                          </a:r>
                          <a:endParaRPr lang="en-US" sz="1800" b="1" dirty="0">
                            <a:effectLst/>
                            <a:latin typeface="+mj-lt"/>
                            <a:ea typeface="Times New Roman" panose="02020603050405020304" pitchFamily="18" charset="0"/>
                          </a:endParaRPr>
                        </a:p>
                      </a:txBody>
                      <a:tcPr marL="58869" marR="58869" marT="0" marB="0" anchor="ctr"/>
                    </a:tc>
                    <a:extLst>
                      <a:ext uri="{0D108BD9-81ED-4DB2-BD59-A6C34878D82A}">
                        <a16:rowId xmlns:a16="http://schemas.microsoft.com/office/drawing/2014/main" val="1155635191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76042" r="-100760" b="-326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76042" r="-760" b="-326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865955"/>
                      </a:ext>
                    </a:extLst>
                  </a:tr>
                  <a:tr h="58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174227" r="-100760" b="-2226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174227" r="-760" b="-2226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5482900"/>
                      </a:ext>
                    </a:extLst>
                  </a:tr>
                  <a:tr h="6445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250943" r="-100760" b="-10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250943" r="-760" b="-1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820787"/>
                      </a:ext>
                    </a:extLst>
                  </a:tr>
                  <a:tr h="6578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380" t="-344444" r="-10076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8869" marR="58869" marT="0" marB="0" anchor="ctr">
                        <a:blipFill>
                          <a:blip r:embed="rId7"/>
                          <a:stretch>
                            <a:fillRect l="-100380" t="-344444" r="-76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72551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8">
            <a:extLst>
              <a:ext uri="{FF2B5EF4-FFF2-40B4-BE49-F238E27FC236}">
                <a16:creationId xmlns:a16="http://schemas.microsoft.com/office/drawing/2014/main" id="{C9C9AB58-06CA-D58D-5638-7AB5B887E97A}"/>
              </a:ext>
            </a:extLst>
          </p:cNvPr>
          <p:cNvSpPr txBox="1"/>
          <p:nvPr/>
        </p:nvSpPr>
        <p:spPr>
          <a:xfrm>
            <a:off x="4282140" y="963404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776E50-E1C3-333A-0549-CCA4D4CE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614" y="700523"/>
            <a:ext cx="1021332" cy="105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id="{E8E0296D-4473-F319-C856-2B07C79B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1767" y="95744"/>
            <a:ext cx="819152" cy="819152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37D33DE-46BA-F4C7-6DBE-A7630C97CB38}"/>
              </a:ext>
            </a:extLst>
          </p:cNvPr>
          <p:cNvSpPr txBox="1"/>
          <p:nvPr/>
        </p:nvSpPr>
        <p:spPr>
          <a:xfrm>
            <a:off x="2031095" y="333828"/>
            <a:ext cx="111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/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−1,812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74EE332E-D6E0-E5CD-7A6F-34626111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" y="1277257"/>
                <a:ext cx="2670629" cy="369332"/>
              </a:xfrm>
              <a:prstGeom prst="rect">
                <a:avLst/>
              </a:prstGeom>
              <a:blipFill>
                <a:blip r:embed="rId5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/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       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,142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EB33BBF4-76F4-D0FE-08DF-1352DA42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629" y="1277257"/>
                <a:ext cx="2670629" cy="369332"/>
              </a:xfrm>
              <a:prstGeom prst="rect">
                <a:avLst/>
              </a:prstGeom>
              <a:blipFill>
                <a:blip r:embed="rId6"/>
                <a:stretch>
                  <a:fillRect l="-205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/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210C36A5-63AD-D65F-2CF4-73A7C14A1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28" y="1202204"/>
                <a:ext cx="359073" cy="519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/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−1,(81)&gt;−1,812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DAA64AC8-F8D7-24C4-DA63-AA5400D1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1" y="3460437"/>
                <a:ext cx="2569029" cy="456535"/>
              </a:xfrm>
              <a:prstGeom prst="rect">
                <a:avLst/>
              </a:prstGeom>
              <a:blipFill>
                <a:blip r:embed="rId8"/>
                <a:stretch>
                  <a:fillRect l="-2138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D57845FF-D5BD-2537-C9E2-223DAAE010E0}"/>
              </a:ext>
            </a:extLst>
          </p:cNvPr>
          <p:cNvSpPr txBox="1"/>
          <p:nvPr/>
        </p:nvSpPr>
        <p:spPr>
          <a:xfrm>
            <a:off x="4858501" y="1943381"/>
            <a:ext cx="3581556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/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= 2,142857…</m:t>
                      </m:r>
                    </m:oMath>
                  </m:oMathPara>
                </a14:m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2E5245-E131-5041-474E-D710AB45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583" y="1721642"/>
                <a:ext cx="2145391" cy="9484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/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&gt;2,142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D379FE8-7F6E-30F2-5341-DB818DDF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836" y="3346805"/>
                <a:ext cx="1485984" cy="519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/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1,(81)=1,81818181…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ACF253C-049F-4AE7-089D-9770A50E7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682"/>
                <a:ext cx="3405492" cy="456535"/>
              </a:xfrm>
              <a:prstGeom prst="rect">
                <a:avLst/>
              </a:prstGeom>
              <a:blipFill>
                <a:blip r:embed="rId11"/>
                <a:stretch>
                  <a:fillRect l="-1431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/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Mà: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1,8181…&lt;1,812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87E1216D-83BA-3FC2-F7A4-287E9F73A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721"/>
                <a:ext cx="2434928" cy="456535"/>
              </a:xfrm>
              <a:prstGeom prst="rect">
                <a:avLst/>
              </a:prstGeom>
              <a:blipFill>
                <a:blip r:embed="rId12"/>
                <a:stretch>
                  <a:fillRect l="-200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/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⇒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−1,8181…&gt;−1,812 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339F20A-4C3D-43AB-CF09-0AE89945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36" y="2918691"/>
                <a:ext cx="2844799" cy="5078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/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Mà: 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2,142857…&gt;2,142 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FF2B1D80-1FD9-7E58-605F-6CBF9C94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01" y="2670107"/>
                <a:ext cx="2746984" cy="458074"/>
              </a:xfrm>
              <a:prstGeom prst="rect">
                <a:avLst/>
              </a:prstGeom>
              <a:blipFill>
                <a:blip r:embed="rId14"/>
                <a:stretch>
                  <a:fillRect l="-199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1">
            <a:extLst>
              <a:ext uri="{FF2B5EF4-FFF2-40B4-BE49-F238E27FC236}">
                <a16:creationId xmlns:a16="http://schemas.microsoft.com/office/drawing/2014/main" id="{EB7072CA-F851-27A4-DCF9-988EB9D33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97664" y="612707"/>
            <a:ext cx="8191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5" grpId="0"/>
      <p:bldP spid="38" grpId="0"/>
      <p:bldP spid="40" grpId="0"/>
      <p:bldP spid="41" grpId="0"/>
      <p:bldP spid="43" grpId="0"/>
      <p:bldP spid="45" grpId="0"/>
      <p:bldP spid="49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159CF2D9-5B91-A606-423F-930E93264906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VẬN DỤNG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8FB5030-6314-FC25-20A1-040577731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074058"/>
            <a:ext cx="831673" cy="831673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5EFE5CD-1A5D-1230-CA1E-2A4B13862459}"/>
              </a:ext>
            </a:extLst>
          </p:cNvPr>
          <p:cNvSpPr txBox="1"/>
          <p:nvPr/>
        </p:nvSpPr>
        <p:spPr>
          <a:xfrm>
            <a:off x="1030515" y="1305228"/>
            <a:ext cx="283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chữ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/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−5,02&lt;−5,  0  1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F37A692-BE53-FE00-0D59-271EF4482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2264228"/>
                <a:ext cx="2233021" cy="369332"/>
              </a:xfrm>
              <a:prstGeom prst="rect">
                <a:avLst/>
              </a:prstGeom>
              <a:blipFill>
                <a:blip r:embed="rId4"/>
                <a:stretch>
                  <a:fillRect l="-218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/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−0,5  9  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742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&lt;−0,59653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9DAC64C-A0F1-6EAA-DB50-391DD21B3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6" y="3403599"/>
                <a:ext cx="3103878" cy="369332"/>
              </a:xfrm>
              <a:prstGeom prst="rect">
                <a:avLst/>
              </a:prstGeom>
              <a:blipFill>
                <a:blip r:embed="rId5"/>
                <a:stretch>
                  <a:fillRect l="-15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/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b)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−3,7  0   8&lt;−3, 715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D3628CF-87A1-D935-D293-D1577220D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2" y="2264228"/>
                <a:ext cx="2624907" cy="369332"/>
              </a:xfrm>
              <a:prstGeom prst="rect">
                <a:avLst/>
              </a:prstGeom>
              <a:blipFill>
                <a:blip r:embed="rId6"/>
                <a:stretch>
                  <a:fillRect l="-209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/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d)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−1,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4  9   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&lt;−1,49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3FF611-5702-DD3C-4762-A5697DC5F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1" y="3403599"/>
                <a:ext cx="2537277" cy="369332"/>
              </a:xfrm>
              <a:prstGeom prst="rect">
                <a:avLst/>
              </a:prstGeom>
              <a:blipFill>
                <a:blip r:embed="rId7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4791EEB7-2ABF-56E8-CAC8-0EF6807AFC11}"/>
              </a:ext>
            </a:extLst>
          </p:cNvPr>
          <p:cNvSpPr/>
          <p:nvPr/>
        </p:nvSpPr>
        <p:spPr>
          <a:xfrm>
            <a:off x="3795487" y="1305228"/>
            <a:ext cx="362856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C24C6EA6-C172-79F7-4F92-8FC4DE0E8300}"/>
              </a:ext>
            </a:extLst>
          </p:cNvPr>
          <p:cNvSpPr/>
          <p:nvPr/>
        </p:nvSpPr>
        <p:spPr>
          <a:xfrm>
            <a:off x="2025834" y="2259933"/>
            <a:ext cx="332739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3A00F4E-A148-478C-8373-69A87C664017}"/>
              </a:ext>
            </a:extLst>
          </p:cNvPr>
          <p:cNvSpPr/>
          <p:nvPr/>
        </p:nvSpPr>
        <p:spPr>
          <a:xfrm>
            <a:off x="6232434" y="2259933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82E1FD5F-E6FE-921F-D46E-6A3037BB8817}"/>
              </a:ext>
            </a:extLst>
          </p:cNvPr>
          <p:cNvSpPr/>
          <p:nvPr/>
        </p:nvSpPr>
        <p:spPr>
          <a:xfrm>
            <a:off x="1227002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2C41518-0591-FEDA-3B18-A663F255FFE5}"/>
              </a:ext>
            </a:extLst>
          </p:cNvPr>
          <p:cNvSpPr/>
          <p:nvPr/>
        </p:nvSpPr>
        <p:spPr>
          <a:xfrm>
            <a:off x="6359435" y="3403599"/>
            <a:ext cx="332740" cy="369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484E9F0-4B86-36BC-2224-611B1513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6737" y="4109194"/>
            <a:ext cx="1436536" cy="1034306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E4AF69C-E757-FDE8-C30E-C30669D07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897321" y="1945109"/>
            <a:ext cx="950210" cy="3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D86A3A-B282-1E45-D26E-49A1A6DB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43" y="87086"/>
            <a:ext cx="856343" cy="8563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1F69C4-FB08-905D-DFB3-D1306A6AB7D8}"/>
              </a:ext>
            </a:extLst>
          </p:cNvPr>
          <p:cNvSpPr txBox="1"/>
          <p:nvPr/>
        </p:nvSpPr>
        <p:spPr>
          <a:xfrm>
            <a:off x="1233714" y="253216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tăng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/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−2,63…;3,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;−2,75…;4,62.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F5A620-3EF1-1FDA-3FC0-A345DDED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1" y="804929"/>
                <a:ext cx="3089820" cy="276999"/>
              </a:xfrm>
              <a:prstGeom prst="rect">
                <a:avLst/>
              </a:prstGeom>
              <a:blipFill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757ECD86-FD1E-0B8A-AC91-3B308D971E16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/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−2,63…; −2,75 &lt; 0;</m:t>
                      </m:r>
                      <m:r>
                        <a:rPr lang="en-US" sz="1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Noto Sans Symbols"/>
                          <a:cs typeface="Noto Sans Symbols"/>
                        </a:rPr>
                        <m:t>3,(3); 4,62 &gt; 0</m:t>
                      </m:r>
                    </m:oMath>
                  </m:oMathPara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2,63…&lt; 2,75 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ê</m:t>
                    </m:r>
                    <m:r>
                      <a:rPr lang="en-US" sz="1800" i="1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en-US" sz="18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−2,63…&gt;−2,75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3,(3)&lt;4,62 </m:t>
                    </m:r>
                  </m:oMath>
                </a14:m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−2,75&lt;−2,63…&lt;3,(3)&lt;4,62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−2,75 ; −2,63…; 3,(3) ; 4,62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1FA8E73-B728-FA22-7F3F-A56E1033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21" y="1681433"/>
                <a:ext cx="6522357" cy="2707857"/>
              </a:xfrm>
              <a:prstGeom prst="rect">
                <a:avLst/>
              </a:prstGeom>
              <a:blipFill>
                <a:blip r:embed="rId5"/>
                <a:stretch>
                  <a:fillRect l="-748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11165313-F947-9B6F-64CB-8F8C24B9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36975" y="977961"/>
            <a:ext cx="17731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AF80C6-C7D7-8A3D-9411-CBB852663FD1}"/>
              </a:ext>
            </a:extLst>
          </p:cNvPr>
          <p:cNvSpPr txBox="1"/>
          <p:nvPr/>
        </p:nvSpPr>
        <p:spPr>
          <a:xfrm>
            <a:off x="1116148" y="245397"/>
            <a:ext cx="492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b) </a:t>
            </a:r>
            <a:r>
              <a:rPr lang="en-US" sz="1800" dirty="0" err="1"/>
              <a:t>Sắp</a:t>
            </a:r>
            <a:r>
              <a:rPr lang="en-US" sz="1800" dirty="0"/>
              <a:t> </a:t>
            </a:r>
            <a:r>
              <a:rPr lang="en-US" sz="1800" dirty="0" err="1"/>
              <a:t>xếp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giảm</a:t>
            </a:r>
            <a:r>
              <a:rPr lang="en-US" sz="1800" dirty="0"/>
              <a:t> </a:t>
            </a:r>
            <a:r>
              <a:rPr lang="en-US" sz="1800" dirty="0" err="1"/>
              <a:t>dần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/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1,371…;2,065;2,056…;−0,078…;1,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C0D119-60D8-2131-EEC0-628FF1889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02" y="756448"/>
                <a:ext cx="4340162" cy="276999"/>
              </a:xfrm>
              <a:prstGeom prst="rect">
                <a:avLst/>
              </a:prstGeom>
              <a:blipFill>
                <a:blip r:embed="rId2"/>
                <a:stretch>
                  <a:fillRect l="-56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8">
            <a:extLst>
              <a:ext uri="{FF2B5EF4-FFF2-40B4-BE49-F238E27FC236}">
                <a16:creationId xmlns:a16="http://schemas.microsoft.com/office/drawing/2014/main" id="{4E700BF9-90BC-28D1-6216-7D4E0FDE4999}"/>
              </a:ext>
            </a:extLst>
          </p:cNvPr>
          <p:cNvSpPr txBox="1"/>
          <p:nvPr/>
        </p:nvSpPr>
        <p:spPr>
          <a:xfrm>
            <a:off x="3957911" y="1315721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/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R="0" lvl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−0,078&lt;0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r>
                  <a:rPr lang="en-US" sz="1800" dirty="0"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1,371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…;</m:t>
                    </m:r>
                    <m:r>
                      <a:rPr 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 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2,065; 2,056…; 1,(37)&gt;0</m:t>
                    </m:r>
                  </m:oMath>
                </a14:m>
                <a:endParaRPr lang="en-US" sz="18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1,(37)=1,3737….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2,065&gt;2,056…&gt;1,3737…. &gt;1,371…&gt;−0,078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tự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2,065; 2,056…; 1,3737…. ; 1,371… ; −0,078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B512281-BB56-7773-72B6-0D7E1275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94" y="1715831"/>
                <a:ext cx="7565813" cy="2841804"/>
              </a:xfrm>
              <a:prstGeom prst="rect">
                <a:avLst/>
              </a:prstGeom>
              <a:blipFill>
                <a:blip r:embed="rId3"/>
                <a:stretch>
                  <a:fillRect l="-645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1584347-DE29-5D73-69B7-0461A5CC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10400" y="1071613"/>
            <a:ext cx="1548644" cy="24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2917" y="1570956"/>
            <a:ext cx="5938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104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(3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nguyên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Số vô tỉ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Phân số không phải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Cả ba loại số trên đều là số 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C.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nguyên đều là số hữu tỉ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B.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Mọi số thực đều là số vô tỉ.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D. </a:t>
            </a:r>
            <a:r>
              <a:rPr lang="vi-VN" sz="1800" kern="1200" noProof="1">
                <a:solidFill>
                  <a:prstClr val="white"/>
                </a:solidFill>
                <a:cs typeface="Tahoma" panose="020B0604030504040204" pitchFamily="34" charset="0"/>
              </a:rPr>
              <a:t>Số 0 là số hữu tỉ cũng là số thực.</a:t>
            </a:r>
            <a:endParaRPr lang="vi-VN" sz="1800" kern="1200" noProof="1">
              <a:solidFill>
                <a:prstClr val="white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Chọn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thích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trống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−11,29&lt;− 11,…9</m:t>
                    </m:r>
                  </m:oMath>
                </a14:m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A. </a:t>
            </a:r>
            <a:r>
              <a:rPr lang="en-US" sz="1800" dirty="0"/>
              <a:t>1 ; 2; ...9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∅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0; 1</a:t>
            </a:r>
            <a:endParaRPr kumimoji="0" lang="vi-V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khẳng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dirty="0"/>
                  <a:t> 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/>
              <a:t>Số</a:t>
            </a:r>
            <a:r>
              <a:rPr lang="en-US" sz="1800" dirty="0"/>
              <a:t> 0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hữu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vô</a:t>
            </a:r>
            <a:r>
              <a:rPr lang="en-US" sz="1800" dirty="0"/>
              <a:t> </a:t>
            </a:r>
            <a:r>
              <a:rPr lang="en-US" sz="1800" dirty="0" err="1"/>
              <a:t>tỉ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1800" kern="1200" noProof="1">
                    <a:solidFill>
                      <a:prstClr val="white"/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; −0,45 </m:t>
                    </m:r>
                  </m:oMath>
                </a14:m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endParaRPr lang="vi-VN" sz="1800" kern="1200" noProof="1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1800" kern="1200" noProof="1">
                <a:solidFill>
                  <a:prstClr val="white"/>
                </a:solidFill>
                <a:cs typeface="Arial" panose="020B0604020202020204" pitchFamily="34" charset="0"/>
              </a:rPr>
              <a:t>D. </a:t>
            </a:r>
            <a:r>
              <a:rPr lang="en-US" sz="1800" dirty="0"/>
              <a:t>1; 2; 3; 4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endParaRPr lang="vi-VN" sz="1800" kern="1200" noProof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1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;12,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;0,4599</m:t>
                    </m:r>
                    <m:r>
                      <a:rPr lang="en-US" sz="1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;−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endPara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790496"/>
                <a:ext cx="8983980" cy="778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12,(3) ; 0,4599 ; 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−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0" lang="vi-V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;−12,(3) ;−0,4599 ;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;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52"/>
          <p:cNvGrpSpPr/>
          <p:nvPr/>
        </p:nvGrpSpPr>
        <p:grpSpPr>
          <a:xfrm>
            <a:off x="584735" y="986011"/>
            <a:ext cx="8068926" cy="2641194"/>
            <a:chOff x="635764" y="1695702"/>
            <a:chExt cx="8068926" cy="2641194"/>
          </a:xfrm>
        </p:grpSpPr>
        <p:sp>
          <p:nvSpPr>
            <p:cNvPr id="2046" name="Google Shape;2046;p52"/>
            <p:cNvSpPr/>
            <p:nvPr/>
          </p:nvSpPr>
          <p:spPr>
            <a:xfrm rot="-7798543">
              <a:off x="774426" y="2830554"/>
              <a:ext cx="1028236" cy="687349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6744165">
              <a:off x="7330371" y="2046883"/>
              <a:ext cx="1374931" cy="91906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2700000">
              <a:off x="5025613" y="3066318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2700000">
              <a:off x="4854160" y="2714689"/>
              <a:ext cx="1374915" cy="91906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-5400000">
              <a:off x="2781375" y="2063418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-5400000">
              <a:off x="2653971" y="2433294"/>
              <a:ext cx="1374921" cy="91906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6744261">
              <a:off x="8019196" y="3178340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6744261">
              <a:off x="635521" y="2201365"/>
              <a:ext cx="543216" cy="363100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4" name="Google Shape;2054;p52"/>
          <p:cNvGrpSpPr/>
          <p:nvPr/>
        </p:nvGrpSpPr>
        <p:grpSpPr>
          <a:xfrm>
            <a:off x="365402" y="2011293"/>
            <a:ext cx="2030290" cy="2327605"/>
            <a:chOff x="1340775" y="1694775"/>
            <a:chExt cx="2030290" cy="2327605"/>
          </a:xfrm>
        </p:grpSpPr>
        <p:sp>
          <p:nvSpPr>
            <p:cNvPr id="2055" name="Google Shape;2055;p52"/>
            <p:cNvSpPr/>
            <p:nvPr/>
          </p:nvSpPr>
          <p:spPr>
            <a:xfrm>
              <a:off x="1389565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>
              <a:off x="1340775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đã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7" name="Google Shape;2057;p52"/>
          <p:cNvGrpSpPr/>
          <p:nvPr/>
        </p:nvGrpSpPr>
        <p:grpSpPr>
          <a:xfrm>
            <a:off x="3423048" y="2017134"/>
            <a:ext cx="2030290" cy="2327605"/>
            <a:chOff x="3588766" y="1694775"/>
            <a:chExt cx="2030290" cy="2327605"/>
          </a:xfrm>
        </p:grpSpPr>
        <p:sp>
          <p:nvSpPr>
            <p:cNvPr id="2058" name="Google Shape;2058;p52"/>
            <p:cNvSpPr/>
            <p:nvPr/>
          </p:nvSpPr>
          <p:spPr>
            <a:xfrm>
              <a:off x="363755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>
              <a:off x="358876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SBT</a:t>
              </a:r>
              <a:endParaRPr dirty="0">
                <a:latin typeface="+mj-lt"/>
              </a:endParaRPr>
            </a:p>
          </p:txBody>
        </p:sp>
      </p:grpSp>
      <p:grpSp>
        <p:nvGrpSpPr>
          <p:cNvPr id="2060" name="Google Shape;2060;p52"/>
          <p:cNvGrpSpPr/>
          <p:nvPr/>
        </p:nvGrpSpPr>
        <p:grpSpPr>
          <a:xfrm>
            <a:off x="6431658" y="2011293"/>
            <a:ext cx="2144097" cy="2327605"/>
            <a:chOff x="5836756" y="1694775"/>
            <a:chExt cx="2030290" cy="2327605"/>
          </a:xfrm>
        </p:grpSpPr>
        <p:sp>
          <p:nvSpPr>
            <p:cNvPr id="2061" name="Google Shape;2061;p52"/>
            <p:cNvSpPr/>
            <p:nvPr/>
          </p:nvSpPr>
          <p:spPr>
            <a:xfrm>
              <a:off x="5885546" y="1746580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>
              <a:off x="5836756" y="1694775"/>
              <a:ext cx="1981500" cy="22758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Chuẩn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3.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Giá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trị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tuyệt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đối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1800" b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” </a:t>
              </a:r>
              <a:endParaRPr dirty="0">
                <a:latin typeface="+mj-lt"/>
              </a:endParaRPr>
            </a:p>
          </p:txBody>
        </p:sp>
      </p:grpSp>
      <p:sp>
        <p:nvSpPr>
          <p:cNvPr id="2063" name="Google Shape;2063;p52"/>
          <p:cNvSpPr/>
          <p:nvPr/>
        </p:nvSpPr>
        <p:spPr>
          <a:xfrm rot="5400000">
            <a:off x="4548717" y="5232273"/>
            <a:ext cx="54479" cy="29427"/>
          </a:xfrm>
          <a:custGeom>
            <a:avLst/>
            <a:gdLst/>
            <a:ahLst/>
            <a:cxnLst/>
            <a:rect l="l" t="t" r="r" b="b"/>
            <a:pathLst>
              <a:path w="1494" h="807" extrusionOk="0">
                <a:moveTo>
                  <a:pt x="1289" y="1"/>
                </a:moveTo>
                <a:cubicBezTo>
                  <a:pt x="1266" y="1"/>
                  <a:pt x="1243" y="5"/>
                  <a:pt x="1221" y="14"/>
                </a:cubicBezTo>
                <a:lnTo>
                  <a:pt x="133" y="464"/>
                </a:lnTo>
                <a:cubicBezTo>
                  <a:pt x="44" y="500"/>
                  <a:pt x="0" y="607"/>
                  <a:pt x="36" y="697"/>
                </a:cubicBezTo>
                <a:cubicBezTo>
                  <a:pt x="67" y="767"/>
                  <a:pt x="133" y="807"/>
                  <a:pt x="204" y="807"/>
                </a:cubicBezTo>
                <a:cubicBezTo>
                  <a:pt x="227" y="807"/>
                  <a:pt x="250" y="804"/>
                  <a:pt x="270" y="794"/>
                </a:cubicBezTo>
                <a:lnTo>
                  <a:pt x="1357" y="344"/>
                </a:lnTo>
                <a:cubicBezTo>
                  <a:pt x="1450" y="307"/>
                  <a:pt x="1494" y="200"/>
                  <a:pt x="1454" y="110"/>
                </a:cubicBezTo>
                <a:cubicBezTo>
                  <a:pt x="1426" y="42"/>
                  <a:pt x="1360" y="1"/>
                  <a:pt x="12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FFE7D88-392B-8B1E-8B7D-8DC587A5776E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F53BE76F-380A-772B-B021-1C31FA1F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07" y="70274"/>
            <a:ext cx="1201944" cy="105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97B3174A-9456-9E17-CF2F-4A8E40352795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848E8B-0EA9-F9DF-8A17-28605FE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28" y="110836"/>
            <a:ext cx="895981" cy="122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DAC0356B-5747-2BF8-169B-0876D7041A86}"/>
              </a:ext>
            </a:extLst>
          </p:cNvPr>
          <p:cNvSpPr/>
          <p:nvPr/>
        </p:nvSpPr>
        <p:spPr>
          <a:xfrm>
            <a:off x="778931" y="336973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2E3673AF-547E-5004-50B0-F099258B8C13}"/>
              </a:ext>
            </a:extLst>
          </p:cNvPr>
          <p:cNvSpPr/>
          <p:nvPr/>
        </p:nvSpPr>
        <p:spPr>
          <a:xfrm>
            <a:off x="4724399" y="3369732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So </a:t>
            </a:r>
            <a:r>
              <a:rPr lang="en-US" sz="2800" dirty="0" err="1">
                <a:solidFill>
                  <a:srgbClr val="000000"/>
                </a:solidFill>
              </a:rPr>
              <a:t>sánh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B9B0D5E-1CB0-1DB8-5320-E158BD0426A6}"/>
              </a:ext>
            </a:extLst>
          </p:cNvPr>
          <p:cNvSpPr/>
          <p:nvPr/>
        </p:nvSpPr>
        <p:spPr>
          <a:xfrm>
            <a:off x="68367" y="1121569"/>
            <a:ext cx="873126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52C44B8-E791-8A53-1D4E-5ACDC8CC2304}"/>
              </a:ext>
            </a:extLst>
          </p:cNvPr>
          <p:cNvSpPr txBox="1"/>
          <p:nvPr/>
        </p:nvSpPr>
        <p:spPr>
          <a:xfrm>
            <a:off x="460587" y="221644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B07F0AD-0436-5D21-BCD7-225426CC699F}"/>
              </a:ext>
            </a:extLst>
          </p:cNvPr>
          <p:cNvSpPr txBox="1"/>
          <p:nvPr/>
        </p:nvSpPr>
        <p:spPr>
          <a:xfrm>
            <a:off x="460586" y="3073825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212741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3101845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/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Khái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b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niệm</a:t>
                </a:r>
                <a:r>
                  <a:rPr lang="en-US" sz="2000" b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Tập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16DBC42F-33DF-31AA-BF4F-547B3EDF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80" y="1314945"/>
                <a:ext cx="3839633" cy="1958934"/>
              </a:xfrm>
              <a:prstGeom prst="rect">
                <a:avLst/>
              </a:prstGeom>
              <a:blipFill>
                <a:blip r:embed="rId5"/>
                <a:stretch>
                  <a:fillRect l="-1587" r="-1746" b="-4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24989194-65EE-BF33-BC1D-17890A2EF80C}"/>
              </a:ext>
            </a:extLst>
          </p:cNvPr>
          <p:cNvCxnSpPr>
            <a:cxnSpLocks/>
          </p:cNvCxnSpPr>
          <p:nvPr/>
        </p:nvCxnSpPr>
        <p:spPr>
          <a:xfrm>
            <a:off x="4802293" y="1429173"/>
            <a:ext cx="47414" cy="35763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1FBEF4B-EA59-2E96-25BC-7033FF430AF7}"/>
              </a:ext>
            </a:extLst>
          </p:cNvPr>
          <p:cNvSpPr txBox="1"/>
          <p:nvPr/>
        </p:nvSpPr>
        <p:spPr>
          <a:xfrm>
            <a:off x="5012480" y="3445914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Ví</a:t>
            </a:r>
            <a:r>
              <a:rPr lang="en-US" sz="2000" i="1" dirty="0"/>
              <a:t> </a:t>
            </a:r>
            <a:r>
              <a:rPr lang="en-US" sz="2000" i="1" dirty="0" err="1"/>
              <a:t>dụ</a:t>
            </a:r>
            <a:r>
              <a:rPr lang="en-US" sz="2000" i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/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;0,135;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9A1D586-49B8-466A-6989-39E0F455C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07" y="3356883"/>
                <a:ext cx="2538515" cy="5781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286B693-B9E7-0A26-D9A5-61372D5C1CA2}"/>
              </a:ext>
            </a:extLst>
          </p:cNvPr>
          <p:cNvSpPr txBox="1"/>
          <p:nvPr/>
        </p:nvSpPr>
        <p:spPr>
          <a:xfrm>
            <a:off x="5028993" y="4107090"/>
            <a:ext cx="190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BAEACD4-431C-B2B7-C86B-649422761F8B}"/>
              </a:ext>
            </a:extLst>
          </p:cNvPr>
          <p:cNvSpPr/>
          <p:nvPr/>
        </p:nvSpPr>
        <p:spPr>
          <a:xfrm>
            <a:off x="74825" y="689056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5CE17-CC82-1262-E364-156E3D674E8C}"/>
              </a:ext>
            </a:extLst>
          </p:cNvPr>
          <p:cNvSpPr txBox="1"/>
          <p:nvPr/>
        </p:nvSpPr>
        <p:spPr>
          <a:xfrm>
            <a:off x="1036322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FA9CA87-64F9-8139-72BF-4099874FC487}"/>
              </a:ext>
            </a:extLst>
          </p:cNvPr>
          <p:cNvSpPr txBox="1"/>
          <p:nvPr/>
        </p:nvSpPr>
        <p:spPr>
          <a:xfrm>
            <a:off x="3763563" y="1674566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924CAA-4591-6399-0CF6-A0E5D1C93DDE}"/>
              </a:ext>
            </a:extLst>
          </p:cNvPr>
          <p:cNvSpPr txBox="1"/>
          <p:nvPr/>
        </p:nvSpPr>
        <p:spPr>
          <a:xfrm>
            <a:off x="535093" y="2203323"/>
            <a:ext cx="8317654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C61C7F-0F77-3E6B-8C62-1B46212E4E77}"/>
              </a:ext>
            </a:extLst>
          </p:cNvPr>
          <p:cNvSpPr txBox="1"/>
          <p:nvPr/>
        </p:nvSpPr>
        <p:spPr>
          <a:xfrm>
            <a:off x="535093" y="3443910"/>
            <a:ext cx="83176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888;p43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1889" name="Google Shape;1889;p43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2" name="Google Shape;1892;p43"/>
          <p:cNvGrpSpPr/>
          <p:nvPr/>
        </p:nvGrpSpPr>
        <p:grpSpPr>
          <a:xfrm>
            <a:off x="5536150" y="-152400"/>
            <a:ext cx="3785654" cy="5632544"/>
            <a:chOff x="5536150" y="-152400"/>
            <a:chExt cx="3785654" cy="5632544"/>
          </a:xfrm>
        </p:grpSpPr>
        <p:sp>
          <p:nvSpPr>
            <p:cNvPr id="1893" name="Google Shape;1893;p43"/>
            <p:cNvSpPr/>
            <p:nvPr/>
          </p:nvSpPr>
          <p:spPr>
            <a:xfrm rot="5400000">
              <a:off x="7067275" y="992343"/>
              <a:ext cx="3234092" cy="1126340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5400000">
              <a:off x="5122630" y="1355283"/>
              <a:ext cx="5541677" cy="270804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5400000">
              <a:off x="8312443" y="3758806"/>
              <a:ext cx="789976" cy="367355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5400000">
              <a:off x="8117401" y="2029636"/>
              <a:ext cx="1785149" cy="431675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5400000">
              <a:off x="7731024" y="2865742"/>
              <a:ext cx="2407783" cy="581797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98" name="Google Shape;189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36150" y="-152400"/>
              <a:ext cx="3785654" cy="2129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34F4EE2-9CC9-9D56-8147-1D5B00C28241}"/>
              </a:ext>
            </a:extLst>
          </p:cNvPr>
          <p:cNvSpPr/>
          <p:nvPr/>
        </p:nvSpPr>
        <p:spPr>
          <a:xfrm>
            <a:off x="3203787" y="71120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DD67DB5-6357-94C4-44D8-4623A12F4F4B}"/>
              </a:ext>
            </a:extLst>
          </p:cNvPr>
          <p:cNvSpPr/>
          <p:nvPr/>
        </p:nvSpPr>
        <p:spPr>
          <a:xfrm>
            <a:off x="890694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16E2027-475D-5256-E465-530004E7ECCC}"/>
              </a:ext>
            </a:extLst>
          </p:cNvPr>
          <p:cNvSpPr/>
          <p:nvPr/>
        </p:nvSpPr>
        <p:spPr>
          <a:xfrm>
            <a:off x="5536150" y="2120025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7142DA-659A-59C0-EF30-9EF049937763}"/>
              </a:ext>
            </a:extLst>
          </p:cNvPr>
          <p:cNvSpPr txBox="1"/>
          <p:nvPr/>
        </p:nvSpPr>
        <p:spPr>
          <a:xfrm>
            <a:off x="47166" y="3547495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699764F-1EFD-B001-09AA-998CCF00E68B}"/>
              </a:ext>
            </a:extLst>
          </p:cNvPr>
          <p:cNvSpPr txBox="1"/>
          <p:nvPr/>
        </p:nvSpPr>
        <p:spPr>
          <a:xfrm>
            <a:off x="4724566" y="3507257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D69A6718-8BDD-0293-61F2-66C8214DBF5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950721" y="1300480"/>
            <a:ext cx="231309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D3CF47D8-1F88-2A82-E22F-7880A23A916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263814" y="1300480"/>
            <a:ext cx="2332363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33123C2-BF2B-65F5-BC96-EEF5DEF60E68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0721" y="2709305"/>
            <a:ext cx="0" cy="81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B302613A-85D7-712E-F2EC-7172F881C630}"/>
              </a:ext>
            </a:extLst>
          </p:cNvPr>
          <p:cNvCxnSpPr>
            <a:cxnSpLocks/>
          </p:cNvCxnSpPr>
          <p:nvPr/>
        </p:nvCxnSpPr>
        <p:spPr>
          <a:xfrm>
            <a:off x="6596176" y="2720101"/>
            <a:ext cx="0" cy="787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832486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8C3B11-904A-C318-9D20-3582802DFBE9}"/>
              </a:ext>
            </a:extLst>
          </p:cNvPr>
          <p:cNvSpPr txBox="1"/>
          <p:nvPr/>
        </p:nvSpPr>
        <p:spPr>
          <a:xfrm>
            <a:off x="1018309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;1;1,25;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100" y="619741"/>
                <a:ext cx="1643720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ine 26">
            <a:extLst>
              <a:ext uri="{FF2B5EF4-FFF2-40B4-BE49-F238E27FC236}">
                <a16:creationId xmlns:a16="http://schemas.microsoft.com/office/drawing/2014/main" id="{2519BBC8-4950-7517-67A6-753D6E2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5540" y="2645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A44125FE-8EE6-458A-7F60-A124973FD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4019" y="26333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9">
            <a:extLst>
              <a:ext uri="{FF2B5EF4-FFF2-40B4-BE49-F238E27FC236}">
                <a16:creationId xmlns:a16="http://schemas.microsoft.com/office/drawing/2014/main" id="{FF64DA31-DBF8-E4FB-E1F0-B9B7EAD43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19010" y="2726283"/>
            <a:ext cx="6384653" cy="766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808968B-AC32-FCAA-9C16-C236FE31B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8059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3AA01680-1612-EFBC-92C6-181C4EBE4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0667" y="26483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045BC042-986D-C948-6274-C8FA8BD2BE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3721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957BD2D6-1803-3548-8110-FE3729DB2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2393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1" name="Line 10">
            <a:extLst>
              <a:ext uri="{FF2B5EF4-FFF2-40B4-BE49-F238E27FC236}">
                <a16:creationId xmlns:a16="http://schemas.microsoft.com/office/drawing/2014/main" id="{53208B88-22C8-A98B-E6B9-8B47F3E20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8333" y="26528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2" name="Line 11">
            <a:extLst>
              <a:ext uri="{FF2B5EF4-FFF2-40B4-BE49-F238E27FC236}">
                <a16:creationId xmlns:a16="http://schemas.microsoft.com/office/drawing/2014/main" id="{BF2A7AD8-3377-7EE4-A7E6-4A7336FA7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5972" y="26477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3" name="Line 11">
            <a:extLst>
              <a:ext uri="{FF2B5EF4-FFF2-40B4-BE49-F238E27FC236}">
                <a16:creationId xmlns:a16="http://schemas.microsoft.com/office/drawing/2014/main" id="{4DBE4A48-0957-0AED-9593-BFDE08AF1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9853" y="26574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4" name="Line 11">
            <a:extLst>
              <a:ext uri="{FF2B5EF4-FFF2-40B4-BE49-F238E27FC236}">
                <a16:creationId xmlns:a16="http://schemas.microsoft.com/office/drawing/2014/main" id="{90582A4A-E287-5F3E-6B31-497142D30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793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5" name="Line 11">
            <a:extLst>
              <a:ext uri="{FF2B5EF4-FFF2-40B4-BE49-F238E27FC236}">
                <a16:creationId xmlns:a16="http://schemas.microsoft.com/office/drawing/2014/main" id="{00A7F3F2-693F-CE03-81E8-A587642EE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892" y="26459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6" name="Line 11">
            <a:extLst>
              <a:ext uri="{FF2B5EF4-FFF2-40B4-BE49-F238E27FC236}">
                <a16:creationId xmlns:a16="http://schemas.microsoft.com/office/drawing/2014/main" id="{7D2C79BB-10AA-ED08-ED5F-6F4FB4EDC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8572" y="263383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8" name="Line 10">
            <a:extLst>
              <a:ext uri="{FF2B5EF4-FFF2-40B4-BE49-F238E27FC236}">
                <a16:creationId xmlns:a16="http://schemas.microsoft.com/office/drawing/2014/main" id="{A48A5F37-8F89-34F4-6B3E-DDA5E6145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041" y="266007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/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69" name="Hộp Văn bản 1868">
                <a:extLst>
                  <a:ext uri="{FF2B5EF4-FFF2-40B4-BE49-F238E27FC236}">
                    <a16:creationId xmlns:a16="http://schemas.microsoft.com/office/drawing/2014/main" id="{573AF4A5-42AA-2697-034D-7A80AFF83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940" y="2931915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/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0" name="Hộp Văn bản 1869">
                <a:extLst>
                  <a:ext uri="{FF2B5EF4-FFF2-40B4-BE49-F238E27FC236}">
                    <a16:creationId xmlns:a16="http://schemas.microsoft.com/office/drawing/2014/main" id="{9A9F7BC9-0D9A-32A1-7ED5-6AAE47787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540" y="2931915"/>
                <a:ext cx="448328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/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1" name="Hộp Văn bản 1870">
                <a:extLst>
                  <a:ext uri="{FF2B5EF4-FFF2-40B4-BE49-F238E27FC236}">
                    <a16:creationId xmlns:a16="http://schemas.microsoft.com/office/drawing/2014/main" id="{085917C2-771E-56D5-33E0-9556C69E9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19" y="2944865"/>
                <a:ext cx="213199" cy="574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/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2" name="Hộp Văn bản 1871">
                <a:extLst>
                  <a:ext uri="{FF2B5EF4-FFF2-40B4-BE49-F238E27FC236}">
                    <a16:creationId xmlns:a16="http://schemas.microsoft.com/office/drawing/2014/main" id="{AACD9091-2077-5CDA-DE3A-FA20AEAE9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688" y="2949773"/>
                <a:ext cx="405560" cy="307777"/>
              </a:xfrm>
              <a:prstGeom prst="rect">
                <a:avLst/>
              </a:prstGeom>
              <a:blipFill>
                <a:blip r:embed="rId7"/>
                <a:stretch>
                  <a:fillRect l="-1493" r="-119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/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3" name="Hộp Văn bản 1872">
                <a:extLst>
                  <a:ext uri="{FF2B5EF4-FFF2-40B4-BE49-F238E27FC236}">
                    <a16:creationId xmlns:a16="http://schemas.microsoft.com/office/drawing/2014/main" id="{CBE98B84-0AF9-76F5-25EB-C44C2A54A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900" y="2944865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2857" r="-257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/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4" name="Hộp Văn bản 1873">
                <a:extLst>
                  <a:ext uri="{FF2B5EF4-FFF2-40B4-BE49-F238E27FC236}">
                    <a16:creationId xmlns:a16="http://schemas.microsoft.com/office/drawing/2014/main" id="{4F66845E-C003-923A-9680-66DB2156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215" y="2944865"/>
                <a:ext cx="551433" cy="307777"/>
              </a:xfrm>
              <a:prstGeom prst="rect">
                <a:avLst/>
              </a:prstGeom>
              <a:blipFill>
                <a:blip r:embed="rId9"/>
                <a:stretch>
                  <a:fillRect l="-8791" r="-879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/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75" name="Hộp Văn bản 1874">
                <a:extLst>
                  <a:ext uri="{FF2B5EF4-FFF2-40B4-BE49-F238E27FC236}">
                    <a16:creationId xmlns:a16="http://schemas.microsoft.com/office/drawing/2014/main" id="{88A4C713-ABFF-4790-A567-2B709A835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194" y="2931915"/>
                <a:ext cx="213200" cy="307777"/>
              </a:xfrm>
              <a:prstGeom prst="rect">
                <a:avLst/>
              </a:prstGeom>
              <a:blipFill>
                <a:blip r:embed="rId10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6" name="Oval 140">
            <a:extLst>
              <a:ext uri="{FF2B5EF4-FFF2-40B4-BE49-F238E27FC236}">
                <a16:creationId xmlns:a16="http://schemas.microsoft.com/office/drawing/2014/main" id="{79A5D49B-7849-E6B1-50AA-D5D736949409}"/>
              </a:ext>
            </a:extLst>
          </p:cNvPr>
          <p:cNvSpPr/>
          <p:nvPr/>
        </p:nvSpPr>
        <p:spPr>
          <a:xfrm>
            <a:off x="6808298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7" name="Oval 140">
            <a:extLst>
              <a:ext uri="{FF2B5EF4-FFF2-40B4-BE49-F238E27FC236}">
                <a16:creationId xmlns:a16="http://schemas.microsoft.com/office/drawing/2014/main" id="{6B597594-24D0-2F85-BFDF-D1F76CF4EBF9}"/>
              </a:ext>
            </a:extLst>
          </p:cNvPr>
          <p:cNvSpPr/>
          <p:nvPr/>
        </p:nvSpPr>
        <p:spPr>
          <a:xfrm>
            <a:off x="5898789" y="269435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8" name="Oval 140">
            <a:extLst>
              <a:ext uri="{FF2B5EF4-FFF2-40B4-BE49-F238E27FC236}">
                <a16:creationId xmlns:a16="http://schemas.microsoft.com/office/drawing/2014/main" id="{BED6375A-119D-B44C-216F-FECF75C16330}"/>
              </a:ext>
            </a:extLst>
          </p:cNvPr>
          <p:cNvSpPr/>
          <p:nvPr/>
        </p:nvSpPr>
        <p:spPr>
          <a:xfrm>
            <a:off x="5448515" y="2683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9" name="Oval 140">
            <a:extLst>
              <a:ext uri="{FF2B5EF4-FFF2-40B4-BE49-F238E27FC236}">
                <a16:creationId xmlns:a16="http://schemas.microsoft.com/office/drawing/2014/main" id="{8017982D-1400-DABF-8910-0C3FE2064C3E}"/>
              </a:ext>
            </a:extLst>
          </p:cNvPr>
          <p:cNvSpPr/>
          <p:nvPr/>
        </p:nvSpPr>
        <p:spPr>
          <a:xfrm>
            <a:off x="2697555" y="267639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0" name="TextBox 8">
            <a:extLst>
              <a:ext uri="{FF2B5EF4-FFF2-40B4-BE49-F238E27FC236}">
                <a16:creationId xmlns:a16="http://schemas.microsoft.com/office/drawing/2014/main" id="{9FEBB438-F39D-F946-5E6D-72A7D9940693}"/>
              </a:ext>
            </a:extLst>
          </p:cNvPr>
          <p:cNvSpPr txBox="1"/>
          <p:nvPr/>
        </p:nvSpPr>
        <p:spPr>
          <a:xfrm>
            <a:off x="3902108" y="1606485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A4C0065-2F65-8681-882E-36EC85601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89892" y="4523759"/>
            <a:ext cx="2757716" cy="177998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B7AB9781-D682-5F8C-4D9F-3FAA4C9EC7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53858" y="3529720"/>
            <a:ext cx="1340898" cy="32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8" grpId="0" animBg="1"/>
      <p:bldP spid="3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8" grpId="0" animBg="1"/>
      <p:bldP spid="1869" grpId="0"/>
      <p:bldP spid="1870" grpId="0"/>
      <p:bldP spid="1871" grpId="0"/>
      <p:bldP spid="1872" grpId="0"/>
      <p:bldP spid="1873" grpId="0"/>
      <p:bldP spid="1874" grpId="0"/>
      <p:bldP spid="1875" grpId="0"/>
      <p:bldP spid="1876" grpId="0" animBg="1"/>
      <p:bldP spid="1877" grpId="0" animBg="1"/>
      <p:bldP spid="1878" grpId="0" animBg="1"/>
      <p:bldP spid="1879" grpId="0" animBg="1"/>
      <p:bldP spid="18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45"/>
          <p:cNvGrpSpPr/>
          <p:nvPr/>
        </p:nvGrpSpPr>
        <p:grpSpPr>
          <a:xfrm>
            <a:off x="8301794" y="-49150"/>
            <a:ext cx="919887" cy="1140444"/>
            <a:chOff x="6701594" y="619710"/>
            <a:chExt cx="919887" cy="1140444"/>
          </a:xfrm>
        </p:grpSpPr>
        <p:sp>
          <p:nvSpPr>
            <p:cNvPr id="1931" name="Google Shape;1931;p45"/>
            <p:cNvSpPr/>
            <p:nvPr/>
          </p:nvSpPr>
          <p:spPr>
            <a:xfrm rot="-5400000">
              <a:off x="6768192" y="665105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 rot="-5400000">
              <a:off x="6656199" y="906864"/>
              <a:ext cx="898685" cy="807894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4B320498-883A-D174-0EF2-2430371A2555}"/>
              </a:ext>
            </a:extLst>
          </p:cNvPr>
          <p:cNvSpPr/>
          <p:nvPr/>
        </p:nvSpPr>
        <p:spPr>
          <a:xfrm>
            <a:off x="201414" y="192608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/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Biễu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076005B-C6AC-9081-DCDF-9C729D594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10" y="429924"/>
                <a:ext cx="3948853" cy="430118"/>
              </a:xfrm>
              <a:prstGeom prst="rect">
                <a:avLst/>
              </a:prstGeom>
              <a:blipFill>
                <a:blip r:embed="rId3"/>
                <a:stretch>
                  <a:fillRect l="-1700" t="-1429" r="-154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>
            <a:extLst>
              <a:ext uri="{FF2B5EF4-FFF2-40B4-BE49-F238E27FC236}">
                <a16:creationId xmlns:a16="http://schemas.microsoft.com/office/drawing/2014/main" id="{48AF4B0F-A793-E63E-BF41-ED86411D30D2}"/>
              </a:ext>
            </a:extLst>
          </p:cNvPr>
          <p:cNvSpPr txBox="1"/>
          <p:nvPr/>
        </p:nvSpPr>
        <p:spPr>
          <a:xfrm>
            <a:off x="3938600" y="1003813"/>
            <a:ext cx="80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/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Để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, ta </a:t>
                </a:r>
                <a:r>
                  <a:rPr lang="en-US" sz="1800" dirty="0" err="1"/>
                  <a:t>làm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như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AE92521-94BB-95F8-4D05-A732E45C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650" y="1520612"/>
                <a:ext cx="5557830" cy="396327"/>
              </a:xfrm>
              <a:prstGeom prst="rect">
                <a:avLst/>
              </a:prstGeom>
              <a:blipFill>
                <a:blip r:embed="rId4"/>
                <a:stretch>
                  <a:fillRect l="-988" r="-768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/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Vẽ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cạnh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đoạn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hai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mút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1.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chéo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vuông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dài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bằng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4F09998-EE6D-4BE1-473A-116F58FC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67221"/>
                <a:ext cx="5230090" cy="1317733"/>
              </a:xfrm>
              <a:prstGeom prst="rect">
                <a:avLst/>
              </a:prstGeom>
              <a:blipFill>
                <a:blip r:embed="rId5"/>
                <a:stretch>
                  <a:fillRect l="-93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/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Vẽ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tròn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tâm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 (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O</a:t>
                </a:r>
                <a:r>
                  <a:rPr lang="en-US" sz="1800" dirty="0"/>
                  <a:t>), bánh </a:t>
                </a:r>
                <a:r>
                  <a:rPr lang="en-US" sz="1800" dirty="0" err="1"/>
                  <a:t>kính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, </a:t>
                </a:r>
                <a:r>
                  <a:rPr lang="en-US" sz="1800" dirty="0" err="1"/>
                  <a:t>cắt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i="1" dirty="0"/>
                  <a:t>A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0. Ta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và</a:t>
                </a:r>
                <a:r>
                  <a:rPr lang="en-US" sz="1800" dirty="0"/>
                  <a:t> </a:t>
                </a:r>
                <a:r>
                  <a:rPr lang="en-US" sz="1800" i="1" dirty="0"/>
                  <a:t>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DA7ACD7-DC8E-7255-1AC7-CF52DA1D6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32547"/>
                <a:ext cx="4995113" cy="1814279"/>
              </a:xfrm>
              <a:prstGeom prst="rect">
                <a:avLst/>
              </a:prstGeom>
              <a:blipFill>
                <a:blip r:embed="rId6"/>
                <a:stretch>
                  <a:fillRect l="-977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ine 9">
            <a:extLst>
              <a:ext uri="{FF2B5EF4-FFF2-40B4-BE49-F238E27FC236}">
                <a16:creationId xmlns:a16="http://schemas.microsoft.com/office/drawing/2014/main" id="{C74487AD-FE2B-27C2-2A82-17E8C499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566" y="3258714"/>
            <a:ext cx="31934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/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3A37484-4C22-C240-E65A-1228CC04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6" y="3288857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ine 10">
            <a:extLst>
              <a:ext uri="{FF2B5EF4-FFF2-40B4-BE49-F238E27FC236}">
                <a16:creationId xmlns:a16="http://schemas.microsoft.com/office/drawing/2014/main" id="{9E63512A-9CE7-5457-5060-374E53961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2493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A5C8387B-99AD-9827-EC1C-294D13C36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7676" y="315321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E0688446-FFB7-794D-BF00-F1DF55887B29}"/>
              </a:ext>
            </a:extLst>
          </p:cNvPr>
          <p:cNvCxnSpPr>
            <a:cxnSpLocks/>
          </p:cNvCxnSpPr>
          <p:nvPr/>
        </p:nvCxnSpPr>
        <p:spPr>
          <a:xfrm flipV="1">
            <a:off x="6522493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65BF4E3-7D7F-A4BE-FC59-AB10AF367AB2}"/>
              </a:ext>
            </a:extLst>
          </p:cNvPr>
          <p:cNvCxnSpPr>
            <a:cxnSpLocks/>
          </p:cNvCxnSpPr>
          <p:nvPr/>
        </p:nvCxnSpPr>
        <p:spPr>
          <a:xfrm flipV="1">
            <a:off x="7457676" y="2446047"/>
            <a:ext cx="0" cy="783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696E6C23-7C5E-5D0B-FAE7-122561093A52}"/>
              </a:ext>
            </a:extLst>
          </p:cNvPr>
          <p:cNvCxnSpPr>
            <a:cxnSpLocks/>
          </p:cNvCxnSpPr>
          <p:nvPr/>
        </p:nvCxnSpPr>
        <p:spPr>
          <a:xfrm>
            <a:off x="6522493" y="2446047"/>
            <a:ext cx="9351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D3A18AF0-3FB2-AD82-2FC7-977391146BDA}"/>
              </a:ext>
            </a:extLst>
          </p:cNvPr>
          <p:cNvCxnSpPr>
            <a:cxnSpLocks/>
          </p:cNvCxnSpPr>
          <p:nvPr/>
        </p:nvCxnSpPr>
        <p:spPr>
          <a:xfrm flipV="1">
            <a:off x="6511768" y="2446047"/>
            <a:ext cx="945907" cy="8214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ung 40">
            <a:extLst>
              <a:ext uri="{FF2B5EF4-FFF2-40B4-BE49-F238E27FC236}">
                <a16:creationId xmlns:a16="http://schemas.microsoft.com/office/drawing/2014/main" id="{6810AFEA-9213-F409-EDB8-820A02CEE8BD}"/>
              </a:ext>
            </a:extLst>
          </p:cNvPr>
          <p:cNvSpPr/>
          <p:nvPr/>
        </p:nvSpPr>
        <p:spPr>
          <a:xfrm>
            <a:off x="6130851" y="2252986"/>
            <a:ext cx="1627911" cy="1664960"/>
          </a:xfrm>
          <a:prstGeom prst="arc">
            <a:avLst>
              <a:gd name="adj1" fmla="val 16200000"/>
              <a:gd name="adj2" fmla="val 2273921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/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1A358B36-73AD-324B-E54B-10E7C0B4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880" y="3284954"/>
                <a:ext cx="213200" cy="307777"/>
              </a:xfrm>
              <a:prstGeom prst="rect">
                <a:avLst/>
              </a:prstGeom>
              <a:blipFill>
                <a:blip r:embed="rId8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/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2579E89-DEAE-F1C0-00DA-0D64771E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325" y="3305618"/>
                <a:ext cx="381643" cy="344069"/>
              </a:xfrm>
              <a:prstGeom prst="rect">
                <a:avLst/>
              </a:prstGeom>
              <a:blipFill>
                <a:blip r:embed="rId9"/>
                <a:stretch>
                  <a:fillRect r="-14516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140">
            <a:extLst>
              <a:ext uri="{FF2B5EF4-FFF2-40B4-BE49-F238E27FC236}">
                <a16:creationId xmlns:a16="http://schemas.microsoft.com/office/drawing/2014/main" id="{39699F15-01E5-0F90-DB14-B8285A523608}"/>
              </a:ext>
            </a:extLst>
          </p:cNvPr>
          <p:cNvSpPr/>
          <p:nvPr/>
        </p:nvSpPr>
        <p:spPr>
          <a:xfrm>
            <a:off x="6466048" y="320503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140">
            <a:extLst>
              <a:ext uri="{FF2B5EF4-FFF2-40B4-BE49-F238E27FC236}">
                <a16:creationId xmlns:a16="http://schemas.microsoft.com/office/drawing/2014/main" id="{80A0394D-C2BF-A539-9381-EBF4BAEDFA4A}"/>
              </a:ext>
            </a:extLst>
          </p:cNvPr>
          <p:cNvSpPr/>
          <p:nvPr/>
        </p:nvSpPr>
        <p:spPr>
          <a:xfrm>
            <a:off x="7693920" y="3212994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20" name="Hộp Văn bản 1919">
            <a:extLst>
              <a:ext uri="{FF2B5EF4-FFF2-40B4-BE49-F238E27FC236}">
                <a16:creationId xmlns:a16="http://schemas.microsoft.com/office/drawing/2014/main" id="{A52938B2-294C-F5AC-FFCC-E9916110C046}"/>
              </a:ext>
            </a:extLst>
          </p:cNvPr>
          <p:cNvSpPr txBox="1"/>
          <p:nvPr/>
        </p:nvSpPr>
        <p:spPr>
          <a:xfrm>
            <a:off x="6156176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1921" name="Hộp Văn bản 1920">
            <a:extLst>
              <a:ext uri="{FF2B5EF4-FFF2-40B4-BE49-F238E27FC236}">
                <a16:creationId xmlns:a16="http://schemas.microsoft.com/office/drawing/2014/main" id="{24ED134C-0A87-C23F-CBF3-F59D6BA24133}"/>
              </a:ext>
            </a:extLst>
          </p:cNvPr>
          <p:cNvSpPr txBox="1"/>
          <p:nvPr/>
        </p:nvSpPr>
        <p:spPr>
          <a:xfrm>
            <a:off x="7733855" y="2903681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41" grpId="0" animBg="1"/>
      <p:bldP spid="42" grpId="0"/>
      <p:bldP spid="43" grpId="0"/>
      <p:bldP spid="62" grpId="0" animBg="1"/>
      <p:bldP spid="63" grpId="0" animBg="1"/>
      <p:bldP spid="1920" grpId="0"/>
      <p:bldP spid="1921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2350</Words>
  <Application>Microsoft Office PowerPoint</Application>
  <PresentationFormat>On-screen Show (16:9)</PresentationFormat>
  <Paragraphs>271</Paragraphs>
  <Slides>36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Wingdings</vt:lpstr>
      <vt:lpstr>Times New Roman</vt:lpstr>
      <vt:lpstr>Montserrat ExtraBold</vt:lpstr>
      <vt:lpstr>Lato</vt:lpstr>
      <vt:lpstr>Staatliches</vt:lpstr>
      <vt:lpstr>Arial</vt:lpstr>
      <vt:lpstr>Josefin Slab SemiBold</vt:lpstr>
      <vt:lpstr>Cambria Math</vt:lpstr>
      <vt:lpstr>Calibri Light</vt:lpstr>
      <vt:lpstr>Montserrat Black</vt:lpstr>
      <vt:lpstr>Roboto Condensed Light</vt:lpstr>
      <vt:lpstr>Montserrat</vt:lpstr>
      <vt:lpstr>Calibri</vt:lpstr>
      <vt:lpstr>Freesia Pitch Deck by Slidesgo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Thuong Thu</cp:lastModifiedBy>
  <cp:revision>7</cp:revision>
  <dcterms:modified xsi:type="dcterms:W3CDTF">2022-10-29T02:03:06Z</dcterms:modified>
</cp:coreProperties>
</file>