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75" r:id="rId2"/>
    <p:sldId id="444" r:id="rId3"/>
    <p:sldId id="450" r:id="rId4"/>
    <p:sldId id="425" r:id="rId5"/>
    <p:sldId id="426" r:id="rId6"/>
    <p:sldId id="427" r:id="rId7"/>
    <p:sldId id="428" r:id="rId8"/>
    <p:sldId id="431" r:id="rId9"/>
    <p:sldId id="432" r:id="rId10"/>
    <p:sldId id="433" r:id="rId11"/>
    <p:sldId id="434" r:id="rId12"/>
    <p:sldId id="439" r:id="rId13"/>
    <p:sldId id="440" r:id="rId14"/>
    <p:sldId id="441" r:id="rId15"/>
    <p:sldId id="451" r:id="rId16"/>
    <p:sldId id="443" r:id="rId17"/>
    <p:sldId id="408" r:id="rId18"/>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333399"/>
    <a:srgbClr val="CC3300"/>
    <a:srgbClr val="FFD84B"/>
    <a:srgbClr val="FFFFFF"/>
    <a:srgbClr val="808080"/>
    <a:srgbClr val="FCFCFC"/>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040" autoAdjust="0"/>
  </p:normalViewPr>
  <p:slideViewPr>
    <p:cSldViewPr>
      <p:cViewPr varScale="1">
        <p:scale>
          <a:sx n="64" d="100"/>
          <a:sy n="64" d="100"/>
        </p:scale>
        <p:origin x="-15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05"/>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46083" name="Shape 106"/>
          <p:cNvSpPr>
            <a:spLocks noGrp="1"/>
          </p:cNvSpPr>
          <p:nvPr>
            <p:ph type="body" idx="1"/>
          </p:nvPr>
        </p:nvSpPr>
        <p:spPr>
          <a:xfrm>
            <a:off x="986949" y="3241586"/>
            <a:ext cx="7895590" cy="26522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eaLnBrk="1" hangingPunct="1">
              <a:spcBef>
                <a:spcPct val="0"/>
              </a:spcBef>
              <a:buSzPct val="25000"/>
            </a:pPr>
            <a:endParaRPr lang="vi-VN" sz="1800" smtClean="0">
              <a:latin typeface="Arial" pitchFamily="34" charset="0"/>
              <a:cs typeface="Arial" pitchFamily="34" charset="0"/>
            </a:endParaRPr>
          </a:p>
        </p:txBody>
      </p:sp>
      <p:sp>
        <p:nvSpPr>
          <p:cNvPr id="46084" name="Shape 107"/>
          <p:cNvSpPr txBox="1">
            <a:spLocks noChangeArrowheads="1"/>
          </p:cNvSpPr>
          <p:nvPr/>
        </p:nvSpPr>
        <p:spPr bwMode="auto">
          <a:xfrm>
            <a:off x="5590426" y="6397806"/>
            <a:ext cx="4276778" cy="33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000000"/>
              </a:buClr>
              <a:buSzPct val="25000"/>
              <a:buFont typeface="Calibri" pitchFamily="34" charset="0"/>
              <a:buNone/>
            </a:pPr>
            <a:fld id="{610762D3-BC00-4D94-A9C7-C09E8305D0D9}" type="slidenum">
              <a:rPr lang="en-US" sz="1200">
                <a:solidFill>
                  <a:srgbClr val="000000"/>
                </a:solidFill>
                <a:latin typeface="Calibri" pitchFamily="34" charset="0"/>
                <a:cs typeface="Calibri" pitchFamily="34" charset="0"/>
                <a:sym typeface="Calibri" pitchFamily="34" charset="0"/>
              </a:rPr>
              <a:pPr algn="r" eaLnBrk="1" hangingPunct="1">
                <a:buClr>
                  <a:srgbClr val="000000"/>
                </a:buClr>
                <a:buSzPct val="25000"/>
                <a:buFont typeface="Calibri" pitchFamily="34" charset="0"/>
                <a:buNone/>
              </a:pPr>
              <a:t>2</a:t>
            </a:fld>
            <a:endParaRPr lang="en-US" sz="1200">
              <a:solidFill>
                <a:srgbClr val="000000"/>
              </a:solidFill>
              <a:latin typeface="Calibri" pitchFamily="34" charset="0"/>
              <a:cs typeface="Calibri" pitchFamily="34" charset="0"/>
              <a:sym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105"/>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46083" name="Shape 106"/>
          <p:cNvSpPr>
            <a:spLocks noGrp="1"/>
          </p:cNvSpPr>
          <p:nvPr>
            <p:ph type="body" idx="1"/>
          </p:nvPr>
        </p:nvSpPr>
        <p:spPr>
          <a:xfrm>
            <a:off x="986949" y="3241586"/>
            <a:ext cx="7895590" cy="26522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eaLnBrk="1" hangingPunct="1">
              <a:spcBef>
                <a:spcPct val="0"/>
              </a:spcBef>
              <a:buSzPct val="25000"/>
            </a:pPr>
            <a:endParaRPr lang="vi-VN" sz="1800" smtClean="0">
              <a:latin typeface="Arial" pitchFamily="34" charset="0"/>
              <a:cs typeface="Arial" pitchFamily="34" charset="0"/>
            </a:endParaRPr>
          </a:p>
        </p:txBody>
      </p:sp>
      <p:sp>
        <p:nvSpPr>
          <p:cNvPr id="46084" name="Shape 107"/>
          <p:cNvSpPr txBox="1">
            <a:spLocks noChangeArrowheads="1"/>
          </p:cNvSpPr>
          <p:nvPr/>
        </p:nvSpPr>
        <p:spPr bwMode="auto">
          <a:xfrm>
            <a:off x="5590426" y="6397806"/>
            <a:ext cx="4276778" cy="33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000000"/>
              </a:buClr>
              <a:buSzPct val="25000"/>
              <a:buFont typeface="Calibri" pitchFamily="34" charset="0"/>
              <a:buNone/>
            </a:pPr>
            <a:fld id="{610762D3-BC00-4D94-A9C7-C09E8305D0D9}" type="slidenum">
              <a:rPr lang="en-US" sz="1200">
                <a:solidFill>
                  <a:srgbClr val="000000"/>
                </a:solidFill>
                <a:latin typeface="Calibri" pitchFamily="34" charset="0"/>
                <a:cs typeface="Calibri" pitchFamily="34" charset="0"/>
                <a:sym typeface="Calibri" pitchFamily="34" charset="0"/>
              </a:rPr>
              <a:pPr algn="r" eaLnBrk="1" hangingPunct="1">
                <a:buClr>
                  <a:srgbClr val="000000"/>
                </a:buClr>
                <a:buSzPct val="25000"/>
                <a:buFont typeface="Calibri" pitchFamily="34" charset="0"/>
                <a:buNone/>
              </a:pPr>
              <a:t>3</a:t>
            </a:fld>
            <a:endParaRPr lang="en-US" sz="1200">
              <a:solidFill>
                <a:srgbClr val="000000"/>
              </a:solidFill>
              <a:latin typeface="Calibri" pitchFamily="34" charset="0"/>
              <a:cs typeface="Calibri" pitchFamily="34" charset="0"/>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105"/>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48131" name="Shape 106"/>
          <p:cNvSpPr>
            <a:spLocks noGrp="1"/>
          </p:cNvSpPr>
          <p:nvPr>
            <p:ph type="body" idx="1"/>
          </p:nvPr>
        </p:nvSpPr>
        <p:spPr>
          <a:xfrm>
            <a:off x="986949" y="3241586"/>
            <a:ext cx="7895590" cy="26522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eaLnBrk="1" hangingPunct="1">
              <a:spcBef>
                <a:spcPct val="0"/>
              </a:spcBef>
              <a:buSzPct val="25000"/>
            </a:pPr>
            <a:endParaRPr lang="vi-VN" sz="1800" smtClean="0">
              <a:latin typeface="Arial" pitchFamily="34" charset="0"/>
              <a:cs typeface="Arial" pitchFamily="34" charset="0"/>
            </a:endParaRPr>
          </a:p>
        </p:txBody>
      </p:sp>
      <p:sp>
        <p:nvSpPr>
          <p:cNvPr id="48132" name="Shape 107"/>
          <p:cNvSpPr txBox="1">
            <a:spLocks noChangeArrowheads="1"/>
          </p:cNvSpPr>
          <p:nvPr/>
        </p:nvSpPr>
        <p:spPr bwMode="auto">
          <a:xfrm>
            <a:off x="5590426" y="6397806"/>
            <a:ext cx="4276778" cy="33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000000"/>
              </a:buClr>
              <a:buSzPct val="25000"/>
              <a:buFont typeface="Calibri" pitchFamily="34" charset="0"/>
              <a:buNone/>
            </a:pPr>
            <a:fld id="{96C9C755-94BD-4283-9580-AE927310238D}" type="slidenum">
              <a:rPr lang="en-US" sz="1200">
                <a:solidFill>
                  <a:srgbClr val="000000"/>
                </a:solidFill>
                <a:latin typeface="Calibri" pitchFamily="34" charset="0"/>
                <a:cs typeface="Calibri" pitchFamily="34" charset="0"/>
                <a:sym typeface="Calibri" pitchFamily="34" charset="0"/>
              </a:rPr>
              <a:pPr algn="r" eaLnBrk="1" hangingPunct="1">
                <a:buClr>
                  <a:srgbClr val="000000"/>
                </a:buClr>
                <a:buSzPct val="25000"/>
                <a:buFont typeface="Calibri" pitchFamily="34" charset="0"/>
                <a:buNone/>
              </a:pPr>
              <a:t>7</a:t>
            </a:fld>
            <a:endParaRPr lang="en-US" sz="1200">
              <a:solidFill>
                <a:srgbClr val="000000"/>
              </a:solidFill>
              <a:latin typeface="Calibri" pitchFamily="34" charset="0"/>
              <a:cs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9" name="Freeform 7"/>
          <p:cNvSpPr>
            <a:spLocks/>
          </p:cNvSpPr>
          <p:nvPr/>
        </p:nvSpPr>
        <p:spPr bwMode="gray">
          <a:xfrm>
            <a:off x="-1588" y="5881688"/>
            <a:ext cx="2917826"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endParaRPr lang="en-US"/>
          </a:p>
        </p:txBody>
      </p:sp>
      <p:sp>
        <p:nvSpPr>
          <p:cNvPr id="3080" name="Freeform 8"/>
          <p:cNvSpPr>
            <a:spLocks/>
          </p:cNvSpPr>
          <p:nvPr/>
        </p:nvSpPr>
        <p:spPr bwMode="gray">
          <a:xfrm>
            <a:off x="2559050" y="4684713"/>
            <a:ext cx="6596063" cy="2239962"/>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w="9525">
            <a:noFill/>
            <a:round/>
            <a:headEnd/>
            <a:tailEnd/>
          </a:ln>
          <a:effectLst/>
        </p:spPr>
        <p:txBody>
          <a:bodyPr/>
          <a:lstStyle/>
          <a:p>
            <a:endParaRPr lang="en-US"/>
          </a:p>
        </p:txBody>
      </p:sp>
      <p:sp>
        <p:nvSpPr>
          <p:cNvPr id="3081" name="Freeform 9"/>
          <p:cNvSpPr>
            <a:spLocks/>
          </p:cNvSpPr>
          <p:nvPr/>
        </p:nvSpPr>
        <p:spPr bwMode="gray">
          <a:xfrm>
            <a:off x="4356100" y="641350"/>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endParaRPr lang="en-US"/>
          </a:p>
        </p:txBody>
      </p:sp>
      <p:sp>
        <p:nvSpPr>
          <p:cNvPr id="3082" name="Freeform 10"/>
          <p:cNvSpPr>
            <a:spLocks/>
          </p:cNvSpPr>
          <p:nvPr/>
        </p:nvSpPr>
        <p:spPr bwMode="gray">
          <a:xfrm>
            <a:off x="4719638" y="1588"/>
            <a:ext cx="2508250" cy="2601912"/>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w="9525">
            <a:noFill/>
            <a:round/>
            <a:headEnd/>
            <a:tailEnd/>
          </a:ln>
          <a:effectLst/>
        </p:spPr>
        <p:txBody>
          <a:bodyPr/>
          <a:lstStyle/>
          <a:p>
            <a:endParaRPr lang="en-US"/>
          </a:p>
        </p:txBody>
      </p:sp>
      <p:sp>
        <p:nvSpPr>
          <p:cNvPr id="3083" name="Freeform 11"/>
          <p:cNvSpPr>
            <a:spLocks/>
          </p:cNvSpPr>
          <p:nvPr/>
        </p:nvSpPr>
        <p:spPr bwMode="gray">
          <a:xfrm>
            <a:off x="0" y="5889625"/>
            <a:ext cx="2935288"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a:srcRect/>
            <a:stretch>
              <a:fillRect/>
            </a:stretch>
          </a:blipFill>
          <a:ln w="9525">
            <a:noFill/>
            <a:round/>
            <a:headEnd/>
            <a:tailEnd/>
          </a:ln>
          <a:effectLst/>
        </p:spPr>
        <p:txBody>
          <a:bodyPr/>
          <a:lstStyle/>
          <a:p>
            <a:endParaRPr lang="en-US"/>
          </a:p>
        </p:txBody>
      </p:sp>
      <p:sp>
        <p:nvSpPr>
          <p:cNvPr id="3084" name="Freeform 12"/>
          <p:cNvSpPr>
            <a:spLocks/>
          </p:cNvSpPr>
          <p:nvPr/>
        </p:nvSpPr>
        <p:spPr bwMode="gray">
          <a:xfrm>
            <a:off x="2541588" y="4673600"/>
            <a:ext cx="6596062"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a:srcRect/>
            <a:stretch>
              <a:fillRect/>
            </a:stretch>
          </a:blipFill>
          <a:ln w="9525">
            <a:noFill/>
            <a:round/>
            <a:headEnd/>
            <a:tailEnd/>
          </a:ln>
          <a:effectLst/>
        </p:spPr>
        <p:txBody>
          <a:bodyPr/>
          <a:lstStyle/>
          <a:p>
            <a:endParaRPr lang="en-US"/>
          </a:p>
        </p:txBody>
      </p:sp>
      <p:sp>
        <p:nvSpPr>
          <p:cNvPr id="3085" name="Freeform 13"/>
          <p:cNvSpPr>
            <a:spLocks/>
          </p:cNvSpPr>
          <p:nvPr/>
        </p:nvSpPr>
        <p:spPr bwMode="gray">
          <a:xfrm>
            <a:off x="4348163" y="628650"/>
            <a:ext cx="4787900" cy="6008688"/>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a:srcRect/>
            <a:stretch>
              <a:fillRect/>
            </a:stretch>
          </a:blipFill>
          <a:ln w="9525">
            <a:noFill/>
            <a:round/>
            <a:headEnd/>
            <a:tailEnd/>
          </a:ln>
          <a:effectLst/>
        </p:spPr>
        <p:txBody>
          <a:bodyPr/>
          <a:lstStyle/>
          <a:p>
            <a:endParaRPr lang="en-US"/>
          </a:p>
        </p:txBody>
      </p:sp>
      <p:sp>
        <p:nvSpPr>
          <p:cNvPr id="3086" name="Freeform 14" descr="1"/>
          <p:cNvSpPr>
            <a:spLocks/>
          </p:cNvSpPr>
          <p:nvPr/>
        </p:nvSpPr>
        <p:spPr bwMode="gray">
          <a:xfrm>
            <a:off x="4694238" y="-1588"/>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a:srcRect/>
            <a:stretch>
              <a:fillRect/>
            </a:stretch>
          </a:blipFill>
          <a:ln w="9525">
            <a:noFill/>
            <a:round/>
            <a:headEnd/>
            <a:tailEnd/>
          </a:ln>
          <a:effectLst/>
        </p:spPr>
        <p:txBody>
          <a:bodyPr/>
          <a:lstStyle/>
          <a:p>
            <a:endParaRPr lang="en-US"/>
          </a:p>
        </p:txBody>
      </p:sp>
      <p:sp>
        <p:nvSpPr>
          <p:cNvPr id="3087" name="Freeform 15"/>
          <p:cNvSpPr>
            <a:spLocks/>
          </p:cNvSpPr>
          <p:nvPr/>
        </p:nvSpPr>
        <p:spPr bwMode="gray">
          <a:xfrm>
            <a:off x="-3175" y="1588"/>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endParaRPr lang="en-US"/>
          </a:p>
        </p:txBody>
      </p:sp>
      <p:sp>
        <p:nvSpPr>
          <p:cNvPr id="3088" name="Freeform 16"/>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endParaRPr lang="en-US"/>
          </a:p>
        </p:txBody>
      </p:sp>
      <p:grpSp>
        <p:nvGrpSpPr>
          <p:cNvPr id="3089" name="Group 17"/>
          <p:cNvGrpSpPr>
            <a:grpSpLocks/>
          </p:cNvGrpSpPr>
          <p:nvPr/>
        </p:nvGrpSpPr>
        <p:grpSpPr bwMode="auto">
          <a:xfrm>
            <a:off x="250825" y="9525"/>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grpSp>
      <p:grpSp>
        <p:nvGrpSpPr>
          <p:cNvPr id="3095" name="Group 23"/>
          <p:cNvGrpSpPr>
            <a:grpSpLocks/>
          </p:cNvGrpSpPr>
          <p:nvPr/>
        </p:nvGrpSpPr>
        <p:grpSpPr bwMode="auto">
          <a:xfrm>
            <a:off x="6350"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en-US"/>
            </a:p>
          </p:txBody>
        </p:sp>
      </p:grpSp>
      <p:sp>
        <p:nvSpPr>
          <p:cNvPr id="3102" name="Rectangle 30"/>
          <p:cNvSpPr>
            <a:spLocks noChangeArrowheads="1"/>
          </p:cNvSpPr>
          <p:nvPr/>
        </p:nvSpPr>
        <p:spPr bwMode="gray">
          <a:xfrm>
            <a:off x="2368550" y="288925"/>
            <a:ext cx="1012825" cy="1025525"/>
          </a:xfrm>
          <a:prstGeom prst="rect">
            <a:avLst/>
          </a:prstGeom>
          <a:solidFill>
            <a:srgbClr val="FFFFFF">
              <a:alpha val="64999"/>
            </a:srgbClr>
          </a:solidFill>
          <a:ln w="9525">
            <a:noFill/>
            <a:miter lim="800000"/>
            <a:headEnd/>
            <a:tailEnd/>
          </a:ln>
          <a:effectLst/>
        </p:spPr>
        <p:txBody>
          <a:bodyPr wrap="none" anchor="ctr"/>
          <a:lstStyle/>
          <a:p>
            <a:endParaRPr lang="en-US"/>
          </a:p>
        </p:txBody>
      </p:sp>
      <p:sp>
        <p:nvSpPr>
          <p:cNvPr id="3103" name="Rectangle 31"/>
          <p:cNvSpPr>
            <a:spLocks noChangeArrowheads="1"/>
          </p:cNvSpPr>
          <p:nvPr/>
        </p:nvSpPr>
        <p:spPr bwMode="gray">
          <a:xfrm>
            <a:off x="285750" y="2435225"/>
            <a:ext cx="1012825" cy="1025525"/>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3104" name="Rectangle 32"/>
          <p:cNvSpPr>
            <a:spLocks noChangeArrowheads="1"/>
          </p:cNvSpPr>
          <p:nvPr/>
        </p:nvSpPr>
        <p:spPr bwMode="gray">
          <a:xfrm>
            <a:off x="0" y="279400"/>
            <a:ext cx="250825" cy="1025525"/>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05" name="Rectangle 33"/>
          <p:cNvSpPr>
            <a:spLocks noChangeArrowheads="1"/>
          </p:cNvSpPr>
          <p:nvPr/>
        </p:nvSpPr>
        <p:spPr bwMode="gray">
          <a:xfrm>
            <a:off x="1331913" y="9525"/>
            <a:ext cx="1012825" cy="234950"/>
          </a:xfrm>
          <a:prstGeom prst="rect">
            <a:avLst/>
          </a:prstGeom>
          <a:solidFill>
            <a:srgbClr val="FFFFFF">
              <a:alpha val="50000"/>
            </a:srgbClr>
          </a:solidFill>
          <a:ln w="9525">
            <a:noFill/>
            <a:miter lim="800000"/>
            <a:headEnd/>
            <a:tailEnd/>
          </a:ln>
          <a:effectLst/>
        </p:spPr>
        <p:txBody>
          <a:bodyPr wrap="none" anchor="ctr"/>
          <a:lstStyle/>
          <a:p>
            <a:endParaRPr lang="en-US"/>
          </a:p>
        </p:txBody>
      </p:sp>
      <p:sp>
        <p:nvSpPr>
          <p:cNvPr id="3106" name="Freeform 34"/>
          <p:cNvSpPr>
            <a:spLocks/>
          </p:cNvSpPr>
          <p:nvPr/>
        </p:nvSpPr>
        <p:spPr bwMode="gray">
          <a:xfrm>
            <a:off x="4452938"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endParaRPr lang="en-US"/>
          </a:p>
        </p:txBody>
      </p:sp>
      <p:sp>
        <p:nvSpPr>
          <p:cNvPr id="3107" name="Freeform 35"/>
          <p:cNvSpPr>
            <a:spLocks/>
          </p:cNvSpPr>
          <p:nvPr/>
        </p:nvSpPr>
        <p:spPr bwMode="gray">
          <a:xfrm>
            <a:off x="2365375" y="4549775"/>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endParaRPr lang="en-US"/>
          </a:p>
        </p:txBody>
      </p:sp>
      <p:sp>
        <p:nvSpPr>
          <p:cNvPr id="3108" name="Freeform 36"/>
          <p:cNvSpPr>
            <a:spLocks/>
          </p:cNvSpPr>
          <p:nvPr/>
        </p:nvSpPr>
        <p:spPr bwMode="gray">
          <a:xfrm>
            <a:off x="7524750" y="0"/>
            <a:ext cx="1620838"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endParaRPr lang="en-US"/>
          </a:p>
        </p:txBody>
      </p:sp>
      <p:pic>
        <p:nvPicPr>
          <p:cNvPr id="3109" name="Picture 37" descr="water"/>
          <p:cNvPicPr>
            <a:picLocks noChangeAspect="1" noChangeArrowheads="1"/>
          </p:cNvPicPr>
          <p:nvPr/>
        </p:nvPicPr>
        <p:blipFill>
          <a:blip r:embed="rId6"/>
          <a:srcRect l="22409" t="16374" b="27486"/>
          <a:stretch>
            <a:fillRect/>
          </a:stretch>
        </p:blipFill>
        <p:spPr bwMode="gray">
          <a:xfrm rot="393398">
            <a:off x="2268538" y="584200"/>
            <a:ext cx="2663825" cy="2197100"/>
          </a:xfrm>
          <a:prstGeom prst="rect">
            <a:avLst/>
          </a:prstGeom>
          <a:noFill/>
        </p:spPr>
      </p:pic>
      <p:sp>
        <p:nvSpPr>
          <p:cNvPr id="3074" name="Rectangle 2"/>
          <p:cNvSpPr>
            <a:spLocks noGrp="1" noChangeArrowheads="1"/>
          </p:cNvSpPr>
          <p:nvPr>
            <p:ph type="ctrTitle"/>
          </p:nvPr>
        </p:nvSpPr>
        <p:spPr>
          <a:xfrm>
            <a:off x="228600" y="1884363"/>
            <a:ext cx="8229600" cy="1470025"/>
          </a:xfrm>
          <a:effectLst/>
        </p:spPr>
        <p:txBody>
          <a:bodyPr/>
          <a:lstStyle>
            <a:lvl1pPr>
              <a:defRPr sz="4800"/>
            </a:lvl1pPr>
          </a:lstStyle>
          <a:p>
            <a:r>
              <a:rPr lang="en-US"/>
              <a:t>Click to edit Master title style</a:t>
            </a:r>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Times New Roman"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F011C7D-E0D3-41A3-992B-A6FB2C0E217B}" type="slidenum">
              <a:rPr lang="en-US"/>
              <a:pPr/>
              <a:t>‹#›</a:t>
            </a:fld>
            <a:endParaRPr lang="en-US"/>
          </a:p>
        </p:txBody>
      </p:sp>
      <p:sp>
        <p:nvSpPr>
          <p:cNvPr id="3110" name="Text Box 38"/>
          <p:cNvSpPr txBox="1">
            <a:spLocks noChangeArrowheads="1"/>
          </p:cNvSpPr>
          <p:nvPr/>
        </p:nvSpPr>
        <p:spPr bwMode="gray">
          <a:xfrm>
            <a:off x="228600" y="4714875"/>
            <a:ext cx="1303338" cy="427038"/>
          </a:xfrm>
          <a:prstGeom prst="rect">
            <a:avLst/>
          </a:prstGeom>
          <a:noFill/>
          <a:ln w="9525">
            <a:noFill/>
            <a:miter lim="800000"/>
            <a:headEnd/>
            <a:tailEnd/>
          </a:ln>
          <a:effectLst/>
        </p:spPr>
        <p:txBody>
          <a:bodyPr wrap="none">
            <a:spAutoFit/>
          </a:bodyPr>
          <a:lstStyle/>
          <a:p>
            <a:r>
              <a:rPr lang="en-US" sz="2200">
                <a:latin typeface="Arial Black" pitchFamily="34" charset="0"/>
              </a:rPr>
              <a:t>L/O/G/O</a:t>
            </a:r>
          </a:p>
        </p:txBody>
      </p:sp>
      <p:sp>
        <p:nvSpPr>
          <p:cNvPr id="39" name="TextBox 38"/>
          <p:cNvSpPr txBox="1"/>
          <p:nvPr userDrawn="1"/>
        </p:nvSpPr>
        <p:spPr>
          <a:xfrm>
            <a:off x="0" y="6627168"/>
            <a:ext cx="1691489" cy="230832"/>
          </a:xfrm>
          <a:prstGeom prst="rect">
            <a:avLst/>
          </a:prstGeom>
          <a:noFill/>
        </p:spPr>
        <p:txBody>
          <a:bodyPr wrap="none" rtlCol="0">
            <a:spAutoFit/>
          </a:bodyPr>
          <a:lstStyle/>
          <a:p>
            <a:r>
              <a:rPr lang="en-US" sz="900" kern="1200">
                <a:solidFill>
                  <a:schemeClr val="tx1"/>
                </a:solidFill>
                <a:latin typeface="Arial" charset="0"/>
                <a:ea typeface="+mn-ea"/>
                <a:cs typeface="+mn-cs"/>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6E2C21-D7C3-4B72-BAD6-8C0DB375FF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8"/>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25438"/>
            <a:ext cx="6019800" cy="5800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AF56D5-DF7E-45C6-969E-CF2A922D7B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12C30B2-BCC8-4513-A705-5D52738FD515}" type="slidenum">
              <a:rPr lang="en-US"/>
              <a:pPr>
                <a:defRPr/>
              </a:pPr>
              <a:t>‹#›</a:t>
            </a:fld>
            <a:endParaRPr lang="en-US"/>
          </a:p>
        </p:txBody>
      </p:sp>
    </p:spTree>
    <p:extLst>
      <p:ext uri="{BB962C8B-B14F-4D97-AF65-F5344CB8AC3E}">
        <p14:creationId xmlns:p14="http://schemas.microsoft.com/office/powerpoint/2010/main" val="289631522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5F1384F-D4A1-430C-A050-12EA228BAD7D}" type="slidenum">
              <a:rPr lang="en-US"/>
              <a:pPr>
                <a:defRPr/>
              </a:pPr>
              <a:t>‹#›</a:t>
            </a:fld>
            <a:endParaRPr lang="en-US"/>
          </a:p>
        </p:txBody>
      </p:sp>
    </p:spTree>
    <p:extLst>
      <p:ext uri="{BB962C8B-B14F-4D97-AF65-F5344CB8AC3E}">
        <p14:creationId xmlns:p14="http://schemas.microsoft.com/office/powerpoint/2010/main" val="37473726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343EED7-A6BA-4934-B661-BD25B8A0DE57}" type="slidenum">
              <a:rPr lang="en-US"/>
              <a:pPr>
                <a:defRPr/>
              </a:pPr>
              <a:t>‹#›</a:t>
            </a:fld>
            <a:endParaRPr lang="en-US"/>
          </a:p>
        </p:txBody>
      </p:sp>
    </p:spTree>
    <p:extLst>
      <p:ext uri="{BB962C8B-B14F-4D97-AF65-F5344CB8AC3E}">
        <p14:creationId xmlns:p14="http://schemas.microsoft.com/office/powerpoint/2010/main" val="78453854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9B6BFA-757B-4721-ADFF-92A5A30420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21D672-D7D3-4C88-A07E-D0E2724948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D21C5D-86AA-4C90-83A0-63C45C0DA3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BAA9FC-771E-47AD-BCA3-4AD1183589C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4B5577-0AE7-4211-B832-97AD06F438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ECD5CA-EFA3-45CE-8A65-C338FED7FC3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FA82A1-6E50-4BD8-B421-217D1F3426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599B51-173D-45FD-A84C-E36EDA224A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endParaRPr lang="en-US"/>
          </a:p>
        </p:txBody>
      </p:sp>
      <p:pic>
        <p:nvPicPr>
          <p:cNvPr id="1032" name="Picture 8" descr="5"/>
          <p:cNvPicPr>
            <a:picLocks noChangeAspect="1" noChangeArrowheads="1"/>
          </p:cNvPicPr>
          <p:nvPr/>
        </p:nvPicPr>
        <p:blipFill>
          <a:blip r:embed="rId17"/>
          <a:srcRect/>
          <a:stretch>
            <a:fillRect/>
          </a:stretch>
        </p:blipFill>
        <p:spPr bwMode="gray">
          <a:xfrm>
            <a:off x="0" y="0"/>
            <a:ext cx="9144000" cy="6858000"/>
          </a:xfrm>
          <a:prstGeom prst="rect">
            <a:avLst/>
          </a:prstGeom>
          <a:noFill/>
        </p:spPr>
      </p:pic>
      <p:sp>
        <p:nvSpPr>
          <p:cNvPr id="1033" name="Freeform 9"/>
          <p:cNvSpPr>
            <a:spLocks/>
          </p:cNvSpPr>
          <p:nvPr/>
        </p:nvSpPr>
        <p:spPr bwMode="gray">
          <a:xfrm>
            <a:off x="6350"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en-US"/>
          </a:p>
        </p:txBody>
      </p:sp>
      <p:grpSp>
        <p:nvGrpSpPr>
          <p:cNvPr id="1035" name="Group 11"/>
          <p:cNvGrpSpPr>
            <a:grpSpLocks/>
          </p:cNvGrpSpPr>
          <p:nvPr/>
        </p:nvGrpSpPr>
        <p:grpSpPr bwMode="auto">
          <a:xfrm>
            <a:off x="0" y="0"/>
            <a:ext cx="9156700" cy="6875463"/>
            <a:chOff x="0" y="0"/>
            <a:chExt cx="5768" cy="4331"/>
          </a:xfrm>
        </p:grpSpPr>
        <p:grpSp>
          <p:nvGrpSpPr>
            <p:cNvPr id="1036"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grpSp>
        <p:grpSp>
          <p:nvGrpSpPr>
            <p:cNvPr id="1045"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en-US"/>
              </a:p>
            </p:txBody>
          </p:sp>
        </p:grpSp>
      </p:gr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pic>
        <p:nvPicPr>
          <p:cNvPr id="1059" name="Picture 35" descr="3"/>
          <p:cNvPicPr>
            <a:picLocks noChangeAspect="1" noChangeArrowheads="1"/>
          </p:cNvPicPr>
          <p:nvPr/>
        </p:nvPicPr>
        <p:blipFill>
          <a:blip r:embed="rId18" cstate="print"/>
          <a:srcRect/>
          <a:stretch>
            <a:fillRect/>
          </a:stretch>
        </p:blipFill>
        <p:spPr bwMode="gray">
          <a:xfrm>
            <a:off x="-180975" y="5638800"/>
            <a:ext cx="2016125" cy="1219200"/>
          </a:xfrm>
          <a:prstGeom prst="rect">
            <a:avLst/>
          </a:prstGeom>
          <a:noFill/>
        </p:spPr>
      </p:pic>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95577F-0239-46B7-999B-CCEAC66AC467}" type="slidenum">
              <a:rPr lang="en-US"/>
              <a:pPr/>
              <a:t>‹#›</a:t>
            </a:fld>
            <a:endParaRPr lang="en-US"/>
          </a:p>
        </p:txBody>
      </p:sp>
      <p:sp>
        <p:nvSpPr>
          <p:cNvPr id="1060" name="Freeform 36" descr="11"/>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9"/>
            <a:srcRect/>
            <a:stretch>
              <a:fillRect/>
            </a:stretch>
          </a:blip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 name="Freeform 10"/>
          <p:cNvSpPr>
            <a:spLocks/>
          </p:cNvSpPr>
          <p:nvPr/>
        </p:nvSpPr>
        <p:spPr bwMode="gray">
          <a:xfrm>
            <a:off x="4041775" y="1588"/>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20"/>
            <a:srcRect/>
            <a:stretch>
              <a:fillRect/>
            </a:stretch>
          </a:blipFill>
          <a:ln w="9525">
            <a:noFill/>
            <a:round/>
            <a:headEnd/>
            <a:tailEnd/>
          </a:ln>
          <a:effectLst/>
        </p:spPr>
        <p:txBody>
          <a:bodyPr/>
          <a:lstStyle/>
          <a:p>
            <a:endParaRPr lang="en-US"/>
          </a:p>
        </p:txBody>
      </p:sp>
      <p:sp>
        <p:nvSpPr>
          <p:cNvPr id="37" name="TextBox 36"/>
          <p:cNvSpPr txBox="1"/>
          <p:nvPr/>
        </p:nvSpPr>
        <p:spPr>
          <a:xfrm>
            <a:off x="0" y="6627168"/>
            <a:ext cx="1691489" cy="230832"/>
          </a:xfrm>
          <a:prstGeom prst="rect">
            <a:avLst/>
          </a:prstGeom>
          <a:noFill/>
        </p:spPr>
        <p:txBody>
          <a:bodyPr wrap="none" rtlCol="0">
            <a:spAutoFit/>
          </a:bodyPr>
          <a:lstStyle/>
          <a:p>
            <a:r>
              <a:rPr lang="en-US" sz="900" kern="1200">
                <a:solidFill>
                  <a:schemeClr val="tx1"/>
                </a:solidFill>
                <a:latin typeface="Arial" charset="0"/>
                <a:ea typeface="+mn-ea"/>
                <a:cs typeface="+mn-cs"/>
              </a:rPr>
              <a:t>http://dichvudanhvanban.com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suckhoedoisong.qltns.mediacdn.vn/324455921873985536/2022/6/20/1-1655695880058694627897.jpe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suckhoedoisong.qltns.mediacdn.vn/324455921873985536/2022/6/20/6-165569589783824212983.jpe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905000"/>
            <a:ext cx="9144000" cy="2286000"/>
          </a:xfrm>
        </p:spPr>
        <p:txBody>
          <a:bodyPr/>
          <a:lstStyle/>
          <a:p>
            <a:pPr algn="ctr">
              <a:lnSpc>
                <a:spcPct val="120000"/>
              </a:lnSpc>
              <a:spcBef>
                <a:spcPts val="0"/>
              </a:spcBef>
            </a:pPr>
            <a:r>
              <a:rPr lang="en-US" altLang="en-US" sz="4400" dirty="0" smtClean="0">
                <a:solidFill>
                  <a:srgbClr val="C00000"/>
                </a:solidFill>
                <a:latin typeface="Arial" pitchFamily="34" charset="0"/>
              </a:rPr>
              <a:t>TUYÊN TRUYỀN</a:t>
            </a:r>
            <a:br>
              <a:rPr lang="en-US" altLang="en-US" sz="4400" dirty="0" smtClean="0">
                <a:solidFill>
                  <a:srgbClr val="C00000"/>
                </a:solidFill>
                <a:latin typeface="Arial" pitchFamily="34" charset="0"/>
              </a:rPr>
            </a:br>
            <a:r>
              <a:rPr lang="en-US" altLang="en-US" sz="2400" dirty="0" smtClean="0">
                <a:solidFill>
                  <a:srgbClr val="0000FF"/>
                </a:solidFill>
                <a:latin typeface="Arial" pitchFamily="34" charset="0"/>
              </a:rPr>
              <a:t>PHÒNG</a:t>
            </a:r>
            <a:r>
              <a:rPr lang="en-US" altLang="en-US" sz="2400" dirty="0">
                <a:solidFill>
                  <a:srgbClr val="0000FF"/>
                </a:solidFill>
                <a:latin typeface="Arial" pitchFamily="34" charset="0"/>
              </a:rPr>
              <a:t>, CHỐNG </a:t>
            </a:r>
            <a:r>
              <a:rPr lang="en-US" altLang="en-US" sz="2400" dirty="0" smtClean="0">
                <a:solidFill>
                  <a:srgbClr val="0000FF"/>
                </a:solidFill>
                <a:latin typeface="Arial" pitchFamily="34" charset="0"/>
              </a:rPr>
              <a:t>SỐT </a:t>
            </a:r>
            <a:r>
              <a:rPr lang="en-US" altLang="en-US" sz="2400" dirty="0">
                <a:solidFill>
                  <a:srgbClr val="0000FF"/>
                </a:solidFill>
                <a:latin typeface="Arial" pitchFamily="34" charset="0"/>
              </a:rPr>
              <a:t>XUẤT HUYẾT DENGUE</a:t>
            </a:r>
            <a:endParaRPr lang="en-US" sz="2000" dirty="0" smtClean="0">
              <a:solidFill>
                <a:srgbClr val="0000FF"/>
              </a:solidFill>
            </a:endParaRPr>
          </a:p>
        </p:txBody>
      </p:sp>
      <p:sp>
        <p:nvSpPr>
          <p:cNvPr id="6147" name="Text Box 4"/>
          <p:cNvSpPr txBox="1">
            <a:spLocks noChangeArrowheads="1"/>
          </p:cNvSpPr>
          <p:nvPr/>
        </p:nvSpPr>
        <p:spPr bwMode="auto">
          <a:xfrm>
            <a:off x="2971800" y="6019800"/>
            <a:ext cx="3200400" cy="369332"/>
          </a:xfrm>
          <a:prstGeom prst="rect">
            <a:avLst/>
          </a:prstGeom>
          <a:noFill/>
          <a:ln w="9525">
            <a:noFill/>
            <a:miter lim="800000"/>
            <a:headEnd/>
            <a:tailEnd/>
          </a:ln>
        </p:spPr>
        <p:txBody>
          <a:bodyPr>
            <a:spAutoFit/>
          </a:bodyPr>
          <a:lstStyle/>
          <a:p>
            <a:pPr>
              <a:spcBef>
                <a:spcPct val="50000"/>
              </a:spcBef>
            </a:pPr>
            <a:endParaRPr lang="en-US"/>
          </a:p>
        </p:txBody>
      </p:sp>
      <p:sp>
        <p:nvSpPr>
          <p:cNvPr id="43" name="Title 1"/>
          <p:cNvSpPr txBox="1">
            <a:spLocks/>
          </p:cNvSpPr>
          <p:nvPr/>
        </p:nvSpPr>
        <p:spPr bwMode="auto">
          <a:xfrm>
            <a:off x="0" y="0"/>
            <a:ext cx="9144000" cy="14478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contourClr>
              <a:srgbClr val="00FFFF"/>
            </a:contourClr>
          </a:sp3d>
        </p:spPr>
        <p:txBody>
          <a:bodyPr lIns="91436" tIns="45719" rIns="91436" bIns="45719" anchor="ctr">
            <a:flatTx/>
          </a:bodyPr>
          <a:lstStyle>
            <a:defPPr>
              <a:defRPr lang="en-US"/>
            </a:defPPr>
            <a:lvl1pPr algn="ctr" defTabSz="912813" eaLnBrk="0" hangingPunct="0">
              <a:defRPr sz="2800" b="1">
                <a:solidFill>
                  <a:srgbClr val="000066"/>
                </a:solidFill>
                <a:latin typeface="Arial" panose="020B0604020202020204" pitchFamily="34" charset="0"/>
                <a:cs typeface="Arial" panose="020B0604020202020204" pitchFamily="34" charset="0"/>
              </a:defRPr>
            </a:lvl1pPr>
            <a:lvl2pPr marL="742950" indent="-285750" defTabSz="912813" eaLnBrk="0" hangingPunct="0">
              <a:defRPr b="1">
                <a:latin typeface="Calibri" panose="020F0502020204030204" pitchFamily="34" charset="0"/>
                <a:cs typeface="Arial" panose="020B0604020202020204" pitchFamily="34" charset="0"/>
              </a:defRPr>
            </a:lvl2pPr>
            <a:lvl3pPr marL="1143000" indent="-228600" defTabSz="912813" eaLnBrk="0" hangingPunct="0">
              <a:defRPr b="1">
                <a:latin typeface="Calibri" panose="020F0502020204030204" pitchFamily="34" charset="0"/>
                <a:cs typeface="Arial" panose="020B0604020202020204" pitchFamily="34" charset="0"/>
              </a:defRPr>
            </a:lvl3pPr>
            <a:lvl4pPr marL="1600200" indent="-228600" defTabSz="912813" eaLnBrk="0" hangingPunct="0">
              <a:defRPr b="1">
                <a:latin typeface="Calibri" panose="020F0502020204030204" pitchFamily="34" charset="0"/>
                <a:cs typeface="Arial" panose="020B0604020202020204" pitchFamily="34" charset="0"/>
              </a:defRPr>
            </a:lvl4pPr>
            <a:lvl5pPr marL="2057400" indent="-228600" defTabSz="912813" eaLnBrk="0" hangingPunct="0">
              <a:defRPr b="1">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b="1">
                <a:latin typeface="Calibri" panose="020F0502020204030204" pitchFamily="34" charset="0"/>
                <a:cs typeface="Arial" panose="020B0604020202020204" pitchFamily="34" charset="0"/>
              </a:defRPr>
            </a:lvl9pPr>
          </a:lstStyle>
          <a:p>
            <a:r>
              <a:rPr lang="en-US" altLang="vi-VN" dirty="0" smtClean="0"/>
              <a:t>TRƯỜNG THCS ĐÔ THỊ VIỆT HƯNG</a:t>
            </a:r>
            <a:endParaRPr lang="en-US" altLang="vi-VN" dirty="0">
              <a:solidFill>
                <a:srgbClr val="FF0000"/>
              </a:solidFill>
            </a:endParaRPr>
          </a:p>
        </p:txBody>
      </p:sp>
      <p:sp>
        <p:nvSpPr>
          <p:cNvPr id="6149" name="Subtitle 2"/>
          <p:cNvSpPr>
            <a:spLocks/>
          </p:cNvSpPr>
          <p:nvPr/>
        </p:nvSpPr>
        <p:spPr bwMode="auto">
          <a:xfrm>
            <a:off x="1444625" y="6165849"/>
            <a:ext cx="6251575" cy="527051"/>
          </a:xfrm>
          <a:prstGeom prst="rect">
            <a:avLst/>
          </a:prstGeom>
          <a:noFill/>
          <a:ln w="9525">
            <a:noFill/>
            <a:miter lim="800000"/>
            <a:headEnd/>
            <a:tailEnd/>
          </a:ln>
        </p:spPr>
        <p:txBody>
          <a:bodyPr lIns="91436" tIns="45719" rIns="91436" bIns="45719"/>
          <a:lstStyle/>
          <a:p>
            <a:pPr algn="ctr" defTabSz="912813" eaLnBrk="0" hangingPunct="0">
              <a:lnSpc>
                <a:spcPct val="90000"/>
              </a:lnSpc>
              <a:spcBef>
                <a:spcPts val="1000"/>
              </a:spcBef>
            </a:pPr>
            <a:r>
              <a:rPr lang="en-US" altLang="en-US" sz="2000" b="1" dirty="0" err="1">
                <a:solidFill>
                  <a:srgbClr val="002060"/>
                </a:solidFill>
              </a:rPr>
              <a:t>Năm</a:t>
            </a:r>
            <a:r>
              <a:rPr lang="en-US" altLang="en-US" sz="2000" b="1" dirty="0">
                <a:solidFill>
                  <a:srgbClr val="002060"/>
                </a:solidFill>
              </a:rPr>
              <a:t> </a:t>
            </a:r>
            <a:r>
              <a:rPr lang="en-US" altLang="en-US" sz="2000" b="1" dirty="0" smtClean="0">
                <a:solidFill>
                  <a:srgbClr val="002060"/>
                </a:solidFill>
              </a:rPr>
              <a:t>2024</a:t>
            </a:r>
            <a:endParaRPr lang="en-US" altLang="en-US" sz="2000" b="1" dirty="0">
              <a:solidFill>
                <a:srgbClr val="002060"/>
              </a:solidFill>
            </a:endParaRPr>
          </a:p>
          <a:p>
            <a:pPr algn="ctr" defTabSz="912813" eaLnBrk="0" hangingPunct="0">
              <a:lnSpc>
                <a:spcPct val="90000"/>
              </a:lnSpc>
              <a:spcBef>
                <a:spcPts val="1000"/>
              </a:spcBef>
            </a:pPr>
            <a:endParaRPr lang="en-US" altLang="en-US"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302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descr="IMG_20150920_10123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876800" y="838200"/>
            <a:ext cx="3962400" cy="5029200"/>
          </a:xfrm>
        </p:spPr>
      </p:pic>
      <p:sp>
        <p:nvSpPr>
          <p:cNvPr id="25603" name="Rectangle 16"/>
          <p:cNvSpPr>
            <a:spLocks noChangeArrowheads="1"/>
          </p:cNvSpPr>
          <p:nvPr/>
        </p:nvSpPr>
        <p:spPr bwMode="auto">
          <a:xfrm>
            <a:off x="457200" y="1089025"/>
            <a:ext cx="396081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400" b="1">
                <a:solidFill>
                  <a:srgbClr val="FF0000"/>
                </a:solidFill>
              </a:rPr>
              <a:t>2.</a:t>
            </a:r>
            <a:r>
              <a:rPr lang="vi-VN" sz="2400" b="1"/>
              <a:t> </a:t>
            </a:r>
            <a:r>
              <a:rPr lang="vi-VN" sz="2400" b="1">
                <a:solidFill>
                  <a:srgbClr val="0000FF"/>
                </a:solidFill>
              </a:rPr>
              <a:t>Hàng tuần</a:t>
            </a:r>
            <a:r>
              <a:rPr lang="vi-VN" sz="2400" b="1"/>
              <a:t> thực hiện các biện pháp </a:t>
            </a:r>
            <a:r>
              <a:rPr lang="vi-VN" sz="2400" b="1">
                <a:solidFill>
                  <a:srgbClr val="0000FF"/>
                </a:solidFill>
              </a:rPr>
              <a:t>diệt loăng quăng/bọ gậy</a:t>
            </a:r>
            <a:r>
              <a:rPr lang="vi-VN" sz="2400" b="1"/>
              <a:t> bằng cách thả cá vào dụng cụ chứa nước lớn; thau rửa dụng cụ chứa nước vừa và nhỏ, lật úp các dụng cụ không chứa nước; thay nước bình hoa/bình bông; bỏ muối hoặc dầu vào bát nước kê chân chạn.</a:t>
            </a:r>
          </a:p>
        </p:txBody>
      </p:sp>
      <p:sp>
        <p:nvSpPr>
          <p:cNvPr id="25604" name="Rectangle 17"/>
          <p:cNvSpPr>
            <a:spLocks noChangeArrowheads="1"/>
          </p:cNvSpPr>
          <p:nvPr/>
        </p:nvSpPr>
        <p:spPr bwMode="auto">
          <a:xfrm>
            <a:off x="0" y="15240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CÁC BIỆN PHÁP PHÒNG, CHỐNG SXH</a:t>
            </a:r>
          </a:p>
        </p:txBody>
      </p:sp>
    </p:spTree>
    <p:extLst>
      <p:ext uri="{BB962C8B-B14F-4D97-AF65-F5344CB8AC3E}">
        <p14:creationId xmlns:p14="http://schemas.microsoft.com/office/powerpoint/2010/main" val="295516340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457200" y="1390650"/>
            <a:ext cx="3886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400" b="1">
                <a:solidFill>
                  <a:srgbClr val="FF0000"/>
                </a:solidFill>
              </a:rPr>
              <a:t>3.</a:t>
            </a:r>
            <a:r>
              <a:rPr lang="vi-VN" sz="2400" b="1"/>
              <a:t> </a:t>
            </a:r>
            <a:r>
              <a:rPr lang="vi-VN" sz="2400" b="1">
                <a:solidFill>
                  <a:srgbClr val="0000FF"/>
                </a:solidFill>
              </a:rPr>
              <a:t>Hàng tuần</a:t>
            </a:r>
            <a:r>
              <a:rPr lang="vi-VN" sz="2400" b="1"/>
              <a:t> loại bỏ các vật liệu phế thải, các hốc nước tự nhiên không cho muỗi đẻ trứng như chai, lọ, mảnh chai, vỏ dừa, mảnh lu vỡ, lốp/vỏ xe cũ, hốc tre, bẹ lá...</a:t>
            </a:r>
          </a:p>
        </p:txBody>
      </p:sp>
      <p:pic>
        <p:nvPicPr>
          <p:cNvPr id="26627" name="Picture 6" descr="IMG_20150920_101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3" y="685800"/>
            <a:ext cx="232568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IMG_060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3" y="3962400"/>
            <a:ext cx="3811587"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8"/>
          <p:cNvSpPr>
            <a:spLocks noChangeArrowheads="1"/>
          </p:cNvSpPr>
          <p:nvPr/>
        </p:nvSpPr>
        <p:spPr bwMode="auto">
          <a:xfrm>
            <a:off x="0" y="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CÁC BIỆN PHÁP PHÒNG, CHỐNG SXH</a:t>
            </a:r>
          </a:p>
        </p:txBody>
      </p:sp>
    </p:spTree>
    <p:extLst>
      <p:ext uri="{BB962C8B-B14F-4D97-AF65-F5344CB8AC3E}">
        <p14:creationId xmlns:p14="http://schemas.microsoft.com/office/powerpoint/2010/main" val="411131665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371600" y="2057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sp>
        <p:nvSpPr>
          <p:cNvPr id="27651" name="Rectangle 18"/>
          <p:cNvSpPr>
            <a:spLocks noChangeArrowheads="1"/>
          </p:cNvSpPr>
          <p:nvPr/>
        </p:nvSpPr>
        <p:spPr bwMode="auto">
          <a:xfrm>
            <a:off x="381000" y="1600200"/>
            <a:ext cx="419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400" b="1">
                <a:solidFill>
                  <a:srgbClr val="FF0000"/>
                </a:solidFill>
              </a:rPr>
              <a:t>4.</a:t>
            </a:r>
            <a:r>
              <a:rPr lang="vi-VN" sz="2400" b="1"/>
              <a:t> Ngủ màn, mặc quần áo dài phòng muỗi đốt ngay cả ban ngày.</a:t>
            </a:r>
          </a:p>
        </p:txBody>
      </p:sp>
      <p:pic>
        <p:nvPicPr>
          <p:cNvPr id="27652" name="Picture 22" descr="Kết quả hình ảnh cho ngủ mắc mà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4400" y="1371600"/>
            <a:ext cx="4114800" cy="3794125"/>
          </a:xfrm>
        </p:spPr>
      </p:pic>
      <p:sp>
        <p:nvSpPr>
          <p:cNvPr id="27653" name="Rectangle 23"/>
          <p:cNvSpPr>
            <a:spLocks noChangeArrowheads="1"/>
          </p:cNvSpPr>
          <p:nvPr/>
        </p:nvSpPr>
        <p:spPr bwMode="auto">
          <a:xfrm>
            <a:off x="0" y="15240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CÁC BIỆN PHÁP PHÒNG, CHỐNG SXH</a:t>
            </a:r>
          </a:p>
        </p:txBody>
      </p:sp>
    </p:spTree>
    <p:extLst>
      <p:ext uri="{BB962C8B-B14F-4D97-AF65-F5344CB8AC3E}">
        <p14:creationId xmlns:p14="http://schemas.microsoft.com/office/powerpoint/2010/main" val="106717879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371600" y="2057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pic>
        <p:nvPicPr>
          <p:cNvPr id="28675" name="Picture 10" descr="IMG_20150919_14224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76800" y="381000"/>
            <a:ext cx="3429000" cy="3405188"/>
          </a:xfrm>
        </p:spPr>
      </p:pic>
      <p:pic>
        <p:nvPicPr>
          <p:cNvPr id="28676" name="Picture 11" descr="phun thuoc 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76800" y="3810000"/>
            <a:ext cx="3429000" cy="2568575"/>
          </a:xfrm>
        </p:spPr>
      </p:pic>
      <p:sp>
        <p:nvSpPr>
          <p:cNvPr id="28677" name="Rectangle 12"/>
          <p:cNvSpPr>
            <a:spLocks noChangeArrowheads="1"/>
          </p:cNvSpPr>
          <p:nvPr/>
        </p:nvSpPr>
        <p:spPr bwMode="auto">
          <a:xfrm>
            <a:off x="0" y="4800600"/>
            <a:ext cx="1752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8" name="Rectangle 14"/>
          <p:cNvSpPr>
            <a:spLocks noChangeArrowheads="1"/>
          </p:cNvSpPr>
          <p:nvPr/>
        </p:nvSpPr>
        <p:spPr bwMode="auto">
          <a:xfrm>
            <a:off x="457200" y="1598613"/>
            <a:ext cx="403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800" b="1">
                <a:solidFill>
                  <a:srgbClr val="FF0000"/>
                </a:solidFill>
              </a:rPr>
              <a:t>5.</a:t>
            </a:r>
            <a:r>
              <a:rPr lang="vi-VN" sz="2800" b="1"/>
              <a:t> Tích cực phối hợp với ngành y tế trong các đợt phun hóa chất phòng, chống dịch.</a:t>
            </a:r>
            <a:r>
              <a:rPr lang="vi-VN" sz="2800"/>
              <a:t> </a:t>
            </a:r>
          </a:p>
        </p:txBody>
      </p:sp>
      <p:sp>
        <p:nvSpPr>
          <p:cNvPr id="28679" name="Rectangle 15"/>
          <p:cNvSpPr>
            <a:spLocks noChangeArrowheads="1"/>
          </p:cNvSpPr>
          <p:nvPr/>
        </p:nvSpPr>
        <p:spPr bwMode="auto">
          <a:xfrm>
            <a:off x="0" y="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CÁC BIỆN PHÁP PHÒNG, CHỐNG SXH</a:t>
            </a:r>
          </a:p>
        </p:txBody>
      </p:sp>
    </p:spTree>
    <p:extLst>
      <p:ext uri="{BB962C8B-B14F-4D97-AF65-F5344CB8AC3E}">
        <p14:creationId xmlns:p14="http://schemas.microsoft.com/office/powerpoint/2010/main" val="40842745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371600" y="2057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sp>
        <p:nvSpPr>
          <p:cNvPr id="29699" name="Rectangle 12"/>
          <p:cNvSpPr>
            <a:spLocks noChangeArrowheads="1"/>
          </p:cNvSpPr>
          <p:nvPr/>
        </p:nvSpPr>
        <p:spPr bwMode="auto">
          <a:xfrm>
            <a:off x="304800" y="1339850"/>
            <a:ext cx="4038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vi-VN" sz="2800" b="1" dirty="0">
                <a:solidFill>
                  <a:srgbClr val="FF0000"/>
                </a:solidFill>
              </a:rPr>
              <a:t>6.</a:t>
            </a:r>
            <a:r>
              <a:rPr lang="vi-VN" sz="2800" b="1" dirty="0"/>
              <a:t> Khi bị sốt đến ngay cơ sở y tế để được khám và tư vấn điều trị. </a:t>
            </a:r>
            <a:r>
              <a:rPr lang="en-US" sz="2800" b="1" dirty="0" err="1"/>
              <a:t>Không</a:t>
            </a:r>
            <a:r>
              <a:rPr lang="en-US" sz="2800" b="1" dirty="0"/>
              <a:t> </a:t>
            </a:r>
            <a:r>
              <a:rPr lang="en-US" sz="2800" b="1" dirty="0" err="1"/>
              <a:t>tự</a:t>
            </a:r>
            <a:r>
              <a:rPr lang="en-US" sz="2800" b="1" dirty="0"/>
              <a:t> ý </a:t>
            </a:r>
            <a:r>
              <a:rPr lang="en-US" sz="2800" b="1" dirty="0" err="1"/>
              <a:t>điều</a:t>
            </a:r>
            <a:r>
              <a:rPr lang="en-US" sz="2800" b="1" dirty="0"/>
              <a:t> </a:t>
            </a:r>
            <a:r>
              <a:rPr lang="en-US" sz="2800" b="1" dirty="0" err="1"/>
              <a:t>trị</a:t>
            </a:r>
            <a:r>
              <a:rPr lang="en-US" sz="2800" b="1" dirty="0"/>
              <a:t> </a:t>
            </a:r>
            <a:r>
              <a:rPr lang="en-US" sz="2800" b="1" dirty="0" err="1"/>
              <a:t>tại</a:t>
            </a:r>
            <a:r>
              <a:rPr lang="en-US" sz="2800" b="1" dirty="0"/>
              <a:t> </a:t>
            </a:r>
            <a:r>
              <a:rPr lang="en-US" sz="2800" b="1" dirty="0" err="1"/>
              <a:t>nhà</a:t>
            </a:r>
            <a:r>
              <a:rPr lang="en-US" sz="2800" b="1" dirty="0"/>
              <a:t>.</a:t>
            </a:r>
            <a:r>
              <a:rPr lang="vi-VN" sz="2800" dirty="0"/>
              <a:t> </a:t>
            </a:r>
          </a:p>
        </p:txBody>
      </p:sp>
      <p:sp>
        <p:nvSpPr>
          <p:cNvPr id="29700" name="Rectangle 13"/>
          <p:cNvSpPr>
            <a:spLocks noChangeArrowheads="1"/>
          </p:cNvSpPr>
          <p:nvPr/>
        </p:nvSpPr>
        <p:spPr bwMode="auto">
          <a:xfrm>
            <a:off x="-76200" y="30480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t>CÁC BIỆN PHÁP PHÒNG, CHỐNG SXH</a:t>
            </a:r>
          </a:p>
        </p:txBody>
      </p:sp>
      <p:pic>
        <p:nvPicPr>
          <p:cNvPr id="29701" name="Picture 17" descr="Hình ảnh có liên qu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67200" y="1219200"/>
            <a:ext cx="4724400" cy="3395663"/>
          </a:xfrm>
        </p:spPr>
      </p:pic>
    </p:spTree>
    <p:extLst>
      <p:ext uri="{BB962C8B-B14F-4D97-AF65-F5344CB8AC3E}">
        <p14:creationId xmlns:p14="http://schemas.microsoft.com/office/powerpoint/2010/main" val="251927277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Times New Roman" panose="02020603050405020304" pitchFamily="18" charset="0"/>
                <a:cs typeface="Times New Roman" panose="02020603050405020304" pitchFamily="18" charset="0"/>
              </a:rPr>
              <a:t>CÁC BIỆN PHÁP PHÒNG, CHỐNG SXH</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marL="0" indent="0">
              <a:buNone/>
            </a:pPr>
            <a:r>
              <a:rPr lang="en-US" b="1" dirty="0" smtClean="0">
                <a:solidFill>
                  <a:srgbClr val="FF0000"/>
                </a:solidFill>
              </a:rPr>
              <a:t>7</a:t>
            </a:r>
            <a:r>
              <a:rPr lang="vi-VN" b="1" dirty="0" smtClean="0">
                <a:solidFill>
                  <a:srgbClr val="FF0000"/>
                </a:solidFill>
              </a:rPr>
              <a:t>.</a:t>
            </a:r>
            <a:r>
              <a:rPr lang="vi-VN" b="1" dirty="0" smtClean="0"/>
              <a:t> </a:t>
            </a:r>
            <a:r>
              <a:rPr lang="en-US" b="1" dirty="0" err="1" smtClean="0"/>
              <a:t>Tiêm</a:t>
            </a:r>
            <a:r>
              <a:rPr lang="en-US" b="1" dirty="0" smtClean="0"/>
              <a:t> </a:t>
            </a:r>
            <a:r>
              <a:rPr lang="en-US" b="1" dirty="0" err="1" smtClean="0"/>
              <a:t>vắc</a:t>
            </a:r>
            <a:r>
              <a:rPr lang="en-US" b="1" dirty="0" smtClean="0"/>
              <a:t> </a:t>
            </a:r>
            <a:r>
              <a:rPr lang="en-US" b="1" dirty="0" err="1" smtClean="0"/>
              <a:t>xin</a:t>
            </a:r>
            <a:r>
              <a:rPr lang="en-US" b="1" dirty="0" smtClean="0"/>
              <a:t> </a:t>
            </a:r>
            <a:r>
              <a:rPr lang="en-US" b="1" dirty="0" err="1" smtClean="0"/>
              <a:t>phòng</a:t>
            </a:r>
            <a:r>
              <a:rPr lang="en-US" b="1" dirty="0" smtClean="0"/>
              <a:t> </a:t>
            </a:r>
            <a:r>
              <a:rPr lang="en-US" b="1" dirty="0" err="1" smtClean="0"/>
              <a:t>bệnh</a:t>
            </a:r>
            <a:r>
              <a:rPr lang="en-US" b="1" dirty="0" smtClean="0"/>
              <a:t>. </a:t>
            </a:r>
            <a:r>
              <a:rPr lang="vi-VN" sz="2000" dirty="0">
                <a:latin typeface="Times New Roman" panose="02020603050405020304" pitchFamily="18" charset="0"/>
                <a:cs typeface="Times New Roman" panose="02020603050405020304" pitchFamily="18" charset="0"/>
              </a:rPr>
              <a:t>Vaccine </a:t>
            </a:r>
            <a:r>
              <a:rPr lang="vi-VN" sz="2000" b="1" dirty="0">
                <a:latin typeface="Times New Roman" panose="02020603050405020304" pitchFamily="18" charset="0"/>
                <a:cs typeface="Times New Roman" panose="02020603050405020304" pitchFamily="18" charset="0"/>
              </a:rPr>
              <a:t>Qdenga</a:t>
            </a:r>
            <a:r>
              <a:rPr lang="vi-VN" sz="2000" dirty="0">
                <a:latin typeface="Times New Roman" panose="02020603050405020304" pitchFamily="18" charset="0"/>
                <a:cs typeface="Times New Roman" panose="02020603050405020304" pitchFamily="18" charset="0"/>
              </a:rPr>
              <a:t> phòng ngừa các chủng virus sốt xuất huyết, được chỉ định tiêm cho người từ 4 tuổi trở lên, hiệu quả đem lại cho thấy hiệu lực lên tới 80%, và giảm nguy cơ nhập viện khi mắc bệnh trên 90%. Đặc biệt, đối với đối tượng từng bị mắc sốt xuất huyết, khi tiêm phòng vaccine có hiệu quả phòng tái nhiễm cao.</a:t>
            </a:r>
            <a:r>
              <a:rPr lang="vi-VN"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Rectangle 13"/>
          <p:cNvSpPr>
            <a:spLocks noChangeArrowheads="1"/>
          </p:cNvSpPr>
          <p:nvPr/>
        </p:nvSpPr>
        <p:spPr bwMode="auto">
          <a:xfrm>
            <a:off x="-76200" y="304800"/>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t>CÁC BIỆN PHÁP PHÒNG, CHỐNG SXH</a:t>
            </a:r>
          </a:p>
        </p:txBody>
      </p:sp>
      <p:pic>
        <p:nvPicPr>
          <p:cNvPr id="1026" name="Picture 2" descr="C:\Users\Techsi.vn\Pictures\QDENGA.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333847" y="1600200"/>
            <a:ext cx="2667306" cy="21859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echsi.vn\Pictures\khach-hang-tiem-vac-xin-sot-xuat-huyet.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028867" y="3938588"/>
            <a:ext cx="3277265"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8403"/>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1371600" y="2057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pic>
        <p:nvPicPr>
          <p:cNvPr id="31747" name="Picture 13" descr="Kết quả hình ảnh cho khẩu hiệu phòng chống sốt xuất huyế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0638"/>
            <a:ext cx="9144000" cy="6807200"/>
          </a:xfrm>
        </p:spPr>
      </p:pic>
    </p:spTree>
    <p:extLst>
      <p:ext uri="{BB962C8B-B14F-4D97-AF65-F5344CB8AC3E}">
        <p14:creationId xmlns:p14="http://schemas.microsoft.com/office/powerpoint/2010/main" val="374140076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610600" cy="2667000"/>
          </a:xfrm>
        </p:spPr>
        <p:txBody>
          <a:bodyPr/>
          <a:lstStyle/>
          <a:p>
            <a:pPr algn="ctr"/>
            <a:r>
              <a:rPr lang="en-GB" dirty="0" smtClean="0">
                <a:latin typeface="Times New Roman" panose="02020603050405020304" pitchFamily="18" charset="0"/>
                <a:cs typeface="Times New Roman" panose="02020603050405020304" pitchFamily="18" charset="0"/>
              </a:rPr>
              <a:t>TRÂN TRỌNG CẢM ƠN!</a:t>
            </a:r>
            <a:endParaRPr lang="en-US" sz="2800" i="1" dirty="0"/>
          </a:p>
        </p:txBody>
      </p:sp>
    </p:spTree>
    <p:extLst>
      <p:ext uri="{BB962C8B-B14F-4D97-AF65-F5344CB8AC3E}">
        <p14:creationId xmlns:p14="http://schemas.microsoft.com/office/powerpoint/2010/main" val="106079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10"/>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FFFFFF"/>
              </a:buClr>
              <a:buSzPct val="25000"/>
              <a:buFont typeface="Calibri" pitchFamily="34" charset="0"/>
              <a:buNone/>
            </a:pPr>
            <a:fld id="{61D37AD8-3163-4D30-AD23-5AEA96B759F2}" type="slidenum">
              <a:rPr lang="en-US" sz="1200">
                <a:solidFill>
                  <a:srgbClr val="FFFFFF"/>
                </a:solidFill>
                <a:latin typeface="Calibri" pitchFamily="34" charset="0"/>
                <a:cs typeface="Calibri" pitchFamily="34" charset="0"/>
                <a:sym typeface="Calibri" pitchFamily="34" charset="0"/>
              </a:rPr>
              <a:pPr algn="r" eaLnBrk="1" hangingPunct="1">
                <a:buClr>
                  <a:srgbClr val="FFFFFF"/>
                </a:buClr>
                <a:buSzPct val="25000"/>
                <a:buFont typeface="Calibri" pitchFamily="34" charset="0"/>
                <a:buNone/>
              </a:pPr>
              <a:t>2</a:t>
            </a:fld>
            <a:endParaRPr lang="en-US" sz="1200">
              <a:solidFill>
                <a:srgbClr val="FFFFFF"/>
              </a:solidFill>
              <a:latin typeface="Calibri" pitchFamily="34" charset="0"/>
              <a:cs typeface="Calibri" pitchFamily="34" charset="0"/>
              <a:sym typeface="Calibri" pitchFamily="34" charset="0"/>
            </a:endParaRPr>
          </a:p>
        </p:txBody>
      </p:sp>
      <p:sp>
        <p:nvSpPr>
          <p:cNvPr id="6147" name="Shape 111"/>
          <p:cNvSpPr txBox="1">
            <a:spLocks noChangeArrowheads="1"/>
          </p:cNvSpPr>
          <p:nvPr/>
        </p:nvSpPr>
        <p:spPr bwMode="auto">
          <a:xfrm>
            <a:off x="685800" y="838200"/>
            <a:ext cx="8001000" cy="4807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000" b="1" dirty="0" smtClean="0">
                <a:solidFill>
                  <a:srgbClr val="0000FF"/>
                </a:solidFill>
              </a:rPr>
              <a:t>1. </a:t>
            </a:r>
            <a:r>
              <a:rPr lang="en-US" sz="2000" b="1" dirty="0" err="1" smtClean="0">
                <a:solidFill>
                  <a:srgbClr val="0000FF"/>
                </a:solidFill>
              </a:rPr>
              <a:t>Tình</a:t>
            </a:r>
            <a:r>
              <a:rPr lang="en-US" sz="2000" b="1" dirty="0" smtClean="0">
                <a:solidFill>
                  <a:srgbClr val="0000FF"/>
                </a:solidFill>
              </a:rPr>
              <a:t> </a:t>
            </a:r>
            <a:r>
              <a:rPr lang="en-US" sz="2000" b="1" dirty="0" err="1" smtClean="0">
                <a:solidFill>
                  <a:srgbClr val="0000FF"/>
                </a:solidFill>
              </a:rPr>
              <a:t>hình</a:t>
            </a:r>
            <a:r>
              <a:rPr lang="en-US" sz="2000" b="1" dirty="0" smtClean="0">
                <a:solidFill>
                  <a:srgbClr val="0000FF"/>
                </a:solidFill>
              </a:rPr>
              <a:t> </a:t>
            </a:r>
            <a:r>
              <a:rPr lang="en-US" sz="2000" b="1" dirty="0" err="1" smtClean="0">
                <a:solidFill>
                  <a:srgbClr val="0000FF"/>
                </a:solidFill>
              </a:rPr>
              <a:t>dịch</a:t>
            </a:r>
            <a:r>
              <a:rPr lang="en-US" sz="2000" b="1" dirty="0">
                <a:solidFill>
                  <a:srgbClr val="0000FF"/>
                </a:solidFill>
              </a:rPr>
              <a:t> </a:t>
            </a:r>
            <a:r>
              <a:rPr lang="en-US" sz="2000" b="1" dirty="0" err="1" smtClean="0">
                <a:solidFill>
                  <a:srgbClr val="0000FF"/>
                </a:solidFill>
              </a:rPr>
              <a:t>sốt</a:t>
            </a:r>
            <a:r>
              <a:rPr lang="en-US" sz="2000" b="1" dirty="0" smtClean="0">
                <a:solidFill>
                  <a:srgbClr val="0000FF"/>
                </a:solidFill>
              </a:rPr>
              <a:t> </a:t>
            </a:r>
            <a:r>
              <a:rPr lang="en-US" sz="2000" b="1" dirty="0" err="1" smtClean="0">
                <a:solidFill>
                  <a:srgbClr val="0000FF"/>
                </a:solidFill>
              </a:rPr>
              <a:t>xuất</a:t>
            </a:r>
            <a:r>
              <a:rPr lang="en-US" sz="2000" b="1" dirty="0" smtClean="0">
                <a:solidFill>
                  <a:srgbClr val="0000FF"/>
                </a:solidFill>
              </a:rPr>
              <a:t> </a:t>
            </a:r>
            <a:r>
              <a:rPr lang="en-US" sz="2000" b="1" dirty="0" err="1" smtClean="0">
                <a:solidFill>
                  <a:srgbClr val="0000FF"/>
                </a:solidFill>
              </a:rPr>
              <a:t>huyết</a:t>
            </a:r>
            <a:r>
              <a:rPr lang="en-US" sz="2000" b="1" dirty="0" smtClean="0">
                <a:solidFill>
                  <a:srgbClr val="0000FF"/>
                </a:solidFill>
              </a:rPr>
              <a:t> </a:t>
            </a:r>
            <a:r>
              <a:rPr lang="en-US" sz="2000" b="1" dirty="0" err="1" smtClean="0">
                <a:solidFill>
                  <a:srgbClr val="0000FF"/>
                </a:solidFill>
              </a:rPr>
              <a:t>trong</a:t>
            </a:r>
            <a:r>
              <a:rPr lang="en-US" sz="2000" b="1" dirty="0" smtClean="0">
                <a:solidFill>
                  <a:srgbClr val="0000FF"/>
                </a:solidFill>
              </a:rPr>
              <a:t> </a:t>
            </a:r>
            <a:r>
              <a:rPr lang="en-US" sz="2000" b="1" dirty="0" err="1" smtClean="0">
                <a:solidFill>
                  <a:srgbClr val="0000FF"/>
                </a:solidFill>
              </a:rPr>
              <a:t>nước</a:t>
            </a:r>
            <a:r>
              <a:rPr lang="en-US" sz="2000" b="1" dirty="0" smtClean="0">
                <a:solidFill>
                  <a:srgbClr val="0000FF"/>
                </a:solidFill>
              </a:rPr>
              <a:t>:</a:t>
            </a:r>
            <a:endParaRPr lang="en-US" sz="2000" b="1" dirty="0">
              <a:solidFill>
                <a:srgbClr val="0000FF"/>
              </a:solidFill>
            </a:endParaRPr>
          </a:p>
          <a:p>
            <a:r>
              <a:rPr lang="en-US" sz="2000" dirty="0" smtClean="0">
                <a:latin typeface="Times New Roman" panose="02020603050405020304" pitchFamily="18" charset="0"/>
                <a:cs typeface="Times New Roman" panose="02020603050405020304" pitchFamily="18" charset="0"/>
                <a:sym typeface="Wingdings"/>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vừa</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Theo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tật</a:t>
            </a:r>
            <a:r>
              <a:rPr lang="en-US" sz="2000" dirty="0">
                <a:latin typeface="Times New Roman" panose="02020603050405020304" pitchFamily="18" charset="0"/>
                <a:cs typeface="Times New Roman" panose="02020603050405020304" pitchFamily="18" charset="0"/>
              </a:rPr>
              <a:t> TP.HCM (HCDC),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44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21%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4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661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lũy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2024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44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10.641 ca.</a:t>
            </a:r>
          </a:p>
          <a:p>
            <a:r>
              <a:rPr lang="en-US" sz="2000" dirty="0" smtClean="0">
                <a:latin typeface="Times New Roman" panose="02020603050405020304" pitchFamily="18" charset="0"/>
                <a:cs typeface="Times New Roman" panose="02020603050405020304" pitchFamily="18" charset="0"/>
                <a:sym typeface="Wingdings"/>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612 ca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25/10 – 31/10/2024),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110 ca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ổ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2024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301 ổ.</a:t>
            </a:r>
          </a:p>
          <a:p>
            <a:r>
              <a:rPr lang="en-US" sz="2000" dirty="0" smtClean="0">
                <a:latin typeface="Times New Roman" panose="02020603050405020304" pitchFamily="18" charset="0"/>
                <a:cs typeface="Times New Roman" panose="02020603050405020304" pitchFamily="18" charset="0"/>
                <a:sym typeface="Wingdings"/>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Nẵng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08/10,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1.800 ca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140 ổ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núi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Đắk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nghìn</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2024,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3 ca </a:t>
            </a:r>
            <a:r>
              <a:rPr lang="en-US" sz="2000" dirty="0" err="1">
                <a:latin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vong</a:t>
            </a:r>
            <a:r>
              <a:rPr lang="en-US" sz="2000" dirty="0">
                <a:latin typeface="Times New Roman" panose="02020603050405020304" pitchFamily="18" charset="0"/>
                <a:cs typeface="Times New Roman" panose="02020603050405020304" pitchFamily="18" charset="0"/>
              </a:rPr>
              <a:t>. </a:t>
            </a:r>
          </a:p>
          <a:p>
            <a:pPr>
              <a:lnSpc>
                <a:spcPct val="110000"/>
              </a:lnSpc>
            </a:pPr>
            <a:endParaRPr lang="en-US" sz="2400" dirty="0"/>
          </a:p>
        </p:txBody>
      </p:sp>
      <p:sp>
        <p:nvSpPr>
          <p:cNvPr id="6148" name="Content Placeholder 2"/>
          <p:cNvSpPr>
            <a:spLocks/>
          </p:cNvSpPr>
          <p:nvPr/>
        </p:nvSpPr>
        <p:spPr bwMode="auto">
          <a:xfrm>
            <a:off x="0" y="0"/>
            <a:ext cx="9144000" cy="53340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smtClean="0">
                <a:solidFill>
                  <a:srgbClr val="FFFF00"/>
                </a:solidFill>
              </a:rPr>
              <a:t>PHẦN </a:t>
            </a:r>
            <a:r>
              <a:rPr lang="en-US" altLang="en-US" sz="2800" b="1" dirty="0">
                <a:solidFill>
                  <a:srgbClr val="FFFF00"/>
                </a:solidFill>
              </a:rPr>
              <a:t>I. TÌNH HÌNH DỊCH BỆNH</a:t>
            </a:r>
          </a:p>
        </p:txBody>
      </p:sp>
    </p:spTree>
    <p:extLst>
      <p:ext uri="{BB962C8B-B14F-4D97-AF65-F5344CB8AC3E}">
        <p14:creationId xmlns:p14="http://schemas.microsoft.com/office/powerpoint/2010/main" val="234207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10"/>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FFFFFF"/>
              </a:buClr>
              <a:buSzPct val="25000"/>
              <a:buFont typeface="Calibri" pitchFamily="34" charset="0"/>
              <a:buNone/>
            </a:pPr>
            <a:fld id="{61D37AD8-3163-4D30-AD23-5AEA96B759F2}" type="slidenum">
              <a:rPr lang="en-US" sz="1200">
                <a:solidFill>
                  <a:srgbClr val="FFFFFF"/>
                </a:solidFill>
                <a:latin typeface="Calibri" pitchFamily="34" charset="0"/>
                <a:cs typeface="Calibri" pitchFamily="34" charset="0"/>
                <a:sym typeface="Calibri" pitchFamily="34" charset="0"/>
              </a:rPr>
              <a:pPr algn="r" eaLnBrk="1" hangingPunct="1">
                <a:buClr>
                  <a:srgbClr val="FFFFFF"/>
                </a:buClr>
                <a:buSzPct val="25000"/>
                <a:buFont typeface="Calibri" pitchFamily="34" charset="0"/>
                <a:buNone/>
              </a:pPr>
              <a:t>3</a:t>
            </a:fld>
            <a:endParaRPr lang="en-US" sz="1200">
              <a:solidFill>
                <a:srgbClr val="FFFFFF"/>
              </a:solidFill>
              <a:latin typeface="Calibri" pitchFamily="34" charset="0"/>
              <a:cs typeface="Calibri" pitchFamily="34" charset="0"/>
              <a:sym typeface="Calibri" pitchFamily="34" charset="0"/>
            </a:endParaRPr>
          </a:p>
        </p:txBody>
      </p:sp>
      <p:sp>
        <p:nvSpPr>
          <p:cNvPr id="6147" name="Shape 111"/>
          <p:cNvSpPr txBox="1">
            <a:spLocks noChangeArrowheads="1"/>
          </p:cNvSpPr>
          <p:nvPr/>
        </p:nvSpPr>
        <p:spPr bwMode="auto">
          <a:xfrm>
            <a:off x="571500" y="858415"/>
            <a:ext cx="8001000" cy="54876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10000"/>
              </a:lnSpc>
            </a:pPr>
            <a:r>
              <a:rPr lang="en-US" sz="2200" b="1" dirty="0" smtClean="0">
                <a:solidFill>
                  <a:srgbClr val="0000FF"/>
                </a:solidFill>
              </a:rPr>
              <a:t>2. </a:t>
            </a:r>
            <a:r>
              <a:rPr lang="en-US" sz="2200" b="1" dirty="0" err="1">
                <a:solidFill>
                  <a:srgbClr val="0000FF"/>
                </a:solidFill>
              </a:rPr>
              <a:t>Các</a:t>
            </a:r>
            <a:r>
              <a:rPr lang="en-US" sz="2200" b="1" dirty="0">
                <a:solidFill>
                  <a:srgbClr val="0000FF"/>
                </a:solidFill>
              </a:rPr>
              <a:t> </a:t>
            </a:r>
            <a:r>
              <a:rPr lang="en-US" sz="2200" b="1" dirty="0" err="1">
                <a:solidFill>
                  <a:srgbClr val="0000FF"/>
                </a:solidFill>
              </a:rPr>
              <a:t>nguy</a:t>
            </a:r>
            <a:r>
              <a:rPr lang="en-US" sz="2200" b="1" dirty="0">
                <a:solidFill>
                  <a:srgbClr val="0000FF"/>
                </a:solidFill>
              </a:rPr>
              <a:t> </a:t>
            </a:r>
            <a:r>
              <a:rPr lang="en-US" sz="2200" b="1" dirty="0" err="1">
                <a:solidFill>
                  <a:srgbClr val="0000FF"/>
                </a:solidFill>
              </a:rPr>
              <a:t>cơ</a:t>
            </a:r>
            <a:r>
              <a:rPr lang="en-US" sz="2200" b="1" dirty="0">
                <a:solidFill>
                  <a:srgbClr val="0000FF"/>
                </a:solidFill>
              </a:rPr>
              <a:t> </a:t>
            </a:r>
            <a:r>
              <a:rPr lang="en-US" sz="2200" b="1" dirty="0" err="1">
                <a:solidFill>
                  <a:srgbClr val="0000FF"/>
                </a:solidFill>
              </a:rPr>
              <a:t>về</a:t>
            </a:r>
            <a:r>
              <a:rPr lang="en-US" sz="2200" b="1" dirty="0">
                <a:solidFill>
                  <a:srgbClr val="0000FF"/>
                </a:solidFill>
              </a:rPr>
              <a:t> </a:t>
            </a:r>
            <a:r>
              <a:rPr lang="en-US" sz="2200" b="1" dirty="0" err="1">
                <a:solidFill>
                  <a:srgbClr val="0000FF"/>
                </a:solidFill>
              </a:rPr>
              <a:t>dịch</a:t>
            </a:r>
            <a:r>
              <a:rPr lang="en-US" sz="2200" b="1" dirty="0">
                <a:solidFill>
                  <a:srgbClr val="0000FF"/>
                </a:solidFill>
              </a:rPr>
              <a:t> </a:t>
            </a:r>
            <a:r>
              <a:rPr lang="en-US" sz="2200" b="1" dirty="0" err="1" smtClean="0">
                <a:solidFill>
                  <a:srgbClr val="0000FF"/>
                </a:solidFill>
              </a:rPr>
              <a:t>bệnh</a:t>
            </a:r>
            <a:r>
              <a:rPr lang="en-US" sz="2200" b="1" dirty="0" smtClean="0">
                <a:solidFill>
                  <a:srgbClr val="0000FF"/>
                </a:solidFill>
              </a:rPr>
              <a:t> </a:t>
            </a:r>
            <a:r>
              <a:rPr lang="en-US" sz="2200" b="1" dirty="0" err="1" smtClean="0">
                <a:solidFill>
                  <a:srgbClr val="0000FF"/>
                </a:solidFill>
              </a:rPr>
              <a:t>sốt</a:t>
            </a:r>
            <a:r>
              <a:rPr lang="en-US" sz="2200" b="1" dirty="0" smtClean="0">
                <a:solidFill>
                  <a:srgbClr val="0000FF"/>
                </a:solidFill>
              </a:rPr>
              <a:t> </a:t>
            </a:r>
            <a:r>
              <a:rPr lang="en-US" sz="2200" b="1" dirty="0" err="1" smtClean="0">
                <a:solidFill>
                  <a:srgbClr val="0000FF"/>
                </a:solidFill>
              </a:rPr>
              <a:t>xuất</a:t>
            </a:r>
            <a:r>
              <a:rPr lang="en-US" sz="2200" b="1" dirty="0" smtClean="0">
                <a:solidFill>
                  <a:srgbClr val="0000FF"/>
                </a:solidFill>
              </a:rPr>
              <a:t> </a:t>
            </a:r>
            <a:r>
              <a:rPr lang="en-US" sz="2200" b="1" dirty="0" err="1" smtClean="0">
                <a:solidFill>
                  <a:srgbClr val="0000FF"/>
                </a:solidFill>
              </a:rPr>
              <a:t>huyết</a:t>
            </a:r>
            <a:r>
              <a:rPr lang="en-US" sz="2200" b="1" dirty="0" smtClean="0">
                <a:solidFill>
                  <a:srgbClr val="0000FF"/>
                </a:solidFill>
              </a:rPr>
              <a:t>:</a:t>
            </a:r>
            <a:endParaRPr lang="en-US" sz="2200" b="1" dirty="0">
              <a:solidFill>
                <a:srgbClr val="0000FF"/>
              </a:solidFill>
            </a:endParaRPr>
          </a:p>
          <a:p>
            <a:pPr algn="just"/>
            <a:r>
              <a:rPr lang="en-US" sz="2400" dirty="0" smtClean="0"/>
              <a:t>     </a:t>
            </a:r>
            <a:r>
              <a:rPr lang="en-US" sz="2100" dirty="0" smtClean="0"/>
              <a:t>Theo </a:t>
            </a:r>
            <a:r>
              <a:rPr lang="en-US" sz="2100" dirty="0" err="1" smtClean="0"/>
              <a:t>các</a:t>
            </a:r>
            <a:r>
              <a:rPr lang="en-US" sz="2100" dirty="0" smtClean="0"/>
              <a:t> </a:t>
            </a:r>
            <a:r>
              <a:rPr lang="en-US" sz="2100" dirty="0" err="1" smtClean="0"/>
              <a:t>chuyên</a:t>
            </a:r>
            <a:r>
              <a:rPr lang="en-US" sz="2100" dirty="0" smtClean="0"/>
              <a:t> </a:t>
            </a:r>
            <a:r>
              <a:rPr lang="en-US" sz="2100" dirty="0" err="1" smtClean="0"/>
              <a:t>gia</a:t>
            </a:r>
            <a:r>
              <a:rPr lang="en-US" sz="2100" dirty="0" smtClean="0"/>
              <a:t>, </a:t>
            </a:r>
            <a:r>
              <a:rPr lang="vi-VN" sz="2100" dirty="0" smtClean="0"/>
              <a:t>đặc </a:t>
            </a:r>
            <a:r>
              <a:rPr lang="vi-VN" sz="2100" dirty="0"/>
              <a:t>điểm và độc lực của vi rút gây bệnh sốt xuất huyết hiện nay không có gì bất thường hay khác so với các năm trước. Tuy nhiên, nguyên nhân dịch bệnh xuất hiện từ sớm và gia tăng là do công tác phòng, chống dịch ở một số nơi chưa quyết </a:t>
            </a:r>
            <a:r>
              <a:rPr lang="vi-VN" sz="2100" dirty="0" smtClean="0"/>
              <a:t>liệt</a:t>
            </a:r>
            <a:r>
              <a:rPr lang="en-US" sz="2100" dirty="0" smtClean="0"/>
              <a:t>; </a:t>
            </a:r>
            <a:r>
              <a:rPr lang="en-US" sz="2100" dirty="0" err="1" smtClean="0"/>
              <a:t>nhiều</a:t>
            </a:r>
            <a:r>
              <a:rPr lang="en-US" sz="2100" dirty="0" smtClean="0"/>
              <a:t> </a:t>
            </a:r>
            <a:r>
              <a:rPr lang="en-US" sz="2100" dirty="0" err="1" smtClean="0"/>
              <a:t>người</a:t>
            </a:r>
            <a:r>
              <a:rPr lang="en-US" sz="2100" dirty="0" smtClean="0"/>
              <a:t> </a:t>
            </a:r>
            <a:r>
              <a:rPr lang="en-US" sz="2100" dirty="0" err="1" smtClean="0"/>
              <a:t>dân</a:t>
            </a:r>
            <a:r>
              <a:rPr lang="en-US" sz="2100" dirty="0" smtClean="0"/>
              <a:t> </a:t>
            </a:r>
            <a:r>
              <a:rPr lang="en-US" sz="2100" dirty="0" err="1" smtClean="0"/>
              <a:t>còn</a:t>
            </a:r>
            <a:r>
              <a:rPr lang="en-US" sz="2100" dirty="0" smtClean="0"/>
              <a:t> </a:t>
            </a:r>
            <a:r>
              <a:rPr lang="en-US" sz="2100" dirty="0" err="1" smtClean="0"/>
              <a:t>chủ</a:t>
            </a:r>
            <a:r>
              <a:rPr lang="en-US" sz="2100" dirty="0" smtClean="0"/>
              <a:t> </a:t>
            </a:r>
            <a:r>
              <a:rPr lang="en-US" sz="2100" dirty="0" err="1" smtClean="0"/>
              <a:t>quan</a:t>
            </a:r>
            <a:r>
              <a:rPr lang="en-US" sz="2100" dirty="0" smtClean="0"/>
              <a:t>, </a:t>
            </a:r>
            <a:r>
              <a:rPr lang="en-US" sz="2100" dirty="0" err="1" smtClean="0"/>
              <a:t>chưa</a:t>
            </a:r>
            <a:r>
              <a:rPr lang="en-US" sz="2100" dirty="0" smtClean="0"/>
              <a:t> </a:t>
            </a:r>
            <a:r>
              <a:rPr lang="en-US" sz="2100" dirty="0" err="1" smtClean="0"/>
              <a:t>chủ</a:t>
            </a:r>
            <a:r>
              <a:rPr lang="en-US" sz="2100" dirty="0" smtClean="0"/>
              <a:t> </a:t>
            </a:r>
            <a:r>
              <a:rPr lang="en-US" sz="2100" dirty="0" err="1" smtClean="0"/>
              <a:t>động</a:t>
            </a:r>
            <a:r>
              <a:rPr lang="en-US" sz="2100" dirty="0" smtClean="0"/>
              <a:t> </a:t>
            </a:r>
            <a:r>
              <a:rPr lang="en-US" sz="2100" dirty="0" err="1" smtClean="0"/>
              <a:t>thực</a:t>
            </a:r>
            <a:r>
              <a:rPr lang="en-US" sz="2100" dirty="0" smtClean="0"/>
              <a:t> </a:t>
            </a:r>
            <a:r>
              <a:rPr lang="en-US" sz="2100" dirty="0" err="1" smtClean="0"/>
              <a:t>hiện</a:t>
            </a:r>
            <a:r>
              <a:rPr lang="en-US" sz="2100" dirty="0" smtClean="0"/>
              <a:t> </a:t>
            </a:r>
            <a:r>
              <a:rPr lang="en-US" sz="2100" dirty="0" err="1" smtClean="0"/>
              <a:t>các</a:t>
            </a:r>
            <a:r>
              <a:rPr lang="en-US" sz="2100" dirty="0" smtClean="0"/>
              <a:t> </a:t>
            </a:r>
            <a:r>
              <a:rPr lang="en-US" sz="2100" dirty="0" err="1" smtClean="0"/>
              <a:t>biện</a:t>
            </a:r>
            <a:r>
              <a:rPr lang="en-US" sz="2100" dirty="0" smtClean="0"/>
              <a:t> </a:t>
            </a:r>
            <a:r>
              <a:rPr lang="en-US" sz="2100" dirty="0" err="1" smtClean="0"/>
              <a:t>pháp</a:t>
            </a:r>
            <a:r>
              <a:rPr lang="en-US" sz="2100" dirty="0" smtClean="0"/>
              <a:t> </a:t>
            </a:r>
            <a:r>
              <a:rPr lang="en-US" sz="2100" dirty="0" err="1" smtClean="0"/>
              <a:t>phòng</a:t>
            </a:r>
            <a:r>
              <a:rPr lang="en-US" sz="2100" dirty="0" smtClean="0"/>
              <a:t> </a:t>
            </a:r>
            <a:r>
              <a:rPr lang="en-US" sz="2100" dirty="0" err="1" smtClean="0"/>
              <a:t>chống</a:t>
            </a:r>
            <a:r>
              <a:rPr lang="en-US" sz="2100" dirty="0" smtClean="0"/>
              <a:t> </a:t>
            </a:r>
            <a:r>
              <a:rPr lang="en-US" sz="2100" dirty="0" err="1" smtClean="0"/>
              <a:t>dịch</a:t>
            </a:r>
            <a:r>
              <a:rPr lang="vi-VN" sz="2100" dirty="0" smtClean="0"/>
              <a:t>. Ngoài </a:t>
            </a:r>
            <a:r>
              <a:rPr lang="vi-VN" sz="2100" dirty="0"/>
              <a:t>ra, còn có nguyên nhân từ yếu tố thời tiết thay đổi thất thường, nồm ẩm, mưa nhiều - những yếu tố thuận lợi để muỗi phát triển</a:t>
            </a:r>
            <a:r>
              <a:rPr lang="vi-VN" sz="2100" dirty="0" smtClean="0"/>
              <a:t>.</a:t>
            </a:r>
            <a:endParaRPr lang="en-US" sz="2100" dirty="0" smtClean="0"/>
          </a:p>
          <a:p>
            <a:pPr algn="just"/>
            <a:r>
              <a:rPr lang="en-US" sz="2100" dirty="0" smtClean="0"/>
              <a:t>       </a:t>
            </a:r>
            <a:r>
              <a:rPr lang="en-US" sz="2100" dirty="0" err="1" smtClean="0"/>
              <a:t>Bên</a:t>
            </a:r>
            <a:r>
              <a:rPr lang="en-US" sz="2100" dirty="0" smtClean="0"/>
              <a:t> </a:t>
            </a:r>
            <a:r>
              <a:rPr lang="en-US" sz="2100" dirty="0" err="1" smtClean="0"/>
              <a:t>cạnh</a:t>
            </a:r>
            <a:r>
              <a:rPr lang="en-US" sz="2100" dirty="0" smtClean="0"/>
              <a:t> </a:t>
            </a:r>
            <a:r>
              <a:rPr lang="en-US" sz="2100" dirty="0" err="1" smtClean="0"/>
              <a:t>đó</a:t>
            </a:r>
            <a:r>
              <a:rPr lang="en-US" sz="2100" dirty="0" smtClean="0"/>
              <a:t>, h</a:t>
            </a:r>
            <a:r>
              <a:rPr lang="vi-VN" sz="2100" dirty="0" smtClean="0"/>
              <a:t>iện </a:t>
            </a:r>
            <a:r>
              <a:rPr lang="vi-VN" sz="2100" dirty="0"/>
              <a:t>nay, nguy cơ lây lan, bùng phát các dịch bệnh </a:t>
            </a:r>
            <a:r>
              <a:rPr lang="en-US" sz="2100" dirty="0" err="1" smtClean="0"/>
              <a:t>khác</a:t>
            </a:r>
            <a:r>
              <a:rPr lang="en-US" sz="2100" dirty="0" smtClean="0"/>
              <a:t> </a:t>
            </a:r>
            <a:r>
              <a:rPr lang="vi-VN" sz="2100" dirty="0" smtClean="0"/>
              <a:t>như</a:t>
            </a:r>
            <a:r>
              <a:rPr lang="en-US" sz="2100" dirty="0" smtClean="0"/>
              <a:t>: </a:t>
            </a:r>
            <a:r>
              <a:rPr lang="vi-VN" sz="2100" dirty="0" smtClean="0"/>
              <a:t>tay </a:t>
            </a:r>
            <a:r>
              <a:rPr lang="vi-VN" sz="2100" dirty="0"/>
              <a:t>chân miệng, sởi, ho gà, bạch hầu, cúm gia cầm trên người là rất lớn</a:t>
            </a:r>
            <a:endParaRPr lang="en-US" sz="2100" dirty="0"/>
          </a:p>
          <a:p>
            <a:pPr algn="just">
              <a:lnSpc>
                <a:spcPct val="110000"/>
              </a:lnSpc>
            </a:pPr>
            <a:r>
              <a:rPr lang="en-US" sz="2100" b="1" dirty="0">
                <a:solidFill>
                  <a:srgbClr val="0000FF"/>
                </a:solidFill>
              </a:rPr>
              <a:t>       </a:t>
            </a:r>
            <a:r>
              <a:rPr lang="en-US" sz="2100" b="1" dirty="0" err="1">
                <a:solidFill>
                  <a:srgbClr val="0000FF"/>
                </a:solidFill>
              </a:rPr>
              <a:t>Cần</a:t>
            </a:r>
            <a:r>
              <a:rPr lang="en-US" sz="2100" b="1" dirty="0">
                <a:solidFill>
                  <a:srgbClr val="0000FF"/>
                </a:solidFill>
              </a:rPr>
              <a:t> </a:t>
            </a:r>
            <a:r>
              <a:rPr lang="en-US" sz="2100" b="1" dirty="0" err="1">
                <a:solidFill>
                  <a:srgbClr val="0000FF"/>
                </a:solidFill>
              </a:rPr>
              <a:t>huy</a:t>
            </a:r>
            <a:r>
              <a:rPr lang="en-US" sz="2100" b="1" dirty="0">
                <a:solidFill>
                  <a:srgbClr val="0000FF"/>
                </a:solidFill>
              </a:rPr>
              <a:t> </a:t>
            </a:r>
            <a:r>
              <a:rPr lang="en-US" sz="2100" b="1" dirty="0" err="1">
                <a:solidFill>
                  <a:srgbClr val="0000FF"/>
                </a:solidFill>
              </a:rPr>
              <a:t>động</a:t>
            </a:r>
            <a:r>
              <a:rPr lang="en-US" sz="2100" b="1" dirty="0">
                <a:solidFill>
                  <a:srgbClr val="0000FF"/>
                </a:solidFill>
              </a:rPr>
              <a:t> </a:t>
            </a:r>
            <a:r>
              <a:rPr lang="en-US" sz="2100" b="1" dirty="0" err="1">
                <a:solidFill>
                  <a:srgbClr val="0000FF"/>
                </a:solidFill>
              </a:rPr>
              <a:t>các</a:t>
            </a:r>
            <a:r>
              <a:rPr lang="en-US" sz="2100" b="1" dirty="0">
                <a:solidFill>
                  <a:srgbClr val="0000FF"/>
                </a:solidFill>
              </a:rPr>
              <a:t> </a:t>
            </a:r>
            <a:r>
              <a:rPr lang="en-US" sz="2100" b="1" dirty="0" err="1">
                <a:solidFill>
                  <a:srgbClr val="0000FF"/>
                </a:solidFill>
              </a:rPr>
              <a:t>nguồn</a:t>
            </a:r>
            <a:r>
              <a:rPr lang="en-US" sz="2100" b="1" dirty="0">
                <a:solidFill>
                  <a:srgbClr val="0000FF"/>
                </a:solidFill>
              </a:rPr>
              <a:t> </a:t>
            </a:r>
            <a:r>
              <a:rPr lang="en-US" sz="2100" b="1" dirty="0" err="1">
                <a:solidFill>
                  <a:srgbClr val="0000FF"/>
                </a:solidFill>
              </a:rPr>
              <a:t>lực</a:t>
            </a:r>
            <a:r>
              <a:rPr lang="en-US" sz="2100" b="1" dirty="0">
                <a:solidFill>
                  <a:srgbClr val="0000FF"/>
                </a:solidFill>
              </a:rPr>
              <a:t>, </a:t>
            </a:r>
            <a:r>
              <a:rPr lang="en-US" sz="2100" b="1" dirty="0" err="1" smtClean="0">
                <a:solidFill>
                  <a:srgbClr val="0000FF"/>
                </a:solidFill>
              </a:rPr>
              <a:t>chủ</a:t>
            </a:r>
            <a:r>
              <a:rPr lang="en-US" sz="2100" b="1" dirty="0" smtClean="0">
                <a:solidFill>
                  <a:srgbClr val="0000FF"/>
                </a:solidFill>
              </a:rPr>
              <a:t> </a:t>
            </a:r>
            <a:r>
              <a:rPr lang="en-US" sz="2100" b="1" dirty="0" err="1" smtClean="0">
                <a:solidFill>
                  <a:srgbClr val="0000FF"/>
                </a:solidFill>
              </a:rPr>
              <a:t>động</a:t>
            </a:r>
            <a:r>
              <a:rPr lang="en-US" sz="2100" b="1" dirty="0" smtClean="0">
                <a:solidFill>
                  <a:srgbClr val="0000FF"/>
                </a:solidFill>
              </a:rPr>
              <a:t> </a:t>
            </a:r>
            <a:r>
              <a:rPr lang="en-US" sz="2100" b="1" dirty="0" err="1" smtClean="0">
                <a:solidFill>
                  <a:srgbClr val="0000FF"/>
                </a:solidFill>
              </a:rPr>
              <a:t>triển</a:t>
            </a:r>
            <a:r>
              <a:rPr lang="en-US" sz="2100" b="1" dirty="0" smtClean="0">
                <a:solidFill>
                  <a:srgbClr val="0000FF"/>
                </a:solidFill>
              </a:rPr>
              <a:t> </a:t>
            </a:r>
            <a:r>
              <a:rPr lang="en-US" sz="2100" b="1" dirty="0" err="1">
                <a:solidFill>
                  <a:srgbClr val="0000FF"/>
                </a:solidFill>
              </a:rPr>
              <a:t>khai</a:t>
            </a:r>
            <a:r>
              <a:rPr lang="en-US" sz="2100" b="1" dirty="0">
                <a:solidFill>
                  <a:srgbClr val="0000FF"/>
                </a:solidFill>
              </a:rPr>
              <a:t> </a:t>
            </a:r>
            <a:r>
              <a:rPr lang="en-US" sz="2100" b="1" dirty="0" err="1">
                <a:solidFill>
                  <a:srgbClr val="0000FF"/>
                </a:solidFill>
              </a:rPr>
              <a:t>ngay</a:t>
            </a:r>
            <a:r>
              <a:rPr lang="en-US" sz="2100" b="1" dirty="0">
                <a:solidFill>
                  <a:srgbClr val="0000FF"/>
                </a:solidFill>
              </a:rPr>
              <a:t> </a:t>
            </a:r>
            <a:r>
              <a:rPr lang="en-US" sz="2100" b="1" dirty="0" err="1">
                <a:solidFill>
                  <a:srgbClr val="0000FF"/>
                </a:solidFill>
              </a:rPr>
              <a:t>các</a:t>
            </a:r>
            <a:r>
              <a:rPr lang="en-US" sz="2100" b="1" dirty="0">
                <a:solidFill>
                  <a:srgbClr val="0000FF"/>
                </a:solidFill>
              </a:rPr>
              <a:t> </a:t>
            </a:r>
            <a:r>
              <a:rPr lang="en-US" sz="2100" b="1" dirty="0" err="1">
                <a:solidFill>
                  <a:srgbClr val="0000FF"/>
                </a:solidFill>
              </a:rPr>
              <a:t>biện</a:t>
            </a:r>
            <a:r>
              <a:rPr lang="en-US" sz="2100" b="1" dirty="0">
                <a:solidFill>
                  <a:srgbClr val="0000FF"/>
                </a:solidFill>
              </a:rPr>
              <a:t> </a:t>
            </a:r>
            <a:r>
              <a:rPr lang="en-US" sz="2100" b="1" dirty="0" err="1">
                <a:solidFill>
                  <a:srgbClr val="0000FF"/>
                </a:solidFill>
              </a:rPr>
              <a:t>pháp</a:t>
            </a:r>
            <a:r>
              <a:rPr lang="en-US" sz="2100" b="1" dirty="0">
                <a:solidFill>
                  <a:srgbClr val="0000FF"/>
                </a:solidFill>
              </a:rPr>
              <a:t> </a:t>
            </a:r>
            <a:r>
              <a:rPr lang="en-US" sz="2100" b="1" dirty="0" smtClean="0">
                <a:solidFill>
                  <a:srgbClr val="0000FF"/>
                </a:solidFill>
              </a:rPr>
              <a:t>PCD SXH; </a:t>
            </a:r>
            <a:r>
              <a:rPr lang="en-US" sz="2100" b="1" dirty="0" err="1" smtClean="0">
                <a:solidFill>
                  <a:srgbClr val="0000FF"/>
                </a:solidFill>
              </a:rPr>
              <a:t>mỗi</a:t>
            </a:r>
            <a:r>
              <a:rPr lang="en-US" sz="2100" b="1" dirty="0" smtClean="0">
                <a:solidFill>
                  <a:srgbClr val="0000FF"/>
                </a:solidFill>
              </a:rPr>
              <a:t> </a:t>
            </a:r>
            <a:r>
              <a:rPr lang="en-US" sz="2100" b="1" dirty="0" err="1" smtClean="0">
                <a:solidFill>
                  <a:srgbClr val="0000FF"/>
                </a:solidFill>
              </a:rPr>
              <a:t>người</a:t>
            </a:r>
            <a:r>
              <a:rPr lang="en-US" sz="2100" b="1" dirty="0" smtClean="0">
                <a:solidFill>
                  <a:srgbClr val="0000FF"/>
                </a:solidFill>
              </a:rPr>
              <a:t> </a:t>
            </a:r>
            <a:r>
              <a:rPr lang="en-US" sz="2100" b="1" dirty="0" err="1" smtClean="0">
                <a:solidFill>
                  <a:srgbClr val="0000FF"/>
                </a:solidFill>
              </a:rPr>
              <a:t>dân</a:t>
            </a:r>
            <a:r>
              <a:rPr lang="en-US" sz="2100" b="1" dirty="0" smtClean="0">
                <a:solidFill>
                  <a:srgbClr val="0000FF"/>
                </a:solidFill>
              </a:rPr>
              <a:t> </a:t>
            </a:r>
            <a:r>
              <a:rPr lang="en-US" sz="2100" b="1" dirty="0" err="1" smtClean="0">
                <a:solidFill>
                  <a:srgbClr val="0000FF"/>
                </a:solidFill>
              </a:rPr>
              <a:t>cần</a:t>
            </a:r>
            <a:r>
              <a:rPr lang="en-US" sz="2100" b="1" dirty="0" smtClean="0">
                <a:solidFill>
                  <a:srgbClr val="0000FF"/>
                </a:solidFill>
              </a:rPr>
              <a:t> </a:t>
            </a:r>
            <a:r>
              <a:rPr lang="en-US" sz="2100" b="1" dirty="0" err="1" smtClean="0">
                <a:solidFill>
                  <a:srgbClr val="0000FF"/>
                </a:solidFill>
              </a:rPr>
              <a:t>chủ</a:t>
            </a:r>
            <a:r>
              <a:rPr lang="en-US" sz="2100" b="1" dirty="0" smtClean="0">
                <a:solidFill>
                  <a:srgbClr val="0000FF"/>
                </a:solidFill>
              </a:rPr>
              <a:t> </a:t>
            </a:r>
            <a:r>
              <a:rPr lang="en-US" sz="2100" b="1" dirty="0" err="1" smtClean="0">
                <a:solidFill>
                  <a:srgbClr val="0000FF"/>
                </a:solidFill>
              </a:rPr>
              <a:t>động</a:t>
            </a:r>
            <a:r>
              <a:rPr lang="en-US" sz="2100" b="1" dirty="0" smtClean="0">
                <a:solidFill>
                  <a:srgbClr val="0000FF"/>
                </a:solidFill>
              </a:rPr>
              <a:t> </a:t>
            </a:r>
            <a:r>
              <a:rPr lang="en-US" sz="2100" b="1" dirty="0" err="1" smtClean="0">
                <a:solidFill>
                  <a:srgbClr val="0000FF"/>
                </a:solidFill>
              </a:rPr>
              <a:t>thực</a:t>
            </a:r>
            <a:r>
              <a:rPr lang="en-US" sz="2100" b="1" dirty="0" smtClean="0">
                <a:solidFill>
                  <a:srgbClr val="0000FF"/>
                </a:solidFill>
              </a:rPr>
              <a:t> </a:t>
            </a:r>
            <a:r>
              <a:rPr lang="en-US" sz="2100" b="1" dirty="0" err="1" smtClean="0">
                <a:solidFill>
                  <a:srgbClr val="0000FF"/>
                </a:solidFill>
              </a:rPr>
              <a:t>hiện</a:t>
            </a:r>
            <a:r>
              <a:rPr lang="en-US" sz="2100" b="1" dirty="0" smtClean="0">
                <a:solidFill>
                  <a:srgbClr val="0000FF"/>
                </a:solidFill>
              </a:rPr>
              <a:t> </a:t>
            </a:r>
            <a:r>
              <a:rPr lang="en-US" sz="2100" b="1" dirty="0" err="1" smtClean="0">
                <a:solidFill>
                  <a:srgbClr val="0000FF"/>
                </a:solidFill>
              </a:rPr>
              <a:t>tốt</a:t>
            </a:r>
            <a:r>
              <a:rPr lang="en-US" sz="2100" b="1" dirty="0" smtClean="0">
                <a:solidFill>
                  <a:srgbClr val="0000FF"/>
                </a:solidFill>
              </a:rPr>
              <a:t> </a:t>
            </a:r>
            <a:r>
              <a:rPr lang="en-US" sz="2100" b="1" dirty="0" err="1" smtClean="0">
                <a:solidFill>
                  <a:srgbClr val="0000FF"/>
                </a:solidFill>
              </a:rPr>
              <a:t>các</a:t>
            </a:r>
            <a:r>
              <a:rPr lang="en-US" sz="2100" b="1" dirty="0" smtClean="0">
                <a:solidFill>
                  <a:srgbClr val="0000FF"/>
                </a:solidFill>
              </a:rPr>
              <a:t> </a:t>
            </a:r>
            <a:r>
              <a:rPr lang="en-US" sz="2100" b="1" dirty="0" err="1" smtClean="0">
                <a:solidFill>
                  <a:srgbClr val="0000FF"/>
                </a:solidFill>
              </a:rPr>
              <a:t>biện</a:t>
            </a:r>
            <a:r>
              <a:rPr lang="en-US" sz="2100" b="1" dirty="0" smtClean="0">
                <a:solidFill>
                  <a:srgbClr val="0000FF"/>
                </a:solidFill>
              </a:rPr>
              <a:t> </a:t>
            </a:r>
            <a:r>
              <a:rPr lang="en-US" sz="2100" b="1" dirty="0" err="1" smtClean="0">
                <a:solidFill>
                  <a:srgbClr val="0000FF"/>
                </a:solidFill>
              </a:rPr>
              <a:t>pháp</a:t>
            </a:r>
            <a:r>
              <a:rPr lang="en-US" sz="2100" b="1" dirty="0" smtClean="0">
                <a:solidFill>
                  <a:srgbClr val="0000FF"/>
                </a:solidFill>
              </a:rPr>
              <a:t> </a:t>
            </a:r>
            <a:r>
              <a:rPr lang="en-US" sz="2100" b="1" dirty="0" err="1" smtClean="0">
                <a:solidFill>
                  <a:srgbClr val="0000FF"/>
                </a:solidFill>
              </a:rPr>
              <a:t>phòng</a:t>
            </a:r>
            <a:r>
              <a:rPr lang="en-US" sz="2100" b="1" dirty="0" smtClean="0">
                <a:solidFill>
                  <a:srgbClr val="0000FF"/>
                </a:solidFill>
              </a:rPr>
              <a:t> </a:t>
            </a:r>
            <a:r>
              <a:rPr lang="en-US" sz="2100" b="1" dirty="0" err="1" smtClean="0">
                <a:solidFill>
                  <a:srgbClr val="0000FF"/>
                </a:solidFill>
              </a:rPr>
              <a:t>chống</a:t>
            </a:r>
            <a:r>
              <a:rPr lang="en-US" sz="2100" b="1" dirty="0" smtClean="0">
                <a:solidFill>
                  <a:srgbClr val="0000FF"/>
                </a:solidFill>
              </a:rPr>
              <a:t> </a:t>
            </a:r>
            <a:r>
              <a:rPr lang="en-US" sz="2100" b="1" dirty="0" err="1" smtClean="0">
                <a:solidFill>
                  <a:srgbClr val="0000FF"/>
                </a:solidFill>
              </a:rPr>
              <a:t>dịch</a:t>
            </a:r>
            <a:r>
              <a:rPr lang="en-US" sz="2100" b="1" dirty="0" smtClean="0">
                <a:solidFill>
                  <a:srgbClr val="0000FF"/>
                </a:solidFill>
              </a:rPr>
              <a:t>, </a:t>
            </a:r>
            <a:r>
              <a:rPr lang="en-US" sz="2100" b="1" dirty="0" err="1" smtClean="0">
                <a:solidFill>
                  <a:srgbClr val="0000FF"/>
                </a:solidFill>
              </a:rPr>
              <a:t>đặc</a:t>
            </a:r>
            <a:r>
              <a:rPr lang="en-US" sz="2100" b="1" dirty="0" smtClean="0">
                <a:solidFill>
                  <a:srgbClr val="0000FF"/>
                </a:solidFill>
              </a:rPr>
              <a:t> </a:t>
            </a:r>
            <a:r>
              <a:rPr lang="en-US" sz="2100" b="1" dirty="0" err="1" smtClean="0">
                <a:solidFill>
                  <a:srgbClr val="0000FF"/>
                </a:solidFill>
              </a:rPr>
              <a:t>biệt</a:t>
            </a:r>
            <a:r>
              <a:rPr lang="en-US" sz="2100" b="1" dirty="0" smtClean="0">
                <a:solidFill>
                  <a:srgbClr val="0000FF"/>
                </a:solidFill>
              </a:rPr>
              <a:t> </a:t>
            </a:r>
            <a:r>
              <a:rPr lang="en-US" sz="2100" b="1" dirty="0" err="1" smtClean="0">
                <a:solidFill>
                  <a:srgbClr val="0000FF"/>
                </a:solidFill>
              </a:rPr>
              <a:t>là</a:t>
            </a:r>
            <a:r>
              <a:rPr lang="en-US" sz="2100" b="1" dirty="0" smtClean="0">
                <a:solidFill>
                  <a:srgbClr val="0000FF"/>
                </a:solidFill>
              </a:rPr>
              <a:t> </a:t>
            </a:r>
            <a:r>
              <a:rPr lang="en-US" sz="2100" b="1" dirty="0" err="1" smtClean="0">
                <a:solidFill>
                  <a:srgbClr val="0000FF"/>
                </a:solidFill>
              </a:rPr>
              <a:t>diệt</a:t>
            </a:r>
            <a:r>
              <a:rPr lang="en-US" sz="2100" b="1" dirty="0" smtClean="0">
                <a:solidFill>
                  <a:srgbClr val="0000FF"/>
                </a:solidFill>
              </a:rPr>
              <a:t> </a:t>
            </a:r>
            <a:r>
              <a:rPr lang="en-US" sz="2100" b="1" dirty="0" err="1" smtClean="0">
                <a:solidFill>
                  <a:srgbClr val="0000FF"/>
                </a:solidFill>
              </a:rPr>
              <a:t>bọ</a:t>
            </a:r>
            <a:r>
              <a:rPr lang="en-US" sz="2100" b="1" dirty="0" smtClean="0">
                <a:solidFill>
                  <a:srgbClr val="0000FF"/>
                </a:solidFill>
              </a:rPr>
              <a:t> </a:t>
            </a:r>
            <a:r>
              <a:rPr lang="en-US" sz="2100" b="1" dirty="0" err="1" smtClean="0">
                <a:solidFill>
                  <a:srgbClr val="0000FF"/>
                </a:solidFill>
              </a:rPr>
              <a:t>gậy</a:t>
            </a:r>
            <a:r>
              <a:rPr lang="en-US" sz="2100" b="1" dirty="0" smtClean="0">
                <a:solidFill>
                  <a:srgbClr val="0000FF"/>
                </a:solidFill>
              </a:rPr>
              <a:t>, </a:t>
            </a:r>
            <a:r>
              <a:rPr lang="en-US" sz="2100" b="1" dirty="0" err="1" smtClean="0">
                <a:solidFill>
                  <a:srgbClr val="0000FF"/>
                </a:solidFill>
              </a:rPr>
              <a:t>giữ</a:t>
            </a:r>
            <a:r>
              <a:rPr lang="en-US" sz="2100" b="1" dirty="0" smtClean="0">
                <a:solidFill>
                  <a:srgbClr val="0000FF"/>
                </a:solidFill>
              </a:rPr>
              <a:t> </a:t>
            </a:r>
            <a:r>
              <a:rPr lang="en-US" sz="2100" b="1" dirty="0" err="1" smtClean="0">
                <a:solidFill>
                  <a:srgbClr val="0000FF"/>
                </a:solidFill>
              </a:rPr>
              <a:t>gìn</a:t>
            </a:r>
            <a:r>
              <a:rPr lang="en-US" sz="2100" b="1" dirty="0" smtClean="0">
                <a:solidFill>
                  <a:srgbClr val="0000FF"/>
                </a:solidFill>
              </a:rPr>
              <a:t> VSMT.</a:t>
            </a:r>
            <a:endParaRPr lang="en-US" sz="2100" b="1" dirty="0">
              <a:solidFill>
                <a:srgbClr val="0000FF"/>
              </a:solidFill>
            </a:endParaRPr>
          </a:p>
        </p:txBody>
      </p:sp>
      <p:sp>
        <p:nvSpPr>
          <p:cNvPr id="6148" name="Content Placeholder 2"/>
          <p:cNvSpPr>
            <a:spLocks/>
          </p:cNvSpPr>
          <p:nvPr/>
        </p:nvSpPr>
        <p:spPr bwMode="auto">
          <a:xfrm>
            <a:off x="0" y="0"/>
            <a:ext cx="9144000" cy="53340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smtClean="0">
                <a:solidFill>
                  <a:srgbClr val="FFFF00"/>
                </a:solidFill>
              </a:rPr>
              <a:t>TÌNH </a:t>
            </a:r>
            <a:r>
              <a:rPr lang="en-US" altLang="en-US" sz="2800" b="1" dirty="0">
                <a:solidFill>
                  <a:srgbClr val="FFFF00"/>
                </a:solidFill>
              </a:rPr>
              <a:t>HÌNH DỊCH BỆNH</a:t>
            </a:r>
          </a:p>
        </p:txBody>
      </p:sp>
      <p:sp>
        <p:nvSpPr>
          <p:cNvPr id="2" name="Notched Right Arrow 1"/>
          <p:cNvSpPr/>
          <p:nvPr/>
        </p:nvSpPr>
        <p:spPr>
          <a:xfrm>
            <a:off x="573712" y="4819650"/>
            <a:ext cx="533400" cy="342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FF"/>
              </a:solidFill>
            </a:endParaRPr>
          </a:p>
        </p:txBody>
      </p:sp>
    </p:spTree>
    <p:extLst>
      <p:ext uri="{BB962C8B-B14F-4D97-AF65-F5344CB8AC3E}">
        <p14:creationId xmlns:p14="http://schemas.microsoft.com/office/powerpoint/2010/main" val="41300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p:cNvSpPr>
          <p:nvPr/>
        </p:nvSpPr>
        <p:spPr bwMode="auto">
          <a:xfrm>
            <a:off x="0" y="0"/>
            <a:ext cx="9129713" cy="66675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eaLnBrk="0" hangingPunct="0"/>
            <a:r>
              <a:rPr lang="en-US" sz="2400" b="1" dirty="0" smtClean="0">
                <a:solidFill>
                  <a:srgbClr val="FFFF00"/>
                </a:solidFill>
              </a:rPr>
              <a:t>BỆNH SỐT </a:t>
            </a:r>
            <a:r>
              <a:rPr lang="en-US" sz="2400" b="1" dirty="0">
                <a:solidFill>
                  <a:srgbClr val="FFFF00"/>
                </a:solidFill>
              </a:rPr>
              <a:t>XUẤT HUYẾT</a:t>
            </a:r>
          </a:p>
        </p:txBody>
      </p:sp>
      <p:pic>
        <p:nvPicPr>
          <p:cNvPr id="8195" name="Picture 4" descr="6 triệu chứng sốt xuất huyết trở nặng không thể không biết - Ảnh 1.">
            <a:hlinkClick r:id="rId2" tooltip="&quot;&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79475"/>
            <a:ext cx="8402638"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19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228600" y="1143000"/>
            <a:ext cx="5105400" cy="4525963"/>
          </a:xfrm>
        </p:spPr>
        <p:txBody>
          <a:bodyPr/>
          <a:lstStyle/>
          <a:p>
            <a:pPr marL="0" indent="0" algn="just" eaLnBrk="1" hangingPunct="1">
              <a:buFontTx/>
              <a:buNone/>
              <a:defRPr/>
            </a:pPr>
            <a:r>
              <a:rPr lang="en-US" sz="2000" b="1" dirty="0" err="1" smtClean="0"/>
              <a:t>Người</a:t>
            </a:r>
            <a:r>
              <a:rPr lang="en-US" sz="2000" b="1" dirty="0" smtClean="0"/>
              <a:t> </a:t>
            </a:r>
            <a:r>
              <a:rPr lang="en-US" sz="2000" b="1" dirty="0" err="1" smtClean="0"/>
              <a:t>đã</a:t>
            </a:r>
            <a:r>
              <a:rPr lang="en-US" sz="2000" b="1" dirty="0" smtClean="0"/>
              <a:t> </a:t>
            </a:r>
            <a:r>
              <a:rPr lang="en-US" sz="2000" b="1" dirty="0" err="1" smtClean="0"/>
              <a:t>từng</a:t>
            </a:r>
            <a:r>
              <a:rPr lang="en-US" sz="2000" b="1" dirty="0" smtClean="0"/>
              <a:t> </a:t>
            </a:r>
            <a:r>
              <a:rPr lang="en-US" sz="2000" b="1" dirty="0" err="1" smtClean="0"/>
              <a:t>mắc</a:t>
            </a:r>
            <a:r>
              <a:rPr lang="en-US" sz="2000" b="1" dirty="0" smtClean="0"/>
              <a:t> </a:t>
            </a:r>
            <a:r>
              <a:rPr lang="en-US" sz="2000" b="1" dirty="0" err="1" smtClean="0"/>
              <a:t>bệnh</a:t>
            </a:r>
            <a:r>
              <a:rPr lang="en-US" sz="2000" b="1" dirty="0" smtClean="0"/>
              <a:t> SXHD </a:t>
            </a:r>
            <a:r>
              <a:rPr lang="en-US" sz="2000" b="1" dirty="0" err="1" smtClean="0"/>
              <a:t>có</a:t>
            </a:r>
            <a:r>
              <a:rPr lang="en-US" sz="2000" b="1" dirty="0" smtClean="0"/>
              <a:t> </a:t>
            </a:r>
            <a:r>
              <a:rPr lang="en-US" sz="2000" b="1" dirty="0" err="1" smtClean="0"/>
              <a:t>thể</a:t>
            </a:r>
            <a:r>
              <a:rPr lang="en-US" sz="2000" b="1" dirty="0" smtClean="0"/>
              <a:t> </a:t>
            </a:r>
            <a:r>
              <a:rPr lang="en-US" sz="2000" b="1" dirty="0" err="1" smtClean="0"/>
              <a:t>mắc</a:t>
            </a:r>
            <a:r>
              <a:rPr lang="en-US" sz="2000" b="1" dirty="0" smtClean="0"/>
              <a:t> </a:t>
            </a:r>
            <a:r>
              <a:rPr lang="en-US" sz="2000" b="1" dirty="0" err="1" smtClean="0"/>
              <a:t>lại</a:t>
            </a:r>
            <a:r>
              <a:rPr lang="en-US" sz="2000" b="1" dirty="0" smtClean="0"/>
              <a:t> </a:t>
            </a:r>
            <a:r>
              <a:rPr lang="en-US" sz="2000" b="1" dirty="0" err="1" smtClean="0"/>
              <a:t>không</a:t>
            </a:r>
            <a:r>
              <a:rPr lang="en-US" sz="2000" b="1" dirty="0" smtClean="0"/>
              <a:t>?</a:t>
            </a:r>
          </a:p>
          <a:p>
            <a:pPr algn="just" eaLnBrk="1" hangingPunct="1">
              <a:defRPr/>
            </a:pPr>
            <a:r>
              <a:rPr lang="en-US" sz="2000" dirty="0" err="1" smtClean="0"/>
              <a:t>Bệnh</a:t>
            </a:r>
            <a:r>
              <a:rPr lang="en-US" sz="2000" dirty="0" smtClean="0"/>
              <a:t> </a:t>
            </a:r>
            <a:r>
              <a:rPr lang="en-US" sz="2000" dirty="0" err="1" smtClean="0"/>
              <a:t>sốt</a:t>
            </a:r>
            <a:r>
              <a:rPr lang="en-US" sz="2000" dirty="0" smtClean="0"/>
              <a:t> </a:t>
            </a:r>
            <a:r>
              <a:rPr lang="en-US" sz="2000" dirty="0" err="1" smtClean="0"/>
              <a:t>xuất</a:t>
            </a:r>
            <a:r>
              <a:rPr lang="en-US" sz="2000" dirty="0" smtClean="0"/>
              <a:t> </a:t>
            </a:r>
            <a:r>
              <a:rPr lang="en-US" sz="2000" dirty="0" err="1" smtClean="0"/>
              <a:t>huyết</a:t>
            </a:r>
            <a:r>
              <a:rPr lang="en-US" sz="2000" dirty="0" smtClean="0"/>
              <a:t> Dengue do vi </a:t>
            </a:r>
            <a:r>
              <a:rPr lang="en-US" sz="2000" dirty="0" err="1" smtClean="0"/>
              <a:t>rút</a:t>
            </a:r>
            <a:r>
              <a:rPr lang="en-US" sz="2000" dirty="0" smtClean="0"/>
              <a:t> Dengue </a:t>
            </a:r>
            <a:r>
              <a:rPr lang="en-US" sz="2000" dirty="0" err="1" smtClean="0"/>
              <a:t>gây</a:t>
            </a:r>
            <a:r>
              <a:rPr lang="en-US" sz="2000" dirty="0" smtClean="0"/>
              <a:t> </a:t>
            </a:r>
            <a:r>
              <a:rPr lang="en-US" sz="2000" dirty="0" err="1" smtClean="0"/>
              <a:t>ra</a:t>
            </a:r>
            <a:r>
              <a:rPr lang="en-US" sz="2000" dirty="0" smtClean="0"/>
              <a:t> </a:t>
            </a:r>
            <a:r>
              <a:rPr lang="en-US" sz="2000" dirty="0" err="1" smtClean="0"/>
              <a:t>với</a:t>
            </a:r>
            <a:r>
              <a:rPr lang="en-US" sz="2000" dirty="0" smtClean="0"/>
              <a:t> 4 </a:t>
            </a:r>
            <a:r>
              <a:rPr lang="en-US" sz="2000" dirty="0" err="1" smtClean="0"/>
              <a:t>típ</a:t>
            </a:r>
            <a:r>
              <a:rPr lang="en-US" sz="2000" dirty="0" smtClean="0"/>
              <a:t> </a:t>
            </a:r>
            <a:r>
              <a:rPr lang="en-US" sz="2000" dirty="0" err="1" smtClean="0"/>
              <a:t>gây</a:t>
            </a:r>
            <a:r>
              <a:rPr lang="en-US" sz="2000" dirty="0" smtClean="0"/>
              <a:t> </a:t>
            </a:r>
            <a:r>
              <a:rPr lang="en-US" sz="2000" dirty="0" err="1" smtClean="0"/>
              <a:t>bệnh</a:t>
            </a:r>
            <a:r>
              <a:rPr lang="en-US" sz="2000" dirty="0" smtClean="0"/>
              <a:t> </a:t>
            </a:r>
            <a:r>
              <a:rPr lang="en-US" sz="2000" dirty="0" err="1" smtClean="0"/>
              <a:t>được</a:t>
            </a:r>
            <a:r>
              <a:rPr lang="en-US" sz="2000" dirty="0" smtClean="0"/>
              <a:t> </a:t>
            </a:r>
            <a:r>
              <a:rPr lang="en-US" sz="2000" dirty="0" err="1" smtClean="0"/>
              <a:t>ký</a:t>
            </a:r>
            <a:r>
              <a:rPr lang="en-US" sz="2000" dirty="0" smtClean="0"/>
              <a:t> </a:t>
            </a:r>
            <a:r>
              <a:rPr lang="en-US" sz="2000" dirty="0" err="1" smtClean="0"/>
              <a:t>hiệu</a:t>
            </a:r>
            <a:r>
              <a:rPr lang="en-US" sz="2000" dirty="0" smtClean="0"/>
              <a:t> </a:t>
            </a:r>
            <a:r>
              <a:rPr lang="en-US" sz="2000" dirty="0" err="1" smtClean="0"/>
              <a:t>là</a:t>
            </a:r>
            <a:r>
              <a:rPr lang="en-US" sz="2000" dirty="0" smtClean="0"/>
              <a:t> D1, D2, D3, D4. </a:t>
            </a:r>
            <a:r>
              <a:rPr lang="en-US" sz="2000" dirty="0" err="1" smtClean="0"/>
              <a:t>Cả</a:t>
            </a:r>
            <a:r>
              <a:rPr lang="en-US" sz="2000" dirty="0" smtClean="0"/>
              <a:t> 4 </a:t>
            </a:r>
            <a:r>
              <a:rPr lang="en-US" sz="2000" dirty="0" err="1" smtClean="0"/>
              <a:t>típ</a:t>
            </a:r>
            <a:r>
              <a:rPr lang="en-US" sz="2000" dirty="0" smtClean="0"/>
              <a:t> </a:t>
            </a:r>
            <a:r>
              <a:rPr lang="en-US" sz="2000" dirty="0" err="1" smtClean="0"/>
              <a:t>gây</a:t>
            </a:r>
            <a:r>
              <a:rPr lang="en-US" sz="2000" dirty="0" smtClean="0"/>
              <a:t> </a:t>
            </a:r>
            <a:r>
              <a:rPr lang="en-US" sz="2000" dirty="0" err="1" smtClean="0"/>
              <a:t>bệnh</a:t>
            </a:r>
            <a:r>
              <a:rPr lang="en-US" sz="2000" dirty="0" smtClean="0"/>
              <a:t> </a:t>
            </a:r>
            <a:r>
              <a:rPr lang="en-US" sz="2000" dirty="0" err="1" smtClean="0"/>
              <a:t>này</a:t>
            </a:r>
            <a:r>
              <a:rPr lang="en-US" sz="2000" dirty="0" smtClean="0"/>
              <a:t> </a:t>
            </a:r>
            <a:r>
              <a:rPr lang="en-US" sz="2000" dirty="0" err="1" smtClean="0"/>
              <a:t>đều</a:t>
            </a:r>
            <a:r>
              <a:rPr lang="en-US" sz="2000" dirty="0" smtClean="0"/>
              <a:t> </a:t>
            </a:r>
            <a:r>
              <a:rPr lang="en-US" sz="2000" dirty="0" err="1" smtClean="0"/>
              <a:t>gặp</a:t>
            </a:r>
            <a:r>
              <a:rPr lang="en-US" sz="2000" dirty="0" smtClean="0"/>
              <a:t> ở </a:t>
            </a:r>
            <a:r>
              <a:rPr lang="en-US" sz="2000" dirty="0" err="1" smtClean="0"/>
              <a:t>Việt</a:t>
            </a:r>
            <a:r>
              <a:rPr lang="en-US" sz="2000" dirty="0" smtClean="0"/>
              <a:t> Nam </a:t>
            </a:r>
            <a:r>
              <a:rPr lang="en-US" sz="2000" dirty="0" err="1" smtClean="0"/>
              <a:t>và</a:t>
            </a:r>
            <a:r>
              <a:rPr lang="en-US" sz="2000" dirty="0" smtClean="0"/>
              <a:t> </a:t>
            </a:r>
            <a:r>
              <a:rPr lang="en-US" sz="2000" dirty="0" err="1" smtClean="0"/>
              <a:t>luân</a:t>
            </a:r>
            <a:r>
              <a:rPr lang="en-US" sz="2000" dirty="0" smtClean="0"/>
              <a:t> </a:t>
            </a:r>
            <a:r>
              <a:rPr lang="en-US" sz="2000" dirty="0" err="1" smtClean="0"/>
              <a:t>phiên</a:t>
            </a:r>
            <a:r>
              <a:rPr lang="en-US" sz="2000" dirty="0" smtClean="0"/>
              <a:t> </a:t>
            </a:r>
            <a:r>
              <a:rPr lang="en-US" sz="2000" dirty="0" err="1" smtClean="0"/>
              <a:t>gây</a:t>
            </a:r>
            <a:r>
              <a:rPr lang="en-US" sz="2000" dirty="0" smtClean="0"/>
              <a:t> </a:t>
            </a:r>
            <a:r>
              <a:rPr lang="en-US" sz="2000" dirty="0" err="1" smtClean="0"/>
              <a:t>dịch</a:t>
            </a:r>
            <a:r>
              <a:rPr lang="en-US" sz="2000" dirty="0" smtClean="0"/>
              <a:t>. Do </a:t>
            </a:r>
            <a:r>
              <a:rPr lang="en-US" sz="2000" dirty="0" err="1" smtClean="0"/>
              <a:t>miễn</a:t>
            </a:r>
            <a:r>
              <a:rPr lang="en-US" sz="2000" dirty="0" smtClean="0"/>
              <a:t> </a:t>
            </a:r>
            <a:r>
              <a:rPr lang="en-US" sz="2000" dirty="0" err="1" smtClean="0"/>
              <a:t>dịch</a:t>
            </a:r>
            <a:r>
              <a:rPr lang="en-US" sz="2000" dirty="0" smtClean="0"/>
              <a:t> </a:t>
            </a:r>
            <a:r>
              <a:rPr lang="en-US" sz="2000" dirty="0" err="1" smtClean="0"/>
              <a:t>được</a:t>
            </a:r>
            <a:r>
              <a:rPr lang="en-US" sz="2000" dirty="0" smtClean="0"/>
              <a:t> </a:t>
            </a:r>
            <a:r>
              <a:rPr lang="en-US" sz="2000" dirty="0" err="1" smtClean="0"/>
              <a:t>tạo</a:t>
            </a:r>
            <a:r>
              <a:rPr lang="en-US" sz="2000" dirty="0" smtClean="0"/>
              <a:t> </a:t>
            </a:r>
            <a:r>
              <a:rPr lang="en-US" sz="2000" dirty="0" err="1" smtClean="0"/>
              <a:t>thành</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chỉ</a:t>
            </a:r>
            <a:r>
              <a:rPr lang="en-US" sz="2000" dirty="0" smtClean="0"/>
              <a:t> </a:t>
            </a:r>
            <a:r>
              <a:rPr lang="en-US" sz="2000" dirty="0" err="1" smtClean="0"/>
              <a:t>có</a:t>
            </a:r>
            <a:r>
              <a:rPr lang="en-US" sz="2000" dirty="0" smtClean="0"/>
              <a:t> </a:t>
            </a:r>
            <a:r>
              <a:rPr lang="en-US" sz="2000" dirty="0" err="1" smtClean="0"/>
              <a:t>tính</a:t>
            </a:r>
            <a:r>
              <a:rPr lang="en-US" sz="2000" dirty="0" smtClean="0"/>
              <a:t> </a:t>
            </a:r>
            <a:r>
              <a:rPr lang="en-US" sz="2000" dirty="0" err="1" smtClean="0"/>
              <a:t>đặc</a:t>
            </a:r>
            <a:r>
              <a:rPr lang="en-US" sz="2000" dirty="0" smtClean="0"/>
              <a:t> </a:t>
            </a:r>
            <a:r>
              <a:rPr lang="en-US" sz="2000" dirty="0" err="1" smtClean="0"/>
              <a:t>hiệu</a:t>
            </a:r>
            <a:r>
              <a:rPr lang="en-US" sz="2000" dirty="0" smtClean="0"/>
              <a:t> </a:t>
            </a:r>
            <a:r>
              <a:rPr lang="en-US" sz="2000" dirty="0" err="1" smtClean="0"/>
              <a:t>đối</a:t>
            </a:r>
            <a:r>
              <a:rPr lang="en-US" sz="2000" dirty="0" smtClean="0"/>
              <a:t> </a:t>
            </a:r>
            <a:r>
              <a:rPr lang="en-US" sz="2000" dirty="0" err="1" smtClean="0"/>
              <a:t>với</a:t>
            </a:r>
            <a:r>
              <a:rPr lang="en-US" sz="2000" dirty="0" smtClean="0"/>
              <a:t> </a:t>
            </a:r>
            <a:r>
              <a:rPr lang="en-US" sz="2000" dirty="0" err="1" smtClean="0"/>
              <a:t>từng</a:t>
            </a:r>
            <a:r>
              <a:rPr lang="en-US" sz="2000" dirty="0" smtClean="0"/>
              <a:t> </a:t>
            </a:r>
            <a:r>
              <a:rPr lang="en-US" sz="2000" dirty="0" err="1" smtClean="0"/>
              <a:t>típ</a:t>
            </a:r>
            <a:r>
              <a:rPr lang="en-US" sz="2000" dirty="0" smtClean="0"/>
              <a:t> </a:t>
            </a:r>
            <a:r>
              <a:rPr lang="en-US" sz="2000" dirty="0" err="1" smtClean="0"/>
              <a:t>cho</a:t>
            </a:r>
            <a:r>
              <a:rPr lang="en-US" sz="2000" dirty="0" smtClean="0"/>
              <a:t> </a:t>
            </a:r>
            <a:r>
              <a:rPr lang="en-US" sz="2000" dirty="0" err="1" smtClean="0"/>
              <a:t>nên</a:t>
            </a:r>
            <a:r>
              <a:rPr lang="en-US" sz="2000" dirty="0" smtClean="0"/>
              <a:t> </a:t>
            </a:r>
            <a:r>
              <a:rPr lang="en-US" sz="2000" dirty="0" err="1" smtClean="0"/>
              <a:t>người</a:t>
            </a:r>
            <a:r>
              <a:rPr lang="en-US" sz="2000" dirty="0" smtClean="0"/>
              <a:t> ta </a:t>
            </a:r>
            <a:r>
              <a:rPr lang="en-US" sz="2000" b="1" dirty="0" err="1" smtClean="0">
                <a:solidFill>
                  <a:srgbClr val="FF0000"/>
                </a:solidFill>
              </a:rPr>
              <a:t>có</a:t>
            </a:r>
            <a:r>
              <a:rPr lang="en-US" sz="2000" b="1" dirty="0" smtClean="0">
                <a:solidFill>
                  <a:srgbClr val="FF0000"/>
                </a:solidFill>
              </a:rPr>
              <a:t> </a:t>
            </a:r>
            <a:r>
              <a:rPr lang="en-US" sz="2000" b="1" dirty="0" err="1" smtClean="0">
                <a:solidFill>
                  <a:srgbClr val="FF0000"/>
                </a:solidFill>
              </a:rPr>
              <a:t>thể</a:t>
            </a:r>
            <a:r>
              <a:rPr lang="en-US" sz="2000" b="1" dirty="0" smtClean="0">
                <a:solidFill>
                  <a:srgbClr val="FF0000"/>
                </a:solidFill>
              </a:rPr>
              <a:t> </a:t>
            </a:r>
            <a:r>
              <a:rPr lang="en-US" sz="2000" b="1" dirty="0" err="1" smtClean="0">
                <a:solidFill>
                  <a:srgbClr val="FF0000"/>
                </a:solidFill>
              </a:rPr>
              <a:t>mắc</a:t>
            </a:r>
            <a:r>
              <a:rPr lang="en-US" sz="2000" b="1" dirty="0" smtClean="0">
                <a:solidFill>
                  <a:srgbClr val="FF0000"/>
                </a:solidFill>
              </a:rPr>
              <a:t> </a:t>
            </a:r>
            <a:r>
              <a:rPr lang="en-US" sz="2000" b="1" dirty="0" err="1" smtClean="0">
                <a:solidFill>
                  <a:srgbClr val="FF0000"/>
                </a:solidFill>
              </a:rPr>
              <a:t>bệnh</a:t>
            </a:r>
            <a:r>
              <a:rPr lang="en-US" sz="2000" b="1" dirty="0" smtClean="0">
                <a:solidFill>
                  <a:srgbClr val="FF0000"/>
                </a:solidFill>
              </a:rPr>
              <a:t> </a:t>
            </a:r>
            <a:r>
              <a:rPr lang="en-US" sz="2000" b="1" dirty="0" err="1" smtClean="0">
                <a:solidFill>
                  <a:srgbClr val="FF0000"/>
                </a:solidFill>
              </a:rPr>
              <a:t>sốt</a:t>
            </a:r>
            <a:r>
              <a:rPr lang="en-US" sz="2000" b="1" dirty="0" smtClean="0">
                <a:solidFill>
                  <a:srgbClr val="FF0000"/>
                </a:solidFill>
              </a:rPr>
              <a:t> </a:t>
            </a:r>
            <a:r>
              <a:rPr lang="en-US" sz="2000" b="1" dirty="0" err="1" smtClean="0">
                <a:solidFill>
                  <a:srgbClr val="FF0000"/>
                </a:solidFill>
              </a:rPr>
              <a:t>xuất</a:t>
            </a:r>
            <a:r>
              <a:rPr lang="en-US" sz="2000" b="1" dirty="0" smtClean="0">
                <a:solidFill>
                  <a:srgbClr val="FF0000"/>
                </a:solidFill>
              </a:rPr>
              <a:t> </a:t>
            </a:r>
            <a:r>
              <a:rPr lang="en-US" sz="2000" b="1" dirty="0" err="1" smtClean="0">
                <a:solidFill>
                  <a:srgbClr val="FF0000"/>
                </a:solidFill>
              </a:rPr>
              <a:t>huyết</a:t>
            </a:r>
            <a:r>
              <a:rPr lang="en-US" sz="2000" b="1" dirty="0" smtClean="0">
                <a:solidFill>
                  <a:srgbClr val="FF0000"/>
                </a:solidFill>
              </a:rPr>
              <a:t> Dengue </a:t>
            </a:r>
            <a:r>
              <a:rPr lang="en-US" sz="2000" b="1" dirty="0" err="1" smtClean="0">
                <a:solidFill>
                  <a:srgbClr val="FF0000"/>
                </a:solidFill>
              </a:rPr>
              <a:t>lần</a:t>
            </a:r>
            <a:r>
              <a:rPr lang="en-US" sz="2000" b="1" dirty="0" smtClean="0">
                <a:solidFill>
                  <a:srgbClr val="FF0000"/>
                </a:solidFill>
              </a:rPr>
              <a:t> </a:t>
            </a:r>
            <a:r>
              <a:rPr lang="en-US" sz="2000" b="1" dirty="0" err="1" smtClean="0">
                <a:solidFill>
                  <a:srgbClr val="FF0000"/>
                </a:solidFill>
              </a:rPr>
              <a:t>thứ</a:t>
            </a:r>
            <a:r>
              <a:rPr lang="en-US" sz="2000" b="1" dirty="0" smtClean="0">
                <a:solidFill>
                  <a:srgbClr val="FF0000"/>
                </a:solidFill>
              </a:rPr>
              <a:t> 2 </a:t>
            </a:r>
            <a:r>
              <a:rPr lang="en-US" sz="2000" b="1" dirty="0" err="1" smtClean="0">
                <a:solidFill>
                  <a:srgbClr val="FF0000"/>
                </a:solidFill>
              </a:rPr>
              <a:t>hoặc</a:t>
            </a:r>
            <a:r>
              <a:rPr lang="en-US" sz="2000" b="1" dirty="0" smtClean="0">
                <a:solidFill>
                  <a:srgbClr val="FF0000"/>
                </a:solidFill>
              </a:rPr>
              <a:t> </a:t>
            </a:r>
            <a:r>
              <a:rPr lang="en-US" sz="2000" b="1" dirty="0" err="1" smtClean="0">
                <a:solidFill>
                  <a:srgbClr val="FF0000"/>
                </a:solidFill>
              </a:rPr>
              <a:t>thứ</a:t>
            </a:r>
            <a:r>
              <a:rPr lang="en-US" sz="2000" b="1" dirty="0" smtClean="0">
                <a:solidFill>
                  <a:srgbClr val="FF0000"/>
                </a:solidFill>
              </a:rPr>
              <a:t> 3</a:t>
            </a:r>
            <a:r>
              <a:rPr lang="en-US" sz="2000" dirty="0" smtClean="0"/>
              <a:t> </a:t>
            </a:r>
            <a:r>
              <a:rPr lang="en-US" sz="2000" dirty="0" err="1" smtClean="0"/>
              <a:t>bởi</a:t>
            </a:r>
            <a:r>
              <a:rPr lang="en-US" sz="2000" dirty="0" smtClean="0"/>
              <a:t> </a:t>
            </a:r>
            <a:r>
              <a:rPr lang="en-US" sz="2000" dirty="0" err="1" smtClean="0"/>
              <a:t>những</a:t>
            </a:r>
            <a:r>
              <a:rPr lang="en-US" sz="2000" dirty="0" smtClean="0"/>
              <a:t> </a:t>
            </a:r>
            <a:r>
              <a:rPr lang="en-US" sz="2000" dirty="0" err="1" smtClean="0"/>
              <a:t>típ</a:t>
            </a:r>
            <a:r>
              <a:rPr lang="en-US" sz="2000" dirty="0" smtClean="0"/>
              <a:t> </a:t>
            </a:r>
            <a:r>
              <a:rPr lang="en-US" sz="2000" dirty="0" err="1" smtClean="0"/>
              <a:t>khác</a:t>
            </a:r>
            <a:r>
              <a:rPr lang="en-US" sz="2000" dirty="0" smtClean="0"/>
              <a:t> </a:t>
            </a:r>
            <a:r>
              <a:rPr lang="en-US" sz="2000" dirty="0" err="1" smtClean="0"/>
              <a:t>nhau</a:t>
            </a:r>
            <a:r>
              <a:rPr lang="en-US" sz="2000" dirty="0" smtClean="0"/>
              <a:t>, </a:t>
            </a:r>
            <a:r>
              <a:rPr lang="en-US" sz="2000" dirty="0" err="1" smtClean="0"/>
              <a:t>tuy</a:t>
            </a:r>
            <a:r>
              <a:rPr lang="en-US" sz="2000" dirty="0" smtClean="0"/>
              <a:t> </a:t>
            </a:r>
            <a:r>
              <a:rPr lang="en-US" sz="2000" dirty="0" err="1" smtClean="0"/>
              <a:t>nhiên</a:t>
            </a:r>
            <a:r>
              <a:rPr lang="en-US" sz="2000" dirty="0" smtClean="0"/>
              <a:t> </a:t>
            </a:r>
            <a:r>
              <a:rPr lang="en-US" sz="2000" dirty="0" err="1" smtClean="0"/>
              <a:t>rất</a:t>
            </a:r>
            <a:r>
              <a:rPr lang="en-US" sz="2000" dirty="0" smtClean="0"/>
              <a:t> </a:t>
            </a:r>
            <a:r>
              <a:rPr lang="en-US" sz="2000" dirty="0" err="1" smtClean="0"/>
              <a:t>hiếm</a:t>
            </a:r>
            <a:r>
              <a:rPr lang="en-US" sz="2000" dirty="0" smtClean="0"/>
              <a:t> </a:t>
            </a:r>
            <a:r>
              <a:rPr lang="en-US" sz="2000" dirty="0" err="1" smtClean="0"/>
              <a:t>khi</a:t>
            </a:r>
            <a:r>
              <a:rPr lang="en-US" sz="2000" dirty="0" smtClean="0"/>
              <a:t> </a:t>
            </a:r>
            <a:r>
              <a:rPr lang="en-US" sz="2000" dirty="0" err="1" smtClean="0"/>
              <a:t>mắc</a:t>
            </a:r>
            <a:r>
              <a:rPr lang="en-US" sz="2000" dirty="0" smtClean="0"/>
              <a:t> </a:t>
            </a:r>
            <a:r>
              <a:rPr lang="en-US" sz="2000" dirty="0" err="1" smtClean="0"/>
              <a:t>bệnh</a:t>
            </a:r>
            <a:r>
              <a:rPr lang="en-US" sz="2000" dirty="0" smtClean="0"/>
              <a:t> </a:t>
            </a:r>
            <a:r>
              <a:rPr lang="en-US" sz="2000" dirty="0" err="1" smtClean="0"/>
              <a:t>lại</a:t>
            </a:r>
            <a:r>
              <a:rPr lang="en-US" sz="2000" dirty="0" smtClean="0"/>
              <a:t> </a:t>
            </a:r>
            <a:r>
              <a:rPr lang="en-US" sz="2000" dirty="0" err="1" smtClean="0"/>
              <a:t>lần</a:t>
            </a:r>
            <a:r>
              <a:rPr lang="en-US" sz="2000" dirty="0" smtClean="0"/>
              <a:t> </a:t>
            </a:r>
            <a:r>
              <a:rPr lang="en-US" sz="2000" dirty="0" err="1" smtClean="0"/>
              <a:t>thứ</a:t>
            </a:r>
            <a:r>
              <a:rPr lang="en-US" sz="2000" dirty="0" smtClean="0"/>
              <a:t> 4.</a:t>
            </a:r>
            <a:endParaRPr lang="vi-VN" sz="2000" dirty="0" smtClean="0"/>
          </a:p>
        </p:txBody>
      </p:sp>
      <p:sp>
        <p:nvSpPr>
          <p:cNvPr id="9219" name="TextBox 8"/>
          <p:cNvSpPr txBox="1">
            <a:spLocks noChangeArrowheads="1"/>
          </p:cNvSpPr>
          <p:nvPr/>
        </p:nvSpPr>
        <p:spPr bwMode="auto">
          <a:xfrm>
            <a:off x="0" y="0"/>
            <a:ext cx="9144000" cy="48895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2600" b="1"/>
          </a:p>
        </p:txBody>
      </p:sp>
      <p:pic>
        <p:nvPicPr>
          <p:cNvPr id="9220" name="Picture 9" descr="Kết quả hình ảnh cho các tip D1 D2 D3 D4 soosts xuất huyế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638800" y="1828800"/>
            <a:ext cx="3200400" cy="2824163"/>
          </a:xfrm>
        </p:spPr>
      </p:pic>
      <p:sp>
        <p:nvSpPr>
          <p:cNvPr id="9221" name="Content Placeholder 2"/>
          <p:cNvSpPr>
            <a:spLocks/>
          </p:cNvSpPr>
          <p:nvPr/>
        </p:nvSpPr>
        <p:spPr bwMode="auto">
          <a:xfrm>
            <a:off x="0" y="0"/>
            <a:ext cx="9144000" cy="53340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smtClean="0">
                <a:solidFill>
                  <a:srgbClr val="FFFF00"/>
                </a:solidFill>
              </a:rPr>
              <a:t>BỆNH SỐT </a:t>
            </a:r>
            <a:r>
              <a:rPr lang="en-US" altLang="en-US" sz="2800" b="1" dirty="0">
                <a:solidFill>
                  <a:srgbClr val="FFFF00"/>
                </a:solidFill>
              </a:rPr>
              <a:t>XUẤT HUYẾT</a:t>
            </a:r>
          </a:p>
        </p:txBody>
      </p:sp>
    </p:spTree>
    <p:extLst>
      <p:ext uri="{BB962C8B-B14F-4D97-AF65-F5344CB8AC3E}">
        <p14:creationId xmlns:p14="http://schemas.microsoft.com/office/powerpoint/2010/main" val="2690844276"/>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0" y="0"/>
            <a:ext cx="9144000" cy="617538"/>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a:t>Nhận diện loại muỗi có thể truyền bệnh SXHD như thế nào?</a:t>
            </a:r>
          </a:p>
        </p:txBody>
      </p:sp>
      <p:pic>
        <p:nvPicPr>
          <p:cNvPr id="10243" name="Picture 13" descr="Kết quả hình ảnh cho Aedes aegypti"/>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642938"/>
            <a:ext cx="3124200" cy="2630487"/>
          </a:xfrm>
        </p:spPr>
      </p:pic>
      <p:pic>
        <p:nvPicPr>
          <p:cNvPr id="10244" name="Picture 15" descr="1256032756171_AedesAegypti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636588"/>
            <a:ext cx="3200400" cy="2649537"/>
          </a:xfrm>
        </p:spPr>
      </p:pic>
      <p:pic>
        <p:nvPicPr>
          <p:cNvPr id="10245" name="Picture 11" descr="Kết quả hình ảnh cho chu trình sinh sản của muỗi sốt xuất huy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52800"/>
            <a:ext cx="3981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descr="Kết quả hình ảnh cho Bệnh sốt xuất huyết Dengue lây truyền ra s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63" y="3352800"/>
            <a:ext cx="4419600"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37299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10"/>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FFFFFF"/>
              </a:buClr>
              <a:buSzPct val="25000"/>
              <a:buFont typeface="Calibri" pitchFamily="34" charset="0"/>
              <a:buNone/>
            </a:pPr>
            <a:fld id="{D021DF6E-9CDF-4D66-8194-6FF37A10777B}" type="slidenum">
              <a:rPr lang="en-US" sz="1200">
                <a:solidFill>
                  <a:srgbClr val="FFFFFF"/>
                </a:solidFill>
                <a:latin typeface="Calibri" pitchFamily="34" charset="0"/>
                <a:cs typeface="Calibri" pitchFamily="34" charset="0"/>
                <a:sym typeface="Calibri" pitchFamily="34" charset="0"/>
              </a:rPr>
              <a:pPr algn="r" eaLnBrk="1" hangingPunct="1">
                <a:buClr>
                  <a:srgbClr val="FFFFFF"/>
                </a:buClr>
                <a:buSzPct val="25000"/>
                <a:buFont typeface="Calibri" pitchFamily="34" charset="0"/>
                <a:buNone/>
              </a:pPr>
              <a:t>7</a:t>
            </a:fld>
            <a:endParaRPr lang="en-US" sz="1200">
              <a:solidFill>
                <a:srgbClr val="FFFFFF"/>
              </a:solidFill>
              <a:latin typeface="Calibri" pitchFamily="34" charset="0"/>
              <a:cs typeface="Calibri" pitchFamily="34" charset="0"/>
              <a:sym typeface="Calibri" pitchFamily="34" charset="0"/>
            </a:endParaRPr>
          </a:p>
        </p:txBody>
      </p:sp>
      <p:sp>
        <p:nvSpPr>
          <p:cNvPr id="11267" name="Shape 111"/>
          <p:cNvSpPr txBox="1">
            <a:spLocks noChangeArrowheads="1"/>
          </p:cNvSpPr>
          <p:nvPr/>
        </p:nvSpPr>
        <p:spPr bwMode="auto">
          <a:xfrm>
            <a:off x="685800" y="838200"/>
            <a:ext cx="8077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400" b="1"/>
              <a:t>     </a:t>
            </a:r>
            <a:endParaRPr lang="en-US" sz="2400"/>
          </a:p>
        </p:txBody>
      </p:sp>
      <p:sp>
        <p:nvSpPr>
          <p:cNvPr id="11268" name="Content Placeholder 2"/>
          <p:cNvSpPr>
            <a:spLocks/>
          </p:cNvSpPr>
          <p:nvPr/>
        </p:nvSpPr>
        <p:spPr bwMode="auto">
          <a:xfrm>
            <a:off x="0" y="0"/>
            <a:ext cx="9144000" cy="53340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p>
            <a:pPr algn="ctr"/>
            <a:r>
              <a:rPr lang="en-US" altLang="en-US" sz="2800" b="1" dirty="0" smtClean="0">
                <a:solidFill>
                  <a:srgbClr val="FFFF00"/>
                </a:solidFill>
              </a:rPr>
              <a:t>PHÒNG </a:t>
            </a:r>
            <a:r>
              <a:rPr lang="en-US" altLang="en-US" sz="2800" b="1" dirty="0">
                <a:solidFill>
                  <a:srgbClr val="FFFF00"/>
                </a:solidFill>
              </a:rPr>
              <a:t>CHỐNG SỐT XUẤT HUYẾT</a:t>
            </a:r>
          </a:p>
        </p:txBody>
      </p:sp>
      <p:pic>
        <p:nvPicPr>
          <p:cNvPr id="11269" name="Picture 5" descr="6 triệu chứng sốt xuất huyết trở nặng không thể không biết - Ảnh 6.">
            <a:hlinkClick r:id="rId3" tooltip="&quot;&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71513"/>
            <a:ext cx="84788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628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152400" y="1143000"/>
            <a:ext cx="5486400" cy="4525963"/>
          </a:xfrm>
        </p:spPr>
        <p:txBody>
          <a:bodyPr/>
          <a:lstStyle/>
          <a:p>
            <a:pPr marL="381000" indent="-381000" eaLnBrk="1" hangingPunct="1">
              <a:spcBef>
                <a:spcPts val="1200"/>
              </a:spcBef>
              <a:spcAft>
                <a:spcPts val="1200"/>
              </a:spcAft>
              <a:buFont typeface="Calibri" pitchFamily="34" charset="0"/>
              <a:buAutoNum type="arabicPeriod"/>
            </a:pPr>
            <a:r>
              <a:rPr lang="en-US" sz="2400" b="1" smtClean="0">
                <a:solidFill>
                  <a:srgbClr val="0000FF"/>
                </a:solidFill>
              </a:rPr>
              <a:t>Diệt bọ gậy</a:t>
            </a:r>
            <a:r>
              <a:rPr lang="en-US" sz="2400" b="1" smtClean="0"/>
              <a:t> </a:t>
            </a:r>
          </a:p>
          <a:p>
            <a:pPr marL="381000" indent="-381000" eaLnBrk="1" hangingPunct="1">
              <a:spcBef>
                <a:spcPts val="1200"/>
              </a:spcBef>
              <a:spcAft>
                <a:spcPts val="1200"/>
              </a:spcAft>
              <a:buFontTx/>
              <a:buNone/>
            </a:pPr>
            <a:r>
              <a:rPr lang="en-US" sz="2400" smtClean="0"/>
              <a:t>	Đội xung kích diệt bộ gậy chống dịch và Tổ giám sát do UBND phường thành lập hướng dẫn và giám sát các hộ gia đình thực hiện</a:t>
            </a:r>
          </a:p>
          <a:p>
            <a:pPr marL="381000" indent="-381000" eaLnBrk="1" hangingPunct="1">
              <a:spcBef>
                <a:spcPts val="1200"/>
              </a:spcBef>
              <a:spcAft>
                <a:spcPts val="1200"/>
              </a:spcAft>
              <a:buFontTx/>
              <a:buNone/>
            </a:pPr>
            <a:r>
              <a:rPr lang="en-US" sz="2400" b="1" smtClean="0">
                <a:solidFill>
                  <a:srgbClr val="0000FF"/>
                </a:solidFill>
              </a:rPr>
              <a:t>2.	Diệt muỗi trưởng thành</a:t>
            </a:r>
            <a:r>
              <a:rPr lang="en-US" sz="2400" b="1" smtClean="0"/>
              <a:t> </a:t>
            </a:r>
            <a:r>
              <a:rPr lang="en-US" sz="2400" smtClean="0"/>
              <a:t>(phun hóa chất)</a:t>
            </a:r>
          </a:p>
          <a:p>
            <a:pPr marL="381000" indent="-381000" eaLnBrk="1" hangingPunct="1">
              <a:spcBef>
                <a:spcPts val="1200"/>
              </a:spcBef>
              <a:spcAft>
                <a:spcPts val="1200"/>
              </a:spcAft>
              <a:buFontTx/>
              <a:buAutoNum type="arabicPeriod" startAt="3"/>
            </a:pPr>
            <a:r>
              <a:rPr lang="en-US" sz="2400" b="1" smtClean="0">
                <a:solidFill>
                  <a:srgbClr val="0000FF"/>
                </a:solidFill>
              </a:rPr>
              <a:t>Quản lý điều trị bệnh nhân</a:t>
            </a:r>
          </a:p>
          <a:p>
            <a:pPr marL="381000" indent="-381000" eaLnBrk="1" hangingPunct="1">
              <a:spcBef>
                <a:spcPts val="1200"/>
              </a:spcBef>
              <a:spcAft>
                <a:spcPts val="1200"/>
              </a:spcAft>
              <a:buFontTx/>
              <a:buNone/>
            </a:pPr>
            <a:r>
              <a:rPr lang="en-US" sz="2400" smtClean="0"/>
              <a:t>	Tránh muỗi đốt, phân tuyến điều trị.</a:t>
            </a:r>
            <a:endParaRPr lang="vi-VN" sz="2400" smtClean="0"/>
          </a:p>
        </p:txBody>
      </p:sp>
      <p:sp>
        <p:nvSpPr>
          <p:cNvPr id="23555" name="TextBox 8"/>
          <p:cNvSpPr txBox="1">
            <a:spLocks noChangeArrowheads="1"/>
          </p:cNvSpPr>
          <p:nvPr/>
        </p:nvSpPr>
        <p:spPr bwMode="auto">
          <a:xfrm>
            <a:off x="0" y="0"/>
            <a:ext cx="9144000" cy="762000"/>
          </a:xfrm>
          <a:prstGeom prst="rect">
            <a:avLst/>
          </a:prstGeom>
          <a:solidFill>
            <a:srgbClr val="80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anchor="ctr">
            <a:flatTx/>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a:solidFill>
                  <a:srgbClr val="FFFF00"/>
                </a:solidFill>
              </a:rPr>
              <a:t>MỤC TIÊU PHÒNG CHỐNG SXH</a:t>
            </a:r>
          </a:p>
        </p:txBody>
      </p:sp>
      <p:pic>
        <p:nvPicPr>
          <p:cNvPr id="23556" name="Picture 8" descr="Image result for MỤC TIÊU SỐT XUẤT HUYẾ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867400" y="1981200"/>
            <a:ext cx="3048000" cy="2673350"/>
          </a:xfrm>
        </p:spPr>
      </p:pic>
    </p:spTree>
    <p:extLst>
      <p:ext uri="{BB962C8B-B14F-4D97-AF65-F5344CB8AC3E}">
        <p14:creationId xmlns:p14="http://schemas.microsoft.com/office/powerpoint/2010/main" val="308208733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371600" y="20574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sp>
        <p:nvSpPr>
          <p:cNvPr id="24579" name="AutoShape 12" descr="Kết quả hình ảnh cho đậy kín dụng cụ chứa nước"/>
          <p:cNvSpPr>
            <a:spLocks noChangeAspect="1" noChangeArrowheads="1"/>
          </p:cNvSpPr>
          <p:nvPr/>
        </p:nvSpPr>
        <p:spPr bwMode="auto">
          <a:xfrm>
            <a:off x="1571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AutoShape 14" descr="Kết quả hình ảnh cho đậy kín dụng cụ chứa nước"/>
          <p:cNvSpPr>
            <a:spLocks noChangeAspect="1" noChangeArrowheads="1"/>
          </p:cNvSpPr>
          <p:nvPr/>
        </p:nvSpPr>
        <p:spPr bwMode="auto">
          <a:xfrm>
            <a:off x="1571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Text Box 18"/>
          <p:cNvSpPr txBox="1">
            <a:spLocks noChangeArrowheads="1"/>
          </p:cNvSpPr>
          <p:nvPr/>
        </p:nvSpPr>
        <p:spPr bwMode="auto">
          <a:xfrm>
            <a:off x="762000" y="1600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a:p>
        </p:txBody>
      </p:sp>
      <p:sp>
        <p:nvSpPr>
          <p:cNvPr id="24582"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p>
        </p:txBody>
      </p:sp>
      <p:sp>
        <p:nvSpPr>
          <p:cNvPr id="24583" name="Rectangle 20"/>
          <p:cNvSpPr>
            <a:spLocks noChangeArrowheads="1"/>
          </p:cNvSpPr>
          <p:nvPr/>
        </p:nvSpPr>
        <p:spPr bwMode="auto">
          <a:xfrm>
            <a:off x="533400" y="1371600"/>
            <a:ext cx="3276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vi-VN" sz="2800" b="1">
                <a:solidFill>
                  <a:srgbClr val="FF0000"/>
                </a:solidFill>
              </a:rPr>
              <a:t>1.</a:t>
            </a:r>
            <a:r>
              <a:rPr lang="vi-VN" sz="2800" b="1"/>
              <a:t> </a:t>
            </a:r>
            <a:r>
              <a:rPr lang="vi-VN" sz="2800" b="1">
                <a:solidFill>
                  <a:srgbClr val="0000FF"/>
                </a:solidFill>
              </a:rPr>
              <a:t>Đậy kín</a:t>
            </a:r>
            <a:r>
              <a:rPr lang="vi-VN" sz="2800" b="1"/>
              <a:t> tất cả các dụng cụ chứa nước để muỗi không vào đẻ trứng.</a:t>
            </a:r>
          </a:p>
        </p:txBody>
      </p:sp>
      <p:sp>
        <p:nvSpPr>
          <p:cNvPr id="24584" name="Rectangle 21"/>
          <p:cNvSpPr>
            <a:spLocks noChangeArrowheads="1"/>
          </p:cNvSpPr>
          <p:nvPr/>
        </p:nvSpPr>
        <p:spPr bwMode="auto">
          <a:xfrm>
            <a:off x="0" y="214313"/>
            <a:ext cx="9144000" cy="609600"/>
          </a:xfrm>
          <a:prstGeom prst="rect">
            <a:avLst/>
          </a:prstGeom>
          <a:gradFill rotWithShape="1">
            <a:gsLst>
              <a:gs pos="0">
                <a:srgbClr val="00FFFF"/>
              </a:gs>
              <a:gs pos="5000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a:t>CÁC BIỆN PHÁP PHÒNG, CHỐNG SXH</a:t>
            </a:r>
          </a:p>
        </p:txBody>
      </p:sp>
      <p:pic>
        <p:nvPicPr>
          <p:cNvPr id="24585" name="Picture 26" descr="Kết quả hình ảnh cho bể chứa nước mư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038600" y="1600200"/>
            <a:ext cx="4621213" cy="3460750"/>
          </a:xfrm>
        </p:spPr>
      </p:pic>
    </p:spTree>
    <p:extLst>
      <p:ext uri="{BB962C8B-B14F-4D97-AF65-F5344CB8AC3E}">
        <p14:creationId xmlns:p14="http://schemas.microsoft.com/office/powerpoint/2010/main" val="26283176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577TGp_fruit_light_ani">
  <a:themeElements>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577TGp_fruit_light_ani.potx" id="{9723B08E-AFCD-4BBD-AE57-0E48A52087FD}" vid="{AD218865-4EDE-485D-B859-219FB5DADE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577TGp_fruit_light_ani</Template>
  <TotalTime>5965</TotalTime>
  <Words>875</Words>
  <Application>Microsoft Office PowerPoint</Application>
  <PresentationFormat>On-screen Show (4:3)</PresentationFormat>
  <Paragraphs>48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577TGp_fruit_light_ani</vt:lpstr>
      <vt:lpstr>TUYÊN TRUYỀN PHÒNG, CHỐNG SỐT XUẤT HUYẾT DENGUE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BIỆN PHÁP PHÒNG, CHỐNG SXH </vt:lpstr>
      <vt:lpstr>PowerPoint Presentation</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Techsi.vn</cp:lastModifiedBy>
  <cp:revision>182</cp:revision>
  <cp:lastPrinted>2020-06-15T07:32:11Z</cp:lastPrinted>
  <dcterms:created xsi:type="dcterms:W3CDTF">2017-11-12T12:27:04Z</dcterms:created>
  <dcterms:modified xsi:type="dcterms:W3CDTF">2024-12-03T08:38:33Z</dcterms:modified>
</cp:coreProperties>
</file>