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media/image20.jpg" ContentType="image/png"/>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media/image4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87" r:id="rId2"/>
    <p:sldId id="1858" r:id="rId3"/>
    <p:sldId id="1859" r:id="rId4"/>
    <p:sldId id="1860" r:id="rId5"/>
    <p:sldId id="321" r:id="rId6"/>
    <p:sldId id="1861" r:id="rId7"/>
    <p:sldId id="259" r:id="rId8"/>
    <p:sldId id="260" r:id="rId9"/>
    <p:sldId id="256" r:id="rId10"/>
    <p:sldId id="286" r:id="rId11"/>
    <p:sldId id="261" r:id="rId12"/>
    <p:sldId id="1863" r:id="rId13"/>
    <p:sldId id="1865" r:id="rId14"/>
    <p:sldId id="1866" r:id="rId15"/>
    <p:sldId id="1867" r:id="rId16"/>
    <p:sldId id="1868" r:id="rId17"/>
    <p:sldId id="1869" r:id="rId18"/>
    <p:sldId id="1871" r:id="rId19"/>
    <p:sldId id="1872" r:id="rId20"/>
    <p:sldId id="1873" r:id="rId21"/>
    <p:sldId id="1874" r:id="rId22"/>
    <p:sldId id="269" r:id="rId23"/>
    <p:sldId id="1870" r:id="rId24"/>
    <p:sldId id="1875" r:id="rId25"/>
    <p:sldId id="1876" r:id="rId26"/>
    <p:sldId id="1877" r:id="rId27"/>
    <p:sldId id="1878" r:id="rId28"/>
    <p:sldId id="1864" r:id="rId29"/>
    <p:sldId id="268" r:id="rId30"/>
  </p:sldIdLst>
  <p:sldSz cx="18288000" cy="10287000"/>
  <p:notesSz cx="6858000" cy="9144000"/>
  <p:embeddedFontLst>
    <p:embeddedFont>
      <p:font typeface="Cambria Math" panose="02040503050406030204" pitchFamily="18" charset="0"/>
      <p:regular r:id="rId32"/>
    </p:embeddedFont>
    <p:embeddedFont>
      <p:font typeface="Montserrat" panose="00000500000000000000" pitchFamily="2" charset="0"/>
      <p:regular r:id="rId33"/>
      <p:bold r:id="rId34"/>
      <p:italic r:id="rId35"/>
      <p:boldItalic r:id="rId36"/>
    </p:embeddedFont>
    <p:embeddedFont>
      <p:font typeface="Tahoma" panose="020B060403050404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BF43"/>
    <a:srgbClr val="5DB4AD"/>
    <a:srgbClr val="FEF3C6"/>
    <a:srgbClr val="D2AB57"/>
    <a:srgbClr val="7EE5E4"/>
    <a:srgbClr val="768732"/>
    <a:srgbClr val="FCD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9" autoAdjust="0"/>
    <p:restoredTop sz="94622" autoAdjust="0"/>
  </p:normalViewPr>
  <p:slideViewPr>
    <p:cSldViewPr>
      <p:cViewPr varScale="1">
        <p:scale>
          <a:sx n="50" d="100"/>
          <a:sy n="50" d="100"/>
        </p:scale>
        <p:origin x="8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C2274-2923-4036-8835-FBB858BB1B4F}"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F0727-E281-4DFF-BBAF-1A9BA1EADB9C}" type="slidenum">
              <a:rPr lang="en-US" smtClean="0"/>
              <a:t>‹#›</a:t>
            </a:fld>
            <a:endParaRPr lang="en-US"/>
          </a:p>
        </p:txBody>
      </p:sp>
    </p:spTree>
    <p:extLst>
      <p:ext uri="{BB962C8B-B14F-4D97-AF65-F5344CB8AC3E}">
        <p14:creationId xmlns:p14="http://schemas.microsoft.com/office/powerpoint/2010/main" val="3612741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342EA-1A0B-44AF-8655-C8B7147FCB8A}" type="slidenum">
              <a:rPr lang="en-US" smtClean="0"/>
              <a:t>1</a:t>
            </a:fld>
            <a:endParaRPr lang="en-US"/>
          </a:p>
        </p:txBody>
      </p:sp>
    </p:spTree>
    <p:extLst>
      <p:ext uri="{BB962C8B-B14F-4D97-AF65-F5344CB8AC3E}">
        <p14:creationId xmlns:p14="http://schemas.microsoft.com/office/powerpoint/2010/main" val="181869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342EA-1A0B-44AF-8655-C8B7147FCB8A}" type="slidenum">
              <a:rPr lang="en-US" smtClean="0"/>
              <a:t>18</a:t>
            </a:fld>
            <a:endParaRPr lang="en-US"/>
          </a:p>
        </p:txBody>
      </p:sp>
    </p:spTree>
    <p:extLst>
      <p:ext uri="{BB962C8B-B14F-4D97-AF65-F5344CB8AC3E}">
        <p14:creationId xmlns:p14="http://schemas.microsoft.com/office/powerpoint/2010/main" val="3065277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342EA-1A0B-44AF-8655-C8B7147FCB8A}" type="slidenum">
              <a:rPr lang="en-US" smtClean="0"/>
              <a:t>23</a:t>
            </a:fld>
            <a:endParaRPr lang="en-US"/>
          </a:p>
        </p:txBody>
      </p:sp>
    </p:spTree>
    <p:extLst>
      <p:ext uri="{BB962C8B-B14F-4D97-AF65-F5344CB8AC3E}">
        <p14:creationId xmlns:p14="http://schemas.microsoft.com/office/powerpoint/2010/main" val="357850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p:txBody>
      </p:sp>
    </p:spTree>
    <p:extLst>
      <p:ext uri="{BB962C8B-B14F-4D97-AF65-F5344CB8AC3E}">
        <p14:creationId xmlns:p14="http://schemas.microsoft.com/office/powerpoint/2010/main" val="104092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15674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341806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212529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342EA-1A0B-44AF-8655-C8B7147FCB8A}" type="slidenum">
              <a:rPr lang="en-US" smtClean="0"/>
              <a:t>9</a:t>
            </a:fld>
            <a:endParaRPr lang="en-US"/>
          </a:p>
        </p:txBody>
      </p:sp>
    </p:spTree>
    <p:extLst>
      <p:ext uri="{BB962C8B-B14F-4D97-AF65-F5344CB8AC3E}">
        <p14:creationId xmlns:p14="http://schemas.microsoft.com/office/powerpoint/2010/main" val="2888075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342EA-1A0B-44AF-8655-C8B7147FCB8A}" type="slidenum">
              <a:rPr lang="en-US" smtClean="0"/>
              <a:t>10</a:t>
            </a:fld>
            <a:endParaRPr lang="en-US"/>
          </a:p>
        </p:txBody>
      </p:sp>
    </p:spTree>
    <p:extLst>
      <p:ext uri="{BB962C8B-B14F-4D97-AF65-F5344CB8AC3E}">
        <p14:creationId xmlns:p14="http://schemas.microsoft.com/office/powerpoint/2010/main" val="341462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342EA-1A0B-44AF-8655-C8B7147FCB8A}" type="slidenum">
              <a:rPr lang="en-US" smtClean="0"/>
              <a:t>11</a:t>
            </a:fld>
            <a:endParaRPr lang="en-US"/>
          </a:p>
        </p:txBody>
      </p:sp>
    </p:spTree>
    <p:extLst>
      <p:ext uri="{BB962C8B-B14F-4D97-AF65-F5344CB8AC3E}">
        <p14:creationId xmlns:p14="http://schemas.microsoft.com/office/powerpoint/2010/main" val="2356379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342EA-1A0B-44AF-8655-C8B7147FCB8A}" type="slidenum">
              <a:rPr lang="en-US" smtClean="0"/>
              <a:t>17</a:t>
            </a:fld>
            <a:endParaRPr lang="en-US"/>
          </a:p>
        </p:txBody>
      </p:sp>
    </p:spTree>
    <p:extLst>
      <p:ext uri="{BB962C8B-B14F-4D97-AF65-F5344CB8AC3E}">
        <p14:creationId xmlns:p14="http://schemas.microsoft.com/office/powerpoint/2010/main" val="373443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9.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sv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media" Target="../media/media2.mp3"/><Relationship Id="rId7" Type="http://schemas.openxmlformats.org/officeDocument/2006/relationships/slide" Target="slide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2.gif"/><Relationship Id="rId4" Type="http://schemas.openxmlformats.org/officeDocument/2006/relationships/audio" Target="../media/media2.mp3"/><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svg"/><Relationship Id="rId7" Type="http://schemas.openxmlformats.org/officeDocument/2006/relationships/image" Target="../media/image4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13.svg"/><Relationship Id="rId10" Type="http://schemas.openxmlformats.org/officeDocument/2006/relationships/image" Target="../media/image50.png"/><Relationship Id="rId4" Type="http://schemas.openxmlformats.org/officeDocument/2006/relationships/image" Target="../media/image12.pn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audio" Target="../media/audio1.wav"/><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xml"/><Relationship Id="rId11" Type="http://schemas.openxmlformats.org/officeDocument/2006/relationships/image" Target="../media/image8.jpg"/><Relationship Id="rId5" Type="http://schemas.openxmlformats.org/officeDocument/2006/relationships/audio" Target="../media/audio1.wav"/><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xml"/><Relationship Id="rId11" Type="http://schemas.openxmlformats.org/officeDocument/2006/relationships/image" Target="../media/image9.jpg"/><Relationship Id="rId5" Type="http://schemas.openxmlformats.org/officeDocument/2006/relationships/audio" Target="../media/audio1.wav"/><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xml"/><Relationship Id="rId5" Type="http://schemas.openxmlformats.org/officeDocument/2006/relationships/audio" Target="../media/audio1.wav"/><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2A03103A-A4C9-21E3-2331-C9956E6A2FA8}"/>
              </a:ext>
            </a:extLst>
          </p:cNvPr>
          <p:cNvSpPr/>
          <p:nvPr/>
        </p:nvSpPr>
        <p:spPr>
          <a:xfrm>
            <a:off x="0" y="8232"/>
            <a:ext cx="18288000" cy="10287000"/>
          </a:xfrm>
          <a:prstGeom prst="rect">
            <a:avLst/>
          </a:prstGeom>
          <a:solidFill>
            <a:srgbClr val="70B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a:endParaRPr>
          </a:p>
        </p:txBody>
      </p:sp>
      <p:sp useBgFill="1">
        <p:nvSpPr>
          <p:cNvPr id="4" name="Rectangle: Rounded Corners 3">
            <a:extLst>
              <a:ext uri="{FF2B5EF4-FFF2-40B4-BE49-F238E27FC236}">
                <a16:creationId xmlns:a16="http://schemas.microsoft.com/office/drawing/2014/main" id="{D955DE00-582C-CC73-A448-2E684A9E9282}"/>
              </a:ext>
            </a:extLst>
          </p:cNvPr>
          <p:cNvSpPr/>
          <p:nvPr/>
        </p:nvSpPr>
        <p:spPr>
          <a:xfrm rot="1981216">
            <a:off x="1146159" y="86195"/>
            <a:ext cx="1203387" cy="6524469"/>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5" name="Rectangle: Rounded Corners 4">
            <a:extLst>
              <a:ext uri="{FF2B5EF4-FFF2-40B4-BE49-F238E27FC236}">
                <a16:creationId xmlns:a16="http://schemas.microsoft.com/office/drawing/2014/main" id="{37371AF4-D3EC-9570-BF1F-62F4A9B2A553}"/>
              </a:ext>
            </a:extLst>
          </p:cNvPr>
          <p:cNvSpPr/>
          <p:nvPr/>
        </p:nvSpPr>
        <p:spPr>
          <a:xfrm rot="1981216">
            <a:off x="3609670" y="-900036"/>
            <a:ext cx="1289252" cy="5748470"/>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6" name="Rectangle: Rounded Corners 5">
            <a:extLst>
              <a:ext uri="{FF2B5EF4-FFF2-40B4-BE49-F238E27FC236}">
                <a16:creationId xmlns:a16="http://schemas.microsoft.com/office/drawing/2014/main" id="{5EA9F2DC-652A-3D6D-1746-4CCE06DDC795}"/>
              </a:ext>
            </a:extLst>
          </p:cNvPr>
          <p:cNvSpPr/>
          <p:nvPr/>
        </p:nvSpPr>
        <p:spPr>
          <a:xfrm rot="1981216">
            <a:off x="449407" y="3969589"/>
            <a:ext cx="1289252" cy="5748470"/>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7" name="Rectangle: Rounded Corners 6">
            <a:extLst>
              <a:ext uri="{FF2B5EF4-FFF2-40B4-BE49-F238E27FC236}">
                <a16:creationId xmlns:a16="http://schemas.microsoft.com/office/drawing/2014/main" id="{D0AD0BE8-6C25-B11C-6EF1-C2D71BD80CD0}"/>
              </a:ext>
            </a:extLst>
          </p:cNvPr>
          <p:cNvSpPr/>
          <p:nvPr/>
        </p:nvSpPr>
        <p:spPr>
          <a:xfrm rot="1981216">
            <a:off x="4382608" y="549941"/>
            <a:ext cx="1289252" cy="5748470"/>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8" name="Rectangle: Rounded Corners 7">
            <a:extLst>
              <a:ext uri="{FF2B5EF4-FFF2-40B4-BE49-F238E27FC236}">
                <a16:creationId xmlns:a16="http://schemas.microsoft.com/office/drawing/2014/main" id="{7448065C-F7AA-E8D2-EFDE-23C1DAC6F936}"/>
              </a:ext>
            </a:extLst>
          </p:cNvPr>
          <p:cNvSpPr/>
          <p:nvPr/>
        </p:nvSpPr>
        <p:spPr>
          <a:xfrm rot="1981216">
            <a:off x="1217948" y="5386606"/>
            <a:ext cx="1289252" cy="5748470"/>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9" name="Rectangle: Rounded Corners 8">
            <a:extLst>
              <a:ext uri="{FF2B5EF4-FFF2-40B4-BE49-F238E27FC236}">
                <a16:creationId xmlns:a16="http://schemas.microsoft.com/office/drawing/2014/main" id="{2DDBADD7-4B8C-A512-B06E-6E51C22B3181}"/>
              </a:ext>
            </a:extLst>
          </p:cNvPr>
          <p:cNvSpPr/>
          <p:nvPr/>
        </p:nvSpPr>
        <p:spPr>
          <a:xfrm rot="1981216">
            <a:off x="3935630" y="2433944"/>
            <a:ext cx="1289252" cy="8258352"/>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11" name="Rectangle: Rounded Corners 10">
            <a:extLst>
              <a:ext uri="{FF2B5EF4-FFF2-40B4-BE49-F238E27FC236}">
                <a16:creationId xmlns:a16="http://schemas.microsoft.com/office/drawing/2014/main" id="{7E7D7EEE-7FF2-2903-F349-9C0DC9406D74}"/>
              </a:ext>
            </a:extLst>
          </p:cNvPr>
          <p:cNvSpPr/>
          <p:nvPr/>
        </p:nvSpPr>
        <p:spPr>
          <a:xfrm rot="1981216">
            <a:off x="5957320" y="3999410"/>
            <a:ext cx="1289252" cy="3904695"/>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12" name="Rectangle: Rounded Corners 11">
            <a:extLst>
              <a:ext uri="{FF2B5EF4-FFF2-40B4-BE49-F238E27FC236}">
                <a16:creationId xmlns:a16="http://schemas.microsoft.com/office/drawing/2014/main" id="{8A391A55-DFB2-D2F9-8B5B-F781676A772B}"/>
              </a:ext>
            </a:extLst>
          </p:cNvPr>
          <p:cNvSpPr/>
          <p:nvPr/>
        </p:nvSpPr>
        <p:spPr>
          <a:xfrm rot="1981216">
            <a:off x="4127657" y="7446082"/>
            <a:ext cx="1289252" cy="2666252"/>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13" name="TextBox 12">
            <a:extLst>
              <a:ext uri="{FF2B5EF4-FFF2-40B4-BE49-F238E27FC236}">
                <a16:creationId xmlns:a16="http://schemas.microsoft.com/office/drawing/2014/main" id="{26024DC2-1C22-94DE-C314-D89A53CF81E2}"/>
              </a:ext>
            </a:extLst>
          </p:cNvPr>
          <p:cNvSpPr txBox="1"/>
          <p:nvPr/>
        </p:nvSpPr>
        <p:spPr>
          <a:xfrm>
            <a:off x="8740718" y="3564307"/>
            <a:ext cx="9234806" cy="1863267"/>
          </a:xfrm>
          <a:prstGeom prst="rect">
            <a:avLst/>
          </a:prstGeom>
          <a:noFill/>
        </p:spPr>
        <p:txBody>
          <a:bodyPr wrap="square" rtlCol="0">
            <a:spAutoFit/>
          </a:bodyPr>
          <a:lstStyle/>
          <a:p>
            <a:pPr algn="ctr" defTabSz="1371600">
              <a:lnSpc>
                <a:spcPct val="125000"/>
              </a:lnSpc>
              <a:defRPr/>
            </a:pPr>
            <a:r>
              <a:rPr lang="en-US" sz="5400" b="1">
                <a:solidFill>
                  <a:schemeClr val="bg1"/>
                </a:solidFill>
                <a:latin typeface="Times New Roman" panose="02020603050405020304" pitchFamily="18" charset="0"/>
                <a:cs typeface="Times New Roman" panose="02020603050405020304" pitchFamily="18" charset="0"/>
              </a:rPr>
              <a:t>CHÀO MỪNG EM ĐẾN VỚI </a:t>
            </a:r>
            <a:r>
              <a:rPr lang="en-US" sz="4200" b="1">
                <a:solidFill>
                  <a:srgbClr val="FFFF00"/>
                </a:solidFill>
                <a:latin typeface="Times New Roman" panose="02020603050405020304" pitchFamily="18" charset="0"/>
                <a:cs typeface="Times New Roman" panose="02020603050405020304" pitchFamily="18" charset="0"/>
              </a:rPr>
              <a:t>LỚP HỌC KHOA HỌC TỰ NHIÊN 9</a:t>
            </a:r>
            <a:endParaRPr lang="en-US" sz="5400" b="1" dirty="0">
              <a:solidFill>
                <a:srgbClr val="FFFF00"/>
              </a:solidFill>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38CB39C0-49C3-6A8C-5DDE-3DEFF2C07309}"/>
              </a:ext>
            </a:extLst>
          </p:cNvPr>
          <p:cNvCxnSpPr/>
          <p:nvPr/>
        </p:nvCxnSpPr>
        <p:spPr>
          <a:xfrm>
            <a:off x="11430000" y="7658100"/>
            <a:ext cx="3566160" cy="0"/>
          </a:xfrm>
          <a:prstGeom prst="line">
            <a:avLst/>
          </a:prstGeom>
          <a:ln w="28575">
            <a:solidFill>
              <a:srgbClr val="1B331D"/>
            </a:solidFill>
          </a:ln>
        </p:spPr>
        <p:style>
          <a:lnRef idx="1">
            <a:schemeClr val="accent1"/>
          </a:lnRef>
          <a:fillRef idx="0">
            <a:schemeClr val="accent1"/>
          </a:fillRef>
          <a:effectRef idx="0">
            <a:schemeClr val="accent1"/>
          </a:effectRef>
          <a:fontRef idx="minor">
            <a:schemeClr val="tx1"/>
          </a:fontRef>
        </p:style>
      </p:cxnSp>
      <p:sp useBgFill="1">
        <p:nvSpPr>
          <p:cNvPr id="133" name="Rectangle: Rounded Corners 132">
            <a:extLst>
              <a:ext uri="{FF2B5EF4-FFF2-40B4-BE49-F238E27FC236}">
                <a16:creationId xmlns:a16="http://schemas.microsoft.com/office/drawing/2014/main" id="{6F5AA2CE-F784-2564-480F-0B89DCE5227C}"/>
              </a:ext>
            </a:extLst>
          </p:cNvPr>
          <p:cNvSpPr/>
          <p:nvPr/>
        </p:nvSpPr>
        <p:spPr>
          <a:xfrm rot="1981216">
            <a:off x="6180932" y="6020072"/>
            <a:ext cx="1289252" cy="4150064"/>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 name="AutoShape 2" descr="600 Logo địa chỉ ý tưởng | biểu tượng ứng dụng, tiếng phần ..."/>
          <p:cNvSpPr>
            <a:spLocks noChangeAspect="1" noChangeArrowheads="1"/>
          </p:cNvSpPr>
          <p:nvPr/>
        </p:nvSpPr>
        <p:spPr bwMode="auto">
          <a:xfrm>
            <a:off x="233363" y="-216694"/>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pPr defTabSz="1371600">
              <a:defRPr/>
            </a:pPr>
            <a:endParaRPr lang="en-US" sz="2700">
              <a:solidFill>
                <a:prstClr val="black"/>
              </a:solidFill>
              <a:latin typeface="Calibri"/>
            </a:endParaRPr>
          </a:p>
        </p:txBody>
      </p:sp>
      <p:sp>
        <p:nvSpPr>
          <p:cNvPr id="16" name="AutoShape 4" descr="600 Logo địa chỉ ý tưởng | biểu tượng ứng dụng, tiếng phần ..."/>
          <p:cNvSpPr>
            <a:spLocks noChangeAspect="1" noChangeArrowheads="1"/>
          </p:cNvSpPr>
          <p:nvPr/>
        </p:nvSpPr>
        <p:spPr bwMode="auto">
          <a:xfrm>
            <a:off x="461963" y="11906"/>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pPr defTabSz="1371600">
              <a:defRPr/>
            </a:pPr>
            <a:endParaRPr lang="en-US" sz="2700">
              <a:solidFill>
                <a:prstClr val="black"/>
              </a:solidFill>
              <a:latin typeface="Calibri"/>
            </a:endParaRPr>
          </a:p>
        </p:txBody>
      </p:sp>
      <p:sp useBgFill="1">
        <p:nvSpPr>
          <p:cNvPr id="18" name="Rectangle: Rounded Corners 17">
            <a:extLst>
              <a:ext uri="{FF2B5EF4-FFF2-40B4-BE49-F238E27FC236}">
                <a16:creationId xmlns:a16="http://schemas.microsoft.com/office/drawing/2014/main" id="{E3188441-9CB7-2ED7-E00F-2024F9F8465F}"/>
              </a:ext>
            </a:extLst>
          </p:cNvPr>
          <p:cNvSpPr/>
          <p:nvPr/>
        </p:nvSpPr>
        <p:spPr>
          <a:xfrm rot="1981216">
            <a:off x="318671" y="17227"/>
            <a:ext cx="1289252" cy="4150064"/>
          </a:xfrm>
          <a:prstGeom prst="roundRect">
            <a:avLst>
              <a:gd name="adj" fmla="val 464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15" name="Rectangle: Rounded Corners 14">
            <a:extLst>
              <a:ext uri="{FF2B5EF4-FFF2-40B4-BE49-F238E27FC236}">
                <a16:creationId xmlns:a16="http://schemas.microsoft.com/office/drawing/2014/main" id="{4F004476-027A-2B12-115D-AA74E46CD18E}"/>
              </a:ext>
            </a:extLst>
          </p:cNvPr>
          <p:cNvSpPr/>
          <p:nvPr/>
        </p:nvSpPr>
        <p:spPr>
          <a:xfrm rot="1981216">
            <a:off x="6543076" y="1908178"/>
            <a:ext cx="1289252" cy="1267046"/>
          </a:xfrm>
          <a:prstGeom prst="roundRect">
            <a:avLst>
              <a:gd name="adj" fmla="val 2466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useBgFill="1">
        <p:nvSpPr>
          <p:cNvPr id="17" name="Rectangle: Rounded Corners 16">
            <a:extLst>
              <a:ext uri="{FF2B5EF4-FFF2-40B4-BE49-F238E27FC236}">
                <a16:creationId xmlns:a16="http://schemas.microsoft.com/office/drawing/2014/main" id="{4F55A59A-ABD9-9EB3-22A8-249736FCE2AB}"/>
              </a:ext>
            </a:extLst>
          </p:cNvPr>
          <p:cNvSpPr/>
          <p:nvPr/>
        </p:nvSpPr>
        <p:spPr>
          <a:xfrm rot="1981216">
            <a:off x="6695476" y="2060578"/>
            <a:ext cx="1289252" cy="1267046"/>
          </a:xfrm>
          <a:prstGeom prst="roundRect">
            <a:avLst>
              <a:gd name="adj" fmla="val 2466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Tree>
    <p:custDataLst>
      <p:tags r:id="rId1"/>
    </p:custDataLst>
    <p:extLst>
      <p:ext uri="{BB962C8B-B14F-4D97-AF65-F5344CB8AC3E}">
        <p14:creationId xmlns:p14="http://schemas.microsoft.com/office/powerpoint/2010/main" val="5695599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12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4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12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2" dur="125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2" fill="hold" grpId="0" nodeType="withEffect" p14:presetBounceEnd="4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125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14:presetBounceEnd="4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125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2" fill="hold" grpId="0" nodeType="withEffect" p14:presetBounceEnd="4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125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4" dur="125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3" fill="hold" grpId="0" nodeType="withEffect" p14:presetBounceEnd="4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125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28" dur="125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14:presetBounceEnd="4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40000">
                                          <p:cBhvr additive="base">
                                            <p:cTn id="31" dur="125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32" dur="125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12" fill="hold" grpId="0" nodeType="withEffect" p14:presetBounceEnd="4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40000">
                                          <p:cBhvr additive="base">
                                            <p:cTn id="35" dur="1250" fill="hold"/>
                                            <p:tgtEl>
                                              <p:spTgt spid="12"/>
                                            </p:tgtEl>
                                            <p:attrNameLst>
                                              <p:attrName>ppt_x</p:attrName>
                                            </p:attrNameLst>
                                          </p:cBhvr>
                                          <p:tavLst>
                                            <p:tav tm="0">
                                              <p:val>
                                                <p:strVal val="0-#ppt_w/2"/>
                                              </p:val>
                                            </p:tav>
                                            <p:tav tm="100000">
                                              <p:val>
                                                <p:strVal val="#ppt_x"/>
                                              </p:val>
                                            </p:tav>
                                          </p:tavLst>
                                        </p:anim>
                                        <p:anim calcmode="lin" valueType="num" p14:bounceEnd="40000">
                                          <p:cBhvr additive="base">
                                            <p:cTn id="36" dur="125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14:presetBounceEnd="40000">
                                      <p:stCondLst>
                                        <p:cond delay="0"/>
                                      </p:stCondLst>
                                      <p:childTnLst>
                                        <p:set>
                                          <p:cBhvr>
                                            <p:cTn id="38" dur="1" fill="hold">
                                              <p:stCondLst>
                                                <p:cond delay="0"/>
                                              </p:stCondLst>
                                            </p:cTn>
                                            <p:tgtEl>
                                              <p:spTgt spid="133"/>
                                            </p:tgtEl>
                                            <p:attrNameLst>
                                              <p:attrName>style.visibility</p:attrName>
                                            </p:attrNameLst>
                                          </p:cBhvr>
                                          <p:to>
                                            <p:strVal val="visible"/>
                                          </p:to>
                                        </p:set>
                                        <p:anim calcmode="lin" valueType="num" p14:bounceEnd="40000">
                                          <p:cBhvr additive="base">
                                            <p:cTn id="39" dur="1250" fill="hold"/>
                                            <p:tgtEl>
                                              <p:spTgt spid="133"/>
                                            </p:tgtEl>
                                            <p:attrNameLst>
                                              <p:attrName>ppt_x</p:attrName>
                                            </p:attrNameLst>
                                          </p:cBhvr>
                                          <p:tavLst>
                                            <p:tav tm="0">
                                              <p:val>
                                                <p:strVal val="0-#ppt_w/2"/>
                                              </p:val>
                                            </p:tav>
                                            <p:tav tm="100000">
                                              <p:val>
                                                <p:strVal val="#ppt_x"/>
                                              </p:val>
                                            </p:tav>
                                          </p:tavLst>
                                        </p:anim>
                                        <p:anim calcmode="lin" valueType="num" p14:bounceEnd="40000">
                                          <p:cBhvr additive="base">
                                            <p:cTn id="40" dur="1250" fill="hold"/>
                                            <p:tgtEl>
                                              <p:spTgt spid="133"/>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14:presetBounceEnd="40000">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14:bounceEnd="40000">
                                          <p:cBhvr additive="base">
                                            <p:cTn id="43" dur="125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44" dur="1250" fill="hold"/>
                                            <p:tgtEl>
                                              <p:spTgt spid="18"/>
                                            </p:tgtEl>
                                            <p:attrNameLst>
                                              <p:attrName>ppt_y</p:attrName>
                                            </p:attrNameLst>
                                          </p:cBhvr>
                                          <p:tavLst>
                                            <p:tav tm="0">
                                              <p:val>
                                                <p:strVal val="1+#ppt_h/2"/>
                                              </p:val>
                                            </p:tav>
                                            <p:tav tm="100000">
                                              <p:val>
                                                <p:strVal val="#ppt_y"/>
                                              </p:val>
                                            </p:tav>
                                          </p:tavLst>
                                        </p:anim>
                                      </p:childTnLst>
                                    </p:cTn>
                                  </p:par>
                                </p:childTnLst>
                              </p:cTn>
                            </p:par>
                            <p:par>
                              <p:cTn id="45" fill="hold">
                                <p:stCondLst>
                                  <p:cond delay="1250"/>
                                </p:stCondLst>
                                <p:childTnLst>
                                  <p:par>
                                    <p:cTn id="46" presetID="2" presetClass="entr" presetSubtype="2" decel="6000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1750"/>
                                </p:stCondLst>
                                <p:childTnLst>
                                  <p:par>
                                    <p:cTn id="51" presetID="2" presetClass="entr" presetSubtype="2" decel="6000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par>
                                    <p:cTn id="55" presetID="2" presetClass="entr" presetSubtype="12" fill="hold" grpId="0" nodeType="withEffect" p14:presetBounceEnd="40000">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14:bounceEnd="40000">
                                          <p:cBhvr additive="base">
                                            <p:cTn id="57" dur="125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14:presetBounceEnd="40000">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14:bounceEnd="40000">
                                          <p:cBhvr additive="base">
                                            <p:cTn id="61" dur="125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62" dur="12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p:bldP spid="133" grpId="0" animBg="1"/>
          <p:bldP spid="18" grpId="0" animBg="1"/>
          <p:bldP spid="15"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1+#ppt_w/2"/>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250" fill="hold"/>
                                            <p:tgtEl>
                                              <p:spTgt spid="6"/>
                                            </p:tgtEl>
                                            <p:attrNameLst>
                                              <p:attrName>ppt_x</p:attrName>
                                            </p:attrNameLst>
                                          </p:cBhvr>
                                          <p:tavLst>
                                            <p:tav tm="0">
                                              <p:val>
                                                <p:strVal val="0-#ppt_w/2"/>
                                              </p:val>
                                            </p:tav>
                                            <p:tav tm="100000">
                                              <p:val>
                                                <p:strVal val="#ppt_x"/>
                                              </p:val>
                                            </p:tav>
                                          </p:tavLst>
                                        </p:anim>
                                        <p:anim calcmode="lin" valueType="num">
                                          <p:cBhvr additive="base">
                                            <p:cTn id="16" dur="12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1+#ppt_w/2"/>
                                              </p:val>
                                            </p:tav>
                                            <p:tav tm="100000">
                                              <p:val>
                                                <p:strVal val="#ppt_x"/>
                                              </p:val>
                                            </p:tav>
                                          </p:tavLst>
                                        </p:anim>
                                        <p:anim calcmode="lin" valueType="num">
                                          <p:cBhvr additive="base">
                                            <p:cTn id="20" dur="125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250" fill="hold"/>
                                            <p:tgtEl>
                                              <p:spTgt spid="8"/>
                                            </p:tgtEl>
                                            <p:attrNameLst>
                                              <p:attrName>ppt_x</p:attrName>
                                            </p:attrNameLst>
                                          </p:cBhvr>
                                          <p:tavLst>
                                            <p:tav tm="0">
                                              <p:val>
                                                <p:strVal val="0-#ppt_w/2"/>
                                              </p:val>
                                            </p:tav>
                                            <p:tav tm="100000">
                                              <p:val>
                                                <p:strVal val="#ppt_x"/>
                                              </p:val>
                                            </p:tav>
                                          </p:tavLst>
                                        </p:anim>
                                        <p:anim calcmode="lin" valueType="num">
                                          <p:cBhvr additive="base">
                                            <p:cTn id="24" dur="125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250" fill="hold"/>
                                            <p:tgtEl>
                                              <p:spTgt spid="9"/>
                                            </p:tgtEl>
                                            <p:attrNameLst>
                                              <p:attrName>ppt_x</p:attrName>
                                            </p:attrNameLst>
                                          </p:cBhvr>
                                          <p:tavLst>
                                            <p:tav tm="0">
                                              <p:val>
                                                <p:strVal val="1+#ppt_w/2"/>
                                              </p:val>
                                            </p:tav>
                                            <p:tav tm="100000">
                                              <p:val>
                                                <p:strVal val="#ppt_x"/>
                                              </p:val>
                                            </p:tav>
                                          </p:tavLst>
                                        </p:anim>
                                        <p:anim calcmode="lin" valueType="num">
                                          <p:cBhvr additive="base">
                                            <p:cTn id="28" dur="125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250" fill="hold"/>
                                            <p:tgtEl>
                                              <p:spTgt spid="11"/>
                                            </p:tgtEl>
                                            <p:attrNameLst>
                                              <p:attrName>ppt_x</p:attrName>
                                            </p:attrNameLst>
                                          </p:cBhvr>
                                          <p:tavLst>
                                            <p:tav tm="0">
                                              <p:val>
                                                <p:strVal val="1+#ppt_w/2"/>
                                              </p:val>
                                            </p:tav>
                                            <p:tav tm="100000">
                                              <p:val>
                                                <p:strVal val="#ppt_x"/>
                                              </p:val>
                                            </p:tav>
                                          </p:tavLst>
                                        </p:anim>
                                        <p:anim calcmode="lin" valueType="num">
                                          <p:cBhvr additive="base">
                                            <p:cTn id="32" dur="125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1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250" fill="hold"/>
                                            <p:tgtEl>
                                              <p:spTgt spid="12"/>
                                            </p:tgtEl>
                                            <p:attrNameLst>
                                              <p:attrName>ppt_x</p:attrName>
                                            </p:attrNameLst>
                                          </p:cBhvr>
                                          <p:tavLst>
                                            <p:tav tm="0">
                                              <p:val>
                                                <p:strVal val="0-#ppt_w/2"/>
                                              </p:val>
                                            </p:tav>
                                            <p:tav tm="100000">
                                              <p:val>
                                                <p:strVal val="#ppt_x"/>
                                              </p:val>
                                            </p:tav>
                                          </p:tavLst>
                                        </p:anim>
                                        <p:anim calcmode="lin" valueType="num">
                                          <p:cBhvr additive="base">
                                            <p:cTn id="36" dur="125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133"/>
                                            </p:tgtEl>
                                            <p:attrNameLst>
                                              <p:attrName>style.visibility</p:attrName>
                                            </p:attrNameLst>
                                          </p:cBhvr>
                                          <p:to>
                                            <p:strVal val="visible"/>
                                          </p:to>
                                        </p:set>
                                        <p:anim calcmode="lin" valueType="num">
                                          <p:cBhvr additive="base">
                                            <p:cTn id="39" dur="1250" fill="hold"/>
                                            <p:tgtEl>
                                              <p:spTgt spid="133"/>
                                            </p:tgtEl>
                                            <p:attrNameLst>
                                              <p:attrName>ppt_x</p:attrName>
                                            </p:attrNameLst>
                                          </p:cBhvr>
                                          <p:tavLst>
                                            <p:tav tm="0">
                                              <p:val>
                                                <p:strVal val="0-#ppt_w/2"/>
                                              </p:val>
                                            </p:tav>
                                            <p:tav tm="100000">
                                              <p:val>
                                                <p:strVal val="#ppt_x"/>
                                              </p:val>
                                            </p:tav>
                                          </p:tavLst>
                                        </p:anim>
                                        <p:anim calcmode="lin" valueType="num">
                                          <p:cBhvr additive="base">
                                            <p:cTn id="40" dur="1250" fill="hold"/>
                                            <p:tgtEl>
                                              <p:spTgt spid="133"/>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250" fill="hold"/>
                                            <p:tgtEl>
                                              <p:spTgt spid="18"/>
                                            </p:tgtEl>
                                            <p:attrNameLst>
                                              <p:attrName>ppt_x</p:attrName>
                                            </p:attrNameLst>
                                          </p:cBhvr>
                                          <p:tavLst>
                                            <p:tav tm="0">
                                              <p:val>
                                                <p:strVal val="0-#ppt_w/2"/>
                                              </p:val>
                                            </p:tav>
                                            <p:tav tm="100000">
                                              <p:val>
                                                <p:strVal val="#ppt_x"/>
                                              </p:val>
                                            </p:tav>
                                          </p:tavLst>
                                        </p:anim>
                                        <p:anim calcmode="lin" valueType="num">
                                          <p:cBhvr additive="base">
                                            <p:cTn id="44" dur="1250" fill="hold"/>
                                            <p:tgtEl>
                                              <p:spTgt spid="18"/>
                                            </p:tgtEl>
                                            <p:attrNameLst>
                                              <p:attrName>ppt_y</p:attrName>
                                            </p:attrNameLst>
                                          </p:cBhvr>
                                          <p:tavLst>
                                            <p:tav tm="0">
                                              <p:val>
                                                <p:strVal val="1+#ppt_h/2"/>
                                              </p:val>
                                            </p:tav>
                                            <p:tav tm="100000">
                                              <p:val>
                                                <p:strVal val="#ppt_y"/>
                                              </p:val>
                                            </p:tav>
                                          </p:tavLst>
                                        </p:anim>
                                      </p:childTnLst>
                                    </p:cTn>
                                  </p:par>
                                </p:childTnLst>
                              </p:cTn>
                            </p:par>
                            <p:par>
                              <p:cTn id="45" fill="hold">
                                <p:stCondLst>
                                  <p:cond delay="1250"/>
                                </p:stCondLst>
                                <p:childTnLst>
                                  <p:par>
                                    <p:cTn id="46" presetID="2" presetClass="entr" presetSubtype="2" decel="6000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1750"/>
                                </p:stCondLst>
                                <p:childTnLst>
                                  <p:par>
                                    <p:cTn id="51" presetID="2" presetClass="entr" presetSubtype="2" decel="6000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par>
                                    <p:cTn id="55" presetID="2" presetClass="entr" presetSubtype="12"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250" fill="hold"/>
                                            <p:tgtEl>
                                              <p:spTgt spid="15"/>
                                            </p:tgtEl>
                                            <p:attrNameLst>
                                              <p:attrName>ppt_x</p:attrName>
                                            </p:attrNameLst>
                                          </p:cBhvr>
                                          <p:tavLst>
                                            <p:tav tm="0">
                                              <p:val>
                                                <p:strVal val="0-#ppt_w/2"/>
                                              </p:val>
                                            </p:tav>
                                            <p:tav tm="100000">
                                              <p:val>
                                                <p:strVal val="#ppt_x"/>
                                              </p:val>
                                            </p:tav>
                                          </p:tavLst>
                                        </p:anim>
                                        <p:anim calcmode="lin" valueType="num">
                                          <p:cBhvr additive="base">
                                            <p:cTn id="58" dur="125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1250" fill="hold"/>
                                            <p:tgtEl>
                                              <p:spTgt spid="17"/>
                                            </p:tgtEl>
                                            <p:attrNameLst>
                                              <p:attrName>ppt_x</p:attrName>
                                            </p:attrNameLst>
                                          </p:cBhvr>
                                          <p:tavLst>
                                            <p:tav tm="0">
                                              <p:val>
                                                <p:strVal val="0-#ppt_w/2"/>
                                              </p:val>
                                            </p:tav>
                                            <p:tav tm="100000">
                                              <p:val>
                                                <p:strVal val="#ppt_x"/>
                                              </p:val>
                                            </p:tav>
                                          </p:tavLst>
                                        </p:anim>
                                        <p:anim calcmode="lin" valueType="num">
                                          <p:cBhvr additive="base">
                                            <p:cTn id="62" dur="12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p:bldP spid="133" grpId="0" animBg="1"/>
          <p:bldP spid="18" grpId="0" animBg="1"/>
          <p:bldP spid="15" grpId="0" animBg="1"/>
          <p:bldP spid="1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5FF6B1-127B-9BB2-9E2F-C829BE4BCE1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0" y="0"/>
            <a:ext cx="18288000" cy="10271760"/>
          </a:xfrm>
          <a:prstGeom prst="rect">
            <a:avLst/>
          </a:prstGeom>
        </p:spPr>
      </p:pic>
      <p:sp>
        <p:nvSpPr>
          <p:cNvPr id="22" name="Rectangle 21">
            <a:extLst>
              <a:ext uri="{FF2B5EF4-FFF2-40B4-BE49-F238E27FC236}">
                <a16:creationId xmlns:a16="http://schemas.microsoft.com/office/drawing/2014/main" id="{AB8566D1-A90A-BA36-CDF7-854F96C35E5A}"/>
              </a:ext>
            </a:extLst>
          </p:cNvPr>
          <p:cNvSpPr/>
          <p:nvPr/>
        </p:nvSpPr>
        <p:spPr>
          <a:xfrm>
            <a:off x="0" y="0"/>
            <a:ext cx="18288000" cy="10271760"/>
          </a:xfrm>
          <a:prstGeom prst="rect">
            <a:avLst/>
          </a:pr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3" name="Picture 22">
            <a:extLst>
              <a:ext uri="{FF2B5EF4-FFF2-40B4-BE49-F238E27FC236}">
                <a16:creationId xmlns:a16="http://schemas.microsoft.com/office/drawing/2014/main" id="{3414B0D0-6D54-B032-6AA2-D6BD50449F67}"/>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20077" r="29525" b="25364"/>
          <a:stretch/>
        </p:blipFill>
        <p:spPr>
          <a:xfrm>
            <a:off x="-63060" y="2033750"/>
            <a:ext cx="7776344" cy="7267904"/>
          </a:xfrm>
          <a:prstGeom prst="rect">
            <a:avLst/>
          </a:prstGeom>
        </p:spPr>
      </p:pic>
      <p:sp>
        <p:nvSpPr>
          <p:cNvPr id="24" name="Freeform: Shape 23">
            <a:extLst>
              <a:ext uri="{FF2B5EF4-FFF2-40B4-BE49-F238E27FC236}">
                <a16:creationId xmlns:a16="http://schemas.microsoft.com/office/drawing/2014/main" id="{C7E16241-654F-34CC-05A6-79CD17A9D095}"/>
              </a:ext>
            </a:extLst>
          </p:cNvPr>
          <p:cNvSpPr/>
          <p:nvPr/>
        </p:nvSpPr>
        <p:spPr>
          <a:xfrm>
            <a:off x="-2170141" y="-341355"/>
            <a:ext cx="11968424" cy="11968424"/>
          </a:xfrm>
          <a:custGeom>
            <a:avLst/>
            <a:gdLst>
              <a:gd name="connsiteX0" fmla="*/ 3429000 w 6858000"/>
              <a:gd name="connsiteY0" fmla="*/ 1560059 h 6858000"/>
              <a:gd name="connsiteX1" fmla="*/ 2972805 w 6858000"/>
              <a:gd name="connsiteY1" fmla="*/ 1749021 h 6858000"/>
              <a:gd name="connsiteX2" fmla="*/ 1708381 w 6858000"/>
              <a:gd name="connsiteY2" fmla="*/ 3013445 h 6858000"/>
              <a:gd name="connsiteX3" fmla="*/ 1708381 w 6858000"/>
              <a:gd name="connsiteY3" fmla="*/ 3925835 h 6858000"/>
              <a:gd name="connsiteX4" fmla="*/ 2972805 w 6858000"/>
              <a:gd name="connsiteY4" fmla="*/ 5190259 h 6858000"/>
              <a:gd name="connsiteX5" fmla="*/ 3885195 w 6858000"/>
              <a:gd name="connsiteY5" fmla="*/ 5190259 h 6858000"/>
              <a:gd name="connsiteX6" fmla="*/ 5149619 w 6858000"/>
              <a:gd name="connsiteY6" fmla="*/ 3925835 h 6858000"/>
              <a:gd name="connsiteX7" fmla="*/ 5149619 w 6858000"/>
              <a:gd name="connsiteY7" fmla="*/ 3013445 h 6858000"/>
              <a:gd name="connsiteX8" fmla="*/ 3885195 w 6858000"/>
              <a:gd name="connsiteY8" fmla="*/ 1749021 h 6858000"/>
              <a:gd name="connsiteX9" fmla="*/ 3429000 w 6858000"/>
              <a:gd name="connsiteY9" fmla="*/ 1560059 h 6858000"/>
              <a:gd name="connsiteX10" fmla="*/ 3429000 w 6858000"/>
              <a:gd name="connsiteY10" fmla="*/ 0 h 6858000"/>
              <a:gd name="connsiteX11" fmla="*/ 6858000 w 6858000"/>
              <a:gd name="connsiteY11" fmla="*/ 3429000 h 6858000"/>
              <a:gd name="connsiteX12" fmla="*/ 3429000 w 6858000"/>
              <a:gd name="connsiteY12" fmla="*/ 6858000 h 6858000"/>
              <a:gd name="connsiteX13" fmla="*/ 0 w 6858000"/>
              <a:gd name="connsiteY13" fmla="*/ 3429000 h 6858000"/>
              <a:gd name="connsiteX14" fmla="*/ 3429000 w 6858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8000" h="6858000">
                <a:moveTo>
                  <a:pt x="3429000" y="1560059"/>
                </a:moveTo>
                <a:cubicBezTo>
                  <a:pt x="3263890" y="1560059"/>
                  <a:pt x="3098780" y="1623046"/>
                  <a:pt x="2972805" y="1749021"/>
                </a:cubicBezTo>
                <a:lnTo>
                  <a:pt x="1708381" y="3013445"/>
                </a:lnTo>
                <a:cubicBezTo>
                  <a:pt x="1456432" y="3265394"/>
                  <a:pt x="1456432" y="3673886"/>
                  <a:pt x="1708381" y="3925835"/>
                </a:cubicBezTo>
                <a:lnTo>
                  <a:pt x="2972805" y="5190259"/>
                </a:lnTo>
                <a:cubicBezTo>
                  <a:pt x="3224755" y="5442209"/>
                  <a:pt x="3633246" y="5442209"/>
                  <a:pt x="3885195" y="5190259"/>
                </a:cubicBezTo>
                <a:lnTo>
                  <a:pt x="5149619" y="3925835"/>
                </a:lnTo>
                <a:cubicBezTo>
                  <a:pt x="5401569" y="3673886"/>
                  <a:pt x="5401569" y="3265394"/>
                  <a:pt x="5149619" y="3013445"/>
                </a:cubicBezTo>
                <a:lnTo>
                  <a:pt x="3885195" y="1749021"/>
                </a:lnTo>
                <a:cubicBezTo>
                  <a:pt x="3759221" y="1623046"/>
                  <a:pt x="3594110" y="1560059"/>
                  <a:pt x="3429000" y="1560059"/>
                </a:cubicBezTo>
                <a:close/>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a:solidFill>
            <a:srgbClr val="8ADAB2">
              <a:alpha val="3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25" name="Freeform: Shape 24">
            <a:extLst>
              <a:ext uri="{FF2B5EF4-FFF2-40B4-BE49-F238E27FC236}">
                <a16:creationId xmlns:a16="http://schemas.microsoft.com/office/drawing/2014/main" id="{C8481889-2356-0A1A-DB7C-431D80975DF0}"/>
              </a:ext>
            </a:extLst>
          </p:cNvPr>
          <p:cNvSpPr/>
          <p:nvPr/>
        </p:nvSpPr>
        <p:spPr>
          <a:xfrm>
            <a:off x="-2446053" y="-341355"/>
            <a:ext cx="11968424" cy="11968424"/>
          </a:xfrm>
          <a:custGeom>
            <a:avLst/>
            <a:gdLst>
              <a:gd name="connsiteX0" fmla="*/ 3429000 w 6858000"/>
              <a:gd name="connsiteY0" fmla="*/ 1560059 h 6858000"/>
              <a:gd name="connsiteX1" fmla="*/ 2972805 w 6858000"/>
              <a:gd name="connsiteY1" fmla="*/ 1749021 h 6858000"/>
              <a:gd name="connsiteX2" fmla="*/ 1708381 w 6858000"/>
              <a:gd name="connsiteY2" fmla="*/ 3013445 h 6858000"/>
              <a:gd name="connsiteX3" fmla="*/ 1708381 w 6858000"/>
              <a:gd name="connsiteY3" fmla="*/ 3925835 h 6858000"/>
              <a:gd name="connsiteX4" fmla="*/ 2972805 w 6858000"/>
              <a:gd name="connsiteY4" fmla="*/ 5190259 h 6858000"/>
              <a:gd name="connsiteX5" fmla="*/ 3885195 w 6858000"/>
              <a:gd name="connsiteY5" fmla="*/ 5190259 h 6858000"/>
              <a:gd name="connsiteX6" fmla="*/ 5149619 w 6858000"/>
              <a:gd name="connsiteY6" fmla="*/ 3925835 h 6858000"/>
              <a:gd name="connsiteX7" fmla="*/ 5149619 w 6858000"/>
              <a:gd name="connsiteY7" fmla="*/ 3013445 h 6858000"/>
              <a:gd name="connsiteX8" fmla="*/ 3885195 w 6858000"/>
              <a:gd name="connsiteY8" fmla="*/ 1749021 h 6858000"/>
              <a:gd name="connsiteX9" fmla="*/ 3429000 w 6858000"/>
              <a:gd name="connsiteY9" fmla="*/ 1560059 h 6858000"/>
              <a:gd name="connsiteX10" fmla="*/ 3429000 w 6858000"/>
              <a:gd name="connsiteY10" fmla="*/ 0 h 6858000"/>
              <a:gd name="connsiteX11" fmla="*/ 6858000 w 6858000"/>
              <a:gd name="connsiteY11" fmla="*/ 3429000 h 6858000"/>
              <a:gd name="connsiteX12" fmla="*/ 3429000 w 6858000"/>
              <a:gd name="connsiteY12" fmla="*/ 6858000 h 6858000"/>
              <a:gd name="connsiteX13" fmla="*/ 0 w 6858000"/>
              <a:gd name="connsiteY13" fmla="*/ 3429000 h 6858000"/>
              <a:gd name="connsiteX14" fmla="*/ 3429000 w 6858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8000" h="6858000">
                <a:moveTo>
                  <a:pt x="3429000" y="1560059"/>
                </a:moveTo>
                <a:cubicBezTo>
                  <a:pt x="3263890" y="1560059"/>
                  <a:pt x="3098780" y="1623046"/>
                  <a:pt x="2972805" y="1749021"/>
                </a:cubicBezTo>
                <a:lnTo>
                  <a:pt x="1708381" y="3013445"/>
                </a:lnTo>
                <a:cubicBezTo>
                  <a:pt x="1456432" y="3265394"/>
                  <a:pt x="1456432" y="3673886"/>
                  <a:pt x="1708381" y="3925835"/>
                </a:cubicBezTo>
                <a:lnTo>
                  <a:pt x="2972805" y="5190259"/>
                </a:lnTo>
                <a:cubicBezTo>
                  <a:pt x="3224755" y="5442209"/>
                  <a:pt x="3633246" y="5442209"/>
                  <a:pt x="3885195" y="5190259"/>
                </a:cubicBezTo>
                <a:lnTo>
                  <a:pt x="5149619" y="3925835"/>
                </a:lnTo>
                <a:cubicBezTo>
                  <a:pt x="5401569" y="3673886"/>
                  <a:pt x="5401569" y="3265394"/>
                  <a:pt x="5149619" y="3013445"/>
                </a:cubicBezTo>
                <a:lnTo>
                  <a:pt x="3885195" y="1749021"/>
                </a:lnTo>
                <a:cubicBezTo>
                  <a:pt x="3759221" y="1623046"/>
                  <a:pt x="3594110" y="1560059"/>
                  <a:pt x="3429000" y="1560059"/>
                </a:cubicBezTo>
                <a:close/>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26" name="TextBox 25">
            <a:extLst>
              <a:ext uri="{FF2B5EF4-FFF2-40B4-BE49-F238E27FC236}">
                <a16:creationId xmlns:a16="http://schemas.microsoft.com/office/drawing/2014/main" id="{5C7FDE60-35B4-5950-8977-9578EA55523E}"/>
              </a:ext>
            </a:extLst>
          </p:cNvPr>
          <p:cNvSpPr txBox="1"/>
          <p:nvPr/>
        </p:nvSpPr>
        <p:spPr>
          <a:xfrm>
            <a:off x="8071152" y="524744"/>
            <a:ext cx="9937161" cy="1015663"/>
          </a:xfrm>
          <a:prstGeom prst="rect">
            <a:avLst/>
          </a:prstGeom>
          <a:noFill/>
        </p:spPr>
        <p:txBody>
          <a:bodyPr wrap="square" rtlCol="0">
            <a:spAutoFit/>
          </a:bodyPr>
          <a:lstStyle/>
          <a:p>
            <a:pPr algn="ctr"/>
            <a:r>
              <a:rPr lang="en-US" sz="6000" b="1">
                <a:solidFill>
                  <a:srgbClr val="080606"/>
                </a:solidFill>
                <a:latin typeface="Times New Roman" panose="02020603050405020304" pitchFamily="18" charset="0"/>
                <a:cs typeface="Times New Roman" panose="02020603050405020304" pitchFamily="18" charset="0"/>
              </a:rPr>
              <a:t>NỘI DUNG BÀI HỌC</a:t>
            </a:r>
            <a:endParaRPr lang="en-US" sz="6000" b="1" dirty="0">
              <a:solidFill>
                <a:srgbClr val="080606"/>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CFF4E6BF-7E7B-027F-9C7D-F15C75F8271D}"/>
              </a:ext>
            </a:extLst>
          </p:cNvPr>
          <p:cNvSpPr/>
          <p:nvPr/>
        </p:nvSpPr>
        <p:spPr>
          <a:xfrm>
            <a:off x="8072887" y="2100227"/>
            <a:ext cx="1370048" cy="1370048"/>
          </a:xfrm>
          <a:prstGeom prst="ellipse">
            <a:avLst/>
          </a:prstGeom>
          <a:solidFill>
            <a:srgbClr val="DF82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I</a:t>
            </a:r>
          </a:p>
        </p:txBody>
      </p:sp>
      <p:sp>
        <p:nvSpPr>
          <p:cNvPr id="30" name="TextBox 29">
            <a:extLst>
              <a:ext uri="{FF2B5EF4-FFF2-40B4-BE49-F238E27FC236}">
                <a16:creationId xmlns:a16="http://schemas.microsoft.com/office/drawing/2014/main" id="{2631A98E-ACF2-1E8A-AE88-63228E1706D0}"/>
              </a:ext>
            </a:extLst>
          </p:cNvPr>
          <p:cNvSpPr txBox="1"/>
          <p:nvPr/>
        </p:nvSpPr>
        <p:spPr>
          <a:xfrm>
            <a:off x="9632726" y="2374433"/>
            <a:ext cx="7969474" cy="2031325"/>
          </a:xfrm>
          <a:prstGeom prst="rect">
            <a:avLst/>
          </a:prstGeom>
          <a:noFill/>
        </p:spPr>
        <p:txBody>
          <a:bodyPr wrap="square">
            <a:spAutoFit/>
          </a:bodyPr>
          <a:lstStyle/>
          <a:p>
            <a:r>
              <a:rPr lang="en-US" sz="4200" b="1">
                <a:solidFill>
                  <a:schemeClr val="accent2">
                    <a:lumMod val="75000"/>
                  </a:schemeClr>
                </a:solidFill>
                <a:latin typeface="Times New Roman" panose="02020603050405020304" pitchFamily="18" charset="0"/>
                <a:cs typeface="Times New Roman" panose="02020603050405020304" pitchFamily="18" charset="0"/>
              </a:rPr>
              <a:t>ĐO TIÊU CỰ CỦA THẤU KÍNH HỘI TỤ BẰNG PHƯƠNG PHÁP ĐỐI XỨNG</a:t>
            </a:r>
            <a:endParaRPr lang="en-US" sz="4200" b="1">
              <a:solidFill>
                <a:schemeClr val="accent2">
                  <a:lumMod val="75000"/>
                </a:schemeClr>
              </a:solidFill>
            </a:endParaRPr>
          </a:p>
        </p:txBody>
      </p:sp>
      <p:sp>
        <p:nvSpPr>
          <p:cNvPr id="31" name="Oval 30">
            <a:extLst>
              <a:ext uri="{FF2B5EF4-FFF2-40B4-BE49-F238E27FC236}">
                <a16:creationId xmlns:a16="http://schemas.microsoft.com/office/drawing/2014/main" id="{70324A5F-087D-8EF8-C910-15573EC6711A}"/>
              </a:ext>
            </a:extLst>
          </p:cNvPr>
          <p:cNvSpPr/>
          <p:nvPr/>
        </p:nvSpPr>
        <p:spPr>
          <a:xfrm>
            <a:off x="8880309" y="4787457"/>
            <a:ext cx="1471941" cy="1471941"/>
          </a:xfrm>
          <a:prstGeom prst="ellipse">
            <a:avLst/>
          </a:prstGeom>
          <a:solidFill>
            <a:srgbClr val="DF82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II</a:t>
            </a:r>
          </a:p>
        </p:txBody>
      </p:sp>
      <p:sp>
        <p:nvSpPr>
          <p:cNvPr id="32" name="TextBox 31">
            <a:extLst>
              <a:ext uri="{FF2B5EF4-FFF2-40B4-BE49-F238E27FC236}">
                <a16:creationId xmlns:a16="http://schemas.microsoft.com/office/drawing/2014/main" id="{9AC85BAB-A409-6F93-7B94-832DF2CFE9D4}"/>
              </a:ext>
            </a:extLst>
          </p:cNvPr>
          <p:cNvSpPr txBox="1"/>
          <p:nvPr/>
        </p:nvSpPr>
        <p:spPr>
          <a:xfrm>
            <a:off x="10383781" y="5090636"/>
            <a:ext cx="7478552" cy="738664"/>
          </a:xfrm>
          <a:prstGeom prst="rect">
            <a:avLst/>
          </a:prstGeom>
          <a:noFill/>
        </p:spPr>
        <p:txBody>
          <a:bodyPr wrap="square">
            <a:spAutoFit/>
          </a:bodyPr>
          <a:lstStyle/>
          <a:p>
            <a:r>
              <a:rPr lang="en-US" sz="4200" b="1">
                <a:solidFill>
                  <a:schemeClr val="accent2">
                    <a:lumMod val="75000"/>
                  </a:schemeClr>
                </a:solidFill>
                <a:latin typeface="Times New Roman" panose="02020603050405020304" pitchFamily="18" charset="0"/>
                <a:cs typeface="Times New Roman" panose="02020603050405020304" pitchFamily="18" charset="0"/>
              </a:rPr>
              <a:t>THỰC HÀNH</a:t>
            </a:r>
            <a:endParaRPr lang="en-US" sz="4200" b="1">
              <a:solidFill>
                <a:schemeClr val="accent2">
                  <a:lumMod val="75000"/>
                </a:schemeClr>
              </a:solidFill>
            </a:endParaRPr>
          </a:p>
        </p:txBody>
      </p:sp>
      <p:sp>
        <p:nvSpPr>
          <p:cNvPr id="35" name="Oval 34">
            <a:extLst>
              <a:ext uri="{FF2B5EF4-FFF2-40B4-BE49-F238E27FC236}">
                <a16:creationId xmlns:a16="http://schemas.microsoft.com/office/drawing/2014/main" id="{8D253BB0-C01D-1407-6C49-B11195E1C6C2}"/>
              </a:ext>
            </a:extLst>
          </p:cNvPr>
          <p:cNvSpPr/>
          <p:nvPr/>
        </p:nvSpPr>
        <p:spPr>
          <a:xfrm>
            <a:off x="8338975" y="7636552"/>
            <a:ext cx="1471940" cy="1471940"/>
          </a:xfrm>
          <a:prstGeom prst="ellipse">
            <a:avLst/>
          </a:prstGeom>
          <a:solidFill>
            <a:srgbClr val="DF82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III</a:t>
            </a:r>
          </a:p>
        </p:txBody>
      </p:sp>
      <p:sp>
        <p:nvSpPr>
          <p:cNvPr id="36" name="TextBox 35">
            <a:extLst>
              <a:ext uri="{FF2B5EF4-FFF2-40B4-BE49-F238E27FC236}">
                <a16:creationId xmlns:a16="http://schemas.microsoft.com/office/drawing/2014/main" id="{33D2FF88-9DE8-159A-AB81-F1E0EC4C8D47}"/>
              </a:ext>
            </a:extLst>
          </p:cNvPr>
          <p:cNvSpPr txBox="1"/>
          <p:nvPr/>
        </p:nvSpPr>
        <p:spPr>
          <a:xfrm>
            <a:off x="9883426" y="8062436"/>
            <a:ext cx="7478552" cy="738664"/>
          </a:xfrm>
          <a:prstGeom prst="rect">
            <a:avLst/>
          </a:prstGeom>
          <a:noFill/>
        </p:spPr>
        <p:txBody>
          <a:bodyPr wrap="square">
            <a:spAutoFit/>
          </a:bodyPr>
          <a:lstStyle/>
          <a:p>
            <a:r>
              <a:rPr lang="en-US" sz="4200" b="1">
                <a:solidFill>
                  <a:schemeClr val="accent2">
                    <a:lumMod val="75000"/>
                  </a:schemeClr>
                </a:solidFill>
                <a:latin typeface="Times New Roman" panose="02020603050405020304" pitchFamily="18" charset="0"/>
                <a:cs typeface="Times New Roman" panose="02020603050405020304" pitchFamily="18" charset="0"/>
              </a:rPr>
              <a:t>HOÀN THÀNH BÁO CÁO</a:t>
            </a:r>
            <a:endParaRPr lang="en-US" sz="4200" b="1">
              <a:solidFill>
                <a:schemeClr val="accent2">
                  <a:lumMod val="75000"/>
                </a:schemeClr>
              </a:solidFill>
            </a:endParaRPr>
          </a:p>
        </p:txBody>
      </p:sp>
    </p:spTree>
    <p:custDataLst>
      <p:tags r:id="rId1"/>
    </p:custDataLst>
    <p:extLst>
      <p:ext uri="{BB962C8B-B14F-4D97-AF65-F5344CB8AC3E}">
        <p14:creationId xmlns:p14="http://schemas.microsoft.com/office/powerpoint/2010/main" val="4056812359"/>
      </p:ext>
    </p:extLst>
  </p:cSld>
  <p:clrMapOvr>
    <a:masterClrMapping/>
  </p:clrMapOvr>
  <mc:AlternateContent xmlns:mc="http://schemas.openxmlformats.org/markup-compatibility/2006" xmlns:p14="http://schemas.microsoft.com/office/powerpoint/2010/main">
    <mc:Choice Requires="p14">
      <p:transition spd="slow" p14:dur="2000" advClick="0" advTm="12541"/>
    </mc:Choice>
    <mc:Fallback xmlns="">
      <p:transition spd="slow" advClick="0" advTm="12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0" fill="hold"/>
                                        <p:tgtEl>
                                          <p:spTgt spid="2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0000" fill="hold"/>
                                        <p:tgtEl>
                                          <p:spTgt spid="2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2" decel="60000" fill="hold" grpId="0" nodeType="clickEffect">
                                  <p:stCondLst>
                                    <p:cond delay="5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animBg="1"/>
      <p:bldP spid="30" grpId="0"/>
      <p:bldP spid="31" grpId="0" animBg="1"/>
      <p:bldP spid="32" grpId="0"/>
      <p:bldP spid="35"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C4DA69-EB0B-C5E4-CB2D-C4167940D52E}"/>
              </a:ext>
            </a:extLst>
          </p:cNvPr>
          <p:cNvGrpSpPr/>
          <p:nvPr/>
        </p:nvGrpSpPr>
        <p:grpSpPr>
          <a:xfrm>
            <a:off x="3505200" y="499353"/>
            <a:ext cx="13865642" cy="1084521"/>
            <a:chOff x="2115878" y="271122"/>
            <a:chExt cx="8527313" cy="723014"/>
          </a:xfrm>
          <a:solidFill>
            <a:srgbClr val="70BF43"/>
          </a:solidFill>
        </p:grpSpPr>
        <p:sp>
          <p:nvSpPr>
            <p:cNvPr id="6" name="Rectangle: Rounded Corners 5">
              <a:extLst>
                <a:ext uri="{FF2B5EF4-FFF2-40B4-BE49-F238E27FC236}">
                  <a16:creationId xmlns:a16="http://schemas.microsoft.com/office/drawing/2014/main" id="{CFFE8BBB-1527-1FE3-B14D-02DDC6EFB8E9}"/>
                </a:ext>
              </a:extLst>
            </p:cNvPr>
            <p:cNvSpPr/>
            <p:nvPr/>
          </p:nvSpPr>
          <p:spPr>
            <a:xfrm>
              <a:off x="2115878" y="271122"/>
              <a:ext cx="8527313" cy="723014"/>
            </a:xfrm>
            <a:prstGeom prst="roundRect">
              <a:avLst/>
            </a:prstGeom>
            <a:grpFill/>
            <a:ln>
              <a:noFill/>
            </a:ln>
            <a:effectLst>
              <a:glow rad="139700">
                <a:schemeClr val="accent3">
                  <a:satMod val="175000"/>
                  <a:alpha val="40000"/>
                </a:schemeClr>
              </a:glow>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B5B2B5F3-B47F-5901-C931-17D192AF9B61}"/>
                </a:ext>
              </a:extLst>
            </p:cNvPr>
            <p:cNvSpPr txBox="1"/>
            <p:nvPr/>
          </p:nvSpPr>
          <p:spPr>
            <a:xfrm>
              <a:off x="2439689" y="412079"/>
              <a:ext cx="8158336" cy="430887"/>
            </a:xfrm>
            <a:prstGeom prst="rect">
              <a:avLst/>
            </a:prstGeom>
            <a:grp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Bài 9. THỰC HÀNH ĐO TIÊU CỰ CỦA THẤU KÍNH HỘI TỤ</a:t>
              </a:r>
            </a:p>
          </p:txBody>
        </p:sp>
      </p:grpSp>
      <p:sp>
        <p:nvSpPr>
          <p:cNvPr id="8" name="TextBox 7">
            <a:extLst>
              <a:ext uri="{FF2B5EF4-FFF2-40B4-BE49-F238E27FC236}">
                <a16:creationId xmlns:a16="http://schemas.microsoft.com/office/drawing/2014/main" id="{25925504-20B2-4F61-9717-DE239B8B54B8}"/>
              </a:ext>
            </a:extLst>
          </p:cNvPr>
          <p:cNvSpPr txBox="1"/>
          <p:nvPr/>
        </p:nvSpPr>
        <p:spPr>
          <a:xfrm>
            <a:off x="685800" y="2141984"/>
            <a:ext cx="16444951"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I. ĐO TIÊU CỰ CỦA THẤU KÍNH HỘI TỤ BẰNG PHƯƠNG PHÁP ĐỐI XỨNG</a:t>
            </a:r>
          </a:p>
          <a:p>
            <a:r>
              <a:rPr lang="en-US" sz="3600" b="1">
                <a:latin typeface="Times New Roman" panose="02020603050405020304" pitchFamily="18" charset="0"/>
                <a:cs typeface="Times New Roman" panose="02020603050405020304" pitchFamily="18" charset="0"/>
              </a:rPr>
              <a:t>    (Phương pháp Silbermann)</a:t>
            </a:r>
          </a:p>
        </p:txBody>
      </p:sp>
      <p:pic>
        <p:nvPicPr>
          <p:cNvPr id="11" name="Picture 10">
            <a:extLst>
              <a:ext uri="{FF2B5EF4-FFF2-40B4-BE49-F238E27FC236}">
                <a16:creationId xmlns:a16="http://schemas.microsoft.com/office/drawing/2014/main" id="{29B96B31-0520-0A4F-A1F9-59604F3EB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11" y="-328616"/>
            <a:ext cx="2612882" cy="2612882"/>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9087D32-1207-26FF-6826-785FBA22EECE}"/>
                  </a:ext>
                </a:extLst>
              </p:cNvPr>
              <p:cNvSpPr txBox="1"/>
              <p:nvPr/>
            </p:nvSpPr>
            <p:spPr>
              <a:xfrm>
                <a:off x="657386" y="3345045"/>
                <a:ext cx="7579319" cy="1239763"/>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1. Chứng minh công thức </a:t>
                </a:r>
                <a14:m>
                  <m:oMath xmlns:m="http://schemas.openxmlformats.org/officeDocument/2006/math">
                    <m:r>
                      <a:rPr lang="en-US" sz="4800" b="1" i="0" smtClean="0">
                        <a:latin typeface="Cambria Math" panose="02040503050406030204" pitchFamily="18" charset="0"/>
                        <a:cs typeface="Times New Roman" panose="02020603050405020304" pitchFamily="18" charset="0"/>
                      </a:rPr>
                      <m:t>𝐟</m:t>
                    </m:r>
                    <m:r>
                      <a:rPr lang="en-US" sz="4800" b="1" i="0" smtClean="0">
                        <a:latin typeface="Cambria Math" panose="02040503050406030204" pitchFamily="18" charset="0"/>
                        <a:cs typeface="Times New Roman" panose="02020603050405020304" pitchFamily="18" charset="0"/>
                      </a:rPr>
                      <m:t>= </m:t>
                    </m:r>
                    <m:f>
                      <m:fPr>
                        <m:ctrlPr>
                          <a:rPr lang="en-US" sz="4800" b="1" i="1" smtClean="0">
                            <a:latin typeface="Cambria Math" panose="02040503050406030204" pitchFamily="18" charset="0"/>
                            <a:cs typeface="Times New Roman" panose="02020603050405020304" pitchFamily="18" charset="0"/>
                          </a:rPr>
                        </m:ctrlPr>
                      </m:fPr>
                      <m:num>
                        <m:r>
                          <a:rPr lang="en-US" sz="4800" b="1" i="1" smtClean="0">
                            <a:latin typeface="Cambria Math" panose="02040503050406030204" pitchFamily="18" charset="0"/>
                            <a:cs typeface="Times New Roman" panose="02020603050405020304" pitchFamily="18" charset="0"/>
                          </a:rPr>
                          <m:t>𝒅</m:t>
                        </m:r>
                        <m:r>
                          <a:rPr lang="en-US" sz="4800" b="1" i="1" smtClean="0">
                            <a:latin typeface="Cambria Math" panose="02040503050406030204" pitchFamily="18" charset="0"/>
                            <a:cs typeface="Times New Roman" panose="02020603050405020304" pitchFamily="18" charset="0"/>
                          </a:rPr>
                          <m:t>+</m:t>
                        </m:r>
                        <m:sSup>
                          <m:sSupPr>
                            <m:ctrlPr>
                              <a:rPr lang="en-US" sz="4800" b="1" i="1" smtClean="0">
                                <a:latin typeface="Cambria Math" panose="02040503050406030204" pitchFamily="18" charset="0"/>
                                <a:cs typeface="Times New Roman" panose="02020603050405020304" pitchFamily="18" charset="0"/>
                              </a:rPr>
                            </m:ctrlPr>
                          </m:sSupPr>
                          <m:e>
                            <m:r>
                              <a:rPr lang="en-US" sz="4800" b="1" i="1" smtClean="0">
                                <a:latin typeface="Cambria Math" panose="02040503050406030204" pitchFamily="18" charset="0"/>
                                <a:cs typeface="Times New Roman" panose="02020603050405020304" pitchFamily="18" charset="0"/>
                              </a:rPr>
                              <m:t>𝒅</m:t>
                            </m:r>
                          </m:e>
                          <m:sup>
                            <m:r>
                              <a:rPr lang="en-US" sz="4800" b="1" i="1" smtClean="0">
                                <a:latin typeface="Cambria Math" panose="02040503050406030204" pitchFamily="18" charset="0"/>
                                <a:cs typeface="Times New Roman" panose="02020603050405020304" pitchFamily="18" charset="0"/>
                              </a:rPr>
                              <m:t>′</m:t>
                            </m:r>
                          </m:sup>
                        </m:sSup>
                      </m:num>
                      <m:den>
                        <m:r>
                          <a:rPr lang="en-US" sz="4800" b="1" i="1" smtClean="0">
                            <a:latin typeface="Cambria Math" panose="02040503050406030204" pitchFamily="18" charset="0"/>
                            <a:cs typeface="Times New Roman" panose="02020603050405020304" pitchFamily="18" charset="0"/>
                          </a:rPr>
                          <m:t>𝟒</m:t>
                        </m:r>
                      </m:den>
                    </m:f>
                  </m:oMath>
                </a14:m>
                <a:endParaRPr lang="en-US" sz="36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9087D32-1207-26FF-6826-785FBA22EECE}"/>
                  </a:ext>
                </a:extLst>
              </p:cNvPr>
              <p:cNvSpPr txBox="1">
                <a:spLocks noRot="1" noChangeAspect="1" noMove="1" noResize="1" noEditPoints="1" noAdjustHandles="1" noChangeArrowheads="1" noChangeShapeType="1" noTextEdit="1"/>
              </p:cNvSpPr>
              <p:nvPr/>
            </p:nvSpPr>
            <p:spPr>
              <a:xfrm>
                <a:off x="657386" y="3345045"/>
                <a:ext cx="7579319" cy="1239763"/>
              </a:xfrm>
              <a:prstGeom prst="rect">
                <a:avLst/>
              </a:prstGeom>
              <a:blipFill>
                <a:blip r:embed="rId5"/>
                <a:stretch>
                  <a:fillRect l="-2494" b="-1478"/>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4088851"/>
      </p:ext>
    </p:extLst>
  </p:cSld>
  <p:clrMapOvr>
    <a:masterClrMapping/>
  </p:clrMapOvr>
  <mc:AlternateContent xmlns:mc="http://schemas.openxmlformats.org/markup-compatibility/2006" xmlns:p14="http://schemas.microsoft.com/office/powerpoint/2010/main">
    <mc:Choice Requires="p14">
      <p:transition spd="slow" p14:dur="2000" advClick="0" advTm="31101"/>
    </mc:Choice>
    <mc:Fallback xmlns="">
      <p:transition spd="slow" advClick="0" advTm="31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4F3E14C7-DF5C-3072-8A97-528DCB97022C}"/>
              </a:ext>
            </a:extLst>
          </p:cNvPr>
          <p:cNvSpPr txBox="1"/>
          <p:nvPr/>
        </p:nvSpPr>
        <p:spPr>
          <a:xfrm>
            <a:off x="6248400" y="266700"/>
            <a:ext cx="4961786" cy="738664"/>
          </a:xfrm>
          <a:prstGeom prst="rect">
            <a:avLst/>
          </a:prstGeom>
          <a:solidFill>
            <a:schemeClr val="accent3">
              <a:lumMod val="50000"/>
            </a:schemeClr>
          </a:solidFill>
        </p:spPr>
        <p:txBody>
          <a:bodyPr wrap="square">
            <a:spAutoFit/>
          </a:bodyPr>
          <a:lstStyle/>
          <a:p>
            <a:pPr algn="ctr"/>
            <a:r>
              <a:rPr lang="en-US" sz="4200" b="1">
                <a:solidFill>
                  <a:schemeClr val="bg1"/>
                </a:solidFill>
                <a:latin typeface="Times New Roman" panose="02020603050405020304" pitchFamily="18" charset="0"/>
                <a:cs typeface="Times New Roman" panose="02020603050405020304" pitchFamily="18" charset="0"/>
              </a:rPr>
              <a:t>PHIẾU HỌC TẬP</a:t>
            </a:r>
            <a:endParaRPr lang="en-US" sz="4200" b="1">
              <a:solidFill>
                <a:schemeClr val="bg1"/>
              </a:solidFill>
            </a:endParaRPr>
          </a:p>
        </p:txBody>
      </p:sp>
      <p:sp>
        <p:nvSpPr>
          <p:cNvPr id="8" name="TextBox 7">
            <a:extLst>
              <a:ext uri="{FF2B5EF4-FFF2-40B4-BE49-F238E27FC236}">
                <a16:creationId xmlns:a16="http://schemas.microsoft.com/office/drawing/2014/main" id="{8A99FB66-636D-7C43-88EE-15F9E86A62CC}"/>
              </a:ext>
            </a:extLst>
          </p:cNvPr>
          <p:cNvSpPr txBox="1"/>
          <p:nvPr/>
        </p:nvSpPr>
        <p:spPr>
          <a:xfrm>
            <a:off x="1219200" y="1351866"/>
            <a:ext cx="16002000" cy="1938992"/>
          </a:xfrm>
          <a:prstGeom prst="rect">
            <a:avLst/>
          </a:prstGeom>
          <a:solidFill>
            <a:schemeClr val="accent3">
              <a:lumMod val="60000"/>
              <a:lumOff val="40000"/>
            </a:schemeClr>
          </a:solidFill>
        </p:spPr>
        <p:txBody>
          <a:bodyPr wrap="square">
            <a:spAutoFit/>
          </a:bodyPr>
          <a:lstStyle/>
          <a:p>
            <a:pPr algn="ctr"/>
            <a:r>
              <a:rPr lang="en-US" sz="4000" b="1" i="0">
                <a:solidFill>
                  <a:srgbClr val="000000"/>
                </a:solidFill>
                <a:effectLst/>
                <a:highlight>
                  <a:srgbClr val="FFFFFF"/>
                </a:highlight>
                <a:latin typeface="Times New Roman" panose="02020603050405020304" pitchFamily="18" charset="0"/>
                <a:cs typeface="Times New Roman" panose="02020603050405020304" pitchFamily="18" charset="0"/>
              </a:rPr>
              <a:t>Dựng ảnh của một vật AB có độ cao h, đặt vuông góc với trục chính của thấu kính hội tụ và cách thấu kính một khoảng d = 2f (f là tiêu cự của thấu kính).</a:t>
            </a:r>
            <a:endParaRPr lang="en-US" sz="4000" b="1">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943F8A6-19B6-0C13-4F56-369D4CEE26AF}"/>
              </a:ext>
            </a:extLst>
          </p:cNvPr>
          <p:cNvSpPr txBox="1"/>
          <p:nvPr/>
        </p:nvSpPr>
        <p:spPr>
          <a:xfrm>
            <a:off x="1447800" y="3637360"/>
            <a:ext cx="15544800" cy="1323439"/>
          </a:xfrm>
          <a:prstGeom prst="rect">
            <a:avLst/>
          </a:prstGeom>
          <a:solidFill>
            <a:schemeClr val="bg1"/>
          </a:solidFill>
        </p:spPr>
        <p:txBody>
          <a:bodyPr wrap="square">
            <a:spAutoFit/>
          </a:bodyPr>
          <a:lstStyle/>
          <a:p>
            <a:r>
              <a:rPr lang="en-US" sz="4000" b="1">
                <a:solidFill>
                  <a:srgbClr val="000000"/>
                </a:solidFill>
                <a:highlight>
                  <a:srgbClr val="FFFFFF"/>
                </a:highlight>
                <a:latin typeface="Times New Roman" panose="02020603050405020304" pitchFamily="18" charset="0"/>
                <a:cs typeface="Times New Roman" panose="02020603050405020304" pitchFamily="18" charset="0"/>
              </a:rPr>
              <a:t>Câu 1. </a:t>
            </a:r>
            <a:r>
              <a:rPr lang="vi-VN" sz="4000" b="0" i="0">
                <a:solidFill>
                  <a:srgbClr val="000000"/>
                </a:solidFill>
                <a:effectLst/>
                <a:highlight>
                  <a:srgbClr val="FFFFFF"/>
                </a:highlight>
                <a:latin typeface="Times New Roman" panose="02020603050405020304" pitchFamily="18" charset="0"/>
                <a:cs typeface="Times New Roman" panose="02020603050405020304" pitchFamily="18" charset="0"/>
              </a:rPr>
              <a:t>Dựa vào hình vẽ để chứng minh rằng trong trường hợp này, khoảng cách từ ảnh đến thấu kính và khoảng cách từ vật đến thấu kính bằng nhau.</a:t>
            </a:r>
            <a:endParaRPr lang="en-US" sz="40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B729F98-CCF5-6BE3-AB9F-5C7297107AA8}"/>
              </a:ext>
            </a:extLst>
          </p:cNvPr>
          <p:cNvSpPr txBox="1"/>
          <p:nvPr/>
        </p:nvSpPr>
        <p:spPr>
          <a:xfrm>
            <a:off x="1371600" y="5301251"/>
            <a:ext cx="15544800" cy="707886"/>
          </a:xfrm>
          <a:prstGeom prst="rect">
            <a:avLst/>
          </a:prstGeom>
          <a:solidFill>
            <a:schemeClr val="bg1"/>
          </a:solidFill>
        </p:spPr>
        <p:txBody>
          <a:bodyPr wrap="square">
            <a:spAutoFit/>
          </a:bodyPr>
          <a:lstStyle/>
          <a:p>
            <a:r>
              <a:rPr lang="en-US" sz="4000" b="1">
                <a:solidFill>
                  <a:srgbClr val="000000"/>
                </a:solidFill>
                <a:highlight>
                  <a:srgbClr val="FFFFFF"/>
                </a:highlight>
                <a:latin typeface="Times New Roman" panose="02020603050405020304" pitchFamily="18" charset="0"/>
                <a:cs typeface="Times New Roman" panose="02020603050405020304" pitchFamily="18" charset="0"/>
              </a:rPr>
              <a:t>Câu 2. </a:t>
            </a:r>
            <a:r>
              <a:rPr lang="en-US" sz="4000">
                <a:solidFill>
                  <a:srgbClr val="000000"/>
                </a:solidFill>
                <a:highlight>
                  <a:srgbClr val="FFFFFF"/>
                </a:highlight>
                <a:latin typeface="Times New Roman" panose="02020603050405020304" pitchFamily="18" charset="0"/>
                <a:cs typeface="Times New Roman" panose="02020603050405020304" pitchFamily="18" charset="0"/>
              </a:rPr>
              <a:t>Ảnh này có kích thước như thế nào so với vật?</a:t>
            </a:r>
            <a:endParaRPr lang="en-US" sz="40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A36817E-B513-2BFA-6283-94D3B9145477}"/>
                  </a:ext>
                </a:extLst>
              </p:cNvPr>
              <p:cNvSpPr txBox="1"/>
              <p:nvPr/>
            </p:nvSpPr>
            <p:spPr>
              <a:xfrm>
                <a:off x="1371600" y="6628665"/>
                <a:ext cx="15544800" cy="2279920"/>
              </a:xfrm>
              <a:prstGeom prst="rect">
                <a:avLst/>
              </a:prstGeom>
              <a:solidFill>
                <a:schemeClr val="bg1"/>
              </a:solidFill>
            </p:spPr>
            <p:txBody>
              <a:bodyPr wrap="square">
                <a:spAutoFit/>
              </a:bodyPr>
              <a:lstStyle/>
              <a:p>
                <a:r>
                  <a:rPr lang="en-US" sz="4000" b="1">
                    <a:solidFill>
                      <a:srgbClr val="000000"/>
                    </a:solidFill>
                    <a:highlight>
                      <a:srgbClr val="FFFFFF"/>
                    </a:highlight>
                    <a:latin typeface="Times New Roman" panose="02020603050405020304" pitchFamily="18" charset="0"/>
                    <a:cs typeface="Times New Roman" panose="02020603050405020304" pitchFamily="18" charset="0"/>
                  </a:rPr>
                  <a:t>Câu 3. </a:t>
                </a:r>
                <a:r>
                  <a:rPr lang="vi-VN" sz="4000" b="0" i="0">
                    <a:solidFill>
                      <a:srgbClr val="000000"/>
                    </a:solidFill>
                    <a:effectLst/>
                    <a:highlight>
                      <a:srgbClr val="FFFFFF"/>
                    </a:highlight>
                    <a:latin typeface="Times New Roman" panose="02020603050405020304" pitchFamily="18" charset="0"/>
                    <a:cs typeface="Times New Roman" panose="02020603050405020304" pitchFamily="18" charset="0"/>
                  </a:rPr>
                  <a:t>Chứng minh công thức tính tiêu cự trong trường hợp này </a:t>
                </a:r>
                <a:r>
                  <a:rPr lang="en-US" sz="4000" b="0" i="0">
                    <a:solidFill>
                      <a:srgbClr val="000000"/>
                    </a:solidFill>
                    <a:effectLst/>
                    <a:highlight>
                      <a:srgbClr val="FFFFFF"/>
                    </a:highlight>
                    <a:latin typeface="Times New Roman" panose="02020603050405020304" pitchFamily="18" charset="0"/>
                    <a:cs typeface="Times New Roman" panose="02020603050405020304" pitchFamily="18" charset="0"/>
                  </a:rPr>
                  <a:t>:</a:t>
                </a:r>
              </a:p>
              <a:p>
                <a:r>
                  <a:rPr lang="en-US" sz="4000" b="1">
                    <a:latin typeface="Times New Roman" panose="02020603050405020304" pitchFamily="18" charset="0"/>
                    <a:cs typeface="Times New Roman" panose="02020603050405020304" pitchFamily="18" charset="0"/>
                  </a:rPr>
                  <a:t> </a:t>
                </a:r>
                <a14:m>
                  <m:oMath xmlns:m="http://schemas.openxmlformats.org/officeDocument/2006/math">
                    <m:r>
                      <a:rPr lang="en-US" sz="4000" b="1" i="0" smtClean="0">
                        <a:latin typeface="Cambria Math" panose="02040503050406030204" pitchFamily="18" charset="0"/>
                        <a:cs typeface="Times New Roman" panose="02020603050405020304" pitchFamily="18" charset="0"/>
                      </a:rPr>
                      <m:t>𝐟</m:t>
                    </m:r>
                    <m:r>
                      <a:rPr lang="en-US" sz="4000" b="1" i="0" smtClean="0">
                        <a:latin typeface="Cambria Math" panose="02040503050406030204" pitchFamily="18" charset="0"/>
                        <a:cs typeface="Times New Roman" panose="02020603050405020304" pitchFamily="18" charset="0"/>
                      </a:rPr>
                      <m:t>= </m:t>
                    </m:r>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𝒅</m:t>
                        </m:r>
                        <m:r>
                          <a:rPr lang="en-US" sz="4000" b="1" i="1" smtClean="0">
                            <a:latin typeface="Cambria Math" panose="02040503050406030204" pitchFamily="18" charset="0"/>
                            <a:cs typeface="Times New Roman" panose="02020603050405020304" pitchFamily="18" charset="0"/>
                          </a:rPr>
                          <m:t>+</m:t>
                        </m:r>
                        <m:sSup>
                          <m:sSupPr>
                            <m:ctrlPr>
                              <a:rPr lang="en-US" sz="4000" b="1" i="1" smtClean="0">
                                <a:latin typeface="Cambria Math" panose="02040503050406030204" pitchFamily="18" charset="0"/>
                                <a:cs typeface="Times New Roman" panose="02020603050405020304" pitchFamily="18" charset="0"/>
                              </a:rPr>
                            </m:ctrlPr>
                          </m:sSupPr>
                          <m:e>
                            <m:r>
                              <a:rPr lang="en-US" sz="4000" b="1" i="1" smtClean="0">
                                <a:latin typeface="Cambria Math" panose="02040503050406030204" pitchFamily="18" charset="0"/>
                                <a:cs typeface="Times New Roman" panose="02020603050405020304" pitchFamily="18" charset="0"/>
                              </a:rPr>
                              <m:t>𝒅</m:t>
                            </m:r>
                          </m:e>
                          <m:sup>
                            <m:r>
                              <a:rPr lang="en-US" sz="4000" b="1" i="1" smtClean="0">
                                <a:latin typeface="Cambria Math" panose="02040503050406030204" pitchFamily="18" charset="0"/>
                                <a:cs typeface="Times New Roman" panose="02020603050405020304" pitchFamily="18" charset="0"/>
                              </a:rPr>
                              <m:t>′</m:t>
                            </m:r>
                          </m:sup>
                        </m:sSup>
                      </m:num>
                      <m:den>
                        <m:r>
                          <a:rPr lang="en-US" sz="4000" b="1" i="1" smtClean="0">
                            <a:latin typeface="Cambria Math" panose="02040503050406030204" pitchFamily="18" charset="0"/>
                            <a:cs typeface="Times New Roman" panose="02020603050405020304" pitchFamily="18" charset="0"/>
                          </a:rPr>
                          <m:t>𝟒</m:t>
                        </m:r>
                      </m:den>
                    </m:f>
                  </m:oMath>
                </a14:m>
                <a:r>
                  <a:rPr lang="vi-VN" sz="4000" b="0" i="0">
                    <a:solidFill>
                      <a:srgbClr val="000000"/>
                    </a:solidFill>
                    <a:effectLst/>
                    <a:highlight>
                      <a:srgbClr val="FFFFFF"/>
                    </a:highlight>
                    <a:latin typeface="Times New Roman" panose="02020603050405020304" pitchFamily="18" charset="0"/>
                    <a:cs typeface="Times New Roman" panose="02020603050405020304" pitchFamily="18" charset="0"/>
                  </a:rPr>
                  <a:t>. </a:t>
                </a:r>
                <a:endParaRPr lang="en-US" sz="4000" b="0" i="0">
                  <a:solidFill>
                    <a:srgbClr val="000000"/>
                  </a:solidFill>
                  <a:effectLst/>
                  <a:highlight>
                    <a:srgbClr val="FFFFFF"/>
                  </a:highlight>
                  <a:latin typeface="Times New Roman" panose="02020603050405020304" pitchFamily="18" charset="0"/>
                  <a:cs typeface="Times New Roman" panose="02020603050405020304" pitchFamily="18" charset="0"/>
                </a:endParaRPr>
              </a:p>
              <a:p>
                <a:r>
                  <a:rPr lang="vi-VN" sz="4000" b="0" i="0">
                    <a:solidFill>
                      <a:srgbClr val="000000"/>
                    </a:solidFill>
                    <a:effectLst/>
                    <a:highlight>
                      <a:srgbClr val="FFFFFF"/>
                    </a:highlight>
                    <a:latin typeface="Times New Roman" panose="02020603050405020304" pitchFamily="18" charset="0"/>
                    <a:cs typeface="Times New Roman" panose="02020603050405020304" pitchFamily="18" charset="0"/>
                  </a:rPr>
                  <a:t>Trong đó, d’ là khoảng cách từ ảnh của vật đến thấu kính.</a:t>
                </a:r>
                <a:endParaRPr lang="en-US" sz="400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A36817E-B513-2BFA-6283-94D3B9145477}"/>
                  </a:ext>
                </a:extLst>
              </p:cNvPr>
              <p:cNvSpPr txBox="1">
                <a:spLocks noRot="1" noChangeAspect="1" noMove="1" noResize="1" noEditPoints="1" noAdjustHandles="1" noChangeArrowheads="1" noChangeShapeType="1" noTextEdit="1"/>
              </p:cNvSpPr>
              <p:nvPr/>
            </p:nvSpPr>
            <p:spPr>
              <a:xfrm>
                <a:off x="1371600" y="6628665"/>
                <a:ext cx="15544800" cy="2279920"/>
              </a:xfrm>
              <a:prstGeom prst="rect">
                <a:avLst/>
              </a:prstGeom>
              <a:blipFill>
                <a:blip r:embed="rId2"/>
                <a:stretch>
                  <a:fillRect l="-1373" t="-4813" b="-10695"/>
                </a:stretch>
              </a:blipFill>
            </p:spPr>
            <p:txBody>
              <a:bodyPr/>
              <a:lstStyle/>
              <a:p>
                <a:r>
                  <a:rPr lang="en-US">
                    <a:noFill/>
                  </a:rPr>
                  <a:t> </a:t>
                </a:r>
              </a:p>
            </p:txBody>
          </p:sp>
        </mc:Fallback>
      </mc:AlternateContent>
    </p:spTree>
    <p:extLst>
      <p:ext uri="{BB962C8B-B14F-4D97-AF65-F5344CB8AC3E}">
        <p14:creationId xmlns:p14="http://schemas.microsoft.com/office/powerpoint/2010/main" val="11320469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384196"/>
            <a:ext cx="17754600" cy="9712304"/>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4F3E14C7-DF5C-3072-8A97-528DCB97022C}"/>
              </a:ext>
            </a:extLst>
          </p:cNvPr>
          <p:cNvSpPr txBox="1"/>
          <p:nvPr/>
        </p:nvSpPr>
        <p:spPr>
          <a:xfrm>
            <a:off x="6019800" y="38100"/>
            <a:ext cx="7315200" cy="738664"/>
          </a:xfrm>
          <a:prstGeom prst="rect">
            <a:avLst/>
          </a:prstGeom>
          <a:solidFill>
            <a:schemeClr val="accent3">
              <a:lumMod val="50000"/>
            </a:schemeClr>
          </a:solidFill>
        </p:spPr>
        <p:txBody>
          <a:bodyPr wrap="square">
            <a:spAutoFit/>
          </a:bodyPr>
          <a:lstStyle/>
          <a:p>
            <a:pPr algn="ctr"/>
            <a:r>
              <a:rPr lang="en-US" sz="4200" b="1">
                <a:solidFill>
                  <a:schemeClr val="bg1"/>
                </a:solidFill>
                <a:latin typeface="Times New Roman" panose="02020603050405020304" pitchFamily="18" charset="0"/>
                <a:cs typeface="Times New Roman" panose="02020603050405020304" pitchFamily="18" charset="0"/>
              </a:rPr>
              <a:t>TRẢ LỜI PHIẾU HỌC TẬP</a:t>
            </a:r>
            <a:endParaRPr lang="en-US" sz="4200" b="1">
              <a:solidFill>
                <a:schemeClr val="bg1"/>
              </a:solidFill>
            </a:endParaRPr>
          </a:p>
        </p:txBody>
      </p:sp>
      <p:sp>
        <p:nvSpPr>
          <p:cNvPr id="8" name="TextBox 7">
            <a:extLst>
              <a:ext uri="{FF2B5EF4-FFF2-40B4-BE49-F238E27FC236}">
                <a16:creationId xmlns:a16="http://schemas.microsoft.com/office/drawing/2014/main" id="{8A99FB66-636D-7C43-88EE-15F9E86A62CC}"/>
              </a:ext>
            </a:extLst>
          </p:cNvPr>
          <p:cNvSpPr txBox="1"/>
          <p:nvPr/>
        </p:nvSpPr>
        <p:spPr>
          <a:xfrm>
            <a:off x="1219200" y="952500"/>
            <a:ext cx="16002000" cy="1938992"/>
          </a:xfrm>
          <a:prstGeom prst="rect">
            <a:avLst/>
          </a:prstGeom>
          <a:solidFill>
            <a:schemeClr val="accent3">
              <a:lumMod val="60000"/>
              <a:lumOff val="40000"/>
            </a:schemeClr>
          </a:solidFill>
        </p:spPr>
        <p:txBody>
          <a:bodyPr wrap="square">
            <a:spAutoFit/>
          </a:bodyPr>
          <a:lstStyle/>
          <a:p>
            <a:pPr algn="ctr"/>
            <a:r>
              <a:rPr lang="en-US" sz="4000" b="1" i="0">
                <a:solidFill>
                  <a:srgbClr val="000000"/>
                </a:solidFill>
                <a:effectLst/>
                <a:highlight>
                  <a:srgbClr val="FFFFFF"/>
                </a:highlight>
                <a:latin typeface="Times New Roman" panose="02020603050405020304" pitchFamily="18" charset="0"/>
                <a:cs typeface="Times New Roman" panose="02020603050405020304" pitchFamily="18" charset="0"/>
              </a:rPr>
              <a:t>Dựng ảnh của một vật AB có độ cao h, đặt vuông góc với trục chính của thấu kính hội tụ và cách thấu kính một khoảng d = 2f (f là tiêu cự của thấu kính).</a:t>
            </a:r>
            <a:endParaRPr lang="en-US" sz="4000" b="1">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7FF94DA7-1FC0-1E63-A6A3-D3D626717340}"/>
              </a:ext>
            </a:extLst>
          </p:cNvPr>
          <p:cNvCxnSpPr/>
          <p:nvPr/>
        </p:nvCxnSpPr>
        <p:spPr>
          <a:xfrm>
            <a:off x="3826966" y="7429500"/>
            <a:ext cx="10134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5722002-403C-B408-99CE-1014DF7EAE98}"/>
              </a:ext>
            </a:extLst>
          </p:cNvPr>
          <p:cNvCxnSpPr/>
          <p:nvPr/>
        </p:nvCxnSpPr>
        <p:spPr>
          <a:xfrm>
            <a:off x="8932366" y="5562600"/>
            <a:ext cx="0" cy="373380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2D9EDF9-6029-6B55-875C-5151C0D7C257}"/>
              </a:ext>
            </a:extLst>
          </p:cNvPr>
          <p:cNvSpPr txBox="1"/>
          <p:nvPr/>
        </p:nvSpPr>
        <p:spPr>
          <a:xfrm>
            <a:off x="7034660" y="6799252"/>
            <a:ext cx="526106" cy="923330"/>
          </a:xfrm>
          <a:prstGeom prst="rect">
            <a:avLst/>
          </a:prstGeom>
          <a:noFill/>
        </p:spPr>
        <p:txBody>
          <a:bodyPr wrap="square" rtlCol="0">
            <a:spAutoFit/>
          </a:bodyPr>
          <a:lstStyle/>
          <a:p>
            <a:r>
              <a:rPr lang="en-US" sz="5400" b="1"/>
              <a:t>. </a:t>
            </a:r>
          </a:p>
        </p:txBody>
      </p:sp>
      <p:sp>
        <p:nvSpPr>
          <p:cNvPr id="17" name="TextBox 16">
            <a:extLst>
              <a:ext uri="{FF2B5EF4-FFF2-40B4-BE49-F238E27FC236}">
                <a16:creationId xmlns:a16="http://schemas.microsoft.com/office/drawing/2014/main" id="{1464EB11-8544-7C36-B0A1-99354296AE6F}"/>
              </a:ext>
            </a:extLst>
          </p:cNvPr>
          <p:cNvSpPr txBox="1"/>
          <p:nvPr/>
        </p:nvSpPr>
        <p:spPr>
          <a:xfrm>
            <a:off x="10387460" y="6810970"/>
            <a:ext cx="526106" cy="923330"/>
          </a:xfrm>
          <a:prstGeom prst="rect">
            <a:avLst/>
          </a:prstGeom>
          <a:noFill/>
        </p:spPr>
        <p:txBody>
          <a:bodyPr wrap="square" rtlCol="0">
            <a:spAutoFit/>
          </a:bodyPr>
          <a:lstStyle/>
          <a:p>
            <a:r>
              <a:rPr lang="en-US" sz="5400" b="1"/>
              <a:t>. </a:t>
            </a:r>
          </a:p>
        </p:txBody>
      </p:sp>
      <p:sp>
        <p:nvSpPr>
          <p:cNvPr id="18" name="TextBox 17">
            <a:extLst>
              <a:ext uri="{FF2B5EF4-FFF2-40B4-BE49-F238E27FC236}">
                <a16:creationId xmlns:a16="http://schemas.microsoft.com/office/drawing/2014/main" id="{E9AF510E-9B83-A78B-7A51-09CA84A5894A}"/>
              </a:ext>
            </a:extLst>
          </p:cNvPr>
          <p:cNvSpPr txBox="1"/>
          <p:nvPr/>
        </p:nvSpPr>
        <p:spPr>
          <a:xfrm>
            <a:off x="7017772" y="6743702"/>
            <a:ext cx="777374" cy="646330"/>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F’</a:t>
            </a:r>
          </a:p>
        </p:txBody>
      </p:sp>
      <p:sp>
        <p:nvSpPr>
          <p:cNvPr id="19" name="TextBox 18">
            <a:extLst>
              <a:ext uri="{FF2B5EF4-FFF2-40B4-BE49-F238E27FC236}">
                <a16:creationId xmlns:a16="http://schemas.microsoft.com/office/drawing/2014/main" id="{99DF0B7F-F562-4C8F-11E3-70E06F944E1A}"/>
              </a:ext>
            </a:extLst>
          </p:cNvPr>
          <p:cNvSpPr txBox="1"/>
          <p:nvPr/>
        </p:nvSpPr>
        <p:spPr>
          <a:xfrm>
            <a:off x="10378875" y="7429500"/>
            <a:ext cx="46679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sp>
        <p:nvSpPr>
          <p:cNvPr id="20" name="TextBox 19">
            <a:extLst>
              <a:ext uri="{FF2B5EF4-FFF2-40B4-BE49-F238E27FC236}">
                <a16:creationId xmlns:a16="http://schemas.microsoft.com/office/drawing/2014/main" id="{AA781727-EAC7-FA73-04C5-53D4BE478D0A}"/>
              </a:ext>
            </a:extLst>
          </p:cNvPr>
          <p:cNvSpPr txBox="1"/>
          <p:nvPr/>
        </p:nvSpPr>
        <p:spPr>
          <a:xfrm>
            <a:off x="8398966" y="6819900"/>
            <a:ext cx="543739"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O</a:t>
            </a:r>
          </a:p>
        </p:txBody>
      </p:sp>
      <p:sp>
        <p:nvSpPr>
          <p:cNvPr id="21" name="Left Brace 20">
            <a:extLst>
              <a:ext uri="{FF2B5EF4-FFF2-40B4-BE49-F238E27FC236}">
                <a16:creationId xmlns:a16="http://schemas.microsoft.com/office/drawing/2014/main" id="{CB734611-98EA-E8AA-FB42-AC5E676E4D12}"/>
              </a:ext>
            </a:extLst>
          </p:cNvPr>
          <p:cNvSpPr/>
          <p:nvPr/>
        </p:nvSpPr>
        <p:spPr>
          <a:xfrm rot="16200000">
            <a:off x="7869664" y="6833791"/>
            <a:ext cx="341525" cy="1611892"/>
          </a:xfrm>
          <a:prstGeom prst="leftBrace">
            <a:avLst>
              <a:gd name="adj1" fmla="val 16468"/>
              <a:gd name="adj2" fmla="val 50000"/>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F15C695-CE82-1702-DF6D-2CA06DD16A7D}"/>
              </a:ext>
            </a:extLst>
          </p:cNvPr>
          <p:cNvSpPr txBox="1"/>
          <p:nvPr/>
        </p:nvSpPr>
        <p:spPr>
          <a:xfrm>
            <a:off x="7865566" y="7734300"/>
            <a:ext cx="33855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cxnSp>
        <p:nvCxnSpPr>
          <p:cNvPr id="26" name="Straight Arrow Connector 25">
            <a:extLst>
              <a:ext uri="{FF2B5EF4-FFF2-40B4-BE49-F238E27FC236}">
                <a16:creationId xmlns:a16="http://schemas.microsoft.com/office/drawing/2014/main" id="{69BEE150-56C1-D16C-7659-05226A47989B}"/>
              </a:ext>
            </a:extLst>
          </p:cNvPr>
          <p:cNvCxnSpPr>
            <a:cxnSpLocks/>
          </p:cNvCxnSpPr>
          <p:nvPr/>
        </p:nvCxnSpPr>
        <p:spPr>
          <a:xfrm flipV="1">
            <a:off x="5503366" y="6134100"/>
            <a:ext cx="0" cy="12954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7" name="Left Brace 26">
            <a:extLst>
              <a:ext uri="{FF2B5EF4-FFF2-40B4-BE49-F238E27FC236}">
                <a16:creationId xmlns:a16="http://schemas.microsoft.com/office/drawing/2014/main" id="{6F57A0C3-158D-572D-1A80-54D37EA0393D}"/>
              </a:ext>
            </a:extLst>
          </p:cNvPr>
          <p:cNvSpPr/>
          <p:nvPr/>
        </p:nvSpPr>
        <p:spPr>
          <a:xfrm rot="5400000" flipV="1">
            <a:off x="6841167" y="5347345"/>
            <a:ext cx="648322" cy="3362094"/>
          </a:xfrm>
          <a:prstGeom prst="leftBrace">
            <a:avLst>
              <a:gd name="adj1" fmla="val 16468"/>
              <a:gd name="adj2" fmla="val 50000"/>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D62DF291-2B31-B837-379B-8E74380112C6}"/>
              </a:ext>
            </a:extLst>
          </p:cNvPr>
          <p:cNvSpPr txBox="1"/>
          <p:nvPr/>
        </p:nvSpPr>
        <p:spPr>
          <a:xfrm>
            <a:off x="6874966" y="6097369"/>
            <a:ext cx="569387"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2f</a:t>
            </a:r>
          </a:p>
        </p:txBody>
      </p:sp>
      <p:sp>
        <p:nvSpPr>
          <p:cNvPr id="29" name="TextBox 28">
            <a:extLst>
              <a:ext uri="{FF2B5EF4-FFF2-40B4-BE49-F238E27FC236}">
                <a16:creationId xmlns:a16="http://schemas.microsoft.com/office/drawing/2014/main" id="{1D3F284C-5E66-A0B2-8B14-55E0F80D267B}"/>
              </a:ext>
            </a:extLst>
          </p:cNvPr>
          <p:cNvSpPr txBox="1"/>
          <p:nvPr/>
        </p:nvSpPr>
        <p:spPr>
          <a:xfrm>
            <a:off x="5337989" y="7487334"/>
            <a:ext cx="51809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1" name="TextBox 30">
            <a:extLst>
              <a:ext uri="{FF2B5EF4-FFF2-40B4-BE49-F238E27FC236}">
                <a16:creationId xmlns:a16="http://schemas.microsoft.com/office/drawing/2014/main" id="{D2BE52E2-EF90-4334-9972-F5D3E63CB30A}"/>
              </a:ext>
            </a:extLst>
          </p:cNvPr>
          <p:cNvSpPr txBox="1"/>
          <p:nvPr/>
        </p:nvSpPr>
        <p:spPr>
          <a:xfrm>
            <a:off x="5244320" y="5468035"/>
            <a:ext cx="492443"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cxnSp>
        <p:nvCxnSpPr>
          <p:cNvPr id="32" name="Straight Arrow Connector 31">
            <a:extLst>
              <a:ext uri="{FF2B5EF4-FFF2-40B4-BE49-F238E27FC236}">
                <a16:creationId xmlns:a16="http://schemas.microsoft.com/office/drawing/2014/main" id="{09C3278D-16EA-B88B-0F53-16839B2CCB05}"/>
              </a:ext>
            </a:extLst>
          </p:cNvPr>
          <p:cNvCxnSpPr>
            <a:cxnSpLocks/>
          </p:cNvCxnSpPr>
          <p:nvPr/>
        </p:nvCxnSpPr>
        <p:spPr>
          <a:xfrm>
            <a:off x="12285166" y="7429500"/>
            <a:ext cx="0" cy="135186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2812A5DE-0440-CB1E-E4D9-7B7398BE11CF}"/>
              </a:ext>
            </a:extLst>
          </p:cNvPr>
          <p:cNvSpPr txBox="1"/>
          <p:nvPr/>
        </p:nvSpPr>
        <p:spPr>
          <a:xfrm>
            <a:off x="12063708" y="6707533"/>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4" name="TextBox 33">
            <a:extLst>
              <a:ext uri="{FF2B5EF4-FFF2-40B4-BE49-F238E27FC236}">
                <a16:creationId xmlns:a16="http://schemas.microsoft.com/office/drawing/2014/main" id="{72F102F7-A393-E8CC-DA11-38ED513FEC43}"/>
              </a:ext>
            </a:extLst>
          </p:cNvPr>
          <p:cNvSpPr txBox="1"/>
          <p:nvPr/>
        </p:nvSpPr>
        <p:spPr>
          <a:xfrm>
            <a:off x="12138302" y="8935262"/>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sp>
        <p:nvSpPr>
          <p:cNvPr id="35" name="TextBox 34">
            <a:extLst>
              <a:ext uri="{FF2B5EF4-FFF2-40B4-BE49-F238E27FC236}">
                <a16:creationId xmlns:a16="http://schemas.microsoft.com/office/drawing/2014/main" id="{3FF3446B-DDCC-A958-91C6-1EF8F158353C}"/>
              </a:ext>
            </a:extLst>
          </p:cNvPr>
          <p:cNvSpPr txBox="1"/>
          <p:nvPr/>
        </p:nvSpPr>
        <p:spPr>
          <a:xfrm>
            <a:off x="5062220" y="6420534"/>
            <a:ext cx="441146"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h</a:t>
            </a:r>
          </a:p>
        </p:txBody>
      </p:sp>
      <p:grpSp>
        <p:nvGrpSpPr>
          <p:cNvPr id="70" name="Group 69">
            <a:extLst>
              <a:ext uri="{FF2B5EF4-FFF2-40B4-BE49-F238E27FC236}">
                <a16:creationId xmlns:a16="http://schemas.microsoft.com/office/drawing/2014/main" id="{F9513EE4-E62C-5910-3582-557A27F05473}"/>
              </a:ext>
            </a:extLst>
          </p:cNvPr>
          <p:cNvGrpSpPr/>
          <p:nvPr/>
        </p:nvGrpSpPr>
        <p:grpSpPr>
          <a:xfrm>
            <a:off x="5503366" y="6037253"/>
            <a:ext cx="3429000" cy="228600"/>
            <a:chOff x="5410200" y="4437053"/>
            <a:chExt cx="3429000" cy="228600"/>
          </a:xfrm>
        </p:grpSpPr>
        <p:cxnSp>
          <p:nvCxnSpPr>
            <p:cNvPr id="37" name="Straight Connector 36">
              <a:extLst>
                <a:ext uri="{FF2B5EF4-FFF2-40B4-BE49-F238E27FC236}">
                  <a16:creationId xmlns:a16="http://schemas.microsoft.com/office/drawing/2014/main" id="{F32D3FE5-F933-0BCE-10EA-41DEA04C5632}"/>
                </a:ext>
              </a:extLst>
            </p:cNvPr>
            <p:cNvCxnSpPr>
              <a:cxnSpLocks/>
            </p:cNvCxnSpPr>
            <p:nvPr/>
          </p:nvCxnSpPr>
          <p:spPr>
            <a:xfrm>
              <a:off x="5410200" y="4533900"/>
              <a:ext cx="34290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6164F19-2216-1DDC-0F75-A1CD6AE8E316}"/>
                </a:ext>
              </a:extLst>
            </p:cNvPr>
            <p:cNvGrpSpPr/>
            <p:nvPr/>
          </p:nvGrpSpPr>
          <p:grpSpPr>
            <a:xfrm rot="2679578">
              <a:off x="7388372" y="4437053"/>
              <a:ext cx="228600" cy="228600"/>
              <a:chOff x="1905000" y="3863598"/>
              <a:chExt cx="228600" cy="228600"/>
            </a:xfrm>
          </p:grpSpPr>
          <p:cxnSp>
            <p:nvCxnSpPr>
              <p:cNvPr id="49" name="Straight Connector 48">
                <a:extLst>
                  <a:ext uri="{FF2B5EF4-FFF2-40B4-BE49-F238E27FC236}">
                    <a16:creationId xmlns:a16="http://schemas.microsoft.com/office/drawing/2014/main" id="{662363D1-7799-0907-2E1F-286D4C7BC23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56E157-8322-A8D9-27E4-02A5AA6C548E}"/>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810F1AA3-E15A-ED22-F560-E103FD96E4D4}"/>
              </a:ext>
            </a:extLst>
          </p:cNvPr>
          <p:cNvGrpSpPr/>
          <p:nvPr/>
        </p:nvGrpSpPr>
        <p:grpSpPr>
          <a:xfrm>
            <a:off x="8920330" y="6163681"/>
            <a:ext cx="3771420" cy="2920407"/>
            <a:chOff x="8793996" y="4514166"/>
            <a:chExt cx="3771420" cy="2920407"/>
          </a:xfrm>
        </p:grpSpPr>
        <p:cxnSp>
          <p:nvCxnSpPr>
            <p:cNvPr id="42" name="Straight Connector 41">
              <a:extLst>
                <a:ext uri="{FF2B5EF4-FFF2-40B4-BE49-F238E27FC236}">
                  <a16:creationId xmlns:a16="http://schemas.microsoft.com/office/drawing/2014/main" id="{135CCCDC-35B1-AF64-2956-3E9789DAF81E}"/>
                </a:ext>
              </a:extLst>
            </p:cNvPr>
            <p:cNvCxnSpPr>
              <a:cxnSpLocks/>
            </p:cNvCxnSpPr>
            <p:nvPr/>
          </p:nvCxnSpPr>
          <p:spPr>
            <a:xfrm>
              <a:off x="8793996" y="4514166"/>
              <a:ext cx="3771420" cy="292040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AC8CFF76-3DD4-F729-6C12-7C9BCDA1EC77}"/>
                </a:ext>
              </a:extLst>
            </p:cNvPr>
            <p:cNvGrpSpPr/>
            <p:nvPr/>
          </p:nvGrpSpPr>
          <p:grpSpPr>
            <a:xfrm rot="4659658">
              <a:off x="9897604" y="5367863"/>
              <a:ext cx="228600" cy="228600"/>
              <a:chOff x="1905000" y="3863598"/>
              <a:chExt cx="228600" cy="228600"/>
            </a:xfrm>
          </p:grpSpPr>
          <p:cxnSp>
            <p:nvCxnSpPr>
              <p:cNvPr id="53" name="Straight Connector 52">
                <a:extLst>
                  <a:ext uri="{FF2B5EF4-FFF2-40B4-BE49-F238E27FC236}">
                    <a16:creationId xmlns:a16="http://schemas.microsoft.com/office/drawing/2014/main" id="{3A585189-AB9D-5A76-4AA4-2C00EB706A5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AAF907-48D3-C472-70A7-1B0EF0076C48}"/>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0EC94ABF-E58B-9275-DB58-042F6586FE81}"/>
              </a:ext>
            </a:extLst>
          </p:cNvPr>
          <p:cNvGrpSpPr/>
          <p:nvPr/>
        </p:nvGrpSpPr>
        <p:grpSpPr>
          <a:xfrm>
            <a:off x="5503366" y="6134100"/>
            <a:ext cx="7281267" cy="2801162"/>
            <a:chOff x="5410200" y="4533900"/>
            <a:chExt cx="7281267" cy="2801162"/>
          </a:xfrm>
        </p:grpSpPr>
        <p:cxnSp>
          <p:nvCxnSpPr>
            <p:cNvPr id="45" name="Straight Connector 44">
              <a:extLst>
                <a:ext uri="{FF2B5EF4-FFF2-40B4-BE49-F238E27FC236}">
                  <a16:creationId xmlns:a16="http://schemas.microsoft.com/office/drawing/2014/main" id="{21982BDF-62B1-52B7-8870-852AB8C382BC}"/>
                </a:ext>
              </a:extLst>
            </p:cNvPr>
            <p:cNvCxnSpPr/>
            <p:nvPr/>
          </p:nvCxnSpPr>
          <p:spPr>
            <a:xfrm>
              <a:off x="5410200" y="4533900"/>
              <a:ext cx="7281267" cy="280116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A6D7DEA3-A3DF-8C81-A1A3-8B151523145D}"/>
                </a:ext>
              </a:extLst>
            </p:cNvPr>
            <p:cNvGrpSpPr/>
            <p:nvPr/>
          </p:nvGrpSpPr>
          <p:grpSpPr>
            <a:xfrm rot="4093455">
              <a:off x="7480771" y="5252088"/>
              <a:ext cx="228600" cy="228600"/>
              <a:chOff x="1905000" y="3863598"/>
              <a:chExt cx="228600" cy="228600"/>
            </a:xfrm>
          </p:grpSpPr>
          <p:cxnSp>
            <p:nvCxnSpPr>
              <p:cNvPr id="56" name="Straight Connector 55">
                <a:extLst>
                  <a:ext uri="{FF2B5EF4-FFF2-40B4-BE49-F238E27FC236}">
                    <a16:creationId xmlns:a16="http://schemas.microsoft.com/office/drawing/2014/main" id="{3E451C91-E804-1449-8C4E-FB4B1F44438D}"/>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806582-592B-A6CF-5324-3F13A7409F7F}"/>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D85CAC6-20C3-6246-D0E1-C50CC67EE071}"/>
                </a:ext>
              </a:extLst>
            </p:cNvPr>
            <p:cNvGrpSpPr/>
            <p:nvPr/>
          </p:nvGrpSpPr>
          <p:grpSpPr>
            <a:xfrm rot="4093455">
              <a:off x="9540059" y="6073784"/>
              <a:ext cx="228600" cy="228600"/>
              <a:chOff x="1905000" y="3863598"/>
              <a:chExt cx="228600" cy="228600"/>
            </a:xfrm>
          </p:grpSpPr>
          <p:cxnSp>
            <p:nvCxnSpPr>
              <p:cNvPr id="59" name="Straight Connector 58">
                <a:extLst>
                  <a:ext uri="{FF2B5EF4-FFF2-40B4-BE49-F238E27FC236}">
                    <a16:creationId xmlns:a16="http://schemas.microsoft.com/office/drawing/2014/main" id="{5162E6DD-3248-1C8C-93D2-A21BE3CB3B3B}"/>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8A0C33-73BE-48FE-0865-00E8338C52E3}"/>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01098D5-57FA-9846-0AD0-365D878C19EE}"/>
                </a:ext>
              </a:extLst>
            </p:cNvPr>
            <p:cNvGrpSpPr/>
            <p:nvPr/>
          </p:nvGrpSpPr>
          <p:grpSpPr>
            <a:xfrm rot="4093455">
              <a:off x="9692459" y="6133196"/>
              <a:ext cx="228600" cy="228600"/>
              <a:chOff x="1905000" y="3863598"/>
              <a:chExt cx="228600" cy="228600"/>
            </a:xfrm>
          </p:grpSpPr>
          <p:cxnSp>
            <p:nvCxnSpPr>
              <p:cNvPr id="65" name="Straight Connector 64">
                <a:extLst>
                  <a:ext uri="{FF2B5EF4-FFF2-40B4-BE49-F238E27FC236}">
                    <a16:creationId xmlns:a16="http://schemas.microsoft.com/office/drawing/2014/main" id="{07000525-4002-C0F2-BCB9-1E69303B14CE}"/>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CB786DD-7C82-0C22-5A98-14E86D8B4D8B}"/>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5E8E27E9-F80B-C99E-FA98-BDF2F6DE520F}"/>
                </a:ext>
              </a:extLst>
            </p:cNvPr>
            <p:cNvGrpSpPr/>
            <p:nvPr/>
          </p:nvGrpSpPr>
          <p:grpSpPr>
            <a:xfrm rot="4093455">
              <a:off x="7645149" y="5341233"/>
              <a:ext cx="228600" cy="228600"/>
              <a:chOff x="1905000" y="3863598"/>
              <a:chExt cx="228600" cy="228600"/>
            </a:xfrm>
          </p:grpSpPr>
          <p:cxnSp>
            <p:nvCxnSpPr>
              <p:cNvPr id="68" name="Straight Connector 67">
                <a:extLst>
                  <a:ext uri="{FF2B5EF4-FFF2-40B4-BE49-F238E27FC236}">
                    <a16:creationId xmlns:a16="http://schemas.microsoft.com/office/drawing/2014/main" id="{C5228CAA-8348-C205-0AF3-406C2562E6EA}"/>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33C9F39-6AF4-1723-B316-3D19BDA36336}"/>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75" name="Rectangle: Rounded Corners 74">
            <a:extLst>
              <a:ext uri="{FF2B5EF4-FFF2-40B4-BE49-F238E27FC236}">
                <a16:creationId xmlns:a16="http://schemas.microsoft.com/office/drawing/2014/main" id="{CD67CF33-9AEF-023D-3DBC-CA33CB4300E6}"/>
              </a:ext>
            </a:extLst>
          </p:cNvPr>
          <p:cNvSpPr/>
          <p:nvPr/>
        </p:nvSpPr>
        <p:spPr>
          <a:xfrm>
            <a:off x="1219200" y="3459033"/>
            <a:ext cx="3581400" cy="9224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Dựng ảnh:</a:t>
            </a:r>
          </a:p>
        </p:txBody>
      </p:sp>
    </p:spTree>
    <p:extLst>
      <p:ext uri="{BB962C8B-B14F-4D97-AF65-F5344CB8AC3E}">
        <p14:creationId xmlns:p14="http://schemas.microsoft.com/office/powerpoint/2010/main" val="248810203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barn(inVertical)">
                                      <p:cBhvr>
                                        <p:cTn id="85" dur="500"/>
                                        <p:tgtEl>
                                          <p:spTgt spid="7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barn(inVertical)">
                                      <p:cBhvr>
                                        <p:cTn id="90" dur="500"/>
                                        <p:tgtEl>
                                          <p:spTgt spid="71"/>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barn(inVertical)">
                                      <p:cBhvr>
                                        <p:cTn id="95" dur="500"/>
                                        <p:tgtEl>
                                          <p:spTgt spid="7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barn(inVertical)">
                                      <p:cBhvr>
                                        <p:cTn id="103" dur="500"/>
                                        <p:tgtEl>
                                          <p:spTgt spid="34"/>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barn(inVertical)">
                                      <p:cBhvr>
                                        <p:cTn id="10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7" grpId="0"/>
      <p:bldP spid="18" grpId="0"/>
      <p:bldP spid="19" grpId="0"/>
      <p:bldP spid="20" grpId="0"/>
      <p:bldP spid="21" grpId="0" animBg="1"/>
      <p:bldP spid="21" grpId="1" animBg="1"/>
      <p:bldP spid="22" grpId="0"/>
      <p:bldP spid="22" grpId="1"/>
      <p:bldP spid="27" grpId="0" animBg="1"/>
      <p:bldP spid="27" grpId="1" animBg="1"/>
      <p:bldP spid="28" grpId="0"/>
      <p:bldP spid="28" grpId="1"/>
      <p:bldP spid="29" grpId="0"/>
      <p:bldP spid="31"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384196"/>
            <a:ext cx="17754600" cy="9712304"/>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4F3E14C7-DF5C-3072-8A97-528DCB97022C}"/>
              </a:ext>
            </a:extLst>
          </p:cNvPr>
          <p:cNvSpPr txBox="1"/>
          <p:nvPr/>
        </p:nvSpPr>
        <p:spPr>
          <a:xfrm>
            <a:off x="6019800" y="38100"/>
            <a:ext cx="7315200" cy="738664"/>
          </a:xfrm>
          <a:prstGeom prst="rect">
            <a:avLst/>
          </a:prstGeom>
          <a:solidFill>
            <a:schemeClr val="accent3">
              <a:lumMod val="50000"/>
            </a:schemeClr>
          </a:solidFill>
        </p:spPr>
        <p:txBody>
          <a:bodyPr wrap="square">
            <a:spAutoFit/>
          </a:bodyPr>
          <a:lstStyle/>
          <a:p>
            <a:pPr algn="ctr"/>
            <a:r>
              <a:rPr lang="en-US" sz="4200" b="1">
                <a:solidFill>
                  <a:schemeClr val="bg1"/>
                </a:solidFill>
                <a:latin typeface="Times New Roman" panose="02020603050405020304" pitchFamily="18" charset="0"/>
                <a:cs typeface="Times New Roman" panose="02020603050405020304" pitchFamily="18" charset="0"/>
              </a:rPr>
              <a:t>TRẢ LỜI PHIẾU HỌC TẬP</a:t>
            </a:r>
            <a:endParaRPr lang="en-US" sz="4200" b="1">
              <a:solidFill>
                <a:schemeClr val="bg1"/>
              </a:solidFill>
            </a:endParaRPr>
          </a:p>
        </p:txBody>
      </p:sp>
      <p:cxnSp>
        <p:nvCxnSpPr>
          <p:cNvPr id="7" name="Straight Connector 6">
            <a:extLst>
              <a:ext uri="{FF2B5EF4-FFF2-40B4-BE49-F238E27FC236}">
                <a16:creationId xmlns:a16="http://schemas.microsoft.com/office/drawing/2014/main" id="{7FF94DA7-1FC0-1E63-A6A3-D3D626717340}"/>
              </a:ext>
            </a:extLst>
          </p:cNvPr>
          <p:cNvCxnSpPr/>
          <p:nvPr/>
        </p:nvCxnSpPr>
        <p:spPr>
          <a:xfrm>
            <a:off x="7772400" y="4672724"/>
            <a:ext cx="10134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5722002-403C-B408-99CE-1014DF7EAE98}"/>
              </a:ext>
            </a:extLst>
          </p:cNvPr>
          <p:cNvCxnSpPr/>
          <p:nvPr/>
        </p:nvCxnSpPr>
        <p:spPr>
          <a:xfrm>
            <a:off x="12877800" y="2805824"/>
            <a:ext cx="0" cy="373380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2D9EDF9-6029-6B55-875C-5151C0D7C257}"/>
              </a:ext>
            </a:extLst>
          </p:cNvPr>
          <p:cNvSpPr txBox="1"/>
          <p:nvPr/>
        </p:nvSpPr>
        <p:spPr>
          <a:xfrm>
            <a:off x="10980094" y="4042476"/>
            <a:ext cx="526106" cy="923330"/>
          </a:xfrm>
          <a:prstGeom prst="rect">
            <a:avLst/>
          </a:prstGeom>
          <a:noFill/>
        </p:spPr>
        <p:txBody>
          <a:bodyPr wrap="square" rtlCol="0">
            <a:spAutoFit/>
          </a:bodyPr>
          <a:lstStyle/>
          <a:p>
            <a:r>
              <a:rPr lang="en-US" sz="5400" b="1"/>
              <a:t>. </a:t>
            </a:r>
          </a:p>
        </p:txBody>
      </p:sp>
      <p:sp>
        <p:nvSpPr>
          <p:cNvPr id="17" name="TextBox 16">
            <a:extLst>
              <a:ext uri="{FF2B5EF4-FFF2-40B4-BE49-F238E27FC236}">
                <a16:creationId xmlns:a16="http://schemas.microsoft.com/office/drawing/2014/main" id="{1464EB11-8544-7C36-B0A1-99354296AE6F}"/>
              </a:ext>
            </a:extLst>
          </p:cNvPr>
          <p:cNvSpPr txBox="1"/>
          <p:nvPr/>
        </p:nvSpPr>
        <p:spPr>
          <a:xfrm>
            <a:off x="14332894" y="4054194"/>
            <a:ext cx="526106" cy="923330"/>
          </a:xfrm>
          <a:prstGeom prst="rect">
            <a:avLst/>
          </a:prstGeom>
          <a:noFill/>
        </p:spPr>
        <p:txBody>
          <a:bodyPr wrap="square" rtlCol="0">
            <a:spAutoFit/>
          </a:bodyPr>
          <a:lstStyle/>
          <a:p>
            <a:r>
              <a:rPr lang="en-US" sz="5400" b="1"/>
              <a:t>. </a:t>
            </a:r>
          </a:p>
        </p:txBody>
      </p:sp>
      <p:sp>
        <p:nvSpPr>
          <p:cNvPr id="18" name="TextBox 17">
            <a:extLst>
              <a:ext uri="{FF2B5EF4-FFF2-40B4-BE49-F238E27FC236}">
                <a16:creationId xmlns:a16="http://schemas.microsoft.com/office/drawing/2014/main" id="{E9AF510E-9B83-A78B-7A51-09CA84A5894A}"/>
              </a:ext>
            </a:extLst>
          </p:cNvPr>
          <p:cNvSpPr txBox="1"/>
          <p:nvPr/>
        </p:nvSpPr>
        <p:spPr>
          <a:xfrm>
            <a:off x="10727428" y="3986925"/>
            <a:ext cx="835895"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F’</a:t>
            </a:r>
          </a:p>
        </p:txBody>
      </p:sp>
      <p:sp>
        <p:nvSpPr>
          <p:cNvPr id="19" name="TextBox 18">
            <a:extLst>
              <a:ext uri="{FF2B5EF4-FFF2-40B4-BE49-F238E27FC236}">
                <a16:creationId xmlns:a16="http://schemas.microsoft.com/office/drawing/2014/main" id="{99DF0B7F-F562-4C8F-11E3-70E06F944E1A}"/>
              </a:ext>
            </a:extLst>
          </p:cNvPr>
          <p:cNvSpPr txBox="1"/>
          <p:nvPr/>
        </p:nvSpPr>
        <p:spPr>
          <a:xfrm>
            <a:off x="14324309" y="4672724"/>
            <a:ext cx="46679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sp>
        <p:nvSpPr>
          <p:cNvPr id="20" name="TextBox 19">
            <a:extLst>
              <a:ext uri="{FF2B5EF4-FFF2-40B4-BE49-F238E27FC236}">
                <a16:creationId xmlns:a16="http://schemas.microsoft.com/office/drawing/2014/main" id="{AA781727-EAC7-FA73-04C5-53D4BE478D0A}"/>
              </a:ext>
            </a:extLst>
          </p:cNvPr>
          <p:cNvSpPr txBox="1"/>
          <p:nvPr/>
        </p:nvSpPr>
        <p:spPr>
          <a:xfrm>
            <a:off x="12344400" y="4063124"/>
            <a:ext cx="543739"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O</a:t>
            </a:r>
          </a:p>
        </p:txBody>
      </p:sp>
      <p:cxnSp>
        <p:nvCxnSpPr>
          <p:cNvPr id="26" name="Straight Arrow Connector 25">
            <a:extLst>
              <a:ext uri="{FF2B5EF4-FFF2-40B4-BE49-F238E27FC236}">
                <a16:creationId xmlns:a16="http://schemas.microsoft.com/office/drawing/2014/main" id="{69BEE150-56C1-D16C-7659-05226A47989B}"/>
              </a:ext>
            </a:extLst>
          </p:cNvPr>
          <p:cNvCxnSpPr>
            <a:cxnSpLocks/>
          </p:cNvCxnSpPr>
          <p:nvPr/>
        </p:nvCxnSpPr>
        <p:spPr>
          <a:xfrm flipV="1">
            <a:off x="9448800" y="3377324"/>
            <a:ext cx="0" cy="12954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D62DF291-2B31-B837-379B-8E74380112C6}"/>
              </a:ext>
            </a:extLst>
          </p:cNvPr>
          <p:cNvSpPr txBox="1"/>
          <p:nvPr/>
        </p:nvSpPr>
        <p:spPr>
          <a:xfrm>
            <a:off x="11782184" y="4734355"/>
            <a:ext cx="33855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sp>
        <p:nvSpPr>
          <p:cNvPr id="29" name="TextBox 28">
            <a:extLst>
              <a:ext uri="{FF2B5EF4-FFF2-40B4-BE49-F238E27FC236}">
                <a16:creationId xmlns:a16="http://schemas.microsoft.com/office/drawing/2014/main" id="{1D3F284C-5E66-A0B2-8B14-55E0F80D267B}"/>
              </a:ext>
            </a:extLst>
          </p:cNvPr>
          <p:cNvSpPr txBox="1"/>
          <p:nvPr/>
        </p:nvSpPr>
        <p:spPr>
          <a:xfrm>
            <a:off x="9283423" y="4730558"/>
            <a:ext cx="51809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1" name="TextBox 30">
            <a:extLst>
              <a:ext uri="{FF2B5EF4-FFF2-40B4-BE49-F238E27FC236}">
                <a16:creationId xmlns:a16="http://schemas.microsoft.com/office/drawing/2014/main" id="{D2BE52E2-EF90-4334-9972-F5D3E63CB30A}"/>
              </a:ext>
            </a:extLst>
          </p:cNvPr>
          <p:cNvSpPr txBox="1"/>
          <p:nvPr/>
        </p:nvSpPr>
        <p:spPr>
          <a:xfrm>
            <a:off x="9189754" y="2711259"/>
            <a:ext cx="492443"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cxnSp>
        <p:nvCxnSpPr>
          <p:cNvPr id="32" name="Straight Arrow Connector 31">
            <a:extLst>
              <a:ext uri="{FF2B5EF4-FFF2-40B4-BE49-F238E27FC236}">
                <a16:creationId xmlns:a16="http://schemas.microsoft.com/office/drawing/2014/main" id="{09C3278D-16EA-B88B-0F53-16839B2CCB05}"/>
              </a:ext>
            </a:extLst>
          </p:cNvPr>
          <p:cNvCxnSpPr>
            <a:cxnSpLocks/>
          </p:cNvCxnSpPr>
          <p:nvPr/>
        </p:nvCxnSpPr>
        <p:spPr>
          <a:xfrm>
            <a:off x="16230600" y="4672724"/>
            <a:ext cx="0" cy="135186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2812A5DE-0440-CB1E-E4D9-7B7398BE11CF}"/>
              </a:ext>
            </a:extLst>
          </p:cNvPr>
          <p:cNvSpPr txBox="1"/>
          <p:nvPr/>
        </p:nvSpPr>
        <p:spPr>
          <a:xfrm>
            <a:off x="16009142" y="3950757"/>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4" name="TextBox 33">
            <a:extLst>
              <a:ext uri="{FF2B5EF4-FFF2-40B4-BE49-F238E27FC236}">
                <a16:creationId xmlns:a16="http://schemas.microsoft.com/office/drawing/2014/main" id="{72F102F7-A393-E8CC-DA11-38ED513FEC43}"/>
              </a:ext>
            </a:extLst>
          </p:cNvPr>
          <p:cNvSpPr txBox="1"/>
          <p:nvPr/>
        </p:nvSpPr>
        <p:spPr>
          <a:xfrm>
            <a:off x="16083736" y="6178486"/>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sp>
        <p:nvSpPr>
          <p:cNvPr id="35" name="TextBox 34">
            <a:extLst>
              <a:ext uri="{FF2B5EF4-FFF2-40B4-BE49-F238E27FC236}">
                <a16:creationId xmlns:a16="http://schemas.microsoft.com/office/drawing/2014/main" id="{3FF3446B-DDCC-A958-91C6-1EF8F158353C}"/>
              </a:ext>
            </a:extLst>
          </p:cNvPr>
          <p:cNvSpPr txBox="1"/>
          <p:nvPr/>
        </p:nvSpPr>
        <p:spPr>
          <a:xfrm>
            <a:off x="9007654" y="3663758"/>
            <a:ext cx="441146"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h</a:t>
            </a:r>
          </a:p>
        </p:txBody>
      </p:sp>
      <p:grpSp>
        <p:nvGrpSpPr>
          <p:cNvPr id="70" name="Group 69">
            <a:extLst>
              <a:ext uri="{FF2B5EF4-FFF2-40B4-BE49-F238E27FC236}">
                <a16:creationId xmlns:a16="http://schemas.microsoft.com/office/drawing/2014/main" id="{F9513EE4-E62C-5910-3582-557A27F05473}"/>
              </a:ext>
            </a:extLst>
          </p:cNvPr>
          <p:cNvGrpSpPr/>
          <p:nvPr/>
        </p:nvGrpSpPr>
        <p:grpSpPr>
          <a:xfrm>
            <a:off x="9448800" y="3280477"/>
            <a:ext cx="3429000" cy="228600"/>
            <a:chOff x="5410200" y="4437053"/>
            <a:chExt cx="3429000" cy="228600"/>
          </a:xfrm>
        </p:grpSpPr>
        <p:cxnSp>
          <p:nvCxnSpPr>
            <p:cNvPr id="37" name="Straight Connector 36">
              <a:extLst>
                <a:ext uri="{FF2B5EF4-FFF2-40B4-BE49-F238E27FC236}">
                  <a16:creationId xmlns:a16="http://schemas.microsoft.com/office/drawing/2014/main" id="{F32D3FE5-F933-0BCE-10EA-41DEA04C5632}"/>
                </a:ext>
              </a:extLst>
            </p:cNvPr>
            <p:cNvCxnSpPr>
              <a:cxnSpLocks/>
            </p:cNvCxnSpPr>
            <p:nvPr/>
          </p:nvCxnSpPr>
          <p:spPr>
            <a:xfrm>
              <a:off x="5410200" y="4533900"/>
              <a:ext cx="34290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6164F19-2216-1DDC-0F75-A1CD6AE8E316}"/>
                </a:ext>
              </a:extLst>
            </p:cNvPr>
            <p:cNvGrpSpPr/>
            <p:nvPr/>
          </p:nvGrpSpPr>
          <p:grpSpPr>
            <a:xfrm rot="2679578">
              <a:off x="7388372" y="4437053"/>
              <a:ext cx="228600" cy="228600"/>
              <a:chOff x="1905000" y="3863598"/>
              <a:chExt cx="228600" cy="228600"/>
            </a:xfrm>
          </p:grpSpPr>
          <p:cxnSp>
            <p:nvCxnSpPr>
              <p:cNvPr id="49" name="Straight Connector 48">
                <a:extLst>
                  <a:ext uri="{FF2B5EF4-FFF2-40B4-BE49-F238E27FC236}">
                    <a16:creationId xmlns:a16="http://schemas.microsoft.com/office/drawing/2014/main" id="{662363D1-7799-0907-2E1F-286D4C7BC23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56E157-8322-A8D9-27E4-02A5AA6C548E}"/>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810F1AA3-E15A-ED22-F560-E103FD96E4D4}"/>
              </a:ext>
            </a:extLst>
          </p:cNvPr>
          <p:cNvGrpSpPr/>
          <p:nvPr/>
        </p:nvGrpSpPr>
        <p:grpSpPr>
          <a:xfrm>
            <a:off x="12865764" y="3406905"/>
            <a:ext cx="3771420" cy="2920407"/>
            <a:chOff x="8793996" y="4514166"/>
            <a:chExt cx="3771420" cy="2920407"/>
          </a:xfrm>
        </p:grpSpPr>
        <p:cxnSp>
          <p:nvCxnSpPr>
            <p:cNvPr id="42" name="Straight Connector 41">
              <a:extLst>
                <a:ext uri="{FF2B5EF4-FFF2-40B4-BE49-F238E27FC236}">
                  <a16:creationId xmlns:a16="http://schemas.microsoft.com/office/drawing/2014/main" id="{135CCCDC-35B1-AF64-2956-3E9789DAF81E}"/>
                </a:ext>
              </a:extLst>
            </p:cNvPr>
            <p:cNvCxnSpPr>
              <a:cxnSpLocks/>
            </p:cNvCxnSpPr>
            <p:nvPr/>
          </p:nvCxnSpPr>
          <p:spPr>
            <a:xfrm>
              <a:off x="8793996" y="4514166"/>
              <a:ext cx="3771420" cy="292040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AC8CFF76-3DD4-F729-6C12-7C9BCDA1EC77}"/>
                </a:ext>
              </a:extLst>
            </p:cNvPr>
            <p:cNvGrpSpPr/>
            <p:nvPr/>
          </p:nvGrpSpPr>
          <p:grpSpPr>
            <a:xfrm rot="4659658">
              <a:off x="9897604" y="5367863"/>
              <a:ext cx="228600" cy="228600"/>
              <a:chOff x="1905000" y="3863598"/>
              <a:chExt cx="228600" cy="228600"/>
            </a:xfrm>
          </p:grpSpPr>
          <p:cxnSp>
            <p:nvCxnSpPr>
              <p:cNvPr id="53" name="Straight Connector 52">
                <a:extLst>
                  <a:ext uri="{FF2B5EF4-FFF2-40B4-BE49-F238E27FC236}">
                    <a16:creationId xmlns:a16="http://schemas.microsoft.com/office/drawing/2014/main" id="{3A585189-AB9D-5A76-4AA4-2C00EB706A5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AAF907-48D3-C472-70A7-1B0EF0076C48}"/>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0EC94ABF-E58B-9275-DB58-042F6586FE81}"/>
              </a:ext>
            </a:extLst>
          </p:cNvPr>
          <p:cNvGrpSpPr/>
          <p:nvPr/>
        </p:nvGrpSpPr>
        <p:grpSpPr>
          <a:xfrm>
            <a:off x="9448800" y="3377324"/>
            <a:ext cx="7281267" cy="2801162"/>
            <a:chOff x="5410200" y="4533900"/>
            <a:chExt cx="7281267" cy="2801162"/>
          </a:xfrm>
        </p:grpSpPr>
        <p:cxnSp>
          <p:nvCxnSpPr>
            <p:cNvPr id="45" name="Straight Connector 44">
              <a:extLst>
                <a:ext uri="{FF2B5EF4-FFF2-40B4-BE49-F238E27FC236}">
                  <a16:creationId xmlns:a16="http://schemas.microsoft.com/office/drawing/2014/main" id="{21982BDF-62B1-52B7-8870-852AB8C382BC}"/>
                </a:ext>
              </a:extLst>
            </p:cNvPr>
            <p:cNvCxnSpPr/>
            <p:nvPr/>
          </p:nvCxnSpPr>
          <p:spPr>
            <a:xfrm>
              <a:off x="5410200" y="4533900"/>
              <a:ext cx="7281267" cy="280116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A6D7DEA3-A3DF-8C81-A1A3-8B151523145D}"/>
                </a:ext>
              </a:extLst>
            </p:cNvPr>
            <p:cNvGrpSpPr/>
            <p:nvPr/>
          </p:nvGrpSpPr>
          <p:grpSpPr>
            <a:xfrm rot="4093455">
              <a:off x="7480771" y="5252088"/>
              <a:ext cx="228600" cy="228600"/>
              <a:chOff x="1905000" y="3863598"/>
              <a:chExt cx="228600" cy="228600"/>
            </a:xfrm>
          </p:grpSpPr>
          <p:cxnSp>
            <p:nvCxnSpPr>
              <p:cNvPr id="56" name="Straight Connector 55">
                <a:extLst>
                  <a:ext uri="{FF2B5EF4-FFF2-40B4-BE49-F238E27FC236}">
                    <a16:creationId xmlns:a16="http://schemas.microsoft.com/office/drawing/2014/main" id="{3E451C91-E804-1449-8C4E-FB4B1F44438D}"/>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806582-592B-A6CF-5324-3F13A7409F7F}"/>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D85CAC6-20C3-6246-D0E1-C50CC67EE071}"/>
                </a:ext>
              </a:extLst>
            </p:cNvPr>
            <p:cNvGrpSpPr/>
            <p:nvPr/>
          </p:nvGrpSpPr>
          <p:grpSpPr>
            <a:xfrm rot="4093455">
              <a:off x="9540059" y="6073784"/>
              <a:ext cx="228600" cy="228600"/>
              <a:chOff x="1905000" y="3863598"/>
              <a:chExt cx="228600" cy="228600"/>
            </a:xfrm>
          </p:grpSpPr>
          <p:cxnSp>
            <p:nvCxnSpPr>
              <p:cNvPr id="59" name="Straight Connector 58">
                <a:extLst>
                  <a:ext uri="{FF2B5EF4-FFF2-40B4-BE49-F238E27FC236}">
                    <a16:creationId xmlns:a16="http://schemas.microsoft.com/office/drawing/2014/main" id="{5162E6DD-3248-1C8C-93D2-A21BE3CB3B3B}"/>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8A0C33-73BE-48FE-0865-00E8338C52E3}"/>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01098D5-57FA-9846-0AD0-365D878C19EE}"/>
                </a:ext>
              </a:extLst>
            </p:cNvPr>
            <p:cNvGrpSpPr/>
            <p:nvPr/>
          </p:nvGrpSpPr>
          <p:grpSpPr>
            <a:xfrm rot="4093455">
              <a:off x="9692459" y="6133196"/>
              <a:ext cx="228600" cy="228600"/>
              <a:chOff x="1905000" y="3863598"/>
              <a:chExt cx="228600" cy="228600"/>
            </a:xfrm>
          </p:grpSpPr>
          <p:cxnSp>
            <p:nvCxnSpPr>
              <p:cNvPr id="65" name="Straight Connector 64">
                <a:extLst>
                  <a:ext uri="{FF2B5EF4-FFF2-40B4-BE49-F238E27FC236}">
                    <a16:creationId xmlns:a16="http://schemas.microsoft.com/office/drawing/2014/main" id="{07000525-4002-C0F2-BCB9-1E69303B14CE}"/>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CB786DD-7C82-0C22-5A98-14E86D8B4D8B}"/>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5E8E27E9-F80B-C99E-FA98-BDF2F6DE520F}"/>
                </a:ext>
              </a:extLst>
            </p:cNvPr>
            <p:cNvGrpSpPr/>
            <p:nvPr/>
          </p:nvGrpSpPr>
          <p:grpSpPr>
            <a:xfrm rot="4093455">
              <a:off x="7645149" y="5341233"/>
              <a:ext cx="228600" cy="228600"/>
              <a:chOff x="1905000" y="3863598"/>
              <a:chExt cx="228600" cy="228600"/>
            </a:xfrm>
          </p:grpSpPr>
          <p:cxnSp>
            <p:nvCxnSpPr>
              <p:cNvPr id="68" name="Straight Connector 67">
                <a:extLst>
                  <a:ext uri="{FF2B5EF4-FFF2-40B4-BE49-F238E27FC236}">
                    <a16:creationId xmlns:a16="http://schemas.microsoft.com/office/drawing/2014/main" id="{C5228CAA-8348-C205-0AF3-406C2562E6EA}"/>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33C9F39-6AF4-1723-B316-3D19BDA36336}"/>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E7B17FD1-726C-BEC4-3D12-9FBEFB692EC4}"/>
              </a:ext>
            </a:extLst>
          </p:cNvPr>
          <p:cNvSpPr txBox="1"/>
          <p:nvPr/>
        </p:nvSpPr>
        <p:spPr>
          <a:xfrm>
            <a:off x="1333500" y="1129099"/>
            <a:ext cx="15544800" cy="1323439"/>
          </a:xfrm>
          <a:prstGeom prst="rect">
            <a:avLst/>
          </a:prstGeom>
          <a:solidFill>
            <a:schemeClr val="bg1"/>
          </a:solidFill>
        </p:spPr>
        <p:txBody>
          <a:bodyPr wrap="square">
            <a:spAutoFit/>
          </a:bodyPr>
          <a:lstStyle/>
          <a:p>
            <a:pPr algn="ctr"/>
            <a:r>
              <a:rPr lang="en-US" sz="4000" b="1">
                <a:solidFill>
                  <a:srgbClr val="000000"/>
                </a:solidFill>
                <a:highlight>
                  <a:srgbClr val="FFFFFF"/>
                </a:highlight>
                <a:latin typeface="Times New Roman" panose="02020603050405020304" pitchFamily="18" charset="0"/>
                <a:cs typeface="Times New Roman" panose="02020603050405020304" pitchFamily="18" charset="0"/>
              </a:rPr>
              <a:t>Câu 1</a:t>
            </a:r>
            <a:r>
              <a:rPr lang="en-US" sz="4000" b="0" i="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4000" b="1" i="0">
                <a:solidFill>
                  <a:srgbClr val="000000"/>
                </a:solidFill>
                <a:effectLst/>
                <a:highlight>
                  <a:srgbClr val="FFFFFF"/>
                </a:highlight>
                <a:latin typeface="Times New Roman" panose="02020603050405020304" pitchFamily="18" charset="0"/>
                <a:cs typeface="Times New Roman" panose="02020603050405020304" pitchFamily="18" charset="0"/>
              </a:rPr>
              <a:t>Chứng minh </a:t>
            </a:r>
            <a:r>
              <a:rPr lang="vi-VN" sz="4000" b="1" i="0">
                <a:solidFill>
                  <a:srgbClr val="000000"/>
                </a:solidFill>
                <a:effectLst/>
                <a:highlight>
                  <a:srgbClr val="FFFFFF"/>
                </a:highlight>
                <a:latin typeface="Times New Roman" panose="02020603050405020304" pitchFamily="18" charset="0"/>
                <a:cs typeface="Times New Roman" panose="02020603050405020304" pitchFamily="18" charset="0"/>
              </a:rPr>
              <a:t>khoảng cách từ ảnh đến thấu kính và khoảng cách từ vật đến thấu kính bằng nhau.</a:t>
            </a:r>
            <a:endParaRPr lang="en-US" sz="4000" b="1">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926C62-894D-715E-AABE-DC5A85AAACCE}"/>
              </a:ext>
            </a:extLst>
          </p:cNvPr>
          <p:cNvCxnSpPr/>
          <p:nvPr/>
        </p:nvCxnSpPr>
        <p:spPr>
          <a:xfrm>
            <a:off x="9433302" y="6128857"/>
            <a:ext cx="3390900" cy="0"/>
          </a:xfrm>
          <a:prstGeom prst="straightConnector1">
            <a:avLst/>
          </a:prstGeom>
          <a:ln w="38100">
            <a:solidFill>
              <a:schemeClr val="tx1"/>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678EEDCA-14DD-8419-708E-0AD85BBC1402}"/>
              </a:ext>
            </a:extLst>
          </p:cNvPr>
          <p:cNvCxnSpPr/>
          <p:nvPr/>
        </p:nvCxnSpPr>
        <p:spPr>
          <a:xfrm>
            <a:off x="12910411" y="6144261"/>
            <a:ext cx="3390900" cy="0"/>
          </a:xfrm>
          <a:prstGeom prst="straightConnector1">
            <a:avLst/>
          </a:prstGeom>
          <a:ln w="38100">
            <a:solidFill>
              <a:schemeClr val="tx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D8C9EB6-8A82-27F5-CA72-804CA6C2CA2E}"/>
              </a:ext>
            </a:extLst>
          </p:cNvPr>
          <p:cNvSpPr txBox="1"/>
          <p:nvPr/>
        </p:nvSpPr>
        <p:spPr>
          <a:xfrm>
            <a:off x="10744200" y="5534825"/>
            <a:ext cx="1319592"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d = 2f</a:t>
            </a:r>
          </a:p>
        </p:txBody>
      </p:sp>
      <p:sp>
        <p:nvSpPr>
          <p:cNvPr id="15" name="TextBox 14">
            <a:extLst>
              <a:ext uri="{FF2B5EF4-FFF2-40B4-BE49-F238E27FC236}">
                <a16:creationId xmlns:a16="http://schemas.microsoft.com/office/drawing/2014/main" id="{AC02F308-701B-C85C-5180-9779CD6288E7}"/>
              </a:ext>
            </a:extLst>
          </p:cNvPr>
          <p:cNvSpPr txBox="1"/>
          <p:nvPr/>
        </p:nvSpPr>
        <p:spPr>
          <a:xfrm>
            <a:off x="14289613" y="5561735"/>
            <a:ext cx="569387"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d'</a:t>
            </a:r>
          </a:p>
        </p:txBody>
      </p:sp>
      <p:sp>
        <p:nvSpPr>
          <p:cNvPr id="16" name="TextBox 15">
            <a:extLst>
              <a:ext uri="{FF2B5EF4-FFF2-40B4-BE49-F238E27FC236}">
                <a16:creationId xmlns:a16="http://schemas.microsoft.com/office/drawing/2014/main" id="{E6917959-161B-CD64-7642-34E209847E32}"/>
              </a:ext>
            </a:extLst>
          </p:cNvPr>
          <p:cNvSpPr txBox="1"/>
          <p:nvPr/>
        </p:nvSpPr>
        <p:spPr>
          <a:xfrm>
            <a:off x="13016261" y="2871427"/>
            <a:ext cx="364202"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I</a:t>
            </a:r>
          </a:p>
        </p:txBody>
      </p:sp>
      <p:sp>
        <p:nvSpPr>
          <p:cNvPr id="30" name="TextBox 29">
            <a:extLst>
              <a:ext uri="{FF2B5EF4-FFF2-40B4-BE49-F238E27FC236}">
                <a16:creationId xmlns:a16="http://schemas.microsoft.com/office/drawing/2014/main" id="{F4F1BFFE-B7DC-1C4D-CCCB-863802D04823}"/>
              </a:ext>
            </a:extLst>
          </p:cNvPr>
          <p:cNvSpPr txBox="1"/>
          <p:nvPr/>
        </p:nvSpPr>
        <p:spPr>
          <a:xfrm>
            <a:off x="601891" y="2711259"/>
            <a:ext cx="5638799" cy="646331"/>
          </a:xfrm>
          <a:prstGeom prst="rect">
            <a:avLst/>
          </a:prstGeom>
          <a:noFill/>
        </p:spPr>
        <p:txBody>
          <a:bodyPr wrap="square">
            <a:spAutoFit/>
          </a:bodyPr>
          <a:lstStyle/>
          <a:p>
            <a:r>
              <a:rPr lang="en-US" sz="3600">
                <a:effectLst/>
                <a:latin typeface="Times New Roman" panose="02020603050405020304" pitchFamily="18" charset="0"/>
                <a:ea typeface="Times New Roman" panose="02020603050405020304" pitchFamily="18" charset="0"/>
              </a:rPr>
              <a:t>+ Ta có: BI = OA = 2.f </a:t>
            </a:r>
            <a:endParaRPr lang="en-US" sz="3600"/>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BB157C48-BC2B-6B3E-5F6B-85F6FC4C5194}"/>
                  </a:ext>
                </a:extLst>
              </p:cNvPr>
              <p:cNvSpPr txBox="1"/>
              <p:nvPr/>
            </p:nvSpPr>
            <p:spPr>
              <a:xfrm>
                <a:off x="152400" y="3169708"/>
                <a:ext cx="7952225" cy="3573992"/>
              </a:xfrm>
              <a:prstGeom prst="rect">
                <a:avLst/>
              </a:prstGeom>
              <a:noFill/>
            </p:spPr>
            <p:txBody>
              <a:bodyPr wrap="square">
                <a:spAutoFit/>
              </a:bodyPr>
              <a:lstStyle/>
              <a:p>
                <a:pPr marL="438150" marR="1232535" indent="-6350">
                  <a:spcAft>
                    <a:spcPts val="600"/>
                  </a:spcAft>
                </a:pPr>
                <a:r>
                  <a:rPr lang="en-US" sz="3600"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Xét </a:t>
                </a: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ΔBIB’: OF </a:t>
                </a:r>
                <a:r>
                  <a:rPr lang="en-US" sz="3600" kern="100">
                    <a:solidFill>
                      <a:srgbClr val="181717"/>
                    </a:solidFill>
                    <a:effectLst/>
                    <a:latin typeface="Times New Roman" panose="02020603050405020304" pitchFamily="18" charset="0"/>
                    <a:ea typeface="Segoe UI Symbol" panose="020B0502040204020203" pitchFamily="34" charset="0"/>
                    <a:cs typeface="Times New Roman" panose="02020603050405020304" pitchFamily="18" charset="0"/>
                  </a:rPr>
                  <a:t>= OF’ = </a:t>
                </a: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f </a:t>
                </a:r>
                <a:r>
                  <a:rPr lang="en-US" sz="3600" kern="100">
                    <a:solidFill>
                      <a:srgbClr val="181717"/>
                    </a:solidFill>
                    <a:effectLst/>
                    <a:latin typeface="Times New Roman" panose="02020603050405020304" pitchFamily="18" charset="0"/>
                    <a:ea typeface="Segoe UI Symbol" panose="020B0502040204020203" pitchFamily="34" charset="0"/>
                    <a:cs typeface="Times New Roman" panose="02020603050405020304" pitchFamily="18" charset="0"/>
                  </a:rPr>
                  <a:t>= </a:t>
                </a:r>
                <a14:m>
                  <m:oMath xmlns:m="http://schemas.openxmlformats.org/officeDocument/2006/math">
                    <m:f>
                      <m:fPr>
                        <m:ctrlPr>
                          <a:rPr lang="en-US" sz="4400" i="1" kern="100">
                            <a:solidFill>
                              <a:srgbClr val="181717"/>
                            </a:solidFill>
                            <a:effectLst/>
                            <a:latin typeface="Cambria Math" panose="02040503050406030204" pitchFamily="18" charset="0"/>
                            <a:ea typeface="Segoe UI Symbol" panose="020B0502040204020203" pitchFamily="34" charset="0"/>
                          </a:rPr>
                        </m:ctrlPr>
                      </m:fPr>
                      <m:num>
                        <m:r>
                          <a:rPr lang="en-US" sz="4400" i="1" kern="100">
                            <a:solidFill>
                              <a:srgbClr val="181717"/>
                            </a:solidFill>
                            <a:effectLst/>
                            <a:latin typeface="Cambria Math" panose="02040503050406030204" pitchFamily="18" charset="0"/>
                            <a:ea typeface="Segoe UI Symbol" panose="020B0502040204020203" pitchFamily="34" charset="0"/>
                          </a:rPr>
                          <m:t>𝐵𝐼</m:t>
                        </m:r>
                      </m:num>
                      <m:den>
                        <m:r>
                          <a:rPr lang="en-US" sz="4400" i="1" kern="100">
                            <a:solidFill>
                              <a:srgbClr val="181717"/>
                            </a:solidFill>
                            <a:effectLst/>
                            <a:latin typeface="Cambria Math" panose="02040503050406030204" pitchFamily="18" charset="0"/>
                            <a:ea typeface="Segoe UI Symbol" panose="020B0502040204020203" pitchFamily="34" charset="0"/>
                          </a:rPr>
                          <m:t>2</m:t>
                        </m:r>
                      </m:den>
                    </m:f>
                  </m:oMath>
                </a14:m>
                <a:r>
                  <a:rPr lang="en-US" sz="4400" kern="100">
                    <a:solidFill>
                      <a:srgbClr val="181717"/>
                    </a:solidFill>
                    <a:effectLst/>
                    <a:latin typeface="Times New Roman" panose="02020603050405020304" pitchFamily="18" charset="0"/>
                    <a:ea typeface="Segoe UI Symbol" panose="020B0502040204020203" pitchFamily="34" charset="0"/>
                    <a:cs typeface="Times New Roman" panose="02020603050405020304" pitchFamily="18" charset="0"/>
                  </a:rPr>
                  <a:t> </a:t>
                </a:r>
                <a:endParaRPr lang="en-US" sz="3600" kern="100">
                  <a:solidFill>
                    <a:srgbClr val="181717"/>
                  </a:solidFill>
                  <a:effectLst/>
                  <a:latin typeface="Times New Roman" panose="02020603050405020304" pitchFamily="18" charset="0"/>
                  <a:ea typeface="Segoe UI Symbol" panose="020B0502040204020203" pitchFamily="34" charset="0"/>
                  <a:cs typeface="Times New Roman" panose="02020603050405020304" pitchFamily="18" charset="0"/>
                </a:endParaRPr>
              </a:p>
              <a:p>
                <a:pPr marL="438150" marR="1232535" indent="-6350" algn="l">
                  <a:spcAft>
                    <a:spcPts val="600"/>
                  </a:spcAft>
                </a:pPr>
                <a:r>
                  <a:rPr lang="en-US" sz="3600" kern="100">
                    <a:solidFill>
                      <a:srgbClr val="181717"/>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và OF // BI</a:t>
                </a:r>
              </a:p>
              <a:p>
                <a:pPr marL="11430" algn="l">
                  <a:spcAft>
                    <a:spcPts val="600"/>
                  </a:spcAft>
                </a:pP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=&gt; OF là đường trung bình của </a:t>
                </a:r>
              </a:p>
              <a:p>
                <a:pPr marL="11430" algn="l">
                  <a:spcAft>
                    <a:spcPts val="600"/>
                  </a:spcAft>
                </a:pP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tam giác BB’I</a:t>
                </a:r>
              </a:p>
              <a:p>
                <a:pPr>
                  <a:spcAft>
                    <a:spcPts val="60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=&gt;</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O là trung điểm của BB'. </a:t>
                </a:r>
                <a:endParaRPr lang="en-US" sz="3600">
                  <a:latin typeface="Times New Roman" panose="02020603050405020304" pitchFamily="18" charset="0"/>
                  <a:cs typeface="Times New Roman" panose="02020603050405020304" pitchFamily="18" charset="0"/>
                </a:endParaRPr>
              </a:p>
            </p:txBody>
          </p:sp>
        </mc:Choice>
        <mc:Fallback>
          <p:sp>
            <p:nvSpPr>
              <p:cNvPr id="38" name="TextBox 37">
                <a:extLst>
                  <a:ext uri="{FF2B5EF4-FFF2-40B4-BE49-F238E27FC236}">
                    <a16:creationId xmlns:a16="http://schemas.microsoft.com/office/drawing/2014/main" id="{BB157C48-BC2B-6B3E-5F6B-85F6FC4C5194}"/>
                  </a:ext>
                </a:extLst>
              </p:cNvPr>
              <p:cNvSpPr txBox="1">
                <a:spLocks noRot="1" noChangeAspect="1" noMove="1" noResize="1" noEditPoints="1" noAdjustHandles="1" noChangeArrowheads="1" noChangeShapeType="1" noTextEdit="1"/>
              </p:cNvSpPr>
              <p:nvPr/>
            </p:nvSpPr>
            <p:spPr>
              <a:xfrm>
                <a:off x="152400" y="3169708"/>
                <a:ext cx="7952225" cy="3573992"/>
              </a:xfrm>
              <a:prstGeom prst="rect">
                <a:avLst/>
              </a:prstGeom>
              <a:blipFill>
                <a:blip r:embed="rId2"/>
                <a:stretch>
                  <a:fillRect b="-5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E8D29C0-3F77-CA93-E713-DBAE6BBF2EC1}"/>
                  </a:ext>
                </a:extLst>
              </p:cNvPr>
              <p:cNvSpPr txBox="1"/>
              <p:nvPr/>
            </p:nvSpPr>
            <p:spPr>
              <a:xfrm>
                <a:off x="440410" y="6591300"/>
                <a:ext cx="9236990" cy="3847143"/>
              </a:xfrm>
              <a:prstGeom prst="rect">
                <a:avLst/>
              </a:prstGeom>
              <a:noFill/>
            </p:spPr>
            <p:txBody>
              <a:bodyPr wrap="square">
                <a:spAutoFit/>
              </a:bodyPr>
              <a:lstStyle/>
              <a:p>
                <a:pPr marL="438150" marR="695325" indent="-6350" algn="l">
                  <a:lnSpc>
                    <a:spcPct val="125000"/>
                  </a:lnSpc>
                  <a:spcAft>
                    <a:spcPts val="385"/>
                  </a:spcAft>
                </a:pP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Xét ΔABO và ΔA'B'O có:</a:t>
                </a:r>
              </a:p>
              <a:p>
                <a:pPr marL="438150" marR="694690" indent="-6350" algn="l">
                  <a:lnSpc>
                    <a:spcPct val="125000"/>
                  </a:lnSpc>
                  <a:spcAft>
                    <a:spcPts val="385"/>
                  </a:spcAft>
                </a:pPr>
                <a14:m>
                  <m:oMath xmlns:m="http://schemas.openxmlformats.org/officeDocument/2006/math">
                    <m:acc>
                      <m:accPr>
                        <m:chr m:val="̂"/>
                        <m:ctrlPr>
                          <a:rPr lang="en-US" sz="3600" i="1" kern="100">
                            <a:solidFill>
                              <a:srgbClr val="181717"/>
                            </a:solidFill>
                            <a:effectLst/>
                            <a:latin typeface="Cambria Math" panose="02040503050406030204" pitchFamily="18" charset="0"/>
                            <a:ea typeface="Times New Roman" panose="02020603050405020304" pitchFamily="18" charset="0"/>
                          </a:rPr>
                        </m:ctrlPr>
                      </m:accPr>
                      <m:e>
                        <m:r>
                          <a:rPr lang="en-US" sz="3600" i="1" kern="100">
                            <a:solidFill>
                              <a:srgbClr val="181717"/>
                            </a:solidFill>
                            <a:effectLst/>
                            <a:latin typeface="Cambria Math" panose="02040503050406030204" pitchFamily="18" charset="0"/>
                            <a:ea typeface="Times New Roman" panose="02020603050405020304" pitchFamily="18" charset="0"/>
                          </a:rPr>
                          <m:t>𝐴𝑂𝐵</m:t>
                        </m:r>
                      </m:e>
                    </m:acc>
                  </m:oMath>
                </a14:m>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600" i="1" kern="100">
                            <a:solidFill>
                              <a:srgbClr val="181717"/>
                            </a:solidFill>
                            <a:effectLst/>
                            <a:latin typeface="Cambria Math" panose="02040503050406030204" pitchFamily="18" charset="0"/>
                            <a:ea typeface="Times New Roman" panose="02020603050405020304" pitchFamily="18" charset="0"/>
                          </a:rPr>
                        </m:ctrlPr>
                      </m:accPr>
                      <m:e>
                        <m:r>
                          <a:rPr lang="en-US" sz="3600" i="1" kern="100">
                            <a:solidFill>
                              <a:srgbClr val="181717"/>
                            </a:solidFill>
                            <a:effectLst/>
                            <a:latin typeface="Cambria Math" panose="02040503050406030204" pitchFamily="18" charset="0"/>
                            <a:ea typeface="Times New Roman" panose="02020603050405020304" pitchFamily="18" charset="0"/>
                          </a:rPr>
                          <m:t>𝐴</m:t>
                        </m:r>
                        <m:r>
                          <a:rPr lang="en-US" sz="3600" i="1" kern="100">
                            <a:solidFill>
                              <a:srgbClr val="181717"/>
                            </a:solidFill>
                            <a:effectLst/>
                            <a:latin typeface="Cambria Math" panose="02040503050406030204" pitchFamily="18" charset="0"/>
                            <a:ea typeface="Times New Roman" panose="02020603050405020304" pitchFamily="18" charset="0"/>
                          </a:rPr>
                          <m:t>′</m:t>
                        </m:r>
                        <m:r>
                          <a:rPr lang="en-US" sz="3600" i="1" kern="100">
                            <a:solidFill>
                              <a:srgbClr val="181717"/>
                            </a:solidFill>
                            <a:effectLst/>
                            <a:latin typeface="Cambria Math" panose="02040503050406030204" pitchFamily="18" charset="0"/>
                            <a:ea typeface="Times New Roman" panose="02020603050405020304" pitchFamily="18" charset="0"/>
                          </a:rPr>
                          <m:t>𝑂𝐵</m:t>
                        </m:r>
                        <m:r>
                          <a:rPr lang="en-US" sz="3600" i="1" kern="100">
                            <a:solidFill>
                              <a:srgbClr val="181717"/>
                            </a:solidFill>
                            <a:effectLst/>
                            <a:latin typeface="Cambria Math" panose="02040503050406030204" pitchFamily="18" charset="0"/>
                            <a:ea typeface="Times New Roman" panose="02020603050405020304" pitchFamily="18" charset="0"/>
                          </a:rPr>
                          <m:t>′</m:t>
                        </m:r>
                      </m:e>
                    </m:acc>
                  </m:oMath>
                </a14:m>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(đối đỉnh)</a:t>
                </a:r>
              </a:p>
              <a:p>
                <a:pPr marL="438150" marR="694690" indent="-6350">
                  <a:lnSpc>
                    <a:spcPct val="125000"/>
                  </a:lnSpc>
                  <a:spcAft>
                    <a:spcPts val="385"/>
                  </a:spcAft>
                </a:pPr>
                <a:r>
                  <a:rPr lang="en-US" sz="3600" kern="100">
                    <a:solidFill>
                      <a:srgbClr val="181717"/>
                    </a:solidFill>
                    <a:latin typeface="Times New Roman" panose="02020603050405020304" pitchFamily="18" charset="0"/>
                    <a:cs typeface="Times New Roman" panose="02020603050405020304" pitchFamily="18" charset="0"/>
                  </a:rPr>
                  <a:t>OB = OB’</a:t>
                </a:r>
              </a:p>
              <a:p>
                <a:pPr marL="438150" marR="694690" indent="-6350">
                  <a:lnSpc>
                    <a:spcPct val="125000"/>
                  </a:lnSpc>
                  <a:spcAft>
                    <a:spcPts val="385"/>
                  </a:spcAft>
                </a:pPr>
                <a14:m>
                  <m:oMath xmlns:m="http://schemas.openxmlformats.org/officeDocument/2006/math">
                    <m:acc>
                      <m:accPr>
                        <m:chr m:val="̂"/>
                        <m:ctrlPr>
                          <a:rPr lang="en-US" sz="3600" i="1" kern="100">
                            <a:solidFill>
                              <a:srgbClr val="181717"/>
                            </a:solidFill>
                            <a:latin typeface="Cambria Math" panose="02040503050406030204" pitchFamily="18" charset="0"/>
                          </a:rPr>
                        </m:ctrlPr>
                      </m:accPr>
                      <m:e>
                        <m:r>
                          <a:rPr lang="en-US" sz="3600" kern="100">
                            <a:solidFill>
                              <a:srgbClr val="181717"/>
                            </a:solidFill>
                            <a:latin typeface="Cambria Math" panose="02040503050406030204" pitchFamily="18" charset="0"/>
                          </a:rPr>
                          <m:t>𝐴𝐵𝑂</m:t>
                        </m:r>
                      </m:e>
                    </m:acc>
                  </m:oMath>
                </a14:m>
                <a:r>
                  <a:rPr lang="en-US" sz="3600" kern="100">
                    <a:solidFill>
                      <a:srgbClr val="181717"/>
                    </a:solidFill>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600" i="1" kern="100">
                            <a:solidFill>
                              <a:srgbClr val="181717"/>
                            </a:solidFill>
                            <a:latin typeface="Cambria Math" panose="02040503050406030204" pitchFamily="18" charset="0"/>
                          </a:rPr>
                        </m:ctrlPr>
                      </m:accPr>
                      <m:e>
                        <m:r>
                          <a:rPr lang="en-US" sz="3600" kern="100">
                            <a:solidFill>
                              <a:srgbClr val="181717"/>
                            </a:solidFill>
                            <a:latin typeface="Cambria Math" panose="02040503050406030204" pitchFamily="18" charset="0"/>
                          </a:rPr>
                          <m:t>𝐴</m:t>
                        </m:r>
                        <m:r>
                          <a:rPr lang="en-US" sz="3600" kern="100">
                            <a:solidFill>
                              <a:srgbClr val="181717"/>
                            </a:solidFill>
                            <a:latin typeface="Cambria Math" panose="02040503050406030204" pitchFamily="18" charset="0"/>
                          </a:rPr>
                          <m:t>′</m:t>
                        </m:r>
                        <m:r>
                          <a:rPr lang="en-US" sz="3600" kern="100">
                            <a:solidFill>
                              <a:srgbClr val="181717"/>
                            </a:solidFill>
                            <a:latin typeface="Cambria Math" panose="02040503050406030204" pitchFamily="18" charset="0"/>
                          </a:rPr>
                          <m:t>𝐵</m:t>
                        </m:r>
                        <m:r>
                          <a:rPr lang="en-US" sz="3600" kern="100">
                            <a:solidFill>
                              <a:srgbClr val="181717"/>
                            </a:solidFill>
                            <a:latin typeface="Cambria Math" panose="02040503050406030204" pitchFamily="18" charset="0"/>
                          </a:rPr>
                          <m:t>′</m:t>
                        </m:r>
                        <m:r>
                          <a:rPr lang="en-US" sz="3600" kern="100">
                            <a:solidFill>
                              <a:srgbClr val="181717"/>
                            </a:solidFill>
                            <a:latin typeface="Cambria Math" panose="02040503050406030204" pitchFamily="18" charset="0"/>
                          </a:rPr>
                          <m:t>𝑂</m:t>
                        </m:r>
                      </m:e>
                    </m:acc>
                  </m:oMath>
                </a14:m>
                <a:r>
                  <a:rPr lang="en-US" sz="3600" kern="100">
                    <a:solidFill>
                      <a:srgbClr val="181717"/>
                    </a:solidFill>
                    <a:latin typeface="Times New Roman" panose="02020603050405020304" pitchFamily="18" charset="0"/>
                    <a:cs typeface="Times New Roman" panose="02020603050405020304" pitchFamily="18" charset="0"/>
                  </a:rPr>
                  <a:t> (so le trong)</a:t>
                </a:r>
              </a:p>
              <a:p>
                <a:pPr marL="438150" marR="694690" indent="-6350" algn="l">
                  <a:lnSpc>
                    <a:spcPct val="125000"/>
                  </a:lnSpc>
                  <a:spcAft>
                    <a:spcPts val="385"/>
                  </a:spcAft>
                </a:pPr>
                <a:endPar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1E8D29C0-3F77-CA93-E713-DBAE6BBF2EC1}"/>
                  </a:ext>
                </a:extLst>
              </p:cNvPr>
              <p:cNvSpPr txBox="1">
                <a:spLocks noRot="1" noChangeAspect="1" noMove="1" noResize="1" noEditPoints="1" noAdjustHandles="1" noChangeArrowheads="1" noChangeShapeType="1" noTextEdit="1"/>
              </p:cNvSpPr>
              <p:nvPr/>
            </p:nvSpPr>
            <p:spPr>
              <a:xfrm>
                <a:off x="440410" y="6591300"/>
                <a:ext cx="9236990" cy="3847143"/>
              </a:xfrm>
              <a:prstGeom prst="rect">
                <a:avLst/>
              </a:prstGeom>
              <a:blipFill>
                <a:blip r:embed="rId3"/>
                <a:stretch>
                  <a:fillRect t="-634"/>
                </a:stretch>
              </a:blipFill>
            </p:spPr>
            <p:txBody>
              <a:bodyPr/>
              <a:lstStyle/>
              <a:p>
                <a:r>
                  <a:rPr lang="en-US">
                    <a:noFill/>
                  </a:rPr>
                  <a:t> </a:t>
                </a:r>
              </a:p>
            </p:txBody>
          </p:sp>
        </mc:Fallback>
      </mc:AlternateContent>
      <p:sp>
        <p:nvSpPr>
          <p:cNvPr id="41" name="Right Brace 40">
            <a:extLst>
              <a:ext uri="{FF2B5EF4-FFF2-40B4-BE49-F238E27FC236}">
                <a16:creationId xmlns:a16="http://schemas.microsoft.com/office/drawing/2014/main" id="{C356AE36-7FFC-EEC8-F54F-110F2073B96A}"/>
              </a:ext>
            </a:extLst>
          </p:cNvPr>
          <p:cNvSpPr/>
          <p:nvPr/>
        </p:nvSpPr>
        <p:spPr>
          <a:xfrm>
            <a:off x="6240690" y="7734300"/>
            <a:ext cx="541110" cy="1905000"/>
          </a:xfrm>
          <a:prstGeom prst="rightBrace">
            <a:avLst>
              <a:gd name="adj1" fmla="val 22570"/>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CE76AB08-8D2E-815D-8DC8-32E75DA970C3}"/>
              </a:ext>
            </a:extLst>
          </p:cNvPr>
          <p:cNvSpPr txBox="1"/>
          <p:nvPr/>
        </p:nvSpPr>
        <p:spPr>
          <a:xfrm>
            <a:off x="6781800" y="8191500"/>
            <a:ext cx="9167246" cy="719236"/>
          </a:xfrm>
          <a:prstGeom prst="rect">
            <a:avLst/>
          </a:prstGeom>
          <a:noFill/>
        </p:spPr>
        <p:txBody>
          <a:bodyPr wrap="square">
            <a:spAutoFit/>
          </a:bodyPr>
          <a:lstStyle/>
          <a:p>
            <a:pPr marL="438150" marR="36195" indent="-6350" algn="just">
              <a:lnSpc>
                <a:spcPct val="125000"/>
              </a:lnSpc>
              <a:spcAft>
                <a:spcPts val="385"/>
              </a:spcAft>
            </a:pPr>
            <a:r>
              <a:rPr lang="en-US" sz="3600"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ΔABO = ΔA'B’O </a:t>
            </a:r>
            <a:r>
              <a:rPr lang="en-US" sz="3600" kern="100">
                <a:solidFill>
                  <a:srgbClr val="181717"/>
                </a:solidFill>
                <a:effectLst/>
                <a:latin typeface="Times New Roman" panose="02020603050405020304" pitchFamily="18" charset="0"/>
                <a:ea typeface="Segoe UI Symbol" panose="020B0502040204020203" pitchFamily="34" charset="0"/>
                <a:cs typeface="Times New Roman" panose="02020603050405020304" pitchFamily="18" charset="0"/>
              </a:rPr>
              <a:t>⇒ </a:t>
            </a:r>
            <a:r>
              <a:rPr lang="en-US" sz="36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OA = OA' = 2f </a:t>
            </a:r>
          </a:p>
        </p:txBody>
      </p:sp>
    </p:spTree>
    <p:extLst>
      <p:ext uri="{BB962C8B-B14F-4D97-AF65-F5344CB8AC3E}">
        <p14:creationId xmlns:p14="http://schemas.microsoft.com/office/powerpoint/2010/main" val="29768294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fade">
                                      <p:cBhvr>
                                        <p:cTn id="33" dur="500"/>
                                        <p:tgtEl>
                                          <p:spTgt spid="4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0">
                                            <p:txEl>
                                              <p:pRg st="1" end="1"/>
                                            </p:txEl>
                                          </p:spTgt>
                                        </p:tgtEl>
                                        <p:attrNameLst>
                                          <p:attrName>style.visibility</p:attrName>
                                        </p:attrNameLst>
                                      </p:cBhvr>
                                      <p:to>
                                        <p:strVal val="visible"/>
                                      </p:to>
                                    </p:set>
                                    <p:animEffect transition="in" filter="barn(inVertical)">
                                      <p:cBhvr>
                                        <p:cTn id="38" dur="500"/>
                                        <p:tgtEl>
                                          <p:spTgt spid="40">
                                            <p:txEl>
                                              <p:pRg st="1" end="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40">
                                            <p:txEl>
                                              <p:pRg st="2" end="2"/>
                                            </p:txEl>
                                          </p:spTgt>
                                        </p:tgtEl>
                                        <p:attrNameLst>
                                          <p:attrName>style.visibility</p:attrName>
                                        </p:attrNameLst>
                                      </p:cBhvr>
                                      <p:to>
                                        <p:strVal val="visible"/>
                                      </p:to>
                                    </p:set>
                                    <p:animEffect transition="in" filter="barn(inVertical)">
                                      <p:cBhvr>
                                        <p:cTn id="41" dur="500"/>
                                        <p:tgtEl>
                                          <p:spTgt spid="40">
                                            <p:txEl>
                                              <p:pRg st="2" end="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40">
                                            <p:txEl>
                                              <p:pRg st="3" end="3"/>
                                            </p:txEl>
                                          </p:spTgt>
                                        </p:tgtEl>
                                        <p:attrNameLst>
                                          <p:attrName>style.visibility</p:attrName>
                                        </p:attrNameLst>
                                      </p:cBhvr>
                                      <p:to>
                                        <p:strVal val="visible"/>
                                      </p:to>
                                    </p:set>
                                    <p:animEffect transition="in" filter="barn(inVertical)">
                                      <p:cBhvr>
                                        <p:cTn id="44" dur="500"/>
                                        <p:tgtEl>
                                          <p:spTgt spid="4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arn(inVertical)">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30" grpId="0"/>
      <p:bldP spid="38" grpId="0"/>
      <p:bldP spid="41" grpId="0" animBg="1"/>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384196"/>
            <a:ext cx="17754600" cy="9712304"/>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4F3E14C7-DF5C-3072-8A97-528DCB97022C}"/>
              </a:ext>
            </a:extLst>
          </p:cNvPr>
          <p:cNvSpPr txBox="1"/>
          <p:nvPr/>
        </p:nvSpPr>
        <p:spPr>
          <a:xfrm>
            <a:off x="6019800" y="38100"/>
            <a:ext cx="7315200" cy="738664"/>
          </a:xfrm>
          <a:prstGeom prst="rect">
            <a:avLst/>
          </a:prstGeom>
          <a:solidFill>
            <a:schemeClr val="accent3">
              <a:lumMod val="50000"/>
            </a:schemeClr>
          </a:solidFill>
        </p:spPr>
        <p:txBody>
          <a:bodyPr wrap="square">
            <a:spAutoFit/>
          </a:bodyPr>
          <a:lstStyle/>
          <a:p>
            <a:pPr algn="ctr"/>
            <a:r>
              <a:rPr lang="en-US" sz="4200" b="1">
                <a:solidFill>
                  <a:schemeClr val="bg1"/>
                </a:solidFill>
                <a:latin typeface="Times New Roman" panose="02020603050405020304" pitchFamily="18" charset="0"/>
                <a:cs typeface="Times New Roman" panose="02020603050405020304" pitchFamily="18" charset="0"/>
              </a:rPr>
              <a:t>TRẢ LỜI PHIẾU HỌC TẬP</a:t>
            </a:r>
            <a:endParaRPr lang="en-US" sz="4200" b="1">
              <a:solidFill>
                <a:schemeClr val="bg1"/>
              </a:solidFill>
            </a:endParaRPr>
          </a:p>
        </p:txBody>
      </p:sp>
      <p:cxnSp>
        <p:nvCxnSpPr>
          <p:cNvPr id="7" name="Straight Connector 6">
            <a:extLst>
              <a:ext uri="{FF2B5EF4-FFF2-40B4-BE49-F238E27FC236}">
                <a16:creationId xmlns:a16="http://schemas.microsoft.com/office/drawing/2014/main" id="{7FF94DA7-1FC0-1E63-A6A3-D3D626717340}"/>
              </a:ext>
            </a:extLst>
          </p:cNvPr>
          <p:cNvCxnSpPr/>
          <p:nvPr/>
        </p:nvCxnSpPr>
        <p:spPr>
          <a:xfrm>
            <a:off x="7772400" y="4672724"/>
            <a:ext cx="10134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5722002-403C-B408-99CE-1014DF7EAE98}"/>
              </a:ext>
            </a:extLst>
          </p:cNvPr>
          <p:cNvCxnSpPr/>
          <p:nvPr/>
        </p:nvCxnSpPr>
        <p:spPr>
          <a:xfrm>
            <a:off x="12877800" y="2805824"/>
            <a:ext cx="0" cy="373380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2D9EDF9-6029-6B55-875C-5151C0D7C257}"/>
              </a:ext>
            </a:extLst>
          </p:cNvPr>
          <p:cNvSpPr txBox="1"/>
          <p:nvPr/>
        </p:nvSpPr>
        <p:spPr>
          <a:xfrm>
            <a:off x="10980094" y="4042476"/>
            <a:ext cx="526106" cy="923330"/>
          </a:xfrm>
          <a:prstGeom prst="rect">
            <a:avLst/>
          </a:prstGeom>
          <a:noFill/>
        </p:spPr>
        <p:txBody>
          <a:bodyPr wrap="square" rtlCol="0">
            <a:spAutoFit/>
          </a:bodyPr>
          <a:lstStyle/>
          <a:p>
            <a:r>
              <a:rPr lang="en-US" sz="5400" b="1"/>
              <a:t>. </a:t>
            </a:r>
          </a:p>
        </p:txBody>
      </p:sp>
      <p:sp>
        <p:nvSpPr>
          <p:cNvPr id="17" name="TextBox 16">
            <a:extLst>
              <a:ext uri="{FF2B5EF4-FFF2-40B4-BE49-F238E27FC236}">
                <a16:creationId xmlns:a16="http://schemas.microsoft.com/office/drawing/2014/main" id="{1464EB11-8544-7C36-B0A1-99354296AE6F}"/>
              </a:ext>
            </a:extLst>
          </p:cNvPr>
          <p:cNvSpPr txBox="1"/>
          <p:nvPr/>
        </p:nvSpPr>
        <p:spPr>
          <a:xfrm>
            <a:off x="14332894" y="4054194"/>
            <a:ext cx="526106" cy="923330"/>
          </a:xfrm>
          <a:prstGeom prst="rect">
            <a:avLst/>
          </a:prstGeom>
          <a:noFill/>
        </p:spPr>
        <p:txBody>
          <a:bodyPr wrap="square" rtlCol="0">
            <a:spAutoFit/>
          </a:bodyPr>
          <a:lstStyle/>
          <a:p>
            <a:r>
              <a:rPr lang="en-US" sz="5400" b="1"/>
              <a:t>. </a:t>
            </a:r>
          </a:p>
        </p:txBody>
      </p:sp>
      <p:sp>
        <p:nvSpPr>
          <p:cNvPr id="18" name="TextBox 17">
            <a:extLst>
              <a:ext uri="{FF2B5EF4-FFF2-40B4-BE49-F238E27FC236}">
                <a16:creationId xmlns:a16="http://schemas.microsoft.com/office/drawing/2014/main" id="{E9AF510E-9B83-A78B-7A51-09CA84A5894A}"/>
              </a:ext>
            </a:extLst>
          </p:cNvPr>
          <p:cNvSpPr txBox="1"/>
          <p:nvPr/>
        </p:nvSpPr>
        <p:spPr>
          <a:xfrm>
            <a:off x="10963206" y="3986925"/>
            <a:ext cx="801766"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F’</a:t>
            </a:r>
          </a:p>
        </p:txBody>
      </p:sp>
      <p:sp>
        <p:nvSpPr>
          <p:cNvPr id="19" name="TextBox 18">
            <a:extLst>
              <a:ext uri="{FF2B5EF4-FFF2-40B4-BE49-F238E27FC236}">
                <a16:creationId xmlns:a16="http://schemas.microsoft.com/office/drawing/2014/main" id="{99DF0B7F-F562-4C8F-11E3-70E06F944E1A}"/>
              </a:ext>
            </a:extLst>
          </p:cNvPr>
          <p:cNvSpPr txBox="1"/>
          <p:nvPr/>
        </p:nvSpPr>
        <p:spPr>
          <a:xfrm>
            <a:off x="14324309" y="4672724"/>
            <a:ext cx="46679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sp>
        <p:nvSpPr>
          <p:cNvPr id="20" name="TextBox 19">
            <a:extLst>
              <a:ext uri="{FF2B5EF4-FFF2-40B4-BE49-F238E27FC236}">
                <a16:creationId xmlns:a16="http://schemas.microsoft.com/office/drawing/2014/main" id="{AA781727-EAC7-FA73-04C5-53D4BE478D0A}"/>
              </a:ext>
            </a:extLst>
          </p:cNvPr>
          <p:cNvSpPr txBox="1"/>
          <p:nvPr/>
        </p:nvSpPr>
        <p:spPr>
          <a:xfrm>
            <a:off x="12344400" y="4063124"/>
            <a:ext cx="543739"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O</a:t>
            </a:r>
          </a:p>
        </p:txBody>
      </p:sp>
      <p:cxnSp>
        <p:nvCxnSpPr>
          <p:cNvPr id="26" name="Straight Arrow Connector 25">
            <a:extLst>
              <a:ext uri="{FF2B5EF4-FFF2-40B4-BE49-F238E27FC236}">
                <a16:creationId xmlns:a16="http://schemas.microsoft.com/office/drawing/2014/main" id="{69BEE150-56C1-D16C-7659-05226A47989B}"/>
              </a:ext>
            </a:extLst>
          </p:cNvPr>
          <p:cNvCxnSpPr>
            <a:cxnSpLocks/>
          </p:cNvCxnSpPr>
          <p:nvPr/>
        </p:nvCxnSpPr>
        <p:spPr>
          <a:xfrm flipV="1">
            <a:off x="9448800" y="3377324"/>
            <a:ext cx="0" cy="12954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D62DF291-2B31-B837-379B-8E74380112C6}"/>
              </a:ext>
            </a:extLst>
          </p:cNvPr>
          <p:cNvSpPr txBox="1"/>
          <p:nvPr/>
        </p:nvSpPr>
        <p:spPr>
          <a:xfrm>
            <a:off x="11782184" y="4734355"/>
            <a:ext cx="33855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sp>
        <p:nvSpPr>
          <p:cNvPr id="29" name="TextBox 28">
            <a:extLst>
              <a:ext uri="{FF2B5EF4-FFF2-40B4-BE49-F238E27FC236}">
                <a16:creationId xmlns:a16="http://schemas.microsoft.com/office/drawing/2014/main" id="{1D3F284C-5E66-A0B2-8B14-55E0F80D267B}"/>
              </a:ext>
            </a:extLst>
          </p:cNvPr>
          <p:cNvSpPr txBox="1"/>
          <p:nvPr/>
        </p:nvSpPr>
        <p:spPr>
          <a:xfrm>
            <a:off x="9283423" y="4730558"/>
            <a:ext cx="51809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1" name="TextBox 30">
            <a:extLst>
              <a:ext uri="{FF2B5EF4-FFF2-40B4-BE49-F238E27FC236}">
                <a16:creationId xmlns:a16="http://schemas.microsoft.com/office/drawing/2014/main" id="{D2BE52E2-EF90-4334-9972-F5D3E63CB30A}"/>
              </a:ext>
            </a:extLst>
          </p:cNvPr>
          <p:cNvSpPr txBox="1"/>
          <p:nvPr/>
        </p:nvSpPr>
        <p:spPr>
          <a:xfrm>
            <a:off x="9189754" y="2711259"/>
            <a:ext cx="492443"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cxnSp>
        <p:nvCxnSpPr>
          <p:cNvPr id="32" name="Straight Arrow Connector 31">
            <a:extLst>
              <a:ext uri="{FF2B5EF4-FFF2-40B4-BE49-F238E27FC236}">
                <a16:creationId xmlns:a16="http://schemas.microsoft.com/office/drawing/2014/main" id="{09C3278D-16EA-B88B-0F53-16839B2CCB05}"/>
              </a:ext>
            </a:extLst>
          </p:cNvPr>
          <p:cNvCxnSpPr>
            <a:cxnSpLocks/>
          </p:cNvCxnSpPr>
          <p:nvPr/>
        </p:nvCxnSpPr>
        <p:spPr>
          <a:xfrm>
            <a:off x="16230600" y="4672724"/>
            <a:ext cx="0" cy="135186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2812A5DE-0440-CB1E-E4D9-7B7398BE11CF}"/>
              </a:ext>
            </a:extLst>
          </p:cNvPr>
          <p:cNvSpPr txBox="1"/>
          <p:nvPr/>
        </p:nvSpPr>
        <p:spPr>
          <a:xfrm>
            <a:off x="16009142" y="3950757"/>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4" name="TextBox 33">
            <a:extLst>
              <a:ext uri="{FF2B5EF4-FFF2-40B4-BE49-F238E27FC236}">
                <a16:creationId xmlns:a16="http://schemas.microsoft.com/office/drawing/2014/main" id="{72F102F7-A393-E8CC-DA11-38ED513FEC43}"/>
              </a:ext>
            </a:extLst>
          </p:cNvPr>
          <p:cNvSpPr txBox="1"/>
          <p:nvPr/>
        </p:nvSpPr>
        <p:spPr>
          <a:xfrm>
            <a:off x="16083736" y="6178486"/>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sp>
        <p:nvSpPr>
          <p:cNvPr id="35" name="TextBox 34">
            <a:extLst>
              <a:ext uri="{FF2B5EF4-FFF2-40B4-BE49-F238E27FC236}">
                <a16:creationId xmlns:a16="http://schemas.microsoft.com/office/drawing/2014/main" id="{3FF3446B-DDCC-A958-91C6-1EF8F158353C}"/>
              </a:ext>
            </a:extLst>
          </p:cNvPr>
          <p:cNvSpPr txBox="1"/>
          <p:nvPr/>
        </p:nvSpPr>
        <p:spPr>
          <a:xfrm>
            <a:off x="9007654" y="3663758"/>
            <a:ext cx="441146"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h</a:t>
            </a:r>
          </a:p>
        </p:txBody>
      </p:sp>
      <p:grpSp>
        <p:nvGrpSpPr>
          <p:cNvPr id="70" name="Group 69">
            <a:extLst>
              <a:ext uri="{FF2B5EF4-FFF2-40B4-BE49-F238E27FC236}">
                <a16:creationId xmlns:a16="http://schemas.microsoft.com/office/drawing/2014/main" id="{F9513EE4-E62C-5910-3582-557A27F05473}"/>
              </a:ext>
            </a:extLst>
          </p:cNvPr>
          <p:cNvGrpSpPr/>
          <p:nvPr/>
        </p:nvGrpSpPr>
        <p:grpSpPr>
          <a:xfrm>
            <a:off x="9448800" y="3280477"/>
            <a:ext cx="3429000" cy="228600"/>
            <a:chOff x="5410200" y="4437053"/>
            <a:chExt cx="3429000" cy="228600"/>
          </a:xfrm>
        </p:grpSpPr>
        <p:cxnSp>
          <p:nvCxnSpPr>
            <p:cNvPr id="37" name="Straight Connector 36">
              <a:extLst>
                <a:ext uri="{FF2B5EF4-FFF2-40B4-BE49-F238E27FC236}">
                  <a16:creationId xmlns:a16="http://schemas.microsoft.com/office/drawing/2014/main" id="{F32D3FE5-F933-0BCE-10EA-41DEA04C5632}"/>
                </a:ext>
              </a:extLst>
            </p:cNvPr>
            <p:cNvCxnSpPr>
              <a:cxnSpLocks/>
            </p:cNvCxnSpPr>
            <p:nvPr/>
          </p:nvCxnSpPr>
          <p:spPr>
            <a:xfrm>
              <a:off x="5410200" y="4533900"/>
              <a:ext cx="34290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6164F19-2216-1DDC-0F75-A1CD6AE8E316}"/>
                </a:ext>
              </a:extLst>
            </p:cNvPr>
            <p:cNvGrpSpPr/>
            <p:nvPr/>
          </p:nvGrpSpPr>
          <p:grpSpPr>
            <a:xfrm rot="2679578">
              <a:off x="7388372" y="4437053"/>
              <a:ext cx="228600" cy="228600"/>
              <a:chOff x="1905000" y="3863598"/>
              <a:chExt cx="228600" cy="228600"/>
            </a:xfrm>
          </p:grpSpPr>
          <p:cxnSp>
            <p:nvCxnSpPr>
              <p:cNvPr id="49" name="Straight Connector 48">
                <a:extLst>
                  <a:ext uri="{FF2B5EF4-FFF2-40B4-BE49-F238E27FC236}">
                    <a16:creationId xmlns:a16="http://schemas.microsoft.com/office/drawing/2014/main" id="{662363D1-7799-0907-2E1F-286D4C7BC23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56E157-8322-A8D9-27E4-02A5AA6C548E}"/>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810F1AA3-E15A-ED22-F560-E103FD96E4D4}"/>
              </a:ext>
            </a:extLst>
          </p:cNvPr>
          <p:cNvGrpSpPr/>
          <p:nvPr/>
        </p:nvGrpSpPr>
        <p:grpSpPr>
          <a:xfrm>
            <a:off x="12865764" y="3406905"/>
            <a:ext cx="3771420" cy="2920407"/>
            <a:chOff x="8793996" y="4514166"/>
            <a:chExt cx="3771420" cy="2920407"/>
          </a:xfrm>
        </p:grpSpPr>
        <p:cxnSp>
          <p:nvCxnSpPr>
            <p:cNvPr id="42" name="Straight Connector 41">
              <a:extLst>
                <a:ext uri="{FF2B5EF4-FFF2-40B4-BE49-F238E27FC236}">
                  <a16:creationId xmlns:a16="http://schemas.microsoft.com/office/drawing/2014/main" id="{135CCCDC-35B1-AF64-2956-3E9789DAF81E}"/>
                </a:ext>
              </a:extLst>
            </p:cNvPr>
            <p:cNvCxnSpPr>
              <a:cxnSpLocks/>
            </p:cNvCxnSpPr>
            <p:nvPr/>
          </p:nvCxnSpPr>
          <p:spPr>
            <a:xfrm>
              <a:off x="8793996" y="4514166"/>
              <a:ext cx="3771420" cy="292040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AC8CFF76-3DD4-F729-6C12-7C9BCDA1EC77}"/>
                </a:ext>
              </a:extLst>
            </p:cNvPr>
            <p:cNvGrpSpPr/>
            <p:nvPr/>
          </p:nvGrpSpPr>
          <p:grpSpPr>
            <a:xfrm rot="4659658">
              <a:off x="9897604" y="5367863"/>
              <a:ext cx="228600" cy="228600"/>
              <a:chOff x="1905000" y="3863598"/>
              <a:chExt cx="228600" cy="228600"/>
            </a:xfrm>
          </p:grpSpPr>
          <p:cxnSp>
            <p:nvCxnSpPr>
              <p:cNvPr id="53" name="Straight Connector 52">
                <a:extLst>
                  <a:ext uri="{FF2B5EF4-FFF2-40B4-BE49-F238E27FC236}">
                    <a16:creationId xmlns:a16="http://schemas.microsoft.com/office/drawing/2014/main" id="{3A585189-AB9D-5A76-4AA4-2C00EB706A5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AAF907-48D3-C472-70A7-1B0EF0076C48}"/>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0EC94ABF-E58B-9275-DB58-042F6586FE81}"/>
              </a:ext>
            </a:extLst>
          </p:cNvPr>
          <p:cNvGrpSpPr/>
          <p:nvPr/>
        </p:nvGrpSpPr>
        <p:grpSpPr>
          <a:xfrm>
            <a:off x="9448800" y="3377324"/>
            <a:ext cx="7281267" cy="2801162"/>
            <a:chOff x="5410200" y="4533900"/>
            <a:chExt cx="7281267" cy="2801162"/>
          </a:xfrm>
        </p:grpSpPr>
        <p:cxnSp>
          <p:nvCxnSpPr>
            <p:cNvPr id="45" name="Straight Connector 44">
              <a:extLst>
                <a:ext uri="{FF2B5EF4-FFF2-40B4-BE49-F238E27FC236}">
                  <a16:creationId xmlns:a16="http://schemas.microsoft.com/office/drawing/2014/main" id="{21982BDF-62B1-52B7-8870-852AB8C382BC}"/>
                </a:ext>
              </a:extLst>
            </p:cNvPr>
            <p:cNvCxnSpPr/>
            <p:nvPr/>
          </p:nvCxnSpPr>
          <p:spPr>
            <a:xfrm>
              <a:off x="5410200" y="4533900"/>
              <a:ext cx="7281267" cy="280116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A6D7DEA3-A3DF-8C81-A1A3-8B151523145D}"/>
                </a:ext>
              </a:extLst>
            </p:cNvPr>
            <p:cNvGrpSpPr/>
            <p:nvPr/>
          </p:nvGrpSpPr>
          <p:grpSpPr>
            <a:xfrm rot="4093455">
              <a:off x="7480771" y="5252088"/>
              <a:ext cx="228600" cy="228600"/>
              <a:chOff x="1905000" y="3863598"/>
              <a:chExt cx="228600" cy="228600"/>
            </a:xfrm>
          </p:grpSpPr>
          <p:cxnSp>
            <p:nvCxnSpPr>
              <p:cNvPr id="56" name="Straight Connector 55">
                <a:extLst>
                  <a:ext uri="{FF2B5EF4-FFF2-40B4-BE49-F238E27FC236}">
                    <a16:creationId xmlns:a16="http://schemas.microsoft.com/office/drawing/2014/main" id="{3E451C91-E804-1449-8C4E-FB4B1F44438D}"/>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806582-592B-A6CF-5324-3F13A7409F7F}"/>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D85CAC6-20C3-6246-D0E1-C50CC67EE071}"/>
                </a:ext>
              </a:extLst>
            </p:cNvPr>
            <p:cNvGrpSpPr/>
            <p:nvPr/>
          </p:nvGrpSpPr>
          <p:grpSpPr>
            <a:xfrm rot="4093455">
              <a:off x="9540059" y="6073784"/>
              <a:ext cx="228600" cy="228600"/>
              <a:chOff x="1905000" y="3863598"/>
              <a:chExt cx="228600" cy="228600"/>
            </a:xfrm>
          </p:grpSpPr>
          <p:cxnSp>
            <p:nvCxnSpPr>
              <p:cNvPr id="59" name="Straight Connector 58">
                <a:extLst>
                  <a:ext uri="{FF2B5EF4-FFF2-40B4-BE49-F238E27FC236}">
                    <a16:creationId xmlns:a16="http://schemas.microsoft.com/office/drawing/2014/main" id="{5162E6DD-3248-1C8C-93D2-A21BE3CB3B3B}"/>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8A0C33-73BE-48FE-0865-00E8338C52E3}"/>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01098D5-57FA-9846-0AD0-365D878C19EE}"/>
                </a:ext>
              </a:extLst>
            </p:cNvPr>
            <p:cNvGrpSpPr/>
            <p:nvPr/>
          </p:nvGrpSpPr>
          <p:grpSpPr>
            <a:xfrm rot="4093455">
              <a:off x="9692459" y="6133196"/>
              <a:ext cx="228600" cy="228600"/>
              <a:chOff x="1905000" y="3863598"/>
              <a:chExt cx="228600" cy="228600"/>
            </a:xfrm>
          </p:grpSpPr>
          <p:cxnSp>
            <p:nvCxnSpPr>
              <p:cNvPr id="65" name="Straight Connector 64">
                <a:extLst>
                  <a:ext uri="{FF2B5EF4-FFF2-40B4-BE49-F238E27FC236}">
                    <a16:creationId xmlns:a16="http://schemas.microsoft.com/office/drawing/2014/main" id="{07000525-4002-C0F2-BCB9-1E69303B14CE}"/>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CB786DD-7C82-0C22-5A98-14E86D8B4D8B}"/>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5E8E27E9-F80B-C99E-FA98-BDF2F6DE520F}"/>
                </a:ext>
              </a:extLst>
            </p:cNvPr>
            <p:cNvGrpSpPr/>
            <p:nvPr/>
          </p:nvGrpSpPr>
          <p:grpSpPr>
            <a:xfrm rot="4093455">
              <a:off x="7645149" y="5341233"/>
              <a:ext cx="228600" cy="228600"/>
              <a:chOff x="1905000" y="3863598"/>
              <a:chExt cx="228600" cy="228600"/>
            </a:xfrm>
          </p:grpSpPr>
          <p:cxnSp>
            <p:nvCxnSpPr>
              <p:cNvPr id="68" name="Straight Connector 67">
                <a:extLst>
                  <a:ext uri="{FF2B5EF4-FFF2-40B4-BE49-F238E27FC236}">
                    <a16:creationId xmlns:a16="http://schemas.microsoft.com/office/drawing/2014/main" id="{C5228CAA-8348-C205-0AF3-406C2562E6EA}"/>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33C9F39-6AF4-1723-B316-3D19BDA36336}"/>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E7B17FD1-726C-BEC4-3D12-9FBEFB692EC4}"/>
              </a:ext>
            </a:extLst>
          </p:cNvPr>
          <p:cNvSpPr txBox="1"/>
          <p:nvPr/>
        </p:nvSpPr>
        <p:spPr>
          <a:xfrm>
            <a:off x="1333500" y="1129099"/>
            <a:ext cx="15544800" cy="707886"/>
          </a:xfrm>
          <a:prstGeom prst="rect">
            <a:avLst/>
          </a:prstGeom>
          <a:solidFill>
            <a:schemeClr val="bg1"/>
          </a:solidFill>
        </p:spPr>
        <p:txBody>
          <a:bodyPr wrap="square">
            <a:spAutoFit/>
          </a:bodyPr>
          <a:lstStyle/>
          <a:p>
            <a:pPr algn="ctr"/>
            <a:r>
              <a:rPr lang="en-US" sz="4000" b="1">
                <a:solidFill>
                  <a:srgbClr val="000000"/>
                </a:solidFill>
                <a:highlight>
                  <a:srgbClr val="FFFFFF"/>
                </a:highlight>
                <a:latin typeface="Times New Roman" panose="02020603050405020304" pitchFamily="18" charset="0"/>
                <a:cs typeface="Times New Roman" panose="02020603050405020304" pitchFamily="18" charset="0"/>
              </a:rPr>
              <a:t>Câu 2</a:t>
            </a:r>
            <a:r>
              <a:rPr lang="en-US" sz="4000" b="0" i="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4000" b="1">
                <a:solidFill>
                  <a:srgbClr val="000000"/>
                </a:solidFill>
                <a:highlight>
                  <a:srgbClr val="FFFFFF"/>
                </a:highlight>
                <a:latin typeface="Times New Roman" panose="02020603050405020304" pitchFamily="18" charset="0"/>
                <a:cs typeface="Times New Roman" panose="02020603050405020304" pitchFamily="18" charset="0"/>
              </a:rPr>
              <a:t>Ảnh này có kích thước như thế nào so với vật?</a:t>
            </a:r>
            <a:endParaRPr lang="en-US" sz="4000" b="1">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926C62-894D-715E-AABE-DC5A85AAACCE}"/>
              </a:ext>
            </a:extLst>
          </p:cNvPr>
          <p:cNvCxnSpPr/>
          <p:nvPr/>
        </p:nvCxnSpPr>
        <p:spPr>
          <a:xfrm>
            <a:off x="9433302" y="6128857"/>
            <a:ext cx="3390900" cy="0"/>
          </a:xfrm>
          <a:prstGeom prst="straightConnector1">
            <a:avLst/>
          </a:prstGeom>
          <a:ln w="38100">
            <a:solidFill>
              <a:schemeClr val="tx1"/>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678EEDCA-14DD-8419-708E-0AD85BBC1402}"/>
              </a:ext>
            </a:extLst>
          </p:cNvPr>
          <p:cNvCxnSpPr/>
          <p:nvPr/>
        </p:nvCxnSpPr>
        <p:spPr>
          <a:xfrm>
            <a:off x="12910411" y="6144261"/>
            <a:ext cx="3390900" cy="0"/>
          </a:xfrm>
          <a:prstGeom prst="straightConnector1">
            <a:avLst/>
          </a:prstGeom>
          <a:ln w="38100">
            <a:solidFill>
              <a:schemeClr val="tx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D8C9EB6-8A82-27F5-CA72-804CA6C2CA2E}"/>
              </a:ext>
            </a:extLst>
          </p:cNvPr>
          <p:cNvSpPr txBox="1"/>
          <p:nvPr/>
        </p:nvSpPr>
        <p:spPr>
          <a:xfrm>
            <a:off x="10744200" y="5534825"/>
            <a:ext cx="1319592"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d = 2f</a:t>
            </a:r>
          </a:p>
        </p:txBody>
      </p:sp>
      <p:sp>
        <p:nvSpPr>
          <p:cNvPr id="15" name="TextBox 14">
            <a:extLst>
              <a:ext uri="{FF2B5EF4-FFF2-40B4-BE49-F238E27FC236}">
                <a16:creationId xmlns:a16="http://schemas.microsoft.com/office/drawing/2014/main" id="{AC02F308-701B-C85C-5180-9779CD6288E7}"/>
              </a:ext>
            </a:extLst>
          </p:cNvPr>
          <p:cNvSpPr txBox="1"/>
          <p:nvPr/>
        </p:nvSpPr>
        <p:spPr>
          <a:xfrm>
            <a:off x="14289613" y="5561735"/>
            <a:ext cx="569387"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d'</a:t>
            </a:r>
          </a:p>
        </p:txBody>
      </p:sp>
      <p:sp>
        <p:nvSpPr>
          <p:cNvPr id="16" name="TextBox 15">
            <a:extLst>
              <a:ext uri="{FF2B5EF4-FFF2-40B4-BE49-F238E27FC236}">
                <a16:creationId xmlns:a16="http://schemas.microsoft.com/office/drawing/2014/main" id="{E6917959-161B-CD64-7642-34E209847E32}"/>
              </a:ext>
            </a:extLst>
          </p:cNvPr>
          <p:cNvSpPr txBox="1"/>
          <p:nvPr/>
        </p:nvSpPr>
        <p:spPr>
          <a:xfrm>
            <a:off x="13016261" y="2871427"/>
            <a:ext cx="364202"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I</a:t>
            </a:r>
          </a:p>
        </p:txBody>
      </p:sp>
      <p:sp>
        <p:nvSpPr>
          <p:cNvPr id="9" name="TextBox 8">
            <a:extLst>
              <a:ext uri="{FF2B5EF4-FFF2-40B4-BE49-F238E27FC236}">
                <a16:creationId xmlns:a16="http://schemas.microsoft.com/office/drawing/2014/main" id="{8181024F-AA5E-E939-2ADF-14DB5DF1DE3B}"/>
              </a:ext>
            </a:extLst>
          </p:cNvPr>
          <p:cNvSpPr txBox="1"/>
          <p:nvPr/>
        </p:nvSpPr>
        <p:spPr>
          <a:xfrm>
            <a:off x="1009022" y="2826496"/>
            <a:ext cx="9144000" cy="1938992"/>
          </a:xfrm>
          <a:prstGeom prst="rect">
            <a:avLst/>
          </a:prstGeom>
          <a:noFill/>
        </p:spPr>
        <p:txBody>
          <a:bodyPr wrap="square">
            <a:spAutoFit/>
          </a:bodyPr>
          <a:lstStyle/>
          <a:p>
            <a:r>
              <a:rPr lang="en-US" sz="4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Từ chứng minh câu 1 ta có:</a:t>
            </a:r>
          </a:p>
          <a:p>
            <a:r>
              <a:rPr lang="en-US" sz="4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ΔABO = ΔA'B’O </a:t>
            </a:r>
          </a:p>
          <a:p>
            <a:r>
              <a:rPr lang="en-US" sz="4000" kern="100">
                <a:solidFill>
                  <a:srgbClr val="181717"/>
                </a:solidFill>
                <a:effectLst/>
                <a:latin typeface="Times New Roman" panose="02020603050405020304" pitchFamily="18" charset="0"/>
                <a:ea typeface="Segoe UI Symbol" panose="020B0502040204020203" pitchFamily="34" charset="0"/>
                <a:cs typeface="Times New Roman" panose="02020603050405020304" pitchFamily="18" charset="0"/>
              </a:rPr>
              <a:t>⇒ AB = A’B’</a:t>
            </a:r>
          </a:p>
        </p:txBody>
      </p:sp>
      <p:sp>
        <p:nvSpPr>
          <p:cNvPr id="24" name="TextBox 23">
            <a:extLst>
              <a:ext uri="{FF2B5EF4-FFF2-40B4-BE49-F238E27FC236}">
                <a16:creationId xmlns:a16="http://schemas.microsoft.com/office/drawing/2014/main" id="{1408F31F-FF33-603B-380A-9E69EE576D3F}"/>
              </a:ext>
            </a:extLst>
          </p:cNvPr>
          <p:cNvSpPr txBox="1"/>
          <p:nvPr/>
        </p:nvSpPr>
        <p:spPr>
          <a:xfrm>
            <a:off x="883301" y="4739737"/>
            <a:ext cx="9144000" cy="769441"/>
          </a:xfrm>
          <a:prstGeom prst="rect">
            <a:avLst/>
          </a:prstGeom>
          <a:noFill/>
        </p:spPr>
        <p:txBody>
          <a:bodyPr wrap="square">
            <a:spAutoFit/>
          </a:bodyPr>
          <a:lstStyle/>
          <a:p>
            <a:r>
              <a:rPr lang="en-US" sz="4400" b="1" kern="100">
                <a:solidFill>
                  <a:srgbClr val="FF0000"/>
                </a:solidFill>
                <a:effectLst/>
                <a:latin typeface="Times New Roman" panose="02020603050405020304" pitchFamily="18" charset="0"/>
                <a:ea typeface="Segoe UI Symbol" panose="020B0502040204020203" pitchFamily="34" charset="0"/>
                <a:cs typeface="Times New Roman" panose="02020603050405020304" pitchFamily="18" charset="0"/>
              </a:rPr>
              <a:t>⇒ Ảnh có kích thước bằng vật </a:t>
            </a:r>
            <a:endParaRPr lang="en-US" sz="4400" b="1">
              <a:solidFill>
                <a:srgbClr val="FF0000"/>
              </a:solidFill>
            </a:endParaRPr>
          </a:p>
        </p:txBody>
      </p:sp>
    </p:spTree>
    <p:extLst>
      <p:ext uri="{BB962C8B-B14F-4D97-AF65-F5344CB8AC3E}">
        <p14:creationId xmlns:p14="http://schemas.microsoft.com/office/powerpoint/2010/main" val="3768403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384196"/>
            <a:ext cx="17754600" cy="9712304"/>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4F3E14C7-DF5C-3072-8A97-528DCB97022C}"/>
              </a:ext>
            </a:extLst>
          </p:cNvPr>
          <p:cNvSpPr txBox="1"/>
          <p:nvPr/>
        </p:nvSpPr>
        <p:spPr>
          <a:xfrm>
            <a:off x="6019800" y="38100"/>
            <a:ext cx="7315200" cy="738664"/>
          </a:xfrm>
          <a:prstGeom prst="rect">
            <a:avLst/>
          </a:prstGeom>
          <a:solidFill>
            <a:schemeClr val="accent3">
              <a:lumMod val="50000"/>
            </a:schemeClr>
          </a:solidFill>
        </p:spPr>
        <p:txBody>
          <a:bodyPr wrap="square">
            <a:spAutoFit/>
          </a:bodyPr>
          <a:lstStyle/>
          <a:p>
            <a:pPr algn="ctr"/>
            <a:r>
              <a:rPr lang="en-US" sz="4200" b="1">
                <a:solidFill>
                  <a:schemeClr val="bg1"/>
                </a:solidFill>
                <a:latin typeface="Times New Roman" panose="02020603050405020304" pitchFamily="18" charset="0"/>
                <a:cs typeface="Times New Roman" panose="02020603050405020304" pitchFamily="18" charset="0"/>
              </a:rPr>
              <a:t>TRẢ LỜI PHIẾU HỌC TẬP</a:t>
            </a:r>
            <a:endParaRPr lang="en-US" sz="4200" b="1">
              <a:solidFill>
                <a:schemeClr val="bg1"/>
              </a:solidFill>
            </a:endParaRPr>
          </a:p>
        </p:txBody>
      </p:sp>
      <p:cxnSp>
        <p:nvCxnSpPr>
          <p:cNvPr id="7" name="Straight Connector 6">
            <a:extLst>
              <a:ext uri="{FF2B5EF4-FFF2-40B4-BE49-F238E27FC236}">
                <a16:creationId xmlns:a16="http://schemas.microsoft.com/office/drawing/2014/main" id="{7FF94DA7-1FC0-1E63-A6A3-D3D626717340}"/>
              </a:ext>
            </a:extLst>
          </p:cNvPr>
          <p:cNvCxnSpPr/>
          <p:nvPr/>
        </p:nvCxnSpPr>
        <p:spPr>
          <a:xfrm>
            <a:off x="7772400" y="4672724"/>
            <a:ext cx="10134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5722002-403C-B408-99CE-1014DF7EAE98}"/>
              </a:ext>
            </a:extLst>
          </p:cNvPr>
          <p:cNvCxnSpPr/>
          <p:nvPr/>
        </p:nvCxnSpPr>
        <p:spPr>
          <a:xfrm>
            <a:off x="12877800" y="2805824"/>
            <a:ext cx="0" cy="373380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2D9EDF9-6029-6B55-875C-5151C0D7C257}"/>
              </a:ext>
            </a:extLst>
          </p:cNvPr>
          <p:cNvSpPr txBox="1"/>
          <p:nvPr/>
        </p:nvSpPr>
        <p:spPr>
          <a:xfrm>
            <a:off x="10980094" y="4042476"/>
            <a:ext cx="526106" cy="923330"/>
          </a:xfrm>
          <a:prstGeom prst="rect">
            <a:avLst/>
          </a:prstGeom>
          <a:noFill/>
        </p:spPr>
        <p:txBody>
          <a:bodyPr wrap="square" rtlCol="0">
            <a:spAutoFit/>
          </a:bodyPr>
          <a:lstStyle/>
          <a:p>
            <a:r>
              <a:rPr lang="en-US" sz="5400" b="1"/>
              <a:t>. </a:t>
            </a:r>
          </a:p>
        </p:txBody>
      </p:sp>
      <p:sp>
        <p:nvSpPr>
          <p:cNvPr id="17" name="TextBox 16">
            <a:extLst>
              <a:ext uri="{FF2B5EF4-FFF2-40B4-BE49-F238E27FC236}">
                <a16:creationId xmlns:a16="http://schemas.microsoft.com/office/drawing/2014/main" id="{1464EB11-8544-7C36-B0A1-99354296AE6F}"/>
              </a:ext>
            </a:extLst>
          </p:cNvPr>
          <p:cNvSpPr txBox="1"/>
          <p:nvPr/>
        </p:nvSpPr>
        <p:spPr>
          <a:xfrm>
            <a:off x="14332894" y="4054194"/>
            <a:ext cx="526106" cy="923330"/>
          </a:xfrm>
          <a:prstGeom prst="rect">
            <a:avLst/>
          </a:prstGeom>
          <a:noFill/>
        </p:spPr>
        <p:txBody>
          <a:bodyPr wrap="square" rtlCol="0">
            <a:spAutoFit/>
          </a:bodyPr>
          <a:lstStyle/>
          <a:p>
            <a:r>
              <a:rPr lang="en-US" sz="5400" b="1"/>
              <a:t>. </a:t>
            </a:r>
          </a:p>
        </p:txBody>
      </p:sp>
      <p:sp>
        <p:nvSpPr>
          <p:cNvPr id="18" name="TextBox 17">
            <a:extLst>
              <a:ext uri="{FF2B5EF4-FFF2-40B4-BE49-F238E27FC236}">
                <a16:creationId xmlns:a16="http://schemas.microsoft.com/office/drawing/2014/main" id="{E9AF510E-9B83-A78B-7A51-09CA84A5894A}"/>
              </a:ext>
            </a:extLst>
          </p:cNvPr>
          <p:cNvSpPr txBox="1"/>
          <p:nvPr/>
        </p:nvSpPr>
        <p:spPr>
          <a:xfrm>
            <a:off x="10963206" y="3986925"/>
            <a:ext cx="216707"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F</a:t>
            </a:r>
          </a:p>
        </p:txBody>
      </p:sp>
      <p:sp>
        <p:nvSpPr>
          <p:cNvPr id="19" name="TextBox 18">
            <a:extLst>
              <a:ext uri="{FF2B5EF4-FFF2-40B4-BE49-F238E27FC236}">
                <a16:creationId xmlns:a16="http://schemas.microsoft.com/office/drawing/2014/main" id="{99DF0B7F-F562-4C8F-11E3-70E06F944E1A}"/>
              </a:ext>
            </a:extLst>
          </p:cNvPr>
          <p:cNvSpPr txBox="1"/>
          <p:nvPr/>
        </p:nvSpPr>
        <p:spPr>
          <a:xfrm>
            <a:off x="14324309" y="4672724"/>
            <a:ext cx="620683"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sp>
        <p:nvSpPr>
          <p:cNvPr id="20" name="TextBox 19">
            <a:extLst>
              <a:ext uri="{FF2B5EF4-FFF2-40B4-BE49-F238E27FC236}">
                <a16:creationId xmlns:a16="http://schemas.microsoft.com/office/drawing/2014/main" id="{AA781727-EAC7-FA73-04C5-53D4BE478D0A}"/>
              </a:ext>
            </a:extLst>
          </p:cNvPr>
          <p:cNvSpPr txBox="1"/>
          <p:nvPr/>
        </p:nvSpPr>
        <p:spPr>
          <a:xfrm>
            <a:off x="12344400" y="4063124"/>
            <a:ext cx="543739"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O</a:t>
            </a:r>
          </a:p>
        </p:txBody>
      </p:sp>
      <p:cxnSp>
        <p:nvCxnSpPr>
          <p:cNvPr id="26" name="Straight Arrow Connector 25">
            <a:extLst>
              <a:ext uri="{FF2B5EF4-FFF2-40B4-BE49-F238E27FC236}">
                <a16:creationId xmlns:a16="http://schemas.microsoft.com/office/drawing/2014/main" id="{69BEE150-56C1-D16C-7659-05226A47989B}"/>
              </a:ext>
            </a:extLst>
          </p:cNvPr>
          <p:cNvCxnSpPr>
            <a:cxnSpLocks/>
          </p:cNvCxnSpPr>
          <p:nvPr/>
        </p:nvCxnSpPr>
        <p:spPr>
          <a:xfrm flipV="1">
            <a:off x="9448800" y="3377324"/>
            <a:ext cx="0" cy="12954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D62DF291-2B31-B837-379B-8E74380112C6}"/>
              </a:ext>
            </a:extLst>
          </p:cNvPr>
          <p:cNvSpPr txBox="1"/>
          <p:nvPr/>
        </p:nvSpPr>
        <p:spPr>
          <a:xfrm>
            <a:off x="11782184" y="4734355"/>
            <a:ext cx="33855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f</a:t>
            </a:r>
          </a:p>
        </p:txBody>
      </p:sp>
      <p:sp>
        <p:nvSpPr>
          <p:cNvPr id="29" name="TextBox 28">
            <a:extLst>
              <a:ext uri="{FF2B5EF4-FFF2-40B4-BE49-F238E27FC236}">
                <a16:creationId xmlns:a16="http://schemas.microsoft.com/office/drawing/2014/main" id="{1D3F284C-5E66-A0B2-8B14-55E0F80D267B}"/>
              </a:ext>
            </a:extLst>
          </p:cNvPr>
          <p:cNvSpPr txBox="1"/>
          <p:nvPr/>
        </p:nvSpPr>
        <p:spPr>
          <a:xfrm>
            <a:off x="9283423" y="4730558"/>
            <a:ext cx="51809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1" name="TextBox 30">
            <a:extLst>
              <a:ext uri="{FF2B5EF4-FFF2-40B4-BE49-F238E27FC236}">
                <a16:creationId xmlns:a16="http://schemas.microsoft.com/office/drawing/2014/main" id="{D2BE52E2-EF90-4334-9972-F5D3E63CB30A}"/>
              </a:ext>
            </a:extLst>
          </p:cNvPr>
          <p:cNvSpPr txBox="1"/>
          <p:nvPr/>
        </p:nvSpPr>
        <p:spPr>
          <a:xfrm>
            <a:off x="9189754" y="2711259"/>
            <a:ext cx="492443"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cxnSp>
        <p:nvCxnSpPr>
          <p:cNvPr id="32" name="Straight Arrow Connector 31">
            <a:extLst>
              <a:ext uri="{FF2B5EF4-FFF2-40B4-BE49-F238E27FC236}">
                <a16:creationId xmlns:a16="http://schemas.microsoft.com/office/drawing/2014/main" id="{09C3278D-16EA-B88B-0F53-16839B2CCB05}"/>
              </a:ext>
            </a:extLst>
          </p:cNvPr>
          <p:cNvCxnSpPr>
            <a:cxnSpLocks/>
          </p:cNvCxnSpPr>
          <p:nvPr/>
        </p:nvCxnSpPr>
        <p:spPr>
          <a:xfrm>
            <a:off x="16230600" y="4672724"/>
            <a:ext cx="0" cy="135186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2812A5DE-0440-CB1E-E4D9-7B7398BE11CF}"/>
              </a:ext>
            </a:extLst>
          </p:cNvPr>
          <p:cNvSpPr txBox="1"/>
          <p:nvPr/>
        </p:nvSpPr>
        <p:spPr>
          <a:xfrm>
            <a:off x="16009142" y="3950757"/>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A’</a:t>
            </a:r>
          </a:p>
        </p:txBody>
      </p:sp>
      <p:sp>
        <p:nvSpPr>
          <p:cNvPr id="34" name="TextBox 33">
            <a:extLst>
              <a:ext uri="{FF2B5EF4-FFF2-40B4-BE49-F238E27FC236}">
                <a16:creationId xmlns:a16="http://schemas.microsoft.com/office/drawing/2014/main" id="{72F102F7-A393-E8CC-DA11-38ED513FEC43}"/>
              </a:ext>
            </a:extLst>
          </p:cNvPr>
          <p:cNvSpPr txBox="1"/>
          <p:nvPr/>
        </p:nvSpPr>
        <p:spPr>
          <a:xfrm>
            <a:off x="16083736" y="6178486"/>
            <a:ext cx="64633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B’</a:t>
            </a:r>
          </a:p>
        </p:txBody>
      </p:sp>
      <p:sp>
        <p:nvSpPr>
          <p:cNvPr id="35" name="TextBox 34">
            <a:extLst>
              <a:ext uri="{FF2B5EF4-FFF2-40B4-BE49-F238E27FC236}">
                <a16:creationId xmlns:a16="http://schemas.microsoft.com/office/drawing/2014/main" id="{3FF3446B-DDCC-A958-91C6-1EF8F158353C}"/>
              </a:ext>
            </a:extLst>
          </p:cNvPr>
          <p:cNvSpPr txBox="1"/>
          <p:nvPr/>
        </p:nvSpPr>
        <p:spPr>
          <a:xfrm>
            <a:off x="9007654" y="3663758"/>
            <a:ext cx="441146"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h</a:t>
            </a:r>
          </a:p>
        </p:txBody>
      </p:sp>
      <p:grpSp>
        <p:nvGrpSpPr>
          <p:cNvPr id="70" name="Group 69">
            <a:extLst>
              <a:ext uri="{FF2B5EF4-FFF2-40B4-BE49-F238E27FC236}">
                <a16:creationId xmlns:a16="http://schemas.microsoft.com/office/drawing/2014/main" id="{F9513EE4-E62C-5910-3582-557A27F05473}"/>
              </a:ext>
            </a:extLst>
          </p:cNvPr>
          <p:cNvGrpSpPr/>
          <p:nvPr/>
        </p:nvGrpSpPr>
        <p:grpSpPr>
          <a:xfrm>
            <a:off x="9448800" y="3280477"/>
            <a:ext cx="3429000" cy="228600"/>
            <a:chOff x="5410200" y="4437053"/>
            <a:chExt cx="3429000" cy="228600"/>
          </a:xfrm>
        </p:grpSpPr>
        <p:cxnSp>
          <p:nvCxnSpPr>
            <p:cNvPr id="37" name="Straight Connector 36">
              <a:extLst>
                <a:ext uri="{FF2B5EF4-FFF2-40B4-BE49-F238E27FC236}">
                  <a16:creationId xmlns:a16="http://schemas.microsoft.com/office/drawing/2014/main" id="{F32D3FE5-F933-0BCE-10EA-41DEA04C5632}"/>
                </a:ext>
              </a:extLst>
            </p:cNvPr>
            <p:cNvCxnSpPr>
              <a:cxnSpLocks/>
            </p:cNvCxnSpPr>
            <p:nvPr/>
          </p:nvCxnSpPr>
          <p:spPr>
            <a:xfrm>
              <a:off x="5410200" y="4533900"/>
              <a:ext cx="34290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6164F19-2216-1DDC-0F75-A1CD6AE8E316}"/>
                </a:ext>
              </a:extLst>
            </p:cNvPr>
            <p:cNvGrpSpPr/>
            <p:nvPr/>
          </p:nvGrpSpPr>
          <p:grpSpPr>
            <a:xfrm rot="2679578">
              <a:off x="7388372" y="4437053"/>
              <a:ext cx="228600" cy="228600"/>
              <a:chOff x="1905000" y="3863598"/>
              <a:chExt cx="228600" cy="228600"/>
            </a:xfrm>
          </p:grpSpPr>
          <p:cxnSp>
            <p:nvCxnSpPr>
              <p:cNvPr id="49" name="Straight Connector 48">
                <a:extLst>
                  <a:ext uri="{FF2B5EF4-FFF2-40B4-BE49-F238E27FC236}">
                    <a16:creationId xmlns:a16="http://schemas.microsoft.com/office/drawing/2014/main" id="{662363D1-7799-0907-2E1F-286D4C7BC23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56E157-8322-A8D9-27E4-02A5AA6C548E}"/>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810F1AA3-E15A-ED22-F560-E103FD96E4D4}"/>
              </a:ext>
            </a:extLst>
          </p:cNvPr>
          <p:cNvGrpSpPr/>
          <p:nvPr/>
        </p:nvGrpSpPr>
        <p:grpSpPr>
          <a:xfrm>
            <a:off x="12865764" y="3406905"/>
            <a:ext cx="3771420" cy="2920407"/>
            <a:chOff x="8793996" y="4514166"/>
            <a:chExt cx="3771420" cy="2920407"/>
          </a:xfrm>
        </p:grpSpPr>
        <p:cxnSp>
          <p:nvCxnSpPr>
            <p:cNvPr id="42" name="Straight Connector 41">
              <a:extLst>
                <a:ext uri="{FF2B5EF4-FFF2-40B4-BE49-F238E27FC236}">
                  <a16:creationId xmlns:a16="http://schemas.microsoft.com/office/drawing/2014/main" id="{135CCCDC-35B1-AF64-2956-3E9789DAF81E}"/>
                </a:ext>
              </a:extLst>
            </p:cNvPr>
            <p:cNvCxnSpPr>
              <a:cxnSpLocks/>
            </p:cNvCxnSpPr>
            <p:nvPr/>
          </p:nvCxnSpPr>
          <p:spPr>
            <a:xfrm>
              <a:off x="8793996" y="4514166"/>
              <a:ext cx="3771420" cy="292040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AC8CFF76-3DD4-F729-6C12-7C9BCDA1EC77}"/>
                </a:ext>
              </a:extLst>
            </p:cNvPr>
            <p:cNvGrpSpPr/>
            <p:nvPr/>
          </p:nvGrpSpPr>
          <p:grpSpPr>
            <a:xfrm rot="4659658">
              <a:off x="9897604" y="5367863"/>
              <a:ext cx="228600" cy="228600"/>
              <a:chOff x="1905000" y="3863598"/>
              <a:chExt cx="228600" cy="228600"/>
            </a:xfrm>
          </p:grpSpPr>
          <p:cxnSp>
            <p:nvCxnSpPr>
              <p:cNvPr id="53" name="Straight Connector 52">
                <a:extLst>
                  <a:ext uri="{FF2B5EF4-FFF2-40B4-BE49-F238E27FC236}">
                    <a16:creationId xmlns:a16="http://schemas.microsoft.com/office/drawing/2014/main" id="{3A585189-AB9D-5A76-4AA4-2C00EB706A54}"/>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AAF907-48D3-C472-70A7-1B0EF0076C48}"/>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0EC94ABF-E58B-9275-DB58-042F6586FE81}"/>
              </a:ext>
            </a:extLst>
          </p:cNvPr>
          <p:cNvGrpSpPr/>
          <p:nvPr/>
        </p:nvGrpSpPr>
        <p:grpSpPr>
          <a:xfrm>
            <a:off x="9448800" y="3377324"/>
            <a:ext cx="7281267" cy="2801162"/>
            <a:chOff x="5410200" y="4533900"/>
            <a:chExt cx="7281267" cy="2801162"/>
          </a:xfrm>
        </p:grpSpPr>
        <p:cxnSp>
          <p:nvCxnSpPr>
            <p:cNvPr id="45" name="Straight Connector 44">
              <a:extLst>
                <a:ext uri="{FF2B5EF4-FFF2-40B4-BE49-F238E27FC236}">
                  <a16:creationId xmlns:a16="http://schemas.microsoft.com/office/drawing/2014/main" id="{21982BDF-62B1-52B7-8870-852AB8C382BC}"/>
                </a:ext>
              </a:extLst>
            </p:cNvPr>
            <p:cNvCxnSpPr/>
            <p:nvPr/>
          </p:nvCxnSpPr>
          <p:spPr>
            <a:xfrm>
              <a:off x="5410200" y="4533900"/>
              <a:ext cx="7281267" cy="280116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A6D7DEA3-A3DF-8C81-A1A3-8B151523145D}"/>
                </a:ext>
              </a:extLst>
            </p:cNvPr>
            <p:cNvGrpSpPr/>
            <p:nvPr/>
          </p:nvGrpSpPr>
          <p:grpSpPr>
            <a:xfrm rot="4093455">
              <a:off x="7480771" y="5252088"/>
              <a:ext cx="228600" cy="228600"/>
              <a:chOff x="1905000" y="3863598"/>
              <a:chExt cx="228600" cy="228600"/>
            </a:xfrm>
          </p:grpSpPr>
          <p:cxnSp>
            <p:nvCxnSpPr>
              <p:cNvPr id="56" name="Straight Connector 55">
                <a:extLst>
                  <a:ext uri="{FF2B5EF4-FFF2-40B4-BE49-F238E27FC236}">
                    <a16:creationId xmlns:a16="http://schemas.microsoft.com/office/drawing/2014/main" id="{3E451C91-E804-1449-8C4E-FB4B1F44438D}"/>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806582-592B-A6CF-5324-3F13A7409F7F}"/>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D85CAC6-20C3-6246-D0E1-C50CC67EE071}"/>
                </a:ext>
              </a:extLst>
            </p:cNvPr>
            <p:cNvGrpSpPr/>
            <p:nvPr/>
          </p:nvGrpSpPr>
          <p:grpSpPr>
            <a:xfrm rot="4093455">
              <a:off x="9540059" y="6073784"/>
              <a:ext cx="228600" cy="228600"/>
              <a:chOff x="1905000" y="3863598"/>
              <a:chExt cx="228600" cy="228600"/>
            </a:xfrm>
          </p:grpSpPr>
          <p:cxnSp>
            <p:nvCxnSpPr>
              <p:cNvPr id="59" name="Straight Connector 58">
                <a:extLst>
                  <a:ext uri="{FF2B5EF4-FFF2-40B4-BE49-F238E27FC236}">
                    <a16:creationId xmlns:a16="http://schemas.microsoft.com/office/drawing/2014/main" id="{5162E6DD-3248-1C8C-93D2-A21BE3CB3B3B}"/>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8A0C33-73BE-48FE-0865-00E8338C52E3}"/>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01098D5-57FA-9846-0AD0-365D878C19EE}"/>
                </a:ext>
              </a:extLst>
            </p:cNvPr>
            <p:cNvGrpSpPr/>
            <p:nvPr/>
          </p:nvGrpSpPr>
          <p:grpSpPr>
            <a:xfrm rot="4093455">
              <a:off x="9692459" y="6133196"/>
              <a:ext cx="228600" cy="228600"/>
              <a:chOff x="1905000" y="3863598"/>
              <a:chExt cx="228600" cy="228600"/>
            </a:xfrm>
          </p:grpSpPr>
          <p:cxnSp>
            <p:nvCxnSpPr>
              <p:cNvPr id="65" name="Straight Connector 64">
                <a:extLst>
                  <a:ext uri="{FF2B5EF4-FFF2-40B4-BE49-F238E27FC236}">
                    <a16:creationId xmlns:a16="http://schemas.microsoft.com/office/drawing/2014/main" id="{07000525-4002-C0F2-BCB9-1E69303B14CE}"/>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CB786DD-7C82-0C22-5A98-14E86D8B4D8B}"/>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5E8E27E9-F80B-C99E-FA98-BDF2F6DE520F}"/>
                </a:ext>
              </a:extLst>
            </p:cNvPr>
            <p:cNvGrpSpPr/>
            <p:nvPr/>
          </p:nvGrpSpPr>
          <p:grpSpPr>
            <a:xfrm rot="4093455">
              <a:off x="7645149" y="5341233"/>
              <a:ext cx="228600" cy="228600"/>
              <a:chOff x="1905000" y="3863598"/>
              <a:chExt cx="228600" cy="228600"/>
            </a:xfrm>
          </p:grpSpPr>
          <p:cxnSp>
            <p:nvCxnSpPr>
              <p:cNvPr id="68" name="Straight Connector 67">
                <a:extLst>
                  <a:ext uri="{FF2B5EF4-FFF2-40B4-BE49-F238E27FC236}">
                    <a16:creationId xmlns:a16="http://schemas.microsoft.com/office/drawing/2014/main" id="{C5228CAA-8348-C205-0AF3-406C2562E6EA}"/>
                  </a:ext>
                </a:extLst>
              </p:cNvPr>
              <p:cNvCxnSpPr/>
              <p:nvPr/>
            </p:nvCxnSpPr>
            <p:spPr>
              <a:xfrm>
                <a:off x="1905000" y="386783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33C9F39-6AF4-1723-B316-3D19BDA36336}"/>
                  </a:ext>
                </a:extLst>
              </p:cNvPr>
              <p:cNvCxnSpPr>
                <a:cxnSpLocks/>
              </p:cNvCxnSpPr>
              <p:nvPr/>
            </p:nvCxnSpPr>
            <p:spPr>
              <a:xfrm rot="16200000">
                <a:off x="2005092" y="397789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7B17FD1-726C-BEC4-3D12-9FBEFB692EC4}"/>
                  </a:ext>
                </a:extLst>
              </p:cNvPr>
              <p:cNvSpPr txBox="1"/>
              <p:nvPr/>
            </p:nvSpPr>
            <p:spPr>
              <a:xfrm>
                <a:off x="1185267" y="975083"/>
                <a:ext cx="15544800" cy="1664366"/>
              </a:xfrm>
              <a:prstGeom prst="rect">
                <a:avLst/>
              </a:prstGeom>
              <a:solidFill>
                <a:schemeClr val="bg1"/>
              </a:solidFill>
            </p:spPr>
            <p:txBody>
              <a:bodyPr wrap="square">
                <a:spAutoFit/>
              </a:bodyPr>
              <a:lstStyle/>
              <a:p>
                <a:r>
                  <a:rPr lang="en-US" sz="4000" b="1">
                    <a:solidFill>
                      <a:srgbClr val="000000"/>
                    </a:solidFill>
                    <a:highlight>
                      <a:srgbClr val="FFFFFF"/>
                    </a:highlight>
                    <a:latin typeface="Times New Roman" panose="02020603050405020304" pitchFamily="18" charset="0"/>
                    <a:cs typeface="Times New Roman" panose="02020603050405020304" pitchFamily="18" charset="0"/>
                  </a:rPr>
                  <a:t>Câu 3</a:t>
                </a:r>
                <a:r>
                  <a:rPr lang="en-US" sz="4000" b="0" i="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4000" b="0" i="0">
                    <a:solidFill>
                      <a:srgbClr val="000000"/>
                    </a:solidFill>
                    <a:effectLst/>
                    <a:highlight>
                      <a:srgbClr val="FFFFFF"/>
                    </a:highlight>
                    <a:latin typeface="Times New Roman" panose="02020603050405020304" pitchFamily="18" charset="0"/>
                    <a:cs typeface="Times New Roman" panose="02020603050405020304" pitchFamily="18" charset="0"/>
                  </a:rPr>
                  <a:t>Chứng minh công thức tính tiêu cự</a:t>
                </a:r>
                <a:r>
                  <a:rPr lang="en-US" sz="4000" b="0" i="0">
                    <a:solidFill>
                      <a:srgbClr val="000000"/>
                    </a:solidFill>
                    <a:effectLst/>
                    <a:highlight>
                      <a:srgbClr val="FFFFFF"/>
                    </a:highlight>
                    <a:latin typeface="Times New Roman" panose="02020603050405020304" pitchFamily="18" charset="0"/>
                    <a:cs typeface="Times New Roman" panose="02020603050405020304" pitchFamily="18" charset="0"/>
                  </a:rPr>
                  <a:t>: </a:t>
                </a:r>
                <a14:m>
                  <m:oMath xmlns:m="http://schemas.openxmlformats.org/officeDocument/2006/math">
                    <m:r>
                      <a:rPr lang="en-US" sz="4000" b="1" i="0" smtClean="0">
                        <a:latin typeface="Cambria Math" panose="02040503050406030204" pitchFamily="18" charset="0"/>
                        <a:cs typeface="Times New Roman" panose="02020603050405020304" pitchFamily="18" charset="0"/>
                      </a:rPr>
                      <m:t>𝐟</m:t>
                    </m:r>
                    <m:r>
                      <a:rPr lang="en-US" sz="4000" b="1" i="0" smtClean="0">
                        <a:latin typeface="Cambria Math" panose="02040503050406030204" pitchFamily="18" charset="0"/>
                        <a:cs typeface="Times New Roman" panose="02020603050405020304" pitchFamily="18" charset="0"/>
                      </a:rPr>
                      <m:t>= </m:t>
                    </m:r>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𝒅</m:t>
                        </m:r>
                        <m:r>
                          <a:rPr lang="en-US" sz="4000" b="1" i="1" smtClean="0">
                            <a:latin typeface="Cambria Math" panose="02040503050406030204" pitchFamily="18" charset="0"/>
                            <a:cs typeface="Times New Roman" panose="02020603050405020304" pitchFamily="18" charset="0"/>
                          </a:rPr>
                          <m:t>+</m:t>
                        </m:r>
                        <m:sSup>
                          <m:sSupPr>
                            <m:ctrlPr>
                              <a:rPr lang="en-US" sz="4000" b="1" i="1" smtClean="0">
                                <a:latin typeface="Cambria Math" panose="02040503050406030204" pitchFamily="18" charset="0"/>
                                <a:cs typeface="Times New Roman" panose="02020603050405020304" pitchFamily="18" charset="0"/>
                              </a:rPr>
                            </m:ctrlPr>
                          </m:sSupPr>
                          <m:e>
                            <m:r>
                              <a:rPr lang="en-US" sz="4000" b="1" i="1" smtClean="0">
                                <a:latin typeface="Cambria Math" panose="02040503050406030204" pitchFamily="18" charset="0"/>
                                <a:cs typeface="Times New Roman" panose="02020603050405020304" pitchFamily="18" charset="0"/>
                              </a:rPr>
                              <m:t>𝒅</m:t>
                            </m:r>
                          </m:e>
                          <m:sup>
                            <m:r>
                              <a:rPr lang="en-US" sz="4000" b="1" i="1" smtClean="0">
                                <a:latin typeface="Cambria Math" panose="02040503050406030204" pitchFamily="18" charset="0"/>
                                <a:cs typeface="Times New Roman" panose="02020603050405020304" pitchFamily="18" charset="0"/>
                              </a:rPr>
                              <m:t>′</m:t>
                            </m:r>
                          </m:sup>
                        </m:sSup>
                      </m:num>
                      <m:den>
                        <m:r>
                          <a:rPr lang="en-US" sz="4000" b="1" i="1" smtClean="0">
                            <a:latin typeface="Cambria Math" panose="02040503050406030204" pitchFamily="18" charset="0"/>
                            <a:cs typeface="Times New Roman" panose="02020603050405020304" pitchFamily="18" charset="0"/>
                          </a:rPr>
                          <m:t>𝟒</m:t>
                        </m:r>
                      </m:den>
                    </m:f>
                  </m:oMath>
                </a14:m>
                <a:r>
                  <a:rPr lang="vi-VN" sz="4000" b="0" i="0">
                    <a:solidFill>
                      <a:srgbClr val="000000"/>
                    </a:solidFill>
                    <a:effectLst/>
                    <a:highlight>
                      <a:srgbClr val="FFFFFF"/>
                    </a:highlight>
                    <a:latin typeface="Times New Roman" panose="02020603050405020304" pitchFamily="18" charset="0"/>
                    <a:cs typeface="Times New Roman" panose="02020603050405020304" pitchFamily="18" charset="0"/>
                  </a:rPr>
                  <a:t>. </a:t>
                </a:r>
                <a:endParaRPr lang="en-US" sz="4000" b="0" i="0">
                  <a:solidFill>
                    <a:srgbClr val="000000"/>
                  </a:solidFill>
                  <a:effectLst/>
                  <a:highlight>
                    <a:srgbClr val="FFFFFF"/>
                  </a:highlight>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E7B17FD1-726C-BEC4-3D12-9FBEFB692EC4}"/>
                  </a:ext>
                </a:extLst>
              </p:cNvPr>
              <p:cNvSpPr txBox="1">
                <a:spLocks noRot="1" noChangeAspect="1" noMove="1" noResize="1" noEditPoints="1" noAdjustHandles="1" noChangeArrowheads="1" noChangeShapeType="1" noTextEdit="1"/>
              </p:cNvSpPr>
              <p:nvPr/>
            </p:nvSpPr>
            <p:spPr>
              <a:xfrm>
                <a:off x="1185267" y="975083"/>
                <a:ext cx="15544800" cy="1664366"/>
              </a:xfrm>
              <a:prstGeom prst="rect">
                <a:avLst/>
              </a:prstGeom>
              <a:blipFill>
                <a:blip r:embed="rId2"/>
                <a:stretch>
                  <a:fillRect l="-1373"/>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FF926C62-894D-715E-AABE-DC5A85AAACCE}"/>
              </a:ext>
            </a:extLst>
          </p:cNvPr>
          <p:cNvCxnSpPr/>
          <p:nvPr/>
        </p:nvCxnSpPr>
        <p:spPr>
          <a:xfrm>
            <a:off x="9433302" y="6128857"/>
            <a:ext cx="3390900" cy="0"/>
          </a:xfrm>
          <a:prstGeom prst="straightConnector1">
            <a:avLst/>
          </a:prstGeom>
          <a:ln w="38100">
            <a:solidFill>
              <a:schemeClr val="tx1"/>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678EEDCA-14DD-8419-708E-0AD85BBC1402}"/>
              </a:ext>
            </a:extLst>
          </p:cNvPr>
          <p:cNvCxnSpPr/>
          <p:nvPr/>
        </p:nvCxnSpPr>
        <p:spPr>
          <a:xfrm>
            <a:off x="12910411" y="6144261"/>
            <a:ext cx="3390900" cy="0"/>
          </a:xfrm>
          <a:prstGeom prst="straightConnector1">
            <a:avLst/>
          </a:prstGeom>
          <a:ln w="38100">
            <a:solidFill>
              <a:schemeClr val="tx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D8C9EB6-8A82-27F5-CA72-804CA6C2CA2E}"/>
              </a:ext>
            </a:extLst>
          </p:cNvPr>
          <p:cNvSpPr txBox="1"/>
          <p:nvPr/>
        </p:nvSpPr>
        <p:spPr>
          <a:xfrm>
            <a:off x="10744200" y="5534825"/>
            <a:ext cx="1319592"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d = 2f</a:t>
            </a:r>
          </a:p>
        </p:txBody>
      </p:sp>
      <p:sp>
        <p:nvSpPr>
          <p:cNvPr id="15" name="TextBox 14">
            <a:extLst>
              <a:ext uri="{FF2B5EF4-FFF2-40B4-BE49-F238E27FC236}">
                <a16:creationId xmlns:a16="http://schemas.microsoft.com/office/drawing/2014/main" id="{AC02F308-701B-C85C-5180-9779CD6288E7}"/>
              </a:ext>
            </a:extLst>
          </p:cNvPr>
          <p:cNvSpPr txBox="1"/>
          <p:nvPr/>
        </p:nvSpPr>
        <p:spPr>
          <a:xfrm>
            <a:off x="14289613" y="5561735"/>
            <a:ext cx="569387"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d'</a:t>
            </a:r>
          </a:p>
        </p:txBody>
      </p:sp>
      <p:sp>
        <p:nvSpPr>
          <p:cNvPr id="16" name="TextBox 15">
            <a:extLst>
              <a:ext uri="{FF2B5EF4-FFF2-40B4-BE49-F238E27FC236}">
                <a16:creationId xmlns:a16="http://schemas.microsoft.com/office/drawing/2014/main" id="{E6917959-161B-CD64-7642-34E209847E32}"/>
              </a:ext>
            </a:extLst>
          </p:cNvPr>
          <p:cNvSpPr txBox="1"/>
          <p:nvPr/>
        </p:nvSpPr>
        <p:spPr>
          <a:xfrm>
            <a:off x="13016261" y="2871427"/>
            <a:ext cx="364202"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I</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B1F61AD-6B25-0A9D-2A60-4C1776070C4D}"/>
                  </a:ext>
                </a:extLst>
              </p:cNvPr>
              <p:cNvSpPr txBox="1"/>
              <p:nvPr/>
            </p:nvSpPr>
            <p:spPr>
              <a:xfrm>
                <a:off x="725217" y="3266400"/>
                <a:ext cx="9167246" cy="3267048"/>
              </a:xfrm>
              <a:prstGeom prst="rect">
                <a:avLst/>
              </a:prstGeom>
              <a:noFill/>
            </p:spPr>
            <p:txBody>
              <a:bodyPr wrap="square">
                <a:spAutoFit/>
              </a:bodyPr>
              <a:lstStyle/>
              <a:p>
                <a:pPr marL="438150" marR="542925" indent="-6350" algn="l">
                  <a:lnSpc>
                    <a:spcPct val="125000"/>
                  </a:lnSpc>
                  <a:spcAft>
                    <a:spcPts val="385"/>
                  </a:spcAft>
                </a:pPr>
                <a:r>
                  <a:rPr lang="en-US" sz="4000"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Ta có</a:t>
                </a:r>
                <a:r>
                  <a:rPr lang="en-US" sz="4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AA' = OA + OA' = d + d’ </a:t>
                </a:r>
              </a:p>
              <a:p>
                <a:pPr marL="438150" marR="542925" indent="-6350" algn="l">
                  <a:lnSpc>
                    <a:spcPct val="125000"/>
                  </a:lnSpc>
                  <a:spcAft>
                    <a:spcPts val="385"/>
                  </a:spcAft>
                </a:pPr>
                <a:r>
                  <a:rPr lang="en-US" sz="4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Mặt khác: OA = 2f </a:t>
                </a:r>
              </a:p>
              <a:p>
                <a:pPr marL="438150" marR="542925" indent="-6350" algn="l">
                  <a:lnSpc>
                    <a:spcPct val="125000"/>
                  </a:lnSpc>
                  <a:spcAft>
                    <a:spcPts val="385"/>
                  </a:spcAft>
                </a:pPr>
                <a:r>
                  <a:rPr lang="en-US" sz="4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 Do đó: d + d' = 4f </a:t>
                </a:r>
                <a:r>
                  <a:rPr lang="en-US" sz="4000" kern="100">
                    <a:solidFill>
                      <a:srgbClr val="181717"/>
                    </a:solidFill>
                    <a:effectLst/>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f = </a:t>
                </a:r>
                <a14:m>
                  <m:oMath xmlns:m="http://schemas.openxmlformats.org/officeDocument/2006/math">
                    <m:r>
                      <a:rPr lang="en-US" sz="5400" i="1" kern="100">
                        <a:solidFill>
                          <a:srgbClr val="181717"/>
                        </a:solidFill>
                        <a:effectLst/>
                        <a:latin typeface="Cambria Math" panose="02040503050406030204" pitchFamily="18" charset="0"/>
                        <a:ea typeface="Times New Roman" panose="02020603050405020304" pitchFamily="18" charset="0"/>
                      </a:rPr>
                      <m:t> </m:t>
                    </m:r>
                    <m:f>
                      <m:fPr>
                        <m:ctrlPr>
                          <a:rPr lang="en-US" sz="5400" i="1" kern="100">
                            <a:solidFill>
                              <a:srgbClr val="181717"/>
                            </a:solidFill>
                            <a:effectLst/>
                            <a:latin typeface="Cambria Math" panose="02040503050406030204" pitchFamily="18" charset="0"/>
                            <a:ea typeface="Times New Roman" panose="02020603050405020304" pitchFamily="18" charset="0"/>
                          </a:rPr>
                        </m:ctrlPr>
                      </m:fPr>
                      <m:num>
                        <m:r>
                          <a:rPr lang="en-US" sz="5400" i="1" kern="100">
                            <a:solidFill>
                              <a:srgbClr val="181717"/>
                            </a:solidFill>
                            <a:effectLst/>
                            <a:latin typeface="Cambria Math" panose="02040503050406030204" pitchFamily="18" charset="0"/>
                            <a:ea typeface="Times New Roman" panose="02020603050405020304" pitchFamily="18" charset="0"/>
                          </a:rPr>
                          <m:t>𝑑</m:t>
                        </m:r>
                        <m:r>
                          <a:rPr lang="en-US" sz="5400" i="1" kern="100">
                            <a:solidFill>
                              <a:srgbClr val="181717"/>
                            </a:solidFill>
                            <a:effectLst/>
                            <a:latin typeface="Cambria Math" panose="02040503050406030204" pitchFamily="18" charset="0"/>
                            <a:ea typeface="Times New Roman" panose="02020603050405020304" pitchFamily="18" charset="0"/>
                          </a:rPr>
                          <m:t>+</m:t>
                        </m:r>
                        <m:sSup>
                          <m:sSupPr>
                            <m:ctrlPr>
                              <a:rPr lang="en-US" sz="5400" i="1" kern="100">
                                <a:solidFill>
                                  <a:srgbClr val="181717"/>
                                </a:solidFill>
                                <a:effectLst/>
                                <a:latin typeface="Cambria Math" panose="02040503050406030204" pitchFamily="18" charset="0"/>
                                <a:ea typeface="Times New Roman" panose="02020603050405020304" pitchFamily="18" charset="0"/>
                              </a:rPr>
                            </m:ctrlPr>
                          </m:sSupPr>
                          <m:e>
                            <m:r>
                              <a:rPr lang="en-US" sz="5400" i="1" kern="100">
                                <a:solidFill>
                                  <a:srgbClr val="181717"/>
                                </a:solidFill>
                                <a:effectLst/>
                                <a:latin typeface="Cambria Math" panose="02040503050406030204" pitchFamily="18" charset="0"/>
                                <a:ea typeface="Times New Roman" panose="02020603050405020304" pitchFamily="18" charset="0"/>
                              </a:rPr>
                              <m:t>𝑑</m:t>
                            </m:r>
                          </m:e>
                          <m:sup>
                            <m:r>
                              <a:rPr lang="en-US" sz="5400" i="1" kern="100">
                                <a:solidFill>
                                  <a:srgbClr val="181717"/>
                                </a:solidFill>
                                <a:effectLst/>
                                <a:latin typeface="Cambria Math" panose="02040503050406030204" pitchFamily="18" charset="0"/>
                                <a:ea typeface="Times New Roman" panose="02020603050405020304" pitchFamily="18" charset="0"/>
                              </a:rPr>
                              <m:t>′</m:t>
                            </m:r>
                          </m:sup>
                        </m:sSup>
                      </m:num>
                      <m:den>
                        <m:r>
                          <a:rPr lang="en-US" sz="5400" i="1" kern="100">
                            <a:solidFill>
                              <a:srgbClr val="181717"/>
                            </a:solidFill>
                            <a:effectLst/>
                            <a:latin typeface="Cambria Math" panose="02040503050406030204" pitchFamily="18" charset="0"/>
                            <a:ea typeface="Times New Roman" panose="02020603050405020304" pitchFamily="18" charset="0"/>
                          </a:rPr>
                          <m:t>4</m:t>
                        </m:r>
                      </m:den>
                    </m:f>
                  </m:oMath>
                </a14:m>
                <a:endParaRPr lang="en-US" sz="4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8B1F61AD-6B25-0A9D-2A60-4C1776070C4D}"/>
                  </a:ext>
                </a:extLst>
              </p:cNvPr>
              <p:cNvSpPr txBox="1">
                <a:spLocks noRot="1" noChangeAspect="1" noMove="1" noResize="1" noEditPoints="1" noAdjustHandles="1" noChangeArrowheads="1" noChangeShapeType="1" noTextEdit="1"/>
              </p:cNvSpPr>
              <p:nvPr/>
            </p:nvSpPr>
            <p:spPr>
              <a:xfrm>
                <a:off x="725217" y="3266400"/>
                <a:ext cx="9167246" cy="3267048"/>
              </a:xfrm>
              <a:prstGeom prst="rect">
                <a:avLst/>
              </a:prstGeom>
              <a:blipFill>
                <a:blip r:embed="rId3"/>
                <a:stretch>
                  <a:fillRect t="-746" b="-187"/>
                </a:stretch>
              </a:blipFill>
            </p:spPr>
            <p:txBody>
              <a:bodyPr/>
              <a:lstStyle/>
              <a:p>
                <a:r>
                  <a:rPr lang="en-US">
                    <a:noFill/>
                  </a:rPr>
                  <a:t> </a:t>
                </a:r>
              </a:p>
            </p:txBody>
          </p:sp>
        </mc:Fallback>
      </mc:AlternateContent>
    </p:spTree>
    <p:extLst>
      <p:ext uri="{BB962C8B-B14F-4D97-AF65-F5344CB8AC3E}">
        <p14:creationId xmlns:p14="http://schemas.microsoft.com/office/powerpoint/2010/main" val="37177246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C4DA69-EB0B-C5E4-CB2D-C4167940D52E}"/>
              </a:ext>
            </a:extLst>
          </p:cNvPr>
          <p:cNvGrpSpPr/>
          <p:nvPr/>
        </p:nvGrpSpPr>
        <p:grpSpPr>
          <a:xfrm>
            <a:off x="3505200" y="499353"/>
            <a:ext cx="13865642" cy="1084521"/>
            <a:chOff x="2115878" y="271122"/>
            <a:chExt cx="8527313" cy="723014"/>
          </a:xfrm>
          <a:solidFill>
            <a:srgbClr val="70BF43"/>
          </a:solidFill>
        </p:grpSpPr>
        <p:sp>
          <p:nvSpPr>
            <p:cNvPr id="6" name="Rectangle: Rounded Corners 5">
              <a:extLst>
                <a:ext uri="{FF2B5EF4-FFF2-40B4-BE49-F238E27FC236}">
                  <a16:creationId xmlns:a16="http://schemas.microsoft.com/office/drawing/2014/main" id="{CFFE8BBB-1527-1FE3-B14D-02DDC6EFB8E9}"/>
                </a:ext>
              </a:extLst>
            </p:cNvPr>
            <p:cNvSpPr/>
            <p:nvPr/>
          </p:nvSpPr>
          <p:spPr>
            <a:xfrm>
              <a:off x="2115878" y="271122"/>
              <a:ext cx="8527313" cy="723014"/>
            </a:xfrm>
            <a:prstGeom prst="roundRect">
              <a:avLst/>
            </a:prstGeom>
            <a:grpFill/>
            <a:ln>
              <a:noFill/>
            </a:ln>
            <a:effectLst>
              <a:glow rad="139700">
                <a:schemeClr val="accent3">
                  <a:satMod val="175000"/>
                  <a:alpha val="40000"/>
                </a:schemeClr>
              </a:glow>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B5B2B5F3-B47F-5901-C931-17D192AF9B61}"/>
                </a:ext>
              </a:extLst>
            </p:cNvPr>
            <p:cNvSpPr txBox="1"/>
            <p:nvPr/>
          </p:nvSpPr>
          <p:spPr>
            <a:xfrm>
              <a:off x="2439689" y="412079"/>
              <a:ext cx="8158336" cy="430887"/>
            </a:xfrm>
            <a:prstGeom prst="rect">
              <a:avLst/>
            </a:prstGeom>
            <a:grp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Bài 9. THỰC HÀNH ĐO TIÊU CỰ CỦA THẤU KÍNH HỘI TỤ</a:t>
              </a:r>
            </a:p>
          </p:txBody>
        </p:sp>
      </p:grpSp>
      <p:pic>
        <p:nvPicPr>
          <p:cNvPr id="11" name="Picture 10">
            <a:extLst>
              <a:ext uri="{FF2B5EF4-FFF2-40B4-BE49-F238E27FC236}">
                <a16:creationId xmlns:a16="http://schemas.microsoft.com/office/drawing/2014/main" id="{29B96B31-0520-0A4F-A1F9-59604F3EB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11" y="-328616"/>
            <a:ext cx="2612882" cy="2612882"/>
          </a:xfrm>
          <a:prstGeom prst="rect">
            <a:avLst/>
          </a:prstGeom>
        </p:spPr>
      </p:pic>
      <p:sp>
        <p:nvSpPr>
          <p:cNvPr id="12" name="TextBox 11">
            <a:extLst>
              <a:ext uri="{FF2B5EF4-FFF2-40B4-BE49-F238E27FC236}">
                <a16:creationId xmlns:a16="http://schemas.microsoft.com/office/drawing/2014/main" id="{69087D32-1207-26FF-6826-785FBA22EECE}"/>
              </a:ext>
            </a:extLst>
          </p:cNvPr>
          <p:cNvSpPr txBox="1"/>
          <p:nvPr/>
        </p:nvSpPr>
        <p:spPr>
          <a:xfrm>
            <a:off x="304800" y="1943100"/>
            <a:ext cx="8957901"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2. Phương án đo tiêu cự của thấu kính hội tụ</a:t>
            </a:r>
          </a:p>
        </p:txBody>
      </p:sp>
      <p:pic>
        <p:nvPicPr>
          <p:cNvPr id="3" name="Picture 2">
            <a:extLst>
              <a:ext uri="{FF2B5EF4-FFF2-40B4-BE49-F238E27FC236}">
                <a16:creationId xmlns:a16="http://schemas.microsoft.com/office/drawing/2014/main" id="{3B07B73C-35AD-F6D8-AAD4-CF8D8B9CE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795376"/>
            <a:ext cx="14478000" cy="7301124"/>
          </a:xfrm>
          <a:prstGeom prst="rect">
            <a:avLst/>
          </a:prstGeom>
        </p:spPr>
      </p:pic>
      <p:sp>
        <p:nvSpPr>
          <p:cNvPr id="4" name="Rectangle: Rounded Corners 3">
            <a:extLst>
              <a:ext uri="{FF2B5EF4-FFF2-40B4-BE49-F238E27FC236}">
                <a16:creationId xmlns:a16="http://schemas.microsoft.com/office/drawing/2014/main" id="{344C262D-BEE8-A609-3F87-DEF8B565A1C3}"/>
              </a:ext>
            </a:extLst>
          </p:cNvPr>
          <p:cNvSpPr/>
          <p:nvPr/>
        </p:nvSpPr>
        <p:spPr>
          <a:xfrm>
            <a:off x="475852" y="2808289"/>
            <a:ext cx="2572148" cy="646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a. Dụng cụ </a:t>
            </a:r>
          </a:p>
        </p:txBody>
      </p:sp>
      <p:sp>
        <p:nvSpPr>
          <p:cNvPr id="14" name="TextBox 13">
            <a:extLst>
              <a:ext uri="{FF2B5EF4-FFF2-40B4-BE49-F238E27FC236}">
                <a16:creationId xmlns:a16="http://schemas.microsoft.com/office/drawing/2014/main" id="{C39E3519-96BA-2399-5F18-9555E1D6AD3A}"/>
              </a:ext>
            </a:extLst>
          </p:cNvPr>
          <p:cNvSpPr txBox="1"/>
          <p:nvPr/>
        </p:nvSpPr>
        <p:spPr>
          <a:xfrm>
            <a:off x="3810000" y="4262789"/>
            <a:ext cx="2765501" cy="707886"/>
          </a:xfrm>
          <a:prstGeom prst="rect">
            <a:avLst/>
          </a:prstGeom>
          <a:solidFill>
            <a:schemeClr val="accent6">
              <a:lumMod val="50000"/>
            </a:schemeClr>
          </a:solidFill>
        </p:spPr>
        <p:txBody>
          <a:bodyPr wrap="none" rtlCol="0">
            <a:spAutoFit/>
          </a:bodyPr>
          <a:lstStyle/>
          <a:p>
            <a:r>
              <a:rPr lang="en-US" sz="4000" b="1">
                <a:solidFill>
                  <a:schemeClr val="bg1"/>
                </a:solidFill>
                <a:latin typeface="Times New Roman" panose="02020603050405020304" pitchFamily="18" charset="0"/>
                <a:cs typeface="Times New Roman" panose="02020603050405020304" pitchFamily="18" charset="0"/>
              </a:rPr>
              <a:t>Nguồn sáng</a:t>
            </a:r>
          </a:p>
        </p:txBody>
      </p:sp>
      <p:sp>
        <p:nvSpPr>
          <p:cNvPr id="15" name="TextBox 14">
            <a:extLst>
              <a:ext uri="{FF2B5EF4-FFF2-40B4-BE49-F238E27FC236}">
                <a16:creationId xmlns:a16="http://schemas.microsoft.com/office/drawing/2014/main" id="{4D37D4B6-7A5B-1C0A-0DC9-5987CA32A412}"/>
              </a:ext>
            </a:extLst>
          </p:cNvPr>
          <p:cNvSpPr txBox="1"/>
          <p:nvPr/>
        </p:nvSpPr>
        <p:spPr>
          <a:xfrm>
            <a:off x="6877626" y="2751113"/>
            <a:ext cx="4222390" cy="1323439"/>
          </a:xfrm>
          <a:prstGeom prst="rect">
            <a:avLst/>
          </a:prstGeom>
          <a:solidFill>
            <a:schemeClr val="accent6">
              <a:lumMod val="50000"/>
            </a:schemeClr>
          </a:solid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Vật sáng bằng kính mờ, chữ F</a:t>
            </a:r>
          </a:p>
        </p:txBody>
      </p:sp>
      <p:sp>
        <p:nvSpPr>
          <p:cNvPr id="16" name="TextBox 15">
            <a:extLst>
              <a:ext uri="{FF2B5EF4-FFF2-40B4-BE49-F238E27FC236}">
                <a16:creationId xmlns:a16="http://schemas.microsoft.com/office/drawing/2014/main" id="{7D5895D7-5125-B5E2-E7E6-90AA3F0F5522}"/>
              </a:ext>
            </a:extLst>
          </p:cNvPr>
          <p:cNvSpPr txBox="1"/>
          <p:nvPr/>
        </p:nvSpPr>
        <p:spPr>
          <a:xfrm>
            <a:off x="14935200" y="3086100"/>
            <a:ext cx="2393604" cy="707886"/>
          </a:xfrm>
          <a:prstGeom prst="rect">
            <a:avLst/>
          </a:prstGeom>
          <a:solidFill>
            <a:schemeClr val="accent6">
              <a:lumMod val="50000"/>
            </a:schemeClr>
          </a:solidFill>
        </p:spPr>
        <p:txBody>
          <a:bodyPr wrap="none" rtlCol="0">
            <a:spAutoFit/>
          </a:bodyPr>
          <a:lstStyle/>
          <a:p>
            <a:r>
              <a:rPr lang="en-US" sz="4000" b="1">
                <a:solidFill>
                  <a:schemeClr val="bg1"/>
                </a:solidFill>
                <a:latin typeface="Times New Roman" panose="02020603050405020304" pitchFamily="18" charset="0"/>
                <a:cs typeface="Times New Roman" panose="02020603050405020304" pitchFamily="18" charset="0"/>
              </a:rPr>
              <a:t>Màn chắn</a:t>
            </a:r>
          </a:p>
        </p:txBody>
      </p:sp>
      <p:sp>
        <p:nvSpPr>
          <p:cNvPr id="17" name="TextBox 16">
            <a:extLst>
              <a:ext uri="{FF2B5EF4-FFF2-40B4-BE49-F238E27FC236}">
                <a16:creationId xmlns:a16="http://schemas.microsoft.com/office/drawing/2014/main" id="{18C45807-BB73-50E6-E8A7-521E4F463B4D}"/>
              </a:ext>
            </a:extLst>
          </p:cNvPr>
          <p:cNvSpPr txBox="1"/>
          <p:nvPr/>
        </p:nvSpPr>
        <p:spPr>
          <a:xfrm>
            <a:off x="11277600" y="2219861"/>
            <a:ext cx="2480166" cy="1323439"/>
          </a:xfrm>
          <a:prstGeom prst="rect">
            <a:avLst/>
          </a:prstGeom>
          <a:solidFill>
            <a:schemeClr val="accent6">
              <a:lumMod val="50000"/>
            </a:schemeClr>
          </a:solidFill>
        </p:spPr>
        <p:txBody>
          <a:bodyPr wrap="none" rtlCol="0">
            <a:spAutoFit/>
          </a:bodyPr>
          <a:lstStyle/>
          <a:p>
            <a:r>
              <a:rPr lang="en-US" sz="4000" b="1">
                <a:solidFill>
                  <a:schemeClr val="bg1"/>
                </a:solidFill>
                <a:latin typeface="Times New Roman" panose="02020603050405020304" pitchFamily="18" charset="0"/>
                <a:cs typeface="Times New Roman" panose="02020603050405020304" pitchFamily="18" charset="0"/>
              </a:rPr>
              <a:t>Thấu kính</a:t>
            </a:r>
          </a:p>
          <a:p>
            <a:pPr algn="ctr"/>
            <a:r>
              <a:rPr lang="en-US" sz="4000" b="1">
                <a:solidFill>
                  <a:schemeClr val="bg1"/>
                </a:solidFill>
                <a:latin typeface="Times New Roman" panose="02020603050405020304" pitchFamily="18" charset="0"/>
                <a:cs typeface="Times New Roman" panose="02020603050405020304" pitchFamily="18" charset="0"/>
              </a:rPr>
              <a:t> hội tụ</a:t>
            </a:r>
          </a:p>
        </p:txBody>
      </p:sp>
      <p:sp>
        <p:nvSpPr>
          <p:cNvPr id="18" name="TextBox 17">
            <a:extLst>
              <a:ext uri="{FF2B5EF4-FFF2-40B4-BE49-F238E27FC236}">
                <a16:creationId xmlns:a16="http://schemas.microsoft.com/office/drawing/2014/main" id="{DAD205A8-0A04-5926-8A74-F56C4178C6E4}"/>
              </a:ext>
            </a:extLst>
          </p:cNvPr>
          <p:cNvSpPr txBox="1"/>
          <p:nvPr/>
        </p:nvSpPr>
        <p:spPr>
          <a:xfrm>
            <a:off x="11591133" y="9067280"/>
            <a:ext cx="5630067" cy="707886"/>
          </a:xfrm>
          <a:prstGeom prst="rect">
            <a:avLst/>
          </a:prstGeom>
          <a:solidFill>
            <a:schemeClr val="accent6">
              <a:lumMod val="50000"/>
            </a:schemeClr>
          </a:solidFill>
        </p:spPr>
        <p:txBody>
          <a:bodyPr wrap="none" rtlCol="0">
            <a:spAutoFit/>
          </a:bodyPr>
          <a:lstStyle/>
          <a:p>
            <a:r>
              <a:rPr lang="en-US" sz="4000" b="1">
                <a:solidFill>
                  <a:schemeClr val="bg1"/>
                </a:solidFill>
                <a:latin typeface="Times New Roman" panose="02020603050405020304" pitchFamily="18" charset="0"/>
                <a:cs typeface="Times New Roman" panose="02020603050405020304" pitchFamily="18" charset="0"/>
              </a:rPr>
              <a:t>Giá quang học đồng trục</a:t>
            </a:r>
          </a:p>
        </p:txBody>
      </p:sp>
      <p:sp>
        <p:nvSpPr>
          <p:cNvPr id="21" name="TextBox 20">
            <a:extLst>
              <a:ext uri="{FF2B5EF4-FFF2-40B4-BE49-F238E27FC236}">
                <a16:creationId xmlns:a16="http://schemas.microsoft.com/office/drawing/2014/main" id="{2C1D9369-3D46-7C41-1651-25C28F13D3F4}"/>
              </a:ext>
            </a:extLst>
          </p:cNvPr>
          <p:cNvSpPr txBox="1"/>
          <p:nvPr/>
        </p:nvSpPr>
        <p:spPr>
          <a:xfrm>
            <a:off x="5977517" y="9253045"/>
            <a:ext cx="3092513" cy="707886"/>
          </a:xfrm>
          <a:prstGeom prst="rect">
            <a:avLst/>
          </a:prstGeom>
          <a:solidFill>
            <a:schemeClr val="accent6">
              <a:lumMod val="50000"/>
            </a:schemeClr>
          </a:solidFill>
        </p:spPr>
        <p:txBody>
          <a:bodyPr wrap="none" rtlCol="0">
            <a:spAutoFit/>
          </a:bodyPr>
          <a:lstStyle/>
          <a:p>
            <a:r>
              <a:rPr lang="en-US" sz="4000" b="1">
                <a:solidFill>
                  <a:schemeClr val="bg1"/>
                </a:solidFill>
                <a:latin typeface="Times New Roman" panose="02020603050405020304" pitchFamily="18" charset="0"/>
                <a:cs typeface="Times New Roman" panose="02020603050405020304" pitchFamily="18" charset="0"/>
              </a:rPr>
              <a:t>Bộ đổi nguồn</a:t>
            </a:r>
          </a:p>
        </p:txBody>
      </p:sp>
    </p:spTree>
    <p:custDataLst>
      <p:tags r:id="rId1"/>
    </p:custDataLst>
    <p:extLst>
      <p:ext uri="{BB962C8B-B14F-4D97-AF65-F5344CB8AC3E}">
        <p14:creationId xmlns:p14="http://schemas.microsoft.com/office/powerpoint/2010/main" val="2026407548"/>
      </p:ext>
    </p:extLst>
  </p:cSld>
  <p:clrMapOvr>
    <a:masterClrMapping/>
  </p:clrMapOvr>
  <mc:AlternateContent xmlns:mc="http://schemas.openxmlformats.org/markup-compatibility/2006" xmlns:p14="http://schemas.microsoft.com/office/powerpoint/2010/main">
    <mc:Choice Requires="p14">
      <p:transition spd="slow" p14:dur="2000" advClick="0" advTm="31101"/>
    </mc:Choice>
    <mc:Fallback xmlns="">
      <p:transition spd="slow" advClick="0" advTm="31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4" grpId="0" animBg="1"/>
      <p:bldP spid="15" grpId="0" animBg="1"/>
      <p:bldP spid="16" grpId="0" animBg="1"/>
      <p:bldP spid="17" grpId="0" animBg="1"/>
      <p:bldP spid="18"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C4DA69-EB0B-C5E4-CB2D-C4167940D52E}"/>
              </a:ext>
            </a:extLst>
          </p:cNvPr>
          <p:cNvGrpSpPr/>
          <p:nvPr/>
        </p:nvGrpSpPr>
        <p:grpSpPr>
          <a:xfrm>
            <a:off x="3505200" y="499353"/>
            <a:ext cx="13865642" cy="1084521"/>
            <a:chOff x="2115878" y="271122"/>
            <a:chExt cx="8527313" cy="723014"/>
          </a:xfrm>
          <a:solidFill>
            <a:srgbClr val="70BF43"/>
          </a:solidFill>
        </p:grpSpPr>
        <p:sp>
          <p:nvSpPr>
            <p:cNvPr id="6" name="Rectangle: Rounded Corners 5">
              <a:extLst>
                <a:ext uri="{FF2B5EF4-FFF2-40B4-BE49-F238E27FC236}">
                  <a16:creationId xmlns:a16="http://schemas.microsoft.com/office/drawing/2014/main" id="{CFFE8BBB-1527-1FE3-B14D-02DDC6EFB8E9}"/>
                </a:ext>
              </a:extLst>
            </p:cNvPr>
            <p:cNvSpPr/>
            <p:nvPr/>
          </p:nvSpPr>
          <p:spPr>
            <a:xfrm>
              <a:off x="2115878" y="271122"/>
              <a:ext cx="8527313" cy="723014"/>
            </a:xfrm>
            <a:prstGeom prst="roundRect">
              <a:avLst/>
            </a:prstGeom>
            <a:grpFill/>
            <a:ln>
              <a:noFill/>
            </a:ln>
            <a:effectLst>
              <a:glow rad="139700">
                <a:schemeClr val="accent3">
                  <a:satMod val="175000"/>
                  <a:alpha val="40000"/>
                </a:schemeClr>
              </a:glow>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B5B2B5F3-B47F-5901-C931-17D192AF9B61}"/>
                </a:ext>
              </a:extLst>
            </p:cNvPr>
            <p:cNvSpPr txBox="1"/>
            <p:nvPr/>
          </p:nvSpPr>
          <p:spPr>
            <a:xfrm>
              <a:off x="2439689" y="412079"/>
              <a:ext cx="8158336" cy="430887"/>
            </a:xfrm>
            <a:prstGeom prst="rect">
              <a:avLst/>
            </a:prstGeom>
            <a:grp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Bài 9. THỰC HÀNH ĐO TIÊU CỰ CỦA THẤU KÍNH HỘI TỤ</a:t>
              </a:r>
            </a:p>
          </p:txBody>
        </p:sp>
      </p:grpSp>
      <p:pic>
        <p:nvPicPr>
          <p:cNvPr id="11" name="Picture 10">
            <a:extLst>
              <a:ext uri="{FF2B5EF4-FFF2-40B4-BE49-F238E27FC236}">
                <a16:creationId xmlns:a16="http://schemas.microsoft.com/office/drawing/2014/main" id="{29B96B31-0520-0A4F-A1F9-59604F3EB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11" y="-328616"/>
            <a:ext cx="2612882" cy="2612882"/>
          </a:xfrm>
          <a:prstGeom prst="rect">
            <a:avLst/>
          </a:prstGeom>
        </p:spPr>
      </p:pic>
      <p:sp>
        <p:nvSpPr>
          <p:cNvPr id="2" name="TextBox 1">
            <a:extLst>
              <a:ext uri="{FF2B5EF4-FFF2-40B4-BE49-F238E27FC236}">
                <a16:creationId xmlns:a16="http://schemas.microsoft.com/office/drawing/2014/main" id="{BA56C72D-7675-C808-51E2-CC6A9256EA7E}"/>
              </a:ext>
            </a:extLst>
          </p:cNvPr>
          <p:cNvSpPr txBox="1"/>
          <p:nvPr/>
        </p:nvSpPr>
        <p:spPr>
          <a:xfrm>
            <a:off x="304800" y="1943100"/>
            <a:ext cx="8957901"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2. Phương án đo tiêu cự của thấu kính hội tụ</a:t>
            </a:r>
          </a:p>
        </p:txBody>
      </p:sp>
      <p:sp>
        <p:nvSpPr>
          <p:cNvPr id="3" name="Rectangle: Rounded Corners 2">
            <a:extLst>
              <a:ext uri="{FF2B5EF4-FFF2-40B4-BE49-F238E27FC236}">
                <a16:creationId xmlns:a16="http://schemas.microsoft.com/office/drawing/2014/main" id="{07580FDB-4367-1568-FA37-BCBE31E980BD}"/>
              </a:ext>
            </a:extLst>
          </p:cNvPr>
          <p:cNvSpPr/>
          <p:nvPr/>
        </p:nvSpPr>
        <p:spPr>
          <a:xfrm>
            <a:off x="475852" y="2552700"/>
            <a:ext cx="5162948" cy="646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b. Các bước tiến hành</a:t>
            </a:r>
          </a:p>
        </p:txBody>
      </p:sp>
      <p:sp>
        <p:nvSpPr>
          <p:cNvPr id="5" name="TextBox 4">
            <a:extLst>
              <a:ext uri="{FF2B5EF4-FFF2-40B4-BE49-F238E27FC236}">
                <a16:creationId xmlns:a16="http://schemas.microsoft.com/office/drawing/2014/main" id="{910DBF2B-A747-6773-EA7F-7DDA3EFE5188}"/>
              </a:ext>
            </a:extLst>
          </p:cNvPr>
          <p:cNvSpPr txBox="1"/>
          <p:nvPr/>
        </p:nvSpPr>
        <p:spPr>
          <a:xfrm>
            <a:off x="922657" y="3663061"/>
            <a:ext cx="9314480" cy="789640"/>
          </a:xfrm>
          <a:prstGeom prst="rect">
            <a:avLst/>
          </a:prstGeom>
          <a:solidFill>
            <a:schemeClr val="accent3">
              <a:lumMod val="40000"/>
              <a:lumOff val="60000"/>
            </a:schemeClr>
          </a:solidFill>
        </p:spPr>
        <p:txBody>
          <a:bodyPr wrap="square">
            <a:spAutoFit/>
          </a:bodyPr>
          <a:lstStyle/>
          <a:p>
            <a:pPr marL="438150" indent="-6350" algn="l">
              <a:lnSpc>
                <a:spcPct val="125000"/>
              </a:lnSpc>
              <a:spcAft>
                <a:spcPts val="385"/>
              </a:spcAft>
            </a:pPr>
            <a:r>
              <a:rPr lang="en-US" sz="4000" b="1" kern="100">
                <a:solidFill>
                  <a:srgbClr val="181717"/>
                </a:solidFill>
                <a:effectLst/>
                <a:latin typeface="Times New Roman" panose="02020603050405020304" pitchFamily="18" charset="0"/>
                <a:ea typeface="Times New Roman" panose="02020603050405020304" pitchFamily="18" charset="0"/>
              </a:rPr>
              <a:t>Bước 1: Đo chiều cao h của vật.</a:t>
            </a:r>
          </a:p>
        </p:txBody>
      </p:sp>
      <p:sp>
        <p:nvSpPr>
          <p:cNvPr id="13" name="TextBox 12">
            <a:extLst>
              <a:ext uri="{FF2B5EF4-FFF2-40B4-BE49-F238E27FC236}">
                <a16:creationId xmlns:a16="http://schemas.microsoft.com/office/drawing/2014/main" id="{5A7953E3-ABAA-0F52-83A3-CC3F7661AA25}"/>
              </a:ext>
            </a:extLst>
          </p:cNvPr>
          <p:cNvSpPr txBox="1"/>
          <p:nvPr/>
        </p:nvSpPr>
        <p:spPr>
          <a:xfrm>
            <a:off x="904576" y="4834838"/>
            <a:ext cx="16164224" cy="2328523"/>
          </a:xfrm>
          <a:prstGeom prst="rect">
            <a:avLst/>
          </a:prstGeom>
          <a:solidFill>
            <a:schemeClr val="accent3">
              <a:lumMod val="40000"/>
              <a:lumOff val="60000"/>
            </a:schemeClr>
          </a:solidFill>
        </p:spPr>
        <p:txBody>
          <a:bodyPr wrap="square">
            <a:spAutoFit/>
          </a:bodyPr>
          <a:lstStyle/>
          <a:p>
            <a:pPr marL="438150" marR="36195" indent="-6350" algn="just">
              <a:lnSpc>
                <a:spcPct val="125000"/>
              </a:lnSpc>
              <a:spcAft>
                <a:spcPts val="385"/>
              </a:spcAft>
            </a:pPr>
            <a:r>
              <a:rPr lang="en-US" sz="4000" b="1" kern="100">
                <a:solidFill>
                  <a:srgbClr val="181717"/>
                </a:solidFill>
                <a:effectLst/>
                <a:latin typeface="Times New Roman" panose="02020603050405020304" pitchFamily="18" charset="0"/>
                <a:ea typeface="Times New Roman" panose="02020603050405020304" pitchFamily="18" charset="0"/>
              </a:rPr>
              <a:t>Bước 2: Đặt vật và màn sát thấu kính, dịch đồng thời vật và màn ra xa dần thấu kính những khoảng bằng nhau cho đến khi quan sát được ảnh rõ nét trên màn thì ghi lại giá trị d và d'.</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3D2C6DD-00BD-B067-9163-314E811CA304}"/>
                  </a:ext>
                </a:extLst>
              </p:cNvPr>
              <p:cNvSpPr txBox="1"/>
              <p:nvPr/>
            </p:nvSpPr>
            <p:spPr>
              <a:xfrm>
                <a:off x="914400" y="7438006"/>
                <a:ext cx="12725400" cy="2048894"/>
              </a:xfrm>
              <a:prstGeom prst="rect">
                <a:avLst/>
              </a:prstGeom>
              <a:solidFill>
                <a:schemeClr val="accent3">
                  <a:lumMod val="40000"/>
                  <a:lumOff val="60000"/>
                </a:schemeClr>
              </a:solidFill>
            </p:spPr>
            <p:txBody>
              <a:bodyPr wrap="square">
                <a:spAutoFit/>
              </a:bodyPr>
              <a:lstStyle/>
              <a:p>
                <a:pPr marL="438150" indent="-6350" algn="l">
                  <a:lnSpc>
                    <a:spcPct val="125000"/>
                  </a:lnSpc>
                  <a:spcAft>
                    <a:spcPts val="385"/>
                  </a:spcAft>
                </a:pPr>
                <a:r>
                  <a:rPr lang="en-US" sz="4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Bước 3: Đo chiều cao h' của ảnh. </a:t>
                </a:r>
              </a:p>
              <a:p>
                <a:pPr marL="438150" indent="-6350" algn="l">
                  <a:lnSpc>
                    <a:spcPct val="125000"/>
                  </a:lnSpc>
                  <a:spcAft>
                    <a:spcPts val="385"/>
                  </a:spcAft>
                </a:pPr>
                <a:r>
                  <a:rPr lang="en-US" sz="4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rPr>
                  <a:t>Tính tiêu cự của thấu kính theo công thức:  f = </a:t>
                </a:r>
                <a14:m>
                  <m:oMath xmlns:m="http://schemas.openxmlformats.org/officeDocument/2006/math">
                    <m:r>
                      <a:rPr lang="en-US" sz="4000" b="1" i="1" kern="100" smtClean="0">
                        <a:solidFill>
                          <a:srgbClr val="181717"/>
                        </a:solidFill>
                        <a:effectLst/>
                        <a:latin typeface="Cambria Math" panose="02040503050406030204" pitchFamily="18" charset="0"/>
                        <a:ea typeface="Times New Roman" panose="02020603050405020304" pitchFamily="18" charset="0"/>
                      </a:rPr>
                      <m:t> </m:t>
                    </m:r>
                    <m:f>
                      <m:fPr>
                        <m:ctrlPr>
                          <a:rPr lang="en-US" sz="4000" b="1" i="1" kern="100">
                            <a:solidFill>
                              <a:srgbClr val="181717"/>
                            </a:solidFill>
                            <a:effectLst/>
                            <a:latin typeface="Cambria Math" panose="02040503050406030204" pitchFamily="18" charset="0"/>
                            <a:ea typeface="Times New Roman" panose="02020603050405020304" pitchFamily="18" charset="0"/>
                          </a:rPr>
                        </m:ctrlPr>
                      </m:fPr>
                      <m:num>
                        <m:r>
                          <a:rPr lang="en-US" sz="4000" b="1" i="1" kern="100" smtClean="0">
                            <a:solidFill>
                              <a:srgbClr val="181717"/>
                            </a:solidFill>
                            <a:effectLst/>
                            <a:latin typeface="Cambria Math" panose="02040503050406030204" pitchFamily="18" charset="0"/>
                            <a:ea typeface="Times New Roman" panose="02020603050405020304" pitchFamily="18" charset="0"/>
                          </a:rPr>
                          <m:t>𝒅</m:t>
                        </m:r>
                        <m:r>
                          <a:rPr lang="en-US" sz="4000" b="1" i="1" kern="100" smtClean="0">
                            <a:solidFill>
                              <a:srgbClr val="181717"/>
                            </a:solidFill>
                            <a:effectLst/>
                            <a:latin typeface="Cambria Math" panose="02040503050406030204" pitchFamily="18" charset="0"/>
                            <a:ea typeface="Times New Roman" panose="02020603050405020304" pitchFamily="18" charset="0"/>
                          </a:rPr>
                          <m:t>+</m:t>
                        </m:r>
                        <m:sSup>
                          <m:sSupPr>
                            <m:ctrlPr>
                              <a:rPr lang="en-US" sz="4000" b="1" i="1" kern="100">
                                <a:solidFill>
                                  <a:srgbClr val="181717"/>
                                </a:solidFill>
                                <a:effectLst/>
                                <a:latin typeface="Cambria Math" panose="02040503050406030204" pitchFamily="18" charset="0"/>
                                <a:ea typeface="Times New Roman" panose="02020603050405020304" pitchFamily="18" charset="0"/>
                              </a:rPr>
                            </m:ctrlPr>
                          </m:sSupPr>
                          <m:e>
                            <m:r>
                              <a:rPr lang="en-US" sz="4000" b="1" i="1" kern="100" smtClean="0">
                                <a:solidFill>
                                  <a:srgbClr val="181717"/>
                                </a:solidFill>
                                <a:effectLst/>
                                <a:latin typeface="Cambria Math" panose="02040503050406030204" pitchFamily="18" charset="0"/>
                                <a:ea typeface="Times New Roman" panose="02020603050405020304" pitchFamily="18" charset="0"/>
                              </a:rPr>
                              <m:t>𝒅</m:t>
                            </m:r>
                          </m:e>
                          <m:sup>
                            <m:r>
                              <a:rPr lang="en-US" sz="4000" b="1" i="1" kern="100" smtClean="0">
                                <a:solidFill>
                                  <a:srgbClr val="181717"/>
                                </a:solidFill>
                                <a:effectLst/>
                                <a:latin typeface="Cambria Math" panose="02040503050406030204" pitchFamily="18" charset="0"/>
                                <a:ea typeface="Times New Roman" panose="02020603050405020304" pitchFamily="18" charset="0"/>
                              </a:rPr>
                              <m:t>′</m:t>
                            </m:r>
                          </m:sup>
                        </m:sSup>
                      </m:num>
                      <m:den>
                        <m:r>
                          <a:rPr lang="en-US" sz="4000" b="1" i="1" kern="100" smtClean="0">
                            <a:solidFill>
                              <a:srgbClr val="181717"/>
                            </a:solidFill>
                            <a:effectLst/>
                            <a:latin typeface="Cambria Math" panose="02040503050406030204" pitchFamily="18" charset="0"/>
                            <a:ea typeface="Times New Roman" panose="02020603050405020304" pitchFamily="18" charset="0"/>
                          </a:rPr>
                          <m:t>𝟒</m:t>
                        </m:r>
                      </m:den>
                    </m:f>
                  </m:oMath>
                </a14:m>
                <a:endParaRPr lang="en-US" sz="4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13D2C6DD-00BD-B067-9163-314E811CA304}"/>
                  </a:ext>
                </a:extLst>
              </p:cNvPr>
              <p:cNvSpPr txBox="1">
                <a:spLocks noRot="1" noChangeAspect="1" noMove="1" noResize="1" noEditPoints="1" noAdjustHandles="1" noChangeArrowheads="1" noChangeShapeType="1" noTextEdit="1"/>
              </p:cNvSpPr>
              <p:nvPr/>
            </p:nvSpPr>
            <p:spPr>
              <a:xfrm>
                <a:off x="914400" y="7438006"/>
                <a:ext cx="12725400" cy="2048894"/>
              </a:xfrm>
              <a:prstGeom prst="rect">
                <a:avLst/>
              </a:prstGeom>
              <a:blipFill>
                <a:blip r:embed="rId5"/>
                <a:stretch>
                  <a:fillRect t="-1190" b="-5357"/>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507071726"/>
      </p:ext>
    </p:extLst>
  </p:cSld>
  <p:clrMapOvr>
    <a:masterClrMapping/>
  </p:clrMapOvr>
  <mc:AlternateContent xmlns:mc="http://schemas.openxmlformats.org/markup-compatibility/2006" xmlns:p14="http://schemas.microsoft.com/office/powerpoint/2010/main">
    <mc:Choice Requires="p14">
      <p:transition spd="slow" p14:dur="2000" advClick="0" advTm="31101"/>
    </mc:Choice>
    <mc:Fallback xmlns="">
      <p:transition spd="slow" advClick="0" advTm="31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pic>
        <p:nvPicPr>
          <p:cNvPr id="14373" name="Picture 37">
            <a:extLst>
              <a:ext uri="{FF2B5EF4-FFF2-40B4-BE49-F238E27FC236}">
                <a16:creationId xmlns:a16="http://schemas.microsoft.com/office/drawing/2014/main" id="{28435152-11C5-8A86-8559-32896C7E7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112" y="3657601"/>
            <a:ext cx="17668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6" descr="khesangF">
            <a:extLst>
              <a:ext uri="{FF2B5EF4-FFF2-40B4-BE49-F238E27FC236}">
                <a16:creationId xmlns:a16="http://schemas.microsoft.com/office/drawing/2014/main" id="{7FA95065-0B68-AFD2-9AEA-A5DB1060BCFA}"/>
              </a:ext>
            </a:extLst>
          </p:cNvPr>
          <p:cNvPicPr>
            <a:picLocks noChangeAspect="1" noChangeArrowheads="1"/>
          </p:cNvPicPr>
          <p:nvPr/>
        </p:nvPicPr>
        <p:blipFill>
          <a:blip r:embed="rId5">
            <a:clrChange>
              <a:clrFrom>
                <a:srgbClr val="FFFFFF"/>
              </a:clrFrom>
              <a:clrTo>
                <a:srgbClr val="FFFFFF">
                  <a:alpha val="0"/>
                </a:srgbClr>
              </a:clrTo>
            </a:clrChange>
            <a:lum bright="6000" contrast="12000"/>
            <a:extLst>
              <a:ext uri="{28A0092B-C50C-407E-A947-70E740481C1C}">
                <a14:useLocalDpi xmlns:a14="http://schemas.microsoft.com/office/drawing/2010/main" val="0"/>
              </a:ext>
            </a:extLst>
          </a:blip>
          <a:srcRect/>
          <a:stretch>
            <a:fillRect/>
          </a:stretch>
        </p:blipFill>
        <p:spPr bwMode="auto">
          <a:xfrm>
            <a:off x="6172200" y="2609851"/>
            <a:ext cx="445770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33" descr="compa3">
            <a:extLst>
              <a:ext uri="{FF2B5EF4-FFF2-40B4-BE49-F238E27FC236}">
                <a16:creationId xmlns:a16="http://schemas.microsoft.com/office/drawing/2014/main" id="{F447F1BF-D82F-5703-BD44-406B52CB6731}"/>
              </a:ext>
            </a:extLst>
          </p:cNvPr>
          <p:cNvPicPr>
            <a:picLocks noChangeAspect="1" noChangeArrowheads="1"/>
          </p:cNvPicPr>
          <p:nvPr/>
        </p:nvPicPr>
        <p:blipFill>
          <a:blip r:embed="rId6">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8096250" y="3657601"/>
            <a:ext cx="28860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34" descr="compa3">
            <a:extLst>
              <a:ext uri="{FF2B5EF4-FFF2-40B4-BE49-F238E27FC236}">
                <a16:creationId xmlns:a16="http://schemas.microsoft.com/office/drawing/2014/main" id="{1ADC8FC4-298E-CEDC-E10B-B4D68C536A0C}"/>
              </a:ext>
            </a:extLst>
          </p:cNvPr>
          <p:cNvPicPr>
            <a:picLocks noChangeAspect="1" noChangeArrowheads="1"/>
          </p:cNvPicPr>
          <p:nvPr/>
        </p:nvPicPr>
        <p:blipFill>
          <a:blip r:embed="rId7">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rot="6056871">
            <a:off x="9236869" y="2407445"/>
            <a:ext cx="757238"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32" descr="compa4">
            <a:extLst>
              <a:ext uri="{FF2B5EF4-FFF2-40B4-BE49-F238E27FC236}">
                <a16:creationId xmlns:a16="http://schemas.microsoft.com/office/drawing/2014/main" id="{76AC379E-F745-9971-6823-66704527A4CF}"/>
              </a:ext>
            </a:extLst>
          </p:cNvPr>
          <p:cNvPicPr>
            <a:picLocks noChangeAspect="1" noChangeArrowheads="1"/>
          </p:cNvPicPr>
          <p:nvPr/>
        </p:nvPicPr>
        <p:blipFill>
          <a:blip r:embed="rId8">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8115301" y="4043363"/>
            <a:ext cx="37004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5" name="Text Box 39">
            <a:extLst>
              <a:ext uri="{FF2B5EF4-FFF2-40B4-BE49-F238E27FC236}">
                <a16:creationId xmlns:a16="http://schemas.microsoft.com/office/drawing/2014/main" id="{4B050575-2DCD-8119-FA9F-5C1AAB6C1305}"/>
              </a:ext>
            </a:extLst>
          </p:cNvPr>
          <p:cNvSpPr txBox="1">
            <a:spLocks noChangeArrowheads="1"/>
          </p:cNvSpPr>
          <p:nvPr/>
        </p:nvSpPr>
        <p:spPr bwMode="auto">
          <a:xfrm>
            <a:off x="685800" y="587969"/>
            <a:ext cx="16916400" cy="1446550"/>
          </a:xfrm>
          <a:prstGeom prst="rect">
            <a:avLst/>
          </a:prstGeom>
          <a:solidFill>
            <a:schemeClr val="bg2"/>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FF0000"/>
                </a:solidFill>
                <a:latin typeface="Times New Roman" panose="02020603050405020304" pitchFamily="18" charset="0"/>
                <a:cs typeface="Times New Roman" panose="02020603050405020304" pitchFamily="18" charset="0"/>
              </a:rPr>
              <a:t>Bước 1:</a:t>
            </a:r>
            <a:r>
              <a:rPr lang="en-US" altLang="en-US" sz="4400" b="1">
                <a:latin typeface="Times New Roman" panose="02020603050405020304" pitchFamily="18" charset="0"/>
                <a:cs typeface="Times New Roman" panose="02020603050405020304" pitchFamily="18" charset="0"/>
              </a:rPr>
              <a:t> </a:t>
            </a:r>
            <a:r>
              <a:rPr lang="en-US" altLang="en-US" sz="4400" b="1">
                <a:solidFill>
                  <a:srgbClr val="0000CC"/>
                </a:solidFill>
                <a:latin typeface="Times New Roman" panose="02020603050405020304" pitchFamily="18" charset="0"/>
                <a:cs typeface="Times New Roman" panose="02020603050405020304" pitchFamily="18" charset="0"/>
              </a:rPr>
              <a:t>Đo chiều cao của vật và đánh dấu chiều cao này trên màn ảnh đồng thời ghi kết quả vào bảng 9.1 (SGK)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375"/>
                                        </p:tgtEl>
                                        <p:attrNameLst>
                                          <p:attrName>style.visibility</p:attrName>
                                        </p:attrNameLst>
                                      </p:cBhvr>
                                      <p:to>
                                        <p:strVal val="visible"/>
                                      </p:to>
                                    </p:set>
                                    <p:anim calcmode="lin" valueType="num">
                                      <p:cBhvr>
                                        <p:cTn id="7" dur="500" fill="hold"/>
                                        <p:tgtEl>
                                          <p:spTgt spid="14375"/>
                                        </p:tgtEl>
                                        <p:attrNameLst>
                                          <p:attrName>ppt_w</p:attrName>
                                        </p:attrNameLst>
                                      </p:cBhvr>
                                      <p:tavLst>
                                        <p:tav tm="0">
                                          <p:val>
                                            <p:fltVal val="0"/>
                                          </p:val>
                                        </p:tav>
                                        <p:tav tm="100000">
                                          <p:val>
                                            <p:strVal val="#ppt_w"/>
                                          </p:val>
                                        </p:tav>
                                      </p:tavLst>
                                    </p:anim>
                                    <p:anim calcmode="lin" valueType="num">
                                      <p:cBhvr>
                                        <p:cTn id="8" dur="500" fill="hold"/>
                                        <p:tgtEl>
                                          <p:spTgt spid="14375"/>
                                        </p:tgtEl>
                                        <p:attrNameLst>
                                          <p:attrName>ppt_h</p:attrName>
                                        </p:attrNameLst>
                                      </p:cBhvr>
                                      <p:tavLst>
                                        <p:tav tm="0">
                                          <p:val>
                                            <p:fltVal val="0"/>
                                          </p:val>
                                        </p:tav>
                                        <p:tav tm="100000">
                                          <p:val>
                                            <p:strVal val="#ppt_h"/>
                                          </p:val>
                                        </p:tav>
                                      </p:tavLst>
                                    </p:anim>
                                    <p:animEffect transition="in" filter="fade">
                                      <p:cBhvr>
                                        <p:cTn id="9" dur="500"/>
                                        <p:tgtEl>
                                          <p:spTgt spid="1437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352"/>
                                        </p:tgtEl>
                                        <p:attrNameLst>
                                          <p:attrName>style.visibility</p:attrName>
                                        </p:attrNameLst>
                                      </p:cBhvr>
                                      <p:to>
                                        <p:strVal val="visible"/>
                                      </p:to>
                                    </p:set>
                                    <p:anim calcmode="lin" valueType="num">
                                      <p:cBhvr>
                                        <p:cTn id="14" dur="500" fill="hold"/>
                                        <p:tgtEl>
                                          <p:spTgt spid="14352"/>
                                        </p:tgtEl>
                                        <p:attrNameLst>
                                          <p:attrName>ppt_w</p:attrName>
                                        </p:attrNameLst>
                                      </p:cBhvr>
                                      <p:tavLst>
                                        <p:tav tm="0">
                                          <p:val>
                                            <p:fltVal val="0"/>
                                          </p:val>
                                        </p:tav>
                                        <p:tav tm="100000">
                                          <p:val>
                                            <p:strVal val="#ppt_w"/>
                                          </p:val>
                                        </p:tav>
                                      </p:tavLst>
                                    </p:anim>
                                    <p:anim calcmode="lin" valueType="num">
                                      <p:cBhvr>
                                        <p:cTn id="15" dur="500" fill="hold"/>
                                        <p:tgtEl>
                                          <p:spTgt spid="14352"/>
                                        </p:tgtEl>
                                        <p:attrNameLst>
                                          <p:attrName>ppt_h</p:attrName>
                                        </p:attrNameLst>
                                      </p:cBhvr>
                                      <p:tavLst>
                                        <p:tav tm="0">
                                          <p:val>
                                            <p:fltVal val="0"/>
                                          </p:val>
                                        </p:tav>
                                        <p:tav tm="100000">
                                          <p:val>
                                            <p:strVal val="#ppt_h"/>
                                          </p:val>
                                        </p:tav>
                                      </p:tavLst>
                                    </p:anim>
                                    <p:animEffect transition="in" filter="fade">
                                      <p:cBhvr>
                                        <p:cTn id="16" dur="500"/>
                                        <p:tgtEl>
                                          <p:spTgt spid="143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14368"/>
                                        </p:tgtEl>
                                        <p:attrNameLst>
                                          <p:attrName>style.visibility</p:attrName>
                                        </p:attrNameLst>
                                      </p:cBhvr>
                                      <p:to>
                                        <p:strVal val="visible"/>
                                      </p:to>
                                    </p:set>
                                    <p:anim calcmode="lin" valueType="num">
                                      <p:cBhvr additive="base">
                                        <p:cTn id="21" dur="1000" fill="hold"/>
                                        <p:tgtEl>
                                          <p:spTgt spid="14368"/>
                                        </p:tgtEl>
                                        <p:attrNameLst>
                                          <p:attrName>ppt_x</p:attrName>
                                        </p:attrNameLst>
                                      </p:cBhvr>
                                      <p:tavLst>
                                        <p:tav tm="0">
                                          <p:val>
                                            <p:strVal val="1+#ppt_w/2"/>
                                          </p:val>
                                        </p:tav>
                                        <p:tav tm="100000">
                                          <p:val>
                                            <p:strVal val="#ppt_x"/>
                                          </p:val>
                                        </p:tav>
                                      </p:tavLst>
                                    </p:anim>
                                    <p:anim calcmode="lin" valueType="num">
                                      <p:cBhvr additive="base">
                                        <p:cTn id="22" dur="1000" fill="hold"/>
                                        <p:tgtEl>
                                          <p:spTgt spid="1436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4369"/>
                                        </p:tgtEl>
                                        <p:attrNameLst>
                                          <p:attrName>style.visibility</p:attrName>
                                        </p:attrNameLst>
                                      </p:cBhvr>
                                      <p:to>
                                        <p:strVal val="visible"/>
                                      </p:to>
                                    </p:set>
                                    <p:anim calcmode="lin" valueType="num">
                                      <p:cBhvr additive="base">
                                        <p:cTn id="25" dur="1000" fill="hold"/>
                                        <p:tgtEl>
                                          <p:spTgt spid="14369"/>
                                        </p:tgtEl>
                                        <p:attrNameLst>
                                          <p:attrName>ppt_x</p:attrName>
                                        </p:attrNameLst>
                                      </p:cBhvr>
                                      <p:tavLst>
                                        <p:tav tm="0">
                                          <p:val>
                                            <p:strVal val="1+#ppt_w/2"/>
                                          </p:val>
                                        </p:tav>
                                        <p:tav tm="100000">
                                          <p:val>
                                            <p:strVal val="#ppt_x"/>
                                          </p:val>
                                        </p:tav>
                                      </p:tavLst>
                                    </p:anim>
                                    <p:anim calcmode="lin" valueType="num">
                                      <p:cBhvr additive="base">
                                        <p:cTn id="26" dur="1000" fill="hold"/>
                                        <p:tgtEl>
                                          <p:spTgt spid="143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10"/>
                                        <p:tgtEl>
                                          <p:spTgt spid="14369"/>
                                        </p:tgtEl>
                                      </p:cBhvr>
                                    </p:animEffect>
                                    <p:set>
                                      <p:cBhvr>
                                        <p:cTn id="31" dur="1" fill="hold">
                                          <p:stCondLst>
                                            <p:cond delay="9"/>
                                          </p:stCondLst>
                                        </p:cTn>
                                        <p:tgtEl>
                                          <p:spTgt spid="1436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4370"/>
                                        </p:tgtEl>
                                        <p:attrNameLst>
                                          <p:attrName>style.visibility</p:attrName>
                                        </p:attrNameLst>
                                      </p:cBhvr>
                                      <p:to>
                                        <p:strVal val="visible"/>
                                      </p:to>
                                    </p:set>
                                    <p:animEffect transition="in" filter="fade">
                                      <p:cBhvr>
                                        <p:cTn id="34" dur="100"/>
                                        <p:tgtEl>
                                          <p:spTgt spid="143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4373"/>
                                        </p:tgtEl>
                                        <p:attrNameLst>
                                          <p:attrName>style.visibility</p:attrName>
                                        </p:attrNameLst>
                                      </p:cBhvr>
                                      <p:to>
                                        <p:strVal val="visible"/>
                                      </p:to>
                                    </p:set>
                                    <p:anim calcmode="lin" valueType="num">
                                      <p:cBhvr additive="base">
                                        <p:cTn id="39" dur="500" fill="hold"/>
                                        <p:tgtEl>
                                          <p:spTgt spid="14373"/>
                                        </p:tgtEl>
                                        <p:attrNameLst>
                                          <p:attrName>ppt_x</p:attrName>
                                        </p:attrNameLst>
                                      </p:cBhvr>
                                      <p:tavLst>
                                        <p:tav tm="0">
                                          <p:val>
                                            <p:strVal val="#ppt_x"/>
                                          </p:val>
                                        </p:tav>
                                        <p:tav tm="100000">
                                          <p:val>
                                            <p:strVal val="#ppt_x"/>
                                          </p:val>
                                        </p:tav>
                                      </p:tavLst>
                                    </p:anim>
                                    <p:anim calcmode="lin" valueType="num">
                                      <p:cBhvr additive="base">
                                        <p:cTn id="40" dur="500" fill="hold"/>
                                        <p:tgtEl>
                                          <p:spTgt spid="1437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63" presetClass="path" presetSubtype="0" accel="50000" decel="50000" fill="hold" nodeType="clickEffect">
                                  <p:stCondLst>
                                    <p:cond delay="0"/>
                                  </p:stCondLst>
                                  <p:childTnLst>
                                    <p:animMotion origin="layout" path="M 0 0  L 0.25 0  E" pathEditMode="relative" ptsTypes="">
                                      <p:cBhvr>
                                        <p:cTn id="44" dur="2000" fill="hold"/>
                                        <p:tgtEl>
                                          <p:spTgt spid="14368"/>
                                        </p:tgtEl>
                                        <p:attrNameLst>
                                          <p:attrName>ppt_x</p:attrName>
                                          <p:attrName>ppt_y</p:attrName>
                                        </p:attrNameLst>
                                      </p:cBhvr>
                                    </p:animMotion>
                                  </p:childTnLst>
                                </p:cTn>
                              </p:par>
                              <p:par>
                                <p:cTn id="45" presetID="63" presetClass="path" presetSubtype="0" accel="50000" decel="50000" fill="hold" nodeType="withEffect">
                                  <p:stCondLst>
                                    <p:cond delay="0"/>
                                  </p:stCondLst>
                                  <p:childTnLst>
                                    <p:animMotion origin="layout" path="M 0 0  L 0.25 0  E" pathEditMode="relative" ptsTypes="">
                                      <p:cBhvr>
                                        <p:cTn id="46" dur="2000" fill="hold"/>
                                        <p:tgtEl>
                                          <p:spTgt spid="143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6" name="Rounded Rectangle 25">
            <a:hlinkClick r:id="rId6" action="ppaction://hlinksldjump"/>
          </p:cNvPr>
          <p:cNvSpPr/>
          <p:nvPr/>
        </p:nvSpPr>
        <p:spPr>
          <a:xfrm>
            <a:off x="1377228" y="366606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7" action="ppaction://hlinksldjump"/>
          </p:cNvPr>
          <p:cNvSpPr/>
          <p:nvPr/>
        </p:nvSpPr>
        <p:spPr>
          <a:xfrm>
            <a:off x="3624104" y="366606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8" action="ppaction://hlinksldjump"/>
          </p:cNvPr>
          <p:cNvSpPr/>
          <p:nvPr/>
        </p:nvSpPr>
        <p:spPr>
          <a:xfrm>
            <a:off x="3681084" y="598517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9" action="ppaction://hlinksldjump"/>
          </p:cNvPr>
          <p:cNvSpPr/>
          <p:nvPr/>
        </p:nvSpPr>
        <p:spPr>
          <a:xfrm>
            <a:off x="1378364" y="598517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91240" y="604330"/>
            <a:ext cx="9624222" cy="1985159"/>
          </a:xfrm>
          <a:prstGeom prst="rect">
            <a:avLst/>
          </a:prstGeom>
          <a:noFill/>
        </p:spPr>
        <p:txBody>
          <a:bodyPr wrap="square" lIns="137160" tIns="68580" rIns="137160" bIns="68580">
            <a:spAutoFit/>
          </a:bodyPr>
          <a:lstStyle/>
          <a:p>
            <a:pPr algn="ctr" defTabSz="1371600">
              <a:defRPr/>
            </a:pPr>
            <a:r>
              <a:rPr lang="en-US" sz="6000" b="1">
                <a:ln w="6600">
                  <a:solidFill>
                    <a:srgbClr val="ED7D31"/>
                  </a:solidFill>
                  <a:prstDash val="solid"/>
                </a:ln>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TRÒ CHƠI</a:t>
            </a:r>
          </a:p>
          <a:p>
            <a:pPr algn="ctr" defTabSz="1371600">
              <a:defRPr/>
            </a:pPr>
            <a:r>
              <a:rPr lang="en-US" sz="6000" b="1">
                <a:ln w="6600">
                  <a:solidFill>
                    <a:srgbClr val="ED7D31"/>
                  </a:solidFill>
                  <a:prstDash val="solid"/>
                </a:ln>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VÒNG </a:t>
            </a:r>
            <a:r>
              <a:rPr lang="en-US" sz="6000" b="1" dirty="0">
                <a:ln w="6600">
                  <a:solidFill>
                    <a:srgbClr val="ED7D31"/>
                  </a:solidFill>
                  <a:prstDash val="solid"/>
                </a:ln>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QUAY 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211" y="1268297"/>
            <a:ext cx="742950" cy="657226"/>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4609" y="1811209"/>
            <a:ext cx="742950" cy="657226"/>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8727" y="1020417"/>
            <a:ext cx="742950" cy="65722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571228" y="-1040600"/>
            <a:ext cx="914400" cy="914400"/>
          </a:xfrm>
          <a:prstGeom prst="rect">
            <a:avLst/>
          </a:prstGeom>
        </p:spPr>
      </p:pic>
      <p:sp>
        <p:nvSpPr>
          <p:cNvPr id="5" name="Circle: Hollow 4">
            <a:extLst>
              <a:ext uri="{FF2B5EF4-FFF2-40B4-BE49-F238E27FC236}">
                <a16:creationId xmlns:a16="http://schemas.microsoft.com/office/drawing/2014/main" id="{97E2CCC9-7B9C-6163-1D9D-FD68CB21B1AE}"/>
              </a:ext>
            </a:extLst>
          </p:cNvPr>
          <p:cNvSpPr/>
          <p:nvPr/>
        </p:nvSpPr>
        <p:spPr>
          <a:xfrm>
            <a:off x="9550337" y="0"/>
            <a:ext cx="8629697" cy="8477193"/>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nvGrpSpPr>
          <p:cNvPr id="6" name="Group 5">
            <a:extLst>
              <a:ext uri="{FF2B5EF4-FFF2-40B4-BE49-F238E27FC236}">
                <a16:creationId xmlns:a16="http://schemas.microsoft.com/office/drawing/2014/main" id="{11DE937F-5491-00F2-2705-92AA5507339E}"/>
              </a:ext>
            </a:extLst>
          </p:cNvPr>
          <p:cNvGrpSpPr/>
          <p:nvPr/>
        </p:nvGrpSpPr>
        <p:grpSpPr>
          <a:xfrm>
            <a:off x="10147067" y="630425"/>
            <a:ext cx="7253354" cy="7363503"/>
            <a:chOff x="3259857" y="747569"/>
            <a:chExt cx="4835569" cy="4909002"/>
          </a:xfrm>
        </p:grpSpPr>
        <p:grpSp>
          <p:nvGrpSpPr>
            <p:cNvPr id="7" name="Group 6">
              <a:extLst>
                <a:ext uri="{FF2B5EF4-FFF2-40B4-BE49-F238E27FC236}">
                  <a16:creationId xmlns:a16="http://schemas.microsoft.com/office/drawing/2014/main" id="{D01DD4C1-E730-A693-D9CC-E497558D9251}"/>
                </a:ext>
              </a:extLst>
            </p:cNvPr>
            <p:cNvGrpSpPr/>
            <p:nvPr/>
          </p:nvGrpSpPr>
          <p:grpSpPr>
            <a:xfrm>
              <a:off x="6328952" y="1370338"/>
              <a:ext cx="1150129" cy="2386694"/>
              <a:chOff x="6328952" y="1370338"/>
              <a:chExt cx="1150129" cy="2386694"/>
            </a:xfrm>
          </p:grpSpPr>
          <p:sp>
            <p:nvSpPr>
              <p:cNvPr id="82" name="Freeform: Shape 81">
                <a:extLst>
                  <a:ext uri="{FF2B5EF4-FFF2-40B4-BE49-F238E27FC236}">
                    <a16:creationId xmlns:a16="http://schemas.microsoft.com/office/drawing/2014/main" id="{1636BA3C-AA0C-0DB2-0BE0-4DEC88ABBF6C}"/>
                  </a:ext>
                </a:extLst>
              </p:cNvPr>
              <p:cNvSpPr/>
              <p:nvPr/>
            </p:nvSpPr>
            <p:spPr>
              <a:xfrm rot="1800000">
                <a:off x="6328952" y="1370338"/>
                <a:ext cx="1150129" cy="2386694"/>
              </a:xfrm>
              <a:custGeom>
                <a:avLst/>
                <a:gdLst>
                  <a:gd name="connsiteX0" fmla="*/ 0 w 1150129"/>
                  <a:gd name="connsiteY0" fmla="*/ 0 h 2386694"/>
                  <a:gd name="connsiteX1" fmla="*/ 18651 w 1150129"/>
                  <a:gd name="connsiteY1" fmla="*/ 600 h 2386694"/>
                  <a:gd name="connsiteX2" fmla="*/ 1064481 w 1150129"/>
                  <a:gd name="connsiteY2" fmla="*/ 348093 h 2386694"/>
                  <a:gd name="connsiteX3" fmla="*/ 1150129 w 1150129"/>
                  <a:gd name="connsiteY3" fmla="*/ 407549 h 2386694"/>
                  <a:gd name="connsiteX4" fmla="*/ 11205 w 1150129"/>
                  <a:gd name="connsiteY4" fmla="*/ 2380224 h 2386694"/>
                  <a:gd name="connsiteX5" fmla="*/ 0 w 1150129"/>
                  <a:gd name="connsiteY5" fmla="*/ 2386694 h 2386694"/>
                  <a:gd name="connsiteX6" fmla="*/ 0 w 1150129"/>
                  <a:gd name="connsiteY6" fmla="*/ 0 h 23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29" h="2386694">
                    <a:moveTo>
                      <a:pt x="0" y="0"/>
                    </a:moveTo>
                    <a:lnTo>
                      <a:pt x="18651" y="600"/>
                    </a:lnTo>
                    <a:cubicBezTo>
                      <a:pt x="386943" y="30419"/>
                      <a:pt x="746542" y="149325"/>
                      <a:pt x="1064481" y="348093"/>
                    </a:cubicBezTo>
                    <a:lnTo>
                      <a:pt x="1150129" y="407549"/>
                    </a:lnTo>
                    <a:lnTo>
                      <a:pt x="11205" y="2380224"/>
                    </a:lnTo>
                    <a:lnTo>
                      <a:pt x="0" y="2386694"/>
                    </a:lnTo>
                    <a:lnTo>
                      <a:pt x="0" y="0"/>
                    </a:lnTo>
                    <a:close/>
                  </a:path>
                </a:pathLst>
              </a:cu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83" name="Rectangle 82">
                <a:extLst>
                  <a:ext uri="{FF2B5EF4-FFF2-40B4-BE49-F238E27FC236}">
                    <a16:creationId xmlns:a16="http://schemas.microsoft.com/office/drawing/2014/main" id="{95A3F84B-89E2-3C35-73FD-3C55D12EDF01}"/>
                  </a:ext>
                </a:extLst>
              </p:cNvPr>
              <p:cNvSpPr/>
              <p:nvPr/>
            </p:nvSpPr>
            <p:spPr>
              <a:xfrm rot="18702046">
                <a:off x="6158948" y="2054690"/>
                <a:ext cx="1243716" cy="461665"/>
              </a:xfrm>
              <a:prstGeom prst="rect">
                <a:avLst/>
              </a:prstGeom>
              <a:noFill/>
            </p:spPr>
            <p:txBody>
              <a:bodyPr wrap="none" lIns="137160" tIns="68580" rIns="137160" bIns="68580">
                <a:spAutoFit/>
              </a:bodyPr>
              <a:lstStyle/>
              <a:p>
                <a:pPr algn="ctr"/>
                <a:r>
                  <a:rPr lang="en-US" sz="3600" b="1" dirty="0">
                    <a:ln w="10160">
                      <a:solidFill>
                        <a:schemeClr val="accent5"/>
                      </a:solidFill>
                      <a:prstDash val="solid"/>
                    </a:ln>
                    <a:effectLst>
                      <a:outerShdw blurRad="38100" dist="22860" dir="5400000" algn="tl" rotWithShape="0">
                        <a:srgbClr val="000000">
                          <a:alpha val="30000"/>
                        </a:srgbClr>
                      </a:outerShdw>
                    </a:effectLst>
                  </a:rPr>
                  <a:t>Bim </a:t>
                </a:r>
                <a:r>
                  <a:rPr lang="en-US" sz="3600" b="1" dirty="0" err="1">
                    <a:ln w="10160">
                      <a:solidFill>
                        <a:schemeClr val="accent5"/>
                      </a:solidFill>
                      <a:prstDash val="solid"/>
                    </a:ln>
                    <a:effectLst>
                      <a:outerShdw blurRad="38100" dist="22860" dir="5400000" algn="tl" rotWithShape="0">
                        <a:srgbClr val="000000">
                          <a:alpha val="30000"/>
                        </a:srgbClr>
                      </a:outerShdw>
                    </a:effectLst>
                  </a:rPr>
                  <a:t>bim</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8" name="Group 7">
              <a:extLst>
                <a:ext uri="{FF2B5EF4-FFF2-40B4-BE49-F238E27FC236}">
                  <a16:creationId xmlns:a16="http://schemas.microsoft.com/office/drawing/2014/main" id="{400EB4CC-2EB6-946A-CDB9-770021DE0BF9}"/>
                </a:ext>
              </a:extLst>
            </p:cNvPr>
            <p:cNvGrpSpPr/>
            <p:nvPr/>
          </p:nvGrpSpPr>
          <p:grpSpPr>
            <a:xfrm>
              <a:off x="6266676" y="1992292"/>
              <a:ext cx="1824544" cy="1900794"/>
              <a:chOff x="6266676" y="1992292"/>
              <a:chExt cx="1824544" cy="1900794"/>
            </a:xfrm>
          </p:grpSpPr>
          <p:sp>
            <p:nvSpPr>
              <p:cNvPr id="80" name="Freeform: Shape 79">
                <a:extLst>
                  <a:ext uri="{FF2B5EF4-FFF2-40B4-BE49-F238E27FC236}">
                    <a16:creationId xmlns:a16="http://schemas.microsoft.com/office/drawing/2014/main" id="{8F1C03B7-706E-B333-27A7-A5E5F77BD798}"/>
                  </a:ext>
                </a:extLst>
              </p:cNvPr>
              <p:cNvSpPr/>
              <p:nvPr/>
            </p:nvSpPr>
            <p:spPr>
              <a:xfrm rot="1800000">
                <a:off x="6266676" y="1992292"/>
                <a:ext cx="1824544" cy="1900794"/>
              </a:xfrm>
              <a:custGeom>
                <a:avLst/>
                <a:gdLst>
                  <a:gd name="connsiteX0" fmla="*/ 1097423 w 1824544"/>
                  <a:gd name="connsiteY0" fmla="*/ 0 h 1900794"/>
                  <a:gd name="connsiteX1" fmla="*/ 1159589 w 1824544"/>
                  <a:gd name="connsiteY1" fmla="*/ 43154 h 1900794"/>
                  <a:gd name="connsiteX2" fmla="*/ 1769960 w 1824544"/>
                  <a:gd name="connsiteY2" fmla="*/ 741058 h 1900794"/>
                  <a:gd name="connsiteX3" fmla="*/ 1824544 w 1824544"/>
                  <a:gd name="connsiteY3" fmla="*/ 847393 h 1900794"/>
                  <a:gd name="connsiteX4" fmla="*/ 0 w 1824544"/>
                  <a:gd name="connsiteY4" fmla="*/ 1900794 h 1900794"/>
                  <a:gd name="connsiteX5" fmla="*/ 1097423 w 1824544"/>
                  <a:gd name="connsiteY5" fmla="*/ 0 h 190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44" h="1900794">
                    <a:moveTo>
                      <a:pt x="1097423" y="0"/>
                    </a:moveTo>
                    <a:lnTo>
                      <a:pt x="1159589" y="43154"/>
                    </a:lnTo>
                    <a:cubicBezTo>
                      <a:pt x="1399554" y="227431"/>
                      <a:pt x="1608638" y="461639"/>
                      <a:pt x="1769960" y="741058"/>
                    </a:cubicBezTo>
                    <a:lnTo>
                      <a:pt x="1824544" y="847393"/>
                    </a:lnTo>
                    <a:lnTo>
                      <a:pt x="0" y="1900794"/>
                    </a:lnTo>
                    <a:lnTo>
                      <a:pt x="1097423" y="0"/>
                    </a:ln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81" name="Rectangle 80">
                <a:extLst>
                  <a:ext uri="{FF2B5EF4-FFF2-40B4-BE49-F238E27FC236}">
                    <a16:creationId xmlns:a16="http://schemas.microsoft.com/office/drawing/2014/main" id="{A0F13BDF-B784-CFEE-D2B1-489E580105DC}"/>
                  </a:ext>
                </a:extLst>
              </p:cNvPr>
              <p:cNvSpPr/>
              <p:nvPr/>
            </p:nvSpPr>
            <p:spPr>
              <a:xfrm rot="20659684">
                <a:off x="6373804" y="2722949"/>
                <a:ext cx="1561324" cy="461665"/>
              </a:xfrm>
              <a:prstGeom prst="rect">
                <a:avLst/>
              </a:prstGeom>
              <a:noFill/>
            </p:spPr>
            <p:txBody>
              <a:bodyPr wrap="none" lIns="137160" tIns="68580" rIns="137160" bIns="68580">
                <a:spAutoFit/>
              </a:bodyPr>
              <a:lstStyle/>
              <a:p>
                <a:pPr algn="ctr"/>
                <a:r>
                  <a:rPr lang="en-US" sz="3600" b="1" dirty="0" err="1">
                    <a:ln w="10160">
                      <a:solidFill>
                        <a:schemeClr val="accent5"/>
                      </a:solidFill>
                      <a:prstDash val="solid"/>
                    </a:ln>
                    <a:effectLst>
                      <a:outerShdw blurRad="38100" dist="22860" dir="5400000" algn="tl" rotWithShape="0">
                        <a:srgbClr val="000000">
                          <a:alpha val="30000"/>
                        </a:srgbClr>
                      </a:outerShdw>
                    </a:effectLst>
                  </a:rPr>
                  <a:t>Nước</a:t>
                </a:r>
                <a:r>
                  <a:rPr lang="en-US" sz="3600" b="1" dirty="0">
                    <a:ln w="10160">
                      <a:solidFill>
                        <a:schemeClr val="accent5"/>
                      </a:solidFill>
                      <a:prstDash val="solid"/>
                    </a:ln>
                    <a:effectLst>
                      <a:outerShdw blurRad="38100" dist="22860" dir="5400000" algn="tl" rotWithShape="0">
                        <a:srgbClr val="000000">
                          <a:alpha val="30000"/>
                        </a:srgbClr>
                      </a:outerShdw>
                    </a:effectLst>
                  </a:rPr>
                  <a:t> </a:t>
                </a:r>
                <a:r>
                  <a:rPr lang="en-US" sz="3600" b="1" dirty="0" err="1">
                    <a:ln w="10160">
                      <a:solidFill>
                        <a:schemeClr val="accent5"/>
                      </a:solidFill>
                      <a:prstDash val="solid"/>
                    </a:ln>
                    <a:effectLst>
                      <a:outerShdw blurRad="38100" dist="22860" dir="5400000" algn="tl" rotWithShape="0">
                        <a:srgbClr val="000000">
                          <a:alpha val="30000"/>
                        </a:srgbClr>
                      </a:outerShdw>
                    </a:effectLst>
                  </a:rPr>
                  <a:t>ngọt</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13" name="Group 12">
              <a:extLst>
                <a:ext uri="{FF2B5EF4-FFF2-40B4-BE49-F238E27FC236}">
                  <a16:creationId xmlns:a16="http://schemas.microsoft.com/office/drawing/2014/main" id="{3DB1119C-96B1-E3FA-EF6F-47ABEBA96923}"/>
                </a:ext>
              </a:extLst>
            </p:cNvPr>
            <p:cNvGrpSpPr/>
            <p:nvPr/>
          </p:nvGrpSpPr>
          <p:grpSpPr>
            <a:xfrm>
              <a:off x="4174642" y="3042926"/>
              <a:ext cx="1056185" cy="2241872"/>
              <a:chOff x="4174642" y="3042926"/>
              <a:chExt cx="1056185" cy="2241872"/>
            </a:xfrm>
          </p:grpSpPr>
          <p:sp>
            <p:nvSpPr>
              <p:cNvPr id="78" name="Freeform: Shape 77">
                <a:extLst>
                  <a:ext uri="{FF2B5EF4-FFF2-40B4-BE49-F238E27FC236}">
                    <a16:creationId xmlns:a16="http://schemas.microsoft.com/office/drawing/2014/main" id="{01E5C4C7-7FC7-9382-8F92-3C203F03EB00}"/>
                  </a:ext>
                </a:extLst>
              </p:cNvPr>
              <p:cNvSpPr/>
              <p:nvPr/>
            </p:nvSpPr>
            <p:spPr>
              <a:xfrm rot="1800000">
                <a:off x="4174642" y="3042926"/>
                <a:ext cx="1056185" cy="2071483"/>
              </a:xfrm>
              <a:custGeom>
                <a:avLst/>
                <a:gdLst>
                  <a:gd name="connsiteX0" fmla="*/ 1056185 w 1056185"/>
                  <a:gd name="connsiteY0" fmla="*/ 0 h 2071483"/>
                  <a:gd name="connsiteX1" fmla="*/ 1056185 w 1056185"/>
                  <a:gd name="connsiteY1" fmla="*/ 2071483 h 2071483"/>
                  <a:gd name="connsiteX2" fmla="*/ 844492 w 1056185"/>
                  <a:gd name="connsiteY2" fmla="*/ 2064679 h 2071483"/>
                  <a:gd name="connsiteX3" fmla="*/ 198076 w 1056185"/>
                  <a:gd name="connsiteY3" fmla="*/ 1916783 h 2071483"/>
                  <a:gd name="connsiteX4" fmla="*/ 0 w 1056185"/>
                  <a:gd name="connsiteY4" fmla="*/ 1829366 h 2071483"/>
                  <a:gd name="connsiteX5" fmla="*/ 1056185 w 1056185"/>
                  <a:gd name="connsiteY5" fmla="*/ 0 h 207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85" h="2071483">
                    <a:moveTo>
                      <a:pt x="1056185" y="0"/>
                    </a:moveTo>
                    <a:lnTo>
                      <a:pt x="1056185" y="2071483"/>
                    </a:lnTo>
                    <a:lnTo>
                      <a:pt x="844492" y="2064679"/>
                    </a:lnTo>
                    <a:cubicBezTo>
                      <a:pt x="623517" y="2046788"/>
                      <a:pt x="405671" y="1996825"/>
                      <a:pt x="198076" y="1916783"/>
                    </a:cubicBezTo>
                    <a:lnTo>
                      <a:pt x="0" y="1829366"/>
                    </a:lnTo>
                    <a:lnTo>
                      <a:pt x="1056185"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79" name="Rectangle 78">
                <a:extLst>
                  <a:ext uri="{FF2B5EF4-FFF2-40B4-BE49-F238E27FC236}">
                    <a16:creationId xmlns:a16="http://schemas.microsoft.com/office/drawing/2014/main" id="{C1B00872-6B4F-5172-BED0-5E41DFC8F513}"/>
                  </a:ext>
                </a:extLst>
              </p:cNvPr>
              <p:cNvSpPr/>
              <p:nvPr/>
            </p:nvSpPr>
            <p:spPr>
              <a:xfrm rot="7937772">
                <a:off x="3907047" y="4237075"/>
                <a:ext cx="1633780" cy="461665"/>
              </a:xfrm>
              <a:prstGeom prst="rect">
                <a:avLst/>
              </a:prstGeom>
              <a:noFill/>
            </p:spPr>
            <p:txBody>
              <a:bodyPr wrap="none" lIns="137160" tIns="68580" rIns="137160" bIns="68580">
                <a:spAutoFit/>
              </a:bodyPr>
              <a:lstStyle/>
              <a:p>
                <a:pPr algn="ctr"/>
                <a:r>
                  <a:rPr lang="en-US" sz="3600" b="1" dirty="0">
                    <a:ln w="10160">
                      <a:solidFill>
                        <a:schemeClr val="accent5"/>
                      </a:solidFill>
                      <a:prstDash val="solid"/>
                    </a:ln>
                    <a:effectLst>
                      <a:outerShdw blurRad="38100" dist="22860" dir="5400000" algn="tl" rotWithShape="0">
                        <a:srgbClr val="000000">
                          <a:alpha val="30000"/>
                        </a:srgbClr>
                      </a:outerShdw>
                    </a:effectLst>
                  </a:rPr>
                  <a:t>Bánh Orion</a:t>
                </a:r>
              </a:p>
            </p:txBody>
          </p:sp>
        </p:grpSp>
        <p:grpSp>
          <p:nvGrpSpPr>
            <p:cNvPr id="14" name="Group 13">
              <a:extLst>
                <a:ext uri="{FF2B5EF4-FFF2-40B4-BE49-F238E27FC236}">
                  <a16:creationId xmlns:a16="http://schemas.microsoft.com/office/drawing/2014/main" id="{2BE3DEB5-7E0E-A303-DF36-6F192BFF16EE}"/>
                </a:ext>
              </a:extLst>
            </p:cNvPr>
            <p:cNvGrpSpPr/>
            <p:nvPr/>
          </p:nvGrpSpPr>
          <p:grpSpPr>
            <a:xfrm>
              <a:off x="5131271" y="3587123"/>
              <a:ext cx="1028633" cy="2069448"/>
              <a:chOff x="5131271" y="3587123"/>
              <a:chExt cx="1028633" cy="2069448"/>
            </a:xfrm>
          </p:grpSpPr>
          <p:sp>
            <p:nvSpPr>
              <p:cNvPr id="76" name="Freeform: Shape 75">
                <a:extLst>
                  <a:ext uri="{FF2B5EF4-FFF2-40B4-BE49-F238E27FC236}">
                    <a16:creationId xmlns:a16="http://schemas.microsoft.com/office/drawing/2014/main" id="{7B6729BC-51E4-6708-C297-6B5CE32709E0}"/>
                  </a:ext>
                </a:extLst>
              </p:cNvPr>
              <p:cNvSpPr/>
              <p:nvPr/>
            </p:nvSpPr>
            <p:spPr>
              <a:xfrm rot="1800000">
                <a:off x="5131271" y="3587123"/>
                <a:ext cx="1028633" cy="2069448"/>
              </a:xfrm>
              <a:custGeom>
                <a:avLst/>
                <a:gdLst>
                  <a:gd name="connsiteX0" fmla="*/ 0 w 1028633"/>
                  <a:gd name="connsiteY0" fmla="*/ 0 h 2069448"/>
                  <a:gd name="connsiteX1" fmla="*/ 1028633 w 1028633"/>
                  <a:gd name="connsiteY1" fmla="*/ 1781644 h 2069448"/>
                  <a:gd name="connsiteX2" fmla="*/ 840570 w 1028633"/>
                  <a:gd name="connsiteY2" fmla="*/ 1877653 h 2069448"/>
                  <a:gd name="connsiteX3" fmla="*/ 186599 w 1028633"/>
                  <a:gd name="connsiteY3" fmla="*/ 2057110 h 2069448"/>
                  <a:gd name="connsiteX4" fmla="*/ 0 w 1028633"/>
                  <a:gd name="connsiteY4" fmla="*/ 2069448 h 2069448"/>
                  <a:gd name="connsiteX5" fmla="*/ 0 w 1028633"/>
                  <a:gd name="connsiteY5" fmla="*/ 0 h 206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633" h="2069448">
                    <a:moveTo>
                      <a:pt x="0" y="0"/>
                    </a:moveTo>
                    <a:lnTo>
                      <a:pt x="1028633" y="1781644"/>
                    </a:lnTo>
                    <a:lnTo>
                      <a:pt x="840570" y="1877653"/>
                    </a:lnTo>
                    <a:cubicBezTo>
                      <a:pt x="628945" y="1972200"/>
                      <a:pt x="408581" y="2031354"/>
                      <a:pt x="186599" y="2057110"/>
                    </a:cubicBezTo>
                    <a:lnTo>
                      <a:pt x="0" y="2069448"/>
                    </a:lnTo>
                    <a:lnTo>
                      <a:pt x="0" y="0"/>
                    </a:lnTo>
                    <a:close/>
                  </a:path>
                </a:pathLst>
              </a:cu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77" name="Rectangle 76">
                <a:extLst>
                  <a:ext uri="{FF2B5EF4-FFF2-40B4-BE49-F238E27FC236}">
                    <a16:creationId xmlns:a16="http://schemas.microsoft.com/office/drawing/2014/main" id="{757F95EA-4DE8-8C8E-D746-AC1341C1DD8E}"/>
                  </a:ext>
                </a:extLst>
              </p:cNvPr>
              <p:cNvSpPr/>
              <p:nvPr/>
            </p:nvSpPr>
            <p:spPr>
              <a:xfrm rot="6069637">
                <a:off x="4943126" y="4559386"/>
                <a:ext cx="957655" cy="461665"/>
              </a:xfrm>
              <a:prstGeom prst="rect">
                <a:avLst/>
              </a:prstGeom>
              <a:noFill/>
            </p:spPr>
            <p:txBody>
              <a:bodyPr wrap="none" lIns="137160" tIns="68580" rIns="137160" bIns="68580">
                <a:spAutoFit/>
              </a:bodyPr>
              <a:lstStyle/>
              <a:p>
                <a:pPr algn="ctr"/>
                <a:r>
                  <a:rPr lang="en-US" sz="3600" b="1" dirty="0" err="1">
                    <a:ln w="10160">
                      <a:solidFill>
                        <a:schemeClr val="accent5"/>
                      </a:solidFill>
                      <a:prstDash val="solid"/>
                    </a:ln>
                    <a:effectLst>
                      <a:outerShdw blurRad="38100" dist="22860" dir="5400000" algn="tl" rotWithShape="0">
                        <a:srgbClr val="000000">
                          <a:alpha val="30000"/>
                        </a:srgbClr>
                      </a:outerShdw>
                    </a:effectLst>
                  </a:rPr>
                  <a:t>vỗ</a:t>
                </a:r>
                <a:r>
                  <a:rPr lang="en-US" sz="3600" b="1" dirty="0">
                    <a:ln w="10160">
                      <a:solidFill>
                        <a:schemeClr val="accent5"/>
                      </a:solidFill>
                      <a:prstDash val="solid"/>
                    </a:ln>
                    <a:effectLst>
                      <a:outerShdw blurRad="38100" dist="22860" dir="5400000" algn="tl" rotWithShape="0">
                        <a:srgbClr val="000000">
                          <a:alpha val="30000"/>
                        </a:srgbClr>
                      </a:outerShdw>
                    </a:effectLst>
                  </a:rPr>
                  <a:t> </a:t>
                </a:r>
                <a:r>
                  <a:rPr lang="en-US" sz="3600" b="1" dirty="0" err="1">
                    <a:ln w="10160">
                      <a:solidFill>
                        <a:schemeClr val="accent5"/>
                      </a:solidFill>
                      <a:prstDash val="solid"/>
                    </a:ln>
                    <a:effectLst>
                      <a:outerShdw blurRad="38100" dist="22860" dir="5400000" algn="tl" rotWithShape="0">
                        <a:srgbClr val="000000">
                          <a:alpha val="30000"/>
                        </a:srgbClr>
                      </a:outerShdw>
                    </a:effectLst>
                  </a:rPr>
                  <a:t>tay</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15" name="Group 14">
              <a:extLst>
                <a:ext uri="{FF2B5EF4-FFF2-40B4-BE49-F238E27FC236}">
                  <a16:creationId xmlns:a16="http://schemas.microsoft.com/office/drawing/2014/main" id="{1895F7B1-F765-FE1E-A774-47FBF2C9DD42}"/>
                </a:ext>
              </a:extLst>
            </p:cNvPr>
            <p:cNvGrpSpPr/>
            <p:nvPr/>
          </p:nvGrpSpPr>
          <p:grpSpPr>
            <a:xfrm>
              <a:off x="5189604" y="3770978"/>
              <a:ext cx="1815928" cy="1808043"/>
              <a:chOff x="5189604" y="3770978"/>
              <a:chExt cx="1815928" cy="1808043"/>
            </a:xfrm>
          </p:grpSpPr>
          <p:sp>
            <p:nvSpPr>
              <p:cNvPr id="74" name="Freeform: Shape 73">
                <a:extLst>
                  <a:ext uri="{FF2B5EF4-FFF2-40B4-BE49-F238E27FC236}">
                    <a16:creationId xmlns:a16="http://schemas.microsoft.com/office/drawing/2014/main" id="{89FD5DCA-84AE-9240-5A11-202633BDB75E}"/>
                  </a:ext>
                </a:extLst>
              </p:cNvPr>
              <p:cNvSpPr/>
              <p:nvPr/>
            </p:nvSpPr>
            <p:spPr>
              <a:xfrm rot="1800000">
                <a:off x="5189604" y="3770978"/>
                <a:ext cx="1815928" cy="1808043"/>
              </a:xfrm>
              <a:custGeom>
                <a:avLst/>
                <a:gdLst>
                  <a:gd name="connsiteX0" fmla="*/ 0 w 1815928"/>
                  <a:gd name="connsiteY0" fmla="*/ 0 h 1808043"/>
                  <a:gd name="connsiteX1" fmla="*/ 1815928 w 1815928"/>
                  <a:gd name="connsiteY1" fmla="*/ 1048427 h 1808043"/>
                  <a:gd name="connsiteX2" fmla="*/ 1703449 w 1815928"/>
                  <a:gd name="connsiteY2" fmla="*/ 1216554 h 1808043"/>
                  <a:gd name="connsiteX3" fmla="*/ 1221050 w 1815928"/>
                  <a:gd name="connsiteY3" fmla="*/ 1693181 h 1808043"/>
                  <a:gd name="connsiteX4" fmla="*/ 1043873 w 1815928"/>
                  <a:gd name="connsiteY4" fmla="*/ 1808043 h 1808043"/>
                  <a:gd name="connsiteX5" fmla="*/ 0 w 1815928"/>
                  <a:gd name="connsiteY5" fmla="*/ 0 h 180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928" h="1808043">
                    <a:moveTo>
                      <a:pt x="0" y="0"/>
                    </a:moveTo>
                    <a:lnTo>
                      <a:pt x="1815928" y="1048427"/>
                    </a:lnTo>
                    <a:lnTo>
                      <a:pt x="1703449" y="1216554"/>
                    </a:lnTo>
                    <a:cubicBezTo>
                      <a:pt x="1570153" y="1395918"/>
                      <a:pt x="1408742" y="1557182"/>
                      <a:pt x="1221050" y="1693181"/>
                    </a:cubicBezTo>
                    <a:lnTo>
                      <a:pt x="1043873" y="1808043"/>
                    </a:lnTo>
                    <a:lnTo>
                      <a:pt x="0" y="0"/>
                    </a:lnTo>
                    <a:close/>
                  </a:path>
                </a:pathLst>
              </a:custGeom>
              <a:solidFill>
                <a:srgbClr val="33CC33"/>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75" name="Rectangle 74">
                <a:extLst>
                  <a:ext uri="{FF2B5EF4-FFF2-40B4-BE49-F238E27FC236}">
                    <a16:creationId xmlns:a16="http://schemas.microsoft.com/office/drawing/2014/main" id="{1953DDCE-8386-BD5C-075C-25804376860C}"/>
                  </a:ext>
                </a:extLst>
              </p:cNvPr>
              <p:cNvSpPr/>
              <p:nvPr/>
            </p:nvSpPr>
            <p:spPr>
              <a:xfrm rot="4556475">
                <a:off x="5733026" y="4588764"/>
                <a:ext cx="749992" cy="461665"/>
              </a:xfrm>
              <a:prstGeom prst="rect">
                <a:avLst/>
              </a:prstGeom>
              <a:noFill/>
            </p:spPr>
            <p:txBody>
              <a:bodyPr wrap="none" lIns="137160" tIns="68580" rIns="137160" bIns="68580">
                <a:spAutoFit/>
              </a:bodyPr>
              <a:lstStyle/>
              <a:p>
                <a:pPr algn="ctr"/>
                <a:r>
                  <a:rPr lang="en-US" sz="3600" b="1" dirty="0" err="1">
                    <a:ln w="10160">
                      <a:solidFill>
                        <a:schemeClr val="accent5"/>
                      </a:solidFill>
                      <a:prstDash val="solid"/>
                    </a:ln>
                    <a:effectLst>
                      <a:outerShdw blurRad="38100" dist="22860" dir="5400000" algn="tl" rotWithShape="0">
                        <a:srgbClr val="000000">
                          <a:alpha val="30000"/>
                        </a:srgbClr>
                      </a:outerShdw>
                    </a:effectLst>
                  </a:rPr>
                  <a:t>Sữa</a:t>
                </a:r>
                <a:r>
                  <a:rPr lang="en-US" sz="3600" b="1" dirty="0">
                    <a:ln w="10160">
                      <a:solidFill>
                        <a:schemeClr val="accent5"/>
                      </a:solidFill>
                      <a:prstDash val="solid"/>
                    </a:ln>
                    <a:effectLst>
                      <a:outerShdw blurRad="38100" dist="22860" dir="5400000" algn="tl" rotWithShape="0">
                        <a:srgbClr val="000000">
                          <a:alpha val="30000"/>
                        </a:srgbClr>
                      </a:outerShdw>
                    </a:effectLst>
                  </a:rPr>
                  <a:t> </a:t>
                </a:r>
              </a:p>
            </p:txBody>
          </p:sp>
        </p:grpSp>
        <p:grpSp>
          <p:nvGrpSpPr>
            <p:cNvPr id="16" name="Group 15">
              <a:extLst>
                <a:ext uri="{FF2B5EF4-FFF2-40B4-BE49-F238E27FC236}">
                  <a16:creationId xmlns:a16="http://schemas.microsoft.com/office/drawing/2014/main" id="{D27ABC0E-4A7E-AA54-05E4-9549E816EEE3}"/>
                </a:ext>
              </a:extLst>
            </p:cNvPr>
            <p:cNvGrpSpPr/>
            <p:nvPr/>
          </p:nvGrpSpPr>
          <p:grpSpPr>
            <a:xfrm>
              <a:off x="5386064" y="3865152"/>
              <a:ext cx="2143900" cy="1057493"/>
              <a:chOff x="5386064" y="3865152"/>
              <a:chExt cx="2143900" cy="1057493"/>
            </a:xfrm>
          </p:grpSpPr>
          <p:sp>
            <p:nvSpPr>
              <p:cNvPr id="72" name="Freeform: Shape 71">
                <a:extLst>
                  <a:ext uri="{FF2B5EF4-FFF2-40B4-BE49-F238E27FC236}">
                    <a16:creationId xmlns:a16="http://schemas.microsoft.com/office/drawing/2014/main" id="{B48DAD68-333F-025B-2DF0-4DE19C4D71D7}"/>
                  </a:ext>
                </a:extLst>
              </p:cNvPr>
              <p:cNvSpPr/>
              <p:nvPr/>
            </p:nvSpPr>
            <p:spPr>
              <a:xfrm rot="1800000">
                <a:off x="5386064" y="3865152"/>
                <a:ext cx="2143900" cy="1057493"/>
              </a:xfrm>
              <a:custGeom>
                <a:avLst/>
                <a:gdLst>
                  <a:gd name="connsiteX0" fmla="*/ 0 w 2143900"/>
                  <a:gd name="connsiteY0" fmla="*/ 0 h 1057493"/>
                  <a:gd name="connsiteX1" fmla="*/ 2143900 w 2143900"/>
                  <a:gd name="connsiteY1" fmla="*/ 0 h 1057493"/>
                  <a:gd name="connsiteX2" fmla="*/ 2143536 w 2143900"/>
                  <a:gd name="connsiteY2" fmla="*/ 28851 h 1057493"/>
                  <a:gd name="connsiteX3" fmla="*/ 1924389 w 2143900"/>
                  <a:gd name="connsiteY3" fmla="*/ 884204 h 1057493"/>
                  <a:gd name="connsiteX4" fmla="*/ 1831632 w 2143900"/>
                  <a:gd name="connsiteY4" fmla="*/ 1057493 h 1057493"/>
                  <a:gd name="connsiteX5" fmla="*/ 0 w 2143900"/>
                  <a:gd name="connsiteY5" fmla="*/ 0 h 10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900" h="1057493">
                    <a:moveTo>
                      <a:pt x="0" y="0"/>
                    </a:moveTo>
                    <a:lnTo>
                      <a:pt x="2143900" y="0"/>
                    </a:lnTo>
                    <a:lnTo>
                      <a:pt x="2143536" y="28851"/>
                    </a:lnTo>
                    <a:cubicBezTo>
                      <a:pt x="2125546" y="326339"/>
                      <a:pt x="2051047" y="617116"/>
                      <a:pt x="1924389" y="884204"/>
                    </a:cubicBezTo>
                    <a:lnTo>
                      <a:pt x="1831632" y="1057493"/>
                    </a:lnTo>
                    <a:lnTo>
                      <a:pt x="0" y="0"/>
                    </a:lnTo>
                    <a:close/>
                  </a:path>
                </a:pathLst>
              </a:cu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73" name="Rectangle 72">
                <a:extLst>
                  <a:ext uri="{FF2B5EF4-FFF2-40B4-BE49-F238E27FC236}">
                    <a16:creationId xmlns:a16="http://schemas.microsoft.com/office/drawing/2014/main" id="{E4953755-5D05-300A-D89C-0DFEAAD34788}"/>
                  </a:ext>
                </a:extLst>
              </p:cNvPr>
              <p:cNvSpPr/>
              <p:nvPr/>
            </p:nvSpPr>
            <p:spPr>
              <a:xfrm rot="2570539">
                <a:off x="6279148" y="4145569"/>
                <a:ext cx="1003899" cy="461665"/>
              </a:xfrm>
              <a:prstGeom prst="rect">
                <a:avLst/>
              </a:prstGeom>
              <a:noFill/>
            </p:spPr>
            <p:txBody>
              <a:bodyPr wrap="square" lIns="137160" tIns="68580" rIns="137160" bIns="68580">
                <a:spAutoFit/>
              </a:bodyPr>
              <a:lstStyle/>
              <a:p>
                <a:pPr algn="ctr"/>
                <a:r>
                  <a:rPr lang="en-US" sz="3600" b="1" dirty="0" err="1">
                    <a:ln w="10160">
                      <a:solidFill>
                        <a:schemeClr val="accent5"/>
                      </a:solidFill>
                      <a:prstDash val="solid"/>
                    </a:ln>
                    <a:effectLst>
                      <a:outerShdw blurRad="38100" dist="22860" dir="5400000" algn="tl" rotWithShape="0">
                        <a:srgbClr val="000000">
                          <a:alpha val="30000"/>
                        </a:srgbClr>
                      </a:outerShdw>
                    </a:effectLst>
                  </a:rPr>
                  <a:t>Sữa</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18" name="Group 17">
              <a:extLst>
                <a:ext uri="{FF2B5EF4-FFF2-40B4-BE49-F238E27FC236}">
                  <a16:creationId xmlns:a16="http://schemas.microsoft.com/office/drawing/2014/main" id="{8AC912DD-48A0-047D-27A6-3291B6762FBA}"/>
                </a:ext>
              </a:extLst>
            </p:cNvPr>
            <p:cNvGrpSpPr/>
            <p:nvPr/>
          </p:nvGrpSpPr>
          <p:grpSpPr>
            <a:xfrm>
              <a:off x="5954141" y="2867242"/>
              <a:ext cx="2141285" cy="1338398"/>
              <a:chOff x="5954141" y="2867242"/>
              <a:chExt cx="2141285" cy="1338398"/>
            </a:xfrm>
          </p:grpSpPr>
          <p:sp>
            <p:nvSpPr>
              <p:cNvPr id="70" name="Freeform: Shape 69">
                <a:extLst>
                  <a:ext uri="{FF2B5EF4-FFF2-40B4-BE49-F238E27FC236}">
                    <a16:creationId xmlns:a16="http://schemas.microsoft.com/office/drawing/2014/main" id="{158BEE77-9CBA-188E-AB8F-11D63F5B5513}"/>
                  </a:ext>
                </a:extLst>
              </p:cNvPr>
              <p:cNvSpPr/>
              <p:nvPr/>
            </p:nvSpPr>
            <p:spPr>
              <a:xfrm rot="1800000">
                <a:off x="5954141" y="2867242"/>
                <a:ext cx="2141285" cy="1105064"/>
              </a:xfrm>
              <a:custGeom>
                <a:avLst/>
                <a:gdLst>
                  <a:gd name="connsiteX0" fmla="*/ 7620 w 2141285"/>
                  <a:gd name="connsiteY0" fmla="*/ 1091866 h 1105064"/>
                  <a:gd name="connsiteX1" fmla="*/ 1898786 w 2141285"/>
                  <a:gd name="connsiteY1" fmla="*/ 0 h 1105064"/>
                  <a:gd name="connsiteX2" fmla="*/ 1932540 w 2141285"/>
                  <a:gd name="connsiteY2" fmla="*/ 65757 h 1105064"/>
                  <a:gd name="connsiteX3" fmla="*/ 2141285 w 2141285"/>
                  <a:gd name="connsiteY3" fmla="*/ 955525 h 1105064"/>
                  <a:gd name="connsiteX4" fmla="*/ 2139396 w 2141285"/>
                  <a:gd name="connsiteY4" fmla="*/ 1105064 h 1105064"/>
                  <a:gd name="connsiteX5" fmla="*/ 0 w 2141285"/>
                  <a:gd name="connsiteY5" fmla="*/ 1105064 h 1105064"/>
                  <a:gd name="connsiteX6" fmla="*/ 7620 w 2141285"/>
                  <a:gd name="connsiteY6" fmla="*/ 1091866 h 110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285" h="1105064">
                    <a:moveTo>
                      <a:pt x="7620" y="1091866"/>
                    </a:moveTo>
                    <a:lnTo>
                      <a:pt x="1898786" y="0"/>
                    </a:lnTo>
                    <a:lnTo>
                      <a:pt x="1932540" y="65757"/>
                    </a:lnTo>
                    <a:cubicBezTo>
                      <a:pt x="2062618" y="353493"/>
                      <a:pt x="2130749" y="655742"/>
                      <a:pt x="2141285" y="955525"/>
                    </a:cubicBezTo>
                    <a:lnTo>
                      <a:pt x="2139396" y="1105064"/>
                    </a:lnTo>
                    <a:lnTo>
                      <a:pt x="0" y="1105064"/>
                    </a:lnTo>
                    <a:lnTo>
                      <a:pt x="7620" y="1091866"/>
                    </a:lnTo>
                    <a:close/>
                  </a:path>
                </a:pathLst>
              </a:cu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tx1"/>
                  </a:solidFill>
                </a:endParaRPr>
              </a:p>
            </p:txBody>
          </p:sp>
          <p:sp>
            <p:nvSpPr>
              <p:cNvPr id="71" name="Rectangle 70">
                <a:extLst>
                  <a:ext uri="{FF2B5EF4-FFF2-40B4-BE49-F238E27FC236}">
                    <a16:creationId xmlns:a16="http://schemas.microsoft.com/office/drawing/2014/main" id="{2BCE4DFE-B74E-667F-FB72-30A1FA58C81A}"/>
                  </a:ext>
                </a:extLst>
              </p:cNvPr>
              <p:cNvSpPr/>
              <p:nvPr/>
            </p:nvSpPr>
            <p:spPr>
              <a:xfrm rot="1189640">
                <a:off x="6569041" y="3374643"/>
                <a:ext cx="1461728" cy="830997"/>
              </a:xfrm>
              <a:prstGeom prst="rect">
                <a:avLst/>
              </a:prstGeom>
              <a:noFill/>
            </p:spPr>
            <p:txBody>
              <a:bodyPr wrap="square" lIns="137160" tIns="68580" rIns="137160" bIns="68580">
                <a:spAutoFit/>
              </a:bodyPr>
              <a:lstStyle/>
              <a:p>
                <a:pPr algn="ctr"/>
                <a:r>
                  <a:rPr lang="en-US" sz="3600" b="1" dirty="0">
                    <a:ln w="10160">
                      <a:solidFill>
                        <a:schemeClr val="accent5"/>
                      </a:solidFill>
                      <a:prstDash val="solid"/>
                    </a:ln>
                    <a:effectLst>
                      <a:outerShdw blurRad="38100" dist="22860" dir="5400000" algn="tl" rotWithShape="0">
                        <a:srgbClr val="000000">
                          <a:alpha val="30000"/>
                        </a:srgbClr>
                      </a:outerShdw>
                    </a:effectLst>
                  </a:rPr>
                  <a:t>May </a:t>
                </a:r>
                <a:r>
                  <a:rPr lang="en-US" sz="3600" b="1" dirty="0" err="1">
                    <a:ln w="10160">
                      <a:solidFill>
                        <a:schemeClr val="accent5"/>
                      </a:solidFill>
                      <a:prstDash val="solid"/>
                    </a:ln>
                    <a:effectLst>
                      <a:outerShdw blurRad="38100" dist="22860" dir="5400000" algn="tl" rotWithShape="0">
                        <a:srgbClr val="000000">
                          <a:alpha val="30000"/>
                        </a:srgbClr>
                      </a:outerShdw>
                    </a:effectLst>
                  </a:rPr>
                  <a:t>mắn</a:t>
                </a:r>
                <a:r>
                  <a:rPr lang="en-US" sz="3600" b="1" dirty="0">
                    <a:ln w="10160">
                      <a:solidFill>
                        <a:schemeClr val="accent5"/>
                      </a:solidFill>
                      <a:prstDash val="solid"/>
                    </a:ln>
                    <a:effectLst>
                      <a:outerShdw blurRad="38100" dist="22860" dir="5400000" algn="tl" rotWithShape="0">
                        <a:srgbClr val="000000">
                          <a:alpha val="30000"/>
                        </a:srgbClr>
                      </a:outerShdw>
                    </a:effectLst>
                  </a:rPr>
                  <a:t> </a:t>
                </a:r>
                <a:r>
                  <a:rPr lang="en-US" sz="3600" b="1" dirty="0" err="1">
                    <a:ln w="10160">
                      <a:solidFill>
                        <a:schemeClr val="accent5"/>
                      </a:solidFill>
                      <a:prstDash val="solid"/>
                    </a:ln>
                    <a:effectLst>
                      <a:outerShdw blurRad="38100" dist="22860" dir="5400000" algn="tl" rotWithShape="0">
                        <a:srgbClr val="000000">
                          <a:alpha val="30000"/>
                        </a:srgbClr>
                      </a:outerShdw>
                    </a:effectLst>
                  </a:rPr>
                  <a:t>lần</a:t>
                </a:r>
                <a:r>
                  <a:rPr lang="en-US" sz="3600" b="1" dirty="0">
                    <a:ln w="10160">
                      <a:solidFill>
                        <a:schemeClr val="accent5"/>
                      </a:solidFill>
                      <a:prstDash val="solid"/>
                    </a:ln>
                    <a:effectLst>
                      <a:outerShdw blurRad="38100" dist="22860" dir="5400000" algn="tl" rotWithShape="0">
                        <a:srgbClr val="000000">
                          <a:alpha val="30000"/>
                        </a:srgbClr>
                      </a:outerShdw>
                    </a:effectLst>
                  </a:rPr>
                  <a:t> </a:t>
                </a:r>
                <a:r>
                  <a:rPr lang="en-US" sz="3600" b="1" dirty="0" err="1">
                    <a:ln w="10160">
                      <a:solidFill>
                        <a:schemeClr val="accent5"/>
                      </a:solidFill>
                      <a:prstDash val="solid"/>
                    </a:ln>
                    <a:effectLst>
                      <a:outerShdw blurRad="38100" dist="22860" dir="5400000" algn="tl" rotWithShape="0">
                        <a:srgbClr val="000000">
                          <a:alpha val="30000"/>
                        </a:srgbClr>
                      </a:outerShdw>
                    </a:effectLst>
                  </a:rPr>
                  <a:t>sau</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29" name="Group 28">
              <a:extLst>
                <a:ext uri="{FF2B5EF4-FFF2-40B4-BE49-F238E27FC236}">
                  <a16:creationId xmlns:a16="http://schemas.microsoft.com/office/drawing/2014/main" id="{07F1EAE7-7D98-D6DF-876F-826F22AA4E7D}"/>
                </a:ext>
              </a:extLst>
            </p:cNvPr>
            <p:cNvGrpSpPr/>
            <p:nvPr/>
          </p:nvGrpSpPr>
          <p:grpSpPr>
            <a:xfrm>
              <a:off x="3836492" y="1454120"/>
              <a:ext cx="2279896" cy="1561324"/>
              <a:chOff x="3836492" y="1454120"/>
              <a:chExt cx="2279896" cy="1561324"/>
            </a:xfrm>
          </p:grpSpPr>
          <p:sp>
            <p:nvSpPr>
              <p:cNvPr id="68" name="Freeform: Shape 67">
                <a:extLst>
                  <a:ext uri="{FF2B5EF4-FFF2-40B4-BE49-F238E27FC236}">
                    <a16:creationId xmlns:a16="http://schemas.microsoft.com/office/drawing/2014/main" id="{5D7E681F-0BD3-472D-72FB-E0CFD6E5F346}"/>
                  </a:ext>
                </a:extLst>
              </p:cNvPr>
              <p:cNvSpPr/>
              <p:nvPr/>
            </p:nvSpPr>
            <p:spPr>
              <a:xfrm rot="1800000">
                <a:off x="3836492" y="1605984"/>
                <a:ext cx="2279896" cy="1178065"/>
              </a:xfrm>
              <a:custGeom>
                <a:avLst/>
                <a:gdLst>
                  <a:gd name="connsiteX0" fmla="*/ 239428 w 2279896"/>
                  <a:gd name="connsiteY0" fmla="*/ 0 h 1178065"/>
                  <a:gd name="connsiteX1" fmla="*/ 2279896 w 2279896"/>
                  <a:gd name="connsiteY1" fmla="*/ 1178065 h 1178065"/>
                  <a:gd name="connsiteX2" fmla="*/ 7179 w 2279896"/>
                  <a:gd name="connsiteY2" fmla="*/ 1178065 h 1178065"/>
                  <a:gd name="connsiteX3" fmla="*/ 1448 w 2279896"/>
                  <a:gd name="connsiteY3" fmla="*/ 1109359 h 1178065"/>
                  <a:gd name="connsiteX4" fmla="*/ 223425 w 2279896"/>
                  <a:gd name="connsiteY4" fmla="*/ 29898 h 1178065"/>
                  <a:gd name="connsiteX5" fmla="*/ 239428 w 2279896"/>
                  <a:gd name="connsiteY5" fmla="*/ 0 h 117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896" h="1178065">
                    <a:moveTo>
                      <a:pt x="239428" y="0"/>
                    </a:moveTo>
                    <a:lnTo>
                      <a:pt x="2279896" y="1178065"/>
                    </a:lnTo>
                    <a:lnTo>
                      <a:pt x="7179" y="1178065"/>
                    </a:lnTo>
                    <a:lnTo>
                      <a:pt x="1448" y="1109359"/>
                    </a:lnTo>
                    <a:cubicBezTo>
                      <a:pt x="-11721" y="734632"/>
                      <a:pt x="65103" y="363757"/>
                      <a:pt x="223425" y="29898"/>
                    </a:cubicBezTo>
                    <a:lnTo>
                      <a:pt x="239428" y="0"/>
                    </a:ln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69" name="Rectangle 68">
                <a:extLst>
                  <a:ext uri="{FF2B5EF4-FFF2-40B4-BE49-F238E27FC236}">
                    <a16:creationId xmlns:a16="http://schemas.microsoft.com/office/drawing/2014/main" id="{56C4C590-0F28-F8A1-5148-21A66EE58B75}"/>
                  </a:ext>
                </a:extLst>
              </p:cNvPr>
              <p:cNvSpPr/>
              <p:nvPr/>
            </p:nvSpPr>
            <p:spPr>
              <a:xfrm rot="13710980">
                <a:off x="3812750" y="2003949"/>
                <a:ext cx="1561324" cy="461665"/>
              </a:xfrm>
              <a:prstGeom prst="rect">
                <a:avLst/>
              </a:prstGeom>
              <a:noFill/>
            </p:spPr>
            <p:txBody>
              <a:bodyPr wrap="none" lIns="137160" tIns="68580" rIns="137160" bIns="68580">
                <a:spAutoFit/>
              </a:bodyPr>
              <a:lstStyle/>
              <a:p>
                <a:pPr algn="ctr"/>
                <a:r>
                  <a:rPr lang="en-US" sz="3600" b="1" dirty="0" err="1">
                    <a:ln w="10160">
                      <a:solidFill>
                        <a:schemeClr val="accent5"/>
                      </a:solidFill>
                      <a:prstDash val="solid"/>
                    </a:ln>
                    <a:effectLst>
                      <a:outerShdw blurRad="38100" dist="22860" dir="5400000" algn="tl" rotWithShape="0">
                        <a:srgbClr val="000000">
                          <a:alpha val="30000"/>
                        </a:srgbClr>
                      </a:outerShdw>
                    </a:effectLst>
                  </a:rPr>
                  <a:t>Nước</a:t>
                </a:r>
                <a:r>
                  <a:rPr lang="en-US" sz="3600" b="1" dirty="0">
                    <a:ln w="10160">
                      <a:solidFill>
                        <a:schemeClr val="accent5"/>
                      </a:solidFill>
                      <a:prstDash val="solid"/>
                    </a:ln>
                    <a:effectLst>
                      <a:outerShdw blurRad="38100" dist="22860" dir="5400000" algn="tl" rotWithShape="0">
                        <a:srgbClr val="000000">
                          <a:alpha val="30000"/>
                        </a:srgbClr>
                      </a:outerShdw>
                    </a:effectLst>
                  </a:rPr>
                  <a:t> </a:t>
                </a:r>
                <a:r>
                  <a:rPr lang="en-US" sz="3600" b="1" dirty="0" err="1">
                    <a:ln w="10160">
                      <a:solidFill>
                        <a:schemeClr val="accent5"/>
                      </a:solidFill>
                      <a:prstDash val="solid"/>
                    </a:ln>
                    <a:effectLst>
                      <a:outerShdw blurRad="38100" dist="22860" dir="5400000" algn="tl" rotWithShape="0">
                        <a:srgbClr val="000000">
                          <a:alpha val="30000"/>
                        </a:srgbClr>
                      </a:outerShdw>
                    </a:effectLst>
                  </a:rPr>
                  <a:t>ngọt</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30" name="Group 29">
              <a:extLst>
                <a:ext uri="{FF2B5EF4-FFF2-40B4-BE49-F238E27FC236}">
                  <a16:creationId xmlns:a16="http://schemas.microsoft.com/office/drawing/2014/main" id="{E836FFF7-E07D-D323-CB47-01E4B96C825C}"/>
                </a:ext>
              </a:extLst>
            </p:cNvPr>
            <p:cNvGrpSpPr/>
            <p:nvPr/>
          </p:nvGrpSpPr>
          <p:grpSpPr>
            <a:xfrm>
              <a:off x="3259857" y="2672013"/>
              <a:ext cx="2258745" cy="1088597"/>
              <a:chOff x="3259857" y="2672013"/>
              <a:chExt cx="2258745" cy="1088597"/>
            </a:xfrm>
          </p:grpSpPr>
          <p:sp>
            <p:nvSpPr>
              <p:cNvPr id="66" name="Freeform: Shape 65">
                <a:extLst>
                  <a:ext uri="{FF2B5EF4-FFF2-40B4-BE49-F238E27FC236}">
                    <a16:creationId xmlns:a16="http://schemas.microsoft.com/office/drawing/2014/main" id="{AC686DC7-4789-729A-5AF7-B6D4699EA83A}"/>
                  </a:ext>
                </a:extLst>
              </p:cNvPr>
              <p:cNvSpPr/>
              <p:nvPr/>
            </p:nvSpPr>
            <p:spPr>
              <a:xfrm rot="1800000">
                <a:off x="3259857" y="2672013"/>
                <a:ext cx="2258745" cy="1088597"/>
              </a:xfrm>
              <a:custGeom>
                <a:avLst/>
                <a:gdLst>
                  <a:gd name="connsiteX0" fmla="*/ 0 w 2258745"/>
                  <a:gd name="connsiteY0" fmla="*/ 0 h 1088597"/>
                  <a:gd name="connsiteX1" fmla="*/ 2258745 w 2258745"/>
                  <a:gd name="connsiteY1" fmla="*/ 0 h 1088597"/>
                  <a:gd name="connsiteX2" fmla="*/ 373239 w 2258745"/>
                  <a:gd name="connsiteY2" fmla="*/ 1088597 h 1088597"/>
                  <a:gd name="connsiteX3" fmla="*/ 308442 w 2258745"/>
                  <a:gd name="connsiteY3" fmla="*/ 988159 h 1088597"/>
                  <a:gd name="connsiteX4" fmla="*/ 9225 w 2258745"/>
                  <a:gd name="connsiteY4" fmla="*/ 110610 h 1088597"/>
                  <a:gd name="connsiteX5" fmla="*/ 0 w 2258745"/>
                  <a:gd name="connsiteY5" fmla="*/ 0 h 108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8745" h="1088597">
                    <a:moveTo>
                      <a:pt x="0" y="0"/>
                    </a:moveTo>
                    <a:lnTo>
                      <a:pt x="2258745" y="0"/>
                    </a:lnTo>
                    <a:lnTo>
                      <a:pt x="373239" y="1088597"/>
                    </a:lnTo>
                    <a:lnTo>
                      <a:pt x="308442" y="988159"/>
                    </a:lnTo>
                    <a:cubicBezTo>
                      <a:pt x="147120" y="708740"/>
                      <a:pt x="48831" y="410564"/>
                      <a:pt x="9225" y="110610"/>
                    </a:cubicBezTo>
                    <a:lnTo>
                      <a:pt x="0" y="0"/>
                    </a:ln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67" name="Rectangle 66">
                <a:extLst>
                  <a:ext uri="{FF2B5EF4-FFF2-40B4-BE49-F238E27FC236}">
                    <a16:creationId xmlns:a16="http://schemas.microsoft.com/office/drawing/2014/main" id="{55C10151-BF43-3341-A871-F99FE7C686A2}"/>
                  </a:ext>
                </a:extLst>
              </p:cNvPr>
              <p:cNvSpPr/>
              <p:nvPr/>
            </p:nvSpPr>
            <p:spPr>
              <a:xfrm rot="11458718">
                <a:off x="3381609" y="2793348"/>
                <a:ext cx="1919329" cy="461665"/>
              </a:xfrm>
              <a:prstGeom prst="rect">
                <a:avLst/>
              </a:prstGeom>
              <a:noFill/>
            </p:spPr>
            <p:txBody>
              <a:bodyPr wrap="none" lIns="137160" tIns="68580" rIns="137160" bIns="68580">
                <a:spAutoFit/>
              </a:bodyPr>
              <a:lstStyle/>
              <a:p>
                <a:pPr algn="ctr"/>
                <a:r>
                  <a:rPr lang="en-US" sz="3600" b="1" dirty="0">
                    <a:ln w="10160">
                      <a:solidFill>
                        <a:schemeClr val="accent5"/>
                      </a:solidFill>
                      <a:prstDash val="solid"/>
                    </a:ln>
                    <a:effectLst>
                      <a:outerShdw blurRad="38100" dist="22860" dir="5400000" algn="tl" rotWithShape="0">
                        <a:srgbClr val="000000">
                          <a:alpha val="30000"/>
                        </a:srgbClr>
                      </a:outerShdw>
                    </a:effectLst>
                  </a:rPr>
                  <a:t>X2 </a:t>
                </a:r>
                <a:r>
                  <a:rPr lang="en-US" sz="3600" b="1" dirty="0" err="1">
                    <a:ln w="10160">
                      <a:solidFill>
                        <a:schemeClr val="accent5"/>
                      </a:solidFill>
                      <a:prstDash val="solid"/>
                    </a:ln>
                    <a:effectLst>
                      <a:outerShdw blurRad="38100" dist="22860" dir="5400000" algn="tl" rotWithShape="0">
                        <a:srgbClr val="000000">
                          <a:alpha val="30000"/>
                        </a:srgbClr>
                      </a:outerShdw>
                    </a:effectLst>
                  </a:rPr>
                  <a:t>nước</a:t>
                </a:r>
                <a:r>
                  <a:rPr lang="en-US" sz="3600" b="1" dirty="0">
                    <a:ln w="10160">
                      <a:solidFill>
                        <a:schemeClr val="accent5"/>
                      </a:solidFill>
                      <a:prstDash val="solid"/>
                    </a:ln>
                    <a:effectLst>
                      <a:outerShdw blurRad="38100" dist="22860" dir="5400000" algn="tl" rotWithShape="0">
                        <a:srgbClr val="000000">
                          <a:alpha val="30000"/>
                        </a:srgbClr>
                      </a:outerShdw>
                    </a:effectLst>
                  </a:rPr>
                  <a:t> </a:t>
                </a:r>
                <a:r>
                  <a:rPr lang="en-US" sz="3600" b="1" dirty="0" err="1">
                    <a:ln w="10160">
                      <a:solidFill>
                        <a:schemeClr val="accent5"/>
                      </a:solidFill>
                      <a:prstDash val="solid"/>
                    </a:ln>
                    <a:effectLst>
                      <a:outerShdw blurRad="38100" dist="22860" dir="5400000" algn="tl" rotWithShape="0">
                        <a:srgbClr val="000000">
                          <a:alpha val="30000"/>
                        </a:srgbClr>
                      </a:outerShdw>
                    </a:effectLst>
                  </a:rPr>
                  <a:t>ngọt</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36" name="Group 35">
              <a:extLst>
                <a:ext uri="{FF2B5EF4-FFF2-40B4-BE49-F238E27FC236}">
                  <a16:creationId xmlns:a16="http://schemas.microsoft.com/office/drawing/2014/main" id="{59BD58EF-10D9-6FD6-D2F4-C81B4F8EC698}"/>
                </a:ext>
              </a:extLst>
            </p:cNvPr>
            <p:cNvGrpSpPr/>
            <p:nvPr/>
          </p:nvGrpSpPr>
          <p:grpSpPr>
            <a:xfrm>
              <a:off x="3418328" y="2742278"/>
              <a:ext cx="1960246" cy="1904578"/>
              <a:chOff x="3418328" y="2742278"/>
              <a:chExt cx="1960246" cy="1904578"/>
            </a:xfrm>
          </p:grpSpPr>
          <p:sp>
            <p:nvSpPr>
              <p:cNvPr id="64" name="Freeform: Shape 63">
                <a:extLst>
                  <a:ext uri="{FF2B5EF4-FFF2-40B4-BE49-F238E27FC236}">
                    <a16:creationId xmlns:a16="http://schemas.microsoft.com/office/drawing/2014/main" id="{12BB97EF-6B89-7118-A300-B953D60807C9}"/>
                  </a:ext>
                </a:extLst>
              </p:cNvPr>
              <p:cNvSpPr/>
              <p:nvPr/>
            </p:nvSpPr>
            <p:spPr>
              <a:xfrm rot="1800000">
                <a:off x="3418328" y="2742278"/>
                <a:ext cx="1960246" cy="1904578"/>
              </a:xfrm>
              <a:custGeom>
                <a:avLst/>
                <a:gdLst>
                  <a:gd name="connsiteX0" fmla="*/ 0 w 1960246"/>
                  <a:gd name="connsiteY0" fmla="*/ 1126458 h 1904578"/>
                  <a:gd name="connsiteX1" fmla="*/ 1951082 w 1960246"/>
                  <a:gd name="connsiteY1" fmla="*/ 0 h 1904578"/>
                  <a:gd name="connsiteX2" fmla="*/ 1954667 w 1960246"/>
                  <a:gd name="connsiteY2" fmla="*/ 2069 h 1904578"/>
                  <a:gd name="connsiteX3" fmla="*/ 1960246 w 1960246"/>
                  <a:gd name="connsiteY3" fmla="*/ 11732 h 1904578"/>
                  <a:gd name="connsiteX4" fmla="*/ 867411 w 1960246"/>
                  <a:gd name="connsiteY4" fmla="*/ 1904578 h 1904578"/>
                  <a:gd name="connsiteX5" fmla="*/ 706259 w 1960246"/>
                  <a:gd name="connsiteY5" fmla="*/ 1814230 h 1904578"/>
                  <a:gd name="connsiteX6" fmla="*/ 40070 w 1960246"/>
                  <a:gd name="connsiteY6" fmla="*/ 1188568 h 1904578"/>
                  <a:gd name="connsiteX7" fmla="*/ 0 w 1960246"/>
                  <a:gd name="connsiteY7" fmla="*/ 1126458 h 190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0246" h="1904578">
                    <a:moveTo>
                      <a:pt x="0" y="1126458"/>
                    </a:moveTo>
                    <a:lnTo>
                      <a:pt x="1951082" y="0"/>
                    </a:lnTo>
                    <a:lnTo>
                      <a:pt x="1954667" y="2069"/>
                    </a:lnTo>
                    <a:lnTo>
                      <a:pt x="1960246" y="11732"/>
                    </a:lnTo>
                    <a:lnTo>
                      <a:pt x="867411" y="1904578"/>
                    </a:lnTo>
                    <a:lnTo>
                      <a:pt x="706259" y="1814230"/>
                    </a:lnTo>
                    <a:cubicBezTo>
                      <a:pt x="451908" y="1655214"/>
                      <a:pt x="224218" y="1445086"/>
                      <a:pt x="40070" y="1188568"/>
                    </a:cubicBezTo>
                    <a:lnTo>
                      <a:pt x="0" y="1126458"/>
                    </a:lnTo>
                    <a:close/>
                  </a:path>
                </a:pathLst>
              </a:custGeom>
              <a:solidFill>
                <a:srgbClr val="CC66FF"/>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65" name="Rectangle 64">
                <a:extLst>
                  <a:ext uri="{FF2B5EF4-FFF2-40B4-BE49-F238E27FC236}">
                    <a16:creationId xmlns:a16="http://schemas.microsoft.com/office/drawing/2014/main" id="{AC8EFA87-BA09-0186-8B13-881878C58331}"/>
                  </a:ext>
                </a:extLst>
              </p:cNvPr>
              <p:cNvSpPr/>
              <p:nvPr/>
            </p:nvSpPr>
            <p:spPr>
              <a:xfrm rot="9525975">
                <a:off x="3819234" y="3474737"/>
                <a:ext cx="1243716" cy="461665"/>
              </a:xfrm>
              <a:prstGeom prst="rect">
                <a:avLst/>
              </a:prstGeom>
              <a:noFill/>
            </p:spPr>
            <p:txBody>
              <a:bodyPr wrap="none" lIns="137160" tIns="68580" rIns="137160" bIns="68580">
                <a:spAutoFit/>
              </a:bodyPr>
              <a:lstStyle/>
              <a:p>
                <a:pPr algn="ctr"/>
                <a:r>
                  <a:rPr lang="en-US" sz="3600" b="1" dirty="0" err="1">
                    <a:ln w="10160">
                      <a:solidFill>
                        <a:schemeClr val="accent5"/>
                      </a:solidFill>
                      <a:prstDash val="solid"/>
                    </a:ln>
                    <a:effectLst>
                      <a:outerShdw blurRad="38100" dist="22860" dir="5400000" algn="tl" rotWithShape="0">
                        <a:srgbClr val="000000">
                          <a:alpha val="30000"/>
                        </a:srgbClr>
                      </a:outerShdw>
                    </a:effectLst>
                  </a:rPr>
                  <a:t>Điểm</a:t>
                </a:r>
                <a:r>
                  <a:rPr lang="en-US" sz="3600" b="1" dirty="0">
                    <a:ln w="10160">
                      <a:solidFill>
                        <a:schemeClr val="accent5"/>
                      </a:solidFill>
                      <a:prstDash val="solid"/>
                    </a:ln>
                    <a:effectLst>
                      <a:outerShdw blurRad="38100" dist="22860" dir="5400000" algn="tl" rotWithShape="0">
                        <a:srgbClr val="000000">
                          <a:alpha val="30000"/>
                        </a:srgbClr>
                      </a:outerShdw>
                    </a:effectLst>
                  </a:rPr>
                  <a:t> 10</a:t>
                </a:r>
              </a:p>
            </p:txBody>
          </p:sp>
        </p:grpSp>
        <p:grpSp>
          <p:nvGrpSpPr>
            <p:cNvPr id="37" name="Group 36">
              <a:extLst>
                <a:ext uri="{FF2B5EF4-FFF2-40B4-BE49-F238E27FC236}">
                  <a16:creationId xmlns:a16="http://schemas.microsoft.com/office/drawing/2014/main" id="{01524D19-9CE3-9F1C-78E6-285150A64E2F}"/>
                </a:ext>
              </a:extLst>
            </p:cNvPr>
            <p:cNvGrpSpPr/>
            <p:nvPr/>
          </p:nvGrpSpPr>
          <p:grpSpPr>
            <a:xfrm>
              <a:off x="4320752" y="803615"/>
              <a:ext cx="2056980" cy="2089603"/>
              <a:chOff x="4320752" y="803615"/>
              <a:chExt cx="2056980" cy="2089603"/>
            </a:xfrm>
          </p:grpSpPr>
          <p:sp>
            <p:nvSpPr>
              <p:cNvPr id="62" name="Freeform: Shape 61">
                <a:extLst>
                  <a:ext uri="{FF2B5EF4-FFF2-40B4-BE49-F238E27FC236}">
                    <a16:creationId xmlns:a16="http://schemas.microsoft.com/office/drawing/2014/main" id="{6326BEB5-A8CD-5765-FECD-AE2A4759F0A0}"/>
                  </a:ext>
                </a:extLst>
              </p:cNvPr>
              <p:cNvSpPr/>
              <p:nvPr/>
            </p:nvSpPr>
            <p:spPr>
              <a:xfrm rot="1800000">
                <a:off x="4320752" y="803615"/>
                <a:ext cx="2056980" cy="2089603"/>
              </a:xfrm>
              <a:custGeom>
                <a:avLst/>
                <a:gdLst>
                  <a:gd name="connsiteX0" fmla="*/ 850547 w 2056980"/>
                  <a:gd name="connsiteY0" fmla="*/ 0 h 2089603"/>
                  <a:gd name="connsiteX1" fmla="*/ 2056980 w 2056980"/>
                  <a:gd name="connsiteY1" fmla="*/ 2089603 h 2089603"/>
                  <a:gd name="connsiteX2" fmla="*/ 0 w 2056980"/>
                  <a:gd name="connsiteY2" fmla="*/ 902005 h 2089603"/>
                  <a:gd name="connsiteX3" fmla="*/ 67114 w 2056980"/>
                  <a:gd name="connsiteY3" fmla="*/ 776623 h 2089603"/>
                  <a:gd name="connsiteX4" fmla="*/ 673369 w 2056980"/>
                  <a:gd name="connsiteY4" fmla="*/ 114862 h 2089603"/>
                  <a:gd name="connsiteX5" fmla="*/ 850547 w 2056980"/>
                  <a:gd name="connsiteY5" fmla="*/ 0 h 20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6980" h="2089603">
                    <a:moveTo>
                      <a:pt x="850547" y="0"/>
                    </a:moveTo>
                    <a:lnTo>
                      <a:pt x="2056980" y="2089603"/>
                    </a:lnTo>
                    <a:lnTo>
                      <a:pt x="0" y="902005"/>
                    </a:lnTo>
                    <a:lnTo>
                      <a:pt x="67114" y="776623"/>
                    </a:lnTo>
                    <a:cubicBezTo>
                      <a:pt x="219578" y="522442"/>
                      <a:pt x="423114" y="296195"/>
                      <a:pt x="673369" y="114862"/>
                    </a:cubicBezTo>
                    <a:lnTo>
                      <a:pt x="850547" y="0"/>
                    </a:lnTo>
                    <a:close/>
                  </a:path>
                </a:pathLst>
              </a:cu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63" name="Rectangle 62">
                <a:extLst>
                  <a:ext uri="{FF2B5EF4-FFF2-40B4-BE49-F238E27FC236}">
                    <a16:creationId xmlns:a16="http://schemas.microsoft.com/office/drawing/2014/main" id="{72E657AF-11CA-5643-2F6C-C0DD87D2BF0B}"/>
                  </a:ext>
                </a:extLst>
              </p:cNvPr>
              <p:cNvSpPr/>
              <p:nvPr/>
            </p:nvSpPr>
            <p:spPr>
              <a:xfrm rot="15427659">
                <a:off x="4702481" y="1594774"/>
                <a:ext cx="1243716" cy="461665"/>
              </a:xfrm>
              <a:prstGeom prst="rect">
                <a:avLst/>
              </a:prstGeom>
              <a:noFill/>
            </p:spPr>
            <p:txBody>
              <a:bodyPr wrap="none" lIns="137160" tIns="68580" rIns="137160" bIns="68580">
                <a:spAutoFit/>
              </a:bodyPr>
              <a:lstStyle/>
              <a:p>
                <a:pPr algn="ctr"/>
                <a:r>
                  <a:rPr lang="en-US" sz="3600" b="1" dirty="0">
                    <a:ln w="10160">
                      <a:solidFill>
                        <a:schemeClr val="accent5"/>
                      </a:solidFill>
                      <a:prstDash val="solid"/>
                    </a:ln>
                    <a:effectLst>
                      <a:outerShdw blurRad="38100" dist="22860" dir="5400000" algn="tl" rotWithShape="0">
                        <a:srgbClr val="000000">
                          <a:alpha val="30000"/>
                        </a:srgbClr>
                      </a:outerShdw>
                    </a:effectLst>
                  </a:rPr>
                  <a:t>Bim </a:t>
                </a:r>
                <a:r>
                  <a:rPr lang="en-US" sz="3600" b="1" dirty="0" err="1">
                    <a:ln w="10160">
                      <a:solidFill>
                        <a:schemeClr val="accent5"/>
                      </a:solidFill>
                      <a:prstDash val="solid"/>
                    </a:ln>
                    <a:effectLst>
                      <a:outerShdw blurRad="38100" dist="22860" dir="5400000" algn="tl" rotWithShape="0">
                        <a:srgbClr val="000000">
                          <a:alpha val="30000"/>
                        </a:srgbClr>
                      </a:outerShdw>
                    </a:effectLst>
                  </a:rPr>
                  <a:t>bim</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nvGrpSpPr>
            <p:cNvPr id="38" name="Group 37">
              <a:extLst>
                <a:ext uri="{FF2B5EF4-FFF2-40B4-BE49-F238E27FC236}">
                  <a16:creationId xmlns:a16="http://schemas.microsoft.com/office/drawing/2014/main" id="{B85D36CB-5138-E9BF-282E-1E2563C00898}"/>
                </a:ext>
              </a:extLst>
            </p:cNvPr>
            <p:cNvGrpSpPr/>
            <p:nvPr/>
          </p:nvGrpSpPr>
          <p:grpSpPr>
            <a:xfrm>
              <a:off x="5224960" y="747569"/>
              <a:ext cx="1221674" cy="2406162"/>
              <a:chOff x="5224960" y="747569"/>
              <a:chExt cx="1221674" cy="2406162"/>
            </a:xfrm>
          </p:grpSpPr>
          <p:sp>
            <p:nvSpPr>
              <p:cNvPr id="39" name="Freeform: Shape 38">
                <a:extLst>
                  <a:ext uri="{FF2B5EF4-FFF2-40B4-BE49-F238E27FC236}">
                    <a16:creationId xmlns:a16="http://schemas.microsoft.com/office/drawing/2014/main" id="{CEF7EDEE-E66A-C8F1-C7BE-68E51AE28E2B}"/>
                  </a:ext>
                </a:extLst>
              </p:cNvPr>
              <p:cNvSpPr/>
              <p:nvPr/>
            </p:nvSpPr>
            <p:spPr>
              <a:xfrm rot="1800000">
                <a:off x="5224960" y="747569"/>
                <a:ext cx="1221674" cy="2406162"/>
              </a:xfrm>
              <a:custGeom>
                <a:avLst/>
                <a:gdLst>
                  <a:gd name="connsiteX0" fmla="*/ 0 w 1221674"/>
                  <a:gd name="connsiteY0" fmla="*/ 290160 h 2406162"/>
                  <a:gd name="connsiteX1" fmla="*/ 188062 w 1221674"/>
                  <a:gd name="connsiteY1" fmla="*/ 194152 h 2406162"/>
                  <a:gd name="connsiteX2" fmla="*/ 1064291 w 1221674"/>
                  <a:gd name="connsiteY2" fmla="*/ 0 h 2406162"/>
                  <a:gd name="connsiteX3" fmla="*/ 1221674 w 1221674"/>
                  <a:gd name="connsiteY3" fmla="*/ 5059 h 2406162"/>
                  <a:gd name="connsiteX4" fmla="*/ 1221674 w 1221674"/>
                  <a:gd name="connsiteY4" fmla="*/ 2406162 h 2406162"/>
                  <a:gd name="connsiteX5" fmla="*/ 0 w 1221674"/>
                  <a:gd name="connsiteY5" fmla="*/ 290160 h 24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674" h="2406162">
                    <a:moveTo>
                      <a:pt x="0" y="290160"/>
                    </a:moveTo>
                    <a:lnTo>
                      <a:pt x="188062" y="194152"/>
                    </a:lnTo>
                    <a:cubicBezTo>
                      <a:pt x="470229" y="68091"/>
                      <a:pt x="767932" y="4947"/>
                      <a:pt x="1064291" y="0"/>
                    </a:cubicBezTo>
                    <a:lnTo>
                      <a:pt x="1221674" y="5059"/>
                    </a:lnTo>
                    <a:lnTo>
                      <a:pt x="1221674" y="2406162"/>
                    </a:lnTo>
                    <a:lnTo>
                      <a:pt x="0" y="290160"/>
                    </a:lnTo>
                    <a:close/>
                  </a:path>
                </a:pathLst>
              </a:cu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40" name="Rectangle 39">
                <a:extLst>
                  <a:ext uri="{FF2B5EF4-FFF2-40B4-BE49-F238E27FC236}">
                    <a16:creationId xmlns:a16="http://schemas.microsoft.com/office/drawing/2014/main" id="{786B1FF0-E2AF-4599-CEC6-EF850F3C3E74}"/>
                  </a:ext>
                </a:extLst>
              </p:cNvPr>
              <p:cNvSpPr/>
              <p:nvPr/>
            </p:nvSpPr>
            <p:spPr>
              <a:xfrm rot="16868657">
                <a:off x="5658803" y="1452218"/>
                <a:ext cx="957655" cy="461665"/>
              </a:xfrm>
              <a:prstGeom prst="rect">
                <a:avLst/>
              </a:prstGeom>
              <a:noFill/>
            </p:spPr>
            <p:txBody>
              <a:bodyPr wrap="none" lIns="137160" tIns="68580" rIns="137160" bIns="68580">
                <a:spAutoFit/>
              </a:bodyPr>
              <a:lstStyle/>
              <a:p>
                <a:pPr algn="ctr"/>
                <a:r>
                  <a:rPr lang="en-US" sz="3600" b="1" dirty="0" err="1">
                    <a:ln w="10160">
                      <a:solidFill>
                        <a:schemeClr val="accent5"/>
                      </a:solidFill>
                      <a:prstDash val="solid"/>
                    </a:ln>
                    <a:effectLst>
                      <a:outerShdw blurRad="38100" dist="22860" dir="5400000" algn="tl" rotWithShape="0">
                        <a:srgbClr val="000000">
                          <a:alpha val="30000"/>
                        </a:srgbClr>
                      </a:outerShdw>
                    </a:effectLst>
                  </a:rPr>
                  <a:t>vỗ</a:t>
                </a:r>
                <a:r>
                  <a:rPr lang="en-US" sz="3600" b="1" dirty="0">
                    <a:ln w="10160">
                      <a:solidFill>
                        <a:schemeClr val="accent5"/>
                      </a:solidFill>
                      <a:prstDash val="solid"/>
                    </a:ln>
                    <a:effectLst>
                      <a:outerShdw blurRad="38100" dist="22860" dir="5400000" algn="tl" rotWithShape="0">
                        <a:srgbClr val="000000">
                          <a:alpha val="30000"/>
                        </a:srgbClr>
                      </a:outerShdw>
                    </a:effectLst>
                  </a:rPr>
                  <a:t> </a:t>
                </a:r>
                <a:r>
                  <a:rPr lang="en-US" sz="3600" b="1" dirty="0" err="1">
                    <a:ln w="10160">
                      <a:solidFill>
                        <a:schemeClr val="accent5"/>
                      </a:solidFill>
                      <a:prstDash val="solid"/>
                    </a:ln>
                    <a:effectLst>
                      <a:outerShdw blurRad="38100" dist="22860" dir="5400000" algn="tl" rotWithShape="0">
                        <a:srgbClr val="000000">
                          <a:alpha val="30000"/>
                        </a:srgbClr>
                      </a:outerShdw>
                    </a:effectLst>
                  </a:rPr>
                  <a:t>tay</a:t>
                </a:r>
                <a:endParaRPr lang="en-US" sz="3600" b="1" dirty="0">
                  <a:ln w="10160">
                    <a:solidFill>
                      <a:schemeClr val="accent5"/>
                    </a:solidFill>
                    <a:prstDash val="solid"/>
                  </a:ln>
                  <a:effectLst>
                    <a:outerShdw blurRad="38100" dist="22860" dir="5400000" algn="tl" rotWithShape="0">
                      <a:srgbClr val="000000">
                        <a:alpha val="30000"/>
                      </a:srgbClr>
                    </a:outerShdw>
                  </a:effectLst>
                </a:endParaRPr>
              </a:p>
            </p:txBody>
          </p:sp>
        </p:grpSp>
      </p:grpSp>
      <p:grpSp>
        <p:nvGrpSpPr>
          <p:cNvPr id="84" name="Group 83">
            <a:extLst>
              <a:ext uri="{FF2B5EF4-FFF2-40B4-BE49-F238E27FC236}">
                <a16:creationId xmlns:a16="http://schemas.microsoft.com/office/drawing/2014/main" id="{10F752B4-4C45-3A1A-DD2C-72F73C98D77D}"/>
              </a:ext>
            </a:extLst>
          </p:cNvPr>
          <p:cNvGrpSpPr/>
          <p:nvPr/>
        </p:nvGrpSpPr>
        <p:grpSpPr>
          <a:xfrm>
            <a:off x="9949502" y="405737"/>
            <a:ext cx="7781901" cy="7789584"/>
            <a:chOff x="3485545" y="873760"/>
            <a:chExt cx="5187934" cy="5193056"/>
          </a:xfrm>
        </p:grpSpPr>
        <p:sp>
          <p:nvSpPr>
            <p:cNvPr id="85" name="Oval 84">
              <a:extLst>
                <a:ext uri="{FF2B5EF4-FFF2-40B4-BE49-F238E27FC236}">
                  <a16:creationId xmlns:a16="http://schemas.microsoft.com/office/drawing/2014/main" id="{E13C4921-529D-DEE8-0DAF-FB48FEE5FCBE}"/>
                </a:ext>
              </a:extLst>
            </p:cNvPr>
            <p:cNvSpPr/>
            <p:nvPr/>
          </p:nvSpPr>
          <p:spPr>
            <a:xfrm>
              <a:off x="6835842" y="873760"/>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6" name="Oval 85">
              <a:extLst>
                <a:ext uri="{FF2B5EF4-FFF2-40B4-BE49-F238E27FC236}">
                  <a16:creationId xmlns:a16="http://schemas.microsoft.com/office/drawing/2014/main" id="{7C9FB80B-F3AF-2589-5CC9-744A0E5A350A}"/>
                </a:ext>
              </a:extLst>
            </p:cNvPr>
            <p:cNvSpPr/>
            <p:nvPr/>
          </p:nvSpPr>
          <p:spPr>
            <a:xfrm>
              <a:off x="3563522" y="4185556"/>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7" name="Oval 86">
              <a:extLst>
                <a:ext uri="{FF2B5EF4-FFF2-40B4-BE49-F238E27FC236}">
                  <a16:creationId xmlns:a16="http://schemas.microsoft.com/office/drawing/2014/main" id="{5227B8A7-76F0-3BB8-6E72-3900802B54E7}"/>
                </a:ext>
              </a:extLst>
            </p:cNvPr>
            <p:cNvSpPr/>
            <p:nvPr/>
          </p:nvSpPr>
          <p:spPr>
            <a:xfrm>
              <a:off x="3485545" y="2741628"/>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8" name="Oval 87">
              <a:extLst>
                <a:ext uri="{FF2B5EF4-FFF2-40B4-BE49-F238E27FC236}">
                  <a16:creationId xmlns:a16="http://schemas.microsoft.com/office/drawing/2014/main" id="{CFFEBAEA-0E57-FE5B-24A5-2F6ABB89A6F7}"/>
                </a:ext>
              </a:extLst>
            </p:cNvPr>
            <p:cNvSpPr/>
            <p:nvPr/>
          </p:nvSpPr>
          <p:spPr>
            <a:xfrm>
              <a:off x="4093461" y="1594343"/>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9" name="Oval 88">
              <a:extLst>
                <a:ext uri="{FF2B5EF4-FFF2-40B4-BE49-F238E27FC236}">
                  <a16:creationId xmlns:a16="http://schemas.microsoft.com/office/drawing/2014/main" id="{B6C50A24-594A-87EE-F4A5-3D0ADA62E4B3}"/>
                </a:ext>
              </a:extLst>
            </p:cNvPr>
            <p:cNvSpPr/>
            <p:nvPr/>
          </p:nvSpPr>
          <p:spPr>
            <a:xfrm>
              <a:off x="5249338" y="881577"/>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0" name="Oval 89">
              <a:extLst>
                <a:ext uri="{FF2B5EF4-FFF2-40B4-BE49-F238E27FC236}">
                  <a16:creationId xmlns:a16="http://schemas.microsoft.com/office/drawing/2014/main" id="{7060FC00-8FF1-860F-9AE3-F358B27D2C8C}"/>
                </a:ext>
              </a:extLst>
            </p:cNvPr>
            <p:cNvSpPr/>
            <p:nvPr/>
          </p:nvSpPr>
          <p:spPr>
            <a:xfrm>
              <a:off x="5365466" y="5875278"/>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1" name="Oval 90">
              <a:extLst>
                <a:ext uri="{FF2B5EF4-FFF2-40B4-BE49-F238E27FC236}">
                  <a16:creationId xmlns:a16="http://schemas.microsoft.com/office/drawing/2014/main" id="{C65DB26D-B806-22BE-8230-A7651024CC0D}"/>
                </a:ext>
              </a:extLst>
            </p:cNvPr>
            <p:cNvSpPr/>
            <p:nvPr/>
          </p:nvSpPr>
          <p:spPr>
            <a:xfrm>
              <a:off x="8481941" y="2909001"/>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2" name="Oval 91">
              <a:extLst>
                <a:ext uri="{FF2B5EF4-FFF2-40B4-BE49-F238E27FC236}">
                  <a16:creationId xmlns:a16="http://schemas.microsoft.com/office/drawing/2014/main" id="{7B8119C2-5781-5A45-B4B7-55D8F83C9BE4}"/>
                </a:ext>
              </a:extLst>
            </p:cNvPr>
            <p:cNvSpPr/>
            <p:nvPr/>
          </p:nvSpPr>
          <p:spPr>
            <a:xfrm>
              <a:off x="7874896" y="1634512"/>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3" name="Oval 92">
              <a:extLst>
                <a:ext uri="{FF2B5EF4-FFF2-40B4-BE49-F238E27FC236}">
                  <a16:creationId xmlns:a16="http://schemas.microsoft.com/office/drawing/2014/main" id="{08536656-DD40-10B0-BF3E-1DA55658C058}"/>
                </a:ext>
              </a:extLst>
            </p:cNvPr>
            <p:cNvSpPr/>
            <p:nvPr/>
          </p:nvSpPr>
          <p:spPr>
            <a:xfrm>
              <a:off x="4257961" y="5242857"/>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4" name="Oval 93">
              <a:extLst>
                <a:ext uri="{FF2B5EF4-FFF2-40B4-BE49-F238E27FC236}">
                  <a16:creationId xmlns:a16="http://schemas.microsoft.com/office/drawing/2014/main" id="{4B40AEAF-AB19-5F03-A998-680449DCFF18}"/>
                </a:ext>
              </a:extLst>
            </p:cNvPr>
            <p:cNvSpPr/>
            <p:nvPr/>
          </p:nvSpPr>
          <p:spPr>
            <a:xfrm>
              <a:off x="7751317" y="5211179"/>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5" name="Oval 94">
              <a:extLst>
                <a:ext uri="{FF2B5EF4-FFF2-40B4-BE49-F238E27FC236}">
                  <a16:creationId xmlns:a16="http://schemas.microsoft.com/office/drawing/2014/main" id="{09545545-A7EC-652B-BBE5-EBC4C0EDAD5B}"/>
                </a:ext>
              </a:extLst>
            </p:cNvPr>
            <p:cNvSpPr/>
            <p:nvPr/>
          </p:nvSpPr>
          <p:spPr>
            <a:xfrm>
              <a:off x="6740073" y="5826478"/>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6" name="Oval 95">
              <a:extLst>
                <a:ext uri="{FF2B5EF4-FFF2-40B4-BE49-F238E27FC236}">
                  <a16:creationId xmlns:a16="http://schemas.microsoft.com/office/drawing/2014/main" id="{B104FF4D-270C-9402-33CD-319C3A8C4D9A}"/>
                </a:ext>
              </a:extLst>
            </p:cNvPr>
            <p:cNvSpPr/>
            <p:nvPr/>
          </p:nvSpPr>
          <p:spPr>
            <a:xfrm>
              <a:off x="8452507" y="4197034"/>
              <a:ext cx="191538" cy="191538"/>
            </a:xfrm>
            <a:prstGeom prst="ellipse">
              <a:avLst/>
            </a:prstGeom>
            <a:solidFill>
              <a:schemeClr val="bg1"/>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97" name="Arrow: Up 96">
            <a:extLst>
              <a:ext uri="{FF2B5EF4-FFF2-40B4-BE49-F238E27FC236}">
                <a16:creationId xmlns:a16="http://schemas.microsoft.com/office/drawing/2014/main" id="{EABDB148-60BC-108D-B50B-D2C4B0E176D6}"/>
              </a:ext>
            </a:extLst>
          </p:cNvPr>
          <p:cNvSpPr/>
          <p:nvPr/>
        </p:nvSpPr>
        <p:spPr>
          <a:xfrm>
            <a:off x="13655119" y="6355061"/>
            <a:ext cx="404408" cy="1762748"/>
          </a:xfrm>
          <a:prstGeom prst="upArrow">
            <a:avLst>
              <a:gd name="adj1" fmla="val 50000"/>
              <a:gd name="adj2" fmla="val 117833"/>
            </a:avLst>
          </a:prstGeom>
          <a:solidFill>
            <a:schemeClr val="accent4">
              <a:lumMod val="60000"/>
              <a:lumOff val="40000"/>
            </a:schemeClr>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8" name="Oval 97">
            <a:extLst>
              <a:ext uri="{FF2B5EF4-FFF2-40B4-BE49-F238E27FC236}">
                <a16:creationId xmlns:a16="http://schemas.microsoft.com/office/drawing/2014/main" id="{8E6F5C1D-4043-8D59-F4F1-1272F4EB2016}"/>
              </a:ext>
            </a:extLst>
          </p:cNvPr>
          <p:cNvSpPr/>
          <p:nvPr/>
        </p:nvSpPr>
        <p:spPr>
          <a:xfrm>
            <a:off x="13671932" y="8052716"/>
            <a:ext cx="360785" cy="360785"/>
          </a:xfrm>
          <a:prstGeom prst="ellipse">
            <a:avLst/>
          </a:prstGeom>
          <a:solidFill>
            <a:schemeClr val="accent4">
              <a:lumMod val="60000"/>
              <a:lumOff val="40000"/>
            </a:schemeClr>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9" name="START">
            <a:extLst>
              <a:ext uri="{FF2B5EF4-FFF2-40B4-BE49-F238E27FC236}">
                <a16:creationId xmlns:a16="http://schemas.microsoft.com/office/drawing/2014/main" id="{E71C171D-DA7C-9B68-C246-115866BA509E}"/>
              </a:ext>
            </a:extLst>
          </p:cNvPr>
          <p:cNvSpPr/>
          <p:nvPr/>
        </p:nvSpPr>
        <p:spPr>
          <a:xfrm>
            <a:off x="12617827" y="8491077"/>
            <a:ext cx="2547440" cy="758256"/>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dirty="0"/>
              <a:t>Start/Pause</a:t>
            </a:r>
          </a:p>
        </p:txBody>
      </p:sp>
      <p:sp>
        <p:nvSpPr>
          <p:cNvPr id="100" name="Rectangle: Rounded Corners 99">
            <a:extLst>
              <a:ext uri="{FF2B5EF4-FFF2-40B4-BE49-F238E27FC236}">
                <a16:creationId xmlns:a16="http://schemas.microsoft.com/office/drawing/2014/main" id="{C724229E-D3AE-4988-8981-FE3D24CDCFC2}"/>
              </a:ext>
            </a:extLst>
          </p:cNvPr>
          <p:cNvSpPr/>
          <p:nvPr/>
        </p:nvSpPr>
        <p:spPr>
          <a:xfrm>
            <a:off x="10678496" y="9249333"/>
            <a:ext cx="6393972" cy="1022427"/>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a:latin typeface="Times New Roman" panose="02020603050405020304" pitchFamily="18" charset="0"/>
                <a:cs typeface="Times New Roman" panose="02020603050405020304" pitchFamily="18" charset="0"/>
              </a:rPr>
              <a:t>VÒNG QUAY</a:t>
            </a:r>
            <a:endParaRPr lang="en-US" sz="4200" b="1" dirty="0">
              <a:latin typeface="Times New Roman" panose="02020603050405020304" pitchFamily="18" charset="0"/>
              <a:cs typeface="Times New Roman" panose="02020603050405020304" pitchFamily="18" charset="0"/>
            </a:endParaRPr>
          </a:p>
        </p:txBody>
      </p:sp>
      <p:pic>
        <p:nvPicPr>
          <p:cNvPr id="101" name="Am-thanh-vong-quay-chiec-non-ky-dieu-www_tiengdong_com">
            <a:hlinkClick r:id="" action="ppaction://media"/>
            <a:extLst>
              <a:ext uri="{FF2B5EF4-FFF2-40B4-BE49-F238E27FC236}">
                <a16:creationId xmlns:a16="http://schemas.microsoft.com/office/drawing/2014/main" id="{F48E7EF0-F4F6-798A-220F-D753F8BFFA6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8400" y="279021"/>
            <a:ext cx="609600" cy="609600"/>
          </a:xfrm>
          <a:prstGeom prst="rect">
            <a:avLst/>
          </a:prstGeom>
        </p:spPr>
      </p:pic>
      <p:sp>
        <p:nvSpPr>
          <p:cNvPr id="102" name="Oval 101">
            <a:extLst>
              <a:ext uri="{FF2B5EF4-FFF2-40B4-BE49-F238E27FC236}">
                <a16:creationId xmlns:a16="http://schemas.microsoft.com/office/drawing/2014/main" id="{50E8D829-B6EE-A94F-D68B-3CC575A900CA}"/>
              </a:ext>
            </a:extLst>
          </p:cNvPr>
          <p:cNvSpPr/>
          <p:nvPr/>
        </p:nvSpPr>
        <p:spPr>
          <a:xfrm>
            <a:off x="13404650" y="4103090"/>
            <a:ext cx="864930" cy="86493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944791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77778E-7 3.08642E-6 L 2.77778E-7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3"/>
                                        </p:tgtEl>
                                      </p:cBhvr>
                                    </p:cmd>
                                  </p:childTnLst>
                                </p:cTn>
                              </p:par>
                              <p:par>
                                <p:cTn id="13" presetID="3" presetClass="mediacall" presetSubtype="0" fill="hold" nodeType="withEffect">
                                  <p:stCondLst>
                                    <p:cond delay="0"/>
                                  </p:stCondLst>
                                  <p:childTnLst>
                                    <p:cmd type="call" cmd="stop">
                                      <p:cBhvr>
                                        <p:cTn id="14" dur="1" fill="hold"/>
                                        <p:tgtEl>
                                          <p:spTgt spid="3"/>
                                        </p:tgtEl>
                                      </p:cBhvr>
                                    </p:cmd>
                                  </p:childTnLst>
                                </p:cTn>
                              </p:par>
                              <p:par>
                                <p:cTn id="15" presetID="3" presetClass="mediacall" presetSubtype="0" fill="hold" nodeType="withEffect">
                                  <p:stCondLst>
                                    <p:cond delay="0"/>
                                  </p:stCondLst>
                                  <p:childTnLst>
                                    <p:cmd type="call" cmd="stop">
                                      <p:cBhvr>
                                        <p:cTn id="16" dur="1" fill="hold"/>
                                        <p:tgtEl>
                                          <p:spTgt spid="3"/>
                                        </p:tgtEl>
                                      </p:cBhvr>
                                    </p:cmd>
                                  </p:childTnLst>
                                </p:cTn>
                              </p:par>
                              <p:par>
                                <p:cTn id="17" presetID="3" presetClass="mediacall" presetSubtype="0" fill="hold" nodeType="withEffect">
                                  <p:stCondLst>
                                    <p:cond delay="0"/>
                                  </p:stCondLst>
                                  <p:childTnLst>
                                    <p:cmd type="call" cmd="stop">
                                      <p:cBhvr>
                                        <p:cTn id="18" dur="1" fill="hold"/>
                                        <p:tgtEl>
                                          <p:spTgt spid="3"/>
                                        </p:tgtEl>
                                      </p:cBhvr>
                                    </p:cmd>
                                  </p:childTnLst>
                                </p:cTn>
                              </p:par>
                              <p:par>
                                <p:cTn id="19" presetID="3" presetClass="mediacall" presetSubtype="0" fill="hold" nodeType="withEffect">
                                  <p:stCondLst>
                                    <p:cond delay="0"/>
                                  </p:stCondLst>
                                  <p:childTnLst>
                                    <p:cmd type="call" cmd="stop">
                                      <p:cBhvr>
                                        <p:cTn id="20" dur="1" fill="hold"/>
                                        <p:tgtEl>
                                          <p:spTgt spid="3"/>
                                        </p:tgtEl>
                                      </p:cBhvr>
                                    </p:cmd>
                                  </p:childTnLst>
                                </p:cTn>
                              </p:par>
                              <p:par>
                                <p:cTn id="21" presetID="3" presetClass="mediacall" presetSubtype="0" fill="hold" nodeType="withEffect">
                                  <p:stCondLst>
                                    <p:cond delay="0"/>
                                  </p:stCondLst>
                                  <p:childTnLst>
                                    <p:cmd type="call" cmd="stop">
                                      <p:cBhvr>
                                        <p:cTn id="22" dur="1" fill="hold"/>
                                        <p:tgtEl>
                                          <p:spTgt spid="3"/>
                                        </p:tgtEl>
                                      </p:cBhvr>
                                    </p:cmd>
                                  </p:childTnLst>
                                </p:cTn>
                              </p:par>
                              <p:par>
                                <p:cTn id="23" presetID="3" presetClass="mediacall" presetSubtype="0" fill="hold" nodeType="withEffect">
                                  <p:stCondLst>
                                    <p:cond delay="0"/>
                                  </p:stCondLst>
                                  <p:childTnLst>
                                    <p:cmd type="call" cmd="stop">
                                      <p:cBhvr>
                                        <p:cTn id="24" dur="1" fill="hold"/>
                                        <p:tgtEl>
                                          <p:spTgt spid="3"/>
                                        </p:tgtEl>
                                      </p:cBhvr>
                                    </p:cmd>
                                  </p:childTnLst>
                                </p:cTn>
                              </p:par>
                              <p:par>
                                <p:cTn id="25" presetID="3" presetClass="mediacall" presetSubtype="0" fill="hold" nodeType="withEffect">
                                  <p:stCondLst>
                                    <p:cond delay="0"/>
                                  </p:stCondLst>
                                  <p:childTnLst>
                                    <p:cmd type="call" cmd="stop">
                                      <p:cBhvr>
                                        <p:cTn id="26" dur="1" fill="hold"/>
                                        <p:tgtEl>
                                          <p:spTgt spid="3"/>
                                        </p:tgtEl>
                                      </p:cBhvr>
                                    </p:cmd>
                                  </p:childTnLst>
                                </p:cTn>
                              </p:par>
                              <p:par>
                                <p:cTn id="27" presetID="3" presetClass="mediacall" presetSubtype="0" fill="hold" nodeType="withEffect">
                                  <p:stCondLst>
                                    <p:cond delay="0"/>
                                  </p:stCondLst>
                                  <p:childTnLst>
                                    <p:cmd type="call" cmd="stop">
                                      <p:cBhvr>
                                        <p:cTn id="28" dur="1" fill="hold"/>
                                        <p:tgtEl>
                                          <p:spTgt spid="3"/>
                                        </p:tgtEl>
                                      </p:cBhvr>
                                    </p:cmd>
                                  </p:childTnLst>
                                </p:cTn>
                              </p:par>
                              <p:par>
                                <p:cTn id="29" presetID="3" presetClass="mediacall" presetSubtype="0" fill="hold" nodeType="withEffect">
                                  <p:stCondLst>
                                    <p:cond delay="0"/>
                                  </p:stCondLst>
                                  <p:childTnLst>
                                    <p:cmd type="call" cmd="stop">
                                      <p:cBhvr>
                                        <p:cTn id="30" dur="1" fill="hold"/>
                                        <p:tgtEl>
                                          <p:spTgt spid="3"/>
                                        </p:tgtEl>
                                      </p:cBhvr>
                                    </p:cmd>
                                  </p:childTnLst>
                                </p:cTn>
                              </p:par>
                              <p:par>
                                <p:cTn id="31" presetID="3" presetClass="mediacall" presetSubtype="0" fill="hold" nodeType="withEffect">
                                  <p:stCondLst>
                                    <p:cond delay="0"/>
                                  </p:stCondLst>
                                  <p:childTnLst>
                                    <p:cmd type="call" cmd="stop">
                                      <p:cBhvr>
                                        <p:cTn id="32" dur="1" fill="hold"/>
                                        <p:tgtEl>
                                          <p:spTgt spid="3"/>
                                        </p:tgtEl>
                                      </p:cBhvr>
                                    </p:cmd>
                                  </p:childTnLst>
                                </p:cTn>
                              </p:par>
                              <p:par>
                                <p:cTn id="33" presetID="3" presetClass="mediacall" presetSubtype="0" fill="hold" nodeType="withEffect">
                                  <p:stCondLst>
                                    <p:cond delay="0"/>
                                  </p:stCondLst>
                                  <p:childTnLst>
                                    <p:cmd type="call" cmd="stop">
                                      <p:cBhvr>
                                        <p:cTn id="34" dur="1" fill="hold"/>
                                        <p:tgtEl>
                                          <p:spTgt spid="3"/>
                                        </p:tgtEl>
                                      </p:cBhvr>
                                    </p:cmd>
                                  </p:childTnLst>
                                </p:cTn>
                              </p:par>
                              <p:par>
                                <p:cTn id="35" presetID="3" presetClass="mediacall" presetSubtype="0" fill="hold" nodeType="withEffect">
                                  <p:stCondLst>
                                    <p:cond delay="0"/>
                                  </p:stCondLst>
                                  <p:childTnLst>
                                    <p:cmd type="call" cmd="stop">
                                      <p:cBhvr>
                                        <p:cTn id="36" dur="1" fill="hold"/>
                                        <p:tgtEl>
                                          <p:spTgt spid="3"/>
                                        </p:tgtEl>
                                      </p:cBhvr>
                                    </p:cmd>
                                  </p:childTnLst>
                                </p:cTn>
                              </p:par>
                              <p:par>
                                <p:cTn id="37" presetID="3" presetClass="mediacall" presetSubtype="0" fill="hold" nodeType="withEffect">
                                  <p:stCondLst>
                                    <p:cond delay="0"/>
                                  </p:stCondLst>
                                  <p:childTnLst>
                                    <p:cmd type="call" cmd="stop">
                                      <p:cBhvr>
                                        <p:cTn id="38" dur="1" fill="hold"/>
                                        <p:tgtEl>
                                          <p:spTgt spid="3"/>
                                        </p:tgtEl>
                                      </p:cBhvr>
                                    </p:cmd>
                                  </p:childTnLst>
                                </p:cTn>
                              </p:par>
                              <p:par>
                                <p:cTn id="39" presetID="3" presetClass="mediacall" presetSubtype="0" fill="hold" nodeType="withEffect">
                                  <p:stCondLst>
                                    <p:cond delay="0"/>
                                  </p:stCondLst>
                                  <p:childTnLst>
                                    <p:cmd type="call" cmd="stop">
                                      <p:cBhvr>
                                        <p:cTn id="40" dur="1" fill="hold"/>
                                        <p:tgtEl>
                                          <p:spTgt spid="3"/>
                                        </p:tgtEl>
                                      </p:cBhvr>
                                    </p:cmd>
                                  </p:childTnLst>
                                </p:cTn>
                              </p:par>
                              <p:par>
                                <p:cTn id="41" presetID="3" presetClass="mediacall" presetSubtype="0" fill="hold" nodeType="withEffect">
                                  <p:stCondLst>
                                    <p:cond delay="0"/>
                                  </p:stCondLst>
                                  <p:childTnLst>
                                    <p:cmd type="call" cmd="stop">
                                      <p:cBhvr>
                                        <p:cTn id="42" dur="1" fill="hold"/>
                                        <p:tgtEl>
                                          <p:spTgt spid="3"/>
                                        </p:tgtEl>
                                      </p:cBhvr>
                                    </p:cmd>
                                  </p:childTnLst>
                                </p:cTn>
                              </p:par>
                              <p:par>
                                <p:cTn id="43" presetID="3" presetClass="mediacall" presetSubtype="0" fill="hold" nodeType="withEffect">
                                  <p:stCondLst>
                                    <p:cond delay="0"/>
                                  </p:stCondLst>
                                  <p:childTnLst>
                                    <p:cmd type="call" cmd="stop">
                                      <p:cBhvr>
                                        <p:cTn id="44" dur="1" fill="hold"/>
                                        <p:tgtEl>
                                          <p:spTgt spid="3"/>
                                        </p:tgtEl>
                                      </p:cBhvr>
                                    </p:cmd>
                                  </p:childTnLst>
                                </p:cTn>
                              </p:par>
                              <p:par>
                                <p:cTn id="45" presetID="3" presetClass="mediacall" presetSubtype="0" fill="hold" nodeType="withEffect">
                                  <p:stCondLst>
                                    <p:cond delay="0"/>
                                  </p:stCondLst>
                                  <p:childTnLst>
                                    <p:cmd type="call" cmd="stop">
                                      <p:cBhvr>
                                        <p:cTn id="46" dur="1" fill="hold"/>
                                        <p:tgtEl>
                                          <p:spTgt spid="3"/>
                                        </p:tgtEl>
                                      </p:cBhvr>
                                    </p:cmd>
                                  </p:childTnLst>
                                </p:cTn>
                              </p:par>
                              <p:par>
                                <p:cTn id="47" presetID="3" presetClass="mediacall" presetSubtype="0" fill="hold" nodeType="withEffect">
                                  <p:stCondLst>
                                    <p:cond delay="0"/>
                                  </p:stCondLst>
                                  <p:childTnLst>
                                    <p:cmd type="call" cmd="stop">
                                      <p:cBhvr>
                                        <p:cTn id="48" dur="1" fill="hold"/>
                                        <p:tgtEl>
                                          <p:spTgt spid="3"/>
                                        </p:tgtEl>
                                      </p:cBhvr>
                                    </p:cmd>
                                  </p:childTnLst>
                                </p:cTn>
                              </p:par>
                              <p:par>
                                <p:cTn id="49" presetID="3" presetClass="mediacall" presetSubtype="0" fill="hold" nodeType="withEffect">
                                  <p:stCondLst>
                                    <p:cond delay="0"/>
                                  </p:stCondLst>
                                  <p:childTnLst>
                                    <p:cmd type="call" cmd="stop">
                                      <p:cBhvr>
                                        <p:cTn id="50" dur="1" fill="hold"/>
                                        <p:tgtEl>
                                          <p:spTgt spid="3"/>
                                        </p:tgtEl>
                                      </p:cBhvr>
                                    </p:cmd>
                                  </p:childTnLst>
                                </p:cTn>
                              </p:par>
                              <p:par>
                                <p:cTn id="51" presetID="1" presetClass="mediacall" presetSubtype="0" fill="hold" nodeType="withEffect">
                                  <p:stCondLst>
                                    <p:cond delay="0"/>
                                  </p:stCondLst>
                                  <p:childTnLst>
                                    <p:cmd type="call" cmd="playFrom(0.0)">
                                      <p:cBhvr>
                                        <p:cTn id="52" dur="30406" fill="hold"/>
                                        <p:tgtEl>
                                          <p:spTgt spid="3"/>
                                        </p:tgtEl>
                                      </p:cBhvr>
                                    </p:cmd>
                                  </p:childTnLst>
                                </p:cTn>
                              </p:par>
                              <p:par>
                                <p:cTn id="53" presetID="35" presetClass="emph" presetSubtype="0" repeatCount="indefinite" fill="hold" nodeType="withEffect">
                                  <p:stCondLst>
                                    <p:cond delay="0"/>
                                  </p:stCondLst>
                                  <p:childTnLst>
                                    <p:anim calcmode="discrete" valueType="str">
                                      <p:cBhvr>
                                        <p:cTn id="54" dur="1000" fill="hold"/>
                                        <p:tgtEl>
                                          <p:spTgt spid="8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6"/>
                                        </p:tgtEl>
                                        <p:attrNameLst>
                                          <p:attrName>fillcolor</p:attrName>
                                        </p:attrNameLst>
                                      </p:cBhvr>
                                      <p:to>
                                        <a:srgbClr val="000000"/>
                                      </p:to>
                                    </p:animClr>
                                    <p:set>
                                      <p:cBhvr>
                                        <p:cTn id="60" dur="500" fill="hold"/>
                                        <p:tgtEl>
                                          <p:spTgt spid="26"/>
                                        </p:tgtEl>
                                        <p:attrNameLst>
                                          <p:attrName>fill.type</p:attrName>
                                        </p:attrNameLst>
                                      </p:cBhvr>
                                      <p:to>
                                        <p:strVal val="solid"/>
                                      </p:to>
                                    </p:set>
                                    <p:set>
                                      <p:cBhvr>
                                        <p:cTn id="61"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27"/>
                                        </p:tgtEl>
                                        <p:attrNameLst>
                                          <p:attrName>fillcolor</p:attrName>
                                        </p:attrNameLst>
                                      </p:cBhvr>
                                      <p:to>
                                        <a:srgbClr val="000000"/>
                                      </p:to>
                                    </p:animClr>
                                    <p:set>
                                      <p:cBhvr>
                                        <p:cTn id="67" dur="500" fill="hold"/>
                                        <p:tgtEl>
                                          <p:spTgt spid="27"/>
                                        </p:tgtEl>
                                        <p:attrNameLst>
                                          <p:attrName>fill.type</p:attrName>
                                        </p:attrNameLst>
                                      </p:cBhvr>
                                      <p:to>
                                        <p:strVal val="solid"/>
                                      </p:to>
                                    </p:set>
                                    <p:set>
                                      <p:cBhvr>
                                        <p:cTn id="68"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69" restart="whenNotActive" fill="hold" evtFilter="cancelBubble" nodeType="interactiveSeq">
                <p:stCondLst>
                  <p:cond evt="onClick" delay="0">
                    <p:tgtEl>
                      <p:spTgt spid="28"/>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8"/>
                                        </p:tgtEl>
                                        <p:attrNameLst>
                                          <p:attrName>fillcolor</p:attrName>
                                        </p:attrNameLst>
                                      </p:cBhvr>
                                      <p:to>
                                        <a:srgbClr val="000000"/>
                                      </p:to>
                                    </p:animClr>
                                    <p:set>
                                      <p:cBhvr>
                                        <p:cTn id="74" dur="500" fill="hold"/>
                                        <p:tgtEl>
                                          <p:spTgt spid="28"/>
                                        </p:tgtEl>
                                        <p:attrNameLst>
                                          <p:attrName>fill.type</p:attrName>
                                        </p:attrNameLst>
                                      </p:cBhvr>
                                      <p:to>
                                        <p:strVal val="solid"/>
                                      </p:to>
                                    </p:set>
                                    <p:set>
                                      <p:cBhvr>
                                        <p:cTn id="75"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76" restart="whenNotActive" fill="hold" evtFilter="cancelBubble" nodeType="interactiveSeq">
                <p:stCondLst>
                  <p:cond evt="onClick" delay="0">
                    <p:tgtEl>
                      <p:spTgt spid="3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35"/>
                                        </p:tgtEl>
                                        <p:attrNameLst>
                                          <p:attrName>fillcolor</p:attrName>
                                        </p:attrNameLst>
                                      </p:cBhvr>
                                      <p:to>
                                        <a:srgbClr val="000000"/>
                                      </p:to>
                                    </p:animClr>
                                    <p:set>
                                      <p:cBhvr>
                                        <p:cTn id="81" dur="500" fill="hold"/>
                                        <p:tgtEl>
                                          <p:spTgt spid="35"/>
                                        </p:tgtEl>
                                        <p:attrNameLst>
                                          <p:attrName>fill.type</p:attrName>
                                        </p:attrNameLst>
                                      </p:cBhvr>
                                      <p:to>
                                        <p:strVal val="solid"/>
                                      </p:to>
                                    </p:set>
                                    <p:set>
                                      <p:cBhvr>
                                        <p:cTn id="82"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83" fill="hold" display="0">
                  <p:stCondLst>
                    <p:cond delay="indefinite"/>
                  </p:stCondLst>
                  <p:endCondLst>
                    <p:cond evt="onStopAudio" delay="0">
                      <p:tgtEl>
                        <p:sldTgt/>
                      </p:tgtEl>
                    </p:cond>
                  </p:endCondLst>
                </p:cTn>
                <p:tgtEl>
                  <p:spTgt spid="3"/>
                </p:tgtEl>
              </p:cMediaNode>
            </p:audio>
            <p:seq concurrent="1" nextAc="seek">
              <p:cTn id="84" restart="whenNotActive" fill="hold" evtFilter="cancelBubble" nodeType="interactiveSeq">
                <p:stCondLst>
                  <p:cond evt="onClick" delay="0">
                    <p:tgtEl>
                      <p:spTgt spid="99"/>
                    </p:tgtEl>
                  </p:cond>
                </p:stCondLst>
                <p:endSync evt="end" delay="0">
                  <p:rtn val="all"/>
                </p:endSync>
                <p:childTnLst>
                  <p:par>
                    <p:cTn id="85" fill="hold">
                      <p:stCondLst>
                        <p:cond delay="0"/>
                      </p:stCondLst>
                      <p:childTnLst>
                        <p:par>
                          <p:cTn id="86" fill="hold">
                            <p:stCondLst>
                              <p:cond delay="0"/>
                            </p:stCondLst>
                            <p:childTnLst>
                              <p:par>
                                <p:cTn id="87" presetID="8" presetClass="emph" presetSubtype="0" repeatCount="indefinite" fill="hold" nodeType="clickEffect">
                                  <p:stCondLst>
                                    <p:cond delay="0"/>
                                  </p:stCondLst>
                                  <p:childTnLst>
                                    <p:animRot by="21600000">
                                      <p:cBhvr>
                                        <p:cTn id="88" dur="1000" fill="hold"/>
                                        <p:tgtEl>
                                          <p:spTgt spid="6"/>
                                        </p:tgtEl>
                                        <p:attrNameLst>
                                          <p:attrName>r</p:attrName>
                                        </p:attrNameLst>
                                      </p:cBhvr>
                                    </p:animRot>
                                  </p:childTnLst>
                                </p:cTn>
                              </p:par>
                              <p:par>
                                <p:cTn id="89" presetID="1" presetClass="mediacall" presetSubtype="0" fill="hold" nodeType="withEffect">
                                  <p:stCondLst>
                                    <p:cond delay="0"/>
                                  </p:stCondLst>
                                  <p:childTnLst>
                                    <p:cmd type="call" cmd="playFrom(0.0)">
                                      <p:cBhvr>
                                        <p:cTn id="90" dur="20532" fill="hold"/>
                                        <p:tgtEl>
                                          <p:spTgt spid="101"/>
                                        </p:tgtEl>
                                      </p:cBhvr>
                                    </p:cmd>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par>
                                <p:cTn id="95" presetID="2" presetClass="mediacall" presetSubtype="0" fill="hold" nodeType="withEffect">
                                  <p:stCondLst>
                                    <p:cond delay="0"/>
                                  </p:stCondLst>
                                  <p:childTnLst>
                                    <p:cmd type="call" cmd="togglePause">
                                      <p:cBhvr>
                                        <p:cTn id="96" dur="1" fill="hold"/>
                                        <p:tgtEl>
                                          <p:spTgt spid="101"/>
                                        </p:tgtEl>
                                      </p:cBhvr>
                                    </p:cmd>
                                  </p:childTnLst>
                                </p:cTn>
                              </p:par>
                            </p:childTnLst>
                          </p:cTn>
                        </p:par>
                      </p:childTnLst>
                    </p:cTn>
                  </p:par>
                </p:childTnLst>
              </p:cTn>
              <p:nextCondLst>
                <p:cond evt="onClick" delay="0">
                  <p:tgtEl>
                    <p:spTgt spid="99"/>
                  </p:tgtEl>
                </p:cond>
              </p:nextCondLst>
            </p:seq>
            <p:audio>
              <p:cMediaNode vol="80000">
                <p:cTn id="97" fill="hold" display="0">
                  <p:stCondLst>
                    <p:cond delay="indefinite"/>
                  </p:stCondLst>
                  <p:endCondLst>
                    <p:cond evt="onStopAudio" delay="0">
                      <p:tgtEl>
                        <p:sldTgt/>
                      </p:tgtEl>
                    </p:cond>
                  </p:endCondLst>
                </p:cTn>
                <p:tgtEl>
                  <p:spTgt spid="101"/>
                </p:tgtEl>
              </p:cMediaNode>
            </p:audio>
          </p:childTnLst>
        </p:cTn>
      </p:par>
    </p:tnLst>
    <p:bldLst>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16386" name="Rectangle 24">
            <a:extLst>
              <a:ext uri="{FF2B5EF4-FFF2-40B4-BE49-F238E27FC236}">
                <a16:creationId xmlns:a16="http://schemas.microsoft.com/office/drawing/2014/main" id="{A5D7F1BA-25C6-CDBC-B2C4-1465CCC61076}"/>
              </a:ext>
            </a:extLst>
          </p:cNvPr>
          <p:cNvSpPr>
            <a:spLocks noChangeArrowheads="1"/>
          </p:cNvSpPr>
          <p:nvPr/>
        </p:nvSpPr>
        <p:spPr bwMode="auto">
          <a:xfrm>
            <a:off x="3079642" y="4584269"/>
            <a:ext cx="12344400" cy="49149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5370" name="Text Box 10">
            <a:extLst>
              <a:ext uri="{FF2B5EF4-FFF2-40B4-BE49-F238E27FC236}">
                <a16:creationId xmlns:a16="http://schemas.microsoft.com/office/drawing/2014/main" id="{549BE144-C740-0E17-593F-C0C98B5991F8}"/>
              </a:ext>
            </a:extLst>
          </p:cNvPr>
          <p:cNvSpPr txBox="1">
            <a:spLocks noChangeArrowheads="1"/>
          </p:cNvSpPr>
          <p:nvPr/>
        </p:nvSpPr>
        <p:spPr bwMode="auto">
          <a:xfrm>
            <a:off x="1231792" y="674255"/>
            <a:ext cx="15582900" cy="3046988"/>
          </a:xfrm>
          <a:prstGeom prst="rect">
            <a:avLst/>
          </a:prstGeom>
          <a:solidFill>
            <a:schemeClr val="bg2"/>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a:solidFill>
                  <a:srgbClr val="FF0000"/>
                </a:solidFill>
                <a:latin typeface="Times New Roman" panose="02020603050405020304" pitchFamily="18" charset="0"/>
                <a:cs typeface="Times New Roman" panose="02020603050405020304" pitchFamily="18" charset="0"/>
              </a:rPr>
              <a:t>Bước 2:</a:t>
            </a:r>
            <a:r>
              <a:rPr lang="en-US" altLang="en-US" sz="4800" b="1">
                <a:latin typeface="Times New Roman" panose="02020603050405020304" pitchFamily="18" charset="0"/>
                <a:cs typeface="Times New Roman" panose="02020603050405020304" pitchFamily="18" charset="0"/>
              </a:rPr>
              <a:t> </a:t>
            </a:r>
            <a:r>
              <a:rPr lang="en-US" sz="4800" b="1" kern="100">
                <a:solidFill>
                  <a:srgbClr val="181717"/>
                </a:solidFill>
                <a:latin typeface="Times New Roman" panose="02020603050405020304" pitchFamily="18" charset="0"/>
                <a:ea typeface="Times New Roman" panose="02020603050405020304" pitchFamily="18" charset="0"/>
              </a:rPr>
              <a:t>Đặt vật và màn sát thấu kính, dịch đồng thời vật và màn ra xa dần thấu kính những khoảng bằng nhau cho đến khi quan sát được ảnh rõ nét trên màn thì ghi lại giá trị d và d'.</a:t>
            </a:r>
            <a:endParaRPr lang="en-US" altLang="en-US" sz="4800" b="1">
              <a:solidFill>
                <a:srgbClr val="0000CC"/>
              </a:solidFill>
              <a:latin typeface="Times New Roman" panose="02020603050405020304" pitchFamily="18" charset="0"/>
              <a:cs typeface="Times New Roman" panose="02020603050405020304" pitchFamily="18" charset="0"/>
            </a:endParaRPr>
          </a:p>
        </p:txBody>
      </p:sp>
      <p:pic>
        <p:nvPicPr>
          <p:cNvPr id="16388" name="Picture 19">
            <a:extLst>
              <a:ext uri="{FF2B5EF4-FFF2-40B4-BE49-F238E27FC236}">
                <a16:creationId xmlns:a16="http://schemas.microsoft.com/office/drawing/2014/main" id="{93D6EB34-7DF1-B05A-96AB-605B28066ED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4442" y="4584270"/>
            <a:ext cx="77724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 name="AutoShape 20">
            <a:extLst>
              <a:ext uri="{FF2B5EF4-FFF2-40B4-BE49-F238E27FC236}">
                <a16:creationId xmlns:a16="http://schemas.microsoft.com/office/drawing/2014/main" id="{8D7FA551-CCAB-C387-84E2-59172DE478C4}"/>
              </a:ext>
            </a:extLst>
          </p:cNvPr>
          <p:cNvSpPr>
            <a:spLocks noChangeArrowheads="1"/>
          </p:cNvSpPr>
          <p:nvPr/>
        </p:nvSpPr>
        <p:spPr bwMode="auto">
          <a:xfrm rot="1061063">
            <a:off x="11309242" y="6241619"/>
            <a:ext cx="1028700" cy="571500"/>
          </a:xfrm>
          <a:custGeom>
            <a:avLst/>
            <a:gdLst>
              <a:gd name="T0" fmla="*/ 514350 w 21600"/>
              <a:gd name="T1" fmla="*/ 0 h 21600"/>
              <a:gd name="T2" fmla="*/ 0 w 21600"/>
              <a:gd name="T3" fmla="*/ 190500 h 21600"/>
              <a:gd name="T4" fmla="*/ 514350 w 21600"/>
              <a:gd name="T5" fmla="*/ 381000 h 21600"/>
              <a:gd name="T6" fmla="*/ 6858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1"/>
              </a:gs>
              <a:gs pos="100000">
                <a:srgbClr val="0000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5382" name="AutoShape 22">
            <a:extLst>
              <a:ext uri="{FF2B5EF4-FFF2-40B4-BE49-F238E27FC236}">
                <a16:creationId xmlns:a16="http://schemas.microsoft.com/office/drawing/2014/main" id="{F838930E-B804-8308-DEA0-5B719DB7200F}"/>
              </a:ext>
            </a:extLst>
          </p:cNvPr>
          <p:cNvSpPr>
            <a:spLocks noChangeArrowheads="1"/>
          </p:cNvSpPr>
          <p:nvPr/>
        </p:nvSpPr>
        <p:spPr bwMode="auto">
          <a:xfrm rot="1061063" flipH="1" flipV="1">
            <a:off x="7842142" y="5384369"/>
            <a:ext cx="914400" cy="571500"/>
          </a:xfrm>
          <a:custGeom>
            <a:avLst/>
            <a:gdLst>
              <a:gd name="T0" fmla="*/ 457200 w 21600"/>
              <a:gd name="T1" fmla="*/ 0 h 21600"/>
              <a:gd name="T2" fmla="*/ 0 w 21600"/>
              <a:gd name="T3" fmla="*/ 190500 h 21600"/>
              <a:gd name="T4" fmla="*/ 457200 w 21600"/>
              <a:gd name="T5" fmla="*/ 381000 h 21600"/>
              <a:gd name="T6" fmla="*/ 6096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bg1"/>
              </a:gs>
              <a:gs pos="100000">
                <a:srgbClr val="0000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5383" name="Freeform 23">
            <a:extLst>
              <a:ext uri="{FF2B5EF4-FFF2-40B4-BE49-F238E27FC236}">
                <a16:creationId xmlns:a16="http://schemas.microsoft.com/office/drawing/2014/main" id="{816A96DE-18A5-C555-923A-CA43FC419C4D}"/>
              </a:ext>
            </a:extLst>
          </p:cNvPr>
          <p:cNvSpPr>
            <a:spLocks/>
          </p:cNvSpPr>
          <p:nvPr/>
        </p:nvSpPr>
        <p:spPr bwMode="auto">
          <a:xfrm>
            <a:off x="10737742" y="5270070"/>
            <a:ext cx="1764507" cy="892970"/>
          </a:xfrm>
          <a:custGeom>
            <a:avLst/>
            <a:gdLst>
              <a:gd name="T0" fmla="*/ 714 w 741"/>
              <a:gd name="T1" fmla="*/ 105 h 375"/>
              <a:gd name="T2" fmla="*/ 144 w 741"/>
              <a:gd name="T3" fmla="*/ 0 h 375"/>
              <a:gd name="T4" fmla="*/ 99 w 741"/>
              <a:gd name="T5" fmla="*/ 6 h 375"/>
              <a:gd name="T6" fmla="*/ 39 w 741"/>
              <a:gd name="T7" fmla="*/ 36 h 375"/>
              <a:gd name="T8" fmla="*/ 9 w 741"/>
              <a:gd name="T9" fmla="*/ 75 h 375"/>
              <a:gd name="T10" fmla="*/ 0 w 741"/>
              <a:gd name="T11" fmla="*/ 144 h 375"/>
              <a:gd name="T12" fmla="*/ 18 w 741"/>
              <a:gd name="T13" fmla="*/ 204 h 375"/>
              <a:gd name="T14" fmla="*/ 48 w 741"/>
              <a:gd name="T15" fmla="*/ 240 h 375"/>
              <a:gd name="T16" fmla="*/ 102 w 741"/>
              <a:gd name="T17" fmla="*/ 258 h 375"/>
              <a:gd name="T18" fmla="*/ 621 w 741"/>
              <a:gd name="T19" fmla="*/ 375 h 375"/>
              <a:gd name="T20" fmla="*/ 630 w 741"/>
              <a:gd name="T21" fmla="*/ 192 h 375"/>
              <a:gd name="T22" fmla="*/ 603 w 741"/>
              <a:gd name="T23" fmla="*/ 162 h 375"/>
              <a:gd name="T24" fmla="*/ 603 w 741"/>
              <a:gd name="T25" fmla="*/ 144 h 375"/>
              <a:gd name="T26" fmla="*/ 741 w 741"/>
              <a:gd name="T27" fmla="*/ 114 h 375"/>
              <a:gd name="T28" fmla="*/ 714 w 741"/>
              <a:gd name="T29" fmla="*/ 105 h 3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1"/>
              <a:gd name="T46" fmla="*/ 0 h 375"/>
              <a:gd name="T47" fmla="*/ 741 w 741"/>
              <a:gd name="T48" fmla="*/ 375 h 3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1" h="375">
                <a:moveTo>
                  <a:pt x="714" y="105"/>
                </a:moveTo>
                <a:lnTo>
                  <a:pt x="144" y="0"/>
                </a:lnTo>
                <a:lnTo>
                  <a:pt x="99" y="6"/>
                </a:lnTo>
                <a:lnTo>
                  <a:pt x="39" y="36"/>
                </a:lnTo>
                <a:lnTo>
                  <a:pt x="9" y="75"/>
                </a:lnTo>
                <a:lnTo>
                  <a:pt x="0" y="144"/>
                </a:lnTo>
                <a:lnTo>
                  <a:pt x="18" y="204"/>
                </a:lnTo>
                <a:lnTo>
                  <a:pt x="48" y="240"/>
                </a:lnTo>
                <a:lnTo>
                  <a:pt x="102" y="258"/>
                </a:lnTo>
                <a:lnTo>
                  <a:pt x="621" y="375"/>
                </a:lnTo>
                <a:lnTo>
                  <a:pt x="630" y="192"/>
                </a:lnTo>
                <a:lnTo>
                  <a:pt x="603" y="162"/>
                </a:lnTo>
                <a:lnTo>
                  <a:pt x="603" y="144"/>
                </a:lnTo>
                <a:lnTo>
                  <a:pt x="741" y="114"/>
                </a:lnTo>
                <a:lnTo>
                  <a:pt x="714" y="105"/>
                </a:lnTo>
                <a:close/>
              </a:path>
            </a:pathLst>
          </a:custGeom>
          <a:gradFill rotWithShape="1">
            <a:gsLst>
              <a:gs pos="0">
                <a:schemeClr val="bg1"/>
              </a:gs>
              <a:gs pos="100000">
                <a:srgbClr val="FFFF00">
                  <a:alpha val="57001"/>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grpSp>
        <p:nvGrpSpPr>
          <p:cNvPr id="2" name="Group 44">
            <a:extLst>
              <a:ext uri="{FF2B5EF4-FFF2-40B4-BE49-F238E27FC236}">
                <a16:creationId xmlns:a16="http://schemas.microsoft.com/office/drawing/2014/main" id="{5DE7A872-B1A3-EF47-0DD3-5CF99616DE0E}"/>
              </a:ext>
            </a:extLst>
          </p:cNvPr>
          <p:cNvGrpSpPr>
            <a:grpSpLocks/>
          </p:cNvGrpSpPr>
          <p:nvPr/>
        </p:nvGrpSpPr>
        <p:grpSpPr bwMode="auto">
          <a:xfrm>
            <a:off x="9023242" y="5041469"/>
            <a:ext cx="152400" cy="476250"/>
            <a:chOff x="2784" y="1200"/>
            <a:chExt cx="64" cy="200"/>
          </a:xfrm>
        </p:grpSpPr>
        <p:sp>
          <p:nvSpPr>
            <p:cNvPr id="16394" name="Freeform 37">
              <a:extLst>
                <a:ext uri="{FF2B5EF4-FFF2-40B4-BE49-F238E27FC236}">
                  <a16:creationId xmlns:a16="http://schemas.microsoft.com/office/drawing/2014/main" id="{1B1E0498-2576-7B31-4651-DEC58D237470}"/>
                </a:ext>
              </a:extLst>
            </p:cNvPr>
            <p:cNvSpPr>
              <a:spLocks/>
            </p:cNvSpPr>
            <p:nvPr/>
          </p:nvSpPr>
          <p:spPr bwMode="auto">
            <a:xfrm>
              <a:off x="2784" y="1200"/>
              <a:ext cx="64" cy="200"/>
            </a:xfrm>
            <a:custGeom>
              <a:avLst/>
              <a:gdLst>
                <a:gd name="T0" fmla="*/ 52 w 64"/>
                <a:gd name="T1" fmla="*/ 0 h 200"/>
                <a:gd name="T2" fmla="*/ 64 w 64"/>
                <a:gd name="T3" fmla="*/ 184 h 200"/>
                <a:gd name="T4" fmla="*/ 0 w 64"/>
                <a:gd name="T5" fmla="*/ 200 h 200"/>
                <a:gd name="T6" fmla="*/ 0 60000 65536"/>
                <a:gd name="T7" fmla="*/ 0 60000 65536"/>
                <a:gd name="T8" fmla="*/ 0 60000 65536"/>
                <a:gd name="T9" fmla="*/ 0 w 64"/>
                <a:gd name="T10" fmla="*/ 0 h 200"/>
                <a:gd name="T11" fmla="*/ 64 w 64"/>
                <a:gd name="T12" fmla="*/ 200 h 200"/>
              </a:gdLst>
              <a:ahLst/>
              <a:cxnLst>
                <a:cxn ang="T6">
                  <a:pos x="T0" y="T1"/>
                </a:cxn>
                <a:cxn ang="T7">
                  <a:pos x="T2" y="T3"/>
                </a:cxn>
                <a:cxn ang="T8">
                  <a:pos x="T4" y="T5"/>
                </a:cxn>
              </a:cxnLst>
              <a:rect l="T9" t="T10" r="T11" b="T12"/>
              <a:pathLst>
                <a:path w="64" h="200">
                  <a:moveTo>
                    <a:pt x="52" y="0"/>
                  </a:moveTo>
                  <a:lnTo>
                    <a:pt x="64" y="184"/>
                  </a:lnTo>
                  <a:lnTo>
                    <a:pt x="0" y="200"/>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6395" name="Freeform 38">
              <a:extLst>
                <a:ext uri="{FF2B5EF4-FFF2-40B4-BE49-F238E27FC236}">
                  <a16:creationId xmlns:a16="http://schemas.microsoft.com/office/drawing/2014/main" id="{87ACF686-FD28-BFE4-B276-C12ABA5D29A8}"/>
                </a:ext>
              </a:extLst>
            </p:cNvPr>
            <p:cNvSpPr>
              <a:spLocks/>
            </p:cNvSpPr>
            <p:nvPr/>
          </p:nvSpPr>
          <p:spPr bwMode="auto">
            <a:xfrm>
              <a:off x="2784" y="1296"/>
              <a:ext cx="48" cy="16"/>
            </a:xfrm>
            <a:custGeom>
              <a:avLst/>
              <a:gdLst>
                <a:gd name="T0" fmla="*/ 48 w 48"/>
                <a:gd name="T1" fmla="*/ 0 h 16"/>
                <a:gd name="T2" fmla="*/ 0 w 48"/>
                <a:gd name="T3" fmla="*/ 16 h 16"/>
                <a:gd name="T4" fmla="*/ 0 60000 65536"/>
                <a:gd name="T5" fmla="*/ 0 60000 65536"/>
                <a:gd name="T6" fmla="*/ 0 w 48"/>
                <a:gd name="T7" fmla="*/ 0 h 16"/>
                <a:gd name="T8" fmla="*/ 48 w 48"/>
                <a:gd name="T9" fmla="*/ 16 h 16"/>
              </a:gdLst>
              <a:ahLst/>
              <a:cxnLst>
                <a:cxn ang="T4">
                  <a:pos x="T0" y="T1"/>
                </a:cxn>
                <a:cxn ang="T5">
                  <a:pos x="T2" y="T3"/>
                </a:cxn>
              </a:cxnLst>
              <a:rect l="T6" t="T7" r="T8" b="T9"/>
              <a:pathLst>
                <a:path w="48" h="16">
                  <a:moveTo>
                    <a:pt x="48" y="0"/>
                  </a:moveTo>
                  <a:lnTo>
                    <a:pt x="0" y="16"/>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5370"/>
                                        </p:tgtEl>
                                        <p:attrNameLst>
                                          <p:attrName>style.visibility</p:attrName>
                                        </p:attrNameLst>
                                      </p:cBhvr>
                                      <p:to>
                                        <p:strVal val="visible"/>
                                      </p:to>
                                    </p:set>
                                    <p:anim calcmode="lin" valueType="num">
                                      <p:cBhvr>
                                        <p:cTn id="7" dur="500" fill="hold"/>
                                        <p:tgtEl>
                                          <p:spTgt spid="15370"/>
                                        </p:tgtEl>
                                        <p:attrNameLst>
                                          <p:attrName>ppt_w</p:attrName>
                                        </p:attrNameLst>
                                      </p:cBhvr>
                                      <p:tavLst>
                                        <p:tav tm="0">
                                          <p:val>
                                            <p:fltVal val="0"/>
                                          </p:val>
                                        </p:tav>
                                        <p:tav tm="100000">
                                          <p:val>
                                            <p:strVal val="#ppt_w"/>
                                          </p:val>
                                        </p:tav>
                                      </p:tavLst>
                                    </p:anim>
                                    <p:anim calcmode="lin" valueType="num">
                                      <p:cBhvr>
                                        <p:cTn id="8" dur="500" fill="hold"/>
                                        <p:tgtEl>
                                          <p:spTgt spid="15370"/>
                                        </p:tgtEl>
                                        <p:attrNameLst>
                                          <p:attrName>ppt_h</p:attrName>
                                        </p:attrNameLst>
                                      </p:cBhvr>
                                      <p:tavLst>
                                        <p:tav tm="0">
                                          <p:val>
                                            <p:fltVal val="0"/>
                                          </p:val>
                                        </p:tav>
                                        <p:tav tm="100000">
                                          <p:val>
                                            <p:strVal val="#ppt_h"/>
                                          </p:val>
                                        </p:tav>
                                      </p:tavLst>
                                    </p:anim>
                                    <p:animEffect transition="in" filter="fade">
                                      <p:cBhvr>
                                        <p:cTn id="9" dur="500"/>
                                        <p:tgtEl>
                                          <p:spTgt spid="153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nodeType="clickEffect">
                                  <p:stCondLst>
                                    <p:cond delay="0"/>
                                  </p:stCondLst>
                                  <p:childTnLst>
                                    <p:set>
                                      <p:cBhvr>
                                        <p:cTn id="13" dur="1" fill="hold">
                                          <p:stCondLst>
                                            <p:cond delay="0"/>
                                          </p:stCondLst>
                                        </p:cTn>
                                        <p:tgtEl>
                                          <p:spTgt spid="15383"/>
                                        </p:tgtEl>
                                        <p:attrNameLst>
                                          <p:attrName>style.visibility</p:attrName>
                                        </p:attrNameLst>
                                      </p:cBhvr>
                                      <p:to>
                                        <p:strVal val="visible"/>
                                      </p:to>
                                    </p:set>
                                    <p:animEffect transition="in" filter="wipe(right)">
                                      <p:cBhvr>
                                        <p:cTn id="14" dur="500"/>
                                        <p:tgtEl>
                                          <p:spTgt spid="153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repeatCount="indefinite" fill="hold" nodeType="clickEffect">
                                  <p:stCondLst>
                                    <p:cond delay="0"/>
                                  </p:stCondLst>
                                  <p:endCondLst>
                                    <p:cond evt="onNext" delay="0">
                                      <p:tgtEl>
                                        <p:sldTgt/>
                                      </p:tgtEl>
                                    </p:cond>
                                  </p:endCondLst>
                                  <p:childTnLst>
                                    <p:set>
                                      <p:cBhvr>
                                        <p:cTn id="18" dur="1" fill="hold">
                                          <p:stCondLst>
                                            <p:cond delay="0"/>
                                          </p:stCondLst>
                                        </p:cTn>
                                        <p:tgtEl>
                                          <p:spTgt spid="15380"/>
                                        </p:tgtEl>
                                        <p:attrNameLst>
                                          <p:attrName>style.visibility</p:attrName>
                                        </p:attrNameLst>
                                      </p:cBhvr>
                                      <p:to>
                                        <p:strVal val="visible"/>
                                      </p:to>
                                    </p:set>
                                    <p:animEffect transition="in" filter="wipe(left)">
                                      <p:cBhvr>
                                        <p:cTn id="19" dur="500"/>
                                        <p:tgtEl>
                                          <p:spTgt spid="15380"/>
                                        </p:tgtEl>
                                      </p:cBhvr>
                                    </p:animEffect>
                                  </p:childTnLst>
                                  <p:subTnLst>
                                    <p:set>
                                      <p:cBhvr override="childStyle">
                                        <p:cTn dur="1" fill="hold" display="0" masterRel="nextClick" afterEffect="1"/>
                                        <p:tgtEl>
                                          <p:spTgt spid="15380"/>
                                        </p:tgtEl>
                                        <p:attrNameLst>
                                          <p:attrName>style.visibility</p:attrName>
                                        </p:attrNameLst>
                                      </p:cBhvr>
                                      <p:to>
                                        <p:strVal val="hidden"/>
                                      </p:to>
                                    </p:set>
                                  </p:subTnLst>
                                </p:cTn>
                              </p:par>
                              <p:par>
                                <p:cTn id="20" presetID="22" presetClass="entr" presetSubtype="2" repeatCount="indefinite" fill="hold" nodeType="withEffect">
                                  <p:stCondLst>
                                    <p:cond delay="0"/>
                                  </p:stCondLst>
                                  <p:endCondLst>
                                    <p:cond evt="onNext" delay="0">
                                      <p:tgtEl>
                                        <p:sldTgt/>
                                      </p:tgtEl>
                                    </p:cond>
                                  </p:endCondLst>
                                  <p:childTnLst>
                                    <p:set>
                                      <p:cBhvr>
                                        <p:cTn id="21" dur="1" fill="hold">
                                          <p:stCondLst>
                                            <p:cond delay="0"/>
                                          </p:stCondLst>
                                        </p:cTn>
                                        <p:tgtEl>
                                          <p:spTgt spid="15382"/>
                                        </p:tgtEl>
                                        <p:attrNameLst>
                                          <p:attrName>style.visibility</p:attrName>
                                        </p:attrNameLst>
                                      </p:cBhvr>
                                      <p:to>
                                        <p:strVal val="visible"/>
                                      </p:to>
                                    </p:set>
                                    <p:animEffect transition="in" filter="wipe(right)">
                                      <p:cBhvr>
                                        <p:cTn id="22" dur="500"/>
                                        <p:tgtEl>
                                          <p:spTgt spid="15382"/>
                                        </p:tgtEl>
                                      </p:cBhvr>
                                    </p:animEffect>
                                  </p:childTnLst>
                                  <p:subTnLst>
                                    <p:set>
                                      <p:cBhvr override="childStyle">
                                        <p:cTn dur="1" fill="hold" display="0" masterRel="nextClick" afterEffect="1"/>
                                        <p:tgtEl>
                                          <p:spTgt spid="1538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animBg="1"/>
      <p:bldP spid="15380" grpId="0" animBg="1"/>
      <p:bldP spid="15382" grpId="0" animBg="1"/>
      <p:bldP spid="153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4">
            <a:extLst>
              <a:ext uri="{FF2B5EF4-FFF2-40B4-BE49-F238E27FC236}">
                <a16:creationId xmlns:a16="http://schemas.microsoft.com/office/drawing/2014/main" id="{A5D7F1BA-25C6-CDBC-B2C4-1465CCC61076}"/>
              </a:ext>
            </a:extLst>
          </p:cNvPr>
          <p:cNvSpPr>
            <a:spLocks noChangeArrowheads="1"/>
          </p:cNvSpPr>
          <p:nvPr/>
        </p:nvSpPr>
        <p:spPr bwMode="auto">
          <a:xfrm>
            <a:off x="3124200" y="2095500"/>
            <a:ext cx="12344400" cy="49149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5370" name="Text Box 10">
            <a:extLst>
              <a:ext uri="{FF2B5EF4-FFF2-40B4-BE49-F238E27FC236}">
                <a16:creationId xmlns:a16="http://schemas.microsoft.com/office/drawing/2014/main" id="{549BE144-C740-0E17-593F-C0C98B5991F8}"/>
              </a:ext>
            </a:extLst>
          </p:cNvPr>
          <p:cNvSpPr txBox="1">
            <a:spLocks noChangeArrowheads="1"/>
          </p:cNvSpPr>
          <p:nvPr/>
        </p:nvSpPr>
        <p:spPr bwMode="auto">
          <a:xfrm>
            <a:off x="1231792" y="674255"/>
            <a:ext cx="15582900" cy="830997"/>
          </a:xfrm>
          <a:prstGeom prst="rect">
            <a:avLst/>
          </a:prstGeom>
          <a:solidFill>
            <a:schemeClr val="bg2"/>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a:solidFill>
                  <a:srgbClr val="FF0000"/>
                </a:solidFill>
                <a:latin typeface="Times New Roman" panose="02020603050405020304" pitchFamily="18" charset="0"/>
                <a:cs typeface="Times New Roman" panose="02020603050405020304" pitchFamily="18" charset="0"/>
              </a:rPr>
              <a:t>Bước 3:</a:t>
            </a:r>
            <a:r>
              <a:rPr lang="en-US" altLang="en-US" sz="4800" b="1">
                <a:latin typeface="Times New Roman" panose="02020603050405020304" pitchFamily="18" charset="0"/>
                <a:cs typeface="Times New Roman" panose="02020603050405020304" pitchFamily="18" charset="0"/>
              </a:rPr>
              <a:t> </a:t>
            </a:r>
            <a:r>
              <a:rPr lang="en-US" altLang="en-US" sz="4800" b="1" kern="100">
                <a:solidFill>
                  <a:srgbClr val="181717"/>
                </a:solidFill>
                <a:latin typeface="Times New Roman" panose="02020603050405020304" pitchFamily="18" charset="0"/>
              </a:rPr>
              <a:t>Đo chiều cao h’ của </a:t>
            </a:r>
            <a:endParaRPr lang="en-US" altLang="en-US" sz="4800" b="1">
              <a:solidFill>
                <a:srgbClr val="0000CC"/>
              </a:solidFill>
              <a:latin typeface="Times New Roman" panose="02020603050405020304" pitchFamily="18" charset="0"/>
              <a:cs typeface="Times New Roman" panose="02020603050405020304" pitchFamily="18" charset="0"/>
            </a:endParaRPr>
          </a:p>
        </p:txBody>
      </p:sp>
      <p:pic>
        <p:nvPicPr>
          <p:cNvPr id="16388" name="Picture 19">
            <a:extLst>
              <a:ext uri="{FF2B5EF4-FFF2-40B4-BE49-F238E27FC236}">
                <a16:creationId xmlns:a16="http://schemas.microsoft.com/office/drawing/2014/main" id="{93D6EB34-7DF1-B05A-96AB-605B28066E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2095501"/>
            <a:ext cx="77724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 name="AutoShape 20">
            <a:extLst>
              <a:ext uri="{FF2B5EF4-FFF2-40B4-BE49-F238E27FC236}">
                <a16:creationId xmlns:a16="http://schemas.microsoft.com/office/drawing/2014/main" id="{8D7FA551-CCAB-C387-84E2-59172DE478C4}"/>
              </a:ext>
            </a:extLst>
          </p:cNvPr>
          <p:cNvSpPr>
            <a:spLocks noChangeArrowheads="1"/>
          </p:cNvSpPr>
          <p:nvPr/>
        </p:nvSpPr>
        <p:spPr bwMode="auto">
          <a:xfrm rot="1061063">
            <a:off x="11353800" y="3752850"/>
            <a:ext cx="1028700" cy="571500"/>
          </a:xfrm>
          <a:custGeom>
            <a:avLst/>
            <a:gdLst>
              <a:gd name="T0" fmla="*/ 514350 w 21600"/>
              <a:gd name="T1" fmla="*/ 0 h 21600"/>
              <a:gd name="T2" fmla="*/ 0 w 21600"/>
              <a:gd name="T3" fmla="*/ 190500 h 21600"/>
              <a:gd name="T4" fmla="*/ 514350 w 21600"/>
              <a:gd name="T5" fmla="*/ 381000 h 21600"/>
              <a:gd name="T6" fmla="*/ 6858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1"/>
              </a:gs>
              <a:gs pos="100000">
                <a:srgbClr val="0000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5382" name="AutoShape 22">
            <a:extLst>
              <a:ext uri="{FF2B5EF4-FFF2-40B4-BE49-F238E27FC236}">
                <a16:creationId xmlns:a16="http://schemas.microsoft.com/office/drawing/2014/main" id="{F838930E-B804-8308-DEA0-5B719DB7200F}"/>
              </a:ext>
            </a:extLst>
          </p:cNvPr>
          <p:cNvSpPr>
            <a:spLocks noChangeArrowheads="1"/>
          </p:cNvSpPr>
          <p:nvPr/>
        </p:nvSpPr>
        <p:spPr bwMode="auto">
          <a:xfrm rot="1061063" flipH="1" flipV="1">
            <a:off x="7886700" y="2895600"/>
            <a:ext cx="914400" cy="571500"/>
          </a:xfrm>
          <a:custGeom>
            <a:avLst/>
            <a:gdLst>
              <a:gd name="T0" fmla="*/ 457200 w 21600"/>
              <a:gd name="T1" fmla="*/ 0 h 21600"/>
              <a:gd name="T2" fmla="*/ 0 w 21600"/>
              <a:gd name="T3" fmla="*/ 190500 h 21600"/>
              <a:gd name="T4" fmla="*/ 457200 w 21600"/>
              <a:gd name="T5" fmla="*/ 381000 h 21600"/>
              <a:gd name="T6" fmla="*/ 6096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bg1"/>
              </a:gs>
              <a:gs pos="100000">
                <a:srgbClr val="0000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5383" name="Freeform 23">
            <a:extLst>
              <a:ext uri="{FF2B5EF4-FFF2-40B4-BE49-F238E27FC236}">
                <a16:creationId xmlns:a16="http://schemas.microsoft.com/office/drawing/2014/main" id="{816A96DE-18A5-C555-923A-CA43FC419C4D}"/>
              </a:ext>
            </a:extLst>
          </p:cNvPr>
          <p:cNvSpPr>
            <a:spLocks/>
          </p:cNvSpPr>
          <p:nvPr/>
        </p:nvSpPr>
        <p:spPr bwMode="auto">
          <a:xfrm>
            <a:off x="10782300" y="2781301"/>
            <a:ext cx="1764507" cy="892970"/>
          </a:xfrm>
          <a:custGeom>
            <a:avLst/>
            <a:gdLst>
              <a:gd name="T0" fmla="*/ 714 w 741"/>
              <a:gd name="T1" fmla="*/ 105 h 375"/>
              <a:gd name="T2" fmla="*/ 144 w 741"/>
              <a:gd name="T3" fmla="*/ 0 h 375"/>
              <a:gd name="T4" fmla="*/ 99 w 741"/>
              <a:gd name="T5" fmla="*/ 6 h 375"/>
              <a:gd name="T6" fmla="*/ 39 w 741"/>
              <a:gd name="T7" fmla="*/ 36 h 375"/>
              <a:gd name="T8" fmla="*/ 9 w 741"/>
              <a:gd name="T9" fmla="*/ 75 h 375"/>
              <a:gd name="T10" fmla="*/ 0 w 741"/>
              <a:gd name="T11" fmla="*/ 144 h 375"/>
              <a:gd name="T12" fmla="*/ 18 w 741"/>
              <a:gd name="T13" fmla="*/ 204 h 375"/>
              <a:gd name="T14" fmla="*/ 48 w 741"/>
              <a:gd name="T15" fmla="*/ 240 h 375"/>
              <a:gd name="T16" fmla="*/ 102 w 741"/>
              <a:gd name="T17" fmla="*/ 258 h 375"/>
              <a:gd name="T18" fmla="*/ 621 w 741"/>
              <a:gd name="T19" fmla="*/ 375 h 375"/>
              <a:gd name="T20" fmla="*/ 630 w 741"/>
              <a:gd name="T21" fmla="*/ 192 h 375"/>
              <a:gd name="T22" fmla="*/ 603 w 741"/>
              <a:gd name="T23" fmla="*/ 162 h 375"/>
              <a:gd name="T24" fmla="*/ 603 w 741"/>
              <a:gd name="T25" fmla="*/ 144 h 375"/>
              <a:gd name="T26" fmla="*/ 741 w 741"/>
              <a:gd name="T27" fmla="*/ 114 h 375"/>
              <a:gd name="T28" fmla="*/ 714 w 741"/>
              <a:gd name="T29" fmla="*/ 105 h 3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1"/>
              <a:gd name="T46" fmla="*/ 0 h 375"/>
              <a:gd name="T47" fmla="*/ 741 w 741"/>
              <a:gd name="T48" fmla="*/ 375 h 3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1" h="375">
                <a:moveTo>
                  <a:pt x="714" y="105"/>
                </a:moveTo>
                <a:lnTo>
                  <a:pt x="144" y="0"/>
                </a:lnTo>
                <a:lnTo>
                  <a:pt x="99" y="6"/>
                </a:lnTo>
                <a:lnTo>
                  <a:pt x="39" y="36"/>
                </a:lnTo>
                <a:lnTo>
                  <a:pt x="9" y="75"/>
                </a:lnTo>
                <a:lnTo>
                  <a:pt x="0" y="144"/>
                </a:lnTo>
                <a:lnTo>
                  <a:pt x="18" y="204"/>
                </a:lnTo>
                <a:lnTo>
                  <a:pt x="48" y="240"/>
                </a:lnTo>
                <a:lnTo>
                  <a:pt x="102" y="258"/>
                </a:lnTo>
                <a:lnTo>
                  <a:pt x="621" y="375"/>
                </a:lnTo>
                <a:lnTo>
                  <a:pt x="630" y="192"/>
                </a:lnTo>
                <a:lnTo>
                  <a:pt x="603" y="162"/>
                </a:lnTo>
                <a:lnTo>
                  <a:pt x="603" y="144"/>
                </a:lnTo>
                <a:lnTo>
                  <a:pt x="741" y="114"/>
                </a:lnTo>
                <a:lnTo>
                  <a:pt x="714" y="105"/>
                </a:lnTo>
                <a:close/>
              </a:path>
            </a:pathLst>
          </a:custGeom>
          <a:gradFill rotWithShape="1">
            <a:gsLst>
              <a:gs pos="0">
                <a:schemeClr val="bg1"/>
              </a:gs>
              <a:gs pos="100000">
                <a:srgbClr val="FFFF00">
                  <a:alpha val="57001"/>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grpSp>
        <p:nvGrpSpPr>
          <p:cNvPr id="2" name="Group 44">
            <a:extLst>
              <a:ext uri="{FF2B5EF4-FFF2-40B4-BE49-F238E27FC236}">
                <a16:creationId xmlns:a16="http://schemas.microsoft.com/office/drawing/2014/main" id="{5DE7A872-B1A3-EF47-0DD3-5CF99616DE0E}"/>
              </a:ext>
            </a:extLst>
          </p:cNvPr>
          <p:cNvGrpSpPr>
            <a:grpSpLocks/>
          </p:cNvGrpSpPr>
          <p:nvPr/>
        </p:nvGrpSpPr>
        <p:grpSpPr bwMode="auto">
          <a:xfrm>
            <a:off x="9067800" y="2552700"/>
            <a:ext cx="152400" cy="476250"/>
            <a:chOff x="2784" y="1200"/>
            <a:chExt cx="64" cy="200"/>
          </a:xfrm>
        </p:grpSpPr>
        <p:sp>
          <p:nvSpPr>
            <p:cNvPr id="16394" name="Freeform 37">
              <a:extLst>
                <a:ext uri="{FF2B5EF4-FFF2-40B4-BE49-F238E27FC236}">
                  <a16:creationId xmlns:a16="http://schemas.microsoft.com/office/drawing/2014/main" id="{1B1E0498-2576-7B31-4651-DEC58D237470}"/>
                </a:ext>
              </a:extLst>
            </p:cNvPr>
            <p:cNvSpPr>
              <a:spLocks/>
            </p:cNvSpPr>
            <p:nvPr/>
          </p:nvSpPr>
          <p:spPr bwMode="auto">
            <a:xfrm>
              <a:off x="2784" y="1200"/>
              <a:ext cx="64" cy="200"/>
            </a:xfrm>
            <a:custGeom>
              <a:avLst/>
              <a:gdLst>
                <a:gd name="T0" fmla="*/ 52 w 64"/>
                <a:gd name="T1" fmla="*/ 0 h 200"/>
                <a:gd name="T2" fmla="*/ 64 w 64"/>
                <a:gd name="T3" fmla="*/ 184 h 200"/>
                <a:gd name="T4" fmla="*/ 0 w 64"/>
                <a:gd name="T5" fmla="*/ 200 h 200"/>
                <a:gd name="T6" fmla="*/ 0 60000 65536"/>
                <a:gd name="T7" fmla="*/ 0 60000 65536"/>
                <a:gd name="T8" fmla="*/ 0 60000 65536"/>
                <a:gd name="T9" fmla="*/ 0 w 64"/>
                <a:gd name="T10" fmla="*/ 0 h 200"/>
                <a:gd name="T11" fmla="*/ 64 w 64"/>
                <a:gd name="T12" fmla="*/ 200 h 200"/>
              </a:gdLst>
              <a:ahLst/>
              <a:cxnLst>
                <a:cxn ang="T6">
                  <a:pos x="T0" y="T1"/>
                </a:cxn>
                <a:cxn ang="T7">
                  <a:pos x="T2" y="T3"/>
                </a:cxn>
                <a:cxn ang="T8">
                  <a:pos x="T4" y="T5"/>
                </a:cxn>
              </a:cxnLst>
              <a:rect l="T9" t="T10" r="T11" b="T12"/>
              <a:pathLst>
                <a:path w="64" h="200">
                  <a:moveTo>
                    <a:pt x="52" y="0"/>
                  </a:moveTo>
                  <a:lnTo>
                    <a:pt x="64" y="184"/>
                  </a:lnTo>
                  <a:lnTo>
                    <a:pt x="0" y="200"/>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sp>
          <p:nvSpPr>
            <p:cNvPr id="16395" name="Freeform 38">
              <a:extLst>
                <a:ext uri="{FF2B5EF4-FFF2-40B4-BE49-F238E27FC236}">
                  <a16:creationId xmlns:a16="http://schemas.microsoft.com/office/drawing/2014/main" id="{87ACF686-FD28-BFE4-B276-C12ABA5D29A8}"/>
                </a:ext>
              </a:extLst>
            </p:cNvPr>
            <p:cNvSpPr>
              <a:spLocks/>
            </p:cNvSpPr>
            <p:nvPr/>
          </p:nvSpPr>
          <p:spPr bwMode="auto">
            <a:xfrm>
              <a:off x="2784" y="1296"/>
              <a:ext cx="48" cy="16"/>
            </a:xfrm>
            <a:custGeom>
              <a:avLst/>
              <a:gdLst>
                <a:gd name="T0" fmla="*/ 48 w 48"/>
                <a:gd name="T1" fmla="*/ 0 h 16"/>
                <a:gd name="T2" fmla="*/ 0 w 48"/>
                <a:gd name="T3" fmla="*/ 16 h 16"/>
                <a:gd name="T4" fmla="*/ 0 60000 65536"/>
                <a:gd name="T5" fmla="*/ 0 60000 65536"/>
                <a:gd name="T6" fmla="*/ 0 w 48"/>
                <a:gd name="T7" fmla="*/ 0 h 16"/>
                <a:gd name="T8" fmla="*/ 48 w 48"/>
                <a:gd name="T9" fmla="*/ 16 h 16"/>
              </a:gdLst>
              <a:ahLst/>
              <a:cxnLst>
                <a:cxn ang="T4">
                  <a:pos x="T0" y="T1"/>
                </a:cxn>
                <a:cxn ang="T5">
                  <a:pos x="T2" y="T3"/>
                </a:cxn>
              </a:cxnLst>
              <a:rect l="T6" t="T7" r="T8" b="T9"/>
              <a:pathLst>
                <a:path w="48" h="16">
                  <a:moveTo>
                    <a:pt x="48" y="0"/>
                  </a:moveTo>
                  <a:lnTo>
                    <a:pt x="0" y="16"/>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p>
          </p:txBody>
        </p:sp>
      </p:grpSp>
      <p:sp>
        <p:nvSpPr>
          <p:cNvPr id="3" name="Text Box 11">
            <a:extLst>
              <a:ext uri="{FF2B5EF4-FFF2-40B4-BE49-F238E27FC236}">
                <a16:creationId xmlns:a16="http://schemas.microsoft.com/office/drawing/2014/main" id="{3C3AADA4-FC61-C515-7261-72317B411B57}"/>
              </a:ext>
            </a:extLst>
          </p:cNvPr>
          <p:cNvSpPr txBox="1">
            <a:spLocks noChangeArrowheads="1"/>
          </p:cNvSpPr>
          <p:nvPr/>
        </p:nvSpPr>
        <p:spPr bwMode="auto">
          <a:xfrm>
            <a:off x="2351198" y="7613681"/>
            <a:ext cx="13030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800" b="1">
                <a:solidFill>
                  <a:srgbClr val="FF0000"/>
                </a:solidFill>
                <a:latin typeface="Times New Roman" panose="02020603050405020304" pitchFamily="18" charset="0"/>
                <a:cs typeface="Times New Roman" panose="02020603050405020304" pitchFamily="18" charset="0"/>
              </a:rPr>
              <a:t>Chú ý:</a:t>
            </a:r>
            <a:r>
              <a:rPr lang="en-US" altLang="en-US" sz="4800" b="1">
                <a:latin typeface="Times New Roman" panose="02020603050405020304" pitchFamily="18" charset="0"/>
                <a:cs typeface="Times New Roman" panose="02020603050405020304" pitchFamily="18" charset="0"/>
              </a:rPr>
              <a:t> </a:t>
            </a:r>
            <a:r>
              <a:rPr lang="en-US" altLang="en-US" sz="4800" b="1">
                <a:solidFill>
                  <a:srgbClr val="0000CC"/>
                </a:solidFill>
                <a:latin typeface="Times New Roman" panose="02020603050405020304" pitchFamily="18" charset="0"/>
                <a:cs typeface="Times New Roman" panose="02020603050405020304" pitchFamily="18" charset="0"/>
              </a:rPr>
              <a:t>Kiểm tra để chắc chắn thỏa mãn 2 điều kiện d = d’ và h = h’</a:t>
            </a:r>
          </a:p>
        </p:txBody>
      </p:sp>
    </p:spTree>
    <p:extLst>
      <p:ext uri="{BB962C8B-B14F-4D97-AF65-F5344CB8AC3E}">
        <p14:creationId xmlns:p14="http://schemas.microsoft.com/office/powerpoint/2010/main" val="2220652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5370"/>
                                        </p:tgtEl>
                                        <p:attrNameLst>
                                          <p:attrName>style.visibility</p:attrName>
                                        </p:attrNameLst>
                                      </p:cBhvr>
                                      <p:to>
                                        <p:strVal val="visible"/>
                                      </p:to>
                                    </p:set>
                                    <p:anim calcmode="lin" valueType="num">
                                      <p:cBhvr>
                                        <p:cTn id="7" dur="500" fill="hold"/>
                                        <p:tgtEl>
                                          <p:spTgt spid="15370"/>
                                        </p:tgtEl>
                                        <p:attrNameLst>
                                          <p:attrName>ppt_w</p:attrName>
                                        </p:attrNameLst>
                                      </p:cBhvr>
                                      <p:tavLst>
                                        <p:tav tm="0">
                                          <p:val>
                                            <p:fltVal val="0"/>
                                          </p:val>
                                        </p:tav>
                                        <p:tav tm="100000">
                                          <p:val>
                                            <p:strVal val="#ppt_w"/>
                                          </p:val>
                                        </p:tav>
                                      </p:tavLst>
                                    </p:anim>
                                    <p:anim calcmode="lin" valueType="num">
                                      <p:cBhvr>
                                        <p:cTn id="8" dur="500" fill="hold"/>
                                        <p:tgtEl>
                                          <p:spTgt spid="15370"/>
                                        </p:tgtEl>
                                        <p:attrNameLst>
                                          <p:attrName>ppt_h</p:attrName>
                                        </p:attrNameLst>
                                      </p:cBhvr>
                                      <p:tavLst>
                                        <p:tav tm="0">
                                          <p:val>
                                            <p:fltVal val="0"/>
                                          </p:val>
                                        </p:tav>
                                        <p:tav tm="100000">
                                          <p:val>
                                            <p:strVal val="#ppt_h"/>
                                          </p:val>
                                        </p:tav>
                                      </p:tavLst>
                                    </p:anim>
                                    <p:animEffect transition="in" filter="fade">
                                      <p:cBhvr>
                                        <p:cTn id="9" dur="500"/>
                                        <p:tgtEl>
                                          <p:spTgt spid="153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nodeType="clickEffect">
                                  <p:stCondLst>
                                    <p:cond delay="0"/>
                                  </p:stCondLst>
                                  <p:childTnLst>
                                    <p:set>
                                      <p:cBhvr>
                                        <p:cTn id="13" dur="1" fill="hold">
                                          <p:stCondLst>
                                            <p:cond delay="0"/>
                                          </p:stCondLst>
                                        </p:cTn>
                                        <p:tgtEl>
                                          <p:spTgt spid="15383"/>
                                        </p:tgtEl>
                                        <p:attrNameLst>
                                          <p:attrName>style.visibility</p:attrName>
                                        </p:attrNameLst>
                                      </p:cBhvr>
                                      <p:to>
                                        <p:strVal val="visible"/>
                                      </p:to>
                                    </p:set>
                                    <p:animEffect transition="in" filter="wipe(right)">
                                      <p:cBhvr>
                                        <p:cTn id="14" dur="500"/>
                                        <p:tgtEl>
                                          <p:spTgt spid="153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repeatCount="indefinite" fill="hold" nodeType="clickEffect">
                                  <p:stCondLst>
                                    <p:cond delay="0"/>
                                  </p:stCondLst>
                                  <p:endCondLst>
                                    <p:cond evt="onNext" delay="0">
                                      <p:tgtEl>
                                        <p:sldTgt/>
                                      </p:tgtEl>
                                    </p:cond>
                                  </p:endCondLst>
                                  <p:childTnLst>
                                    <p:set>
                                      <p:cBhvr>
                                        <p:cTn id="18" dur="1" fill="hold">
                                          <p:stCondLst>
                                            <p:cond delay="0"/>
                                          </p:stCondLst>
                                        </p:cTn>
                                        <p:tgtEl>
                                          <p:spTgt spid="15380"/>
                                        </p:tgtEl>
                                        <p:attrNameLst>
                                          <p:attrName>style.visibility</p:attrName>
                                        </p:attrNameLst>
                                      </p:cBhvr>
                                      <p:to>
                                        <p:strVal val="visible"/>
                                      </p:to>
                                    </p:set>
                                    <p:animEffect transition="in" filter="wipe(left)">
                                      <p:cBhvr>
                                        <p:cTn id="19" dur="500"/>
                                        <p:tgtEl>
                                          <p:spTgt spid="15380"/>
                                        </p:tgtEl>
                                      </p:cBhvr>
                                    </p:animEffect>
                                  </p:childTnLst>
                                  <p:subTnLst>
                                    <p:set>
                                      <p:cBhvr override="childStyle">
                                        <p:cTn dur="1" fill="hold" display="0" masterRel="nextClick" afterEffect="1"/>
                                        <p:tgtEl>
                                          <p:spTgt spid="15380"/>
                                        </p:tgtEl>
                                        <p:attrNameLst>
                                          <p:attrName>style.visibility</p:attrName>
                                        </p:attrNameLst>
                                      </p:cBhvr>
                                      <p:to>
                                        <p:strVal val="hidden"/>
                                      </p:to>
                                    </p:set>
                                  </p:subTnLst>
                                </p:cTn>
                              </p:par>
                              <p:par>
                                <p:cTn id="20" presetID="22" presetClass="entr" presetSubtype="2" repeatCount="indefinite" fill="hold" nodeType="withEffect">
                                  <p:stCondLst>
                                    <p:cond delay="0"/>
                                  </p:stCondLst>
                                  <p:endCondLst>
                                    <p:cond evt="onNext" delay="0">
                                      <p:tgtEl>
                                        <p:sldTgt/>
                                      </p:tgtEl>
                                    </p:cond>
                                  </p:endCondLst>
                                  <p:childTnLst>
                                    <p:set>
                                      <p:cBhvr>
                                        <p:cTn id="21" dur="1" fill="hold">
                                          <p:stCondLst>
                                            <p:cond delay="0"/>
                                          </p:stCondLst>
                                        </p:cTn>
                                        <p:tgtEl>
                                          <p:spTgt spid="15382"/>
                                        </p:tgtEl>
                                        <p:attrNameLst>
                                          <p:attrName>style.visibility</p:attrName>
                                        </p:attrNameLst>
                                      </p:cBhvr>
                                      <p:to>
                                        <p:strVal val="visible"/>
                                      </p:to>
                                    </p:set>
                                    <p:animEffect transition="in" filter="wipe(right)">
                                      <p:cBhvr>
                                        <p:cTn id="22" dur="500"/>
                                        <p:tgtEl>
                                          <p:spTgt spid="15382"/>
                                        </p:tgtEl>
                                      </p:cBhvr>
                                    </p:animEffect>
                                  </p:childTnLst>
                                  <p:subTnLst>
                                    <p:set>
                                      <p:cBhvr override="childStyle">
                                        <p:cTn dur="1" fill="hold" display="0" masterRel="nextClick" afterEffect="1"/>
                                        <p:tgtEl>
                                          <p:spTgt spid="1538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animBg="1"/>
      <p:bldP spid="15380" grpId="0" animBg="1"/>
      <p:bldP spid="15382" grpId="0" animBg="1"/>
      <p:bldP spid="15383"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9" name="Text Box 15">
            <a:extLst>
              <a:ext uri="{FF2B5EF4-FFF2-40B4-BE49-F238E27FC236}">
                <a16:creationId xmlns:a16="http://schemas.microsoft.com/office/drawing/2014/main" id="{BB21D784-CE2C-532B-48A3-02E029B0D594}"/>
              </a:ext>
            </a:extLst>
          </p:cNvPr>
          <p:cNvSpPr txBox="1">
            <a:spLocks noChangeArrowheads="1"/>
          </p:cNvSpPr>
          <p:nvPr/>
        </p:nvSpPr>
        <p:spPr bwMode="auto">
          <a:xfrm>
            <a:off x="2743200" y="495300"/>
            <a:ext cx="13258800" cy="769441"/>
          </a:xfrm>
          <a:prstGeom prst="rect">
            <a:avLst/>
          </a:prstGeom>
          <a:solidFill>
            <a:schemeClr val="accent2"/>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chemeClr val="bg1"/>
                </a:solidFill>
                <a:latin typeface="Times New Roman" panose="02020603050405020304" pitchFamily="18" charset="0"/>
                <a:cs typeface="Times New Roman" panose="02020603050405020304" pitchFamily="18" charset="0"/>
              </a:rPr>
              <a:t>Ghi kết quả đo được vào bảng 9.1 (sgk)</a:t>
            </a:r>
          </a:p>
        </p:txBody>
      </p:sp>
      <p:sp>
        <p:nvSpPr>
          <p:cNvPr id="16400" name="Text Box 16">
            <a:extLst>
              <a:ext uri="{FF2B5EF4-FFF2-40B4-BE49-F238E27FC236}">
                <a16:creationId xmlns:a16="http://schemas.microsoft.com/office/drawing/2014/main" id="{23BEA9CB-89B4-06DB-4A81-DBBCCEF54B51}"/>
              </a:ext>
            </a:extLst>
          </p:cNvPr>
          <p:cNvSpPr txBox="1">
            <a:spLocks noChangeArrowheads="1"/>
          </p:cNvSpPr>
          <p:nvPr/>
        </p:nvSpPr>
        <p:spPr bwMode="auto">
          <a:xfrm>
            <a:off x="457200" y="7283743"/>
            <a:ext cx="1600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a:latin typeface="Times New Roman" panose="02020603050405020304" pitchFamily="18" charset="0"/>
                <a:cs typeface="Times New Roman" panose="02020603050405020304" pitchFamily="18" charset="0"/>
              </a:rPr>
              <a:t>   Tiến hành lại thí nghiệm thêm ba lần nữa và cũng ghi kết quả vào bảng 1 sau mỗi thí nghiệm</a:t>
            </a:r>
          </a:p>
        </p:txBody>
      </p:sp>
      <p:sp>
        <p:nvSpPr>
          <p:cNvPr id="16401" name="Text Box 17">
            <a:extLst>
              <a:ext uri="{FF2B5EF4-FFF2-40B4-BE49-F238E27FC236}">
                <a16:creationId xmlns:a16="http://schemas.microsoft.com/office/drawing/2014/main" id="{61AE01E2-FDDD-96B2-006B-E71441B87640}"/>
              </a:ext>
            </a:extLst>
          </p:cNvPr>
          <p:cNvSpPr txBox="1">
            <a:spLocks noChangeArrowheads="1"/>
          </p:cNvSpPr>
          <p:nvPr/>
        </p:nvSpPr>
        <p:spPr bwMode="auto">
          <a:xfrm>
            <a:off x="595148" y="8607182"/>
            <a:ext cx="157261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a:latin typeface="Times New Roman" panose="02020603050405020304" pitchFamily="18" charset="0"/>
                <a:cs typeface="Times New Roman" panose="02020603050405020304" pitchFamily="18" charset="0"/>
              </a:rPr>
              <a:t>  Tính giá trị trung bình của tiêu cự thấu kính đo được và ghi kết quả vào cuối bản báo cáo</a:t>
            </a:r>
          </a:p>
        </p:txBody>
      </p:sp>
      <p:pic>
        <p:nvPicPr>
          <p:cNvPr id="5" name="Picture 4">
            <a:extLst>
              <a:ext uri="{FF2B5EF4-FFF2-40B4-BE49-F238E27FC236}">
                <a16:creationId xmlns:a16="http://schemas.microsoft.com/office/drawing/2014/main" id="{E81050D3-32E6-67AA-95AB-5040115EC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703711"/>
            <a:ext cx="15985293" cy="4887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399"/>
                                        </p:tgtEl>
                                        <p:attrNameLst>
                                          <p:attrName>style.visibility</p:attrName>
                                        </p:attrNameLst>
                                      </p:cBhvr>
                                      <p:to>
                                        <p:strVal val="visible"/>
                                      </p:to>
                                    </p:set>
                                    <p:anim calcmode="lin" valueType="num">
                                      <p:cBhvr>
                                        <p:cTn id="7" dur="500" fill="hold"/>
                                        <p:tgtEl>
                                          <p:spTgt spid="16399"/>
                                        </p:tgtEl>
                                        <p:attrNameLst>
                                          <p:attrName>ppt_w</p:attrName>
                                        </p:attrNameLst>
                                      </p:cBhvr>
                                      <p:tavLst>
                                        <p:tav tm="0">
                                          <p:val>
                                            <p:fltVal val="0"/>
                                          </p:val>
                                        </p:tav>
                                        <p:tav tm="100000">
                                          <p:val>
                                            <p:strVal val="#ppt_w"/>
                                          </p:val>
                                        </p:tav>
                                      </p:tavLst>
                                    </p:anim>
                                    <p:anim calcmode="lin" valueType="num">
                                      <p:cBhvr>
                                        <p:cTn id="8" dur="500" fill="hold"/>
                                        <p:tgtEl>
                                          <p:spTgt spid="16399"/>
                                        </p:tgtEl>
                                        <p:attrNameLst>
                                          <p:attrName>ppt_h</p:attrName>
                                        </p:attrNameLst>
                                      </p:cBhvr>
                                      <p:tavLst>
                                        <p:tav tm="0">
                                          <p:val>
                                            <p:fltVal val="0"/>
                                          </p:val>
                                        </p:tav>
                                        <p:tav tm="100000">
                                          <p:val>
                                            <p:strVal val="#ppt_h"/>
                                          </p:val>
                                        </p:tav>
                                      </p:tavLst>
                                    </p:anim>
                                    <p:animEffect transition="in" filter="fade">
                                      <p:cBhvr>
                                        <p:cTn id="9" dur="500"/>
                                        <p:tgtEl>
                                          <p:spTgt spid="163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6400"/>
                                        </p:tgtEl>
                                        <p:attrNameLst>
                                          <p:attrName>style.visibility</p:attrName>
                                        </p:attrNameLst>
                                      </p:cBhvr>
                                      <p:to>
                                        <p:strVal val="visible"/>
                                      </p:to>
                                    </p:set>
                                    <p:anim calcmode="lin" valueType="num">
                                      <p:cBhvr>
                                        <p:cTn id="19" dur="500" fill="hold"/>
                                        <p:tgtEl>
                                          <p:spTgt spid="16400"/>
                                        </p:tgtEl>
                                        <p:attrNameLst>
                                          <p:attrName>ppt_w</p:attrName>
                                        </p:attrNameLst>
                                      </p:cBhvr>
                                      <p:tavLst>
                                        <p:tav tm="0">
                                          <p:val>
                                            <p:fltVal val="0"/>
                                          </p:val>
                                        </p:tav>
                                        <p:tav tm="100000">
                                          <p:val>
                                            <p:strVal val="#ppt_w"/>
                                          </p:val>
                                        </p:tav>
                                      </p:tavLst>
                                    </p:anim>
                                    <p:anim calcmode="lin" valueType="num">
                                      <p:cBhvr>
                                        <p:cTn id="20" dur="500" fill="hold"/>
                                        <p:tgtEl>
                                          <p:spTgt spid="16400"/>
                                        </p:tgtEl>
                                        <p:attrNameLst>
                                          <p:attrName>ppt_h</p:attrName>
                                        </p:attrNameLst>
                                      </p:cBhvr>
                                      <p:tavLst>
                                        <p:tav tm="0">
                                          <p:val>
                                            <p:fltVal val="0"/>
                                          </p:val>
                                        </p:tav>
                                        <p:tav tm="100000">
                                          <p:val>
                                            <p:strVal val="#ppt_h"/>
                                          </p:val>
                                        </p:tav>
                                      </p:tavLst>
                                    </p:anim>
                                    <p:animEffect transition="in" filter="fade">
                                      <p:cBhvr>
                                        <p:cTn id="21" dur="500"/>
                                        <p:tgtEl>
                                          <p:spTgt spid="164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6401"/>
                                        </p:tgtEl>
                                        <p:attrNameLst>
                                          <p:attrName>style.visibility</p:attrName>
                                        </p:attrNameLst>
                                      </p:cBhvr>
                                      <p:to>
                                        <p:strVal val="visible"/>
                                      </p:to>
                                    </p:set>
                                    <p:anim calcmode="lin" valueType="num">
                                      <p:cBhvr>
                                        <p:cTn id="26" dur="500" fill="hold"/>
                                        <p:tgtEl>
                                          <p:spTgt spid="16401"/>
                                        </p:tgtEl>
                                        <p:attrNameLst>
                                          <p:attrName>ppt_w</p:attrName>
                                        </p:attrNameLst>
                                      </p:cBhvr>
                                      <p:tavLst>
                                        <p:tav tm="0">
                                          <p:val>
                                            <p:fltVal val="0"/>
                                          </p:val>
                                        </p:tav>
                                        <p:tav tm="100000">
                                          <p:val>
                                            <p:strVal val="#ppt_w"/>
                                          </p:val>
                                        </p:tav>
                                      </p:tavLst>
                                    </p:anim>
                                    <p:anim calcmode="lin" valueType="num">
                                      <p:cBhvr>
                                        <p:cTn id="27" dur="500" fill="hold"/>
                                        <p:tgtEl>
                                          <p:spTgt spid="16401"/>
                                        </p:tgtEl>
                                        <p:attrNameLst>
                                          <p:attrName>ppt_h</p:attrName>
                                        </p:attrNameLst>
                                      </p:cBhvr>
                                      <p:tavLst>
                                        <p:tav tm="0">
                                          <p:val>
                                            <p:fltVal val="0"/>
                                          </p:val>
                                        </p:tav>
                                        <p:tav tm="100000">
                                          <p:val>
                                            <p:strVal val="#ppt_h"/>
                                          </p:val>
                                        </p:tav>
                                      </p:tavLst>
                                    </p:anim>
                                    <p:animEffect transition="in" filter="fade">
                                      <p:cBhvr>
                                        <p:cTn id="28" dur="500"/>
                                        <p:tgtEl>
                                          <p:spTgt spid="16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animBg="1"/>
      <p:bldP spid="16400" grpId="0"/>
      <p:bldP spid="1640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DB4A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C8B88-C82B-ABCF-517F-8926775F5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876300"/>
            <a:ext cx="16816467" cy="8077200"/>
          </a:xfrm>
          <a:prstGeom prst="rect">
            <a:avLst/>
          </a:prstGeom>
        </p:spPr>
      </p:pic>
    </p:spTree>
    <p:custDataLst>
      <p:tags r:id="rId1"/>
    </p:custDataLst>
    <p:extLst>
      <p:ext uri="{BB962C8B-B14F-4D97-AF65-F5344CB8AC3E}">
        <p14:creationId xmlns:p14="http://schemas.microsoft.com/office/powerpoint/2010/main" val="949568949"/>
      </p:ext>
    </p:extLst>
  </p:cSld>
  <p:clrMapOvr>
    <a:masterClrMapping/>
  </p:clrMapOvr>
  <mc:AlternateContent xmlns:mc="http://schemas.openxmlformats.org/markup-compatibility/2006" xmlns:p14="http://schemas.microsoft.com/office/powerpoint/2010/main">
    <mc:Choice Requires="p14">
      <p:transition spd="slow" p14:dur="2000" advClick="0" advTm="31101"/>
    </mc:Choice>
    <mc:Fallback xmlns="">
      <p:transition spd="slow" advClick="0" advTm="3110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AF8AB0-1AE1-D1A5-5E77-956D690B9839}"/>
              </a:ext>
            </a:extLst>
          </p:cNvPr>
          <p:cNvSpPr txBox="1"/>
          <p:nvPr/>
        </p:nvSpPr>
        <p:spPr>
          <a:xfrm>
            <a:off x="6705600" y="3271766"/>
            <a:ext cx="6558207" cy="1862048"/>
          </a:xfrm>
          <a:prstGeom prst="rect">
            <a:avLst/>
          </a:prstGeom>
          <a:noFill/>
        </p:spPr>
        <p:txBody>
          <a:bodyPr wrap="none" rtlCol="0">
            <a:spAutoFit/>
          </a:bodyPr>
          <a:lstStyle/>
          <a:p>
            <a:pPr algn="ctr"/>
            <a:r>
              <a:rPr lang="en-US" sz="11500" b="1"/>
              <a:t>MỞ RỘNG</a:t>
            </a:r>
          </a:p>
        </p:txBody>
      </p:sp>
    </p:spTree>
    <p:extLst>
      <p:ext uri="{BB962C8B-B14F-4D97-AF65-F5344CB8AC3E}">
        <p14:creationId xmlns:p14="http://schemas.microsoft.com/office/powerpoint/2010/main" val="466513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DB4A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049B-E35C-5D43-9A47-DDE73684C4B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DFE2A04-6E32-AE33-2446-E533AA25AF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55910"/>
            <a:ext cx="16676901" cy="8011789"/>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FD97EE0-E961-F5AC-26B4-23A26D305E75}"/>
                  </a:ext>
                </a:extLst>
              </p:cNvPr>
              <p:cNvSpPr txBox="1"/>
              <p:nvPr/>
            </p:nvSpPr>
            <p:spPr>
              <a:xfrm>
                <a:off x="7543800" y="6743700"/>
                <a:ext cx="3986412" cy="187032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tx1"/>
                          </a:solidFill>
                          <a:latin typeface="Cambria Math" panose="02040503050406030204" pitchFamily="18" charset="0"/>
                        </a:rPr>
                        <m:t>𝒇</m:t>
                      </m:r>
                      <m:r>
                        <a:rPr lang="en-US" sz="6000" b="1" i="0">
                          <a:solidFill>
                            <a:schemeClr val="tx1"/>
                          </a:solidFill>
                          <a:latin typeface="Cambria Math" panose="02040503050406030204" pitchFamily="18" charset="0"/>
                        </a:rPr>
                        <m:t>=</m:t>
                      </m:r>
                      <m:f>
                        <m:fPr>
                          <m:ctrlPr>
                            <a:rPr lang="en-US" sz="6000" b="1" i="1">
                              <a:solidFill>
                                <a:schemeClr val="tx1"/>
                              </a:solidFill>
                              <a:latin typeface="Cambria Math" panose="02040503050406030204" pitchFamily="18" charset="0"/>
                            </a:rPr>
                          </m:ctrlPr>
                        </m:fPr>
                        <m:num>
                          <m:sSup>
                            <m:sSupPr>
                              <m:ctrlPr>
                                <a:rPr lang="en-US" sz="6000" b="1" i="1">
                                  <a:solidFill>
                                    <a:schemeClr val="tx1"/>
                                  </a:solidFill>
                                  <a:latin typeface="Cambria Math" panose="02040503050406030204" pitchFamily="18" charset="0"/>
                                </a:rPr>
                              </m:ctrlPr>
                            </m:sSupPr>
                            <m:e>
                              <m:r>
                                <a:rPr lang="en-US" sz="6000" b="1" i="1">
                                  <a:solidFill>
                                    <a:schemeClr val="tx1"/>
                                  </a:solidFill>
                                  <a:latin typeface="Cambria Math" panose="02040503050406030204" pitchFamily="18" charset="0"/>
                                </a:rPr>
                                <m:t>𝑳</m:t>
                              </m:r>
                            </m:e>
                            <m:sup>
                              <m:r>
                                <a:rPr lang="en-US" sz="6000" b="1" i="0">
                                  <a:solidFill>
                                    <a:schemeClr val="tx1"/>
                                  </a:solidFill>
                                  <a:latin typeface="Cambria Math" panose="02040503050406030204" pitchFamily="18" charset="0"/>
                                </a:rPr>
                                <m:t>𝟐</m:t>
                              </m:r>
                            </m:sup>
                          </m:sSup>
                          <m:r>
                            <a:rPr lang="en-US" sz="6000" b="1" i="0">
                              <a:solidFill>
                                <a:schemeClr val="tx1"/>
                              </a:solidFill>
                              <a:latin typeface="Cambria Math" panose="02040503050406030204" pitchFamily="18" charset="0"/>
                            </a:rPr>
                            <m:t>−</m:t>
                          </m:r>
                          <m:sSup>
                            <m:sSupPr>
                              <m:ctrlPr>
                                <a:rPr lang="en-US" sz="6000" b="1" i="1">
                                  <a:solidFill>
                                    <a:schemeClr val="tx1"/>
                                  </a:solidFill>
                                  <a:latin typeface="Cambria Math" panose="02040503050406030204" pitchFamily="18" charset="0"/>
                                </a:rPr>
                              </m:ctrlPr>
                            </m:sSupPr>
                            <m:e>
                              <m:r>
                                <a:rPr lang="en-US" sz="6000" b="1" i="1">
                                  <a:solidFill>
                                    <a:schemeClr val="tx1"/>
                                  </a:solidFill>
                                  <a:latin typeface="Cambria Math" panose="02040503050406030204" pitchFamily="18" charset="0"/>
                                </a:rPr>
                                <m:t>𝒍</m:t>
                              </m:r>
                            </m:e>
                            <m:sup>
                              <m:r>
                                <a:rPr lang="en-US" sz="6000" b="1" i="0">
                                  <a:solidFill>
                                    <a:schemeClr val="tx1"/>
                                  </a:solidFill>
                                  <a:latin typeface="Cambria Math" panose="02040503050406030204" pitchFamily="18" charset="0"/>
                                </a:rPr>
                                <m:t>𝟐</m:t>
                              </m:r>
                            </m:sup>
                          </m:sSup>
                        </m:num>
                        <m:den>
                          <m:r>
                            <a:rPr lang="en-US" sz="6000" b="1" i="0">
                              <a:solidFill>
                                <a:schemeClr val="tx1"/>
                              </a:solidFill>
                              <a:latin typeface="Cambria Math" panose="02040503050406030204" pitchFamily="18" charset="0"/>
                            </a:rPr>
                            <m:t>𝟒</m:t>
                          </m:r>
                          <m:r>
                            <a:rPr lang="en-US" sz="6000" b="1" i="1">
                              <a:solidFill>
                                <a:schemeClr val="tx1"/>
                              </a:solidFill>
                              <a:latin typeface="Cambria Math" panose="02040503050406030204" pitchFamily="18" charset="0"/>
                            </a:rPr>
                            <m:t>𝑳</m:t>
                          </m:r>
                        </m:den>
                      </m:f>
                    </m:oMath>
                  </m:oMathPara>
                </a14:m>
                <a:endParaRPr lang="en-US" sz="6000" b="1">
                  <a:solidFill>
                    <a:schemeClr val="tx1"/>
                  </a:solidFill>
                </a:endParaRPr>
              </a:p>
            </p:txBody>
          </p:sp>
        </mc:Choice>
        <mc:Fallback xmlns="">
          <p:sp>
            <p:nvSpPr>
              <p:cNvPr id="6" name="TextBox 5">
                <a:extLst>
                  <a:ext uri="{FF2B5EF4-FFF2-40B4-BE49-F238E27FC236}">
                    <a16:creationId xmlns:a16="http://schemas.microsoft.com/office/drawing/2014/main" id="{7FD97EE0-E961-F5AC-26B4-23A26D305E75}"/>
                  </a:ext>
                </a:extLst>
              </p:cNvPr>
              <p:cNvSpPr txBox="1">
                <a:spLocks noRot="1" noChangeAspect="1" noMove="1" noResize="1" noEditPoints="1" noAdjustHandles="1" noChangeArrowheads="1" noChangeShapeType="1" noTextEdit="1"/>
              </p:cNvSpPr>
              <p:nvPr/>
            </p:nvSpPr>
            <p:spPr>
              <a:xfrm>
                <a:off x="7543800" y="6743700"/>
                <a:ext cx="3986412" cy="187032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4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B4A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9D89-0473-80AD-B6A0-EC4DC946364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029E30-D02D-E11B-E34D-A34BEE2632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69206"/>
            <a:ext cx="11672785" cy="6746094"/>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FE822BC-008F-B80B-81C7-82082D23AB6C}"/>
                  </a:ext>
                </a:extLst>
              </p:cNvPr>
              <p:cNvSpPr txBox="1"/>
              <p:nvPr/>
            </p:nvSpPr>
            <p:spPr>
              <a:xfrm>
                <a:off x="13463388" y="2130180"/>
                <a:ext cx="3986412" cy="187032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tx1"/>
                          </a:solidFill>
                          <a:latin typeface="Cambria Math" panose="02040503050406030204" pitchFamily="18" charset="0"/>
                        </a:rPr>
                        <m:t>𝒇</m:t>
                      </m:r>
                      <m:r>
                        <a:rPr lang="en-US" sz="6000" b="1" i="0">
                          <a:solidFill>
                            <a:schemeClr val="tx1"/>
                          </a:solidFill>
                          <a:latin typeface="Cambria Math" panose="02040503050406030204" pitchFamily="18" charset="0"/>
                        </a:rPr>
                        <m:t>=</m:t>
                      </m:r>
                      <m:f>
                        <m:fPr>
                          <m:ctrlPr>
                            <a:rPr lang="en-US" sz="6000" b="1" i="1">
                              <a:solidFill>
                                <a:schemeClr val="tx1"/>
                              </a:solidFill>
                              <a:latin typeface="Cambria Math" panose="02040503050406030204" pitchFamily="18" charset="0"/>
                            </a:rPr>
                          </m:ctrlPr>
                        </m:fPr>
                        <m:num>
                          <m:sSup>
                            <m:sSupPr>
                              <m:ctrlPr>
                                <a:rPr lang="en-US" sz="6000" b="1" i="1">
                                  <a:solidFill>
                                    <a:schemeClr val="tx1"/>
                                  </a:solidFill>
                                  <a:latin typeface="Cambria Math" panose="02040503050406030204" pitchFamily="18" charset="0"/>
                                </a:rPr>
                              </m:ctrlPr>
                            </m:sSupPr>
                            <m:e>
                              <m:r>
                                <a:rPr lang="en-US" sz="6000" b="1" i="1">
                                  <a:solidFill>
                                    <a:schemeClr val="tx1"/>
                                  </a:solidFill>
                                  <a:latin typeface="Cambria Math" panose="02040503050406030204" pitchFamily="18" charset="0"/>
                                </a:rPr>
                                <m:t>𝑳</m:t>
                              </m:r>
                            </m:e>
                            <m:sup>
                              <m:r>
                                <a:rPr lang="en-US" sz="6000" b="1" i="0">
                                  <a:solidFill>
                                    <a:schemeClr val="tx1"/>
                                  </a:solidFill>
                                  <a:latin typeface="Cambria Math" panose="02040503050406030204" pitchFamily="18" charset="0"/>
                                </a:rPr>
                                <m:t>𝟐</m:t>
                              </m:r>
                            </m:sup>
                          </m:sSup>
                          <m:r>
                            <a:rPr lang="en-US" sz="6000" b="1" i="0">
                              <a:solidFill>
                                <a:schemeClr val="tx1"/>
                              </a:solidFill>
                              <a:latin typeface="Cambria Math" panose="02040503050406030204" pitchFamily="18" charset="0"/>
                            </a:rPr>
                            <m:t>−</m:t>
                          </m:r>
                          <m:sSup>
                            <m:sSupPr>
                              <m:ctrlPr>
                                <a:rPr lang="en-US" sz="6000" b="1" i="1">
                                  <a:solidFill>
                                    <a:schemeClr val="tx1"/>
                                  </a:solidFill>
                                  <a:latin typeface="Cambria Math" panose="02040503050406030204" pitchFamily="18" charset="0"/>
                                </a:rPr>
                              </m:ctrlPr>
                            </m:sSupPr>
                            <m:e>
                              <m:r>
                                <a:rPr lang="en-US" sz="6000" b="1" i="1">
                                  <a:solidFill>
                                    <a:schemeClr val="tx1"/>
                                  </a:solidFill>
                                  <a:latin typeface="Cambria Math" panose="02040503050406030204" pitchFamily="18" charset="0"/>
                                </a:rPr>
                                <m:t>𝒍</m:t>
                              </m:r>
                            </m:e>
                            <m:sup>
                              <m:r>
                                <a:rPr lang="en-US" sz="6000" b="1" i="0">
                                  <a:solidFill>
                                    <a:schemeClr val="tx1"/>
                                  </a:solidFill>
                                  <a:latin typeface="Cambria Math" panose="02040503050406030204" pitchFamily="18" charset="0"/>
                                </a:rPr>
                                <m:t>𝟐</m:t>
                              </m:r>
                            </m:sup>
                          </m:sSup>
                        </m:num>
                        <m:den>
                          <m:r>
                            <a:rPr lang="en-US" sz="6000" b="1" i="0">
                              <a:solidFill>
                                <a:schemeClr val="tx1"/>
                              </a:solidFill>
                              <a:latin typeface="Cambria Math" panose="02040503050406030204" pitchFamily="18" charset="0"/>
                            </a:rPr>
                            <m:t>𝟒</m:t>
                          </m:r>
                          <m:r>
                            <a:rPr lang="en-US" sz="6000" b="1" i="1">
                              <a:solidFill>
                                <a:schemeClr val="tx1"/>
                              </a:solidFill>
                              <a:latin typeface="Cambria Math" panose="02040503050406030204" pitchFamily="18" charset="0"/>
                            </a:rPr>
                            <m:t>𝑳</m:t>
                          </m:r>
                        </m:den>
                      </m:f>
                    </m:oMath>
                  </m:oMathPara>
                </a14:m>
                <a:endParaRPr lang="en-US" sz="6000" b="1">
                  <a:solidFill>
                    <a:schemeClr val="tx1"/>
                  </a:solidFill>
                </a:endParaRPr>
              </a:p>
            </p:txBody>
          </p:sp>
        </mc:Choice>
        <mc:Fallback xmlns="">
          <p:sp>
            <p:nvSpPr>
              <p:cNvPr id="6" name="TextBox 5">
                <a:extLst>
                  <a:ext uri="{FF2B5EF4-FFF2-40B4-BE49-F238E27FC236}">
                    <a16:creationId xmlns:a16="http://schemas.microsoft.com/office/drawing/2014/main" id="{6FE822BC-008F-B80B-81C7-82082D23AB6C}"/>
                  </a:ext>
                </a:extLst>
              </p:cNvPr>
              <p:cNvSpPr txBox="1">
                <a:spLocks noRot="1" noChangeAspect="1" noMove="1" noResize="1" noEditPoints="1" noAdjustHandles="1" noChangeArrowheads="1" noChangeShapeType="1" noTextEdit="1"/>
              </p:cNvSpPr>
              <p:nvPr/>
            </p:nvSpPr>
            <p:spPr>
              <a:xfrm>
                <a:off x="13463388" y="2130180"/>
                <a:ext cx="3986412" cy="187032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03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B4A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D61F-58AC-A60A-8E7F-345215A2C53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35C054D-1F62-A877-B5E9-05898EE7A5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571500"/>
            <a:ext cx="16142988" cy="8001000"/>
          </a:xfrm>
        </p:spPr>
      </p:pic>
    </p:spTree>
    <p:extLst>
      <p:ext uri="{BB962C8B-B14F-4D97-AF65-F5344CB8AC3E}">
        <p14:creationId xmlns:p14="http://schemas.microsoft.com/office/powerpoint/2010/main" val="2339269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9D462A-59B0-EEBA-A4B2-DF4853691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419100"/>
            <a:ext cx="17297400" cy="8839200"/>
          </a:xfrm>
          <a:prstGeom prst="rect">
            <a:avLst/>
          </a:prstGeom>
        </p:spPr>
      </p:pic>
    </p:spTree>
    <p:extLst>
      <p:ext uri="{BB962C8B-B14F-4D97-AF65-F5344CB8AC3E}">
        <p14:creationId xmlns:p14="http://schemas.microsoft.com/office/powerpoint/2010/main" val="2817187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1" name="Group 20"/>
          <p:cNvGrpSpPr/>
          <p:nvPr/>
        </p:nvGrpSpPr>
        <p:grpSpPr>
          <a:xfrm>
            <a:off x="545484" y="574696"/>
            <a:ext cx="17197032" cy="9137608"/>
            <a:chOff x="545484" y="574696"/>
            <a:chExt cx="17197032" cy="9137608"/>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5"/>
            <p:cNvSpPr/>
            <p:nvPr/>
          </p:nvSpPr>
          <p:spPr>
            <a:xfrm>
              <a:off x="3437547" y="1462885"/>
              <a:ext cx="12378378" cy="7262015"/>
            </a:xfrm>
            <a:custGeom>
              <a:avLst/>
              <a:gdLst/>
              <a:ahLst/>
              <a:cxnLst/>
              <a:rect l="l" t="t" r="r" b="b"/>
              <a:pathLst>
                <a:path w="12016428" h="6226694">
                  <a:moveTo>
                    <a:pt x="0" y="0"/>
                  </a:moveTo>
                  <a:lnTo>
                    <a:pt x="12016428" y="0"/>
                  </a:lnTo>
                  <a:lnTo>
                    <a:pt x="12016428" y="6226695"/>
                  </a:lnTo>
                  <a:lnTo>
                    <a:pt x="0" y="6226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6"/>
            <p:cNvSpPr/>
            <p:nvPr/>
          </p:nvSpPr>
          <p:spPr>
            <a:xfrm>
              <a:off x="2599348" y="1462885"/>
              <a:ext cx="12852448" cy="7136427"/>
            </a:xfrm>
            <a:custGeom>
              <a:avLst/>
              <a:gdLst/>
              <a:ahLst/>
              <a:cxnLst/>
              <a:rect l="l" t="t" r="r" b="b"/>
              <a:pathLst>
                <a:path w="11531697" h="5975516">
                  <a:moveTo>
                    <a:pt x="0" y="0"/>
                  </a:moveTo>
                  <a:lnTo>
                    <a:pt x="11531698" y="0"/>
                  </a:lnTo>
                  <a:lnTo>
                    <a:pt x="11531698" y="5975516"/>
                  </a:lnTo>
                  <a:lnTo>
                    <a:pt x="0" y="5975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TextBox 8"/>
            <p:cNvSpPr txBox="1"/>
            <p:nvPr/>
          </p:nvSpPr>
          <p:spPr>
            <a:xfrm>
              <a:off x="2886577" y="2533095"/>
              <a:ext cx="12496240" cy="3487621"/>
            </a:xfrm>
            <a:prstGeom prst="rect">
              <a:avLst/>
            </a:prstGeom>
          </p:spPr>
          <p:txBody>
            <a:bodyPr wrap="square" lIns="0" tIns="0" rIns="0" bIns="0" rtlCol="0" anchor="t">
              <a:spAutoFit/>
            </a:bodyPr>
            <a:lstStyle/>
            <a:p>
              <a:pPr algn="ctr">
                <a:lnSpc>
                  <a:spcPts val="14501"/>
                </a:lnSpc>
              </a:pPr>
              <a:r>
                <a:rPr lang="vi-VN" sz="8000" b="1">
                  <a:solidFill>
                    <a:srgbClr val="495324"/>
                  </a:solidFill>
                  <a:cs typeface="Arial" panose="020B0604020202020204" pitchFamily="34" charset="0"/>
                </a:rPr>
                <a:t>CẢM ƠN CÁC EM </a:t>
              </a:r>
            </a:p>
            <a:p>
              <a:pPr algn="ctr">
                <a:lnSpc>
                  <a:spcPts val="14501"/>
                </a:lnSpc>
              </a:pPr>
              <a:r>
                <a:rPr lang="vi-VN" sz="8000" b="1">
                  <a:solidFill>
                    <a:srgbClr val="495324"/>
                  </a:solidFill>
                  <a:cs typeface="Arial" panose="020B0604020202020204" pitchFamily="34" charset="0"/>
                </a:rPr>
                <a:t>ĐÃ THEO DÕI TIẾT HỌC!</a:t>
              </a:r>
            </a:p>
          </p:txBody>
        </p:sp>
        <p:sp>
          <p:nvSpPr>
            <p:cNvPr id="20" name="Freeform 14"/>
            <p:cNvSpPr/>
            <p:nvPr/>
          </p:nvSpPr>
          <p:spPr>
            <a:xfrm>
              <a:off x="1706827" y="6693993"/>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Freeform 15"/>
          <p:cNvSpPr/>
          <p:nvPr/>
        </p:nvSpPr>
        <p:spPr>
          <a:xfrm>
            <a:off x="13811436" y="1633473"/>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7" name="Rectangle 76"/>
          <p:cNvSpPr/>
          <p:nvPr/>
        </p:nvSpPr>
        <p:spPr>
          <a:xfrm>
            <a:off x="0" y="1099091"/>
            <a:ext cx="18288000" cy="535402"/>
          </a:xfrm>
          <a:prstGeom prst="rect">
            <a:avLst/>
          </a:prstGeom>
          <a:blipFill dpi="0" rotWithShape="1">
            <a:blip r:embed="rId6"/>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78" name="Rectangle 77"/>
          <p:cNvSpPr/>
          <p:nvPr/>
        </p:nvSpPr>
        <p:spPr>
          <a:xfrm>
            <a:off x="1119893" y="946153"/>
            <a:ext cx="13829946" cy="854830"/>
          </a:xfrm>
          <a:prstGeom prst="rect">
            <a:avLst/>
          </a:prstGeom>
          <a:blipFill dpi="0" rotWithShape="1">
            <a:blip r:embed="rId6"/>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79" name="Oval 78"/>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0" name="Rectangle 79"/>
          <p:cNvSpPr/>
          <p:nvPr/>
        </p:nvSpPr>
        <p:spPr>
          <a:xfrm>
            <a:off x="1368534" y="291898"/>
            <a:ext cx="13276380" cy="2247578"/>
          </a:xfrm>
          <a:prstGeom prst="rect">
            <a:avLst/>
          </a:prstGeom>
          <a:blipFill>
            <a:blip r:embed="rId6"/>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Times New Roman" panose="02020603050405020304" pitchFamily="18" charset="0"/>
                <a:cs typeface="Times New Roman" panose="02020603050405020304" pitchFamily="18" charset="0"/>
              </a:rPr>
              <a:t>Điểm O của thấu kính là điểm mà mọi tia sáng tới O đều truyền thẳng. O là:</a:t>
            </a:r>
            <a:endParaRPr lang="en-US" sz="34400" b="1" dirty="0">
              <a:latin typeface="Times New Roman" panose="02020603050405020304" pitchFamily="18" charset="0"/>
              <a:cs typeface="Times New Roman" panose="02020603050405020304" pitchFamily="18" charset="0"/>
            </a:endParaRPr>
          </a:p>
        </p:txBody>
      </p:sp>
      <p:sp>
        <p:nvSpPr>
          <p:cNvPr id="81" name="Oval 80"/>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2" name="Oval 81"/>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3" name="Oval 82"/>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4" name="Oval 83"/>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5" name="Oval 84"/>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6" name="Oval 85"/>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10</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7" name="Oval 86"/>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09</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8" name="Oval 87"/>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08</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9" name="Oval 88"/>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07</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0" name="Oval 89"/>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06</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1" name="Oval 90"/>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2" name="Oval 91"/>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3" name="Oval 92"/>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4" name="Oval 93"/>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5" name="Oval 94"/>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6" name="Oval 95">
            <a:hlinkClick r:id="rId7" action="ppaction://hlinksldjump"/>
          </p:cNvPr>
          <p:cNvSpPr/>
          <p:nvPr/>
        </p:nvSpPr>
        <p:spPr>
          <a:xfrm>
            <a:off x="15075507" y="88185"/>
            <a:ext cx="2247578" cy="224757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HẾT GIỜ</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97" name="Oval 96"/>
          <p:cNvSpPr/>
          <p:nvPr/>
        </p:nvSpPr>
        <p:spPr>
          <a:xfrm>
            <a:off x="15201170" y="213848"/>
            <a:ext cx="1996248" cy="1996248"/>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srgbClr val="00FFCC"/>
              </a:solidFill>
              <a:latin typeface="Montserrat" panose="00000500000000000000" pitchFamily="2" charset="-93"/>
              <a:sym typeface="Arial"/>
            </a:endParaRPr>
          </a:p>
        </p:txBody>
      </p:sp>
      <p:sp>
        <p:nvSpPr>
          <p:cNvPr id="99" name="Rectangle: Rounded Corners 98"/>
          <p:cNvSpPr/>
          <p:nvPr/>
        </p:nvSpPr>
        <p:spPr>
          <a:xfrm>
            <a:off x="1016430" y="6591300"/>
            <a:ext cx="4743986"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marL="60960" marR="60960" algn="just">
              <a:lnSpc>
                <a:spcPts val="3600"/>
              </a:lnSpc>
              <a:spcAft>
                <a:spcPts val="2400"/>
              </a:spcAft>
            </a:pPr>
            <a:r>
              <a:rPr lang="en-US" sz="4800" b="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4800" b="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Tiêu điểm</a:t>
            </a:r>
            <a:endParaRPr lang="en-US" sz="4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0" name="Rectangle: Rounded Corners 99"/>
          <p:cNvSpPr/>
          <p:nvPr/>
        </p:nvSpPr>
        <p:spPr>
          <a:xfrm>
            <a:off x="1061636" y="5029200"/>
            <a:ext cx="4720736"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1371600"/>
            <a:r>
              <a:rPr lang="en-US" sz="4800" b="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4800" b="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Quang tâm</a:t>
            </a:r>
            <a:endParaRPr lang="vi-VN" altLang="en-US" sz="4800" b="1" dirty="0">
              <a:solidFill>
                <a:schemeClr val="bg1"/>
              </a:solidFill>
              <a:latin typeface="Times New Roman" panose="02020603050405020304" pitchFamily="18" charset="0"/>
              <a:cs typeface="Times New Roman" panose="02020603050405020304" pitchFamily="18" charset="0"/>
            </a:endParaRPr>
          </a:p>
        </p:txBody>
      </p:sp>
      <p:sp>
        <p:nvSpPr>
          <p:cNvPr id="101" name="Rectangle: Rounded Corners 100"/>
          <p:cNvSpPr/>
          <p:nvPr/>
        </p:nvSpPr>
        <p:spPr>
          <a:xfrm>
            <a:off x="994474" y="8153400"/>
            <a:ext cx="4743986"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marL="60960" marR="60960" algn="just">
              <a:lnSpc>
                <a:spcPts val="3600"/>
              </a:lnSpc>
              <a:spcAft>
                <a:spcPts val="2400"/>
              </a:spcAft>
            </a:pPr>
            <a:r>
              <a:rPr lang="en-US" sz="4800" b="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 Tiêu cự</a:t>
            </a:r>
            <a:endParaRPr lang="en-US" sz="4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Graphic 4" descr="Plant">
            <a:hlinkClick r:id="rId7" action="ppaction://hlinksldjump"/>
            <a:extLst>
              <a:ext uri="{FF2B5EF4-FFF2-40B4-BE49-F238E27FC236}">
                <a16:creationId xmlns:a16="http://schemas.microsoft.com/office/drawing/2014/main" id="{AF04338F-1A13-45BF-81BC-506D3B1E7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72248" y="8671248"/>
            <a:ext cx="1615752" cy="1615752"/>
          </a:xfrm>
          <a:prstGeom prst="rect">
            <a:avLst/>
          </a:prstGeom>
        </p:spPr>
      </p:pic>
      <p:sp>
        <p:nvSpPr>
          <p:cNvPr id="2" name="Rectangle: Rounded Corners 1">
            <a:extLst>
              <a:ext uri="{FF2B5EF4-FFF2-40B4-BE49-F238E27FC236}">
                <a16:creationId xmlns:a16="http://schemas.microsoft.com/office/drawing/2014/main" id="{3AC7E6CC-52CD-1C82-6A52-65A6DDA209C5}"/>
              </a:ext>
            </a:extLst>
          </p:cNvPr>
          <p:cNvSpPr/>
          <p:nvPr/>
        </p:nvSpPr>
        <p:spPr>
          <a:xfrm>
            <a:off x="1066802" y="3489640"/>
            <a:ext cx="4720736"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1371600"/>
            <a:r>
              <a:rPr lang="en-US" sz="4800" b="1">
                <a:solidFill>
                  <a:schemeClr val="bg1"/>
                </a:solidFill>
                <a:latin typeface="Times New Roman" panose="02020603050405020304" pitchFamily="18" charset="0"/>
                <a:cs typeface="Times New Roman" panose="02020603050405020304" pitchFamily="18" charset="0"/>
              </a:rPr>
              <a:t>A</a:t>
            </a:r>
            <a:r>
              <a:rPr lang="vi-VN" sz="4800" b="1">
                <a:solidFill>
                  <a:schemeClr val="bg1"/>
                </a:solidFill>
                <a:latin typeface="Times New Roman" panose="02020603050405020304" pitchFamily="18" charset="0"/>
                <a:cs typeface="Times New Roman" panose="02020603050405020304" pitchFamily="18" charset="0"/>
              </a:rPr>
              <a:t>. </a:t>
            </a:r>
            <a:r>
              <a:rPr lang="en-US" sz="4800" b="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Trục chính</a:t>
            </a:r>
            <a:endParaRPr lang="vi-VN" altLang="en-US" sz="4800" b="1" dirty="0">
              <a:solidFill>
                <a:schemeClr val="bg1"/>
              </a:solidFill>
              <a:latin typeface="Times New Roman" panose="02020603050405020304" pitchFamily="18" charset="0"/>
              <a:cs typeface="Times New Roman" panose="02020603050405020304" pitchFamily="18" charset="0"/>
            </a:endParaRPr>
          </a:p>
        </p:txBody>
      </p:sp>
      <p:pic>
        <p:nvPicPr>
          <p:cNvPr id="4" name="Âm thanh câu trả lời đúng và tiếng vỗ tay   the correct answer and applause   Background Music (1)">
            <a:hlinkClick r:id="" action="ppaction://media"/>
            <a:extLst>
              <a:ext uri="{FF2B5EF4-FFF2-40B4-BE49-F238E27FC236}">
                <a16:creationId xmlns:a16="http://schemas.microsoft.com/office/drawing/2014/main" id="{F089AE4C-B711-1228-7DDF-4D8D2D8BD1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20064" y="10616108"/>
            <a:ext cx="1296144" cy="1296144"/>
          </a:xfrm>
          <a:prstGeom prst="rect">
            <a:avLst/>
          </a:prstGeom>
        </p:spPr>
      </p:pic>
      <p:sp>
        <p:nvSpPr>
          <p:cNvPr id="9" name="Oval 8">
            <a:extLst>
              <a:ext uri="{FF2B5EF4-FFF2-40B4-BE49-F238E27FC236}">
                <a16:creationId xmlns:a16="http://schemas.microsoft.com/office/drawing/2014/main" id="{4D7741B1-5FA4-7EA7-E1E1-215280AC0E70}"/>
              </a:ext>
            </a:extLst>
          </p:cNvPr>
          <p:cNvSpPr/>
          <p:nvPr/>
        </p:nvSpPr>
        <p:spPr>
          <a:xfrm>
            <a:off x="797034" y="5029200"/>
            <a:ext cx="1143000" cy="1143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FED685-E6BA-A3EF-C9BB-EAB0B69029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7817" y="3572027"/>
            <a:ext cx="9054431" cy="4844409"/>
          </a:xfrm>
          <a:prstGeom prst="rect">
            <a:avLst/>
          </a:prstGeom>
        </p:spPr>
      </p:pic>
    </p:spTree>
    <p:extLst>
      <p:ext uri="{BB962C8B-B14F-4D97-AF65-F5344CB8AC3E}">
        <p14:creationId xmlns:p14="http://schemas.microsoft.com/office/powerpoint/2010/main" val="21373776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500"/>
                                        <p:tgtEl>
                                          <p:spTgt spid="80">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nhacchocauhoi.wav"/>
                                        </p:tgtEl>
                                      </p:cMediaNode>
                                    </p:audio>
                                  </p:subTnLst>
                                </p:cTn>
                              </p:par>
                              <p:par>
                                <p:cTn id="15" presetID="8" presetClass="emph" presetSubtype="0" repeatCount="indefinite" fill="hold" grpId="1" nodeType="withEffect">
                                  <p:stCondLst>
                                    <p:cond delay="0"/>
                                  </p:stCondLst>
                                  <p:childTnLst>
                                    <p:animRot by="21600000">
                                      <p:cBhvr>
                                        <p:cTn id="16" dur="1000" fill="hold"/>
                                        <p:tgtEl>
                                          <p:spTgt spid="97"/>
                                        </p:tgtEl>
                                        <p:attrNameLst>
                                          <p:attrName>r</p:attrName>
                                        </p:attrNameLst>
                                      </p:cBhvr>
                                    </p:animRot>
                                  </p:childTnLst>
                                </p:cTn>
                              </p:par>
                              <p:par>
                                <p:cTn id="17" presetID="21" presetClass="exit" presetSubtype="1" repeatCount="indefinite" fill="hold" grpId="0" nodeType="withEffect">
                                  <p:stCondLst>
                                    <p:cond delay="0"/>
                                  </p:stCondLst>
                                  <p:childTnLst>
                                    <p:animEffect transition="out" filter="wheel(1)">
                                      <p:cBhvr>
                                        <p:cTn id="18" dur="1000"/>
                                        <p:tgtEl>
                                          <p:spTgt spid="97"/>
                                        </p:tgtEl>
                                      </p:cBhvr>
                                    </p:animEffect>
                                    <p:set>
                                      <p:cBhvr>
                                        <p:cTn id="19" dur="1" fill="hold">
                                          <p:stCondLst>
                                            <p:cond delay="999"/>
                                          </p:stCondLst>
                                        </p:cTn>
                                        <p:tgtEl>
                                          <p:spTgt spid="97"/>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999"/>
                                          </p:stCondLst>
                                        </p:cTn>
                                        <p:tgtEl>
                                          <p:spTgt spid="82"/>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999"/>
                                          </p:stCondLst>
                                        </p:cTn>
                                        <p:tgtEl>
                                          <p:spTgt spid="83"/>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999"/>
                                          </p:stCondLst>
                                        </p:cTn>
                                        <p:tgtEl>
                                          <p:spTgt spid="84"/>
                                        </p:tgtEl>
                                        <p:attrNameLst>
                                          <p:attrName>style.visibility</p:attrName>
                                        </p:attrNameLst>
                                      </p:cBhvr>
                                      <p:to>
                                        <p:strVal val="visible"/>
                                      </p:to>
                                    </p:set>
                                  </p:childTnLst>
                                </p:cTn>
                              </p:par>
                            </p:childTnLst>
                          </p:cTn>
                        </p:par>
                        <p:par>
                          <p:cTn id="29" fill="hold">
                            <p:stCondLst>
                              <p:cond delay="4000"/>
                            </p:stCondLst>
                            <p:childTnLst>
                              <p:par>
                                <p:cTn id="30" presetID="1" presetClass="entr" presetSubtype="0" fill="hold" grpId="0" nodeType="afterEffect">
                                  <p:stCondLst>
                                    <p:cond delay="0"/>
                                  </p:stCondLst>
                                  <p:childTnLst>
                                    <p:set>
                                      <p:cBhvr>
                                        <p:cTn id="31" dur="1" fill="hold">
                                          <p:stCondLst>
                                            <p:cond delay="999"/>
                                          </p:stCondLst>
                                        </p:cTn>
                                        <p:tgtEl>
                                          <p:spTgt spid="85"/>
                                        </p:tgtEl>
                                        <p:attrNameLst>
                                          <p:attrName>style.visibility</p:attrName>
                                        </p:attrNameLst>
                                      </p:cBhvr>
                                      <p:to>
                                        <p:strVal val="visible"/>
                                      </p:to>
                                    </p:set>
                                  </p:childTnLst>
                                </p:cTn>
                              </p:par>
                            </p:childTnLst>
                          </p:cTn>
                        </p:par>
                        <p:par>
                          <p:cTn id="32" fill="hold">
                            <p:stCondLst>
                              <p:cond delay="5000"/>
                            </p:stCondLst>
                            <p:childTnLst>
                              <p:par>
                                <p:cTn id="33" presetID="1" presetClass="entr" presetSubtype="0" fill="hold" grpId="0" nodeType="afterEffect">
                                  <p:stCondLst>
                                    <p:cond delay="0"/>
                                  </p:stCondLst>
                                  <p:childTnLst>
                                    <p:set>
                                      <p:cBhvr>
                                        <p:cTn id="34" dur="1" fill="hold">
                                          <p:stCondLst>
                                            <p:cond delay="999"/>
                                          </p:stCondLst>
                                        </p:cTn>
                                        <p:tgtEl>
                                          <p:spTgt spid="86"/>
                                        </p:tgtEl>
                                        <p:attrNameLst>
                                          <p:attrName>style.visibility</p:attrName>
                                        </p:attrNameLst>
                                      </p:cBhvr>
                                      <p:to>
                                        <p:strVal val="visible"/>
                                      </p:to>
                                    </p:set>
                                  </p:childTnLst>
                                </p:cTn>
                              </p:par>
                            </p:childTnLst>
                          </p:cTn>
                        </p:par>
                        <p:par>
                          <p:cTn id="35" fill="hold">
                            <p:stCondLst>
                              <p:cond delay="6000"/>
                            </p:stCondLst>
                            <p:childTnLst>
                              <p:par>
                                <p:cTn id="36" presetID="1" presetClass="entr" presetSubtype="0" fill="hold" grpId="0" nodeType="afterEffect">
                                  <p:stCondLst>
                                    <p:cond delay="0"/>
                                  </p:stCondLst>
                                  <p:childTnLst>
                                    <p:set>
                                      <p:cBhvr>
                                        <p:cTn id="37" dur="1" fill="hold">
                                          <p:stCondLst>
                                            <p:cond delay="999"/>
                                          </p:stCondLst>
                                        </p:cTn>
                                        <p:tgtEl>
                                          <p:spTgt spid="87"/>
                                        </p:tgtEl>
                                        <p:attrNameLst>
                                          <p:attrName>style.visibility</p:attrName>
                                        </p:attrNameLst>
                                      </p:cBhvr>
                                      <p:to>
                                        <p:strVal val="visible"/>
                                      </p:to>
                                    </p:set>
                                  </p:childTnLst>
                                </p:cTn>
                              </p:par>
                            </p:childTnLst>
                          </p:cTn>
                        </p:par>
                        <p:par>
                          <p:cTn id="38" fill="hold">
                            <p:stCondLst>
                              <p:cond delay="7000"/>
                            </p:stCondLst>
                            <p:childTnLst>
                              <p:par>
                                <p:cTn id="39" presetID="1" presetClass="entr" presetSubtype="0" fill="hold" grpId="0" nodeType="afterEffect">
                                  <p:stCondLst>
                                    <p:cond delay="0"/>
                                  </p:stCondLst>
                                  <p:childTnLst>
                                    <p:set>
                                      <p:cBhvr>
                                        <p:cTn id="40" dur="1" fill="hold">
                                          <p:stCondLst>
                                            <p:cond delay="999"/>
                                          </p:stCondLst>
                                        </p:cTn>
                                        <p:tgtEl>
                                          <p:spTgt spid="88"/>
                                        </p:tgtEl>
                                        <p:attrNameLst>
                                          <p:attrName>style.visibility</p:attrName>
                                        </p:attrNameLst>
                                      </p:cBhvr>
                                      <p:to>
                                        <p:strVal val="visible"/>
                                      </p:to>
                                    </p:set>
                                  </p:childTnLst>
                                </p:cTn>
                              </p:par>
                            </p:childTnLst>
                          </p:cTn>
                        </p:par>
                        <p:par>
                          <p:cTn id="41" fill="hold">
                            <p:stCondLst>
                              <p:cond delay="8000"/>
                            </p:stCondLst>
                            <p:childTnLst>
                              <p:par>
                                <p:cTn id="42" presetID="1" presetClass="entr" presetSubtype="0" fill="hold" grpId="0" nodeType="afterEffect">
                                  <p:stCondLst>
                                    <p:cond delay="0"/>
                                  </p:stCondLst>
                                  <p:childTnLst>
                                    <p:set>
                                      <p:cBhvr>
                                        <p:cTn id="43" dur="1" fill="hold">
                                          <p:stCondLst>
                                            <p:cond delay="999"/>
                                          </p:stCondLst>
                                        </p:cTn>
                                        <p:tgtEl>
                                          <p:spTgt spid="89"/>
                                        </p:tgtEl>
                                        <p:attrNameLst>
                                          <p:attrName>style.visibility</p:attrName>
                                        </p:attrNameLst>
                                      </p:cBhvr>
                                      <p:to>
                                        <p:strVal val="visible"/>
                                      </p:to>
                                    </p:set>
                                  </p:childTnLst>
                                </p:cTn>
                              </p:par>
                            </p:childTnLst>
                          </p:cTn>
                        </p:par>
                        <p:par>
                          <p:cTn id="44" fill="hold">
                            <p:stCondLst>
                              <p:cond delay="9000"/>
                            </p:stCondLst>
                            <p:childTnLst>
                              <p:par>
                                <p:cTn id="45" presetID="1" presetClass="entr" presetSubtype="0" fill="hold" grpId="0" nodeType="afterEffect">
                                  <p:stCondLst>
                                    <p:cond delay="0"/>
                                  </p:stCondLst>
                                  <p:childTnLst>
                                    <p:set>
                                      <p:cBhvr>
                                        <p:cTn id="46" dur="1" fill="hold">
                                          <p:stCondLst>
                                            <p:cond delay="999"/>
                                          </p:stCondLst>
                                        </p:cTn>
                                        <p:tgtEl>
                                          <p:spTgt spid="90"/>
                                        </p:tgtEl>
                                        <p:attrNameLst>
                                          <p:attrName>style.visibility</p:attrName>
                                        </p:attrNameLst>
                                      </p:cBhvr>
                                      <p:to>
                                        <p:strVal val="visible"/>
                                      </p:to>
                                    </p:set>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999"/>
                                          </p:stCondLst>
                                        </p:cTn>
                                        <p:tgtEl>
                                          <p:spTgt spid="91"/>
                                        </p:tgtEl>
                                        <p:attrNameLst>
                                          <p:attrName>style.visibility</p:attrName>
                                        </p:attrNameLst>
                                      </p:cBhvr>
                                      <p:to>
                                        <p:strVal val="visible"/>
                                      </p:to>
                                    </p:set>
                                  </p:childTnLst>
                                </p:cTn>
                              </p:par>
                            </p:childTnLst>
                          </p:cTn>
                        </p:par>
                        <p:par>
                          <p:cTn id="50" fill="hold">
                            <p:stCondLst>
                              <p:cond delay="11000"/>
                            </p:stCondLst>
                            <p:childTnLst>
                              <p:par>
                                <p:cTn id="51" presetID="1" presetClass="entr" presetSubtype="0" fill="hold" grpId="0" nodeType="afterEffect">
                                  <p:stCondLst>
                                    <p:cond delay="0"/>
                                  </p:stCondLst>
                                  <p:childTnLst>
                                    <p:set>
                                      <p:cBhvr>
                                        <p:cTn id="52" dur="1" fill="hold">
                                          <p:stCondLst>
                                            <p:cond delay="999"/>
                                          </p:stCondLst>
                                        </p:cTn>
                                        <p:tgtEl>
                                          <p:spTgt spid="92"/>
                                        </p:tgtEl>
                                        <p:attrNameLst>
                                          <p:attrName>style.visibility</p:attrName>
                                        </p:attrNameLst>
                                      </p:cBhvr>
                                      <p:to>
                                        <p:strVal val="visible"/>
                                      </p:to>
                                    </p:set>
                                  </p:childTnLst>
                                </p:cTn>
                              </p:par>
                            </p:childTnLst>
                          </p:cTn>
                        </p:par>
                        <p:par>
                          <p:cTn id="53" fill="hold">
                            <p:stCondLst>
                              <p:cond delay="12000"/>
                            </p:stCondLst>
                            <p:childTnLst>
                              <p:par>
                                <p:cTn id="54" presetID="1" presetClass="entr" presetSubtype="0" fill="hold" grpId="0" nodeType="afterEffect">
                                  <p:stCondLst>
                                    <p:cond delay="0"/>
                                  </p:stCondLst>
                                  <p:childTnLst>
                                    <p:set>
                                      <p:cBhvr>
                                        <p:cTn id="55" dur="1" fill="hold">
                                          <p:stCondLst>
                                            <p:cond delay="999"/>
                                          </p:stCondLst>
                                        </p:cTn>
                                        <p:tgtEl>
                                          <p:spTgt spid="93"/>
                                        </p:tgtEl>
                                        <p:attrNameLst>
                                          <p:attrName>style.visibility</p:attrName>
                                        </p:attrNameLst>
                                      </p:cBhvr>
                                      <p:to>
                                        <p:strVal val="visible"/>
                                      </p:to>
                                    </p:set>
                                  </p:childTnLst>
                                </p:cTn>
                              </p:par>
                            </p:childTnLst>
                          </p:cTn>
                        </p:par>
                        <p:par>
                          <p:cTn id="56" fill="hold">
                            <p:stCondLst>
                              <p:cond delay="13000"/>
                            </p:stCondLst>
                            <p:childTnLst>
                              <p:par>
                                <p:cTn id="57" presetID="1" presetClass="entr" presetSubtype="0" fill="hold" grpId="0" nodeType="afterEffect">
                                  <p:stCondLst>
                                    <p:cond delay="0"/>
                                  </p:stCondLst>
                                  <p:childTnLst>
                                    <p:set>
                                      <p:cBhvr>
                                        <p:cTn id="58" dur="1" fill="hold">
                                          <p:stCondLst>
                                            <p:cond delay="999"/>
                                          </p:stCondLst>
                                        </p:cTn>
                                        <p:tgtEl>
                                          <p:spTgt spid="94"/>
                                        </p:tgtEl>
                                        <p:attrNameLst>
                                          <p:attrName>style.visibility</p:attrName>
                                        </p:attrNameLst>
                                      </p:cBhvr>
                                      <p:to>
                                        <p:strVal val="visible"/>
                                      </p:to>
                                    </p:set>
                                  </p:childTnLst>
                                </p:cTn>
                              </p:par>
                            </p:childTnLst>
                          </p:cTn>
                        </p:par>
                        <p:par>
                          <p:cTn id="59" fill="hold">
                            <p:stCondLst>
                              <p:cond delay="14000"/>
                            </p:stCondLst>
                            <p:childTnLst>
                              <p:par>
                                <p:cTn id="60" presetID="1" presetClass="entr" presetSubtype="0" fill="hold" grpId="0" nodeType="afterEffect">
                                  <p:stCondLst>
                                    <p:cond delay="0"/>
                                  </p:stCondLst>
                                  <p:childTnLst>
                                    <p:set>
                                      <p:cBhvr>
                                        <p:cTn id="61" dur="1" fill="hold">
                                          <p:stCondLst>
                                            <p:cond delay="999"/>
                                          </p:stCondLst>
                                        </p:cTn>
                                        <p:tgtEl>
                                          <p:spTgt spid="95"/>
                                        </p:tgtEl>
                                        <p:attrNameLst>
                                          <p:attrName>style.visibility</p:attrName>
                                        </p:attrNameLst>
                                      </p:cBhvr>
                                      <p:to>
                                        <p:strVal val="visible"/>
                                      </p:to>
                                    </p:set>
                                  </p:childTnLst>
                                </p:cTn>
                              </p:par>
                            </p:childTnLst>
                          </p:cTn>
                        </p:par>
                        <p:par>
                          <p:cTn id="62" fill="hold">
                            <p:stCondLst>
                              <p:cond delay="15000"/>
                            </p:stCondLst>
                            <p:childTnLst>
                              <p:par>
                                <p:cTn id="63" presetID="1" presetClass="entr" presetSubtype="0" fill="hold" grpId="0" nodeType="afterEffect">
                                  <p:stCondLst>
                                    <p:cond delay="0"/>
                                  </p:stCondLst>
                                  <p:childTnLst>
                                    <p:set>
                                      <p:cBhvr>
                                        <p:cTn id="64" dur="1" fill="hold">
                                          <p:stCondLst>
                                            <p:cond delay="999"/>
                                          </p:stCondLst>
                                        </p:cTn>
                                        <p:tgtEl>
                                          <p:spTgt spid="9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3" presetClass="emph" presetSubtype="2" fill="hold" nodeType="clickEffect">
                                  <p:stCondLst>
                                    <p:cond delay="0"/>
                                  </p:stCondLst>
                                  <p:childTnLst>
                                    <p:animClr clrSpc="rgb" dir="cw">
                                      <p:cBhvr override="childStyle">
                                        <p:cTn id="68" dur="2000" fill="hold"/>
                                        <p:tgtEl>
                                          <p:spTgt spid="2">
                                            <p:txEl>
                                              <p:pRg st="0" end="0"/>
                                            </p:txEl>
                                          </p:spTgt>
                                        </p:tgtEl>
                                        <p:attrNameLst>
                                          <p:attrName>style.color</p:attrName>
                                        </p:attrNameLst>
                                      </p:cBhvr>
                                      <p:to>
                                        <a:srgbClr val="FF0000"/>
                                      </p:to>
                                    </p:animClr>
                                  </p:childTnLst>
                                </p:cTn>
                              </p:par>
                              <p:par>
                                <p:cTn id="69" presetID="1" presetClass="mediacall" presetSubtype="0" fill="hold" nodeType="withEffect">
                                  <p:stCondLst>
                                    <p:cond delay="0"/>
                                  </p:stCondLst>
                                  <p:childTnLst>
                                    <p:cmd type="call" cmd="playFrom(0.0)">
                                      <p:cBhvr>
                                        <p:cTn id="70" dur="4080" fill="hold"/>
                                        <p:tgtEl>
                                          <p:spTgt spid="4"/>
                                        </p:tgtEl>
                                      </p:cBhvr>
                                    </p:cmd>
                                  </p:childTnLst>
                                </p:cTn>
                              </p:par>
                              <p:par>
                                <p:cTn id="71" presetID="42"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anim calcmode="lin" valueType="num">
                                      <p:cBhvr>
                                        <p:cTn id="74" dur="1000" fill="hold"/>
                                        <p:tgtEl>
                                          <p:spTgt spid="9"/>
                                        </p:tgtEl>
                                        <p:attrNameLst>
                                          <p:attrName>ppt_x</p:attrName>
                                        </p:attrNameLst>
                                      </p:cBhvr>
                                      <p:tavLst>
                                        <p:tav tm="0">
                                          <p:val>
                                            <p:strVal val="#ppt_x"/>
                                          </p:val>
                                        </p:tav>
                                        <p:tav tm="100000">
                                          <p:val>
                                            <p:strVal val="#ppt_x"/>
                                          </p:val>
                                        </p:tav>
                                      </p:tavLst>
                                    </p:anim>
                                    <p:anim calcmode="lin" valueType="num">
                                      <p:cBhvr>
                                        <p:cTn id="7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4"/>
                </p:tgtEl>
              </p:cMediaNode>
            </p:audio>
          </p:childTnLst>
        </p:cTn>
      </p:par>
    </p:tnLst>
    <p:bldLst>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7" grpId="1" animBg="1"/>
      <p:bldP spid="97" grpId="2"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0" name="Graphic 39" descr="Plant">
            <a:hlinkClick r:id="rId6" action="ppaction://hlinksldjump"/>
            <a:extLst>
              <a:ext uri="{FF2B5EF4-FFF2-40B4-BE49-F238E27FC236}">
                <a16:creationId xmlns:a16="http://schemas.microsoft.com/office/drawing/2014/main" id="{4EC5D169-3489-4259-8D50-805F7E9AB6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672248" y="8671248"/>
            <a:ext cx="1615752" cy="1615752"/>
          </a:xfrm>
          <a:prstGeom prst="rect">
            <a:avLst/>
          </a:prstGeom>
        </p:spPr>
      </p:pic>
      <p:pic>
        <p:nvPicPr>
          <p:cNvPr id="4" name="Âm thanh câu trả lời đúng và tiếng vỗ tay   the correct answer and applause   Background Music (1)">
            <a:hlinkClick r:id="" action="ppaction://media"/>
            <a:extLst>
              <a:ext uri="{FF2B5EF4-FFF2-40B4-BE49-F238E27FC236}">
                <a16:creationId xmlns:a16="http://schemas.microsoft.com/office/drawing/2014/main" id="{04B6EC66-5FD5-647D-3F9E-1D0F2B5A54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20064" y="10616108"/>
            <a:ext cx="1296144" cy="1296144"/>
          </a:xfrm>
          <a:prstGeom prst="rect">
            <a:avLst/>
          </a:prstGeom>
        </p:spPr>
      </p:pic>
      <p:sp>
        <p:nvSpPr>
          <p:cNvPr id="3" name="Rectangle 2">
            <a:extLst>
              <a:ext uri="{FF2B5EF4-FFF2-40B4-BE49-F238E27FC236}">
                <a16:creationId xmlns:a16="http://schemas.microsoft.com/office/drawing/2014/main" id="{42EB88DA-213F-6C04-41F5-D387A85F06C7}"/>
              </a:ext>
            </a:extLst>
          </p:cNvPr>
          <p:cNvSpPr/>
          <p:nvPr/>
        </p:nvSpPr>
        <p:spPr>
          <a:xfrm>
            <a:off x="0" y="1099091"/>
            <a:ext cx="18288000" cy="535402"/>
          </a:xfrm>
          <a:prstGeom prst="rect">
            <a:avLst/>
          </a:prstGeom>
          <a:blipFill dpi="0" rotWithShape="1">
            <a:blip r:embed="rId10"/>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6" name="Rectangle 5">
            <a:extLst>
              <a:ext uri="{FF2B5EF4-FFF2-40B4-BE49-F238E27FC236}">
                <a16:creationId xmlns:a16="http://schemas.microsoft.com/office/drawing/2014/main" id="{280FA3B3-DDC2-C981-E91F-EE894D3517D6}"/>
              </a:ext>
            </a:extLst>
          </p:cNvPr>
          <p:cNvSpPr/>
          <p:nvPr/>
        </p:nvSpPr>
        <p:spPr>
          <a:xfrm>
            <a:off x="1119893" y="946153"/>
            <a:ext cx="13829946" cy="854830"/>
          </a:xfrm>
          <a:prstGeom prst="rect">
            <a:avLst/>
          </a:prstGeom>
          <a:blipFill dpi="0" rotWithShape="1">
            <a:blip r:embed="rId10"/>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7" name="Oval 6">
            <a:extLst>
              <a:ext uri="{FF2B5EF4-FFF2-40B4-BE49-F238E27FC236}">
                <a16:creationId xmlns:a16="http://schemas.microsoft.com/office/drawing/2014/main" id="{3552C63D-6FB3-F9F0-B438-BFEC3D688BE1}"/>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 name="Rectangle 7">
            <a:extLst>
              <a:ext uri="{FF2B5EF4-FFF2-40B4-BE49-F238E27FC236}">
                <a16:creationId xmlns:a16="http://schemas.microsoft.com/office/drawing/2014/main" id="{5063C44B-697B-8523-7A61-72132BC3302D}"/>
              </a:ext>
            </a:extLst>
          </p:cNvPr>
          <p:cNvSpPr/>
          <p:nvPr/>
        </p:nvSpPr>
        <p:spPr>
          <a:xfrm>
            <a:off x="1368534" y="130574"/>
            <a:ext cx="13276380" cy="3184125"/>
          </a:xfrm>
          <a:prstGeom prst="rect">
            <a:avLst/>
          </a:prstGeom>
          <a:blipFill>
            <a:blip r:embed="rId10"/>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Times New Roman" panose="02020603050405020304" pitchFamily="18" charset="0"/>
                <a:cs typeface="Times New Roman" panose="02020603050405020304" pitchFamily="18" charset="0"/>
              </a:rPr>
              <a:t>Chùm sáng song song qua thấu kính hội tụ trở thành chum sáng</a:t>
            </a:r>
            <a:endParaRPr lang="en-US" sz="177700" b="1" dirty="0">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8827654E-B02D-3958-F07D-ABC8786E26D9}"/>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0" name="Oval 9">
            <a:extLst>
              <a:ext uri="{FF2B5EF4-FFF2-40B4-BE49-F238E27FC236}">
                <a16:creationId xmlns:a16="http://schemas.microsoft.com/office/drawing/2014/main" id="{06D5C203-CCC6-BA0C-F2B4-EA91F511CB6C}"/>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1" name="Oval 10">
            <a:extLst>
              <a:ext uri="{FF2B5EF4-FFF2-40B4-BE49-F238E27FC236}">
                <a16:creationId xmlns:a16="http://schemas.microsoft.com/office/drawing/2014/main" id="{7848C144-3FCC-DD4C-BED4-93447C63A3F3}"/>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2" name="Oval 11">
            <a:extLst>
              <a:ext uri="{FF2B5EF4-FFF2-40B4-BE49-F238E27FC236}">
                <a16:creationId xmlns:a16="http://schemas.microsoft.com/office/drawing/2014/main" id="{9C88A88E-2DE7-09BA-C29A-73D95E92F07B}"/>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3" name="Oval 12">
            <a:extLst>
              <a:ext uri="{FF2B5EF4-FFF2-40B4-BE49-F238E27FC236}">
                <a16:creationId xmlns:a16="http://schemas.microsoft.com/office/drawing/2014/main" id="{E8ADF929-2D00-6E37-6684-6A0CA1C2A1D6}"/>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4" name="Oval 13">
            <a:extLst>
              <a:ext uri="{FF2B5EF4-FFF2-40B4-BE49-F238E27FC236}">
                <a16:creationId xmlns:a16="http://schemas.microsoft.com/office/drawing/2014/main" id="{78A7A9C1-CD95-AB94-3131-DAD89A05225F}"/>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10</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5" name="Oval 14">
            <a:extLst>
              <a:ext uri="{FF2B5EF4-FFF2-40B4-BE49-F238E27FC236}">
                <a16:creationId xmlns:a16="http://schemas.microsoft.com/office/drawing/2014/main" id="{A4E23A94-B800-D859-7985-D9D85F2957AD}"/>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09</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6" name="Oval 15">
            <a:extLst>
              <a:ext uri="{FF2B5EF4-FFF2-40B4-BE49-F238E27FC236}">
                <a16:creationId xmlns:a16="http://schemas.microsoft.com/office/drawing/2014/main" id="{9B707F6B-26BE-42E0-63DD-1C75DEBAE48F}"/>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08</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7" name="Oval 16">
            <a:extLst>
              <a:ext uri="{FF2B5EF4-FFF2-40B4-BE49-F238E27FC236}">
                <a16:creationId xmlns:a16="http://schemas.microsoft.com/office/drawing/2014/main" id="{DFE7112F-B0A1-7529-7F24-AC6A99D4FE38}"/>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07</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8" name="Oval 17">
            <a:extLst>
              <a:ext uri="{FF2B5EF4-FFF2-40B4-BE49-F238E27FC236}">
                <a16:creationId xmlns:a16="http://schemas.microsoft.com/office/drawing/2014/main" id="{EE3D0CD6-2D93-5334-224F-012D04C5F344}"/>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06</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26" name="Oval 25">
            <a:extLst>
              <a:ext uri="{FF2B5EF4-FFF2-40B4-BE49-F238E27FC236}">
                <a16:creationId xmlns:a16="http://schemas.microsoft.com/office/drawing/2014/main" id="{FF8FDF00-3881-27FD-B566-2A770C244F03}"/>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1" name="Oval 40">
            <a:extLst>
              <a:ext uri="{FF2B5EF4-FFF2-40B4-BE49-F238E27FC236}">
                <a16:creationId xmlns:a16="http://schemas.microsoft.com/office/drawing/2014/main" id="{4145AA3A-FA50-648A-774F-B9B5EC9B61B5}"/>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2" name="Oval 41">
            <a:extLst>
              <a:ext uri="{FF2B5EF4-FFF2-40B4-BE49-F238E27FC236}">
                <a16:creationId xmlns:a16="http://schemas.microsoft.com/office/drawing/2014/main" id="{032AF13D-4533-08DA-0838-480C576DACEA}"/>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3" name="Oval 42">
            <a:extLst>
              <a:ext uri="{FF2B5EF4-FFF2-40B4-BE49-F238E27FC236}">
                <a16:creationId xmlns:a16="http://schemas.microsoft.com/office/drawing/2014/main" id="{6801AC7E-CCD9-E48A-B984-ACEF9833533A}"/>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4" name="Oval 43">
            <a:extLst>
              <a:ext uri="{FF2B5EF4-FFF2-40B4-BE49-F238E27FC236}">
                <a16:creationId xmlns:a16="http://schemas.microsoft.com/office/drawing/2014/main" id="{159F1129-D8BD-B500-B2F5-4B16FD704022}"/>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7" name="Oval 46">
            <a:hlinkClick r:id="rId6" action="ppaction://hlinksldjump"/>
            <a:extLst>
              <a:ext uri="{FF2B5EF4-FFF2-40B4-BE49-F238E27FC236}">
                <a16:creationId xmlns:a16="http://schemas.microsoft.com/office/drawing/2014/main" id="{9874D6C3-B061-1AE2-FBEE-5D8E8BEA63B6}"/>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HẾT GIỜ</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8" name="Oval 47">
            <a:extLst>
              <a:ext uri="{FF2B5EF4-FFF2-40B4-BE49-F238E27FC236}">
                <a16:creationId xmlns:a16="http://schemas.microsoft.com/office/drawing/2014/main" id="{B4297E42-3001-4DB8-5E24-2A87CCFB89E0}"/>
              </a:ext>
            </a:extLst>
          </p:cNvPr>
          <p:cNvSpPr/>
          <p:nvPr/>
        </p:nvSpPr>
        <p:spPr>
          <a:xfrm>
            <a:off x="15201170" y="213848"/>
            <a:ext cx="1996248" cy="1996248"/>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srgbClr val="00FFCC"/>
              </a:solidFill>
              <a:latin typeface="Montserrat" panose="00000500000000000000" pitchFamily="2" charset="-93"/>
              <a:sym typeface="Arial"/>
            </a:endParaRPr>
          </a:p>
        </p:txBody>
      </p:sp>
      <p:sp>
        <p:nvSpPr>
          <p:cNvPr id="54" name="Rectangle: Rounded Corners 53">
            <a:extLst>
              <a:ext uri="{FF2B5EF4-FFF2-40B4-BE49-F238E27FC236}">
                <a16:creationId xmlns:a16="http://schemas.microsoft.com/office/drawing/2014/main" id="{291E1502-01A7-BC49-D87C-EA4A20837270}"/>
              </a:ext>
            </a:extLst>
          </p:cNvPr>
          <p:cNvSpPr/>
          <p:nvPr/>
        </p:nvSpPr>
        <p:spPr>
          <a:xfrm>
            <a:off x="990600" y="6905866"/>
            <a:ext cx="5814309" cy="128563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5000" b="1">
                <a:latin typeface="Times New Roman" panose="02020603050405020304" pitchFamily="18" charset="0"/>
                <a:cs typeface="Times New Roman" panose="02020603050405020304" pitchFamily="18" charset="0"/>
              </a:rPr>
              <a:t>C. hội tụ</a:t>
            </a:r>
            <a:endParaRPr lang="en-US" sz="5000">
              <a:latin typeface="Times New Roman" panose="02020603050405020304" pitchFamily="18"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id="{DD9A8103-D0CB-8FB7-ADBC-7017FD03C9F4}"/>
              </a:ext>
            </a:extLst>
          </p:cNvPr>
          <p:cNvSpPr/>
          <p:nvPr/>
        </p:nvSpPr>
        <p:spPr>
          <a:xfrm>
            <a:off x="990600" y="5323397"/>
            <a:ext cx="5814308" cy="128563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5000" b="1">
                <a:latin typeface="Times New Roman" panose="02020603050405020304" pitchFamily="18" charset="0"/>
                <a:cs typeface="Times New Roman" panose="02020603050405020304" pitchFamily="18" charset="0"/>
              </a:rPr>
              <a:t>B. phân kì</a:t>
            </a:r>
          </a:p>
        </p:txBody>
      </p:sp>
      <p:sp>
        <p:nvSpPr>
          <p:cNvPr id="59" name="Rectangle: Rounded Corners 58">
            <a:extLst>
              <a:ext uri="{FF2B5EF4-FFF2-40B4-BE49-F238E27FC236}">
                <a16:creationId xmlns:a16="http://schemas.microsoft.com/office/drawing/2014/main" id="{083B6CE2-A79F-3F9A-BF8F-51E73A803CF3}"/>
              </a:ext>
            </a:extLst>
          </p:cNvPr>
          <p:cNvSpPr/>
          <p:nvPr/>
        </p:nvSpPr>
        <p:spPr>
          <a:xfrm>
            <a:off x="990600" y="8376984"/>
            <a:ext cx="5814308" cy="1569000"/>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5000" b="1">
                <a:latin typeface="Times New Roman" panose="02020603050405020304" pitchFamily="18" charset="0"/>
                <a:cs typeface="Times New Roman" panose="02020603050405020304" pitchFamily="18" charset="0"/>
              </a:rPr>
              <a:t>D. song song</a:t>
            </a:r>
          </a:p>
        </p:txBody>
      </p:sp>
      <p:sp>
        <p:nvSpPr>
          <p:cNvPr id="56" name="Oval 55">
            <a:extLst>
              <a:ext uri="{FF2B5EF4-FFF2-40B4-BE49-F238E27FC236}">
                <a16:creationId xmlns:a16="http://schemas.microsoft.com/office/drawing/2014/main" id="{802F1B68-C0BF-8696-DC4E-F340BA206AB2}"/>
              </a:ext>
            </a:extLst>
          </p:cNvPr>
          <p:cNvSpPr/>
          <p:nvPr/>
        </p:nvSpPr>
        <p:spPr>
          <a:xfrm>
            <a:off x="797034" y="7053223"/>
            <a:ext cx="1143000" cy="1143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60" name="Rectangle: Rounded Corners 59">
            <a:extLst>
              <a:ext uri="{FF2B5EF4-FFF2-40B4-BE49-F238E27FC236}">
                <a16:creationId xmlns:a16="http://schemas.microsoft.com/office/drawing/2014/main" id="{DA12B860-0753-878A-C7AA-F79BBFE9EA71}"/>
              </a:ext>
            </a:extLst>
          </p:cNvPr>
          <p:cNvSpPr/>
          <p:nvPr/>
        </p:nvSpPr>
        <p:spPr>
          <a:xfrm>
            <a:off x="990600" y="3959952"/>
            <a:ext cx="5943600" cy="1143000"/>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5000" b="1">
                <a:latin typeface="Times New Roman" panose="02020603050405020304" pitchFamily="18" charset="0"/>
                <a:cs typeface="Times New Roman" panose="02020603050405020304" pitchFamily="18" charset="0"/>
              </a:rPr>
              <a:t>A. Không xác định</a:t>
            </a:r>
            <a:endParaRPr lang="en-US" sz="50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CADBE8-E99C-042E-7D21-3004BE0AF6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6509" y="3959952"/>
            <a:ext cx="9964457" cy="4644890"/>
          </a:xfrm>
          <a:prstGeom prst="rect">
            <a:avLst/>
          </a:prstGeom>
        </p:spPr>
      </p:pic>
    </p:spTree>
    <p:extLst>
      <p:ext uri="{BB962C8B-B14F-4D97-AF65-F5344CB8AC3E}">
        <p14:creationId xmlns:p14="http://schemas.microsoft.com/office/powerpoint/2010/main" val="26216738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0" fill="hold"/>
                                        <p:tgtEl>
                                          <p:spTgt spid="4"/>
                                        </p:tgtEl>
                                      </p:cBhvr>
                                    </p:cmd>
                                  </p:childTnLst>
                                </p:cTn>
                              </p:par>
                            </p:childTnLst>
                          </p:cTn>
                        </p:par>
                        <p:par>
                          <p:cTn id="7" fill="hold">
                            <p:stCondLst>
                              <p:cond delay="4080"/>
                            </p:stCondLst>
                            <p:childTnLst>
                              <p:par>
                                <p:cTn id="8" presetID="10"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5" name="nhacchocauhoi.wav"/>
                                        </p:tgtEl>
                                      </p:cMediaNode>
                                    </p:audio>
                                  </p:subTnLst>
                                </p:cTn>
                              </p:par>
                              <p:par>
                                <p:cTn id="18" presetID="8" presetClass="emph" presetSubtype="0" repeatCount="indefinite" fill="hold" grpId="1" nodeType="withEffect">
                                  <p:stCondLst>
                                    <p:cond delay="0"/>
                                  </p:stCondLst>
                                  <p:childTnLst>
                                    <p:animRot by="21600000">
                                      <p:cBhvr>
                                        <p:cTn id="19" dur="1000" fill="hold"/>
                                        <p:tgtEl>
                                          <p:spTgt spid="48"/>
                                        </p:tgtEl>
                                        <p:attrNameLst>
                                          <p:attrName>r</p:attrName>
                                        </p:attrNameLst>
                                      </p:cBhvr>
                                    </p:animRot>
                                  </p:childTnLst>
                                </p:cTn>
                              </p:par>
                              <p:par>
                                <p:cTn id="20" presetID="21" presetClass="exit" presetSubtype="1" repeatCount="indefinite" fill="hold" grpId="0" nodeType="withEffect">
                                  <p:stCondLst>
                                    <p:cond delay="0"/>
                                  </p:stCondLst>
                                  <p:childTnLst>
                                    <p:animEffect transition="out" filter="wheel(1)">
                                      <p:cBhvr>
                                        <p:cTn id="21" dur="1000"/>
                                        <p:tgtEl>
                                          <p:spTgt spid="48"/>
                                        </p:tgtEl>
                                      </p:cBhvr>
                                    </p:animEffect>
                                    <p:set>
                                      <p:cBhvr>
                                        <p:cTn id="22" dur="1" fill="hold">
                                          <p:stCondLst>
                                            <p:cond delay="999"/>
                                          </p:stCondLst>
                                        </p:cTn>
                                        <p:tgtEl>
                                          <p:spTgt spid="48"/>
                                        </p:tgtEl>
                                        <p:attrNameLst>
                                          <p:attrName>style.visibility</p:attrName>
                                        </p:attrNameLst>
                                      </p:cBhvr>
                                      <p:to>
                                        <p:strVal val="hidden"/>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999"/>
                                          </p:stCondLst>
                                        </p:cTn>
                                        <p:tgtEl>
                                          <p:spTgt spid="10"/>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999"/>
                                          </p:stCondLst>
                                        </p:cTn>
                                        <p:tgtEl>
                                          <p:spTgt spid="11"/>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grpId="0" nodeType="afterEffect">
                                  <p:stCondLst>
                                    <p:cond delay="0"/>
                                  </p:stCondLst>
                                  <p:childTnLst>
                                    <p:set>
                                      <p:cBhvr>
                                        <p:cTn id="31" dur="1" fill="hold">
                                          <p:stCondLst>
                                            <p:cond delay="999"/>
                                          </p:stCondLst>
                                        </p:cTn>
                                        <p:tgtEl>
                                          <p:spTgt spid="12"/>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50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60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70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90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10000"/>
                            </p:stCondLst>
                            <p:childTnLst>
                              <p:par>
                                <p:cTn id="51" presetID="1" presetClass="entr" presetSubtype="0" fill="hold" grpId="0" nodeType="afterEffect">
                                  <p:stCondLst>
                                    <p:cond delay="0"/>
                                  </p:stCondLst>
                                  <p:childTnLst>
                                    <p:set>
                                      <p:cBhvr>
                                        <p:cTn id="52" dur="1" fill="hold">
                                          <p:stCondLst>
                                            <p:cond delay="999"/>
                                          </p:stCondLst>
                                        </p:cTn>
                                        <p:tgtEl>
                                          <p:spTgt spid="26"/>
                                        </p:tgtEl>
                                        <p:attrNameLst>
                                          <p:attrName>style.visibility</p:attrName>
                                        </p:attrNameLst>
                                      </p:cBhvr>
                                      <p:to>
                                        <p:strVal val="visible"/>
                                      </p:to>
                                    </p:set>
                                  </p:childTnLst>
                                </p:cTn>
                              </p:par>
                            </p:childTnLst>
                          </p:cTn>
                        </p:par>
                        <p:par>
                          <p:cTn id="53" fill="hold">
                            <p:stCondLst>
                              <p:cond delay="11000"/>
                            </p:stCondLst>
                            <p:childTnLst>
                              <p:par>
                                <p:cTn id="54" presetID="1" presetClass="entr" presetSubtype="0" fill="hold" grpId="0" nodeType="afterEffect">
                                  <p:stCondLst>
                                    <p:cond delay="0"/>
                                  </p:stCondLst>
                                  <p:childTnLst>
                                    <p:set>
                                      <p:cBhvr>
                                        <p:cTn id="55" dur="1" fill="hold">
                                          <p:stCondLst>
                                            <p:cond delay="999"/>
                                          </p:stCondLst>
                                        </p:cTn>
                                        <p:tgtEl>
                                          <p:spTgt spid="41"/>
                                        </p:tgtEl>
                                        <p:attrNameLst>
                                          <p:attrName>style.visibility</p:attrName>
                                        </p:attrNameLst>
                                      </p:cBhvr>
                                      <p:to>
                                        <p:strVal val="visible"/>
                                      </p:to>
                                    </p:set>
                                  </p:childTnLst>
                                </p:cTn>
                              </p:par>
                            </p:childTnLst>
                          </p:cTn>
                        </p:par>
                        <p:par>
                          <p:cTn id="56" fill="hold">
                            <p:stCondLst>
                              <p:cond delay="12000"/>
                            </p:stCondLst>
                            <p:childTnLst>
                              <p:par>
                                <p:cTn id="57" presetID="1" presetClass="entr" presetSubtype="0" fill="hold" grpId="0" nodeType="afterEffect">
                                  <p:stCondLst>
                                    <p:cond delay="0"/>
                                  </p:stCondLst>
                                  <p:childTnLst>
                                    <p:set>
                                      <p:cBhvr>
                                        <p:cTn id="58" dur="1" fill="hold">
                                          <p:stCondLst>
                                            <p:cond delay="999"/>
                                          </p:stCondLst>
                                        </p:cTn>
                                        <p:tgtEl>
                                          <p:spTgt spid="42"/>
                                        </p:tgtEl>
                                        <p:attrNameLst>
                                          <p:attrName>style.visibility</p:attrName>
                                        </p:attrNameLst>
                                      </p:cBhvr>
                                      <p:to>
                                        <p:strVal val="visible"/>
                                      </p:to>
                                    </p:set>
                                  </p:childTnLst>
                                </p:cTn>
                              </p:par>
                            </p:childTnLst>
                          </p:cTn>
                        </p:par>
                        <p:par>
                          <p:cTn id="59" fill="hold">
                            <p:stCondLst>
                              <p:cond delay="13000"/>
                            </p:stCondLst>
                            <p:childTnLst>
                              <p:par>
                                <p:cTn id="60" presetID="1" presetClass="entr" presetSubtype="0" fill="hold" grpId="0" nodeType="afterEffect">
                                  <p:stCondLst>
                                    <p:cond delay="0"/>
                                  </p:stCondLst>
                                  <p:childTnLst>
                                    <p:set>
                                      <p:cBhvr>
                                        <p:cTn id="61" dur="1" fill="hold">
                                          <p:stCondLst>
                                            <p:cond delay="999"/>
                                          </p:stCondLst>
                                        </p:cTn>
                                        <p:tgtEl>
                                          <p:spTgt spid="43"/>
                                        </p:tgtEl>
                                        <p:attrNameLst>
                                          <p:attrName>style.visibility</p:attrName>
                                        </p:attrNameLst>
                                      </p:cBhvr>
                                      <p:to>
                                        <p:strVal val="visible"/>
                                      </p:to>
                                    </p:set>
                                  </p:childTnLst>
                                </p:cTn>
                              </p:par>
                            </p:childTnLst>
                          </p:cTn>
                        </p:par>
                        <p:par>
                          <p:cTn id="62" fill="hold">
                            <p:stCondLst>
                              <p:cond delay="14000"/>
                            </p:stCondLst>
                            <p:childTnLst>
                              <p:par>
                                <p:cTn id="63" presetID="1" presetClass="entr" presetSubtype="0" fill="hold" grpId="0" nodeType="afterEffect">
                                  <p:stCondLst>
                                    <p:cond delay="0"/>
                                  </p:stCondLst>
                                  <p:childTnLst>
                                    <p:set>
                                      <p:cBhvr>
                                        <p:cTn id="64" dur="1" fill="hold">
                                          <p:stCondLst>
                                            <p:cond delay="999"/>
                                          </p:stCondLst>
                                        </p:cTn>
                                        <p:tgtEl>
                                          <p:spTgt spid="44"/>
                                        </p:tgtEl>
                                        <p:attrNameLst>
                                          <p:attrName>style.visibility</p:attrName>
                                        </p:attrNameLst>
                                      </p:cBhvr>
                                      <p:to>
                                        <p:strVal val="visible"/>
                                      </p:to>
                                    </p:set>
                                  </p:childTnLst>
                                </p:cTn>
                              </p:par>
                            </p:childTnLst>
                          </p:cTn>
                        </p:par>
                        <p:par>
                          <p:cTn id="65" fill="hold">
                            <p:stCondLst>
                              <p:cond delay="15000"/>
                            </p:stCondLst>
                            <p:childTnLst>
                              <p:par>
                                <p:cTn id="66" presetID="1" presetClass="entr" presetSubtype="0" fill="hold" grpId="0" nodeType="afterEffect">
                                  <p:stCondLst>
                                    <p:cond delay="0"/>
                                  </p:stCondLst>
                                  <p:childTnLst>
                                    <p:set>
                                      <p:cBhvr>
                                        <p:cTn id="67" dur="1" fill="hold">
                                          <p:stCondLst>
                                            <p:cond delay="999"/>
                                          </p:stCondLst>
                                        </p:cTn>
                                        <p:tgtEl>
                                          <p:spTgt spid="4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mph" presetSubtype="2" fill="hold" nodeType="clickEffect">
                                  <p:stCondLst>
                                    <p:cond delay="0"/>
                                  </p:stCondLst>
                                  <p:childTnLst>
                                    <p:animClr clrSpc="rgb" dir="cw">
                                      <p:cBhvr override="childStyle">
                                        <p:cTn id="71" dur="2000" fill="hold"/>
                                        <p:tgtEl>
                                          <p:spTgt spid="54">
                                            <p:txEl>
                                              <p:pRg st="0" end="0"/>
                                            </p:txEl>
                                          </p:spTgt>
                                        </p:tgtEl>
                                        <p:attrNameLst>
                                          <p:attrName>style.color</p:attrName>
                                        </p:attrNameLst>
                                      </p:cBhvr>
                                      <p:to>
                                        <a:srgbClr val="FF0000"/>
                                      </p:to>
                                    </p:animClr>
                                  </p:childTnLst>
                                </p:cTn>
                              </p:par>
                              <p:par>
                                <p:cTn id="72" presetID="42" presetClass="entr" presetSubtype="0" fill="hold" grpId="0"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1000"/>
                                        <p:tgtEl>
                                          <p:spTgt spid="56"/>
                                        </p:tgtEl>
                                      </p:cBhvr>
                                    </p:animEffect>
                                    <p:anim calcmode="lin" valueType="num">
                                      <p:cBhvr>
                                        <p:cTn id="75" dur="1000" fill="hold"/>
                                        <p:tgtEl>
                                          <p:spTgt spid="56"/>
                                        </p:tgtEl>
                                        <p:attrNameLst>
                                          <p:attrName>ppt_x</p:attrName>
                                        </p:attrNameLst>
                                      </p:cBhvr>
                                      <p:tavLst>
                                        <p:tav tm="0">
                                          <p:val>
                                            <p:strVal val="#ppt_x"/>
                                          </p:val>
                                        </p:tav>
                                        <p:tav tm="100000">
                                          <p:val>
                                            <p:strVal val="#ppt_x"/>
                                          </p:val>
                                        </p:tav>
                                      </p:tavLst>
                                    </p:anim>
                                    <p:anim calcmode="lin" valueType="num">
                                      <p:cBhvr>
                                        <p:cTn id="7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6" grpId="0" animBg="1"/>
      <p:bldP spid="41" grpId="0" animBg="1"/>
      <p:bldP spid="42" grpId="0" animBg="1"/>
      <p:bldP spid="43" grpId="0" animBg="1"/>
      <p:bldP spid="44" grpId="0" animBg="1"/>
      <p:bldP spid="47" grpId="0" animBg="1"/>
      <p:bldP spid="48" grpId="0" animBg="1"/>
      <p:bldP spid="48" grpId="1" animBg="1"/>
      <p:bldP spid="48" grpId="2"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3" name="Graphic 42" descr="Plant">
            <a:hlinkClick r:id="rId6" action="ppaction://hlinksldjump"/>
            <a:extLst>
              <a:ext uri="{FF2B5EF4-FFF2-40B4-BE49-F238E27FC236}">
                <a16:creationId xmlns:a16="http://schemas.microsoft.com/office/drawing/2014/main" id="{19641CFE-5CD5-40A6-A331-79BB48C021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672248" y="8671248"/>
            <a:ext cx="1615752" cy="1615752"/>
          </a:xfrm>
          <a:prstGeom prst="rect">
            <a:avLst/>
          </a:prstGeom>
        </p:spPr>
      </p:pic>
      <p:pic>
        <p:nvPicPr>
          <p:cNvPr id="2" name="Âm thanh câu trả lời đúng và tiếng vỗ tay   the correct answer and applause   Background Music (1)">
            <a:hlinkClick r:id="" action="ppaction://media"/>
            <a:extLst>
              <a:ext uri="{FF2B5EF4-FFF2-40B4-BE49-F238E27FC236}">
                <a16:creationId xmlns:a16="http://schemas.microsoft.com/office/drawing/2014/main" id="{73B7F3AC-A825-CFC6-72A1-3FC3DFFEAA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20064" y="10616108"/>
            <a:ext cx="1296144" cy="1296144"/>
          </a:xfrm>
          <a:prstGeom prst="rect">
            <a:avLst/>
          </a:prstGeom>
        </p:spPr>
      </p:pic>
      <p:sp>
        <p:nvSpPr>
          <p:cNvPr id="4" name="Rectangle 3">
            <a:extLst>
              <a:ext uri="{FF2B5EF4-FFF2-40B4-BE49-F238E27FC236}">
                <a16:creationId xmlns:a16="http://schemas.microsoft.com/office/drawing/2014/main" id="{45A9DF6E-F1EC-D9BD-D2D8-2A292723BFCB}"/>
              </a:ext>
            </a:extLst>
          </p:cNvPr>
          <p:cNvSpPr/>
          <p:nvPr/>
        </p:nvSpPr>
        <p:spPr>
          <a:xfrm>
            <a:off x="0" y="1099091"/>
            <a:ext cx="18288000" cy="535402"/>
          </a:xfrm>
          <a:prstGeom prst="rect">
            <a:avLst/>
          </a:prstGeom>
          <a:blipFill dpi="0" rotWithShape="1">
            <a:blip r:embed="rId10"/>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6" name="Rectangle 5">
            <a:extLst>
              <a:ext uri="{FF2B5EF4-FFF2-40B4-BE49-F238E27FC236}">
                <a16:creationId xmlns:a16="http://schemas.microsoft.com/office/drawing/2014/main" id="{9D7CBAFA-5CF8-576A-C07F-C7EE59E6EBEF}"/>
              </a:ext>
            </a:extLst>
          </p:cNvPr>
          <p:cNvSpPr/>
          <p:nvPr/>
        </p:nvSpPr>
        <p:spPr>
          <a:xfrm>
            <a:off x="1119893" y="946153"/>
            <a:ext cx="13829946" cy="854830"/>
          </a:xfrm>
          <a:prstGeom prst="rect">
            <a:avLst/>
          </a:prstGeom>
          <a:blipFill dpi="0" rotWithShape="1">
            <a:blip r:embed="rId10"/>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7" name="Oval 6">
            <a:extLst>
              <a:ext uri="{FF2B5EF4-FFF2-40B4-BE49-F238E27FC236}">
                <a16:creationId xmlns:a16="http://schemas.microsoft.com/office/drawing/2014/main" id="{5E817737-D16D-E3DB-0191-1521A043B16D}"/>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8" name="Rectangle 7">
            <a:extLst>
              <a:ext uri="{FF2B5EF4-FFF2-40B4-BE49-F238E27FC236}">
                <a16:creationId xmlns:a16="http://schemas.microsoft.com/office/drawing/2014/main" id="{2131EBEF-9D91-564B-DBA7-4E99486055F5}"/>
              </a:ext>
            </a:extLst>
          </p:cNvPr>
          <p:cNvSpPr/>
          <p:nvPr/>
        </p:nvSpPr>
        <p:spPr>
          <a:xfrm>
            <a:off x="1368534" y="130574"/>
            <a:ext cx="13276380" cy="3184125"/>
          </a:xfrm>
          <a:prstGeom prst="rect">
            <a:avLst/>
          </a:prstGeom>
          <a:blipFill>
            <a:blip r:embed="rId10"/>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Times New Roman" panose="02020603050405020304" pitchFamily="18" charset="0"/>
                <a:cs typeface="Times New Roman" panose="02020603050405020304" pitchFamily="18" charset="0"/>
              </a:rPr>
              <a:t>Một vật đặt trong khoảng tiêu cự cảu thấu kính hội tụ. Đặc điểm của ảnh của vật tạo bởi thấu kính là</a:t>
            </a:r>
            <a:endParaRPr lang="en-US" sz="400000" b="1" dirty="0">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AF592739-A84D-8F5A-18A4-5CE7AFFC799C}"/>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0" name="Oval 9">
            <a:extLst>
              <a:ext uri="{FF2B5EF4-FFF2-40B4-BE49-F238E27FC236}">
                <a16:creationId xmlns:a16="http://schemas.microsoft.com/office/drawing/2014/main" id="{FFE197F9-2AC6-E43F-C553-21E035AFE44D}"/>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1" name="Oval 10">
            <a:extLst>
              <a:ext uri="{FF2B5EF4-FFF2-40B4-BE49-F238E27FC236}">
                <a16:creationId xmlns:a16="http://schemas.microsoft.com/office/drawing/2014/main" id="{A3FF19DA-9CA0-93C0-D083-7BC26C0CF04A}"/>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2" name="Oval 11">
            <a:extLst>
              <a:ext uri="{FF2B5EF4-FFF2-40B4-BE49-F238E27FC236}">
                <a16:creationId xmlns:a16="http://schemas.microsoft.com/office/drawing/2014/main" id="{FB3B9D62-B6FA-B89C-FD63-912342A7DA35}"/>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3" name="Oval 12">
            <a:extLst>
              <a:ext uri="{FF2B5EF4-FFF2-40B4-BE49-F238E27FC236}">
                <a16:creationId xmlns:a16="http://schemas.microsoft.com/office/drawing/2014/main" id="{CF779918-B3C7-2C7D-0858-380BAA6C6298}"/>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4" name="Oval 13">
            <a:extLst>
              <a:ext uri="{FF2B5EF4-FFF2-40B4-BE49-F238E27FC236}">
                <a16:creationId xmlns:a16="http://schemas.microsoft.com/office/drawing/2014/main" id="{0871E949-139B-25BF-6ABB-80841CE2C594}"/>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10</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5" name="Oval 14">
            <a:extLst>
              <a:ext uri="{FF2B5EF4-FFF2-40B4-BE49-F238E27FC236}">
                <a16:creationId xmlns:a16="http://schemas.microsoft.com/office/drawing/2014/main" id="{DCFE8116-D9F7-53C6-8E9D-9E99C87B8411}"/>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09</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6" name="Oval 15">
            <a:extLst>
              <a:ext uri="{FF2B5EF4-FFF2-40B4-BE49-F238E27FC236}">
                <a16:creationId xmlns:a16="http://schemas.microsoft.com/office/drawing/2014/main" id="{FC49C5B7-EE73-306E-9D52-91D7B2E71763}"/>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08</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17" name="Oval 16">
            <a:extLst>
              <a:ext uri="{FF2B5EF4-FFF2-40B4-BE49-F238E27FC236}">
                <a16:creationId xmlns:a16="http://schemas.microsoft.com/office/drawing/2014/main" id="{9EBE9469-1380-2269-D745-73F9FB1A5722}"/>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07</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26" name="Oval 25">
            <a:extLst>
              <a:ext uri="{FF2B5EF4-FFF2-40B4-BE49-F238E27FC236}">
                <a16:creationId xmlns:a16="http://schemas.microsoft.com/office/drawing/2014/main" id="{A68A8173-15A0-A3EA-427F-11132472F4C3}"/>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06</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0" name="Oval 39">
            <a:extLst>
              <a:ext uri="{FF2B5EF4-FFF2-40B4-BE49-F238E27FC236}">
                <a16:creationId xmlns:a16="http://schemas.microsoft.com/office/drawing/2014/main" id="{18747811-4E35-0025-EF5E-E96AD7C7A602}"/>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2" name="Oval 41">
            <a:extLst>
              <a:ext uri="{FF2B5EF4-FFF2-40B4-BE49-F238E27FC236}">
                <a16:creationId xmlns:a16="http://schemas.microsoft.com/office/drawing/2014/main" id="{0A5F12A8-BC3D-A793-EE49-DE4BE4729E3F}"/>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4" name="Oval 43">
            <a:extLst>
              <a:ext uri="{FF2B5EF4-FFF2-40B4-BE49-F238E27FC236}">
                <a16:creationId xmlns:a16="http://schemas.microsoft.com/office/drawing/2014/main" id="{F8FE2CF7-6212-9485-045E-5F115D700C06}"/>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7" name="Oval 46">
            <a:extLst>
              <a:ext uri="{FF2B5EF4-FFF2-40B4-BE49-F238E27FC236}">
                <a16:creationId xmlns:a16="http://schemas.microsoft.com/office/drawing/2014/main" id="{05AABAD5-9049-9FCF-9441-8D395790E673}"/>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9" name="Oval 48">
            <a:extLst>
              <a:ext uri="{FF2B5EF4-FFF2-40B4-BE49-F238E27FC236}">
                <a16:creationId xmlns:a16="http://schemas.microsoft.com/office/drawing/2014/main" id="{739A5A99-9B7D-034C-3198-43EE58335B21}"/>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1" name="Oval 50">
            <a:hlinkClick r:id="rId6" action="ppaction://hlinksldjump"/>
            <a:extLst>
              <a:ext uri="{FF2B5EF4-FFF2-40B4-BE49-F238E27FC236}">
                <a16:creationId xmlns:a16="http://schemas.microsoft.com/office/drawing/2014/main" id="{097FD582-0C68-E32C-D7F1-D6D4238D9132}"/>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HẾT GIỜ</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2" name="Oval 51">
            <a:extLst>
              <a:ext uri="{FF2B5EF4-FFF2-40B4-BE49-F238E27FC236}">
                <a16:creationId xmlns:a16="http://schemas.microsoft.com/office/drawing/2014/main" id="{91A72445-BA89-F88C-579D-492491EE1C98}"/>
              </a:ext>
            </a:extLst>
          </p:cNvPr>
          <p:cNvSpPr/>
          <p:nvPr/>
        </p:nvSpPr>
        <p:spPr>
          <a:xfrm>
            <a:off x="15201170" y="213848"/>
            <a:ext cx="1996248" cy="1996248"/>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srgbClr val="00FFCC"/>
              </a:solidFill>
              <a:latin typeface="Montserrat" panose="00000500000000000000" pitchFamily="2" charset="-93"/>
              <a:sym typeface="Arial"/>
            </a:endParaRPr>
          </a:p>
        </p:txBody>
      </p:sp>
      <p:sp>
        <p:nvSpPr>
          <p:cNvPr id="53" name="Rectangle: Rounded Corners 52">
            <a:extLst>
              <a:ext uri="{FF2B5EF4-FFF2-40B4-BE49-F238E27FC236}">
                <a16:creationId xmlns:a16="http://schemas.microsoft.com/office/drawing/2014/main" id="{83E07A24-5456-DB36-6714-7CD8CAD865A5}"/>
              </a:ext>
            </a:extLst>
          </p:cNvPr>
          <p:cNvSpPr/>
          <p:nvPr/>
        </p:nvSpPr>
        <p:spPr>
          <a:xfrm>
            <a:off x="420554" y="3816507"/>
            <a:ext cx="8461266" cy="1018195"/>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4000" b="1">
                <a:latin typeface="Times New Roman" panose="02020603050405020304" pitchFamily="18" charset="0"/>
                <a:cs typeface="Times New Roman" panose="02020603050405020304" pitchFamily="18" charset="0"/>
              </a:rPr>
              <a:t>A. Ảnh ảo, cùng chiều, nhỏ hơn vật</a:t>
            </a:r>
            <a:endParaRPr lang="en-US" sz="4000">
              <a:latin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5BDA70BF-2317-07DE-1410-E21948E9ADFB}"/>
              </a:ext>
            </a:extLst>
          </p:cNvPr>
          <p:cNvSpPr/>
          <p:nvPr/>
        </p:nvSpPr>
        <p:spPr>
          <a:xfrm>
            <a:off x="480018" y="5019611"/>
            <a:ext cx="8461266" cy="1018195"/>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4000" b="1">
                <a:latin typeface="Times New Roman" panose="02020603050405020304" pitchFamily="18" charset="0"/>
                <a:cs typeface="Times New Roman" panose="02020603050405020304" pitchFamily="18" charset="0"/>
              </a:rPr>
              <a:t>B. Ảnh ảo, cùng chiều, lớn hơn vật</a:t>
            </a:r>
          </a:p>
        </p:txBody>
      </p:sp>
      <p:sp>
        <p:nvSpPr>
          <p:cNvPr id="56" name="Oval 55">
            <a:extLst>
              <a:ext uri="{FF2B5EF4-FFF2-40B4-BE49-F238E27FC236}">
                <a16:creationId xmlns:a16="http://schemas.microsoft.com/office/drawing/2014/main" id="{FBB7C8CC-3D26-EFD0-7AE9-79CFA029FA07}"/>
              </a:ext>
            </a:extLst>
          </p:cNvPr>
          <p:cNvSpPr/>
          <p:nvPr/>
        </p:nvSpPr>
        <p:spPr>
          <a:xfrm>
            <a:off x="118820" y="4987102"/>
            <a:ext cx="1143000" cy="1143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 name="Rectangle: Rounded Corners 2">
            <a:extLst>
              <a:ext uri="{FF2B5EF4-FFF2-40B4-BE49-F238E27FC236}">
                <a16:creationId xmlns:a16="http://schemas.microsoft.com/office/drawing/2014/main" id="{A4781C38-46DE-57BE-1CA8-9CA52F140A59}"/>
              </a:ext>
            </a:extLst>
          </p:cNvPr>
          <p:cNvSpPr/>
          <p:nvPr/>
        </p:nvSpPr>
        <p:spPr>
          <a:xfrm>
            <a:off x="480018" y="6267034"/>
            <a:ext cx="8461266" cy="1018195"/>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4000" b="1">
                <a:latin typeface="Times New Roman" panose="02020603050405020304" pitchFamily="18" charset="0"/>
                <a:cs typeface="Times New Roman" panose="02020603050405020304" pitchFamily="18" charset="0"/>
              </a:rPr>
              <a:t>C. Ảnh thật, cùng chiều, nhỏ hơn vật</a:t>
            </a:r>
          </a:p>
        </p:txBody>
      </p:sp>
      <p:sp>
        <p:nvSpPr>
          <p:cNvPr id="5" name="Rectangle: Rounded Corners 4">
            <a:extLst>
              <a:ext uri="{FF2B5EF4-FFF2-40B4-BE49-F238E27FC236}">
                <a16:creationId xmlns:a16="http://schemas.microsoft.com/office/drawing/2014/main" id="{E5967AF9-D1F5-A541-416E-2A3A419A23D6}"/>
              </a:ext>
            </a:extLst>
          </p:cNvPr>
          <p:cNvSpPr/>
          <p:nvPr/>
        </p:nvSpPr>
        <p:spPr>
          <a:xfrm>
            <a:off x="466819" y="7565930"/>
            <a:ext cx="8643601" cy="1018195"/>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r>
              <a:rPr lang="en-US" sz="4000" b="1">
                <a:latin typeface="Times New Roman" panose="02020603050405020304" pitchFamily="18" charset="0"/>
                <a:cs typeface="Times New Roman" panose="02020603050405020304" pitchFamily="18" charset="0"/>
              </a:rPr>
              <a:t>D. Ảnh thật, ngược chiều, nhỏ hơn vật</a:t>
            </a:r>
          </a:p>
        </p:txBody>
      </p:sp>
      <p:pic>
        <p:nvPicPr>
          <p:cNvPr id="19" name="Picture 18">
            <a:extLst>
              <a:ext uri="{FF2B5EF4-FFF2-40B4-BE49-F238E27FC236}">
                <a16:creationId xmlns:a16="http://schemas.microsoft.com/office/drawing/2014/main" id="{0512CAA0-A673-4511-4942-9EB3BEDB4F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6017" y="3786187"/>
            <a:ext cx="8539715" cy="4557713"/>
          </a:xfrm>
          <a:prstGeom prst="rect">
            <a:avLst/>
          </a:prstGeom>
        </p:spPr>
      </p:pic>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0" fill="hold"/>
                                        <p:tgtEl>
                                          <p:spTgt spid="2"/>
                                        </p:tgtEl>
                                      </p:cBhvr>
                                    </p:cmd>
                                  </p:childTnLst>
                                </p:cTn>
                              </p:par>
                            </p:childTnLst>
                          </p:cTn>
                        </p:par>
                        <p:par>
                          <p:cTn id="7" fill="hold">
                            <p:stCondLst>
                              <p:cond delay="4080"/>
                            </p:stCondLst>
                            <p:childTnLst>
                              <p:par>
                                <p:cTn id="8" presetID="10"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5" name="nhacchocauhoi.wav"/>
                                        </p:tgtEl>
                                      </p:cMediaNode>
                                    </p:audio>
                                  </p:subTnLst>
                                </p:cTn>
                              </p:par>
                              <p:par>
                                <p:cTn id="18" presetID="8" presetClass="emph" presetSubtype="0" repeatCount="indefinite" fill="hold" grpId="1" nodeType="withEffect">
                                  <p:stCondLst>
                                    <p:cond delay="0"/>
                                  </p:stCondLst>
                                  <p:childTnLst>
                                    <p:animRot by="21600000">
                                      <p:cBhvr>
                                        <p:cTn id="19" dur="1000" fill="hold"/>
                                        <p:tgtEl>
                                          <p:spTgt spid="52"/>
                                        </p:tgtEl>
                                        <p:attrNameLst>
                                          <p:attrName>r</p:attrName>
                                        </p:attrNameLst>
                                      </p:cBhvr>
                                    </p:animRot>
                                  </p:childTnLst>
                                </p:cTn>
                              </p:par>
                              <p:par>
                                <p:cTn id="20" presetID="21" presetClass="exit" presetSubtype="1" repeatCount="indefinite" fill="hold" grpId="0" nodeType="withEffect">
                                  <p:stCondLst>
                                    <p:cond delay="0"/>
                                  </p:stCondLst>
                                  <p:childTnLst>
                                    <p:animEffect transition="out" filter="wheel(1)">
                                      <p:cBhvr>
                                        <p:cTn id="21" dur="1000"/>
                                        <p:tgtEl>
                                          <p:spTgt spid="52"/>
                                        </p:tgtEl>
                                      </p:cBhvr>
                                    </p:animEffect>
                                    <p:set>
                                      <p:cBhvr>
                                        <p:cTn id="22" dur="1" fill="hold">
                                          <p:stCondLst>
                                            <p:cond delay="999"/>
                                          </p:stCondLst>
                                        </p:cTn>
                                        <p:tgtEl>
                                          <p:spTgt spid="52"/>
                                        </p:tgtEl>
                                        <p:attrNameLst>
                                          <p:attrName>style.visibility</p:attrName>
                                        </p:attrNameLst>
                                      </p:cBhvr>
                                      <p:to>
                                        <p:strVal val="hidden"/>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999"/>
                                          </p:stCondLst>
                                        </p:cTn>
                                        <p:tgtEl>
                                          <p:spTgt spid="10"/>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999"/>
                                          </p:stCondLst>
                                        </p:cTn>
                                        <p:tgtEl>
                                          <p:spTgt spid="11"/>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grpId="0" nodeType="afterEffect">
                                  <p:stCondLst>
                                    <p:cond delay="0"/>
                                  </p:stCondLst>
                                  <p:childTnLst>
                                    <p:set>
                                      <p:cBhvr>
                                        <p:cTn id="31" dur="1" fill="hold">
                                          <p:stCondLst>
                                            <p:cond delay="999"/>
                                          </p:stCondLst>
                                        </p:cTn>
                                        <p:tgtEl>
                                          <p:spTgt spid="12"/>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50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60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70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9000"/>
                            </p:stCondLst>
                            <p:childTnLst>
                              <p:par>
                                <p:cTn id="48" presetID="1" presetClass="entr" presetSubtype="0" fill="hold" grpId="0" nodeType="afterEffect">
                                  <p:stCondLst>
                                    <p:cond delay="0"/>
                                  </p:stCondLst>
                                  <p:childTnLst>
                                    <p:set>
                                      <p:cBhvr>
                                        <p:cTn id="49" dur="1" fill="hold">
                                          <p:stCondLst>
                                            <p:cond delay="999"/>
                                          </p:stCondLst>
                                        </p:cTn>
                                        <p:tgtEl>
                                          <p:spTgt spid="26"/>
                                        </p:tgtEl>
                                        <p:attrNameLst>
                                          <p:attrName>style.visibility</p:attrName>
                                        </p:attrNameLst>
                                      </p:cBhvr>
                                      <p:to>
                                        <p:strVal val="visible"/>
                                      </p:to>
                                    </p:set>
                                  </p:childTnLst>
                                </p:cTn>
                              </p:par>
                            </p:childTnLst>
                          </p:cTn>
                        </p:par>
                        <p:par>
                          <p:cTn id="50" fill="hold">
                            <p:stCondLst>
                              <p:cond delay="10000"/>
                            </p:stCondLst>
                            <p:childTnLst>
                              <p:par>
                                <p:cTn id="51" presetID="1" presetClass="entr" presetSubtype="0" fill="hold" grpId="0" nodeType="afterEffect">
                                  <p:stCondLst>
                                    <p:cond delay="0"/>
                                  </p:stCondLst>
                                  <p:childTnLst>
                                    <p:set>
                                      <p:cBhvr>
                                        <p:cTn id="52" dur="1" fill="hold">
                                          <p:stCondLst>
                                            <p:cond delay="999"/>
                                          </p:stCondLst>
                                        </p:cTn>
                                        <p:tgtEl>
                                          <p:spTgt spid="40"/>
                                        </p:tgtEl>
                                        <p:attrNameLst>
                                          <p:attrName>style.visibility</p:attrName>
                                        </p:attrNameLst>
                                      </p:cBhvr>
                                      <p:to>
                                        <p:strVal val="visible"/>
                                      </p:to>
                                    </p:set>
                                  </p:childTnLst>
                                </p:cTn>
                              </p:par>
                            </p:childTnLst>
                          </p:cTn>
                        </p:par>
                        <p:par>
                          <p:cTn id="53" fill="hold">
                            <p:stCondLst>
                              <p:cond delay="11000"/>
                            </p:stCondLst>
                            <p:childTnLst>
                              <p:par>
                                <p:cTn id="54" presetID="1" presetClass="entr" presetSubtype="0" fill="hold" grpId="0" nodeType="afterEffect">
                                  <p:stCondLst>
                                    <p:cond delay="0"/>
                                  </p:stCondLst>
                                  <p:childTnLst>
                                    <p:set>
                                      <p:cBhvr>
                                        <p:cTn id="55" dur="1" fill="hold">
                                          <p:stCondLst>
                                            <p:cond delay="999"/>
                                          </p:stCondLst>
                                        </p:cTn>
                                        <p:tgtEl>
                                          <p:spTgt spid="42"/>
                                        </p:tgtEl>
                                        <p:attrNameLst>
                                          <p:attrName>style.visibility</p:attrName>
                                        </p:attrNameLst>
                                      </p:cBhvr>
                                      <p:to>
                                        <p:strVal val="visible"/>
                                      </p:to>
                                    </p:set>
                                  </p:childTnLst>
                                </p:cTn>
                              </p:par>
                            </p:childTnLst>
                          </p:cTn>
                        </p:par>
                        <p:par>
                          <p:cTn id="56" fill="hold">
                            <p:stCondLst>
                              <p:cond delay="12000"/>
                            </p:stCondLst>
                            <p:childTnLst>
                              <p:par>
                                <p:cTn id="57" presetID="1" presetClass="entr" presetSubtype="0" fill="hold" grpId="0" nodeType="afterEffect">
                                  <p:stCondLst>
                                    <p:cond delay="0"/>
                                  </p:stCondLst>
                                  <p:childTnLst>
                                    <p:set>
                                      <p:cBhvr>
                                        <p:cTn id="58" dur="1" fill="hold">
                                          <p:stCondLst>
                                            <p:cond delay="999"/>
                                          </p:stCondLst>
                                        </p:cTn>
                                        <p:tgtEl>
                                          <p:spTgt spid="44"/>
                                        </p:tgtEl>
                                        <p:attrNameLst>
                                          <p:attrName>style.visibility</p:attrName>
                                        </p:attrNameLst>
                                      </p:cBhvr>
                                      <p:to>
                                        <p:strVal val="visible"/>
                                      </p:to>
                                    </p:set>
                                  </p:childTnLst>
                                </p:cTn>
                              </p:par>
                            </p:childTnLst>
                          </p:cTn>
                        </p:par>
                        <p:par>
                          <p:cTn id="59" fill="hold">
                            <p:stCondLst>
                              <p:cond delay="13000"/>
                            </p:stCondLst>
                            <p:childTnLst>
                              <p:par>
                                <p:cTn id="60" presetID="1" presetClass="entr" presetSubtype="0" fill="hold" grpId="0" nodeType="afterEffect">
                                  <p:stCondLst>
                                    <p:cond delay="0"/>
                                  </p:stCondLst>
                                  <p:childTnLst>
                                    <p:set>
                                      <p:cBhvr>
                                        <p:cTn id="61" dur="1" fill="hold">
                                          <p:stCondLst>
                                            <p:cond delay="999"/>
                                          </p:stCondLst>
                                        </p:cTn>
                                        <p:tgtEl>
                                          <p:spTgt spid="47"/>
                                        </p:tgtEl>
                                        <p:attrNameLst>
                                          <p:attrName>style.visibility</p:attrName>
                                        </p:attrNameLst>
                                      </p:cBhvr>
                                      <p:to>
                                        <p:strVal val="visible"/>
                                      </p:to>
                                    </p:set>
                                  </p:childTnLst>
                                </p:cTn>
                              </p:par>
                            </p:childTnLst>
                          </p:cTn>
                        </p:par>
                        <p:par>
                          <p:cTn id="62" fill="hold">
                            <p:stCondLst>
                              <p:cond delay="14000"/>
                            </p:stCondLst>
                            <p:childTnLst>
                              <p:par>
                                <p:cTn id="63" presetID="1" presetClass="entr" presetSubtype="0" fill="hold" grpId="0" nodeType="afterEffect">
                                  <p:stCondLst>
                                    <p:cond delay="0"/>
                                  </p:stCondLst>
                                  <p:childTnLst>
                                    <p:set>
                                      <p:cBhvr>
                                        <p:cTn id="64" dur="1" fill="hold">
                                          <p:stCondLst>
                                            <p:cond delay="999"/>
                                          </p:stCondLst>
                                        </p:cTn>
                                        <p:tgtEl>
                                          <p:spTgt spid="49"/>
                                        </p:tgtEl>
                                        <p:attrNameLst>
                                          <p:attrName>style.visibility</p:attrName>
                                        </p:attrNameLst>
                                      </p:cBhvr>
                                      <p:to>
                                        <p:strVal val="visible"/>
                                      </p:to>
                                    </p:set>
                                  </p:childTnLst>
                                </p:cTn>
                              </p:par>
                            </p:childTnLst>
                          </p:cTn>
                        </p:par>
                        <p:par>
                          <p:cTn id="65" fill="hold">
                            <p:stCondLst>
                              <p:cond delay="15000"/>
                            </p:stCondLst>
                            <p:childTnLst>
                              <p:par>
                                <p:cTn id="66" presetID="1" presetClass="entr" presetSubtype="0" fill="hold" grpId="0" nodeType="afterEffect">
                                  <p:stCondLst>
                                    <p:cond delay="0"/>
                                  </p:stCondLst>
                                  <p:childTnLst>
                                    <p:set>
                                      <p:cBhvr>
                                        <p:cTn id="67" dur="1" fill="hold">
                                          <p:stCondLst>
                                            <p:cond delay="999"/>
                                          </p:stCondLst>
                                        </p:cTn>
                                        <p:tgtEl>
                                          <p:spTgt spid="5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mph" presetSubtype="2" fill="hold" nodeType="clickEffect">
                                  <p:stCondLst>
                                    <p:cond delay="0"/>
                                  </p:stCondLst>
                                  <p:childTnLst>
                                    <p:animClr clrSpc="rgb" dir="cw">
                                      <p:cBhvr override="childStyle">
                                        <p:cTn id="71" dur="2000" fill="hold"/>
                                        <p:tgtEl>
                                          <p:spTgt spid="53">
                                            <p:txEl>
                                              <p:pRg st="0" end="0"/>
                                            </p:txEl>
                                          </p:spTgt>
                                        </p:tgtEl>
                                        <p:attrNameLst>
                                          <p:attrName>style.color</p:attrName>
                                        </p:attrNameLst>
                                      </p:cBhvr>
                                      <p:to>
                                        <a:srgbClr val="FF0000"/>
                                      </p:to>
                                    </p:animClr>
                                  </p:childTnLst>
                                </p:cTn>
                              </p:par>
                              <p:par>
                                <p:cTn id="72" presetID="42" presetClass="entr" presetSubtype="0" fill="hold" grpId="0"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1000"/>
                                        <p:tgtEl>
                                          <p:spTgt spid="56"/>
                                        </p:tgtEl>
                                      </p:cBhvr>
                                    </p:animEffect>
                                    <p:anim calcmode="lin" valueType="num">
                                      <p:cBhvr>
                                        <p:cTn id="75" dur="1000" fill="hold"/>
                                        <p:tgtEl>
                                          <p:spTgt spid="56"/>
                                        </p:tgtEl>
                                        <p:attrNameLst>
                                          <p:attrName>ppt_x</p:attrName>
                                        </p:attrNameLst>
                                      </p:cBhvr>
                                      <p:tavLst>
                                        <p:tav tm="0">
                                          <p:val>
                                            <p:strVal val="#ppt_x"/>
                                          </p:val>
                                        </p:tav>
                                        <p:tav tm="100000">
                                          <p:val>
                                            <p:strVal val="#ppt_x"/>
                                          </p:val>
                                        </p:tav>
                                      </p:tavLst>
                                    </p:anim>
                                    <p:anim calcmode="lin" valueType="num">
                                      <p:cBhvr>
                                        <p:cTn id="7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26" grpId="0" animBg="1"/>
      <p:bldP spid="40" grpId="0" animBg="1"/>
      <p:bldP spid="42" grpId="0" animBg="1"/>
      <p:bldP spid="44" grpId="0" animBg="1"/>
      <p:bldP spid="47" grpId="0" animBg="1"/>
      <p:bldP spid="49" grpId="0" animBg="1"/>
      <p:bldP spid="51" grpId="0" animBg="1"/>
      <p:bldP spid="52" grpId="0" animBg="1"/>
      <p:bldP spid="52" grpId="1" animBg="1"/>
      <p:bldP spid="52" grpId="2"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0" name="Graphic 39" descr="Plant">
            <a:hlinkClick r:id="rId6" action="ppaction://hlinksldjump"/>
            <a:extLst>
              <a:ext uri="{FF2B5EF4-FFF2-40B4-BE49-F238E27FC236}">
                <a16:creationId xmlns:a16="http://schemas.microsoft.com/office/drawing/2014/main" id="{3344D256-145D-48B3-9E68-2EADBCF06D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672248" y="8671248"/>
            <a:ext cx="1615752" cy="1615752"/>
          </a:xfrm>
          <a:prstGeom prst="rect">
            <a:avLst/>
          </a:prstGeom>
        </p:spPr>
      </p:pic>
      <p:pic>
        <p:nvPicPr>
          <p:cNvPr id="4" name="Âm thanh câu trả lời đúng và tiếng vỗ tay   the correct answer and applause   Background Music (1)">
            <a:hlinkClick r:id="" action="ppaction://media"/>
            <a:extLst>
              <a:ext uri="{FF2B5EF4-FFF2-40B4-BE49-F238E27FC236}">
                <a16:creationId xmlns:a16="http://schemas.microsoft.com/office/drawing/2014/main" id="{11036361-8F49-3FAA-9785-C9B65D18E2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20064" y="10616108"/>
            <a:ext cx="1296144" cy="1296144"/>
          </a:xfrm>
          <a:prstGeom prst="rect">
            <a:avLst/>
          </a:prstGeom>
        </p:spPr>
      </p:pic>
      <p:sp>
        <p:nvSpPr>
          <p:cNvPr id="16" name="Rectangle 15">
            <a:extLst>
              <a:ext uri="{FF2B5EF4-FFF2-40B4-BE49-F238E27FC236}">
                <a16:creationId xmlns:a16="http://schemas.microsoft.com/office/drawing/2014/main" id="{DCF23D52-2E86-E4D3-B28C-D7D3CFA46BF7}"/>
              </a:ext>
            </a:extLst>
          </p:cNvPr>
          <p:cNvSpPr/>
          <p:nvPr/>
        </p:nvSpPr>
        <p:spPr>
          <a:xfrm>
            <a:off x="0" y="1099091"/>
            <a:ext cx="18288000" cy="535402"/>
          </a:xfrm>
          <a:prstGeom prst="rect">
            <a:avLst/>
          </a:prstGeom>
          <a:blipFill dpi="0" rotWithShape="1">
            <a:blip r:embed="rId10"/>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18" name="Rectangle 17">
            <a:extLst>
              <a:ext uri="{FF2B5EF4-FFF2-40B4-BE49-F238E27FC236}">
                <a16:creationId xmlns:a16="http://schemas.microsoft.com/office/drawing/2014/main" id="{397082B1-1DC8-E27D-97A1-6C282F07EAA5}"/>
              </a:ext>
            </a:extLst>
          </p:cNvPr>
          <p:cNvSpPr/>
          <p:nvPr/>
        </p:nvSpPr>
        <p:spPr>
          <a:xfrm>
            <a:off x="1119893" y="946153"/>
            <a:ext cx="13829946" cy="854830"/>
          </a:xfrm>
          <a:prstGeom prst="rect">
            <a:avLst/>
          </a:prstGeom>
          <a:blipFill dpi="0" rotWithShape="1">
            <a:blip r:embed="rId10"/>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prstClr val="white"/>
              </a:solidFill>
              <a:latin typeface="Montserrat" panose="00000500000000000000" pitchFamily="2" charset="-93"/>
              <a:sym typeface="Arial"/>
            </a:endParaRPr>
          </a:p>
        </p:txBody>
      </p:sp>
      <p:sp>
        <p:nvSpPr>
          <p:cNvPr id="26" name="Oval 25">
            <a:extLst>
              <a:ext uri="{FF2B5EF4-FFF2-40B4-BE49-F238E27FC236}">
                <a16:creationId xmlns:a16="http://schemas.microsoft.com/office/drawing/2014/main" id="{20A84AB8-72AE-19EB-E449-FC9E1A3A5B5E}"/>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1" name="Rectangle 40">
            <a:extLst>
              <a:ext uri="{FF2B5EF4-FFF2-40B4-BE49-F238E27FC236}">
                <a16:creationId xmlns:a16="http://schemas.microsoft.com/office/drawing/2014/main" id="{A983731A-B17C-33A3-390F-9A2957F330FC}"/>
              </a:ext>
            </a:extLst>
          </p:cNvPr>
          <p:cNvSpPr/>
          <p:nvPr/>
        </p:nvSpPr>
        <p:spPr>
          <a:xfrm>
            <a:off x="1390490" y="366761"/>
            <a:ext cx="13276380" cy="3808962"/>
          </a:xfrm>
          <a:prstGeom prst="rect">
            <a:avLst/>
          </a:prstGeom>
          <a:blipFill>
            <a:blip r:embed="rId10"/>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latin typeface="+mj-lt"/>
              </a:rPr>
              <a:t>Đặt vật sáng AB vuông góc với trục chính của một thấu kính hội tụ có tiêu cự f = 16cm. Có thể thu được ảnh nhỏ hơn vật tạo bởi thấu kính này này khi đặt vật cách thấu kính là</a:t>
            </a:r>
            <a:endParaRPr lang="en-US" sz="148100" b="1" dirty="0">
              <a:latin typeface="+mj-lt"/>
              <a:cs typeface="Times New Roman" panose="02020603050405020304" pitchFamily="18" charset="0"/>
            </a:endParaRPr>
          </a:p>
        </p:txBody>
      </p:sp>
      <p:sp>
        <p:nvSpPr>
          <p:cNvPr id="42" name="Oval 41">
            <a:extLst>
              <a:ext uri="{FF2B5EF4-FFF2-40B4-BE49-F238E27FC236}">
                <a16:creationId xmlns:a16="http://schemas.microsoft.com/office/drawing/2014/main" id="{A094D390-3569-485E-6A00-338884E42885}"/>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3" name="Oval 42">
            <a:extLst>
              <a:ext uri="{FF2B5EF4-FFF2-40B4-BE49-F238E27FC236}">
                <a16:creationId xmlns:a16="http://schemas.microsoft.com/office/drawing/2014/main" id="{A8265C7D-EC4C-1F17-3EB2-EDCE1B88D802}"/>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4" name="Oval 43">
            <a:extLst>
              <a:ext uri="{FF2B5EF4-FFF2-40B4-BE49-F238E27FC236}">
                <a16:creationId xmlns:a16="http://schemas.microsoft.com/office/drawing/2014/main" id="{8DBEE5F4-1F66-9898-AE8D-F92CE086F1DF}"/>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7" name="Oval 46">
            <a:extLst>
              <a:ext uri="{FF2B5EF4-FFF2-40B4-BE49-F238E27FC236}">
                <a16:creationId xmlns:a16="http://schemas.microsoft.com/office/drawing/2014/main" id="{CFE7A50C-FA3E-1FCD-30F3-439F45410E79}"/>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49" name="Oval 48">
            <a:extLst>
              <a:ext uri="{FF2B5EF4-FFF2-40B4-BE49-F238E27FC236}">
                <a16:creationId xmlns:a16="http://schemas.microsoft.com/office/drawing/2014/main" id="{1C990101-2971-4CF8-869C-1B557EF5D27A}"/>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0" name="Oval 49">
            <a:extLst>
              <a:ext uri="{FF2B5EF4-FFF2-40B4-BE49-F238E27FC236}">
                <a16:creationId xmlns:a16="http://schemas.microsoft.com/office/drawing/2014/main" id="{B045A694-BFF5-0838-F0EF-F24513EAA7F3}"/>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10</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1" name="Oval 50">
            <a:extLst>
              <a:ext uri="{FF2B5EF4-FFF2-40B4-BE49-F238E27FC236}">
                <a16:creationId xmlns:a16="http://schemas.microsoft.com/office/drawing/2014/main" id="{C6A0DA8E-616A-1572-4BBE-268508FC3C97}"/>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09</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2" name="Oval 51">
            <a:extLst>
              <a:ext uri="{FF2B5EF4-FFF2-40B4-BE49-F238E27FC236}">
                <a16:creationId xmlns:a16="http://schemas.microsoft.com/office/drawing/2014/main" id="{43D13B5A-00F1-9A81-DF46-B753293A2825}"/>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08</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3" name="Oval 52">
            <a:extLst>
              <a:ext uri="{FF2B5EF4-FFF2-40B4-BE49-F238E27FC236}">
                <a16:creationId xmlns:a16="http://schemas.microsoft.com/office/drawing/2014/main" id="{F9FC3B22-6EA7-3BAA-5090-D79FBB67A8A6}"/>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07</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4" name="Oval 53">
            <a:extLst>
              <a:ext uri="{FF2B5EF4-FFF2-40B4-BE49-F238E27FC236}">
                <a16:creationId xmlns:a16="http://schemas.microsoft.com/office/drawing/2014/main" id="{86065DED-5A2E-7CA5-C97A-F0B3AE284BA7}"/>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06</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5" name="Oval 54">
            <a:extLst>
              <a:ext uri="{FF2B5EF4-FFF2-40B4-BE49-F238E27FC236}">
                <a16:creationId xmlns:a16="http://schemas.microsoft.com/office/drawing/2014/main" id="{FE6EF07C-4641-4FE7-2FF6-B33A75020209}"/>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05</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6" name="Oval 55">
            <a:extLst>
              <a:ext uri="{FF2B5EF4-FFF2-40B4-BE49-F238E27FC236}">
                <a16:creationId xmlns:a16="http://schemas.microsoft.com/office/drawing/2014/main" id="{F0F41755-CE89-746A-9CF3-5E675F4EA4E2}"/>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04</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7" name="Oval 56">
            <a:extLst>
              <a:ext uri="{FF2B5EF4-FFF2-40B4-BE49-F238E27FC236}">
                <a16:creationId xmlns:a16="http://schemas.microsoft.com/office/drawing/2014/main" id="{B98C5C31-5E58-53F6-FE15-A8DA7E757500}"/>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03</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8" name="Oval 57">
            <a:extLst>
              <a:ext uri="{FF2B5EF4-FFF2-40B4-BE49-F238E27FC236}">
                <a16:creationId xmlns:a16="http://schemas.microsoft.com/office/drawing/2014/main" id="{0BD80015-5A63-1449-7AD8-D773CDF875F4}"/>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02</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59" name="Oval 58">
            <a:extLst>
              <a:ext uri="{FF2B5EF4-FFF2-40B4-BE49-F238E27FC236}">
                <a16:creationId xmlns:a16="http://schemas.microsoft.com/office/drawing/2014/main" id="{15F36164-4B5F-D398-D392-8ED2D24C0D81}"/>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01</a:t>
            </a:r>
            <a:endParaRPr lang="vi-VN" sz="48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60" name="Oval 59">
            <a:hlinkClick r:id="rId6" action="ppaction://hlinksldjump"/>
            <a:extLst>
              <a:ext uri="{FF2B5EF4-FFF2-40B4-BE49-F238E27FC236}">
                <a16:creationId xmlns:a16="http://schemas.microsoft.com/office/drawing/2014/main" id="{2D83314C-BA92-10AE-07DB-8399E401C58D}"/>
              </a:ext>
            </a:extLst>
          </p:cNvPr>
          <p:cNvSpPr/>
          <p:nvPr/>
        </p:nvSpPr>
        <p:spPr>
          <a:xfrm>
            <a:off x="15075507" y="88185"/>
            <a:ext cx="2247578" cy="2247578"/>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rPr>
              <a:t>HẾT GIỜ</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sym typeface="Arial"/>
            </a:endParaRPr>
          </a:p>
        </p:txBody>
      </p:sp>
      <p:sp>
        <p:nvSpPr>
          <p:cNvPr id="61" name="Oval 60">
            <a:extLst>
              <a:ext uri="{FF2B5EF4-FFF2-40B4-BE49-F238E27FC236}">
                <a16:creationId xmlns:a16="http://schemas.microsoft.com/office/drawing/2014/main" id="{329F4DBA-15FD-5428-E70E-5812EEB78603}"/>
              </a:ext>
            </a:extLst>
          </p:cNvPr>
          <p:cNvSpPr/>
          <p:nvPr/>
        </p:nvSpPr>
        <p:spPr>
          <a:xfrm>
            <a:off x="15201170" y="213848"/>
            <a:ext cx="1996248" cy="1996248"/>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100" b="1">
              <a:solidFill>
                <a:srgbClr val="00FFCC"/>
              </a:solidFill>
              <a:latin typeface="Montserrat" panose="00000500000000000000" pitchFamily="2" charset="-93"/>
              <a:sym typeface="Arial"/>
            </a:endParaRPr>
          </a:p>
        </p:txBody>
      </p:sp>
      <p:sp>
        <p:nvSpPr>
          <p:cNvPr id="62" name="Rectangle: Rounded Corners 61">
            <a:extLst>
              <a:ext uri="{FF2B5EF4-FFF2-40B4-BE49-F238E27FC236}">
                <a16:creationId xmlns:a16="http://schemas.microsoft.com/office/drawing/2014/main" id="{A3423E70-B7DC-8BA2-56D7-E18136F0CE81}"/>
              </a:ext>
            </a:extLst>
          </p:cNvPr>
          <p:cNvSpPr/>
          <p:nvPr/>
        </p:nvSpPr>
        <p:spPr>
          <a:xfrm>
            <a:off x="7881471" y="4955416"/>
            <a:ext cx="3677185"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marL="60960" marR="60960" algn="just">
              <a:lnSpc>
                <a:spcPts val="3600"/>
              </a:lnSpc>
              <a:spcAft>
                <a:spcPts val="2400"/>
              </a:spcAft>
            </a:pPr>
            <a:r>
              <a:rPr lang="en-US" sz="4800" b="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4800" b="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32 cm</a:t>
            </a:r>
            <a:endParaRPr lang="en-US" sz="4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A03424DC-0848-5F40-09BD-452FFDA17EF3}"/>
              </a:ext>
            </a:extLst>
          </p:cNvPr>
          <p:cNvSpPr/>
          <p:nvPr/>
        </p:nvSpPr>
        <p:spPr>
          <a:xfrm>
            <a:off x="1680063" y="4955416"/>
            <a:ext cx="3653937"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lvl="0">
              <a:lnSpc>
                <a:spcPts val="2250"/>
              </a:lnSpc>
              <a:spcAft>
                <a:spcPts val="800"/>
              </a:spcAft>
              <a:buSzPts val="1000"/>
              <a:tabLst>
                <a:tab pos="457200" algn="l"/>
              </a:tabLst>
            </a:pPr>
            <a:r>
              <a:rPr lang="en-US" sz="4800" b="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nSpc>
                <a:spcPts val="2250"/>
              </a:lnSpc>
              <a:spcAft>
                <a:spcPts val="800"/>
              </a:spcAft>
              <a:buSzPts val="1000"/>
              <a:tabLst>
                <a:tab pos="457200" algn="l"/>
              </a:tabLst>
            </a:pPr>
            <a:r>
              <a:rPr lang="en-US" sz="4800" b="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8 cm</a:t>
            </a:r>
            <a:endParaRPr lang="en-US" sz="4800" kern="100">
              <a:solidFill>
                <a:schemeClr val="bg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92ED4F93-E9B7-BC1E-C76F-4076290E8922}"/>
              </a:ext>
            </a:extLst>
          </p:cNvPr>
          <p:cNvSpPr/>
          <p:nvPr/>
        </p:nvSpPr>
        <p:spPr>
          <a:xfrm>
            <a:off x="7881470" y="6904245"/>
            <a:ext cx="3677186"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marL="60960" marR="60960" algn="just">
              <a:lnSpc>
                <a:spcPts val="3600"/>
              </a:lnSpc>
              <a:spcAft>
                <a:spcPts val="2400"/>
              </a:spcAft>
            </a:pPr>
            <a:r>
              <a:rPr lang="en-US" sz="4800" b="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800" b="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48 cm</a:t>
            </a:r>
            <a:endParaRPr lang="en-US" sz="4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EB9C2297-9F64-70F8-09F2-6AFD9F45276A}"/>
              </a:ext>
            </a:extLst>
          </p:cNvPr>
          <p:cNvSpPr/>
          <p:nvPr/>
        </p:nvSpPr>
        <p:spPr>
          <a:xfrm>
            <a:off x="1656814" y="7027627"/>
            <a:ext cx="3677186" cy="1156224"/>
          </a:xfrm>
          <a:prstGeom prst="roundRect">
            <a:avLst/>
          </a:prstGeom>
          <a:solidFill>
            <a:schemeClr val="accent3">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1371600"/>
            <a:r>
              <a:rPr lang="en-US" sz="4800" b="1">
                <a:latin typeface="Times New Roman" panose="02020603050405020304" pitchFamily="18" charset="0"/>
                <a:cs typeface="Times New Roman" panose="02020603050405020304" pitchFamily="18" charset="0"/>
              </a:rPr>
              <a:t>B. 16 cm</a:t>
            </a:r>
            <a:endParaRPr lang="vi-VN" altLang="en-US" sz="4800" b="1" dirty="0">
              <a:solidFill>
                <a:schemeClr val="bg1"/>
              </a:solidFill>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id="{C7F095C1-6EC6-46B6-679A-5F0746A3DA86}"/>
              </a:ext>
            </a:extLst>
          </p:cNvPr>
          <p:cNvSpPr/>
          <p:nvPr/>
        </p:nvSpPr>
        <p:spPr>
          <a:xfrm>
            <a:off x="7620000" y="6817959"/>
            <a:ext cx="1143000" cy="1143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461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0" fill="hold"/>
                                        <p:tgtEl>
                                          <p:spTgt spid="4"/>
                                        </p:tgtEl>
                                      </p:cBhvr>
                                    </p:cmd>
                                  </p:childTnLst>
                                </p:cTn>
                              </p:par>
                            </p:childTnLst>
                          </p:cTn>
                        </p:par>
                        <p:par>
                          <p:cTn id="7" fill="hold">
                            <p:stCondLst>
                              <p:cond delay="4080"/>
                            </p:stCondLst>
                            <p:childTnLst>
                              <p:par>
                                <p:cTn id="8" presetID="10" presetClass="entr" presetSubtype="0" fill="hold" nodeType="afterEffect">
                                  <p:stCondLst>
                                    <p:cond delay="0"/>
                                  </p:stCondLst>
                                  <p:childTnLst>
                                    <p:set>
                                      <p:cBhvr>
                                        <p:cTn id="9" dur="1" fill="hold">
                                          <p:stCondLst>
                                            <p:cond delay="0"/>
                                          </p:stCondLst>
                                        </p:cTn>
                                        <p:tgtEl>
                                          <p:spTgt spid="41">
                                            <p:txEl>
                                              <p:pRg st="0" end="0"/>
                                            </p:txEl>
                                          </p:spTgt>
                                        </p:tgtEl>
                                        <p:attrNameLst>
                                          <p:attrName>style.visibility</p:attrName>
                                        </p:attrNameLst>
                                      </p:cBhvr>
                                      <p:to>
                                        <p:strVal val="visible"/>
                                      </p:to>
                                    </p:set>
                                    <p:animEffect transition="in" filter="fade">
                                      <p:cBhvr>
                                        <p:cTn id="10" dur="500"/>
                                        <p:tgtEl>
                                          <p:spTgt spid="41">
                                            <p:txEl>
                                              <p:pRg st="0" end="0"/>
                                            </p:txEl>
                                          </p:spTgt>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4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5" name="nhacchocauhoi.wav"/>
                                        </p:tgtEl>
                                      </p:cMediaNode>
                                    </p:audio>
                                  </p:subTnLst>
                                </p:cTn>
                              </p:par>
                              <p:par>
                                <p:cTn id="18" presetID="8" presetClass="emph" presetSubtype="0" repeatCount="indefinite" fill="hold" grpId="1" nodeType="withEffect">
                                  <p:stCondLst>
                                    <p:cond delay="0"/>
                                  </p:stCondLst>
                                  <p:childTnLst>
                                    <p:animRot by="21600000">
                                      <p:cBhvr>
                                        <p:cTn id="19" dur="1000" fill="hold"/>
                                        <p:tgtEl>
                                          <p:spTgt spid="61"/>
                                        </p:tgtEl>
                                        <p:attrNameLst>
                                          <p:attrName>r</p:attrName>
                                        </p:attrNameLst>
                                      </p:cBhvr>
                                    </p:animRot>
                                  </p:childTnLst>
                                </p:cTn>
                              </p:par>
                              <p:par>
                                <p:cTn id="20" presetID="21" presetClass="exit" presetSubtype="1" repeatCount="indefinite" fill="hold" grpId="0" nodeType="withEffect">
                                  <p:stCondLst>
                                    <p:cond delay="0"/>
                                  </p:stCondLst>
                                  <p:childTnLst>
                                    <p:animEffect transition="out" filter="wheel(1)">
                                      <p:cBhvr>
                                        <p:cTn id="21" dur="1000"/>
                                        <p:tgtEl>
                                          <p:spTgt spid="61"/>
                                        </p:tgtEl>
                                      </p:cBhvr>
                                    </p:animEffect>
                                    <p:set>
                                      <p:cBhvr>
                                        <p:cTn id="22" dur="1" fill="hold">
                                          <p:stCondLst>
                                            <p:cond delay="999"/>
                                          </p:stCondLst>
                                        </p:cTn>
                                        <p:tgtEl>
                                          <p:spTgt spid="61"/>
                                        </p:tgtEl>
                                        <p:attrNameLst>
                                          <p:attrName>style.visibility</p:attrName>
                                        </p:attrNameLst>
                                      </p:cBhvr>
                                      <p:to>
                                        <p:strVal val="hidden"/>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999"/>
                                          </p:stCondLst>
                                        </p:cTn>
                                        <p:tgtEl>
                                          <p:spTgt spid="43"/>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999"/>
                                          </p:stCondLst>
                                        </p:cTn>
                                        <p:tgtEl>
                                          <p:spTgt spid="44"/>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grpId="0" nodeType="afterEffect">
                                  <p:stCondLst>
                                    <p:cond delay="0"/>
                                  </p:stCondLst>
                                  <p:childTnLst>
                                    <p:set>
                                      <p:cBhvr>
                                        <p:cTn id="31" dur="1" fill="hold">
                                          <p:stCondLst>
                                            <p:cond delay="999"/>
                                          </p:stCondLst>
                                        </p:cTn>
                                        <p:tgtEl>
                                          <p:spTgt spid="47"/>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999"/>
                                          </p:stCondLst>
                                        </p:cTn>
                                        <p:tgtEl>
                                          <p:spTgt spid="49"/>
                                        </p:tgtEl>
                                        <p:attrNameLst>
                                          <p:attrName>style.visibility</p:attrName>
                                        </p:attrNameLst>
                                      </p:cBhvr>
                                      <p:to>
                                        <p:strVal val="visible"/>
                                      </p:to>
                                    </p:set>
                                  </p:childTnLst>
                                </p:cTn>
                              </p:par>
                            </p:childTnLst>
                          </p:cTn>
                        </p:par>
                        <p:par>
                          <p:cTn id="35" fill="hold">
                            <p:stCondLst>
                              <p:cond delay="5000"/>
                            </p:stCondLst>
                            <p:childTnLst>
                              <p:par>
                                <p:cTn id="36" presetID="1" presetClass="entr" presetSubtype="0" fill="hold" grpId="0" nodeType="afterEffect">
                                  <p:stCondLst>
                                    <p:cond delay="0"/>
                                  </p:stCondLst>
                                  <p:childTnLst>
                                    <p:set>
                                      <p:cBhvr>
                                        <p:cTn id="37" dur="1" fill="hold">
                                          <p:stCondLst>
                                            <p:cond delay="999"/>
                                          </p:stCondLst>
                                        </p:cTn>
                                        <p:tgtEl>
                                          <p:spTgt spid="50"/>
                                        </p:tgtEl>
                                        <p:attrNameLst>
                                          <p:attrName>style.visibility</p:attrName>
                                        </p:attrNameLst>
                                      </p:cBhvr>
                                      <p:to>
                                        <p:strVal val="visible"/>
                                      </p:to>
                                    </p:set>
                                  </p:childTnLst>
                                </p:cTn>
                              </p:par>
                            </p:childTnLst>
                          </p:cTn>
                        </p:par>
                        <p:par>
                          <p:cTn id="38" fill="hold">
                            <p:stCondLst>
                              <p:cond delay="6000"/>
                            </p:stCondLst>
                            <p:childTnLst>
                              <p:par>
                                <p:cTn id="39" presetID="1" presetClass="entr" presetSubtype="0" fill="hold" grpId="0" nodeType="afterEffect">
                                  <p:stCondLst>
                                    <p:cond delay="0"/>
                                  </p:stCondLst>
                                  <p:childTnLst>
                                    <p:set>
                                      <p:cBhvr>
                                        <p:cTn id="40" dur="1" fill="hold">
                                          <p:stCondLst>
                                            <p:cond delay="999"/>
                                          </p:stCondLst>
                                        </p:cTn>
                                        <p:tgtEl>
                                          <p:spTgt spid="51"/>
                                        </p:tgtEl>
                                        <p:attrNameLst>
                                          <p:attrName>style.visibility</p:attrName>
                                        </p:attrNameLst>
                                      </p:cBhvr>
                                      <p:to>
                                        <p:strVal val="visible"/>
                                      </p:to>
                                    </p:set>
                                  </p:childTnLst>
                                </p:cTn>
                              </p:par>
                            </p:childTnLst>
                          </p:cTn>
                        </p:par>
                        <p:par>
                          <p:cTn id="41" fill="hold">
                            <p:stCondLst>
                              <p:cond delay="7000"/>
                            </p:stCondLst>
                            <p:childTnLst>
                              <p:par>
                                <p:cTn id="42" presetID="1" presetClass="entr" presetSubtype="0" fill="hold" grpId="0" nodeType="afterEffect">
                                  <p:stCondLst>
                                    <p:cond delay="0"/>
                                  </p:stCondLst>
                                  <p:childTnLst>
                                    <p:set>
                                      <p:cBhvr>
                                        <p:cTn id="43" dur="1" fill="hold">
                                          <p:stCondLst>
                                            <p:cond delay="999"/>
                                          </p:stCondLst>
                                        </p:cTn>
                                        <p:tgtEl>
                                          <p:spTgt spid="52"/>
                                        </p:tgtEl>
                                        <p:attrNameLst>
                                          <p:attrName>style.visibility</p:attrName>
                                        </p:attrNameLst>
                                      </p:cBhvr>
                                      <p:to>
                                        <p:strVal val="visible"/>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999"/>
                                          </p:stCondLst>
                                        </p:cTn>
                                        <p:tgtEl>
                                          <p:spTgt spid="53"/>
                                        </p:tgtEl>
                                        <p:attrNameLst>
                                          <p:attrName>style.visibility</p:attrName>
                                        </p:attrNameLst>
                                      </p:cBhvr>
                                      <p:to>
                                        <p:strVal val="visible"/>
                                      </p:to>
                                    </p:set>
                                  </p:childTnLst>
                                </p:cTn>
                              </p:par>
                            </p:childTnLst>
                          </p:cTn>
                        </p:par>
                        <p:par>
                          <p:cTn id="47" fill="hold">
                            <p:stCondLst>
                              <p:cond delay="9000"/>
                            </p:stCondLst>
                            <p:childTnLst>
                              <p:par>
                                <p:cTn id="48" presetID="1" presetClass="entr" presetSubtype="0" fill="hold" grpId="0" nodeType="afterEffect">
                                  <p:stCondLst>
                                    <p:cond delay="0"/>
                                  </p:stCondLst>
                                  <p:childTnLst>
                                    <p:set>
                                      <p:cBhvr>
                                        <p:cTn id="49" dur="1" fill="hold">
                                          <p:stCondLst>
                                            <p:cond delay="999"/>
                                          </p:stCondLst>
                                        </p:cTn>
                                        <p:tgtEl>
                                          <p:spTgt spid="54"/>
                                        </p:tgtEl>
                                        <p:attrNameLst>
                                          <p:attrName>style.visibility</p:attrName>
                                        </p:attrNameLst>
                                      </p:cBhvr>
                                      <p:to>
                                        <p:strVal val="visible"/>
                                      </p:to>
                                    </p:set>
                                  </p:childTnLst>
                                </p:cTn>
                              </p:par>
                            </p:childTnLst>
                          </p:cTn>
                        </p:par>
                        <p:par>
                          <p:cTn id="50" fill="hold">
                            <p:stCondLst>
                              <p:cond delay="10000"/>
                            </p:stCondLst>
                            <p:childTnLst>
                              <p:par>
                                <p:cTn id="51" presetID="1" presetClass="entr" presetSubtype="0" fill="hold" grpId="0" nodeType="afterEffect">
                                  <p:stCondLst>
                                    <p:cond delay="0"/>
                                  </p:stCondLst>
                                  <p:childTnLst>
                                    <p:set>
                                      <p:cBhvr>
                                        <p:cTn id="52" dur="1" fill="hold">
                                          <p:stCondLst>
                                            <p:cond delay="999"/>
                                          </p:stCondLst>
                                        </p:cTn>
                                        <p:tgtEl>
                                          <p:spTgt spid="55"/>
                                        </p:tgtEl>
                                        <p:attrNameLst>
                                          <p:attrName>style.visibility</p:attrName>
                                        </p:attrNameLst>
                                      </p:cBhvr>
                                      <p:to>
                                        <p:strVal val="visible"/>
                                      </p:to>
                                    </p:set>
                                  </p:childTnLst>
                                </p:cTn>
                              </p:par>
                            </p:childTnLst>
                          </p:cTn>
                        </p:par>
                        <p:par>
                          <p:cTn id="53" fill="hold">
                            <p:stCondLst>
                              <p:cond delay="11000"/>
                            </p:stCondLst>
                            <p:childTnLst>
                              <p:par>
                                <p:cTn id="54" presetID="1" presetClass="entr" presetSubtype="0" fill="hold" grpId="0" nodeType="afterEffect">
                                  <p:stCondLst>
                                    <p:cond delay="0"/>
                                  </p:stCondLst>
                                  <p:childTnLst>
                                    <p:set>
                                      <p:cBhvr>
                                        <p:cTn id="55" dur="1" fill="hold">
                                          <p:stCondLst>
                                            <p:cond delay="999"/>
                                          </p:stCondLst>
                                        </p:cTn>
                                        <p:tgtEl>
                                          <p:spTgt spid="56"/>
                                        </p:tgtEl>
                                        <p:attrNameLst>
                                          <p:attrName>style.visibility</p:attrName>
                                        </p:attrNameLst>
                                      </p:cBhvr>
                                      <p:to>
                                        <p:strVal val="visible"/>
                                      </p:to>
                                    </p:set>
                                  </p:childTnLst>
                                </p:cTn>
                              </p:par>
                            </p:childTnLst>
                          </p:cTn>
                        </p:par>
                        <p:par>
                          <p:cTn id="56" fill="hold">
                            <p:stCondLst>
                              <p:cond delay="12000"/>
                            </p:stCondLst>
                            <p:childTnLst>
                              <p:par>
                                <p:cTn id="57" presetID="1" presetClass="entr" presetSubtype="0" fill="hold" grpId="0" nodeType="afterEffect">
                                  <p:stCondLst>
                                    <p:cond delay="0"/>
                                  </p:stCondLst>
                                  <p:childTnLst>
                                    <p:set>
                                      <p:cBhvr>
                                        <p:cTn id="58" dur="1" fill="hold">
                                          <p:stCondLst>
                                            <p:cond delay="999"/>
                                          </p:stCondLst>
                                        </p:cTn>
                                        <p:tgtEl>
                                          <p:spTgt spid="57"/>
                                        </p:tgtEl>
                                        <p:attrNameLst>
                                          <p:attrName>style.visibility</p:attrName>
                                        </p:attrNameLst>
                                      </p:cBhvr>
                                      <p:to>
                                        <p:strVal val="visible"/>
                                      </p:to>
                                    </p:set>
                                  </p:childTnLst>
                                </p:cTn>
                              </p:par>
                            </p:childTnLst>
                          </p:cTn>
                        </p:par>
                        <p:par>
                          <p:cTn id="59" fill="hold">
                            <p:stCondLst>
                              <p:cond delay="13000"/>
                            </p:stCondLst>
                            <p:childTnLst>
                              <p:par>
                                <p:cTn id="60" presetID="1" presetClass="entr" presetSubtype="0" fill="hold" grpId="0" nodeType="afterEffect">
                                  <p:stCondLst>
                                    <p:cond delay="0"/>
                                  </p:stCondLst>
                                  <p:childTnLst>
                                    <p:set>
                                      <p:cBhvr>
                                        <p:cTn id="61" dur="1" fill="hold">
                                          <p:stCondLst>
                                            <p:cond delay="999"/>
                                          </p:stCondLst>
                                        </p:cTn>
                                        <p:tgtEl>
                                          <p:spTgt spid="58"/>
                                        </p:tgtEl>
                                        <p:attrNameLst>
                                          <p:attrName>style.visibility</p:attrName>
                                        </p:attrNameLst>
                                      </p:cBhvr>
                                      <p:to>
                                        <p:strVal val="visible"/>
                                      </p:to>
                                    </p:set>
                                  </p:childTnLst>
                                </p:cTn>
                              </p:par>
                            </p:childTnLst>
                          </p:cTn>
                        </p:par>
                        <p:par>
                          <p:cTn id="62" fill="hold">
                            <p:stCondLst>
                              <p:cond delay="14000"/>
                            </p:stCondLst>
                            <p:childTnLst>
                              <p:par>
                                <p:cTn id="63" presetID="1" presetClass="entr" presetSubtype="0" fill="hold" grpId="0" nodeType="afterEffect">
                                  <p:stCondLst>
                                    <p:cond delay="0"/>
                                  </p:stCondLst>
                                  <p:childTnLst>
                                    <p:set>
                                      <p:cBhvr>
                                        <p:cTn id="64" dur="1" fill="hold">
                                          <p:stCondLst>
                                            <p:cond delay="999"/>
                                          </p:stCondLst>
                                        </p:cTn>
                                        <p:tgtEl>
                                          <p:spTgt spid="59"/>
                                        </p:tgtEl>
                                        <p:attrNameLst>
                                          <p:attrName>style.visibility</p:attrName>
                                        </p:attrNameLst>
                                      </p:cBhvr>
                                      <p:to>
                                        <p:strVal val="visible"/>
                                      </p:to>
                                    </p:set>
                                  </p:childTnLst>
                                </p:cTn>
                              </p:par>
                            </p:childTnLst>
                          </p:cTn>
                        </p:par>
                        <p:par>
                          <p:cTn id="65" fill="hold">
                            <p:stCondLst>
                              <p:cond delay="15000"/>
                            </p:stCondLst>
                            <p:childTnLst>
                              <p:par>
                                <p:cTn id="66" presetID="1" presetClass="entr" presetSubtype="0" fill="hold" grpId="0" nodeType="afterEffect">
                                  <p:stCondLst>
                                    <p:cond delay="0"/>
                                  </p:stCondLst>
                                  <p:childTnLst>
                                    <p:set>
                                      <p:cBhvr>
                                        <p:cTn id="67" dur="1" fill="hold">
                                          <p:stCondLst>
                                            <p:cond delay="999"/>
                                          </p:stCondLst>
                                        </p:cTn>
                                        <p:tgtEl>
                                          <p:spTgt spid="6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mph" presetSubtype="2" fill="hold" nodeType="clickEffect">
                                  <p:stCondLst>
                                    <p:cond delay="0"/>
                                  </p:stCondLst>
                                  <p:childTnLst>
                                    <p:animClr clrSpc="rgb" dir="cw">
                                      <p:cBhvr override="childStyle">
                                        <p:cTn id="71" dur="2000" fill="hold"/>
                                        <p:tgtEl>
                                          <p:spTgt spid="65">
                                            <p:txEl>
                                              <p:pRg st="0" end="0"/>
                                            </p:txEl>
                                          </p:spTgt>
                                        </p:tgtEl>
                                        <p:attrNameLst>
                                          <p:attrName>style.color</p:attrName>
                                        </p:attrNameLst>
                                      </p:cBhvr>
                                      <p:to>
                                        <a:srgbClr val="FF0000"/>
                                      </p:to>
                                    </p:animClr>
                                  </p:childTnLst>
                                </p:cTn>
                              </p:par>
                              <p:par>
                                <p:cTn id="72" presetID="42" presetClass="entr" presetSubtype="0" fill="hold" grpId="0"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1000"/>
                                        <p:tgtEl>
                                          <p:spTgt spid="67"/>
                                        </p:tgtEl>
                                      </p:cBhvr>
                                    </p:animEffect>
                                    <p:anim calcmode="lin" valueType="num">
                                      <p:cBhvr>
                                        <p:cTn id="75" dur="1000" fill="hold"/>
                                        <p:tgtEl>
                                          <p:spTgt spid="67"/>
                                        </p:tgtEl>
                                        <p:attrNameLst>
                                          <p:attrName>ppt_x</p:attrName>
                                        </p:attrNameLst>
                                      </p:cBhvr>
                                      <p:tavLst>
                                        <p:tav tm="0">
                                          <p:val>
                                            <p:strVal val="#ppt_x"/>
                                          </p:val>
                                        </p:tav>
                                        <p:tav tm="100000">
                                          <p:val>
                                            <p:strVal val="#ppt_x"/>
                                          </p:val>
                                        </p:tav>
                                      </p:tavLst>
                                    </p:anim>
                                    <p:anim calcmode="lin" valueType="num">
                                      <p:cBhvr>
                                        <p:cTn id="7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bldLst>
      <p:bldP spid="42" grpId="0" animBg="1"/>
      <p:bldP spid="43" grpId="0" animBg="1"/>
      <p:bldP spid="44"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1" grpId="1" animBg="1"/>
      <p:bldP spid="61" grpId="2"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 name="Freeform 10"/>
          <p:cNvSpPr/>
          <p:nvPr/>
        </p:nvSpPr>
        <p:spPr>
          <a:xfrm rot="11691891">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2379692" flipH="1" flipV="1">
            <a:off x="324236" y="168941"/>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333878">
            <a:off x="17191275" y="461071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333878">
            <a:off x="3707662" y="9163203"/>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6" name="Picture 5">
            <a:extLst>
              <a:ext uri="{FF2B5EF4-FFF2-40B4-BE49-F238E27FC236}">
                <a16:creationId xmlns:a16="http://schemas.microsoft.com/office/drawing/2014/main" id="{ECF412C8-FD34-891E-4AF3-282B59FF2B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493" y="225281"/>
            <a:ext cx="10972800" cy="6046600"/>
          </a:xfrm>
          <a:prstGeom prst="rect">
            <a:avLst/>
          </a:prstGeom>
        </p:spPr>
      </p:pic>
      <p:sp>
        <p:nvSpPr>
          <p:cNvPr id="8" name="TextBox 7">
            <a:extLst>
              <a:ext uri="{FF2B5EF4-FFF2-40B4-BE49-F238E27FC236}">
                <a16:creationId xmlns:a16="http://schemas.microsoft.com/office/drawing/2014/main" id="{49EFF6B4-C160-7085-4557-3333677B1D17}"/>
              </a:ext>
            </a:extLst>
          </p:cNvPr>
          <p:cNvSpPr txBox="1"/>
          <p:nvPr/>
        </p:nvSpPr>
        <p:spPr>
          <a:xfrm>
            <a:off x="12768544" y="2050344"/>
            <a:ext cx="4732963" cy="6186309"/>
          </a:xfrm>
          <a:prstGeom prst="rect">
            <a:avLst/>
          </a:prstGeom>
          <a:solidFill>
            <a:schemeClr val="accent1">
              <a:lumMod val="20000"/>
              <a:lumOff val="80000"/>
            </a:schemeClr>
          </a:solid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Ta đã biết khi chiếu chùm tia sáng song song với trục chính của một thấu kính hội tụ thì chùm tia ló sẽ đi qua tiêu điểm chính của thấu kính. </a:t>
            </a:r>
          </a:p>
        </p:txBody>
      </p:sp>
      <p:pic>
        <p:nvPicPr>
          <p:cNvPr id="13" name="Picture 12">
            <a:extLst>
              <a:ext uri="{FF2B5EF4-FFF2-40B4-BE49-F238E27FC236}">
                <a16:creationId xmlns:a16="http://schemas.microsoft.com/office/drawing/2014/main" id="{EC3868D9-3801-CDD2-7D37-B48736B42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492" y="5397276"/>
            <a:ext cx="11100707" cy="46644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0" name="Freeform 20"/>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rot="-1333878">
            <a:off x="17347510" y="1003994"/>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4" name="Picture 13">
            <a:extLst>
              <a:ext uri="{FF2B5EF4-FFF2-40B4-BE49-F238E27FC236}">
                <a16:creationId xmlns:a16="http://schemas.microsoft.com/office/drawing/2014/main" id="{2C8E397B-34DF-E345-F84C-F59FAD2A6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327348"/>
            <a:ext cx="11886952" cy="5124328"/>
          </a:xfrm>
          <a:prstGeom prst="rect">
            <a:avLst/>
          </a:prstGeom>
        </p:spPr>
      </p:pic>
      <p:pic>
        <p:nvPicPr>
          <p:cNvPr id="16" name="Picture 15">
            <a:extLst>
              <a:ext uri="{FF2B5EF4-FFF2-40B4-BE49-F238E27FC236}">
                <a16:creationId xmlns:a16="http://schemas.microsoft.com/office/drawing/2014/main" id="{06BDE295-02EA-74A7-43CF-309177B3D83B}"/>
              </a:ext>
            </a:extLst>
          </p:cNvPr>
          <p:cNvPicPr>
            <a:picLocks noChangeAspect="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60404" y="900978"/>
            <a:ext cx="4215810" cy="4467842"/>
          </a:xfrm>
          <a:prstGeom prst="rect">
            <a:avLst/>
          </a:prstGeom>
        </p:spPr>
      </p:pic>
      <p:sp>
        <p:nvSpPr>
          <p:cNvPr id="19" name="TextBox 18">
            <a:extLst>
              <a:ext uri="{FF2B5EF4-FFF2-40B4-BE49-F238E27FC236}">
                <a16:creationId xmlns:a16="http://schemas.microsoft.com/office/drawing/2014/main" id="{B5B50401-5EE3-42EC-97BD-50F5AE87FDE4}"/>
              </a:ext>
            </a:extLst>
          </p:cNvPr>
          <p:cNvSpPr txBox="1"/>
          <p:nvPr/>
        </p:nvSpPr>
        <p:spPr>
          <a:xfrm>
            <a:off x="2438400" y="6438900"/>
            <a:ext cx="13411200" cy="1938992"/>
          </a:xfrm>
          <a:prstGeom prst="rect">
            <a:avLst/>
          </a:prstGeom>
          <a:solidFill>
            <a:schemeClr val="tx2">
              <a:lumMod val="20000"/>
              <a:lumOff val="80000"/>
            </a:schemeClr>
          </a:solidFill>
        </p:spPr>
        <p:txBody>
          <a:bodyPr wrap="square">
            <a:spAutoFit/>
          </a:bodyPr>
          <a:lstStyle/>
          <a:p>
            <a:pPr algn="ctr"/>
            <a:r>
              <a:rPr lang="vi-VN" sz="4000" b="1" i="0">
                <a:solidFill>
                  <a:srgbClr val="000000"/>
                </a:solidFill>
                <a:effectLst/>
                <a:highlight>
                  <a:srgbClr val="FFFFFF"/>
                </a:highlight>
                <a:latin typeface="+mj-lt"/>
              </a:rPr>
              <a:t>Vậy để đo tiêu cự của thấu kính hội tụ có thể dùng phương án đo trực tiếp khoảng cách từ quang tâm O tới tiêu điểm chính F hay không? </a:t>
            </a:r>
            <a:endParaRPr lang="en-US" sz="4000" b="1">
              <a:latin typeface="+mj-lt"/>
            </a:endParaRPr>
          </a:p>
        </p:txBody>
      </p:sp>
      <p:sp>
        <p:nvSpPr>
          <p:cNvPr id="32" name="TextBox 31">
            <a:extLst>
              <a:ext uri="{FF2B5EF4-FFF2-40B4-BE49-F238E27FC236}">
                <a16:creationId xmlns:a16="http://schemas.microsoft.com/office/drawing/2014/main" id="{7E70CAD2-266F-3949-8426-E8FDA2F6D858}"/>
              </a:ext>
            </a:extLst>
          </p:cNvPr>
          <p:cNvSpPr txBox="1"/>
          <p:nvPr/>
        </p:nvSpPr>
        <p:spPr>
          <a:xfrm>
            <a:off x="2698400" y="5905500"/>
            <a:ext cx="13511882" cy="2308324"/>
          </a:xfrm>
          <a:prstGeom prst="rect">
            <a:avLst/>
          </a:prstGeom>
          <a:solidFill>
            <a:schemeClr val="bg1"/>
          </a:solidFill>
        </p:spPr>
        <p:txBody>
          <a:bodyPr wrap="square">
            <a:spAutoFit/>
          </a:bodyPr>
          <a:lstStyle/>
          <a:p>
            <a:pPr algn="ctr"/>
            <a:r>
              <a:rPr lang="en-US" sz="4800" b="1">
                <a:solidFill>
                  <a:srgbClr val="000000"/>
                </a:solidFill>
                <a:highlight>
                  <a:srgbClr val="FFFFFF"/>
                </a:highlight>
                <a:latin typeface="Times New Roman" panose="02020603050405020304" pitchFamily="18" charset="0"/>
                <a:cs typeface="Times New Roman" panose="02020603050405020304" pitchFamily="18" charset="0"/>
              </a:rPr>
              <a:t>Để đo tiêu cự của thấu kính hội tụ c</a:t>
            </a:r>
            <a:r>
              <a:rPr lang="vi-VN" sz="4800" b="1" i="0">
                <a:solidFill>
                  <a:srgbClr val="000000"/>
                </a:solidFill>
                <a:effectLst/>
                <a:highlight>
                  <a:srgbClr val="FFFFFF"/>
                </a:highlight>
                <a:latin typeface="Times New Roman" panose="02020603050405020304" pitchFamily="18" charset="0"/>
                <a:cs typeface="Times New Roman" panose="02020603050405020304" pitchFamily="18" charset="0"/>
              </a:rPr>
              <a:t>ó thể dùng phương án đo trực tiếp khoảng cách từ quang tâm O tới tiêu điểm chính F.</a:t>
            </a:r>
            <a:endParaRPr lang="en-US" sz="4800" b="1">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4DDDD857-DF76-90A2-E984-2C223E85F554}"/>
              </a:ext>
            </a:extLst>
          </p:cNvPr>
          <p:cNvSpPr txBox="1"/>
          <p:nvPr/>
        </p:nvSpPr>
        <p:spPr>
          <a:xfrm>
            <a:off x="11950829" y="1830169"/>
            <a:ext cx="774571"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 O</a:t>
            </a:r>
          </a:p>
        </p:txBody>
      </p:sp>
      <p:sp>
        <p:nvSpPr>
          <p:cNvPr id="36" name="TextBox 35">
            <a:extLst>
              <a:ext uri="{FF2B5EF4-FFF2-40B4-BE49-F238E27FC236}">
                <a16:creationId xmlns:a16="http://schemas.microsoft.com/office/drawing/2014/main" id="{F3D677A9-9A55-DE47-5F9C-8120C2934047}"/>
              </a:ext>
            </a:extLst>
          </p:cNvPr>
          <p:cNvSpPr txBox="1"/>
          <p:nvPr/>
        </p:nvSpPr>
        <p:spPr>
          <a:xfrm>
            <a:off x="15195490" y="1830169"/>
            <a:ext cx="697627"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 F</a:t>
            </a:r>
          </a:p>
        </p:txBody>
      </p:sp>
      <p:cxnSp>
        <p:nvCxnSpPr>
          <p:cNvPr id="38" name="Straight Connector 37">
            <a:extLst>
              <a:ext uri="{FF2B5EF4-FFF2-40B4-BE49-F238E27FC236}">
                <a16:creationId xmlns:a16="http://schemas.microsoft.com/office/drawing/2014/main" id="{D6F8C1AE-5438-8C42-8BC8-D4E0123A52BB}"/>
              </a:ext>
            </a:extLst>
          </p:cNvPr>
          <p:cNvCxnSpPr/>
          <p:nvPr/>
        </p:nvCxnSpPr>
        <p:spPr>
          <a:xfrm>
            <a:off x="12101592" y="2324100"/>
            <a:ext cx="0" cy="1143000"/>
          </a:xfrm>
          <a:prstGeom prst="line">
            <a:avLst/>
          </a:prstGeom>
          <a:ln w="57150">
            <a:prstDash val="dash"/>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52B377A2-C430-779C-97EE-D4368C86159F}"/>
              </a:ext>
            </a:extLst>
          </p:cNvPr>
          <p:cNvCxnSpPr/>
          <p:nvPr/>
        </p:nvCxnSpPr>
        <p:spPr>
          <a:xfrm>
            <a:off x="15363984" y="2324100"/>
            <a:ext cx="0" cy="1143000"/>
          </a:xfrm>
          <a:prstGeom prst="line">
            <a:avLst/>
          </a:prstGeom>
          <a:ln w="57150">
            <a:prstDash val="dash"/>
          </a:ln>
        </p:spPr>
        <p:style>
          <a:lnRef idx="1">
            <a:schemeClr val="accent2"/>
          </a:lnRef>
          <a:fillRef idx="0">
            <a:schemeClr val="accent2"/>
          </a:fillRef>
          <a:effectRef idx="0">
            <a:schemeClr val="accent2"/>
          </a:effectRef>
          <a:fontRef idx="minor">
            <a:schemeClr val="tx1"/>
          </a:fontRef>
        </p:style>
      </p:cxnSp>
      <p:pic>
        <p:nvPicPr>
          <p:cNvPr id="43" name="Picture 42">
            <a:extLst>
              <a:ext uri="{FF2B5EF4-FFF2-40B4-BE49-F238E27FC236}">
                <a16:creationId xmlns:a16="http://schemas.microsoft.com/office/drawing/2014/main" id="{4E14DEBD-1CAE-2123-1431-928285B648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0300" y="3365432"/>
            <a:ext cx="4445228" cy="1320868"/>
          </a:xfrm>
          <a:prstGeom prst="rect">
            <a:avLst/>
          </a:prstGeom>
        </p:spPr>
      </p:pic>
      <p:sp>
        <p:nvSpPr>
          <p:cNvPr id="45" name="TextBox 44">
            <a:extLst>
              <a:ext uri="{FF2B5EF4-FFF2-40B4-BE49-F238E27FC236}">
                <a16:creationId xmlns:a16="http://schemas.microsoft.com/office/drawing/2014/main" id="{D2FF1911-41EA-02D5-D640-AE51FE33D10F}"/>
              </a:ext>
            </a:extLst>
          </p:cNvPr>
          <p:cNvSpPr txBox="1"/>
          <p:nvPr/>
        </p:nvSpPr>
        <p:spPr>
          <a:xfrm>
            <a:off x="4648200" y="6023976"/>
            <a:ext cx="7949293" cy="769441"/>
          </a:xfrm>
          <a:prstGeom prst="rect">
            <a:avLst/>
          </a:prstGeom>
          <a:solidFill>
            <a:schemeClr val="accent2">
              <a:lumMod val="40000"/>
              <a:lumOff val="60000"/>
            </a:schemeClr>
          </a:solidFill>
        </p:spPr>
        <p:txBody>
          <a:bodyPr wrap="square" rtlCol="0">
            <a:spAutoFit/>
          </a:bodyPr>
          <a:lstStyle/>
          <a:p>
            <a:r>
              <a:rPr lang="en-US" sz="4400" b="1">
                <a:latin typeface="Times New Roman" panose="02020603050405020304" pitchFamily="18" charset="0"/>
                <a:cs typeface="Times New Roman" panose="02020603050405020304" pitchFamily="18" charset="0"/>
              </a:rPr>
              <a:t>Cách đo này có nhược điểm gì?</a:t>
            </a:r>
          </a:p>
        </p:txBody>
      </p:sp>
      <p:sp>
        <p:nvSpPr>
          <p:cNvPr id="46" name="TextBox 45">
            <a:extLst>
              <a:ext uri="{FF2B5EF4-FFF2-40B4-BE49-F238E27FC236}">
                <a16:creationId xmlns:a16="http://schemas.microsoft.com/office/drawing/2014/main" id="{98F33A8E-2CC4-0389-73F0-70F6F34C5FD2}"/>
              </a:ext>
            </a:extLst>
          </p:cNvPr>
          <p:cNvSpPr txBox="1"/>
          <p:nvPr/>
        </p:nvSpPr>
        <p:spPr>
          <a:xfrm>
            <a:off x="2698400" y="8479539"/>
            <a:ext cx="13511882" cy="1446550"/>
          </a:xfrm>
          <a:prstGeom prst="rect">
            <a:avLst/>
          </a:prstGeom>
          <a:solidFill>
            <a:schemeClr val="bg1"/>
          </a:solidFill>
        </p:spPr>
        <p:txBody>
          <a:bodyPr wrap="square" rtlCol="0">
            <a:spAutoFit/>
          </a:bodyPr>
          <a:lstStyle/>
          <a:p>
            <a:r>
              <a:rPr lang="en-US" sz="4400" b="1">
                <a:latin typeface="Times New Roman" panose="02020603050405020304" pitchFamily="18" charset="0"/>
                <a:cs typeface="Times New Roman" panose="02020603050405020304" pitchFamily="18" charset="0"/>
              </a:rPr>
              <a:t>Cách đo trực tiếp có nhược điểm là khó xác định quang tâm 1 cách chính xác.</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barn(inVertical)">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barn(inVertical)">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5"/>
                                        </p:tgtEl>
                                      </p:cBhvr>
                                    </p:animEffect>
                                    <p:set>
                                      <p:cBhvr>
                                        <p:cTn id="60" dur="1" fill="hold">
                                          <p:stCondLst>
                                            <p:cond delay="499"/>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2"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32" grpId="0" animBg="1"/>
      <p:bldP spid="32" grpId="1" animBg="1"/>
      <p:bldP spid="32" grpId="2" animBg="1"/>
      <p:bldP spid="35" grpId="0"/>
      <p:bldP spid="36" grpId="0"/>
      <p:bldP spid="45" grpId="0" animBg="1"/>
      <p:bldP spid="45" grpId="1"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BF4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8F085-2F72-CF5F-B033-8D690EFAB6F1}"/>
              </a:ext>
            </a:extLst>
          </p:cNvPr>
          <p:cNvSpPr/>
          <p:nvPr/>
        </p:nvSpPr>
        <p:spPr>
          <a:xfrm rot="21140617">
            <a:off x="2633178" y="1758734"/>
            <a:ext cx="14531271" cy="6170988"/>
          </a:xfrm>
          <a:prstGeom prst="rect">
            <a:avLst/>
          </a:prstGeom>
          <a:solidFill>
            <a:srgbClr val="5A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a:extLst>
              <a:ext uri="{FF2B5EF4-FFF2-40B4-BE49-F238E27FC236}">
                <a16:creationId xmlns:a16="http://schemas.microsoft.com/office/drawing/2014/main" id="{A1D98860-B1D0-48C9-B2BD-E4BB19E97D5E}"/>
              </a:ext>
            </a:extLst>
          </p:cNvPr>
          <p:cNvSpPr/>
          <p:nvPr/>
        </p:nvSpPr>
        <p:spPr>
          <a:xfrm>
            <a:off x="731520" y="1155353"/>
            <a:ext cx="16916400" cy="8313420"/>
          </a:xfrm>
          <a:prstGeom prst="rect">
            <a:avLst/>
          </a:prstGeom>
          <a:solidFill>
            <a:srgbClr val="5A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D19E8D2E-63FA-38D5-4EE5-7B1B6C3DEBE2}"/>
              </a:ext>
            </a:extLst>
          </p:cNvPr>
          <p:cNvSpPr/>
          <p:nvPr/>
        </p:nvSpPr>
        <p:spPr>
          <a:xfrm rot="299221">
            <a:off x="1282538" y="1498165"/>
            <a:ext cx="14972838" cy="6743948"/>
          </a:xfrm>
          <a:prstGeom prst="rect">
            <a:avLst/>
          </a:prstGeom>
          <a:solidFill>
            <a:srgbClr val="5A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5ADE2FB5-BB9B-CA90-7E95-859DB6D6E504}"/>
              </a:ext>
            </a:extLst>
          </p:cNvPr>
          <p:cNvSpPr/>
          <p:nvPr/>
        </p:nvSpPr>
        <p:spPr>
          <a:xfrm>
            <a:off x="457200" y="1264921"/>
            <a:ext cx="17480280" cy="7906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 name="Rectangle 13">
            <a:extLst>
              <a:ext uri="{FF2B5EF4-FFF2-40B4-BE49-F238E27FC236}">
                <a16:creationId xmlns:a16="http://schemas.microsoft.com/office/drawing/2014/main" id="{343947E0-63F0-18DC-064C-D899B630A07E}"/>
              </a:ext>
            </a:extLst>
          </p:cNvPr>
          <p:cNvSpPr/>
          <p:nvPr/>
        </p:nvSpPr>
        <p:spPr>
          <a:xfrm>
            <a:off x="4332514" y="1557503"/>
            <a:ext cx="9729651" cy="1154162"/>
          </a:xfrm>
          <a:prstGeom prst="rect">
            <a:avLst/>
          </a:prstGeom>
          <a:noFill/>
        </p:spPr>
        <p:txBody>
          <a:bodyPr wrap="square" lIns="137160" tIns="68580" rIns="137160" bIns="68580">
            <a:spAutoFit/>
          </a:bodyPr>
          <a:lstStyle/>
          <a:p>
            <a:pPr algn="ctr"/>
            <a:r>
              <a:rPr lang="en-US" sz="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9</a:t>
            </a:r>
          </a:p>
        </p:txBody>
      </p:sp>
      <p:pic>
        <p:nvPicPr>
          <p:cNvPr id="36" name="Picture 35">
            <a:extLst>
              <a:ext uri="{FF2B5EF4-FFF2-40B4-BE49-F238E27FC236}">
                <a16:creationId xmlns:a16="http://schemas.microsoft.com/office/drawing/2014/main" id="{1938C133-6ABB-F913-F21D-5E409171373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15080360" y="1329458"/>
            <a:ext cx="2990237" cy="2861162"/>
          </a:xfrm>
          <a:prstGeom prst="rect">
            <a:avLst/>
          </a:prstGeom>
        </p:spPr>
      </p:pic>
      <p:pic>
        <p:nvPicPr>
          <p:cNvPr id="37" name="Picture 36">
            <a:extLst>
              <a:ext uri="{FF2B5EF4-FFF2-40B4-BE49-F238E27FC236}">
                <a16:creationId xmlns:a16="http://schemas.microsoft.com/office/drawing/2014/main" id="{89A0A4CE-FB55-9CA7-5A9D-FFBE6185C6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25954" y="4664507"/>
            <a:ext cx="4498854" cy="4304660"/>
          </a:xfrm>
          <a:prstGeom prst="rect">
            <a:avLst/>
          </a:prstGeom>
        </p:spPr>
      </p:pic>
      <p:pic>
        <p:nvPicPr>
          <p:cNvPr id="39" name="Picture 38">
            <a:extLst>
              <a:ext uri="{FF2B5EF4-FFF2-40B4-BE49-F238E27FC236}">
                <a16:creationId xmlns:a16="http://schemas.microsoft.com/office/drawing/2014/main" id="{74934844-C6C4-1BD3-66DE-7858AC392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789" y="797168"/>
            <a:ext cx="705812" cy="1497176"/>
          </a:xfrm>
          <a:prstGeom prst="rect">
            <a:avLst/>
          </a:prstGeom>
        </p:spPr>
      </p:pic>
      <p:pic>
        <p:nvPicPr>
          <p:cNvPr id="40" name="Picture 39">
            <a:extLst>
              <a:ext uri="{FF2B5EF4-FFF2-40B4-BE49-F238E27FC236}">
                <a16:creationId xmlns:a16="http://schemas.microsoft.com/office/drawing/2014/main" id="{ACF2E23D-3F68-F5F8-7119-156259459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6768273" y="7969592"/>
            <a:ext cx="705812" cy="1497176"/>
          </a:xfrm>
          <a:prstGeom prst="rect">
            <a:avLst/>
          </a:prstGeom>
        </p:spPr>
      </p:pic>
      <p:sp>
        <p:nvSpPr>
          <p:cNvPr id="3" name="Rectangle 2">
            <a:extLst>
              <a:ext uri="{FF2B5EF4-FFF2-40B4-BE49-F238E27FC236}">
                <a16:creationId xmlns:a16="http://schemas.microsoft.com/office/drawing/2014/main" id="{7112449D-7C2B-205F-B001-4859DA1D74D2}"/>
              </a:ext>
            </a:extLst>
          </p:cNvPr>
          <p:cNvSpPr/>
          <p:nvPr/>
        </p:nvSpPr>
        <p:spPr>
          <a:xfrm rot="613884">
            <a:off x="-2089085" y="-459332"/>
            <a:ext cx="1564748" cy="11355126"/>
          </a:xfrm>
          <a:prstGeom prst="rect">
            <a:avLst/>
          </a:prstGeom>
          <a:solidFill>
            <a:schemeClr val="bg1">
              <a:lumMod val="85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45C91C0A-5F1F-9D4D-ACBC-BA4C4F85C78D}"/>
              </a:ext>
            </a:extLst>
          </p:cNvPr>
          <p:cNvSpPr/>
          <p:nvPr/>
        </p:nvSpPr>
        <p:spPr>
          <a:xfrm rot="613884">
            <a:off x="-2555056" y="-833336"/>
            <a:ext cx="1564748" cy="11355126"/>
          </a:xfrm>
          <a:prstGeom prst="rect">
            <a:avLst/>
          </a:prstGeom>
          <a:solidFill>
            <a:schemeClr val="accent6">
              <a:lumMod val="20000"/>
              <a:lumOff val="80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Rectangle 6">
            <a:extLst>
              <a:ext uri="{FF2B5EF4-FFF2-40B4-BE49-F238E27FC236}">
                <a16:creationId xmlns:a16="http://schemas.microsoft.com/office/drawing/2014/main" id="{65691AA9-C911-2DF5-9CBA-748458837DE4}"/>
              </a:ext>
            </a:extLst>
          </p:cNvPr>
          <p:cNvSpPr/>
          <p:nvPr/>
        </p:nvSpPr>
        <p:spPr>
          <a:xfrm rot="613884">
            <a:off x="-3218815" y="-722130"/>
            <a:ext cx="1564748" cy="11355126"/>
          </a:xfrm>
          <a:prstGeom prst="rect">
            <a:avLst/>
          </a:prstGeom>
          <a:solidFill>
            <a:schemeClr val="accent5">
              <a:lumMod val="20000"/>
              <a:lumOff val="80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TextBox 15">
            <a:extLst>
              <a:ext uri="{FF2B5EF4-FFF2-40B4-BE49-F238E27FC236}">
                <a16:creationId xmlns:a16="http://schemas.microsoft.com/office/drawing/2014/main" id="{D346AD55-5558-312C-FBB8-209F3D04C2EC}"/>
              </a:ext>
            </a:extLst>
          </p:cNvPr>
          <p:cNvSpPr txBox="1"/>
          <p:nvPr/>
        </p:nvSpPr>
        <p:spPr>
          <a:xfrm>
            <a:off x="3719445" y="2705100"/>
            <a:ext cx="11743664" cy="1938992"/>
          </a:xfrm>
          <a:prstGeom prst="rect">
            <a:avLst/>
          </a:prstGeom>
          <a:noFill/>
        </p:spPr>
        <p:txBody>
          <a:bodyPr wrap="none" rtlCol="0">
            <a:spAutoFit/>
          </a:bodyPr>
          <a:lstStyle/>
          <a:p>
            <a:r>
              <a:rPr lang="en-US" sz="6000" b="1">
                <a:latin typeface="Times New Roman" panose="02020603050405020304" pitchFamily="18" charset="0"/>
                <a:cs typeface="Times New Roman" panose="02020603050405020304" pitchFamily="18" charset="0"/>
              </a:rPr>
              <a:t>THỰC HÀNH ĐO TIÊU CỰ CỦA </a:t>
            </a:r>
          </a:p>
          <a:p>
            <a:pPr algn="ctr"/>
            <a:r>
              <a:rPr lang="en-US" sz="6000" b="1">
                <a:latin typeface="Times New Roman" panose="02020603050405020304" pitchFamily="18" charset="0"/>
                <a:cs typeface="Times New Roman" panose="02020603050405020304" pitchFamily="18" charset="0"/>
              </a:rPr>
              <a:t>THẤU KÍNH HỘI TỤ</a:t>
            </a:r>
          </a:p>
        </p:txBody>
      </p:sp>
      <p:pic>
        <p:nvPicPr>
          <p:cNvPr id="25" name="Picture 24">
            <a:extLst>
              <a:ext uri="{FF2B5EF4-FFF2-40B4-BE49-F238E27FC236}">
                <a16:creationId xmlns:a16="http://schemas.microsoft.com/office/drawing/2014/main" id="{788B54FF-C335-7D0E-FEAD-A81E88B37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4966" y="4981217"/>
            <a:ext cx="6361451" cy="2965364"/>
          </a:xfrm>
          <a:prstGeom prst="rect">
            <a:avLst/>
          </a:prstGeom>
        </p:spPr>
      </p:pic>
      <p:pic>
        <p:nvPicPr>
          <p:cNvPr id="27" name="Picture 26">
            <a:extLst>
              <a:ext uri="{FF2B5EF4-FFF2-40B4-BE49-F238E27FC236}">
                <a16:creationId xmlns:a16="http://schemas.microsoft.com/office/drawing/2014/main" id="{86139FB6-FDD8-4F12-2114-D0156A02FB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2948" y="5040100"/>
            <a:ext cx="5961490" cy="2990238"/>
          </a:xfrm>
          <a:prstGeom prst="rect">
            <a:avLst/>
          </a:prstGeom>
        </p:spPr>
      </p:pic>
    </p:spTree>
    <p:custDataLst>
      <p:tags r:id="rId1"/>
    </p:custDataLst>
    <p:extLst>
      <p:ext uri="{BB962C8B-B14F-4D97-AF65-F5344CB8AC3E}">
        <p14:creationId xmlns:p14="http://schemas.microsoft.com/office/powerpoint/2010/main" val="2869273660"/>
      </p:ext>
    </p:extLst>
  </p:cSld>
  <p:clrMapOvr>
    <a:masterClrMapping/>
  </p:clrMapOvr>
  <mc:AlternateContent xmlns:mc="http://schemas.openxmlformats.org/markup-compatibility/2006" xmlns:p14="http://schemas.microsoft.com/office/powerpoint/2010/main">
    <mc:Choice Requires="p14">
      <p:transition p14:dur="0" advClick="0" advTm="17755"/>
    </mc:Choice>
    <mc:Fallback xmlns="">
      <p:transition advClick="0" advTm="1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grpId="0" nodeType="withEffect">
                                  <p:stCondLst>
                                    <p:cond delay="0"/>
                                  </p:stCondLst>
                                  <p:childTnLst>
                                    <p:animMotion origin="layout" path="M 4.16667E-6 4.07407E-6 L 1.15625 0.02523 " pathEditMode="relative" rAng="0" ptsTypes="AA">
                                      <p:cBhvr>
                                        <p:cTn id="6" dur="5500" fill="hold"/>
                                        <p:tgtEl>
                                          <p:spTgt spid="3"/>
                                        </p:tgtEl>
                                        <p:attrNameLst>
                                          <p:attrName>ppt_x</p:attrName>
                                          <p:attrName>ppt_y</p:attrName>
                                        </p:attrNameLst>
                                      </p:cBhvr>
                                      <p:rCtr x="57813" y="1250"/>
                                    </p:animMotion>
                                  </p:childTnLst>
                                </p:cTn>
                              </p:par>
                              <p:par>
                                <p:cTn id="7" presetID="63" presetClass="path" presetSubtype="0" repeatCount="indefinite" accel="50000" decel="50000" fill="hold" grpId="0" nodeType="withEffect">
                                  <p:stCondLst>
                                    <p:cond delay="750"/>
                                  </p:stCondLst>
                                  <p:childTnLst>
                                    <p:animMotion origin="layout" path="M -5E-6 -3.33333E-6 L 1.16784 0.02894 " pathEditMode="relative" rAng="0" ptsTypes="AA">
                                      <p:cBhvr>
                                        <p:cTn id="8" dur="5500" fill="hold"/>
                                        <p:tgtEl>
                                          <p:spTgt spid="5"/>
                                        </p:tgtEl>
                                        <p:attrNameLst>
                                          <p:attrName>ppt_x</p:attrName>
                                          <p:attrName>ppt_y</p:attrName>
                                        </p:attrNameLst>
                                      </p:cBhvr>
                                      <p:rCtr x="58385" y="1435"/>
                                    </p:animMotion>
                                  </p:childTnLst>
                                </p:cTn>
                              </p:par>
                              <p:par>
                                <p:cTn id="9" presetID="63" presetClass="path" presetSubtype="0" repeatCount="indefinite" accel="50000" decel="50000" fill="hold" grpId="0" nodeType="withEffect">
                                  <p:stCondLst>
                                    <p:cond delay="1250"/>
                                  </p:stCondLst>
                                  <p:childTnLst>
                                    <p:animMotion origin="layout" path="M 3.125E-6 -2.96296E-6 L 1.19192 0.02755 " pathEditMode="relative" rAng="0" ptsTypes="AA">
                                      <p:cBhvr>
                                        <p:cTn id="10" dur="5500" fill="hold"/>
                                        <p:tgtEl>
                                          <p:spTgt spid="7"/>
                                        </p:tgtEl>
                                        <p:attrNameLst>
                                          <p:attrName>ppt_x</p:attrName>
                                          <p:attrName>ppt_y</p:attrName>
                                        </p:attrNameLst>
                                      </p:cBhvr>
                                      <p:rCtr x="59596" y="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013"/>
  <p:tag name="ISPRING_SLIDE_INDENT_LEVEL" val="0"/>
  <p:tag name="ISPRING_PRESENTER_ID" val="{8C6A474F-04C3-4937-B3B9-51D6FFF96970}"/>
  <p:tag name="GENSWF_SLIDE_TITLE" val="Mở đầu"/>
  <p:tag name="ISPRING_SLIDE_ID_2" val="{9B4112F0-D0C6-42BA-96D9-795C5AE2186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755"/>
  <p:tag name="ISPRING_SLIDE_INDENT_LEVEL" val="0"/>
  <p:tag name="ISPRING_PRESENTER_ID" val="{8C6A474F-04C3-4937-B3B9-51D6FFF96970}"/>
  <p:tag name="GENSWF_SLIDE_TITLE" val="Mở đầu"/>
  <p:tag name="ISPRING_SLIDE_ID_2" val="{71EAE955-C0DB-4D38-8497-2E38F1868676}"/>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541"/>
  <p:tag name="TIMING" val="|1.022|1.975|1.87|3.672"/>
  <p:tag name="ISPRING_SLIDE_INDENT_LEVEL" val="0"/>
  <p:tag name="ISPRING_PRESENTER_ID" val="{8C6A474F-04C3-4937-B3B9-51D6FFF96970}"/>
  <p:tag name="GENSWF_SLIDE_TITLE" val="Giới thiệu nội dung bài học"/>
  <p:tag name="ISPRING_SLIDE_ID_2" val="{7D2D0D5F-FE4A-448D-BB8A-E29E2FC9AB2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101"/>
  <p:tag name="TIMING" val="|2.869|5.053"/>
  <p:tag name="ISPRING_SLIDE_INDENT_LEVEL" val="0"/>
  <p:tag name="ISPRING_PRESENTER_ID" val="{8C6A474F-04C3-4937-B3B9-51D6FFF96970}"/>
  <p:tag name="GENSWF_SLIDE_TITLE" val="Nam châm điện"/>
  <p:tag name="ISPRING_SLIDE_ID_2" val="{BE62B5A2-E560-41A4-A74B-55CA5C3A3F73}"/>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101"/>
  <p:tag name="TIMING" val="|2.869|5.053"/>
  <p:tag name="ISPRING_SLIDE_INDENT_LEVEL" val="0"/>
  <p:tag name="ISPRING_PRESENTER_ID" val="{8C6A474F-04C3-4937-B3B9-51D6FFF96970}"/>
  <p:tag name="GENSWF_SLIDE_TITLE" val="Nam châm điện"/>
  <p:tag name="ISPRING_SLIDE_ID_2" val="{BE62B5A2-E560-41A4-A74B-55CA5C3A3F7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101"/>
  <p:tag name="TIMING" val="|2.869|5.053"/>
  <p:tag name="ISPRING_SLIDE_INDENT_LEVEL" val="0"/>
  <p:tag name="ISPRING_PRESENTER_ID" val="{8C6A474F-04C3-4937-B3B9-51D6FFF96970}"/>
  <p:tag name="GENSWF_SLIDE_TITLE" val="Nam châm điện"/>
  <p:tag name="ISPRING_SLIDE_ID_2" val="{BE62B5A2-E560-41A4-A74B-55CA5C3A3F73}"/>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101"/>
  <p:tag name="TIMING" val="|2.869|5.053"/>
  <p:tag name="ISPRING_SLIDE_INDENT_LEVEL" val="0"/>
  <p:tag name="ISPRING_PRESENTER_ID" val="{8C6A474F-04C3-4937-B3B9-51D6FFF96970}"/>
  <p:tag name="GENSWF_SLIDE_TITLE" val="Nam châm điện"/>
  <p:tag name="ISPRING_SLIDE_ID_2" val="{BE62B5A2-E560-41A4-A74B-55CA5C3A3F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2285</TotalTime>
  <Words>1371</Words>
  <Application>Microsoft Office PowerPoint</Application>
  <PresentationFormat>Custom</PresentationFormat>
  <Paragraphs>255</Paragraphs>
  <Slides>29</Slides>
  <Notes>11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Arial</vt:lpstr>
      <vt:lpstr>Tahoma</vt:lpstr>
      <vt:lpstr>Montserrat</vt:lpstr>
      <vt:lpstr>Times New Roman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Hương Nguyễn Thu</cp:lastModifiedBy>
  <cp:revision>62</cp:revision>
  <dcterms:created xsi:type="dcterms:W3CDTF">2006-08-16T00:00:00Z</dcterms:created>
  <dcterms:modified xsi:type="dcterms:W3CDTF">2024-11-07T17:41:46Z</dcterms:modified>
  <dc:identifier>DAF1cscCFCQ</dc:identifier>
</cp:coreProperties>
</file>