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1" r:id="rId2"/>
    <p:sldId id="3317" r:id="rId3"/>
    <p:sldId id="3318" r:id="rId4"/>
    <p:sldId id="3145" r:id="rId5"/>
    <p:sldId id="3140" r:id="rId6"/>
    <p:sldId id="3319" r:id="rId7"/>
    <p:sldId id="3141" r:id="rId8"/>
    <p:sldId id="3271" r:id="rId9"/>
    <p:sldId id="3310"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8" d="100"/>
          <a:sy n="88" d="100"/>
        </p:scale>
        <p:origin x="-33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xmlns=""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xmlns=""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xmlns=""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xmlns=""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xmlns=""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xmlns=""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xmlns=""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xmlns=""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xmlns=""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xmlns=""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xmlns=""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xmlns=""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xmlns=""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xmlns=""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xmlns=""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xmlns=""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xmlns=""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70600B9-3D3C-4F35-B55B-D4EE87ED381F}"/>
              </a:ext>
            </a:extLst>
          </p:cNvPr>
          <p:cNvGrpSpPr/>
          <p:nvPr/>
        </p:nvGrpSpPr>
        <p:grpSpPr>
          <a:xfrm>
            <a:off x="1772920" y="825961"/>
            <a:ext cx="10190480" cy="3263245"/>
            <a:chOff x="1778000" y="246841"/>
            <a:chExt cx="10190480" cy="3263245"/>
          </a:xfrm>
        </p:grpSpPr>
        <p:sp>
          <p:nvSpPr>
            <p:cNvPr id="10" name="Freeform: Shape 9">
              <a:extLst>
                <a:ext uri="{FF2B5EF4-FFF2-40B4-BE49-F238E27FC236}">
                  <a16:creationId xmlns:a16="http://schemas.microsoft.com/office/drawing/2014/main" xmlns=""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xmlns=""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xmlns=""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xmlns=""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xmlns=""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xmlns=""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xmlns=""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xmlns="" id="{93126038-94DA-4581-92FB-9C7197225ED8}"/>
              </a:ext>
            </a:extLst>
          </p:cNvPr>
          <p:cNvPicPr>
            <a:picLocks noChangeAspect="1"/>
          </p:cNvPicPr>
          <p:nvPr/>
        </p:nvPicPr>
        <p:blipFill>
          <a:blip r:embed="rId3"/>
          <a:stretch>
            <a:fillRect/>
          </a:stretch>
        </p:blipFill>
        <p:spPr>
          <a:xfrm>
            <a:off x="1762760" y="937383"/>
            <a:ext cx="7328657" cy="1100528"/>
          </a:xfrm>
          <a:prstGeom prst="rect">
            <a:avLst/>
          </a:prstGeom>
        </p:spPr>
      </p:pic>
      <p:pic>
        <p:nvPicPr>
          <p:cNvPr id="9" name="Picture 8">
            <a:extLst>
              <a:ext uri="{FF2B5EF4-FFF2-40B4-BE49-F238E27FC236}">
                <a16:creationId xmlns:a16="http://schemas.microsoft.com/office/drawing/2014/main" xmlns="" id="{FA67279D-EB8F-4B08-A3BF-4B8D0AA4EB25}"/>
              </a:ext>
            </a:extLst>
          </p:cNvPr>
          <p:cNvPicPr>
            <a:picLocks noChangeAspect="1"/>
          </p:cNvPicPr>
          <p:nvPr/>
        </p:nvPicPr>
        <p:blipFill>
          <a:blip r:embed="rId4"/>
          <a:stretch>
            <a:fillRect/>
          </a:stretch>
        </p:blipFill>
        <p:spPr>
          <a:xfrm>
            <a:off x="3921760" y="2475583"/>
            <a:ext cx="8011160" cy="1443786"/>
          </a:xfrm>
          <a:prstGeom prst="rect">
            <a:avLst/>
          </a:prstGeom>
        </p:spPr>
      </p:pic>
    </p:spTree>
    <p:extLst>
      <p:ext uri="{BB962C8B-B14F-4D97-AF65-F5344CB8AC3E}">
        <p14:creationId xmlns:p14="http://schemas.microsoft.com/office/powerpoint/2010/main" val="2012864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2149A70-5725-4B19-8992-25B869D3CC79}"/>
              </a:ext>
            </a:extLst>
          </p:cNvPr>
          <p:cNvSpPr/>
          <p:nvPr/>
        </p:nvSpPr>
        <p:spPr>
          <a:xfrm>
            <a:off x="571633" y="2676471"/>
            <a:ext cx="7045492"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THUẬT TOÁN TÌM </a:t>
            </a:r>
            <a:r>
              <a:rPr lang="en-US" sz="2800" b="1">
                <a:solidFill>
                  <a:srgbClr val="F03C69"/>
                </a:solidFill>
                <a:latin typeface="SVN-SAF" panose="02040603050506020204" pitchFamily="18" charset="0"/>
                <a:cs typeface="Times New Roman" panose="02020603050405020304" pitchFamily="18" charset="0"/>
              </a:rPr>
              <a:t>KIẾM </a:t>
            </a:r>
            <a:r>
              <a:rPr lang="en-US" sz="2800" b="1" smtClean="0">
                <a:solidFill>
                  <a:srgbClr val="F03C69"/>
                </a:solidFill>
                <a:latin typeface="SVN-SAF" panose="02040603050506020204" pitchFamily="18" charset="0"/>
                <a:cs typeface="Times New Roman" panose="02020603050405020304" pitchFamily="18" charset="0"/>
              </a:rPr>
              <a:t>TUẦN</a:t>
            </a:r>
            <a:r>
              <a:rPr lang="en-US" sz="2800" b="1">
                <a:solidFill>
                  <a:srgbClr val="F03C69"/>
                </a:solidFill>
                <a:latin typeface="SVN-SAF" panose="02040603050506020204" pitchFamily="18" charset="0"/>
                <a:cs typeface="Times New Roman" panose="02020603050405020304" pitchFamily="18" charset="0"/>
              </a:rPr>
              <a:t> </a:t>
            </a:r>
            <a:r>
              <a:rPr lang="en-US" sz="2800" b="1" smtClean="0">
                <a:solidFill>
                  <a:srgbClr val="F03C69"/>
                </a:solidFill>
                <a:latin typeface="SVN-SAF" panose="02040603050506020204" pitchFamily="18" charset="0"/>
                <a:cs typeface="Times New Roman" panose="02020603050405020304" pitchFamily="18" charset="0"/>
              </a:rPr>
              <a:t>TỰ</a:t>
            </a:r>
            <a:endParaRPr lang="en-US" sz="2800" b="1" dirty="0">
              <a:solidFill>
                <a:srgbClr val="F03C69"/>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848C73CC-7016-490D-B8AA-B5ABE3832167}"/>
              </a:ext>
            </a:extLst>
          </p:cNvPr>
          <p:cNvPicPr>
            <a:picLocks noChangeAspect="1"/>
          </p:cNvPicPr>
          <p:nvPr/>
        </p:nvPicPr>
        <p:blipFill>
          <a:blip r:embed="rId2"/>
          <a:stretch>
            <a:fillRect/>
          </a:stretch>
        </p:blipFill>
        <p:spPr>
          <a:xfrm>
            <a:off x="455885" y="437353"/>
            <a:ext cx="888648" cy="903074"/>
          </a:xfrm>
          <a:prstGeom prst="rect">
            <a:avLst/>
          </a:prstGeom>
        </p:spPr>
      </p:pic>
      <p:sp>
        <p:nvSpPr>
          <p:cNvPr id="5" name="Rectangle 4">
            <a:extLst>
              <a:ext uri="{FF2B5EF4-FFF2-40B4-BE49-F238E27FC236}">
                <a16:creationId xmlns:a16="http://schemas.microsoft.com/office/drawing/2014/main" xmlns="" id="{CAABE244-E990-489F-9943-1D2C33D10C52}"/>
              </a:ext>
            </a:extLst>
          </p:cNvPr>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31E2155-F5D0-4459-90A0-B251D4736C98}"/>
              </a:ext>
            </a:extLst>
          </p:cNvPr>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p>
        </p:txBody>
      </p:sp>
      <p:sp>
        <p:nvSpPr>
          <p:cNvPr id="8" name="Rectangle 7">
            <a:extLst>
              <a:ext uri="{FF2B5EF4-FFF2-40B4-BE49-F238E27FC236}">
                <a16:creationId xmlns:a16="http://schemas.microsoft.com/office/drawing/2014/main" xmlns="" id="{7B190F10-C704-46A5-B889-4BB87633B4C9}"/>
              </a:ext>
            </a:extLst>
          </p:cNvPr>
          <p:cNvSpPr/>
          <p:nvPr/>
        </p:nvSpPr>
        <p:spPr>
          <a:xfrm>
            <a:off x="1457463" y="3437089"/>
            <a:ext cx="9570393" cy="217373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hàng: 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xmlns="" id="{CE046261-B2B2-462B-B030-19699B8CDFF9}"/>
              </a:ext>
            </a:extLst>
          </p:cNvPr>
          <p:cNvPicPr>
            <a:picLocks noChangeAspect="1"/>
          </p:cNvPicPr>
          <p:nvPr/>
        </p:nvPicPr>
        <p:blipFill>
          <a:blip r:embed="rId3"/>
          <a:stretch>
            <a:fillRect/>
          </a:stretch>
        </p:blipFill>
        <p:spPr>
          <a:xfrm>
            <a:off x="455885" y="3500902"/>
            <a:ext cx="906054" cy="903074"/>
          </a:xfrm>
          <a:prstGeom prst="rect">
            <a:avLst/>
          </a:prstGeom>
        </p:spPr>
      </p:pic>
    </p:spTree>
    <p:extLst>
      <p:ext uri="{BB962C8B-B14F-4D97-AF65-F5344CB8AC3E}">
        <p14:creationId xmlns:p14="http://schemas.microsoft.com/office/powerpoint/2010/main" val="135542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anim calcmode="lin" valueType="num">
                                      <p:cBhvr>
                                        <p:cTn id="4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
                                            <p:txEl>
                                              <p:pRg st="0" end="0"/>
                                            </p:txEl>
                                          </p:spTgt>
                                        </p:tgtEl>
                                        <p:attrNameLst>
                                          <p:attrName>style.visibility</p:attrName>
                                        </p:attrNameLst>
                                      </p:cBhvr>
                                      <p:to>
                                        <p:strVal val="visible"/>
                                      </p:to>
                                    </p:set>
                                    <p:anim calcmode="lin" valueType="num">
                                      <p:cBhvr>
                                        <p:cTn id="5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0231E4-7D68-4F0B-AD83-FE94FF010F1A}"/>
              </a:ext>
            </a:extLst>
          </p:cNvPr>
          <p:cNvSpPr/>
          <p:nvPr/>
        </p:nvSpPr>
        <p:spPr>
          <a:xfrm>
            <a:off x="521979" y="459658"/>
            <a:ext cx="11148042" cy="510530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mỗi họ tên khách hàng trong danh sách</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An kiểm tra xem có đúng họ tên khách hàng mà mẹ yêu cầu không</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a:t>
            </a:r>
            <a:r>
              <a:rPr lang="vi-VN" sz="2000">
                <a:latin typeface="UTM Avo" panose="02040603050506020204" pitchFamily="18" charset="0"/>
                <a:cs typeface="Times New Roman" panose="02020603050405020304" pitchFamily="18" charset="0"/>
              </a:rPr>
              <a:t>ếu đúng thì ghi ra địa chỉ và kết thúc công việc</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Nếu </a:t>
            </a:r>
            <a:r>
              <a:rPr lang="vi-VN" sz="2000">
                <a:latin typeface="UTM Avo" panose="02040603050506020204" pitchFamily="18" charset="0"/>
                <a:cs typeface="Times New Roman" panose="02020603050405020304" pitchFamily="18" charset="0"/>
              </a:rPr>
              <a:t>không đú</a:t>
            </a:r>
            <a:r>
              <a:rPr lang="en-US" sz="2000">
                <a:latin typeface="UTM Avo" panose="02040603050506020204" pitchFamily="18" charset="0"/>
                <a:cs typeface="Times New Roman" panose="02020603050405020304" pitchFamily="18" charset="0"/>
              </a:rPr>
              <a:t>ng </a:t>
            </a:r>
            <a:r>
              <a:rPr lang="vi-VN" sz="2000">
                <a:latin typeface="UTM Avo" panose="02040603050506020204" pitchFamily="18" charset="0"/>
                <a:cs typeface="Times New Roman" panose="02020603050405020304" pitchFamily="18" charset="0"/>
              </a:rPr>
              <a:t>thì chuyển đến họ tên khách hàng tiếp theo.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Như vậy, chừng nào chưa tìm thấy và chưa tìm hết thì còn tìm tiếp.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Đây chính là cấu trúc lặp.</a:t>
            </a:r>
          </a:p>
          <a:p>
            <a:pPr algn="just" defTabSz="342900">
              <a:lnSpc>
                <a:spcPct val="150000"/>
              </a:lnSpc>
            </a:pPr>
            <a:r>
              <a:rPr lang="vi-VN" sz="2000">
                <a:latin typeface="UTM Avo" panose="02040603050506020204" pitchFamily="18" charset="0"/>
                <a:cs typeface="Times New Roman" panose="02020603050405020304" pitchFamily="18" charset="0"/>
              </a:rPr>
              <a:t>Hai điều kiện cần kiểm tra để dừng vòng lặp là:</a:t>
            </a:r>
          </a:p>
          <a:p>
            <a:pPr algn="just" defTabSz="342900">
              <a:lnSpc>
                <a:spcPct val="150000"/>
              </a:lnSpc>
            </a:pPr>
            <a:r>
              <a:rPr lang="vi-VN" sz="2000">
                <a:latin typeface="UTM Avo" panose="02040603050506020204" pitchFamily="18" charset="0"/>
                <a:cs typeface="Times New Roman" panose="02020603050405020304" pitchFamily="18" charset="0"/>
              </a:rPr>
              <a:t>• Điều kiện thứ nhất: kiểm tra họ tên khách hàng có đúng là họ tên cần tìm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kiện thứ hai: kiểm tra đã hết danh sách chưa. Các bước thực hiện tìm kiếm địa chỉ khách hàng của An được mô tả ở sơ đồ khối trong</a:t>
            </a:r>
            <a:r>
              <a:rPr lang="en-US" sz="2000">
                <a:latin typeface="UTM Avo" panose="02040603050506020204" pitchFamily="18" charset="0"/>
                <a:cs typeface="Times New Roman" panose="02020603050405020304" pitchFamily="18" charset="0"/>
              </a:rPr>
              <a:t> Hình 14.1.</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8402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827311-5A1C-48B4-B12F-63DA29027899}"/>
              </a:ext>
            </a:extLst>
          </p:cNvPr>
          <p:cNvPicPr>
            <a:picLocks noChangeAspect="1"/>
          </p:cNvPicPr>
          <p:nvPr/>
        </p:nvPicPr>
        <p:blipFill>
          <a:blip r:embed="rId2"/>
          <a:stretch>
            <a:fillRect/>
          </a:stretch>
        </p:blipFill>
        <p:spPr>
          <a:xfrm>
            <a:off x="2070856" y="371138"/>
            <a:ext cx="8050288" cy="6115723"/>
          </a:xfrm>
          <a:prstGeom prst="rect">
            <a:avLst/>
          </a:prstGeom>
        </p:spPr>
      </p:pic>
    </p:spTree>
    <p:extLst>
      <p:ext uri="{BB962C8B-B14F-4D97-AF65-F5344CB8AC3E}">
        <p14:creationId xmlns:p14="http://schemas.microsoft.com/office/powerpoint/2010/main" val="375343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113B6B-0055-45C7-A650-6B0638B2A877}"/>
              </a:ext>
            </a:extLst>
          </p:cNvPr>
          <p:cNvPicPr>
            <a:picLocks noChangeAspect="1"/>
          </p:cNvPicPr>
          <p:nvPr/>
        </p:nvPicPr>
        <p:blipFill>
          <a:blip r:embed="rId2"/>
          <a:stretch>
            <a:fillRect/>
          </a:stretch>
        </p:blipFill>
        <p:spPr>
          <a:xfrm>
            <a:off x="1701500" y="314217"/>
            <a:ext cx="8788999" cy="6229565"/>
          </a:xfrm>
          <a:prstGeom prst="rect">
            <a:avLst/>
          </a:prstGeom>
        </p:spPr>
      </p:pic>
    </p:spTree>
    <p:extLst>
      <p:ext uri="{BB962C8B-B14F-4D97-AF65-F5344CB8AC3E}">
        <p14:creationId xmlns:p14="http://schemas.microsoft.com/office/powerpoint/2010/main" val="226788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6E1EE44-7245-4D42-B963-31B693CC27A9}"/>
              </a:ext>
            </a:extLst>
          </p:cNvPr>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5A61B3F-4906-4D7A-9992-171FB7CA3E3B}"/>
              </a:ext>
            </a:extLst>
          </p:cNvPr>
          <p:cNvPicPr>
            <a:picLocks noChangeAspect="1"/>
          </p:cNvPicPr>
          <p:nvPr/>
        </p:nvPicPr>
        <p:blipFill>
          <a:blip r:embed="rId2"/>
          <a:stretch>
            <a:fillRect/>
          </a:stretch>
        </p:blipFill>
        <p:spPr>
          <a:xfrm>
            <a:off x="583206" y="618806"/>
            <a:ext cx="906054" cy="903074"/>
          </a:xfrm>
          <a:prstGeom prst="rect">
            <a:avLst/>
          </a:prstGeom>
        </p:spPr>
      </p:pic>
      <p:sp>
        <p:nvSpPr>
          <p:cNvPr id="4" name="Rectangle 3">
            <a:extLst>
              <a:ext uri="{FF2B5EF4-FFF2-40B4-BE49-F238E27FC236}">
                <a16:creationId xmlns:a16="http://schemas.microsoft.com/office/drawing/2014/main" xmlns="" id="{7C677A2C-EDBC-4433-8529-880E3AA98494}"/>
              </a:ext>
            </a:extLst>
          </p:cNvPr>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p>
        </p:txBody>
      </p:sp>
    </p:spTree>
    <p:extLst>
      <p:ext uri="{BB962C8B-B14F-4D97-AF65-F5344CB8AC3E}">
        <p14:creationId xmlns:p14="http://schemas.microsoft.com/office/powerpoint/2010/main" val="277478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27EED87-8675-4CD7-BF52-2CF9F4943156}"/>
              </a:ext>
            </a:extLst>
          </p:cNvPr>
          <p:cNvPicPr>
            <a:picLocks noChangeAspect="1"/>
          </p:cNvPicPr>
          <p:nvPr/>
        </p:nvPicPr>
        <p:blipFill rotWithShape="1">
          <a:blip r:embed="rId2"/>
          <a:srcRect t="24208"/>
          <a:stretch/>
        </p:blipFill>
        <p:spPr>
          <a:xfrm>
            <a:off x="437306" y="2025570"/>
            <a:ext cx="10877550" cy="3920019"/>
          </a:xfrm>
          <a:prstGeom prst="rect">
            <a:avLst/>
          </a:prstGeom>
        </p:spPr>
      </p:pic>
      <p:pic>
        <p:nvPicPr>
          <p:cNvPr id="4" name="Picture 3">
            <a:extLst>
              <a:ext uri="{FF2B5EF4-FFF2-40B4-BE49-F238E27FC236}">
                <a16:creationId xmlns:a16="http://schemas.microsoft.com/office/drawing/2014/main" xmlns="" id="{616099E4-E3F2-454E-9C96-5EE7E0B91777}"/>
              </a:ext>
            </a:extLst>
          </p:cNvPr>
          <p:cNvPicPr>
            <a:picLocks noChangeAspect="1"/>
          </p:cNvPicPr>
          <p:nvPr/>
        </p:nvPicPr>
        <p:blipFill rotWithShape="1">
          <a:blip r:embed="rId2"/>
          <a:srcRect t="-185" b="76501"/>
          <a:stretch/>
        </p:blipFill>
        <p:spPr>
          <a:xfrm>
            <a:off x="437306" y="557514"/>
            <a:ext cx="10877550" cy="1224987"/>
          </a:xfrm>
          <a:prstGeom prst="rect">
            <a:avLst/>
          </a:prstGeom>
        </p:spPr>
      </p:pic>
    </p:spTree>
    <p:extLst>
      <p:ext uri="{BB962C8B-B14F-4D97-AF65-F5344CB8AC3E}">
        <p14:creationId xmlns:p14="http://schemas.microsoft.com/office/powerpoint/2010/main" val="171718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xmlns="" id="{A4FEDDFC-93DF-4145-BBA7-4C6C2FE345C9}"/>
              </a:ext>
            </a:extLst>
          </p:cNvPr>
          <p:cNvPicPr>
            <a:picLocks noChangeAspect="1"/>
          </p:cNvPicPr>
          <p:nvPr/>
        </p:nvPicPr>
        <p:blipFill rotWithShape="1">
          <a:blip r:embed="rId3"/>
          <a:srcRect t="12390" b="26428"/>
          <a:stretch/>
        </p:blipFill>
        <p:spPr>
          <a:xfrm>
            <a:off x="453301" y="1486125"/>
            <a:ext cx="11285398" cy="4220194"/>
          </a:xfrm>
          <a:prstGeom prst="rect">
            <a:avLst/>
          </a:prstGeom>
        </p:spPr>
      </p:pic>
    </p:spTree>
    <p:extLst>
      <p:ext uri="{BB962C8B-B14F-4D97-AF65-F5344CB8AC3E}">
        <p14:creationId xmlns:p14="http://schemas.microsoft.com/office/powerpoint/2010/main" val="13769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A1AA1A4-8B09-405E-9B2B-CCDD8355A5BC}"/>
              </a:ext>
            </a:extLst>
          </p:cNvPr>
          <p:cNvPicPr>
            <a:picLocks noChangeAspect="1"/>
          </p:cNvPicPr>
          <p:nvPr/>
        </p:nvPicPr>
        <p:blipFill>
          <a:blip r:embed="rId2"/>
          <a:stretch>
            <a:fillRect/>
          </a:stretch>
        </p:blipFill>
        <p:spPr>
          <a:xfrm>
            <a:off x="602308" y="512178"/>
            <a:ext cx="3490335" cy="952468"/>
          </a:xfrm>
          <a:prstGeom prst="rect">
            <a:avLst/>
          </a:prstGeom>
        </p:spPr>
      </p:pic>
      <p:pic>
        <p:nvPicPr>
          <p:cNvPr id="4" name="Picture 3">
            <a:extLst>
              <a:ext uri="{FF2B5EF4-FFF2-40B4-BE49-F238E27FC236}">
                <a16:creationId xmlns:a16="http://schemas.microsoft.com/office/drawing/2014/main" xmlns="" id="{3FB323C8-06D1-4516-A370-97A6F66D32B6}"/>
              </a:ext>
            </a:extLst>
          </p:cNvPr>
          <p:cNvPicPr>
            <a:picLocks noChangeAspect="1"/>
          </p:cNvPicPr>
          <p:nvPr/>
        </p:nvPicPr>
        <p:blipFill rotWithShape="1">
          <a:blip r:embed="rId3"/>
          <a:srcRect t="89178" b="83"/>
          <a:stretch/>
        </p:blipFill>
        <p:spPr>
          <a:xfrm>
            <a:off x="325980" y="1585731"/>
            <a:ext cx="11285398" cy="740780"/>
          </a:xfrm>
          <a:prstGeom prst="rect">
            <a:avLst/>
          </a:prstGeom>
        </p:spPr>
      </p:pic>
    </p:spTree>
    <p:extLst>
      <p:ext uri="{BB962C8B-B14F-4D97-AF65-F5344CB8AC3E}">
        <p14:creationId xmlns:p14="http://schemas.microsoft.com/office/powerpoint/2010/main" val="325036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346</Words>
  <Application>Microsoft Office PowerPoint</Application>
  <PresentationFormat>Custom</PresentationFormat>
  <Paragraphs>39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VHC Hung Yen</cp:lastModifiedBy>
  <cp:revision>493</cp:revision>
  <dcterms:created xsi:type="dcterms:W3CDTF">2021-11-14T08:33:55Z</dcterms:created>
  <dcterms:modified xsi:type="dcterms:W3CDTF">2022-11-08T04:08:09Z</dcterms:modified>
</cp:coreProperties>
</file>