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570" r:id="rId2"/>
    <p:sldId id="572" r:id="rId3"/>
    <p:sldId id="571" r:id="rId4"/>
    <p:sldId id="368" r:id="rId5"/>
    <p:sldId id="590" r:id="rId6"/>
    <p:sldId id="384" r:id="rId7"/>
    <p:sldId id="591" r:id="rId8"/>
    <p:sldId id="592" r:id="rId9"/>
    <p:sldId id="267" r:id="rId10"/>
    <p:sldId id="256" r:id="rId11"/>
    <p:sldId id="260" r:id="rId12"/>
    <p:sldId id="261" r:id="rId13"/>
    <p:sldId id="262" r:id="rId14"/>
    <p:sldId id="263" r:id="rId15"/>
    <p:sldId id="573" r:id="rId16"/>
    <p:sldId id="593" r:id="rId17"/>
    <p:sldId id="612" r:id="rId18"/>
    <p:sldId id="605" r:id="rId19"/>
    <p:sldId id="617" r:id="rId20"/>
    <p:sldId id="595" r:id="rId21"/>
    <p:sldId id="613" r:id="rId22"/>
    <p:sldId id="615" r:id="rId23"/>
    <p:sldId id="614" r:id="rId24"/>
    <p:sldId id="599" r:id="rId25"/>
    <p:sldId id="600" r:id="rId26"/>
    <p:sldId id="601" r:id="rId27"/>
    <p:sldId id="604" r:id="rId28"/>
    <p:sldId id="603" r:id="rId29"/>
    <p:sldId id="618" r:id="rId30"/>
    <p:sldId id="611" r:id="rId31"/>
    <p:sldId id="602" r:id="rId32"/>
    <p:sldId id="619" r:id="rId33"/>
    <p:sldId id="607" r:id="rId34"/>
    <p:sldId id="608" r:id="rId35"/>
    <p:sldId id="616" r:id="rId36"/>
    <p:sldId id="606" r:id="rId37"/>
    <p:sldId id="609" r:id="rId38"/>
    <p:sldId id="610" r:id="rId39"/>
    <p:sldId id="382" r:id="rId4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10" initials="W" lastIdx="59" clrIdx="0">
    <p:extLst>
      <p:ext uri="{19B8F6BF-5375-455C-9EA6-DF929625EA0E}">
        <p15:presenceInfo xmlns:p15="http://schemas.microsoft.com/office/powerpoint/2012/main" userId="Win10" providerId="None"/>
      </p:ext>
    </p:extLst>
  </p:cmAuthor>
  <p:cmAuthor id="2" name="Phố núi Nho Quan" initials="" lastIdx="71" clrIdx="1">
    <p:extLst>
      <p:ext uri="{19B8F6BF-5375-455C-9EA6-DF929625EA0E}">
        <p15:presenceInfo xmlns:p15="http://schemas.microsoft.com/office/powerpoint/2012/main" userId="S::lamvlak52@3so365.onmicrosoft.com::cfc47931-7887-41bb-95fd-4f41c6dd8a38" providerId="AD"/>
      </p:ext>
    </p:extLst>
  </p:cmAuthor>
  <p:cmAuthor id="3" name="Trần Lệ Hiền _ Trường THCS Ban Mai" initials="" lastIdx="55" clrIdx="2">
    <p:extLst>
      <p:ext uri="{19B8F6BF-5375-455C-9EA6-DF929625EA0E}">
        <p15:presenceInfo xmlns:p15="http://schemas.microsoft.com/office/powerpoint/2012/main" userId="S::hientl@banmaischool.edu.vn::dfbb6332-d652-458a-9710-a69d189f76d2" providerId="AD"/>
      </p:ext>
    </p:extLst>
  </p:cmAuthor>
  <p:cmAuthor id="4" name="Kim Anh Trần" initials="KT" lastIdx="10" clrIdx="3">
    <p:extLst>
      <p:ext uri="{19B8F6BF-5375-455C-9EA6-DF929625EA0E}">
        <p15:presenceInfo xmlns:p15="http://schemas.microsoft.com/office/powerpoint/2012/main" userId="8511b4f13db7cdd5" providerId="Windows Live"/>
      </p:ext>
    </p:extLst>
  </p:cmAuthor>
  <p:cmAuthor id="5" name="Vũ Thị Hiền" initials="VTH" lastIdx="1" clrIdx="4">
    <p:extLst>
      <p:ext uri="{19B8F6BF-5375-455C-9EA6-DF929625EA0E}">
        <p15:presenceInfo xmlns:p15="http://schemas.microsoft.com/office/powerpoint/2012/main" userId="S::hien.vt@thcstrunghoa.edu.vn::f0e2df91-3e5d-4b7c-9fa0-e459bfe906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93FF"/>
    <a:srgbClr val="FFECAF"/>
    <a:srgbClr val="FF4FFF"/>
    <a:srgbClr val="CC00CC"/>
    <a:srgbClr val="7F7F7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E7B47C-2C56-46E9-AEFD-6A13698AE453}" v="511" dt="2024-05-13T05:44:24.0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1054" autoAdjust="0"/>
  </p:normalViewPr>
  <p:slideViewPr>
    <p:cSldViewPr snapToGrid="0">
      <p:cViewPr varScale="1">
        <p:scale>
          <a:sx n="69" d="100"/>
          <a:sy n="69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5-22T00:00:48.713" idx="54">
    <p:pos x="6304" y="3290"/>
    <p:text>Các kí tự toán học cần đổi sang font Tims new roman</p:text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7292D-5B6E-4748-BD46-8839EDC60379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68A89-F29B-44A5-93B5-548F33E52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22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EOvpQ9HdpQ" TargetMode="External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EOvpQ9HdpQ" TargetMode="External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EOvpQ9HdpQ" TargetMode="External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EOvpQ9HdpQ" TargetMode="External"/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5040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0390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43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HS </a:t>
            </a:r>
            <a:r>
              <a:rPr lang="en-US" dirty="0" err="1"/>
              <a:t>suy</a:t>
            </a:r>
            <a:r>
              <a:rPr lang="en-US" dirty="0"/>
              <a:t> </a:t>
            </a:r>
            <a:r>
              <a:rPr lang="en-US" dirty="0" err="1"/>
              <a:t>nghĩ</a:t>
            </a:r>
            <a:r>
              <a:rPr lang="en-US" dirty="0"/>
              <a:t> 1 </a:t>
            </a:r>
            <a:r>
              <a:rPr lang="en-US" dirty="0" err="1"/>
              <a:t>phút</a:t>
            </a:r>
            <a:r>
              <a:rPr lang="en-US" dirty="0"/>
              <a:t>, </a:t>
            </a:r>
            <a:r>
              <a:rPr lang="en-US" dirty="0" err="1"/>
              <a:t>ghép</a:t>
            </a:r>
            <a:r>
              <a:rPr lang="en-US" dirty="0"/>
              <a:t> </a:t>
            </a:r>
            <a:r>
              <a:rPr lang="en-US" dirty="0" err="1"/>
              <a:t>cặp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1 </a:t>
            </a:r>
            <a:r>
              <a:rPr lang="en-US" dirty="0" err="1"/>
              <a:t>phút</a:t>
            </a:r>
            <a:r>
              <a:rPr lang="en-US" dirty="0"/>
              <a:t>.</a:t>
            </a:r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5623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https://www.youtube.com/watch?v=E9nHPwCBhLc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https://www.youtube.com/watch?v=mEOvpQ9HdpQ</a:t>
            </a:r>
            <a:endParaRPr lang="vi-V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92E68D-8FCB-433F-8108-738895A11DD3}" type="slidenum">
              <a:rPr lang="vi-VN" smtClean="0"/>
              <a:t>33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246228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https://www.youtube.com/watch?v=E9nHPwCBhLc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https://www.youtube.com/watch?v=mEOvpQ9HdpQ</a:t>
            </a:r>
            <a:endParaRPr lang="vi-V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92E68D-8FCB-433F-8108-738895A11DD3}" type="slidenum">
              <a:rPr lang="vi-VN" smtClean="0"/>
              <a:t>34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82934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https://www.youtube.com/watch?v=E9nHPwCBhLc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https://www.youtube.com/watch?v=mEOvpQ9HdpQ</a:t>
            </a:r>
            <a:endParaRPr lang="vi-V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92E68D-8FCB-433F-8108-738895A11DD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9158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https://www.youtube.com/watch?v=E9nHPwCBhLc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https://www.youtube.com/watch?v=mEOvpQ9HdpQ</a:t>
            </a:r>
            <a:endParaRPr lang="vi-V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92E68D-8FCB-433F-8108-738895A11DD3}" type="slidenum">
              <a:rPr lang="vi-VN" smtClean="0"/>
              <a:t>36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18817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B979B6-8E7C-4E90-8C9D-F537DFD708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3011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Hướng dẫn:</a:t>
            </a:r>
          </a:p>
          <a:p>
            <a:r>
              <a:rPr lang="vi-VN" dirty="0"/>
              <a:t>GV ấn vào từng số tương ứng số câu hỏi.</a:t>
            </a:r>
          </a:p>
          <a:p>
            <a:r>
              <a:rPr lang="vi-VN" dirty="0"/>
              <a:t>Trong mỗi câu hỏi: thời gian tự chạy, ấn chuột để hiện đáp án, ấn mũi tên “về nhà thôi” để về </a:t>
            </a:r>
            <a:r>
              <a:rPr lang="vi-VN" dirty="0" err="1"/>
              <a:t>slide</a:t>
            </a:r>
            <a:r>
              <a:rPr lang="vi-VN" dirty="0"/>
              <a:t> 10.</a:t>
            </a:r>
          </a:p>
          <a:p>
            <a:r>
              <a:rPr lang="vi-VN" dirty="0"/>
              <a:t>GV ấn hình ảnh rác sẽ tự mất đi nếu HS trả lời được.</a:t>
            </a:r>
          </a:p>
          <a:p>
            <a:r>
              <a:rPr lang="vi-VN" dirty="0"/>
              <a:t>GV ấn vào hình rùa để chuyển Bài mới.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968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254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80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251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ý.</a:t>
            </a:r>
            <a:endParaRPr lang="vi-VN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768A89-F29B-44A5-93B5-548F33E525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761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16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629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47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84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48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90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3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96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23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476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24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09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51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AE751-BC33-4D44-9EB8-F7A13F929D3E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slide" Target="slide13.xml"/><Relationship Id="rId18" Type="http://schemas.openxmlformats.org/officeDocument/2006/relationships/image" Target="../media/image37.gif"/><Relationship Id="rId3" Type="http://schemas.openxmlformats.org/officeDocument/2006/relationships/image" Target="../media/image40.png"/><Relationship Id="rId21" Type="http://schemas.openxmlformats.org/officeDocument/2006/relationships/image" Target="../media/image45.png"/><Relationship Id="rId7" Type="http://schemas.openxmlformats.org/officeDocument/2006/relationships/slide" Target="slide15.xml"/><Relationship Id="rId12" Type="http://schemas.openxmlformats.org/officeDocument/2006/relationships/slide" Target="slide12.xml"/><Relationship Id="rId17" Type="http://schemas.microsoft.com/office/2007/relationships/hdphoto" Target="../media/hdphoto1.wdp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5.png"/><Relationship Id="rId20" Type="http://schemas.openxmlformats.org/officeDocument/2006/relationships/image" Target="../media/image3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gif"/><Relationship Id="rId11" Type="http://schemas.openxmlformats.org/officeDocument/2006/relationships/slide" Target="slide11.xml"/><Relationship Id="rId24" Type="http://schemas.openxmlformats.org/officeDocument/2006/relationships/image" Target="../media/image27.png"/><Relationship Id="rId5" Type="http://schemas.openxmlformats.org/officeDocument/2006/relationships/image" Target="../media/image42.gif"/><Relationship Id="rId15" Type="http://schemas.openxmlformats.org/officeDocument/2006/relationships/image" Target="../media/image36.gif"/><Relationship Id="rId23" Type="http://schemas.openxmlformats.org/officeDocument/2006/relationships/image" Target="../media/image35.gif"/><Relationship Id="rId10" Type="http://schemas.openxmlformats.org/officeDocument/2006/relationships/slide" Target="slide14.xml"/><Relationship Id="rId19" Type="http://schemas.openxmlformats.org/officeDocument/2006/relationships/image" Target="../media/image39.png"/><Relationship Id="rId4" Type="http://schemas.openxmlformats.org/officeDocument/2006/relationships/image" Target="../media/image41.gif"/><Relationship Id="rId9" Type="http://schemas.microsoft.com/office/2007/relationships/hdphoto" Target="../media/hdphoto3.wdp"/><Relationship Id="rId14" Type="http://schemas.openxmlformats.org/officeDocument/2006/relationships/image" Target="../media/image34.gif"/><Relationship Id="rId22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49.emf"/><Relationship Id="rId3" Type="http://schemas.openxmlformats.org/officeDocument/2006/relationships/slideLayout" Target="../slideLayouts/slideLayout1.xml"/><Relationship Id="rId7" Type="http://schemas.microsoft.com/office/2007/relationships/hdphoto" Target="../media/hdphoto4.wdp"/><Relationship Id="rId12" Type="http://schemas.openxmlformats.org/officeDocument/2006/relationships/image" Target="../media/image37.gif"/><Relationship Id="rId2" Type="http://schemas.openxmlformats.org/officeDocument/2006/relationships/video" Target="../media/media1.mp4"/><Relationship Id="rId16" Type="http://schemas.openxmlformats.org/officeDocument/2006/relationships/image" Target="../media/image52.emf"/><Relationship Id="rId1" Type="http://schemas.microsoft.com/office/2007/relationships/media" Target="../media/media1.mp4"/><Relationship Id="rId6" Type="http://schemas.openxmlformats.org/officeDocument/2006/relationships/image" Target="../media/image46.jpeg"/><Relationship Id="rId11" Type="http://schemas.openxmlformats.org/officeDocument/2006/relationships/slide" Target="slide6.xml"/><Relationship Id="rId5" Type="http://schemas.openxmlformats.org/officeDocument/2006/relationships/image" Target="../media/image40.png"/><Relationship Id="rId15" Type="http://schemas.openxmlformats.org/officeDocument/2006/relationships/image" Target="../media/image51.emf"/><Relationship Id="rId10" Type="http://schemas.openxmlformats.org/officeDocument/2006/relationships/image" Target="../media/image48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47.png"/><Relationship Id="rId14" Type="http://schemas.openxmlformats.org/officeDocument/2006/relationships/image" Target="../media/image50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4.png"/><Relationship Id="rId3" Type="http://schemas.openxmlformats.org/officeDocument/2006/relationships/slideLayout" Target="../slideLayouts/slideLayout1.xml"/><Relationship Id="rId7" Type="http://schemas.openxmlformats.org/officeDocument/2006/relationships/slide" Target="slide10.xml"/><Relationship Id="rId12" Type="http://schemas.openxmlformats.org/officeDocument/2006/relationships/image" Target="../media/image53.png"/><Relationship Id="rId17" Type="http://schemas.openxmlformats.org/officeDocument/2006/relationships/image" Target="../media/image53.emf"/><Relationship Id="rId2" Type="http://schemas.openxmlformats.org/officeDocument/2006/relationships/video" Target="../media/media1.mp4"/><Relationship Id="rId16" Type="http://schemas.openxmlformats.org/officeDocument/2006/relationships/image" Target="../media/image35.gif"/><Relationship Id="rId1" Type="http://schemas.microsoft.com/office/2007/relationships/media" Target="../media/media1.mp4"/><Relationship Id="rId6" Type="http://schemas.microsoft.com/office/2007/relationships/hdphoto" Target="../media/hdphoto4.wdp"/><Relationship Id="rId11" Type="http://schemas.openxmlformats.org/officeDocument/2006/relationships/image" Target="../media/image48.png"/><Relationship Id="rId5" Type="http://schemas.openxmlformats.org/officeDocument/2006/relationships/image" Target="../media/image46.jpeg"/><Relationship Id="rId15" Type="http://schemas.openxmlformats.org/officeDocument/2006/relationships/slide" Target="slide12.xml"/><Relationship Id="rId10" Type="http://schemas.openxmlformats.org/officeDocument/2006/relationships/image" Target="../media/image33.gif"/><Relationship Id="rId4" Type="http://schemas.openxmlformats.org/officeDocument/2006/relationships/image" Target="../media/image40.png"/><Relationship Id="rId9" Type="http://schemas.openxmlformats.org/officeDocument/2006/relationships/slide" Target="slide5.xml"/><Relationship Id="rId14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59.png"/><Relationship Id="rId3" Type="http://schemas.openxmlformats.org/officeDocument/2006/relationships/slideLayout" Target="../slideLayouts/slideLayout1.xml"/><Relationship Id="rId7" Type="http://schemas.microsoft.com/office/2007/relationships/hdphoto" Target="../media/hdphoto4.wdp"/><Relationship Id="rId12" Type="http://schemas.openxmlformats.org/officeDocument/2006/relationships/image" Target="../media/image57.png"/><Relationship Id="rId17" Type="http://schemas.openxmlformats.org/officeDocument/2006/relationships/image" Target="../media/image53.emf"/><Relationship Id="rId2" Type="http://schemas.openxmlformats.org/officeDocument/2006/relationships/video" Target="../media/media1.mp4"/><Relationship Id="rId16" Type="http://schemas.openxmlformats.org/officeDocument/2006/relationships/image" Target="../media/image31.gif"/><Relationship Id="rId1" Type="http://schemas.microsoft.com/office/2007/relationships/media" Target="../media/media1.mp4"/><Relationship Id="rId6" Type="http://schemas.openxmlformats.org/officeDocument/2006/relationships/image" Target="../media/image46.jpeg"/><Relationship Id="rId11" Type="http://schemas.openxmlformats.org/officeDocument/2006/relationships/image" Target="../media/image56.png"/><Relationship Id="rId5" Type="http://schemas.openxmlformats.org/officeDocument/2006/relationships/image" Target="../media/image40.png"/><Relationship Id="rId15" Type="http://schemas.openxmlformats.org/officeDocument/2006/relationships/slide" Target="slide9.xml"/><Relationship Id="rId10" Type="http://schemas.openxmlformats.org/officeDocument/2006/relationships/image" Target="../media/image48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47.png"/><Relationship Id="rId14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62.emf"/><Relationship Id="rId3" Type="http://schemas.openxmlformats.org/officeDocument/2006/relationships/slideLayout" Target="../slideLayouts/slideLayout1.xml"/><Relationship Id="rId7" Type="http://schemas.microsoft.com/office/2007/relationships/hdphoto" Target="../media/hdphoto4.wdp"/><Relationship Id="rId12" Type="http://schemas.openxmlformats.org/officeDocument/2006/relationships/image" Target="../media/image4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6.jpeg"/><Relationship Id="rId11" Type="http://schemas.openxmlformats.org/officeDocument/2006/relationships/image" Target="../media/image61.png"/><Relationship Id="rId5" Type="http://schemas.openxmlformats.org/officeDocument/2006/relationships/image" Target="../media/image40.png"/><Relationship Id="rId10" Type="http://schemas.openxmlformats.org/officeDocument/2006/relationships/image" Target="../media/image58.gif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66.gif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Relationship Id="rId9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7" Type="http://schemas.openxmlformats.org/officeDocument/2006/relationships/image" Target="../media/image14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11" Type="http://schemas.openxmlformats.org/officeDocument/2006/relationships/image" Target="../media/image13.png"/><Relationship Id="rId5" Type="http://schemas.openxmlformats.org/officeDocument/2006/relationships/image" Target="../media/image95.png"/><Relationship Id="rId10" Type="http://schemas.openxmlformats.org/officeDocument/2006/relationships/image" Target="../media/image66.gif"/><Relationship Id="rId4" Type="http://schemas.openxmlformats.org/officeDocument/2006/relationships/image" Target="../media/image94.png"/><Relationship Id="rId9" Type="http://schemas.openxmlformats.org/officeDocument/2006/relationships/image" Target="../media/image9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Relationship Id="rId9" Type="http://schemas.openxmlformats.org/officeDocument/2006/relationships/image" Target="../media/image6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hyperlink" Target="https://www.publicdomainpictures.net/en/view-image.php?image=317882&amp;picture=abstract-background" TargetMode="External"/><Relationship Id="rId7" Type="http://schemas.openxmlformats.org/officeDocument/2006/relationships/hyperlink" Target="https://www.wisc-online.com/assetrepository/viewasset?id=1508" TargetMode="External"/><Relationship Id="rId12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5.png"/><Relationship Id="rId5" Type="http://schemas.openxmlformats.org/officeDocument/2006/relationships/hyperlink" Target="http://www.allwhitebackground.com/colorful-background-images.html" TargetMode="External"/><Relationship Id="rId10" Type="http://schemas.openxmlformats.org/officeDocument/2006/relationships/image" Target="../media/image14.png"/><Relationship Id="rId4" Type="http://schemas.openxmlformats.org/officeDocument/2006/relationships/image" Target="../media/image10.jpeg"/><Relationship Id="rId9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gif"/><Relationship Id="rId4" Type="http://schemas.openxmlformats.org/officeDocument/2006/relationships/image" Target="../media/image109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jpeg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mEOvpQ9HdpQ?feature=oembed" TargetMode="External"/><Relationship Id="rId4" Type="http://schemas.openxmlformats.org/officeDocument/2006/relationships/image" Target="../media/image116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118.png"/><Relationship Id="rId7" Type="http://schemas.microsoft.com/office/2007/relationships/hdphoto" Target="../media/hdphoto3.wdp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slide" Target="slide15.xml"/><Relationship Id="rId4" Type="http://schemas.openxmlformats.org/officeDocument/2006/relationships/image" Target="../media/image1120.png"/><Relationship Id="rId9" Type="http://schemas.openxmlformats.org/officeDocument/2006/relationships/image" Target="../media/image36.gi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9.png"/><Relationship Id="rId7" Type="http://schemas.openxmlformats.org/officeDocument/2006/relationships/image" Target="../media/image6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1.gif"/><Relationship Id="rId18" Type="http://schemas.openxmlformats.org/officeDocument/2006/relationships/image" Target="../media/image34.gif"/><Relationship Id="rId26" Type="http://schemas.openxmlformats.org/officeDocument/2006/relationships/image" Target="../media/image39.png"/><Relationship Id="rId3" Type="http://schemas.openxmlformats.org/officeDocument/2006/relationships/image" Target="../media/image25.png"/><Relationship Id="rId21" Type="http://schemas.openxmlformats.org/officeDocument/2006/relationships/slide" Target="slide11.xml"/><Relationship Id="rId7" Type="http://schemas.openxmlformats.org/officeDocument/2006/relationships/image" Target="../media/image27.png"/><Relationship Id="rId12" Type="http://schemas.openxmlformats.org/officeDocument/2006/relationships/slide" Target="slide9.xml"/><Relationship Id="rId17" Type="http://schemas.openxmlformats.org/officeDocument/2006/relationships/image" Target="../media/image33.gif"/><Relationship Id="rId25" Type="http://schemas.openxmlformats.org/officeDocument/2006/relationships/image" Target="../media/image38.gif"/><Relationship Id="rId2" Type="http://schemas.openxmlformats.org/officeDocument/2006/relationships/image" Target="../media/image24.jpeg"/><Relationship Id="rId16" Type="http://schemas.openxmlformats.org/officeDocument/2006/relationships/slide" Target="slide5.xml"/><Relationship Id="rId20" Type="http://schemas.openxmlformats.org/officeDocument/2006/relationships/image" Target="../media/image35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24" Type="http://schemas.openxmlformats.org/officeDocument/2006/relationships/image" Target="../media/image37.gif"/><Relationship Id="rId5" Type="http://schemas.openxmlformats.org/officeDocument/2006/relationships/slide" Target="slide10.xml"/><Relationship Id="rId15" Type="http://schemas.openxmlformats.org/officeDocument/2006/relationships/image" Target="../media/image32.gif"/><Relationship Id="rId23" Type="http://schemas.openxmlformats.org/officeDocument/2006/relationships/slide" Target="slide6.xml"/><Relationship Id="rId10" Type="http://schemas.microsoft.com/office/2007/relationships/hdphoto" Target="../media/hdphoto2.wdp"/><Relationship Id="rId19" Type="http://schemas.openxmlformats.org/officeDocument/2006/relationships/slide" Target="slide12.xml"/><Relationship Id="rId4" Type="http://schemas.microsoft.com/office/2007/relationships/hdphoto" Target="../media/hdphoto1.wdp"/><Relationship Id="rId9" Type="http://schemas.openxmlformats.org/officeDocument/2006/relationships/image" Target="../media/image29.png"/><Relationship Id="rId14" Type="http://schemas.openxmlformats.org/officeDocument/2006/relationships/slide" Target="slide13.xml"/><Relationship Id="rId22" Type="http://schemas.openxmlformats.org/officeDocument/2006/relationships/image" Target="../media/image3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ỗ dành sẵn cho Nội dung 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1528377-7ACF-46B8-9189-905EFCEFA8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/>
          <a:stretch/>
        </p:blipFill>
        <p:spPr>
          <a:xfrm>
            <a:off x="1" y="10"/>
            <a:ext cx="12191999" cy="6857991"/>
          </a:xfrm>
          <a:prstGeom prst="rect">
            <a:avLst/>
          </a:prstGeom>
        </p:spPr>
      </p:pic>
      <p:sp>
        <p:nvSpPr>
          <p:cNvPr id="10" name="Hộp Văn bản 9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C2202BE-FB57-4E81-83EF-0EA40E864761}"/>
              </a:ext>
            </a:extLst>
          </p:cNvPr>
          <p:cNvSpPr txBox="1"/>
          <p:nvPr/>
        </p:nvSpPr>
        <p:spPr>
          <a:xfrm>
            <a:off x="-175324" y="311002"/>
            <a:ext cx="121859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spcAft>
                <a:spcPts val="600"/>
              </a:spcAft>
            </a:pP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9 - CÁNH DIỀU</a:t>
            </a:r>
          </a:p>
        </p:txBody>
      </p:sp>
      <p:sp>
        <p:nvSpPr>
          <p:cNvPr id="11" name="Hộp Văn bản 1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2B28935-FE08-4EA8-AA06-C7169869F84A}"/>
              </a:ext>
            </a:extLst>
          </p:cNvPr>
          <p:cNvSpPr txBox="1"/>
          <p:nvPr/>
        </p:nvSpPr>
        <p:spPr>
          <a:xfrm>
            <a:off x="3050" y="6150104"/>
            <a:ext cx="12179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spcAft>
                <a:spcPts val="600"/>
              </a:spcAft>
            </a:pP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2023 - 2024</a:t>
            </a:r>
          </a:p>
        </p:txBody>
      </p:sp>
      <p:pic>
        <p:nvPicPr>
          <p:cNvPr id="2" name="Chỗ dành sẵn cho Nội dung 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335AA4E-B0EE-F4D0-06D6-3A6F8CC553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/>
          <a:stretch/>
        </p:blipFill>
        <p:spPr>
          <a:xfrm>
            <a:off x="-10664" y="9"/>
            <a:ext cx="12191999" cy="6857991"/>
          </a:xfrm>
          <a:prstGeom prst="rect">
            <a:avLst/>
          </a:prstGeom>
        </p:spPr>
      </p:pic>
      <p:sp>
        <p:nvSpPr>
          <p:cNvPr id="3" name="Hộp Văn bản 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8D27991-6AAD-6FF1-1168-3ECAFA145384}"/>
              </a:ext>
            </a:extLst>
          </p:cNvPr>
          <p:cNvSpPr txBox="1"/>
          <p:nvPr/>
        </p:nvSpPr>
        <p:spPr>
          <a:xfrm>
            <a:off x="204293" y="2386625"/>
            <a:ext cx="36342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 9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Hộp Văn bản 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90BE612-7CC1-8DC4-A580-B8F5A4AE1B4B}"/>
              </a:ext>
            </a:extLst>
          </p:cNvPr>
          <p:cNvSpPr txBox="1"/>
          <p:nvPr/>
        </p:nvSpPr>
        <p:spPr>
          <a:xfrm>
            <a:off x="3050" y="6150104"/>
            <a:ext cx="12179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 HỌC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2024 - 2025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Hộp Văn bản 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906307C-09EE-AE21-541E-71DF4FAF23E7}"/>
              </a:ext>
            </a:extLst>
          </p:cNvPr>
          <p:cNvSpPr txBox="1"/>
          <p:nvPr/>
        </p:nvSpPr>
        <p:spPr>
          <a:xfrm>
            <a:off x="133350" y="4684437"/>
            <a:ext cx="595350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ZALO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GVSB: Nguyễn Thanh Hà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ZALO GVPB 1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Nguyễn Ngọc Thủy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ZALO GVPB 2: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Ttqo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Hộp Văn bản 1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4D7544B-2FA0-D37B-FB25-630BBD27FC19}"/>
              </a:ext>
            </a:extLst>
          </p:cNvPr>
          <p:cNvSpPr txBox="1"/>
          <p:nvPr/>
        </p:nvSpPr>
        <p:spPr>
          <a:xfrm>
            <a:off x="-7617" y="175841"/>
            <a:ext cx="1218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PHÒNG GIÁO DỤC VÀ ĐÀO TẠO ………….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TRUNG HỌC CƠ SỞ 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21438861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5" name="Picture 6" descr="OPL20U25GSXzBJYl68kk8uQGfFKzs7yb1M4KJWUiLk6ZEvGF+qCIPSnY57AbBFCvTWID07 2024 T9 CD 06565+K4lPs7H94VUqPe2XwIsfPRnrXQE//QTEXxb8/8N4CNc6FpgZahzpTjFhMzSA7T/nHJa11DE8Ng2TP3iAmRczFlmslSuUNOgUeb6yRvs0=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990918" y="1833325"/>
            <a:ext cx="809626" cy="74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OPL20U25GSXzBJYl68kk8uQGfFKzs7yb1M4KJWUiLk6ZEvGF+qCIPSnY57AbBFCvTWID07 2024 T9 CD 06565+K4lPs7H94VUqPe2XwIsfPRnrXQE//QTEXxb8/8N4CNc6FpgZahzpTjFhMzSA7T/nHJa11DE8Ng2TP3iAmRczFlmslSuUNOgUeb6yRvs0=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347369" y="3174660"/>
            <a:ext cx="1406848" cy="82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OPL20U25GSXzBJYl68kk8uQGfFKzs7yb1M4KJWUiLk6ZEvGF+qCIPSnY57AbBFCvTWID07 2024 T9 CD 06565+K4lPs7H94VUqPe2XwIsfPRnrXQE//QTEXxb8/8N4CNc6FpgZahzpTjFhMzSA7T/nHJa11DE8Ng2TP3iAmRczFlmslSuUNOgUeb6yRvs0=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9700" y="1327991"/>
            <a:ext cx="1028700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OPL20U25GSXzBJYl68kk8uQGfFKzs7yb1M4KJWUiLk6ZEvGF+qCIPSnY57AbBFCvTWID07 2024 T9 CD 06565+K4lPs7H94VUqPe2XwIsfPRnrXQE//QTEXxb8/8N4CNc6FpgZahzpTjFhMzSA7T/nHJa11DE8Ng2TP3iAmRczFlmslSuUNOgUeb6yRvs0="/>
          <p:cNvPicPr>
            <a:picLocks noChangeAspect="1" noChangeArrowheads="1" noCrop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9806" y="3681568"/>
            <a:ext cx="1127806" cy="56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7" descr="OPL20U25GSXzBJYl68kk8uQGfFKzs7yb1M4KJWUiLk6ZEvGF+qCIPSnY57AbBFCvTWID07 2024 T9 CD 06565+K4lPs7H94VUqPe2XwIsfPRnrXQE//QTEXxb8/8N4CNc6FpgZahzpTjFhMzSA7T/nHJa11DE8Ng2TP3iAmRczFlmslSuUNOgUeb6yRvs0=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6550" y="5574564"/>
            <a:ext cx="1533500" cy="123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8-Point Star 40" descr="OPL20U25GSXzBJYl68kk8uQGfFKzs7yb1M4KJWUiLk6ZEvGF+qCIPSnY57AbBFCvTWID07 2024 T9 CD 06565+K4lPs7H94VUqPe2XwIsfPRnrXQE//QTEXxb8/8N4CNc6FpgZahzpTjFhMzSA7T/nHJa11DE8Ng2TP3iAmRczFlmslSuUNOgUeb6yRvs0=">
            <a:hlinkClick r:id="rId10" action="ppaction://hlinksldjump"/>
          </p:cNvPr>
          <p:cNvSpPr/>
          <p:nvPr/>
        </p:nvSpPr>
        <p:spPr>
          <a:xfrm>
            <a:off x="7995261" y="4884709"/>
            <a:ext cx="711944" cy="660829"/>
          </a:xfrm>
          <a:prstGeom prst="star8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49" name="8-Point Star 48" descr="OPL20U25GSXzBJYl68kk8uQGfFKzs7yb1M4KJWUiLk6ZEvGF+qCIPSnY57AbBFCvTWID07 2024 T9 CD 06565+K4lPs7H94VUqPe2XwIsfPRnrXQE//QTEXxb8/8N4CNc6FpgZahzpTjFhMzSA7T/nHJa11DE8Ng2TP3iAmRczFlmslSuUNOgUeb6yRvs0=">
            <a:hlinkClick r:id="rId11" action="ppaction://hlinksldjump"/>
          </p:cNvPr>
          <p:cNvSpPr/>
          <p:nvPr/>
        </p:nvSpPr>
        <p:spPr>
          <a:xfrm>
            <a:off x="1155285" y="4888263"/>
            <a:ext cx="711944" cy="660829"/>
          </a:xfrm>
          <a:prstGeom prst="star8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50" name="8-Point Star 49" descr="OPL20U25GSXzBJYl68kk8uQGfFKzs7yb1M4KJWUiLk6ZEvGF+qCIPSnY57AbBFCvTWID07 2024 T9 CD 06565+K4lPs7H94VUqPe2XwIsfPRnrXQE//QTEXxb8/8N4CNc6FpgZahzpTjFhMzSA7T/nHJa11DE8Ng2TP3iAmRczFlmslSuUNOgUeb6yRvs0=">
            <a:hlinkClick r:id="rId12" action="ppaction://hlinksldjump"/>
          </p:cNvPr>
          <p:cNvSpPr/>
          <p:nvPr/>
        </p:nvSpPr>
        <p:spPr>
          <a:xfrm>
            <a:off x="3694681" y="4888263"/>
            <a:ext cx="711944" cy="660829"/>
          </a:xfrm>
          <a:prstGeom prst="star8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51" name="8-Point Star 50" descr="OPL20U25GSXzBJYl68kk8uQGfFKzs7yb1M4KJWUiLk6ZEvGF+qCIPSnY57AbBFCvTWID07 2024 T9 CD 06565+K4lPs7H94VUqPe2XwIsfPRnrXQE//QTEXxb8/8N4CNc6FpgZahzpTjFhMzSA7T/nHJa11DE8Ng2TP3iAmRczFlmslSuUNOgUeb6yRvs0=">
            <a:hlinkClick r:id="rId13" action="ppaction://hlinksldjump"/>
          </p:cNvPr>
          <p:cNvSpPr/>
          <p:nvPr/>
        </p:nvSpPr>
        <p:spPr>
          <a:xfrm>
            <a:off x="5936069" y="4884709"/>
            <a:ext cx="711944" cy="660829"/>
          </a:xfrm>
          <a:prstGeom prst="star8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pic>
        <p:nvPicPr>
          <p:cNvPr id="6" name="Picture 11">
            <a:hlinkClick r:id="rId13" action="ppaction://hlinksldjump"/>
            <a:extLst>
              <a:ext uri="{FF2B5EF4-FFF2-40B4-BE49-F238E27FC236}">
                <a16:creationId xmlns:a16="http://schemas.microsoft.com/office/drawing/2014/main" id="{1B7D6699-5625-5971-0314-E27B99627DC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6019" y="418731"/>
            <a:ext cx="15811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F4B91A10-CCA8-2424-96FF-F0F81BF2714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135" y="5960712"/>
            <a:ext cx="1525467" cy="1026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C:\Users\ADMIN\Desktop\Tai nguyen thiet ke tro choi\Bảng gỗ\49f1b87228eb6bdb68e300357ebeb9ca (2).jpg">
            <a:extLst>
              <a:ext uri="{FF2B5EF4-FFF2-40B4-BE49-F238E27FC236}">
                <a16:creationId xmlns:a16="http://schemas.microsoft.com/office/drawing/2014/main" id="{C2BEA1A6-3060-C330-45EB-59394AEC6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86" y="92584"/>
            <a:ext cx="4193143" cy="152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3A55CBC2-1A7A-61E0-A146-726C9BDAB64F}"/>
              </a:ext>
            </a:extLst>
          </p:cNvPr>
          <p:cNvSpPr txBox="1"/>
          <p:nvPr/>
        </p:nvSpPr>
        <p:spPr>
          <a:xfrm>
            <a:off x="1741863" y="231113"/>
            <a:ext cx="26068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 CỨU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ĐẠI DƯƠNG</a:t>
            </a: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E6901135-0DBB-F0A4-5D06-C7CFC3674515}"/>
              </a:ext>
            </a:extLst>
          </p:cNvPr>
          <p:cNvSpPr/>
          <p:nvPr/>
        </p:nvSpPr>
        <p:spPr>
          <a:xfrm>
            <a:off x="267629" y="1646646"/>
            <a:ext cx="10181349" cy="320803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>
                <a:latin typeface="+mj-lt"/>
              </a:rPr>
              <a:t>Luật chơi</a:t>
            </a:r>
            <a:endParaRPr lang="vi-VN" sz="3200" b="1" dirty="0">
              <a:latin typeface="+mj-lt"/>
            </a:endParaRPr>
          </a:p>
          <a:p>
            <a:pPr algn="just"/>
            <a:r>
              <a:rPr lang="vi-VN" sz="3200" dirty="0">
                <a:latin typeface="+mj-lt"/>
              </a:rPr>
              <a:t>Trò chơi “Giải cứu đại dương” gồm 4 câu hỏi tương ứng giải cứu một sinh vật biển, mỗi câu hỏi học sinh có 15 giây suy nghĩ trả lời.</a:t>
            </a:r>
          </a:p>
          <a:p>
            <a:pPr algn="just"/>
            <a:r>
              <a:rPr lang="vi-VN" sz="3200" dirty="0">
                <a:latin typeface="+mj-lt"/>
              </a:rPr>
              <a:t> HS xung phong trả lời, mỗi ý đúng được thưởng 5 điểm, nếu trả lời sai bạn khác xung phong trả lời. </a:t>
            </a:r>
          </a:p>
        </p:txBody>
      </p:sp>
      <p:pic>
        <p:nvPicPr>
          <p:cNvPr id="5" name="Picture 15">
            <a:extLst>
              <a:ext uri="{FF2B5EF4-FFF2-40B4-BE49-F238E27FC236}">
                <a16:creationId xmlns:a16="http://schemas.microsoft.com/office/drawing/2014/main" id="{E63AE071-02CE-8F8A-B8C3-C7E3B293B0C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63" y="5487125"/>
            <a:ext cx="1157717" cy="1350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79713">
            <a:off x="597952" y="5631048"/>
            <a:ext cx="1186889" cy="1483611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65E1B2FA-A427-76B6-A4C1-094F34F592D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0626">
            <a:off x="5575073" y="5479259"/>
            <a:ext cx="951627" cy="1606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22872">
            <a:off x="5634562" y="5761615"/>
            <a:ext cx="1237383" cy="123738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88267" flipH="1">
            <a:off x="8222845" y="5389945"/>
            <a:ext cx="387373" cy="1394540"/>
          </a:xfrm>
          <a:prstGeom prst="rect">
            <a:avLst/>
          </a:prstGeom>
        </p:spPr>
      </p:pic>
      <p:pic>
        <p:nvPicPr>
          <p:cNvPr id="20" name="Picture 14">
            <a:extLst>
              <a:ext uri="{FF2B5EF4-FFF2-40B4-BE49-F238E27FC236}">
                <a16:creationId xmlns:a16="http://schemas.microsoft.com/office/drawing/2014/main" id="{E0821650-0753-0A45-EE84-25A2C01F8D2F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004" y="5529628"/>
            <a:ext cx="1333862" cy="926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45208">
            <a:off x="3472008" y="5572511"/>
            <a:ext cx="1157288" cy="156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1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0.02255 L 1.16667 0.00711 " pathEditMode="relative" rAng="0" ptsTypes="AA">
                                      <p:cBhvr>
                                        <p:cTn id="6" dur="37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3" y="-77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583 L -1.14427 0.00528 " pathEditMode="relative" rAng="0" ptsTypes="AA">
                                      <p:cBhvr>
                                        <p:cTn id="8" dur="3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35" y="55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33333E-6 L -1.15638 0.02453 " pathEditMode="relative" rAng="0" ptsTypes="AA">
                                      <p:cBhvr>
                                        <p:cTn id="10" dur="3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26" y="122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95 0.03306 L 1.19827 -0.04109 " pathEditMode="relative" rAng="0" ptsTypes="AA">
                                      <p:cBhvr>
                                        <p:cTn id="12" dur="3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816" y="-370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6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1" grpId="0" animBg="1"/>
      <p:bldP spid="49" grpId="0" animBg="1"/>
      <p:bldP spid="50" grpId="0" animBg="1"/>
      <p:bldP spid="5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878" y="-97161"/>
            <a:ext cx="12191999" cy="6858000"/>
          </a:xfrm>
          <a:prstGeom prst="rect">
            <a:avLst/>
          </a:prstGeom>
        </p:spPr>
      </p:pic>
      <p:pic>
        <p:nvPicPr>
          <p:cNvPr id="34" name="Picture 11" descr="OPL20U25GSXzBJYl68kk8uQGfFKzs7yb1M4KJWUiLk6ZEvGF+qCIPSnY57AbBFCvTWID07 2024 T9 CD 06565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1" y="96147"/>
            <a:ext cx="12028713" cy="45356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" name="Picture 11" descr="OPL20U25GSXzBJYl68kk8uQGfFKzs7yb1M4KJWUiLk6ZEvGF+qCIPSnY57AbBFCvTWID07 2024 T9 CD 06565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216" y="4835768"/>
            <a:ext cx="4145930" cy="18182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TextBox 36" descr="OPL20U25GSXzBJYl68kk8uQGfFKzs7yb1M4KJWUiLk6ZEvGF+qCIPSnY57AbBFCvTWID07 2024 T9 CD 06565+K4lPs7H94VUqPe2XwIsfPRnrXQE//QTEXxb8/8N4CNc6FpgZahzpTjFhMzSA7T/nHJa11DE8Ng2TP3iAmRczFlmslSuUNOgUeb6yRvs0="/>
          <p:cNvSpPr txBox="1"/>
          <p:nvPr/>
        </p:nvSpPr>
        <p:spPr>
          <a:xfrm>
            <a:off x="4137817" y="5310142"/>
            <a:ext cx="3265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ĐÁP ÁN: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pic>
        <p:nvPicPr>
          <p:cNvPr id="38" name="Picture 2" descr="OPL20U25GSXzBJYl68kk8uQGfFKzs7yb1M4KJWUiLk6ZEvGF+qCIPSnY57AbBFCvTWID07 2024 T9 CD 06565+K4lPs7H94VUqPe2XwIsfPRnrXQE//QTEXxb8/8N4CNc6FpgZahzpTjFhMzSA7T/nHJa11DE8Ng2TP3iAmRczFlmslSuUNOgUeb6yRvs0=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156" y="5082773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36D56C8-2F65-029B-9D8C-0558D01BA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29515"/>
            <a:ext cx="1204368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vi-VN" sz="3200" b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vi-VN" altLang="vi-VN" sz="3200" b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kumimoji="0" lang="pt-BR" altLang="vi-VN" sz="3200" b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H1 và H2</a:t>
            </a:r>
            <a:r>
              <a:rPr kumimoji="0" lang="vi-VN" altLang="vi-VN" sz="3200" b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pt-BR" altLang="vi-VN" sz="3200" b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B. </a:t>
            </a:r>
            <a:r>
              <a:rPr kumimoji="0" lang="pt-BR" altLang="vi-VN" sz="3200" b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H2 và H3.      </a:t>
            </a:r>
            <a:r>
              <a:rPr kumimoji="0" lang="vi-VN" altLang="vi-VN" sz="3200" b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kumimoji="0" lang="vi-VN" altLang="vi-VN" sz="3200" b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pt-BR" altLang="vi-VN" sz="3200" b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H1 và H3. </a:t>
            </a:r>
            <a:r>
              <a:rPr kumimoji="0" lang="vi-VN" altLang="vi-VN" sz="3200" b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en-US" altLang="vi-VN" sz="3200" b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pt-BR" altLang="vi-VN" sz="3200" b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kumimoji="0" lang="pt-BR" altLang="vi-VN" sz="3200" b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H3 và H4.       </a:t>
            </a:r>
            <a:endParaRPr kumimoji="0" lang="pt-BR" altLang="vi-VN" sz="3200" b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350132D-A101-54EF-9C72-3C3114FF71CD}"/>
              </a:ext>
            </a:extLst>
          </p:cNvPr>
          <p:cNvSpPr txBox="1"/>
          <p:nvPr/>
        </p:nvSpPr>
        <p:spPr>
          <a:xfrm>
            <a:off x="1254797" y="3198056"/>
            <a:ext cx="827167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pt-BR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H1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Hộp Văn bản 15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5FEF041-64B8-7988-F353-ECE6C510A930}"/>
              </a:ext>
            </a:extLst>
          </p:cNvPr>
          <p:cNvSpPr txBox="1"/>
          <p:nvPr/>
        </p:nvSpPr>
        <p:spPr>
          <a:xfrm>
            <a:off x="6839858" y="3198054"/>
            <a:ext cx="827167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pt-BR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Hộp Văn bản 16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9129F3E-F720-F686-7C72-608D578240E5}"/>
              </a:ext>
            </a:extLst>
          </p:cNvPr>
          <p:cNvSpPr txBox="1"/>
          <p:nvPr/>
        </p:nvSpPr>
        <p:spPr>
          <a:xfrm>
            <a:off x="9743444" y="3227474"/>
            <a:ext cx="827167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pt-BR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1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B43D57C-4C65-C980-00F9-D04BE6BAE7F8}"/>
              </a:ext>
            </a:extLst>
          </p:cNvPr>
          <p:cNvSpPr txBox="1"/>
          <p:nvPr/>
        </p:nvSpPr>
        <p:spPr>
          <a:xfrm>
            <a:off x="4046857" y="3198055"/>
            <a:ext cx="827167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pt-BR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H2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BB813F5C-6BF0-7BEF-7945-23B5C41823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226" y="477922"/>
            <a:ext cx="750718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28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1. Hãy chỉ ra góc ở tâm trong các hình sau</a:t>
            </a:r>
            <a:r>
              <a:rPr kumimoji="0" lang="en-US" altLang="vi-VN" sz="28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vi-VN" altLang="vi-VN" sz="2800" b="1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vi-VN" sz="28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15s">
            <a:hlinkClick r:id="" action="ppaction://media"/>
            <a:extLst>
              <a:ext uri="{FF2B5EF4-FFF2-40B4-BE49-F238E27FC236}">
                <a16:creationId xmlns:a16="http://schemas.microsoft.com/office/drawing/2014/main" id="{AFDB86BA-CDEE-731A-3719-AE9C29C5AA2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364441" y="5049314"/>
            <a:ext cx="1712539" cy="17125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Notched Right Arrow 1">
            <a:hlinkClick r:id="rId8" action="ppaction://hlinksldjump"/>
            <a:extLst>
              <a:ext uri="{FF2B5EF4-FFF2-40B4-BE49-F238E27FC236}">
                <a16:creationId xmlns:a16="http://schemas.microsoft.com/office/drawing/2014/main" id="{AAFB7C0D-6F17-D7B8-AD8B-8A5A6ECAA910}"/>
              </a:ext>
            </a:extLst>
          </p:cNvPr>
          <p:cNvSpPr/>
          <p:nvPr/>
        </p:nvSpPr>
        <p:spPr>
          <a:xfrm>
            <a:off x="10466846" y="4091583"/>
            <a:ext cx="1692275" cy="836612"/>
          </a:xfrm>
          <a:prstGeom prst="notched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NHÀ THÔI</a:t>
            </a:r>
          </a:p>
        </p:txBody>
      </p:sp>
      <p:pic>
        <p:nvPicPr>
          <p:cNvPr id="6" name="Picture 15">
            <a:hlinkClick r:id="rId11" action="ppaction://hlinksldjump"/>
            <a:extLst>
              <a:ext uri="{FF2B5EF4-FFF2-40B4-BE49-F238E27FC236}">
                <a16:creationId xmlns:a16="http://schemas.microsoft.com/office/drawing/2014/main" id="{B1FE88F2-0FA6-9696-DB38-4FEA91B7FC4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39" y="5271162"/>
            <a:ext cx="14700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Hình ảnh 56">
            <a:extLst>
              <a:ext uri="{FF2B5EF4-FFF2-40B4-BE49-F238E27FC236}">
                <a16:creationId xmlns:a16="http://schemas.microsoft.com/office/drawing/2014/main" id="{C7FB5EDC-FFE9-5A65-0ED5-0CE3C83245F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6655" y="1025151"/>
            <a:ext cx="1988077" cy="2050765"/>
          </a:xfrm>
          <a:prstGeom prst="rect">
            <a:avLst/>
          </a:prstGeom>
        </p:spPr>
      </p:pic>
      <p:pic>
        <p:nvPicPr>
          <p:cNvPr id="60" name="Hình ảnh 59">
            <a:extLst>
              <a:ext uri="{FF2B5EF4-FFF2-40B4-BE49-F238E27FC236}">
                <a16:creationId xmlns:a16="http://schemas.microsoft.com/office/drawing/2014/main" id="{8D46DC89-41EB-3617-5FA8-FF7D78BCBC6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12038" y="838357"/>
            <a:ext cx="2107908" cy="2590643"/>
          </a:xfrm>
          <a:prstGeom prst="rect">
            <a:avLst/>
          </a:prstGeom>
        </p:spPr>
      </p:pic>
      <p:pic>
        <p:nvPicPr>
          <p:cNvPr id="61" name="Hình ảnh 60">
            <a:extLst>
              <a:ext uri="{FF2B5EF4-FFF2-40B4-BE49-F238E27FC236}">
                <a16:creationId xmlns:a16="http://schemas.microsoft.com/office/drawing/2014/main" id="{371E9CDE-CB77-6F64-C5C2-69189C34796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98285" y="1113201"/>
            <a:ext cx="2096229" cy="2132819"/>
          </a:xfrm>
          <a:prstGeom prst="rect">
            <a:avLst/>
          </a:prstGeom>
        </p:spPr>
      </p:pic>
      <p:pic>
        <p:nvPicPr>
          <p:cNvPr id="62" name="Hình ảnh 61">
            <a:extLst>
              <a:ext uri="{FF2B5EF4-FFF2-40B4-BE49-F238E27FC236}">
                <a16:creationId xmlns:a16="http://schemas.microsoft.com/office/drawing/2014/main" id="{4EF1A78D-C530-EBE5-20C3-571F9B93B01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915826" y="1072884"/>
            <a:ext cx="2170110" cy="230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88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79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43 -0.15232 C 0.13242 -0.15232 0.20065 -0.11852 0.20065 -0.07662 C 0.20065 -0.03496 0.13242 -0.00093 0.04843 -0.00093 C -0.03568 -0.00093 -0.10378 -0.03496 -0.10378 -0.07662 C -0.10378 -0.11852 -0.03568 -0.15232 0.04843 -0.15232 Z " pathEditMode="relative" rAng="0" ptsTypes="AAAAA">
                                      <p:cBhvr>
                                        <p:cTn id="6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569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3265">
                <p:cTn id="66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7" grpId="0"/>
      <p:bldP spid="11" grpId="0"/>
      <p:bldP spid="14" grpId="0"/>
      <p:bldP spid="16" grpId="0"/>
      <p:bldP spid="17" grpId="0"/>
      <p:bldP spid="15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4" name="Picture 11" descr="OPL20U25GSXzBJYl68kk8uQGfFKzs7yb1M4KJWUiLk6ZEvGF+qCIPSnY57AbBFCvTWID07 2024 T9 CD 06565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24" y="160009"/>
            <a:ext cx="10983951" cy="40026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" name="TextBox 34" descr="OPL20U25GSXzBJYl68kk8uQGfFKzs7yb1M4KJWUiLk6ZEvGF+qCIPSnY57AbBFCvTWID07 2024 T9 CD 06565+K4lPs7H94VUqPe2XwIsfPRnrXQE//QTEXxb8/8N4CNc6FpgZahzpTjFhMzSA7T/nHJa11DE8Ng2TP3iAmRczFlmslSuUNOgUeb6yRvs0="/>
          <p:cNvSpPr txBox="1"/>
          <p:nvPr/>
        </p:nvSpPr>
        <p:spPr>
          <a:xfrm>
            <a:off x="1709807" y="623817"/>
            <a:ext cx="58478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Cho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Picture 11" descr="OPL20U25GSXzBJYl68kk8uQGfFKzs7yb1M4KJWUiLk6ZEvGF+qCIPSnY57AbBFCvTWID07 2024 T9 CD 06565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277" y="4762500"/>
            <a:ext cx="3909273" cy="1714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TextBox 36" descr="OPL20U25GSXzBJYl68kk8uQGfFKzs7yb1M4KJWUiLk6ZEvGF+qCIPSnY57AbBFCvTWID07 2024 T9 CD 06565+K4lPs7H94VUqPe2XwIsfPRnrXQE//QTEXxb8/8N4CNc6FpgZahzpTjFhMzSA7T/nHJa11DE8Ng2TP3iAmRczFlmslSuUNOgUeb6yRvs0="/>
          <p:cNvSpPr txBox="1"/>
          <p:nvPr/>
        </p:nvSpPr>
        <p:spPr>
          <a:xfrm>
            <a:off x="5876149" y="5242978"/>
            <a:ext cx="2922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ĐÁP ÁN: B</a:t>
            </a:r>
          </a:p>
        </p:txBody>
      </p:sp>
      <p:pic>
        <p:nvPicPr>
          <p:cNvPr id="38" name="Picture 2" descr="OPL20U25GSXzBJYl68kk8uQGfFKzs7yb1M4KJWUiLk6ZEvGF+qCIPSnY57AbBFCvTWID07 2024 T9 CD 06565+K4lPs7H94VUqPe2XwIsfPRnrXQE//QTEXxb8/8N4CNc6FpgZahzpTjFhMzSA7T/nHJa11DE8Ng2TP3iAmRczFlmslSuUNOgUeb6yRvs0=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8954" y="-47246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OPL20U25GSXzBJYl68kk8uQGfFKzs7yb1M4KJWUiLk6ZEvGF+qCIPSnY57AbBFCvTWID07 2024 T9 CD 06565+K4lPs7H94VUqPe2XwIsfPRnrXQE//QTEXxb8/8N4CNc6FpgZahzpTjFhMzSA7T/nHJa11DE8Ng2TP3iAmRczFlmslSuUNOgUeb6yRvs0=">
            <a:hlinkClick r:id="rId9" action="ppaction://hlinksldjump"/>
            <a:extLst>
              <a:ext uri="{FF2B5EF4-FFF2-40B4-BE49-F238E27FC236}">
                <a16:creationId xmlns:a16="http://schemas.microsoft.com/office/drawing/2014/main" id="{6262BE04-D5A9-9E3B-9D2B-555072A0E49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4" y="-288835"/>
            <a:ext cx="1519237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9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0CBC028-AF52-D46B-EB02-77599BABA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9428" y="3579728"/>
            <a:ext cx="24878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2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vi-VN" altLang="vi-VN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15s" descr="OPL20U25GSXzBJYl68kk8uQGfFKzs7yb1M4KJWUiLk6ZEvGF+qCIPSnY57AbBFCvTWID07 2024 T9 CD 06565+K4lPs7H94VUqPe2XwIsfPRnrXQE//QTEXxb8/8N4CNc6FpgZahzpTjFhMzSA7T/nHJa11DE8Ng2TP3iAmRczFlmslSuUNOgUeb6yRvs0=">
            <a:hlinkClick r:id="" action="ppaction://media"/>
            <a:extLst>
              <a:ext uri="{FF2B5EF4-FFF2-40B4-BE49-F238E27FC236}">
                <a16:creationId xmlns:a16="http://schemas.microsoft.com/office/drawing/2014/main" id="{77DF66A6-1DFB-E891-21E3-00FCCE0066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353428" y="4985452"/>
            <a:ext cx="1712539" cy="17125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Notched Right Arrow 1" descr="OPL20U25GSXzBJYl68kk8uQGfFKzs7yb1M4KJWUiLk6ZEvGF+qCIPSnY57AbBFCvTWID07 2024 T9 CD 06565+K4lPs7H94VUqPe2XwIsfPRnrXQE//QTEXxb8/8N4CNc6FpgZahzpTjFhMzSA7T/nHJa11DE8Ng2TP3iAmRczFlmslSuUNOgUeb6yRvs0=">
            <a:hlinkClick r:id="rId7" action="ppaction://hlinksldjump"/>
            <a:extLst>
              <a:ext uri="{FF2B5EF4-FFF2-40B4-BE49-F238E27FC236}">
                <a16:creationId xmlns:a16="http://schemas.microsoft.com/office/drawing/2014/main" id="{FA0499CF-FBBE-8BE5-435A-F9E979A4F450}"/>
              </a:ext>
            </a:extLst>
          </p:cNvPr>
          <p:cNvSpPr/>
          <p:nvPr/>
        </p:nvSpPr>
        <p:spPr>
          <a:xfrm>
            <a:off x="10499725" y="3782269"/>
            <a:ext cx="1692275" cy="836612"/>
          </a:xfrm>
          <a:prstGeom prst="notched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NHÀ THÔI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7FA24133-A4C0-0D9F-9DE9-B21B4AA38E49}"/>
              </a:ext>
            </a:extLst>
          </p:cNvPr>
          <p:cNvSpPr txBox="1"/>
          <p:nvPr/>
        </p:nvSpPr>
        <p:spPr>
          <a:xfrm>
            <a:off x="1933092" y="2123289"/>
            <a:ext cx="12602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sz="32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87291FCE-1BF9-2577-4CC6-620D91E36E56}"/>
                  </a:ext>
                </a:extLst>
              </p:cNvPr>
              <p:cNvSpPr txBox="1"/>
              <p:nvPr/>
            </p:nvSpPr>
            <p:spPr>
              <a:xfrm>
                <a:off x="4057657" y="2125567"/>
                <a:ext cx="12282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</a:t>
                </a:r>
                <a14:m>
                  <m:oMath xmlns:m="http://schemas.openxmlformats.org/officeDocument/2006/math">
                    <m:r>
                      <a:rPr lang="en-US" sz="32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87291FCE-1BF9-2577-4CC6-620D91E36E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7657" y="2125567"/>
                <a:ext cx="1228221" cy="584775"/>
              </a:xfrm>
              <a:prstGeom prst="rect">
                <a:avLst/>
              </a:prstGeom>
              <a:blipFill>
                <a:blip r:embed="rId12"/>
                <a:stretch>
                  <a:fillRect l="-12935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09B96D32-EE87-5E48-8777-31BE8899A248}"/>
                  </a:ext>
                </a:extLst>
              </p:cNvPr>
              <p:cNvSpPr txBox="1"/>
              <p:nvPr/>
            </p:nvSpPr>
            <p:spPr>
              <a:xfrm>
                <a:off x="1933091" y="2800097"/>
                <a:ext cx="125066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45</a:t>
                </a:r>
                <a14:m>
                  <m:oMath xmlns:m="http://schemas.openxmlformats.org/officeDocument/2006/math">
                    <m:r>
                      <a:rPr lang="en-US" sz="32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09B96D32-EE87-5E48-8777-31BE8899A2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3091" y="2800097"/>
                <a:ext cx="1250663" cy="584775"/>
              </a:xfrm>
              <a:prstGeom prst="rect">
                <a:avLst/>
              </a:prstGeom>
              <a:blipFill>
                <a:blip r:embed="rId13"/>
                <a:stretch>
                  <a:fillRect l="-12195" t="-14583" r="-488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55D6862E-E5A0-9C70-E18F-2F6D1AD7760F}"/>
                  </a:ext>
                </a:extLst>
              </p:cNvPr>
              <p:cNvSpPr txBox="1"/>
              <p:nvPr/>
            </p:nvSpPr>
            <p:spPr>
              <a:xfrm>
                <a:off x="4067088" y="2757588"/>
                <a:ext cx="14558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120</a:t>
                </a:r>
                <a14:m>
                  <m:oMath xmlns:m="http://schemas.openxmlformats.org/officeDocument/2006/math"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55D6862E-E5A0-9C70-E18F-2F6D1AD776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088" y="2757588"/>
                <a:ext cx="1455848" cy="584775"/>
              </a:xfrm>
              <a:prstGeom prst="rect">
                <a:avLst/>
              </a:prstGeom>
              <a:blipFill>
                <a:blip r:embed="rId14"/>
                <a:stretch>
                  <a:fillRect l="-10460" t="-14583" r="-418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4">
            <a:hlinkClick r:id="rId15" action="ppaction://hlinksldjump"/>
            <a:extLst>
              <a:ext uri="{FF2B5EF4-FFF2-40B4-BE49-F238E27FC236}">
                <a16:creationId xmlns:a16="http://schemas.microsoft.com/office/drawing/2014/main" id="{30618A1B-A81C-F4E8-1903-42D6DF3FBBD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23" y="5464895"/>
            <a:ext cx="17145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E833FC99-ECD4-553C-CD5A-51F0D78C0B9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515849" y="840368"/>
            <a:ext cx="2169053" cy="243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08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792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5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163">
                <p:cTn id="63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</p:childTnLst>
        </p:cTn>
      </p:par>
    </p:tnLst>
    <p:bldLst>
      <p:bldP spid="35" grpId="0"/>
      <p:bldP spid="37" grpId="0"/>
      <p:bldP spid="10" grpId="0"/>
      <p:bldP spid="12" grpId="0"/>
      <p:bldP spid="13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4" name="Picture 11" descr="OPL20U25GSXzBJYl68kk8uQGfFKzs7yb1M4KJWUiLk6ZEvGF+qCIPSnY57AbBFCvTWID07 2024 T9 CD 06565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499"/>
            <a:ext cx="12110224" cy="44130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" name="Picture 11" descr="OPL20U25GSXzBJYl68kk8uQGfFKzs7yb1M4KJWUiLk6ZEvGF+qCIPSnY57AbBFCvTWID07 2024 T9 CD 06565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699" y="4906536"/>
            <a:ext cx="3580851" cy="15704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TextBox 36" descr="OPL20U25GSXzBJYl68kk8uQGfFKzs7yb1M4KJWUiLk6ZEvGF+qCIPSnY57AbBFCvTWID07 2024 T9 CD 06565+K4lPs7H94VUqPe2XwIsfPRnrXQE//QTEXxb8/8N4CNc6FpgZahzpTjFhMzSA7T/nHJa11DE8Ng2TP3iAmRczFlmslSuUNOgUeb6yRvs0="/>
          <p:cNvSpPr txBox="1"/>
          <p:nvPr/>
        </p:nvSpPr>
        <p:spPr>
          <a:xfrm>
            <a:off x="6285148" y="5324055"/>
            <a:ext cx="2710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ĐÁP ÁN: B</a:t>
            </a:r>
          </a:p>
        </p:txBody>
      </p:sp>
      <p:pic>
        <p:nvPicPr>
          <p:cNvPr id="38" name="Picture 2" descr="OPL20U25GSXzBJYl68kk8uQGfFKzs7yb1M4KJWUiLk6ZEvGF+qCIPSnY57AbBFCvTWID07 2024 T9 CD 06565+K4lPs7H94VUqPe2XwIsfPRnrXQE//QTEXxb8/8N4CNc6FpgZahzpTjFhMzSA7T/nHJa11DE8Ng2TP3iAmRczFlmslSuUNOgUeb6yRvs0=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156" y="5082773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3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05F26CA-3708-2277-C23C-AF5CFC576A86}"/>
              </a:ext>
            </a:extLst>
          </p:cNvPr>
          <p:cNvSpPr txBox="1"/>
          <p:nvPr/>
        </p:nvSpPr>
        <p:spPr>
          <a:xfrm>
            <a:off x="1532028" y="696353"/>
            <a:ext cx="58478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Cho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15s" descr="OPL20U25GSXzBJYl68kk8uQGfFKzs7yb1M4KJWUiLk6ZEvGF+qCIPSnY57AbBFCvTWID07 2024 T9 CD 06565+K4lPs7H94VUqPe2XwIsfPRnrXQE//QTEXxb8/8N4CNc6FpgZahzpTjFhMzSA7T/nHJa11DE8Ng2TP3iAmRczFlmslSuUNOgUeb6yRvs0=">
            <a:hlinkClick r:id="" action="ppaction://media"/>
            <a:extLst>
              <a:ext uri="{FF2B5EF4-FFF2-40B4-BE49-F238E27FC236}">
                <a16:creationId xmlns:a16="http://schemas.microsoft.com/office/drawing/2014/main" id="{DC3C14B5-C576-D343-BF54-0260B50B645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393956" y="5034331"/>
            <a:ext cx="1712539" cy="17125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Notched Right Arrow 1" descr="OPL20U25GSXzBJYl68kk8uQGfFKzs7yb1M4KJWUiLk6ZEvGF+qCIPSnY57AbBFCvTWID07 2024 T9 CD 06565+K4lPs7H94VUqPe2XwIsfPRnrXQE//QTEXxb8/8N4CNc6FpgZahzpTjFhMzSA7T/nHJa11DE8Ng2TP3iAmRczFlmslSuUNOgUeb6yRvs0=">
            <a:hlinkClick r:id="rId8" action="ppaction://hlinksldjump"/>
            <a:extLst>
              <a:ext uri="{FF2B5EF4-FFF2-40B4-BE49-F238E27FC236}">
                <a16:creationId xmlns:a16="http://schemas.microsoft.com/office/drawing/2014/main" id="{B7346B74-088A-7CA0-46E6-568C1495A17B}"/>
              </a:ext>
            </a:extLst>
          </p:cNvPr>
          <p:cNvSpPr/>
          <p:nvPr/>
        </p:nvSpPr>
        <p:spPr>
          <a:xfrm>
            <a:off x="10540611" y="4221940"/>
            <a:ext cx="1692275" cy="836612"/>
          </a:xfrm>
          <a:prstGeom prst="notched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NHÀ THÔI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Hộp Văn bản 11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0A4850E-42F8-6320-D678-121915357443}"/>
                  </a:ext>
                </a:extLst>
              </p:cNvPr>
              <p:cNvSpPr txBox="1"/>
              <p:nvPr/>
            </p:nvSpPr>
            <p:spPr>
              <a:xfrm>
                <a:off x="1557411" y="2397018"/>
                <a:ext cx="128592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Hộp Văn bản 11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0A4850E-42F8-6320-D678-121915357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7411" y="2397018"/>
                <a:ext cx="1285929" cy="584775"/>
              </a:xfrm>
              <a:prstGeom prst="rect">
                <a:avLst/>
              </a:prstGeom>
              <a:blipFill>
                <a:blip r:embed="rId11"/>
                <a:stretch>
                  <a:fillRect l="-11848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Hộp Văn bản 12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DBCB1EA-9841-CB6E-578E-15A496C4C374}"/>
                  </a:ext>
                </a:extLst>
              </p:cNvPr>
              <p:cNvSpPr txBox="1"/>
              <p:nvPr/>
            </p:nvSpPr>
            <p:spPr>
              <a:xfrm>
                <a:off x="3661550" y="2346371"/>
                <a:ext cx="143340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300</a:t>
                </a:r>
                <a14:m>
                  <m:oMath xmlns:m="http://schemas.openxmlformats.org/officeDocument/2006/math">
                    <m:r>
                      <a:rPr lang="en-US" sz="32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Hộp Văn bản 12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DBCB1EA-9841-CB6E-578E-15A496C4C3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1550" y="2346371"/>
                <a:ext cx="1433406" cy="584775"/>
              </a:xfrm>
              <a:prstGeom prst="rect">
                <a:avLst/>
              </a:prstGeom>
              <a:blipFill>
                <a:blip r:embed="rId12"/>
                <a:stretch>
                  <a:fillRect l="-11064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7689B464-2B09-06B3-4285-6B76230D93EB}"/>
                  </a:ext>
                </a:extLst>
              </p:cNvPr>
              <p:cNvSpPr txBox="1"/>
              <p:nvPr/>
            </p:nvSpPr>
            <p:spPr>
              <a:xfrm>
                <a:off x="1541075" y="3043492"/>
                <a:ext cx="152317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240</m:t>
                    </m:r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7689B464-2B09-06B3-4285-6B76230D93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1075" y="3043492"/>
                <a:ext cx="1523174" cy="584775"/>
              </a:xfrm>
              <a:prstGeom prst="rect">
                <a:avLst/>
              </a:prstGeom>
              <a:blipFill>
                <a:blip r:embed="rId13"/>
                <a:stretch>
                  <a:fillRect l="-10400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B22AFE8E-62B0-2486-8109-137DFFC7981A}"/>
                  </a:ext>
                </a:extLst>
              </p:cNvPr>
              <p:cNvSpPr txBox="1"/>
              <p:nvPr/>
            </p:nvSpPr>
            <p:spPr>
              <a:xfrm>
                <a:off x="3637257" y="3043492"/>
                <a:ext cx="157607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360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B22AFE8E-62B0-2486-8109-137DFFC798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7257" y="3043492"/>
                <a:ext cx="1576072" cy="584775"/>
              </a:xfrm>
              <a:prstGeom prst="rect">
                <a:avLst/>
              </a:prstGeom>
              <a:blipFill>
                <a:blip r:embed="rId14"/>
                <a:stretch>
                  <a:fillRect l="-10078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8">
            <a:hlinkClick r:id="rId15" action="ppaction://hlinksldjump"/>
            <a:extLst>
              <a:ext uri="{FF2B5EF4-FFF2-40B4-BE49-F238E27FC236}">
                <a16:creationId xmlns:a16="http://schemas.microsoft.com/office/drawing/2014/main" id="{D6096ABF-BE3A-5292-3390-AB00A3EADCC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81" y="4934023"/>
            <a:ext cx="10096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30DBFDBD-3966-DFD8-192A-152CE4CBCC3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79897" y="966858"/>
            <a:ext cx="2169053" cy="243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75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792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0.00694 L -0.00117 0.00694 C 0.01068 0.00324 0.02279 0.00139 0.0345 -0.00417 C 0.03932 -0.00648 0.04323 -0.01319 0.04792 -0.0169 C 0.11706 -0.07338 0.07096 -0.03264 0.09609 -0.05509 C 0.13503 0.04977 0.11562 0.01852 0.14245 0.05787 C 0.16628 0.02708 0.18984 -0.00417 0.21393 -0.03449 C 0.222 -0.04444 0.22956 -0.06852 0.23893 -0.06296 C 0.26523 -0.04792 0.30768 0.01968 0.30768 0.01968 L 0.33542 0.00856 " pathEditMode="relative" ptsTypes="AAAAAAAAAA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4286">
                <p:cTn id="56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37" grpId="0"/>
      <p:bldP spid="3" grpId="0"/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4" name="Picture 11" descr="OPL20U25GSXzBJYl68kk8uQGfFKzs7yb1M4KJWUiLk6ZEvGF+qCIPSnY57AbBFCvTWID07 2024 T9 CD 06565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0" y="190499"/>
            <a:ext cx="12102789" cy="36520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" name="TextBox 34" descr="OPL20U25GSXzBJYl68kk8uQGfFKzs7yb1M4KJWUiLk6ZEvGF+qCIPSnY57AbBFCvTWID07 2024 T9 CD 06565+K4lPs7H94VUqPe2XwIsfPRnrXQE//QTEXxb8/8N4CNc6FpgZahzpTjFhMzSA7T/nHJa11DE8Ng2TP3iAmRczFlmslSuUNOgUeb6yRvs0="/>
          <p:cNvSpPr txBox="1"/>
          <p:nvPr/>
        </p:nvSpPr>
        <p:spPr>
          <a:xfrm>
            <a:off x="1255224" y="668336"/>
            <a:ext cx="65034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4.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Picture 11" descr="OPL20U25GSXzBJYl68kk8uQGfFKzs7yb1M4KJWUiLk6ZEvGF+qCIPSnY57AbBFCvTWID07 2024 T9 CD 06565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112" y="3842566"/>
            <a:ext cx="7773190" cy="28866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TextBox 36" descr="OPL20U25GSXzBJYl68kk8uQGfFKzs7yb1M4KJWUiLk6ZEvGF+qCIPSnY57AbBFCvTWID07 2024 T9 CD 06565+K4lPs7H94VUqPe2XwIsfPRnrXQE//QTEXxb8/8N4CNc6FpgZahzpTjFhMzSA7T/nHJa11DE8Ng2TP3iAmRczFlmslSuUNOgUeb6yRvs0="/>
          <p:cNvSpPr txBox="1"/>
          <p:nvPr/>
        </p:nvSpPr>
        <p:spPr>
          <a:xfrm>
            <a:off x="2944653" y="4226645"/>
            <a:ext cx="3124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ĐÁP ÁN:</a:t>
            </a:r>
          </a:p>
        </p:txBody>
      </p:sp>
      <p:pic>
        <p:nvPicPr>
          <p:cNvPr id="38" name="Picture 2" descr="OPL20U25GSXzBJYl68kk8uQGfFKzs7yb1M4KJWUiLk6ZEvGF+qCIPSnY57AbBFCvTWID07 2024 T9 CD 06565+K4lPs7H94VUqPe2XwIsfPRnrXQE//QTEXxb8/8N4CNc6FpgZahzpTjFhMzSA7T/nHJa11DE8Ng2TP3iAmRczFlmslSuUNOgUeb6yRvs0=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156" y="5082773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7609CCD-4CB5-4BD3-A3D9-074DFA2480B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930" y="4509353"/>
            <a:ext cx="1757314" cy="138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2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BF46690-6FE1-622D-2C71-E9C9C4F69F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88172" y="4175697"/>
                <a:ext cx="3859175" cy="598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vi-VN" sz="3200" b="1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Tên góc: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pt-BR" altLang="vi-VN" sz="32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altLang="vi-VN" sz="32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𝑫𝑩𝑪</m:t>
                        </m:r>
                      </m:e>
                    </m:acc>
                  </m:oMath>
                </a14:m>
                <a:r>
                  <a:rPr kumimoji="0" lang="pt-BR" altLang="vi-VN" sz="3200" b="1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kumimoji="0" lang="pt-BR" altLang="vi-VN" sz="44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Rectangle 2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BF46690-6FE1-622D-2C71-E9C9C4F69F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88172" y="4175697"/>
                <a:ext cx="3859175" cy="598177"/>
              </a:xfrm>
              <a:prstGeom prst="rect">
                <a:avLst/>
              </a:prstGeom>
              <a:blipFill>
                <a:blip r:embed="rId11"/>
                <a:stretch>
                  <a:fillRect l="-4107" t="-11224" b="-3265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Hộp Văn bản 1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D8BD930-0227-77A4-8E48-C90DBA12D7F5}"/>
              </a:ext>
            </a:extLst>
          </p:cNvPr>
          <p:cNvSpPr txBox="1"/>
          <p:nvPr/>
        </p:nvSpPr>
        <p:spPr>
          <a:xfrm>
            <a:off x="3627816" y="4804412"/>
            <a:ext cx="670631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vi-VN" sz="3200" b="1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Đỉnh của góc: </a:t>
            </a:r>
            <a:r>
              <a:rPr kumimoji="0" lang="pt-BR" altLang="vi-VN" sz="32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nằm trên đường tròn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vi-VN" sz="3200" b="1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 cạnh của góc: </a:t>
            </a:r>
            <a:r>
              <a:rPr kumimoji="0" lang="pt-BR" altLang="vi-VN" sz="32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 hai dây của đường tròn</a:t>
            </a:r>
            <a:r>
              <a:rPr kumimoji="0" lang="vi-VN" altLang="vi-VN" sz="32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3" name="15s" descr="OPL20U25GSXzBJYl68kk8uQGfFKzs7yb1M4KJWUiLk6ZEvGF+qCIPSnY57AbBFCvTWID07 2024 T9 CD 06565+K4lPs7H94VUqPe2XwIsfPRnrXQE//QTEXxb8/8N4CNc6FpgZahzpTjFhMzSA7T/nHJa11DE8Ng2TP3iAmRczFlmslSuUNOgUeb6yRvs0=">
            <a:hlinkClick r:id="" action="ppaction://media"/>
            <a:extLst>
              <a:ext uri="{FF2B5EF4-FFF2-40B4-BE49-F238E27FC236}">
                <a16:creationId xmlns:a16="http://schemas.microsoft.com/office/drawing/2014/main" id="{38501574-7987-2BB3-2092-CABD5FD9D88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393956" y="5034331"/>
            <a:ext cx="1712539" cy="17125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Notched Right Arrow 1">
            <a:hlinkClick r:id="rId8" action="ppaction://hlinksldjump"/>
            <a:extLst>
              <a:ext uri="{FF2B5EF4-FFF2-40B4-BE49-F238E27FC236}">
                <a16:creationId xmlns:a16="http://schemas.microsoft.com/office/drawing/2014/main" id="{F06B362E-5A5B-C805-6BD5-181DF533C455}"/>
              </a:ext>
            </a:extLst>
          </p:cNvPr>
          <p:cNvSpPr/>
          <p:nvPr/>
        </p:nvSpPr>
        <p:spPr>
          <a:xfrm>
            <a:off x="10559551" y="3429000"/>
            <a:ext cx="1692275" cy="836612"/>
          </a:xfrm>
          <a:prstGeom prst="notched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NHÀ THÔI</a:t>
            </a: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1DEABF85-24C0-5053-B833-DA5168843AB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11732" y="436283"/>
            <a:ext cx="2671229" cy="290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94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792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33333E-6 L 0.17995 -0.00069 " pathEditMode="relative" rAng="0" ptsTypes="AA">
                                      <p:cBhvr>
                                        <p:cTn id="35" dur="27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9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9184">
                <p:cTn id="53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  <p:bldLst>
      <p:bldP spid="35" grpId="0"/>
      <p:bldP spid="37" grpId="0"/>
      <p:bldP spid="8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BBFB3FB-90D7-63C6-FEF9-0F275CC29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643"/>
            <a:ext cx="12192000" cy="56322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4. GÓC Ở TÂM – GÓC NỘI TIẾP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8" name="Picture 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2726841-2B10-B74D-5DAD-52BF801175D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417" y="2656419"/>
            <a:ext cx="5253797" cy="3506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0FC1CF0-44D0-9233-9635-7EFFA79137C9}"/>
              </a:ext>
            </a:extLst>
          </p:cNvPr>
          <p:cNvSpPr txBox="1">
            <a:spLocks/>
          </p:cNvSpPr>
          <p:nvPr/>
        </p:nvSpPr>
        <p:spPr>
          <a:xfrm>
            <a:off x="607671" y="1037618"/>
            <a:ext cx="6237972" cy="785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</a:p>
        </p:txBody>
      </p:sp>
      <p:cxnSp>
        <p:nvCxnSpPr>
          <p:cNvPr id="3" name="Straight Connector 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7952358-6350-B399-46AC-7131915460A4}"/>
              </a:ext>
            </a:extLst>
          </p:cNvPr>
          <p:cNvCxnSpPr>
            <a:cxnSpLocks/>
          </p:cNvCxnSpPr>
          <p:nvPr/>
        </p:nvCxnSpPr>
        <p:spPr>
          <a:xfrm>
            <a:off x="607671" y="1873560"/>
            <a:ext cx="5241235" cy="0"/>
          </a:xfrm>
          <a:prstGeom prst="line">
            <a:avLst/>
          </a:prstGeom>
          <a:ln w="38100">
            <a:solidFill>
              <a:srgbClr val="E6E6E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Hộp Văn bản 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DB12D72-8C65-90E0-16F9-2C616D33BB58}"/>
              </a:ext>
            </a:extLst>
          </p:cNvPr>
          <p:cNvSpPr txBox="1"/>
          <p:nvPr/>
        </p:nvSpPr>
        <p:spPr>
          <a:xfrm>
            <a:off x="855202" y="1978092"/>
            <a:ext cx="4746171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III. Góc nội tiếp</a:t>
            </a:r>
            <a:endParaRPr lang="vi-VN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02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A4C2A80-BC32-CBEF-AD61-C28FA93E8629}"/>
              </a:ext>
            </a:extLst>
          </p:cNvPr>
          <p:cNvSpPr txBox="1"/>
          <p:nvPr/>
        </p:nvSpPr>
        <p:spPr>
          <a:xfrm>
            <a:off x="283029" y="90346"/>
            <a:ext cx="4746171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III. Góc nội tiếp</a:t>
            </a:r>
            <a:endParaRPr lang="vi-VN" sz="3600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Hộp Văn bản 4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9FC76C32-B911-77BC-D52B-611AC964724F}"/>
                  </a:ext>
                </a:extLst>
              </p:cNvPr>
              <p:cNvSpPr txBox="1"/>
              <p:nvPr/>
            </p:nvSpPr>
            <p:spPr>
              <a:xfrm>
                <a:off x="56981" y="666998"/>
                <a:ext cx="9040872" cy="1994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3000" b="1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Hoạt động 3. (SGK- </a:t>
                </a:r>
                <a:r>
                  <a:rPr lang="en-US" sz="3000" b="1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Trang </a:t>
                </a:r>
                <a:r>
                  <a:rPr lang="vi-VN" sz="3000" b="1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115)</a:t>
                </a:r>
              </a:p>
              <a:p>
                <a:pPr algn="just"/>
                <a:r>
                  <a:rPr lang="vi-VN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Hình 55, đỉnh của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3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b="0" i="1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AIB</m:t>
                        </m:r>
                      </m:e>
                    </m:acc>
                  </m:oMath>
                </a14:m>
                <a:r>
                  <a:rPr lang="vi-VN" sz="30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 thuộc đường tròn hay không? </a:t>
                </a:r>
                <a:endParaRPr lang="en-US" sz="3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vi-VN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 cạnh của góc chứa hai dây cung nào của đường tròn?</a:t>
                </a:r>
              </a:p>
            </p:txBody>
          </p:sp>
        </mc:Choice>
        <mc:Fallback>
          <p:sp>
            <p:nvSpPr>
              <p:cNvPr id="5" name="Hộp Văn bản 4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9FC76C32-B911-77BC-D52B-611AC96472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81" y="666998"/>
                <a:ext cx="9040872" cy="1994329"/>
              </a:xfrm>
              <a:prstGeom prst="rect">
                <a:avLst/>
              </a:prstGeom>
              <a:blipFill>
                <a:blip r:embed="rId2"/>
                <a:stretch>
                  <a:fillRect l="-1551" t="-3963" r="-1618" b="-6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5" name="Picture 5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32567D8-0016-5F10-A35B-3D38A0C03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10745"/>
            <a:ext cx="2481942" cy="17207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Đám mây 1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7F022EC-B1B9-D707-A35C-234C3B578396}"/>
              </a:ext>
            </a:extLst>
          </p:cNvPr>
          <p:cNvSpPr/>
          <p:nvPr/>
        </p:nvSpPr>
        <p:spPr>
          <a:xfrm>
            <a:off x="2656114" y="5755572"/>
            <a:ext cx="3082183" cy="880677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đôi</a:t>
            </a:r>
          </a:p>
        </p:txBody>
      </p:sp>
      <p:pic>
        <p:nvPicPr>
          <p:cNvPr id="14" name="Picture 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506E95F-164A-2170-A29C-2C167224465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1571" y="5505949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Hộp Văn bản 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7D2A1BD-15D1-4EB6-D69B-DADD7C356060}"/>
              </a:ext>
            </a:extLst>
          </p:cNvPr>
          <p:cNvSpPr txBox="1"/>
          <p:nvPr/>
        </p:nvSpPr>
        <p:spPr>
          <a:xfrm>
            <a:off x="9820178" y="3501741"/>
            <a:ext cx="234315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55</a:t>
            </a:r>
            <a:endParaRPr lang="vi-VN" sz="3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6" name="Nhóm 55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F0631D5-79B9-2786-A3B4-02FDA74C6F15}"/>
              </a:ext>
            </a:extLst>
          </p:cNvPr>
          <p:cNvGrpSpPr/>
          <p:nvPr/>
        </p:nvGrpSpPr>
        <p:grpSpPr>
          <a:xfrm>
            <a:off x="9097853" y="152400"/>
            <a:ext cx="2971800" cy="3276600"/>
            <a:chOff x="9056590" y="90346"/>
            <a:chExt cx="2971800" cy="3276600"/>
          </a:xfrm>
        </p:grpSpPr>
        <p:sp>
          <p:nvSpPr>
            <p:cNvPr id="33" name="AutoShape 3">
              <a:extLst>
                <a:ext uri="{FF2B5EF4-FFF2-40B4-BE49-F238E27FC236}">
                  <a16:creationId xmlns:a16="http://schemas.microsoft.com/office/drawing/2014/main" id="{421A3737-EBF9-28B1-D1E1-21E5FED46A4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056590" y="90346"/>
              <a:ext cx="2971800" cy="327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5" name="Freeform 6">
              <a:extLst>
                <a:ext uri="{FF2B5EF4-FFF2-40B4-BE49-F238E27FC236}">
                  <a16:creationId xmlns:a16="http://schemas.microsoft.com/office/drawing/2014/main" id="{060D7149-9F13-CCBF-4DF5-B077906B2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6378" y="806309"/>
              <a:ext cx="176213" cy="52388"/>
            </a:xfrm>
            <a:custGeom>
              <a:avLst/>
              <a:gdLst>
                <a:gd name="T0" fmla="*/ 111 w 111"/>
                <a:gd name="T1" fmla="*/ 0 h 33"/>
                <a:gd name="T2" fmla="*/ 0 w 111"/>
                <a:gd name="T3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1" h="33">
                  <a:moveTo>
                    <a:pt x="111" y="0"/>
                  </a:moveTo>
                  <a:cubicBezTo>
                    <a:pt x="79" y="24"/>
                    <a:pt x="39" y="33"/>
                    <a:pt x="0" y="26"/>
                  </a:cubicBezTo>
                </a:path>
              </a:pathLst>
            </a:cu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Oval 7">
              <a:extLst>
                <a:ext uri="{FF2B5EF4-FFF2-40B4-BE49-F238E27FC236}">
                  <a16:creationId xmlns:a16="http://schemas.microsoft.com/office/drawing/2014/main" id="{1DF6833E-45BB-6A21-994F-9A4B0F1767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55015" y="484046"/>
              <a:ext cx="2774950" cy="2774950"/>
            </a:xfrm>
            <a:prstGeom prst="ellips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Line 8">
              <a:extLst>
                <a:ext uri="{FF2B5EF4-FFF2-40B4-BE49-F238E27FC236}">
                  <a16:creationId xmlns:a16="http://schemas.microsoft.com/office/drawing/2014/main" id="{A2CD0C19-486C-C155-9C0A-BF1A0D37EE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42365" y="623746"/>
              <a:ext cx="395288" cy="2209800"/>
            </a:xfrm>
            <a:prstGeom prst="lin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Line 9">
              <a:extLst>
                <a:ext uri="{FF2B5EF4-FFF2-40B4-BE49-F238E27FC236}">
                  <a16:creationId xmlns:a16="http://schemas.microsoft.com/office/drawing/2014/main" id="{9A2E5B1E-F05E-9750-4CB0-33AA8278A8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37653" y="623746"/>
              <a:ext cx="1620838" cy="2193925"/>
            </a:xfrm>
            <a:prstGeom prst="lin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Line 10">
              <a:extLst>
                <a:ext uri="{FF2B5EF4-FFF2-40B4-BE49-F238E27FC236}">
                  <a16:creationId xmlns:a16="http://schemas.microsoft.com/office/drawing/2014/main" id="{F6DCC835-8156-C36B-0B15-158253CD3C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42365" y="2817671"/>
              <a:ext cx="2016125" cy="15875"/>
            </a:xfrm>
            <a:prstGeom prst="lin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0" name="Group 14">
              <a:extLst>
                <a:ext uri="{FF2B5EF4-FFF2-40B4-BE49-F238E27FC236}">
                  <a16:creationId xmlns:a16="http://schemas.microsoft.com/office/drawing/2014/main" id="{BB511EB0-3895-856E-936A-C6FF58FBFB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28182" y="1833425"/>
              <a:ext cx="250825" cy="484188"/>
              <a:chOff x="3768" y="2226"/>
              <a:chExt cx="158" cy="305"/>
            </a:xfrm>
          </p:grpSpPr>
          <p:sp>
            <p:nvSpPr>
              <p:cNvPr id="53" name="Oval 11">
                <a:extLst>
                  <a:ext uri="{FF2B5EF4-FFF2-40B4-BE49-F238E27FC236}">
                    <a16:creationId xmlns:a16="http://schemas.microsoft.com/office/drawing/2014/main" id="{831B5D1D-3244-8C43-9850-DA560FF791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6" y="2226"/>
                <a:ext cx="48" cy="4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Oval 12">
                <a:extLst>
                  <a:ext uri="{FF2B5EF4-FFF2-40B4-BE49-F238E27FC236}">
                    <a16:creationId xmlns:a16="http://schemas.microsoft.com/office/drawing/2014/main" id="{77E9A197-F6D2-333B-495E-2606A06554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6" y="2226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Rectangle 13">
                <a:extLst>
                  <a:ext uri="{FF2B5EF4-FFF2-40B4-BE49-F238E27FC236}">
                    <a16:creationId xmlns:a16="http://schemas.microsoft.com/office/drawing/2014/main" id="{9502BDB5-D165-1480-703B-82160752B0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8" y="2269"/>
                <a:ext cx="158" cy="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vi-VN" sz="2700" b="1" i="1" u="none" strike="noStrike" cap="none" normalizeH="0" baseline="0" dirty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endParaRPr kumimoji="0" lang="vi-VN" altLang="vi-VN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1" name="Group 18">
              <a:extLst>
                <a:ext uri="{FF2B5EF4-FFF2-40B4-BE49-F238E27FC236}">
                  <a16:creationId xmlns:a16="http://schemas.microsoft.com/office/drawing/2014/main" id="{FE6C0E9E-0216-5339-2572-A465FE632F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91528" y="2795442"/>
              <a:ext cx="388938" cy="501650"/>
              <a:chOff x="2989" y="2832"/>
              <a:chExt cx="245" cy="316"/>
            </a:xfrm>
          </p:grpSpPr>
          <p:sp>
            <p:nvSpPr>
              <p:cNvPr id="50" name="Oval 15">
                <a:extLst>
                  <a:ext uri="{FF2B5EF4-FFF2-40B4-BE49-F238E27FC236}">
                    <a16:creationId xmlns:a16="http://schemas.microsoft.com/office/drawing/2014/main" id="{1171BB41-C17A-8E83-9090-83781677D9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6" y="2832"/>
                <a:ext cx="48" cy="4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Oval 16">
                <a:extLst>
                  <a:ext uri="{FF2B5EF4-FFF2-40B4-BE49-F238E27FC236}">
                    <a16:creationId xmlns:a16="http://schemas.microsoft.com/office/drawing/2014/main" id="{A836D84A-2112-0D62-5F9D-6034805FF5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6" y="2832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Rectangle 17">
                <a:extLst>
                  <a:ext uri="{FF2B5EF4-FFF2-40B4-BE49-F238E27FC236}">
                    <a16:creationId xmlns:a16="http://schemas.microsoft.com/office/drawing/2014/main" id="{160D76AC-2937-2E53-408E-B7C4E0C271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9" y="2886"/>
                <a:ext cx="145" cy="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vi-VN" sz="27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kumimoji="0" lang="vi-VN" altLang="vi-V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2" name="Group 22">
              <a:extLst>
                <a:ext uri="{FF2B5EF4-FFF2-40B4-BE49-F238E27FC236}">
                  <a16:creationId xmlns:a16="http://schemas.microsoft.com/office/drawing/2014/main" id="{95A93A98-BBB3-EE7C-7037-3E71084AC9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99553" y="187184"/>
              <a:ext cx="158750" cy="474663"/>
              <a:chOff x="3435" y="1189"/>
              <a:chExt cx="100" cy="299"/>
            </a:xfrm>
          </p:grpSpPr>
          <p:sp>
            <p:nvSpPr>
              <p:cNvPr id="47" name="Oval 19">
                <a:extLst>
                  <a:ext uri="{FF2B5EF4-FFF2-40B4-BE49-F238E27FC236}">
                    <a16:creationId xmlns:a16="http://schemas.microsoft.com/office/drawing/2014/main" id="{12716D38-5CE5-24A2-0B9E-30F218219C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5" y="1440"/>
                <a:ext cx="48" cy="4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Oval 20">
                <a:extLst>
                  <a:ext uri="{FF2B5EF4-FFF2-40B4-BE49-F238E27FC236}">
                    <a16:creationId xmlns:a16="http://schemas.microsoft.com/office/drawing/2014/main" id="{1047805C-FDB4-DEB8-C618-126F8D84A1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5" y="1440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Rectangle 21">
                <a:extLst>
                  <a:ext uri="{FF2B5EF4-FFF2-40B4-BE49-F238E27FC236}">
                    <a16:creationId xmlns:a16="http://schemas.microsoft.com/office/drawing/2014/main" id="{1345F014-7581-0FC8-60E8-1A260B95AE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0" y="1189"/>
                <a:ext cx="85" cy="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vi-VN" sz="27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kumimoji="0" lang="vi-VN" altLang="vi-V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3" name="Group 26">
              <a:extLst>
                <a:ext uri="{FF2B5EF4-FFF2-40B4-BE49-F238E27FC236}">
                  <a16:creationId xmlns:a16="http://schemas.microsoft.com/office/drawing/2014/main" id="{1F8D54C1-9853-D7AF-F112-5B144723FB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20394" y="2779576"/>
              <a:ext cx="309563" cy="452438"/>
              <a:chOff x="4456" y="2822"/>
              <a:chExt cx="195" cy="285"/>
            </a:xfrm>
          </p:grpSpPr>
          <p:sp>
            <p:nvSpPr>
              <p:cNvPr id="44" name="Oval 23">
                <a:extLst>
                  <a:ext uri="{FF2B5EF4-FFF2-40B4-BE49-F238E27FC236}">
                    <a16:creationId xmlns:a16="http://schemas.microsoft.com/office/drawing/2014/main" id="{F11B93C9-FFBE-4398-B85A-2C709C7096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6" y="2822"/>
                <a:ext cx="48" cy="4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Oval 24">
                <a:extLst>
                  <a:ext uri="{FF2B5EF4-FFF2-40B4-BE49-F238E27FC236}">
                    <a16:creationId xmlns:a16="http://schemas.microsoft.com/office/drawing/2014/main" id="{F5C71E6F-EDB8-F968-9597-E8308F13DA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6" y="2822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Rectangle 25">
                <a:extLst>
                  <a:ext uri="{FF2B5EF4-FFF2-40B4-BE49-F238E27FC236}">
                    <a16:creationId xmlns:a16="http://schemas.microsoft.com/office/drawing/2014/main" id="{68DD132D-7AB9-9AEF-09B8-7182EC0B8C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6" y="2845"/>
                <a:ext cx="145" cy="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vi-VN" sz="27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kumimoji="0" lang="vi-VN" altLang="vi-V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7664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A4C2A80-BC32-CBEF-AD61-C28FA93E8629}"/>
              </a:ext>
            </a:extLst>
          </p:cNvPr>
          <p:cNvSpPr txBox="1"/>
          <p:nvPr/>
        </p:nvSpPr>
        <p:spPr>
          <a:xfrm>
            <a:off x="283029" y="90346"/>
            <a:ext cx="4746171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III. Góc nội tiếp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Hộp Văn bản 4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9FC76C32-B911-77BC-D52B-611AC964724F}"/>
                  </a:ext>
                </a:extLst>
              </p:cNvPr>
              <p:cNvSpPr txBox="1"/>
              <p:nvPr/>
            </p:nvSpPr>
            <p:spPr>
              <a:xfrm>
                <a:off x="253954" y="925450"/>
                <a:ext cx="8575194" cy="1938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Hoạt động 3. (SGK- </a:t>
                </a:r>
                <a:r>
                  <a:rPr kumimoji="0" 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Trang</a:t>
                </a:r>
                <a:r>
                  <a:rPr kumimoji="0" 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Calibri Light"/>
                    <a:ea typeface="Times New Roman" panose="02020603050405020304" pitchFamily="18" charset="0"/>
                  </a:rPr>
                  <a:t> </a:t>
                </a:r>
                <a:r>
                  <a:rPr kumimoji="0" lang="vi-VN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115)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000" noProof="0" dirty="0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Đ</a:t>
                </a:r>
                <a:r>
                  <a:rPr kumimoji="0" lang="vi-VN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ỉnh của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3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b="0" i="1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AIB</m:t>
                        </m:r>
                      </m:e>
                    </m:acc>
                  </m:oMath>
                </a14:m>
                <a:r>
                  <a:rPr lang="vi-VN" sz="30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vi-VN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có thuộc đường tròn không? </a:t>
                </a:r>
                <a:endPara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Hai cạnh của góc chứa hai dây cung nào của đường tròn?</a:t>
                </a:r>
              </a:p>
            </p:txBody>
          </p:sp>
        </mc:Choice>
        <mc:Fallback>
          <p:sp>
            <p:nvSpPr>
              <p:cNvPr id="5" name="Hộp Văn bản 4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9FC76C32-B911-77BC-D52B-611AC96472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954" y="925450"/>
                <a:ext cx="8575194" cy="1938992"/>
              </a:xfrm>
              <a:prstGeom prst="rect">
                <a:avLst/>
              </a:prstGeom>
              <a:blipFill>
                <a:blip r:embed="rId2"/>
                <a:stretch>
                  <a:fillRect l="-1707" t="-4403" b="-9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Hộp Văn bản 11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CF048409-41B8-00E4-F2E3-3F4992C9EF2E}"/>
                  </a:ext>
                </a:extLst>
              </p:cNvPr>
              <p:cNvSpPr txBox="1"/>
              <p:nvPr/>
            </p:nvSpPr>
            <p:spPr>
              <a:xfrm>
                <a:off x="283028" y="2800013"/>
                <a:ext cx="8546119" cy="24309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Lời</a:t>
                </a:r>
                <a:r>
                  <a:rPr kumimoji="0" lang="vi-VN" sz="3000" b="1" i="0" u="none" strike="noStrike" kern="1200" cap="none" spc="0" normalizeH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giải</a:t>
                </a:r>
                <a:r>
                  <a:rPr kumimoji="0" lang="vi-VN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:</a:t>
                </a:r>
              </a:p>
              <a:p>
                <a:pPr marL="457200" lvl="0" indent="-457200" algn="just">
                  <a:buFont typeface="Arial" panose="020B0604020202020204" pitchFamily="34" charset="0"/>
                  <a:buChar char="•"/>
                  <a:defRPr/>
                </a:pPr>
                <a:r>
                  <a:rPr kumimoji="0" lang="vi-VN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Đỉnh của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3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AIB</m:t>
                        </m:r>
                      </m:e>
                    </m:acc>
                  </m:oMath>
                </a14:m>
                <a:r>
                  <a:rPr lang="vi-VN" sz="30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vi-VN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là đỉnh </a:t>
                </a:r>
                <a:r>
                  <a:rPr kumimoji="0" lang="vi-VN" sz="3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I</a:t>
                </a:r>
                <a:r>
                  <a:rPr kumimoji="0" lang="vi-VN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nằm trên đường tròn.</a:t>
                </a:r>
              </a:p>
              <a:p>
                <a:pPr marL="457200" marR="0" lvl="0" indent="-45720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vi-VN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Hai cạnh của góc chứa hai dây cung của đường tròn là dây cung </a:t>
                </a:r>
                <a:r>
                  <a:rPr kumimoji="0" lang="vi-VN" sz="3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IA</a:t>
                </a:r>
                <a:r>
                  <a:rPr kumimoji="0" lang="vi-VN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và dây cung </a:t>
                </a:r>
                <a:r>
                  <a:rPr kumimoji="0" lang="vi-VN" sz="3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IB</a:t>
                </a:r>
                <a:r>
                  <a:rPr kumimoji="0" lang="vi-VN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.</a:t>
                </a:r>
              </a:p>
              <a:p>
                <a:pPr marL="457200" lvl="0" indent="-457200" algn="just">
                  <a:buFont typeface="Arial" panose="020B0604020202020204" pitchFamily="34" charset="0"/>
                  <a:buChar char="•"/>
                  <a:defRPr/>
                </a:pPr>
                <a:r>
                  <a:rPr kumimoji="0" lang="vi-VN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Ta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3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AIB</m:t>
                        </m:r>
                      </m:e>
                    </m:acc>
                  </m:oMath>
                </a14:m>
                <a:r>
                  <a:rPr lang="vi-VN" sz="30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vi-VN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là góc nội tiếp của đường tròn (</a:t>
                </a:r>
                <a:r>
                  <a:rPr kumimoji="0" lang="vi-VN" sz="3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O</a:t>
                </a:r>
                <a:r>
                  <a:rPr kumimoji="0" lang="vi-VN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)</a:t>
                </a:r>
                <a:r>
                  <a:rPr kumimoji="0" lang="vi-VN" sz="3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vi-VN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>
          <p:sp>
            <p:nvSpPr>
              <p:cNvPr id="12" name="Hộp Văn bản 11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CF048409-41B8-00E4-F2E3-3F4992C9EF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028" y="2800013"/>
                <a:ext cx="8546119" cy="2430922"/>
              </a:xfrm>
              <a:prstGeom prst="rect">
                <a:avLst/>
              </a:prstGeom>
              <a:blipFill>
                <a:blip r:embed="rId3"/>
                <a:stretch>
                  <a:fillRect l="-1641" t="-3258" r="-1712" b="-7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Hộp Văn bản 15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C915748-37B7-BD76-12AA-CD105D4B0E5B}"/>
              </a:ext>
            </a:extLst>
          </p:cNvPr>
          <p:cNvSpPr txBox="1"/>
          <p:nvPr/>
        </p:nvSpPr>
        <p:spPr>
          <a:xfrm>
            <a:off x="5577892" y="6046011"/>
            <a:ext cx="645803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Thế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nào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góc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nội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tiếp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cung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bị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chắn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?</a:t>
            </a:r>
            <a:endParaRPr kumimoji="0" lang="vi-VN" sz="30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grpSp>
        <p:nvGrpSpPr>
          <p:cNvPr id="2" name="Nhóm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F9089D2-88C8-7F15-56C1-7A0F1B77FE21}"/>
              </a:ext>
            </a:extLst>
          </p:cNvPr>
          <p:cNvGrpSpPr/>
          <p:nvPr/>
        </p:nvGrpSpPr>
        <p:grpSpPr>
          <a:xfrm>
            <a:off x="9097853" y="152400"/>
            <a:ext cx="2971800" cy="3276600"/>
            <a:chOff x="9056590" y="90346"/>
            <a:chExt cx="2971800" cy="3276600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C2910C58-EBF0-AAF7-15D8-5A31E74B429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056590" y="90346"/>
              <a:ext cx="2971800" cy="327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2A39221D-5844-409A-6114-7D429C2DF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6378" y="806309"/>
              <a:ext cx="176213" cy="52388"/>
            </a:xfrm>
            <a:custGeom>
              <a:avLst/>
              <a:gdLst>
                <a:gd name="T0" fmla="*/ 111 w 111"/>
                <a:gd name="T1" fmla="*/ 0 h 33"/>
                <a:gd name="T2" fmla="*/ 0 w 111"/>
                <a:gd name="T3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1" h="33">
                  <a:moveTo>
                    <a:pt x="111" y="0"/>
                  </a:moveTo>
                  <a:cubicBezTo>
                    <a:pt x="79" y="24"/>
                    <a:pt x="39" y="33"/>
                    <a:pt x="0" y="26"/>
                  </a:cubicBezTo>
                </a:path>
              </a:pathLst>
            </a:cu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2" name="Oval 7">
              <a:extLst>
                <a:ext uri="{FF2B5EF4-FFF2-40B4-BE49-F238E27FC236}">
                  <a16:creationId xmlns:a16="http://schemas.microsoft.com/office/drawing/2014/main" id="{E9768BB0-0BC2-F33A-84D7-2050D75807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55015" y="484046"/>
              <a:ext cx="2774950" cy="2774950"/>
            </a:xfrm>
            <a:prstGeom prst="ellips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3" name="Line 8">
              <a:extLst>
                <a:ext uri="{FF2B5EF4-FFF2-40B4-BE49-F238E27FC236}">
                  <a16:creationId xmlns:a16="http://schemas.microsoft.com/office/drawing/2014/main" id="{0BF11D3E-1590-E6DF-DD2D-8BB2107F49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42365" y="623746"/>
              <a:ext cx="395288" cy="2209800"/>
            </a:xfrm>
            <a:prstGeom prst="lin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4" name="Line 9">
              <a:extLst>
                <a:ext uri="{FF2B5EF4-FFF2-40B4-BE49-F238E27FC236}">
                  <a16:creationId xmlns:a16="http://schemas.microsoft.com/office/drawing/2014/main" id="{98E91225-1992-BE25-1568-48EE7E713D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37653" y="623746"/>
              <a:ext cx="1620838" cy="2193925"/>
            </a:xfrm>
            <a:prstGeom prst="lin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5" name="Line 10">
              <a:extLst>
                <a:ext uri="{FF2B5EF4-FFF2-40B4-BE49-F238E27FC236}">
                  <a16:creationId xmlns:a16="http://schemas.microsoft.com/office/drawing/2014/main" id="{76A9C63E-D569-7A89-6F0F-7BB1A36132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42365" y="2817671"/>
              <a:ext cx="2016125" cy="15875"/>
            </a:xfrm>
            <a:prstGeom prst="lin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grpSp>
          <p:nvGrpSpPr>
            <p:cNvPr id="36" name="Group 14">
              <a:extLst>
                <a:ext uri="{FF2B5EF4-FFF2-40B4-BE49-F238E27FC236}">
                  <a16:creationId xmlns:a16="http://schemas.microsoft.com/office/drawing/2014/main" id="{C8A146C7-D931-A1D0-29E0-C57BB37C98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28190" y="1833421"/>
              <a:ext cx="388938" cy="527050"/>
              <a:chOff x="3768" y="2226"/>
              <a:chExt cx="245" cy="332"/>
            </a:xfrm>
          </p:grpSpPr>
          <p:sp>
            <p:nvSpPr>
              <p:cNvPr id="49" name="Oval 11">
                <a:extLst>
                  <a:ext uri="{FF2B5EF4-FFF2-40B4-BE49-F238E27FC236}">
                    <a16:creationId xmlns:a16="http://schemas.microsoft.com/office/drawing/2014/main" id="{50A45915-9F4B-19B6-EFE9-6C73C46D5E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6" y="2226"/>
                <a:ext cx="48" cy="4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50" name="Oval 12">
                <a:extLst>
                  <a:ext uri="{FF2B5EF4-FFF2-40B4-BE49-F238E27FC236}">
                    <a16:creationId xmlns:a16="http://schemas.microsoft.com/office/drawing/2014/main" id="{2525847A-5397-A8FC-16B3-DCE6F00B62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6" y="2226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51" name="Rectangle 13">
                <a:extLst>
                  <a:ext uri="{FF2B5EF4-FFF2-40B4-BE49-F238E27FC236}">
                    <a16:creationId xmlns:a16="http://schemas.microsoft.com/office/drawing/2014/main" id="{4703FB4F-5C3A-B305-2B0E-B2D8B32AFF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8" y="2269"/>
                <a:ext cx="245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vi-VN" sz="2700" b="1" i="1" u="none" strike="noStrike" cap="none" normalizeH="0" baseline="0" dirty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O</a:t>
                </a:r>
                <a:endParaRPr kumimoji="0" lang="vi-VN" altLang="vi-VN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7" name="Group 18">
              <a:extLst>
                <a:ext uri="{FF2B5EF4-FFF2-40B4-BE49-F238E27FC236}">
                  <a16:creationId xmlns:a16="http://schemas.microsoft.com/office/drawing/2014/main" id="{FF8238B9-9CEF-6A32-F238-D300195204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91528" y="2795446"/>
              <a:ext cx="388938" cy="544513"/>
              <a:chOff x="2989" y="2832"/>
              <a:chExt cx="245" cy="343"/>
            </a:xfrm>
          </p:grpSpPr>
          <p:sp>
            <p:nvSpPr>
              <p:cNvPr id="46" name="Oval 15">
                <a:extLst>
                  <a:ext uri="{FF2B5EF4-FFF2-40B4-BE49-F238E27FC236}">
                    <a16:creationId xmlns:a16="http://schemas.microsoft.com/office/drawing/2014/main" id="{D59D23CD-103C-A7E1-8405-3E044B1E4C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6" y="2832"/>
                <a:ext cx="48" cy="4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47" name="Oval 16">
                <a:extLst>
                  <a:ext uri="{FF2B5EF4-FFF2-40B4-BE49-F238E27FC236}">
                    <a16:creationId xmlns:a16="http://schemas.microsoft.com/office/drawing/2014/main" id="{0BCD1862-FCC5-8C98-B54C-6418532A70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6" y="2832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48" name="Rectangle 17">
                <a:extLst>
                  <a:ext uri="{FF2B5EF4-FFF2-40B4-BE49-F238E27FC236}">
                    <a16:creationId xmlns:a16="http://schemas.microsoft.com/office/drawing/2014/main" id="{CA00C641-5B85-A9FC-322D-11EEA14815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9" y="2886"/>
                <a:ext cx="233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vi-VN" sz="27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A</a:t>
                </a:r>
                <a:endParaRPr kumimoji="0" lang="vi-VN" altLang="vi-V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8" name="Group 22">
              <a:extLst>
                <a:ext uri="{FF2B5EF4-FFF2-40B4-BE49-F238E27FC236}">
                  <a16:creationId xmlns:a16="http://schemas.microsoft.com/office/drawing/2014/main" id="{00846ACE-220D-FB1D-6DBE-AC5D764CDE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99553" y="187184"/>
              <a:ext cx="298450" cy="474663"/>
              <a:chOff x="3435" y="1189"/>
              <a:chExt cx="188" cy="299"/>
            </a:xfrm>
          </p:grpSpPr>
          <p:sp>
            <p:nvSpPr>
              <p:cNvPr id="43" name="Oval 19">
                <a:extLst>
                  <a:ext uri="{FF2B5EF4-FFF2-40B4-BE49-F238E27FC236}">
                    <a16:creationId xmlns:a16="http://schemas.microsoft.com/office/drawing/2014/main" id="{DDA0AA07-860A-D3EA-25A5-96427AC339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5" y="1440"/>
                <a:ext cx="48" cy="4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44" name="Oval 20">
                <a:extLst>
                  <a:ext uri="{FF2B5EF4-FFF2-40B4-BE49-F238E27FC236}">
                    <a16:creationId xmlns:a16="http://schemas.microsoft.com/office/drawing/2014/main" id="{3B42407B-F4C1-9A26-3204-BE3934E6E2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5" y="1440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45" name="Rectangle 21">
                <a:extLst>
                  <a:ext uri="{FF2B5EF4-FFF2-40B4-BE49-F238E27FC236}">
                    <a16:creationId xmlns:a16="http://schemas.microsoft.com/office/drawing/2014/main" id="{B676FFEC-6A84-89E2-7AEE-DEAD7E1875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0" y="1189"/>
                <a:ext cx="173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vi-VN" sz="27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I</a:t>
                </a:r>
                <a:endParaRPr kumimoji="0" lang="vi-VN" altLang="vi-V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9" name="Group 26">
              <a:extLst>
                <a:ext uri="{FF2B5EF4-FFF2-40B4-BE49-F238E27FC236}">
                  <a16:creationId xmlns:a16="http://schemas.microsoft.com/office/drawing/2014/main" id="{0C05A643-E011-CF75-952B-D96AFDBA1D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20390" y="2779571"/>
              <a:ext cx="449263" cy="495300"/>
              <a:chOff x="4456" y="2822"/>
              <a:chExt cx="283" cy="312"/>
            </a:xfrm>
          </p:grpSpPr>
          <p:sp>
            <p:nvSpPr>
              <p:cNvPr id="40" name="Oval 23">
                <a:extLst>
                  <a:ext uri="{FF2B5EF4-FFF2-40B4-BE49-F238E27FC236}">
                    <a16:creationId xmlns:a16="http://schemas.microsoft.com/office/drawing/2014/main" id="{A682378D-5DF8-E9A6-8D76-84A52E6D62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6" y="2822"/>
                <a:ext cx="48" cy="4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41" name="Oval 24">
                <a:extLst>
                  <a:ext uri="{FF2B5EF4-FFF2-40B4-BE49-F238E27FC236}">
                    <a16:creationId xmlns:a16="http://schemas.microsoft.com/office/drawing/2014/main" id="{712E7DED-D78A-6BEC-895B-7FD79E7A6F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6" y="2822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42" name="Rectangle 25">
                <a:extLst>
                  <a:ext uri="{FF2B5EF4-FFF2-40B4-BE49-F238E27FC236}">
                    <a16:creationId xmlns:a16="http://schemas.microsoft.com/office/drawing/2014/main" id="{939477FE-2B6F-C686-115A-730E077616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6" y="2845"/>
                <a:ext cx="233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vi-VN" sz="27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B</a:t>
                </a:r>
                <a:endParaRPr kumimoji="0" lang="vi-VN" altLang="vi-V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52" name="Hộp Văn bản 5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D544F6D-C287-15A2-B5E2-EE18DC50DE75}"/>
              </a:ext>
            </a:extLst>
          </p:cNvPr>
          <p:cNvSpPr txBox="1"/>
          <p:nvPr/>
        </p:nvSpPr>
        <p:spPr>
          <a:xfrm>
            <a:off x="9820178" y="3501741"/>
            <a:ext cx="234315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i="1" dirty="0">
                <a:solidFill>
                  <a:schemeClr val="bg1"/>
                </a:solidFill>
                <a:latin typeface="+mj-lt"/>
              </a:rPr>
              <a:t>Hình 55</a:t>
            </a:r>
            <a:endParaRPr lang="vi-VN" sz="3000" i="1" dirty="0"/>
          </a:p>
        </p:txBody>
      </p:sp>
    </p:spTree>
    <p:extLst>
      <p:ext uri="{BB962C8B-B14F-4D97-AF65-F5344CB8AC3E}">
        <p14:creationId xmlns:p14="http://schemas.microsoft.com/office/powerpoint/2010/main" val="51320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09A1841-1187-03FD-888A-F2DB86256757}"/>
              </a:ext>
            </a:extLst>
          </p:cNvPr>
          <p:cNvSpPr txBox="1"/>
          <p:nvPr/>
        </p:nvSpPr>
        <p:spPr>
          <a:xfrm>
            <a:off x="283029" y="90346"/>
            <a:ext cx="4746171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III. Góc nội tiếp</a:t>
            </a:r>
            <a:endParaRPr lang="vi-VN" sz="3600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Hộp Văn bản 6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F2AFDF8-0DF1-532A-1690-2EE892C95DED}"/>
                  </a:ext>
                </a:extLst>
              </p:cNvPr>
              <p:cNvSpPr txBox="1"/>
              <p:nvPr/>
            </p:nvSpPr>
            <p:spPr>
              <a:xfrm>
                <a:off x="3024414" y="6201201"/>
                <a:ext cx="7121768" cy="5372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b="1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AIB</m:t>
                        </m:r>
                      </m:e>
                    </m:acc>
                  </m:oMath>
                </a14:m>
                <a:r>
                  <a:rPr lang="vi-VN" sz="2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b="1" dirty="0">
                    <a:solidFill>
                      <a:schemeClr val="bg1"/>
                    </a:solidFill>
                    <a:latin typeface="+mj-lt"/>
                  </a:rPr>
                  <a:t>là góc nội tiếp của đường tròn </a:t>
                </a:r>
                <a:r>
                  <a:rPr lang="en-US" sz="2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vi-VN" sz="2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2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vi-VN" sz="2800" b="1" i="1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10" name="Hộp Văn bản 6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F2AFDF8-0DF1-532A-1690-2EE892C95D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4414" y="6201201"/>
                <a:ext cx="7121768" cy="537263"/>
              </a:xfrm>
              <a:prstGeom prst="rect">
                <a:avLst/>
              </a:prstGeom>
              <a:blipFill>
                <a:blip r:embed="rId2"/>
                <a:stretch>
                  <a:fillRect t="-7955" b="-3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Hộp Văn bản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3668BC8-C734-E3B4-2443-989BDA198C63}"/>
              </a:ext>
            </a:extLst>
          </p:cNvPr>
          <p:cNvSpPr txBox="1"/>
          <p:nvPr/>
        </p:nvSpPr>
        <p:spPr>
          <a:xfrm>
            <a:off x="631821" y="930031"/>
            <a:ext cx="11038563" cy="1642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15000"/>
              </a:lnSpc>
            </a:pP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Cung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52" name="Nhóm 5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D132EFB-EE72-8010-5A38-394A3ABF021B}"/>
              </a:ext>
            </a:extLst>
          </p:cNvPr>
          <p:cNvGrpSpPr/>
          <p:nvPr/>
        </p:nvGrpSpPr>
        <p:grpSpPr>
          <a:xfrm>
            <a:off x="4688681" y="2708490"/>
            <a:ext cx="2814638" cy="3152775"/>
            <a:chOff x="4479925" y="3021439"/>
            <a:chExt cx="2814638" cy="3152775"/>
          </a:xfrm>
        </p:grpSpPr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8148B12F-C00C-1F69-3E6C-E94691FE8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1288" y="3640564"/>
              <a:ext cx="176213" cy="52388"/>
            </a:xfrm>
            <a:custGeom>
              <a:avLst/>
              <a:gdLst>
                <a:gd name="T0" fmla="*/ 111 w 111"/>
                <a:gd name="T1" fmla="*/ 0 h 33"/>
                <a:gd name="T2" fmla="*/ 0 w 111"/>
                <a:gd name="T3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1" h="33">
                  <a:moveTo>
                    <a:pt x="111" y="0"/>
                  </a:moveTo>
                  <a:cubicBezTo>
                    <a:pt x="79" y="24"/>
                    <a:pt x="39" y="33"/>
                    <a:pt x="0" y="26"/>
                  </a:cubicBezTo>
                </a:path>
              </a:pathLst>
            </a:cu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3" name="Oval 7">
              <a:extLst>
                <a:ext uri="{FF2B5EF4-FFF2-40B4-BE49-F238E27FC236}">
                  <a16:creationId xmlns:a16="http://schemas.microsoft.com/office/drawing/2014/main" id="{8B401C41-908C-B552-64FA-43EEE0C5FB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9925" y="3318301"/>
              <a:ext cx="2774950" cy="2774950"/>
            </a:xfrm>
            <a:prstGeom prst="ellips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4" name="Line 8">
              <a:extLst>
                <a:ext uri="{FF2B5EF4-FFF2-40B4-BE49-F238E27FC236}">
                  <a16:creationId xmlns:a16="http://schemas.microsoft.com/office/drawing/2014/main" id="{69334A5B-61F0-C237-BA5F-7CF96D4D04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67275" y="3458001"/>
              <a:ext cx="395288" cy="2209800"/>
            </a:xfrm>
            <a:prstGeom prst="lin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5" name="Line 9">
              <a:extLst>
                <a:ext uri="{FF2B5EF4-FFF2-40B4-BE49-F238E27FC236}">
                  <a16:creationId xmlns:a16="http://schemas.microsoft.com/office/drawing/2014/main" id="{3ADE1CEB-877B-C2A1-334A-2713E6C0C3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62563" y="3458001"/>
              <a:ext cx="1620838" cy="2193925"/>
            </a:xfrm>
            <a:prstGeom prst="lin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grpSp>
          <p:nvGrpSpPr>
            <p:cNvPr id="36" name="Group 13">
              <a:extLst>
                <a:ext uri="{FF2B5EF4-FFF2-40B4-BE49-F238E27FC236}">
                  <a16:creationId xmlns:a16="http://schemas.microsoft.com/office/drawing/2014/main" id="{BC87CF20-C52E-7DD0-9440-A40013A7C5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53100" y="4667676"/>
              <a:ext cx="388938" cy="527050"/>
              <a:chOff x="3768" y="2226"/>
              <a:chExt cx="245" cy="332"/>
            </a:xfrm>
          </p:grpSpPr>
          <p:sp>
            <p:nvSpPr>
              <p:cNvPr id="49" name="Oval 10">
                <a:extLst>
                  <a:ext uri="{FF2B5EF4-FFF2-40B4-BE49-F238E27FC236}">
                    <a16:creationId xmlns:a16="http://schemas.microsoft.com/office/drawing/2014/main" id="{320CB2A0-22D9-C496-D174-282633871A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6" y="2226"/>
                <a:ext cx="48" cy="4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50" name="Oval 11">
                <a:extLst>
                  <a:ext uri="{FF2B5EF4-FFF2-40B4-BE49-F238E27FC236}">
                    <a16:creationId xmlns:a16="http://schemas.microsoft.com/office/drawing/2014/main" id="{0146A6DD-E791-9650-1E9B-FC6BD98F09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6" y="2226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51" name="Rectangle 12">
                <a:extLst>
                  <a:ext uri="{FF2B5EF4-FFF2-40B4-BE49-F238E27FC236}">
                    <a16:creationId xmlns:a16="http://schemas.microsoft.com/office/drawing/2014/main" id="{3A0EE4E5-7225-45E6-56CD-B6BA6DA41D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8" y="2269"/>
                <a:ext cx="245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vi-VN" sz="27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O</a:t>
                </a:r>
                <a:endParaRPr kumimoji="0" lang="vi-VN" altLang="vi-V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7" name="Group 17">
              <a:extLst>
                <a:ext uri="{FF2B5EF4-FFF2-40B4-BE49-F238E27FC236}">
                  <a16:creationId xmlns:a16="http://schemas.microsoft.com/office/drawing/2014/main" id="{FA3C19AE-A1C8-BE56-E6E0-EE1DC649EC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16438" y="5629701"/>
              <a:ext cx="388938" cy="544513"/>
              <a:chOff x="2989" y="2832"/>
              <a:chExt cx="245" cy="343"/>
            </a:xfrm>
          </p:grpSpPr>
          <p:sp>
            <p:nvSpPr>
              <p:cNvPr id="46" name="Oval 14">
                <a:extLst>
                  <a:ext uri="{FF2B5EF4-FFF2-40B4-BE49-F238E27FC236}">
                    <a16:creationId xmlns:a16="http://schemas.microsoft.com/office/drawing/2014/main" id="{F93DD020-18C7-EBAC-466E-068B20BE20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6" y="2832"/>
                <a:ext cx="48" cy="4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47" name="Oval 15">
                <a:extLst>
                  <a:ext uri="{FF2B5EF4-FFF2-40B4-BE49-F238E27FC236}">
                    <a16:creationId xmlns:a16="http://schemas.microsoft.com/office/drawing/2014/main" id="{7257FE53-9A41-EFA1-BC61-F318B625D0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6" y="2832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48" name="Rectangle 16">
                <a:extLst>
                  <a:ext uri="{FF2B5EF4-FFF2-40B4-BE49-F238E27FC236}">
                    <a16:creationId xmlns:a16="http://schemas.microsoft.com/office/drawing/2014/main" id="{08B60242-6CCF-68C6-BBCC-719C7C824A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9" y="2886"/>
                <a:ext cx="233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vi-VN" sz="27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A</a:t>
                </a:r>
                <a:endParaRPr kumimoji="0" lang="vi-VN" altLang="vi-V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8" name="Group 21">
              <a:extLst>
                <a:ext uri="{FF2B5EF4-FFF2-40B4-BE49-F238E27FC236}">
                  <a16:creationId xmlns:a16="http://schemas.microsoft.com/office/drawing/2014/main" id="{FDE8D28F-D9C7-F2AF-B920-293387A1A4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24463" y="3021439"/>
              <a:ext cx="298450" cy="474663"/>
              <a:chOff x="3435" y="1189"/>
              <a:chExt cx="188" cy="299"/>
            </a:xfrm>
          </p:grpSpPr>
          <p:sp>
            <p:nvSpPr>
              <p:cNvPr id="43" name="Oval 18">
                <a:extLst>
                  <a:ext uri="{FF2B5EF4-FFF2-40B4-BE49-F238E27FC236}">
                    <a16:creationId xmlns:a16="http://schemas.microsoft.com/office/drawing/2014/main" id="{659BD6F2-9DDE-ED1A-7DCB-5A8F557FC5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5" y="1440"/>
                <a:ext cx="48" cy="4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44" name="Oval 19">
                <a:extLst>
                  <a:ext uri="{FF2B5EF4-FFF2-40B4-BE49-F238E27FC236}">
                    <a16:creationId xmlns:a16="http://schemas.microsoft.com/office/drawing/2014/main" id="{D585DD3C-2857-54C6-7085-3219396066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5" y="1440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45" name="Rectangle 20">
                <a:extLst>
                  <a:ext uri="{FF2B5EF4-FFF2-40B4-BE49-F238E27FC236}">
                    <a16:creationId xmlns:a16="http://schemas.microsoft.com/office/drawing/2014/main" id="{53C4016E-F989-506A-3A39-91C1219A9C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0" y="1189"/>
                <a:ext cx="173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vi-VN" sz="27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I</a:t>
                </a:r>
                <a:endParaRPr kumimoji="0" lang="vi-VN" altLang="vi-V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9" name="Group 25">
              <a:extLst>
                <a:ext uri="{FF2B5EF4-FFF2-40B4-BE49-F238E27FC236}">
                  <a16:creationId xmlns:a16="http://schemas.microsoft.com/office/drawing/2014/main" id="{2647CC23-8BAB-AD4E-D4CF-CECFBFEBAB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45300" y="5613826"/>
              <a:ext cx="449263" cy="495300"/>
              <a:chOff x="4456" y="2822"/>
              <a:chExt cx="283" cy="312"/>
            </a:xfrm>
          </p:grpSpPr>
          <p:sp>
            <p:nvSpPr>
              <p:cNvPr id="40" name="Oval 22">
                <a:extLst>
                  <a:ext uri="{FF2B5EF4-FFF2-40B4-BE49-F238E27FC236}">
                    <a16:creationId xmlns:a16="http://schemas.microsoft.com/office/drawing/2014/main" id="{F631E183-1928-B389-641E-8A4B35AAF3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6" y="2822"/>
                <a:ext cx="48" cy="4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41" name="Oval 23">
                <a:extLst>
                  <a:ext uri="{FF2B5EF4-FFF2-40B4-BE49-F238E27FC236}">
                    <a16:creationId xmlns:a16="http://schemas.microsoft.com/office/drawing/2014/main" id="{47714F4C-CD8A-256E-02D2-C2548CE95C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6" y="2822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42" name="Rectangle 24">
                <a:extLst>
                  <a:ext uri="{FF2B5EF4-FFF2-40B4-BE49-F238E27FC236}">
                    <a16:creationId xmlns:a16="http://schemas.microsoft.com/office/drawing/2014/main" id="{ED00E40C-AAAC-4976-A1C9-AFF1E82A9A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6" y="2845"/>
                <a:ext cx="233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vi-VN" sz="27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B</a:t>
                </a:r>
                <a:endParaRPr kumimoji="0" lang="vi-VN" altLang="vi-V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2159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B8E0F05-F193-5D85-72C3-EA3F3F5C765F}"/>
              </a:ext>
            </a:extLst>
          </p:cNvPr>
          <p:cNvSpPr txBox="1"/>
          <p:nvPr/>
        </p:nvSpPr>
        <p:spPr>
          <a:xfrm>
            <a:off x="283029" y="90346"/>
            <a:ext cx="4746171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III. Góc nội tiếp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ộp Văn bản 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AECBF51-3154-EE06-A077-B2116285575C}"/>
              </a:ext>
            </a:extLst>
          </p:cNvPr>
          <p:cNvSpPr txBox="1"/>
          <p:nvPr/>
        </p:nvSpPr>
        <p:spPr>
          <a:xfrm>
            <a:off x="283028" y="768673"/>
            <a:ext cx="8685125" cy="2140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 dụ 5 (SGK –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115).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r>
              <a:rPr kumimoji="0" lang="en-US" sz="3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0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r>
              <a:rPr kumimoji="0" lang="en-US" sz="3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0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r>
              <a:rPr kumimoji="0" lang="en-US" sz="3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0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r>
              <a:rPr kumimoji="0" lang="en-US" sz="3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vi-VN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1589C0F-E6B7-0713-FB09-FB3F61C307FD}"/>
              </a:ext>
            </a:extLst>
          </p:cNvPr>
          <p:cNvSpPr txBox="1"/>
          <p:nvPr/>
        </p:nvSpPr>
        <p:spPr>
          <a:xfrm>
            <a:off x="1839233" y="5773421"/>
            <a:ext cx="6183084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 56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Đám mây 1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0BE4D3F-DFB0-6886-8BD7-386D81EC2D63}"/>
              </a:ext>
            </a:extLst>
          </p:cNvPr>
          <p:cNvSpPr/>
          <p:nvPr/>
        </p:nvSpPr>
        <p:spPr>
          <a:xfrm>
            <a:off x="9840684" y="90346"/>
            <a:ext cx="2351316" cy="1096585"/>
          </a:xfrm>
          <a:prstGeom prst="cloud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đôi</a:t>
            </a:r>
          </a:p>
        </p:txBody>
      </p:sp>
      <p:pic>
        <p:nvPicPr>
          <p:cNvPr id="6150" name="Picture 6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B8189B5-FFA2-6539-B424-2FA292E8A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7039" y="1290801"/>
            <a:ext cx="2088733" cy="10965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Hộp Văn bản 15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6DCBE0F-3D07-5827-88EE-D0982A94FA77}"/>
              </a:ext>
            </a:extLst>
          </p:cNvPr>
          <p:cNvSpPr txBox="1"/>
          <p:nvPr/>
        </p:nvSpPr>
        <p:spPr>
          <a:xfrm>
            <a:off x="9574378" y="2313930"/>
            <a:ext cx="28483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BEEFD00-B2EC-0561-DC42-03DDAF97E6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2706" y="5376563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97" name="TextBox 6196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2814FBC-1D5B-987B-7D6B-243B6236338F}"/>
              </a:ext>
            </a:extLst>
          </p:cNvPr>
          <p:cNvSpPr txBox="1"/>
          <p:nvPr/>
        </p:nvSpPr>
        <p:spPr>
          <a:xfrm>
            <a:off x="1141050" y="5115152"/>
            <a:ext cx="938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6198" name="TextBox 619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25AFC9C-252B-3BE8-0C5A-6F852E5F927C}"/>
              </a:ext>
            </a:extLst>
          </p:cNvPr>
          <p:cNvSpPr txBox="1"/>
          <p:nvPr/>
        </p:nvSpPr>
        <p:spPr>
          <a:xfrm>
            <a:off x="3386999" y="5156574"/>
            <a:ext cx="938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6199" name="TextBox 619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3F1D67C-A730-DE62-C4B5-68709172A580}"/>
              </a:ext>
            </a:extLst>
          </p:cNvPr>
          <p:cNvSpPr txBox="1"/>
          <p:nvPr/>
        </p:nvSpPr>
        <p:spPr>
          <a:xfrm>
            <a:off x="5587637" y="5129163"/>
            <a:ext cx="938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</a:p>
        </p:txBody>
      </p:sp>
      <p:sp>
        <p:nvSpPr>
          <p:cNvPr id="6200" name="TextBox 6199">
            <a:extLst>
              <a:ext uri="{FF2B5EF4-FFF2-40B4-BE49-F238E27FC236}">
                <a16:creationId xmlns:a16="http://schemas.microsoft.com/office/drawing/2014/main" id="{3D92B6D0-2DE3-AB89-0335-ED2977CBC99F}"/>
              </a:ext>
            </a:extLst>
          </p:cNvPr>
          <p:cNvSpPr txBox="1"/>
          <p:nvPr/>
        </p:nvSpPr>
        <p:spPr>
          <a:xfrm>
            <a:off x="7901214" y="5138764"/>
            <a:ext cx="938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</a:p>
        </p:txBody>
      </p:sp>
      <p:grpSp>
        <p:nvGrpSpPr>
          <p:cNvPr id="42" name="Nhóm 41">
            <a:extLst>
              <a:ext uri="{FF2B5EF4-FFF2-40B4-BE49-F238E27FC236}">
                <a16:creationId xmlns:a16="http://schemas.microsoft.com/office/drawing/2014/main" id="{A92EE2B2-95CF-7153-58ED-DDCB836F7EE7}"/>
              </a:ext>
            </a:extLst>
          </p:cNvPr>
          <p:cNvGrpSpPr/>
          <p:nvPr/>
        </p:nvGrpSpPr>
        <p:grpSpPr>
          <a:xfrm>
            <a:off x="283027" y="2877717"/>
            <a:ext cx="2141538" cy="2141537"/>
            <a:chOff x="283027" y="2863014"/>
            <a:chExt cx="2141538" cy="2141537"/>
          </a:xfrm>
        </p:grpSpPr>
        <p:sp>
          <p:nvSpPr>
            <p:cNvPr id="6" name="AutoShape 3">
              <a:extLst>
                <a:ext uri="{FF2B5EF4-FFF2-40B4-BE49-F238E27FC236}">
                  <a16:creationId xmlns:a16="http://schemas.microsoft.com/office/drawing/2014/main" id="{8D36B43A-FC2D-8203-760E-E1E6E34253B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3027" y="2863014"/>
              <a:ext cx="2141538" cy="2141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5DB4E40C-E73F-8E0F-0206-23528620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990" y="3202739"/>
              <a:ext cx="152400" cy="38100"/>
            </a:xfrm>
            <a:custGeom>
              <a:avLst/>
              <a:gdLst>
                <a:gd name="T0" fmla="*/ 96 w 96"/>
                <a:gd name="T1" fmla="*/ 0 h 24"/>
                <a:gd name="T2" fmla="*/ 0 w 96"/>
                <a:gd name="T3" fmla="*/ 1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6" h="24">
                  <a:moveTo>
                    <a:pt x="96" y="0"/>
                  </a:moveTo>
                  <a:cubicBezTo>
                    <a:pt x="67" y="18"/>
                    <a:pt x="33" y="24"/>
                    <a:pt x="0" y="15"/>
                  </a:cubicBezTo>
                </a:path>
              </a:pathLst>
            </a:custGeom>
            <a:noFill/>
            <a:ln w="39688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Oval 7">
              <a:extLst>
                <a:ext uri="{FF2B5EF4-FFF2-40B4-BE49-F238E27FC236}">
                  <a16:creationId xmlns:a16="http://schemas.microsoft.com/office/drawing/2014/main" id="{E17DC8C9-6250-AEFA-7253-E0FF2EA87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990" y="2943976"/>
              <a:ext cx="1979613" cy="1979612"/>
            </a:xfrm>
            <a:prstGeom prst="ellipse">
              <a:avLst/>
            </a:prstGeom>
            <a:noFill/>
            <a:ln w="39688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Line 8">
              <a:extLst>
                <a:ext uri="{FF2B5EF4-FFF2-40B4-BE49-F238E27FC236}">
                  <a16:creationId xmlns:a16="http://schemas.microsoft.com/office/drawing/2014/main" id="{8C6082A4-5D95-513E-7D31-158DDDA122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7502" y="3043989"/>
              <a:ext cx="395288" cy="1433512"/>
            </a:xfrm>
            <a:prstGeom prst="line">
              <a:avLst/>
            </a:prstGeom>
            <a:noFill/>
            <a:ln w="39688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Line 9">
              <a:extLst>
                <a:ext uri="{FF2B5EF4-FFF2-40B4-BE49-F238E27FC236}">
                  <a16:creationId xmlns:a16="http://schemas.microsoft.com/office/drawing/2014/main" id="{1CA7270C-067B-7812-8674-A5C535054E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2790" y="3043989"/>
              <a:ext cx="1058863" cy="1654175"/>
            </a:xfrm>
            <a:prstGeom prst="line">
              <a:avLst/>
            </a:prstGeom>
            <a:noFill/>
            <a:ln w="39688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4" name="Group 12">
              <a:extLst>
                <a:ext uri="{FF2B5EF4-FFF2-40B4-BE49-F238E27FC236}">
                  <a16:creationId xmlns:a16="http://schemas.microsoft.com/office/drawing/2014/main" id="{9B2C6491-94A4-B844-BDB6-02EF88C685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22840" y="3902826"/>
              <a:ext cx="61913" cy="61912"/>
              <a:chOff x="833" y="2468"/>
              <a:chExt cx="39" cy="39"/>
            </a:xfrm>
          </p:grpSpPr>
          <p:sp>
            <p:nvSpPr>
              <p:cNvPr id="40" name="Oval 10">
                <a:extLst>
                  <a:ext uri="{FF2B5EF4-FFF2-40B4-BE49-F238E27FC236}">
                    <a16:creationId xmlns:a16="http://schemas.microsoft.com/office/drawing/2014/main" id="{F05AC244-BBEE-5550-25C9-8B75EA12D6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3" y="2468"/>
                <a:ext cx="39" cy="39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Oval 11">
                <a:extLst>
                  <a:ext uri="{FF2B5EF4-FFF2-40B4-BE49-F238E27FC236}">
                    <a16:creationId xmlns:a16="http://schemas.microsoft.com/office/drawing/2014/main" id="{448020B2-44DF-9138-C4B8-8E357500C8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3" y="2468"/>
                <a:ext cx="39" cy="39"/>
              </a:xfrm>
              <a:prstGeom prst="ellipse">
                <a:avLst/>
              </a:prstGeom>
              <a:noFill/>
              <a:ln w="95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9" name="Group 15">
              <a:extLst>
                <a:ext uri="{FF2B5EF4-FFF2-40B4-BE49-F238E27FC236}">
                  <a16:creationId xmlns:a16="http://schemas.microsoft.com/office/drawing/2014/main" id="{A8FEAA12-3DA8-72F6-594D-1038FC71CE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5752" y="4445751"/>
              <a:ext cx="63500" cy="63500"/>
              <a:chOff x="312" y="2810"/>
              <a:chExt cx="40" cy="40"/>
            </a:xfrm>
          </p:grpSpPr>
          <p:sp>
            <p:nvSpPr>
              <p:cNvPr id="38" name="Oval 13">
                <a:extLst>
                  <a:ext uri="{FF2B5EF4-FFF2-40B4-BE49-F238E27FC236}">
                    <a16:creationId xmlns:a16="http://schemas.microsoft.com/office/drawing/2014/main" id="{347444DD-4757-CAD7-57C9-72F6B1F8A1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" y="2810"/>
                <a:ext cx="40" cy="40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Oval 14">
                <a:extLst>
                  <a:ext uri="{FF2B5EF4-FFF2-40B4-BE49-F238E27FC236}">
                    <a16:creationId xmlns:a16="http://schemas.microsoft.com/office/drawing/2014/main" id="{3F9811DF-CD47-CC4E-325E-2E55E99832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" y="2810"/>
                <a:ext cx="40" cy="40"/>
              </a:xfrm>
              <a:prstGeom prst="ellipse">
                <a:avLst/>
              </a:prstGeom>
              <a:noFill/>
              <a:ln w="95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2" name="Group 18">
              <a:extLst>
                <a:ext uri="{FF2B5EF4-FFF2-40B4-BE49-F238E27FC236}">
                  <a16:creationId xmlns:a16="http://schemas.microsoft.com/office/drawing/2014/main" id="{E762E97F-8ABD-AF94-9780-491673BC4F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1040" y="3012239"/>
              <a:ext cx="63500" cy="63500"/>
              <a:chOff x="561" y="1907"/>
              <a:chExt cx="40" cy="40"/>
            </a:xfrm>
          </p:grpSpPr>
          <p:sp>
            <p:nvSpPr>
              <p:cNvPr id="36" name="Oval 16">
                <a:extLst>
                  <a:ext uri="{FF2B5EF4-FFF2-40B4-BE49-F238E27FC236}">
                    <a16:creationId xmlns:a16="http://schemas.microsoft.com/office/drawing/2014/main" id="{D9BD034B-4988-5143-09D8-7EC9A7C9D3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" y="1907"/>
                <a:ext cx="40" cy="40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Oval 17">
                <a:extLst>
                  <a:ext uri="{FF2B5EF4-FFF2-40B4-BE49-F238E27FC236}">
                    <a16:creationId xmlns:a16="http://schemas.microsoft.com/office/drawing/2014/main" id="{EDD0C158-3721-2F9C-1EAF-158E46AFA1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" y="1907"/>
                <a:ext cx="40" cy="40"/>
              </a:xfrm>
              <a:prstGeom prst="ellipse">
                <a:avLst/>
              </a:prstGeom>
              <a:noFill/>
              <a:ln w="95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3" name="Group 21">
              <a:extLst>
                <a:ext uri="{FF2B5EF4-FFF2-40B4-BE49-F238E27FC236}">
                  <a16:creationId xmlns:a16="http://schemas.microsoft.com/office/drawing/2014/main" id="{74FB1C90-57F3-7207-B018-E9BCC8FBAE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51490" y="4666414"/>
              <a:ext cx="61913" cy="63500"/>
              <a:chOff x="1229" y="2949"/>
              <a:chExt cx="39" cy="40"/>
            </a:xfrm>
          </p:grpSpPr>
          <p:sp>
            <p:nvSpPr>
              <p:cNvPr id="34" name="Oval 19">
                <a:extLst>
                  <a:ext uri="{FF2B5EF4-FFF2-40B4-BE49-F238E27FC236}">
                    <a16:creationId xmlns:a16="http://schemas.microsoft.com/office/drawing/2014/main" id="{2A053E01-EF2A-2EDC-207E-CC0A10F5B8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9" y="2949"/>
                <a:ext cx="39" cy="40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Oval 20">
                <a:extLst>
                  <a:ext uri="{FF2B5EF4-FFF2-40B4-BE49-F238E27FC236}">
                    <a16:creationId xmlns:a16="http://schemas.microsoft.com/office/drawing/2014/main" id="{4D3DB064-9278-4204-54D1-B0CE458D95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9" y="2949"/>
                <a:ext cx="39" cy="40"/>
              </a:xfrm>
              <a:prstGeom prst="ellipse">
                <a:avLst/>
              </a:prstGeom>
              <a:noFill/>
              <a:ln w="95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202" name="Group 44">
            <a:extLst>
              <a:ext uri="{FF2B5EF4-FFF2-40B4-BE49-F238E27FC236}">
                <a16:creationId xmlns:a16="http://schemas.microsoft.com/office/drawing/2014/main" id="{C6930066-F270-0C4E-3D1F-C922DF75C94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881563" y="2636838"/>
            <a:ext cx="2214109" cy="2405760"/>
            <a:chOff x="3075" y="1661"/>
            <a:chExt cx="1421" cy="1544"/>
          </a:xfrm>
        </p:grpSpPr>
        <p:sp>
          <p:nvSpPr>
            <p:cNvPr id="6203" name="AutoShape 43">
              <a:extLst>
                <a:ext uri="{FF2B5EF4-FFF2-40B4-BE49-F238E27FC236}">
                  <a16:creationId xmlns:a16="http://schemas.microsoft.com/office/drawing/2014/main" id="{6F422852-A08E-4DEA-9438-701F3ED8256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075" y="1661"/>
              <a:ext cx="1421" cy="1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205" name="Freeform 46">
              <a:extLst>
                <a:ext uri="{FF2B5EF4-FFF2-40B4-BE49-F238E27FC236}">
                  <a16:creationId xmlns:a16="http://schemas.microsoft.com/office/drawing/2014/main" id="{08C92313-3E6D-989C-1642-11203A97BD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8" y="1822"/>
              <a:ext cx="174" cy="138"/>
            </a:xfrm>
            <a:custGeom>
              <a:avLst/>
              <a:gdLst>
                <a:gd name="T0" fmla="*/ 162 w 174"/>
                <a:gd name="T1" fmla="*/ 0 h 138"/>
                <a:gd name="T2" fmla="*/ 73 w 174"/>
                <a:gd name="T3" fmla="*/ 133 h 138"/>
                <a:gd name="T4" fmla="*/ 0 w 174"/>
                <a:gd name="T5" fmla="*/ 12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4" h="138">
                  <a:moveTo>
                    <a:pt x="162" y="0"/>
                  </a:moveTo>
                  <a:cubicBezTo>
                    <a:pt x="174" y="62"/>
                    <a:pt x="134" y="121"/>
                    <a:pt x="73" y="133"/>
                  </a:cubicBezTo>
                  <a:cubicBezTo>
                    <a:pt x="48" y="138"/>
                    <a:pt x="22" y="135"/>
                    <a:pt x="0" y="123"/>
                  </a:cubicBezTo>
                </a:path>
              </a:pathLst>
            </a:custGeom>
            <a:noFill/>
            <a:ln w="38100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06" name="Oval 47">
              <a:extLst>
                <a:ext uri="{FF2B5EF4-FFF2-40B4-BE49-F238E27FC236}">
                  <a16:creationId xmlns:a16="http://schemas.microsoft.com/office/drawing/2014/main" id="{36E0EB33-78CA-E823-4FD1-F6A10FE0DD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2" y="1832"/>
              <a:ext cx="1327" cy="1326"/>
            </a:xfrm>
            <a:prstGeom prst="ellipse">
              <a:avLst/>
            </a:prstGeom>
            <a:noFill/>
            <a:ln w="38100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07" name="Line 48">
              <a:extLst>
                <a:ext uri="{FF2B5EF4-FFF2-40B4-BE49-F238E27FC236}">
                  <a16:creationId xmlns:a16="http://schemas.microsoft.com/office/drawing/2014/main" id="{EAFFECE8-926E-154F-5B29-9E536B7296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89" y="1844"/>
              <a:ext cx="470" cy="940"/>
            </a:xfrm>
            <a:prstGeom prst="line">
              <a:avLst/>
            </a:prstGeom>
            <a:noFill/>
            <a:ln w="38100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08" name="Line 49">
              <a:extLst>
                <a:ext uri="{FF2B5EF4-FFF2-40B4-BE49-F238E27FC236}">
                  <a16:creationId xmlns:a16="http://schemas.microsoft.com/office/drawing/2014/main" id="{330DFB99-5C04-5FE9-DC56-9B284E785B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59" y="1707"/>
              <a:ext cx="705" cy="137"/>
            </a:xfrm>
            <a:prstGeom prst="line">
              <a:avLst/>
            </a:prstGeom>
            <a:noFill/>
            <a:ln w="38100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209" name="Group 52">
              <a:extLst>
                <a:ext uri="{FF2B5EF4-FFF2-40B4-BE49-F238E27FC236}">
                  <a16:creationId xmlns:a16="http://schemas.microsoft.com/office/drawing/2014/main" id="{45C8C814-D86A-22F8-203A-5764D38676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70" y="2765"/>
              <a:ext cx="38" cy="37"/>
              <a:chOff x="3170" y="2765"/>
              <a:chExt cx="38" cy="37"/>
            </a:xfrm>
          </p:grpSpPr>
          <p:sp>
            <p:nvSpPr>
              <p:cNvPr id="6219" name="Oval 50">
                <a:extLst>
                  <a:ext uri="{FF2B5EF4-FFF2-40B4-BE49-F238E27FC236}">
                    <a16:creationId xmlns:a16="http://schemas.microsoft.com/office/drawing/2014/main" id="{96D06865-0E22-A350-A583-8A9BDF27DB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0" y="2765"/>
                <a:ext cx="38" cy="37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20" name="Oval 51">
                <a:extLst>
                  <a:ext uri="{FF2B5EF4-FFF2-40B4-BE49-F238E27FC236}">
                    <a16:creationId xmlns:a16="http://schemas.microsoft.com/office/drawing/2014/main" id="{A6927FB8-6C7C-516E-B268-C288970D40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0" y="2765"/>
                <a:ext cx="38" cy="37"/>
              </a:xfrm>
              <a:prstGeom prst="ellipse">
                <a:avLst/>
              </a:prstGeom>
              <a:noFill/>
              <a:ln w="95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210" name="Group 55">
              <a:extLst>
                <a:ext uri="{FF2B5EF4-FFF2-40B4-BE49-F238E27FC236}">
                  <a16:creationId xmlns:a16="http://schemas.microsoft.com/office/drawing/2014/main" id="{3A471253-5736-6B46-1364-0FD7AAD8DA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67" y="2476"/>
              <a:ext cx="37" cy="38"/>
              <a:chOff x="3767" y="2476"/>
              <a:chExt cx="37" cy="38"/>
            </a:xfrm>
          </p:grpSpPr>
          <p:sp>
            <p:nvSpPr>
              <p:cNvPr id="6217" name="Oval 53">
                <a:extLst>
                  <a:ext uri="{FF2B5EF4-FFF2-40B4-BE49-F238E27FC236}">
                    <a16:creationId xmlns:a16="http://schemas.microsoft.com/office/drawing/2014/main" id="{FEC44C40-2EFB-D77D-06F0-753001665A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7" y="2476"/>
                <a:ext cx="37" cy="3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18" name="Oval 54">
                <a:extLst>
                  <a:ext uri="{FF2B5EF4-FFF2-40B4-BE49-F238E27FC236}">
                    <a16:creationId xmlns:a16="http://schemas.microsoft.com/office/drawing/2014/main" id="{116A5956-A06B-8E24-8AAF-1F1D7970C8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7" y="2476"/>
                <a:ext cx="37" cy="38"/>
              </a:xfrm>
              <a:prstGeom prst="ellipse">
                <a:avLst/>
              </a:prstGeom>
              <a:noFill/>
              <a:ln w="95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211" name="Group 58">
              <a:extLst>
                <a:ext uri="{FF2B5EF4-FFF2-40B4-BE49-F238E27FC236}">
                  <a16:creationId xmlns:a16="http://schemas.microsoft.com/office/drawing/2014/main" id="{A5F188DD-3548-68F3-DD69-FC9FDC4F9B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40" y="1825"/>
              <a:ext cx="38" cy="38"/>
              <a:chOff x="3640" y="1825"/>
              <a:chExt cx="38" cy="38"/>
            </a:xfrm>
          </p:grpSpPr>
          <p:sp>
            <p:nvSpPr>
              <p:cNvPr id="6215" name="Oval 56">
                <a:extLst>
                  <a:ext uri="{FF2B5EF4-FFF2-40B4-BE49-F238E27FC236}">
                    <a16:creationId xmlns:a16="http://schemas.microsoft.com/office/drawing/2014/main" id="{653005D8-1C87-7B8D-39A4-FD3F047881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0" y="1825"/>
                <a:ext cx="38" cy="3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16" name="Oval 57">
                <a:extLst>
                  <a:ext uri="{FF2B5EF4-FFF2-40B4-BE49-F238E27FC236}">
                    <a16:creationId xmlns:a16="http://schemas.microsoft.com/office/drawing/2014/main" id="{DB132AAC-8D52-FC29-6538-E89665F098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0" y="1825"/>
                <a:ext cx="38" cy="38"/>
              </a:xfrm>
              <a:prstGeom prst="ellipse">
                <a:avLst/>
              </a:prstGeom>
              <a:noFill/>
              <a:ln w="95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212" name="Group 61">
              <a:extLst>
                <a:ext uri="{FF2B5EF4-FFF2-40B4-BE49-F238E27FC236}">
                  <a16:creationId xmlns:a16="http://schemas.microsoft.com/office/drawing/2014/main" id="{AFACC55E-797B-6440-254B-EFB965D707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45" y="1688"/>
              <a:ext cx="38" cy="37"/>
              <a:chOff x="4345" y="1688"/>
              <a:chExt cx="38" cy="37"/>
            </a:xfrm>
          </p:grpSpPr>
          <p:sp>
            <p:nvSpPr>
              <p:cNvPr id="6213" name="Oval 59">
                <a:extLst>
                  <a:ext uri="{FF2B5EF4-FFF2-40B4-BE49-F238E27FC236}">
                    <a16:creationId xmlns:a16="http://schemas.microsoft.com/office/drawing/2014/main" id="{FB560EC0-1B82-55DB-6C89-093C318C13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5" y="1688"/>
                <a:ext cx="38" cy="37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14" name="Oval 60">
                <a:extLst>
                  <a:ext uri="{FF2B5EF4-FFF2-40B4-BE49-F238E27FC236}">
                    <a16:creationId xmlns:a16="http://schemas.microsoft.com/office/drawing/2014/main" id="{3591AFF0-DB7D-74C6-D4C1-5701B9E304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5" y="1688"/>
                <a:ext cx="38" cy="37"/>
              </a:xfrm>
              <a:prstGeom prst="ellipse">
                <a:avLst/>
              </a:prstGeom>
              <a:noFill/>
              <a:ln w="95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223" name="Group 64">
            <a:extLst>
              <a:ext uri="{FF2B5EF4-FFF2-40B4-BE49-F238E27FC236}">
                <a16:creationId xmlns:a16="http://schemas.microsoft.com/office/drawing/2014/main" id="{3EAA70D7-E919-45D7-BCDC-D570BD5AE35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562225" y="2776538"/>
            <a:ext cx="2254250" cy="2254250"/>
            <a:chOff x="1614" y="1749"/>
            <a:chExt cx="1420" cy="1420"/>
          </a:xfrm>
        </p:grpSpPr>
        <p:sp>
          <p:nvSpPr>
            <p:cNvPr id="6224" name="AutoShape 63">
              <a:extLst>
                <a:ext uri="{FF2B5EF4-FFF2-40B4-BE49-F238E27FC236}">
                  <a16:creationId xmlns:a16="http://schemas.microsoft.com/office/drawing/2014/main" id="{FF9DED15-ABA2-95E9-4DDF-E2D98714267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14" y="1749"/>
              <a:ext cx="1420" cy="1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226" name="Freeform 66">
              <a:extLst>
                <a:ext uri="{FF2B5EF4-FFF2-40B4-BE49-F238E27FC236}">
                  <a16:creationId xmlns:a16="http://schemas.microsoft.com/office/drawing/2014/main" id="{313AA9B4-3ED0-CD3B-C567-6562D1C2C6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5" y="2328"/>
              <a:ext cx="103" cy="28"/>
            </a:xfrm>
            <a:custGeom>
              <a:avLst/>
              <a:gdLst>
                <a:gd name="T0" fmla="*/ 103 w 103"/>
                <a:gd name="T1" fmla="*/ 17 h 28"/>
                <a:gd name="T2" fmla="*/ 0 w 103"/>
                <a:gd name="T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3" h="28">
                  <a:moveTo>
                    <a:pt x="103" y="17"/>
                  </a:moveTo>
                  <a:cubicBezTo>
                    <a:pt x="68" y="28"/>
                    <a:pt x="29" y="22"/>
                    <a:pt x="0" y="0"/>
                  </a:cubicBezTo>
                </a:path>
              </a:pathLst>
            </a:custGeom>
            <a:noFill/>
            <a:ln w="38100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27" name="Oval 67">
              <a:extLst>
                <a:ext uri="{FF2B5EF4-FFF2-40B4-BE49-F238E27FC236}">
                  <a16:creationId xmlns:a16="http://schemas.microsoft.com/office/drawing/2014/main" id="{0E11EE0D-0859-EA47-F936-E8A9794498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1" y="1796"/>
              <a:ext cx="1326" cy="1326"/>
            </a:xfrm>
            <a:prstGeom prst="ellipse">
              <a:avLst/>
            </a:prstGeom>
            <a:noFill/>
            <a:ln w="38100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28" name="Line 68">
              <a:extLst>
                <a:ext uri="{FF2B5EF4-FFF2-40B4-BE49-F238E27FC236}">
                  <a16:creationId xmlns:a16="http://schemas.microsoft.com/office/drawing/2014/main" id="{CC4D9C66-9206-CE8B-7C39-282BB02DD6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93" y="2234"/>
              <a:ext cx="461" cy="622"/>
            </a:xfrm>
            <a:prstGeom prst="line">
              <a:avLst/>
            </a:prstGeom>
            <a:noFill/>
            <a:ln w="38100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29" name="Line 69">
              <a:extLst>
                <a:ext uri="{FF2B5EF4-FFF2-40B4-BE49-F238E27FC236}">
                  <a16:creationId xmlns:a16="http://schemas.microsoft.com/office/drawing/2014/main" id="{8C0143E6-C89A-7368-6011-2700309C6C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4" y="2234"/>
              <a:ext cx="268" cy="858"/>
            </a:xfrm>
            <a:prstGeom prst="line">
              <a:avLst/>
            </a:prstGeom>
            <a:noFill/>
            <a:ln w="38100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230" name="Group 72">
              <a:extLst>
                <a:ext uri="{FF2B5EF4-FFF2-40B4-BE49-F238E27FC236}">
                  <a16:creationId xmlns:a16="http://schemas.microsoft.com/office/drawing/2014/main" id="{8410DD4D-D254-63CF-EAA7-E6AD295222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03" y="3072"/>
              <a:ext cx="38" cy="39"/>
              <a:chOff x="2503" y="3072"/>
              <a:chExt cx="38" cy="39"/>
            </a:xfrm>
          </p:grpSpPr>
          <p:sp>
            <p:nvSpPr>
              <p:cNvPr id="6240" name="Oval 70">
                <a:extLst>
                  <a:ext uri="{FF2B5EF4-FFF2-40B4-BE49-F238E27FC236}">
                    <a16:creationId xmlns:a16="http://schemas.microsoft.com/office/drawing/2014/main" id="{F7FF80A9-4018-2495-2DAE-E11A85B576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3" y="3072"/>
                <a:ext cx="38" cy="39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41" name="Oval 71">
                <a:extLst>
                  <a:ext uri="{FF2B5EF4-FFF2-40B4-BE49-F238E27FC236}">
                    <a16:creationId xmlns:a16="http://schemas.microsoft.com/office/drawing/2014/main" id="{A62DD17A-91E3-2F43-F1A9-49E6066797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3" y="3072"/>
                <a:ext cx="38" cy="39"/>
              </a:xfrm>
              <a:prstGeom prst="ellipse">
                <a:avLst/>
              </a:prstGeom>
              <a:noFill/>
              <a:ln w="95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231" name="Group 75">
              <a:extLst>
                <a:ext uri="{FF2B5EF4-FFF2-40B4-BE49-F238E27FC236}">
                  <a16:creationId xmlns:a16="http://schemas.microsoft.com/office/drawing/2014/main" id="{3DBE29DA-2D63-37DA-26B4-66544EC097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5" y="2440"/>
              <a:ext cx="38" cy="38"/>
              <a:chOff x="2305" y="2440"/>
              <a:chExt cx="38" cy="38"/>
            </a:xfrm>
          </p:grpSpPr>
          <p:sp>
            <p:nvSpPr>
              <p:cNvPr id="6238" name="Oval 73">
                <a:extLst>
                  <a:ext uri="{FF2B5EF4-FFF2-40B4-BE49-F238E27FC236}">
                    <a16:creationId xmlns:a16="http://schemas.microsoft.com/office/drawing/2014/main" id="{D50760E1-DD61-7446-D8C5-1745292279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5" y="2440"/>
                <a:ext cx="38" cy="3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39" name="Oval 74">
                <a:extLst>
                  <a:ext uri="{FF2B5EF4-FFF2-40B4-BE49-F238E27FC236}">
                    <a16:creationId xmlns:a16="http://schemas.microsoft.com/office/drawing/2014/main" id="{09DFD243-7DBE-8E40-9E3F-F781532B8F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5" y="2440"/>
                <a:ext cx="38" cy="38"/>
              </a:xfrm>
              <a:prstGeom prst="ellipse">
                <a:avLst/>
              </a:prstGeom>
              <a:noFill/>
              <a:ln w="95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232" name="Group 78">
              <a:extLst>
                <a:ext uri="{FF2B5EF4-FFF2-40B4-BE49-F238E27FC236}">
                  <a16:creationId xmlns:a16="http://schemas.microsoft.com/office/drawing/2014/main" id="{49310B24-CD45-C2C6-1F72-CD701EA21A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4" y="2837"/>
              <a:ext cx="38" cy="38"/>
              <a:chOff x="1774" y="2837"/>
              <a:chExt cx="38" cy="38"/>
            </a:xfrm>
          </p:grpSpPr>
          <p:sp>
            <p:nvSpPr>
              <p:cNvPr id="6236" name="Oval 76">
                <a:extLst>
                  <a:ext uri="{FF2B5EF4-FFF2-40B4-BE49-F238E27FC236}">
                    <a16:creationId xmlns:a16="http://schemas.microsoft.com/office/drawing/2014/main" id="{F815EFB8-6A98-9765-8A12-D2FFF1BDFD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4" y="2837"/>
                <a:ext cx="38" cy="3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37" name="Oval 77">
                <a:extLst>
                  <a:ext uri="{FF2B5EF4-FFF2-40B4-BE49-F238E27FC236}">
                    <a16:creationId xmlns:a16="http://schemas.microsoft.com/office/drawing/2014/main" id="{4FF70269-3904-D6D5-2182-A3103CA4AF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4" y="2837"/>
                <a:ext cx="38" cy="38"/>
              </a:xfrm>
              <a:prstGeom prst="ellipse">
                <a:avLst/>
              </a:prstGeom>
              <a:noFill/>
              <a:ln w="95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233" name="Group 81">
              <a:extLst>
                <a:ext uri="{FF2B5EF4-FFF2-40B4-BE49-F238E27FC236}">
                  <a16:creationId xmlns:a16="http://schemas.microsoft.com/office/drawing/2014/main" id="{D78A9546-E18F-CC6C-DBDF-71F7CA9219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34" y="2215"/>
              <a:ext cx="39" cy="39"/>
              <a:chOff x="2234" y="2215"/>
              <a:chExt cx="39" cy="39"/>
            </a:xfrm>
          </p:grpSpPr>
          <p:sp>
            <p:nvSpPr>
              <p:cNvPr id="6234" name="Oval 79">
                <a:extLst>
                  <a:ext uri="{FF2B5EF4-FFF2-40B4-BE49-F238E27FC236}">
                    <a16:creationId xmlns:a16="http://schemas.microsoft.com/office/drawing/2014/main" id="{49E54024-DB68-4AC0-D56F-E43B6182FF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4" y="2215"/>
                <a:ext cx="39" cy="39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35" name="Oval 80">
                <a:extLst>
                  <a:ext uri="{FF2B5EF4-FFF2-40B4-BE49-F238E27FC236}">
                    <a16:creationId xmlns:a16="http://schemas.microsoft.com/office/drawing/2014/main" id="{F7334F40-1A52-B5D2-B32F-E35C138C30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4" y="2215"/>
                <a:ext cx="39" cy="39"/>
              </a:xfrm>
              <a:prstGeom prst="ellipse">
                <a:avLst/>
              </a:prstGeom>
              <a:noFill/>
              <a:ln w="95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244" name="Group 84">
            <a:extLst>
              <a:ext uri="{FF2B5EF4-FFF2-40B4-BE49-F238E27FC236}">
                <a16:creationId xmlns:a16="http://schemas.microsoft.com/office/drawing/2014/main" id="{E6920072-8D86-93CA-6705-E55D81C9526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221538" y="2500313"/>
            <a:ext cx="2360612" cy="2513012"/>
            <a:chOff x="4549" y="1575"/>
            <a:chExt cx="1487" cy="1583"/>
          </a:xfrm>
        </p:grpSpPr>
        <p:sp>
          <p:nvSpPr>
            <p:cNvPr id="6245" name="AutoShape 83">
              <a:extLst>
                <a:ext uri="{FF2B5EF4-FFF2-40B4-BE49-F238E27FC236}">
                  <a16:creationId xmlns:a16="http://schemas.microsoft.com/office/drawing/2014/main" id="{045F45C1-A7FD-3749-33F3-9A97F5AFEEC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549" y="1575"/>
              <a:ext cx="1487" cy="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247" name="Freeform 86">
              <a:extLst>
                <a:ext uri="{FF2B5EF4-FFF2-40B4-BE49-F238E27FC236}">
                  <a16:creationId xmlns:a16="http://schemas.microsoft.com/office/drawing/2014/main" id="{64A4E5F5-0F85-444D-915C-36344FCFA7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5" y="1753"/>
              <a:ext cx="32" cy="86"/>
            </a:xfrm>
            <a:custGeom>
              <a:avLst/>
              <a:gdLst>
                <a:gd name="T0" fmla="*/ 0 w 32"/>
                <a:gd name="T1" fmla="*/ 0 h 86"/>
                <a:gd name="T2" fmla="*/ 29 w 32"/>
                <a:gd name="T3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" h="86">
                  <a:moveTo>
                    <a:pt x="0" y="0"/>
                  </a:moveTo>
                  <a:cubicBezTo>
                    <a:pt x="22" y="24"/>
                    <a:pt x="32" y="55"/>
                    <a:pt x="29" y="86"/>
                  </a:cubicBezTo>
                </a:path>
              </a:pathLst>
            </a:custGeom>
            <a:noFill/>
            <a:ln w="36513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48" name="Oval 87">
              <a:extLst>
                <a:ext uri="{FF2B5EF4-FFF2-40B4-BE49-F238E27FC236}">
                  <a16:creationId xmlns:a16="http://schemas.microsoft.com/office/drawing/2014/main" id="{F79E85A3-D697-150E-9E87-103FC88FBA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6" y="1825"/>
              <a:ext cx="1287" cy="1286"/>
            </a:xfrm>
            <a:prstGeom prst="ellipse">
              <a:avLst/>
            </a:prstGeom>
            <a:noFill/>
            <a:ln w="36513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49" name="Line 88">
              <a:extLst>
                <a:ext uri="{FF2B5EF4-FFF2-40B4-BE49-F238E27FC236}">
                  <a16:creationId xmlns:a16="http://schemas.microsoft.com/office/drawing/2014/main" id="{323B8C18-9332-FCAD-92A4-64E8EE1A5A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04" y="1621"/>
              <a:ext cx="226" cy="207"/>
            </a:xfrm>
            <a:prstGeom prst="line">
              <a:avLst/>
            </a:prstGeom>
            <a:noFill/>
            <a:ln w="36513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50" name="Line 89">
              <a:extLst>
                <a:ext uri="{FF2B5EF4-FFF2-40B4-BE49-F238E27FC236}">
                  <a16:creationId xmlns:a16="http://schemas.microsoft.com/office/drawing/2014/main" id="{53837BD3-E88E-4DFE-AE1E-11F55F0618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04" y="1828"/>
              <a:ext cx="688" cy="69"/>
            </a:xfrm>
            <a:prstGeom prst="line">
              <a:avLst/>
            </a:prstGeom>
            <a:noFill/>
            <a:ln w="36513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251" name="Group 92">
              <a:extLst>
                <a:ext uri="{FF2B5EF4-FFF2-40B4-BE49-F238E27FC236}">
                  <a16:creationId xmlns:a16="http://schemas.microsoft.com/office/drawing/2014/main" id="{E8E10DF5-2EC2-EFDC-8EBB-132729C836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21" y="2449"/>
              <a:ext cx="37" cy="37"/>
              <a:chOff x="5221" y="2449"/>
              <a:chExt cx="37" cy="37"/>
            </a:xfrm>
          </p:grpSpPr>
          <p:sp>
            <p:nvSpPr>
              <p:cNvPr id="6261" name="Oval 90">
                <a:extLst>
                  <a:ext uri="{FF2B5EF4-FFF2-40B4-BE49-F238E27FC236}">
                    <a16:creationId xmlns:a16="http://schemas.microsoft.com/office/drawing/2014/main" id="{C6DD2A20-8CEC-09CD-8958-B8A711B799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1" y="2449"/>
                <a:ext cx="37" cy="37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62" name="Oval 91">
                <a:extLst>
                  <a:ext uri="{FF2B5EF4-FFF2-40B4-BE49-F238E27FC236}">
                    <a16:creationId xmlns:a16="http://schemas.microsoft.com/office/drawing/2014/main" id="{CEDE4EDF-A685-58FA-68AF-A6F9C4AD8E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1" y="2449"/>
                <a:ext cx="37" cy="37"/>
              </a:xfrm>
              <a:prstGeom prst="ellipse">
                <a:avLst/>
              </a:prstGeom>
              <a:noFill/>
              <a:ln w="95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252" name="Group 95">
              <a:extLst>
                <a:ext uri="{FF2B5EF4-FFF2-40B4-BE49-F238E27FC236}">
                  <a16:creationId xmlns:a16="http://schemas.microsoft.com/office/drawing/2014/main" id="{997F9A50-F310-0D5B-691F-3A2B1F3F13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6" y="1810"/>
              <a:ext cx="36" cy="37"/>
              <a:chOff x="5286" y="1810"/>
              <a:chExt cx="36" cy="37"/>
            </a:xfrm>
          </p:grpSpPr>
          <p:sp>
            <p:nvSpPr>
              <p:cNvPr id="6259" name="Oval 93">
                <a:extLst>
                  <a:ext uri="{FF2B5EF4-FFF2-40B4-BE49-F238E27FC236}">
                    <a16:creationId xmlns:a16="http://schemas.microsoft.com/office/drawing/2014/main" id="{F4253BE0-7248-DFF1-8297-21D7D541B2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6" y="1810"/>
                <a:ext cx="36" cy="37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60" name="Oval 94">
                <a:extLst>
                  <a:ext uri="{FF2B5EF4-FFF2-40B4-BE49-F238E27FC236}">
                    <a16:creationId xmlns:a16="http://schemas.microsoft.com/office/drawing/2014/main" id="{792D2D37-7147-55B1-0B03-82DE649B7F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6" y="1810"/>
                <a:ext cx="36" cy="37"/>
              </a:xfrm>
              <a:prstGeom prst="ellipse">
                <a:avLst/>
              </a:prstGeom>
              <a:noFill/>
              <a:ln w="95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253" name="Group 98">
              <a:extLst>
                <a:ext uri="{FF2B5EF4-FFF2-40B4-BE49-F238E27FC236}">
                  <a16:creationId xmlns:a16="http://schemas.microsoft.com/office/drawing/2014/main" id="{3014D63B-16CF-DD9C-24D8-60D1248350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11" y="1603"/>
              <a:ext cx="37" cy="36"/>
              <a:chOff x="5511" y="1603"/>
              <a:chExt cx="37" cy="36"/>
            </a:xfrm>
          </p:grpSpPr>
          <p:sp>
            <p:nvSpPr>
              <p:cNvPr id="6257" name="Oval 96">
                <a:extLst>
                  <a:ext uri="{FF2B5EF4-FFF2-40B4-BE49-F238E27FC236}">
                    <a16:creationId xmlns:a16="http://schemas.microsoft.com/office/drawing/2014/main" id="{B9FDF901-1999-86A3-D9FA-2C082B393E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1" y="1603"/>
                <a:ext cx="37" cy="36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58" name="Oval 97">
                <a:extLst>
                  <a:ext uri="{FF2B5EF4-FFF2-40B4-BE49-F238E27FC236}">
                    <a16:creationId xmlns:a16="http://schemas.microsoft.com/office/drawing/2014/main" id="{C898BB61-0DF6-EDAA-7031-C7FE53686D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1" y="1603"/>
                <a:ext cx="37" cy="36"/>
              </a:xfrm>
              <a:prstGeom prst="ellipse">
                <a:avLst/>
              </a:prstGeom>
              <a:noFill/>
              <a:ln w="95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254" name="Group 101">
              <a:extLst>
                <a:ext uri="{FF2B5EF4-FFF2-40B4-BE49-F238E27FC236}">
                  <a16:creationId xmlns:a16="http://schemas.microsoft.com/office/drawing/2014/main" id="{E18946EE-07F2-5B3E-B2C9-568BC975D2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73" y="1879"/>
              <a:ext cx="37" cy="37"/>
              <a:chOff x="5973" y="1879"/>
              <a:chExt cx="37" cy="37"/>
            </a:xfrm>
          </p:grpSpPr>
          <p:sp>
            <p:nvSpPr>
              <p:cNvPr id="6255" name="Oval 99">
                <a:extLst>
                  <a:ext uri="{FF2B5EF4-FFF2-40B4-BE49-F238E27FC236}">
                    <a16:creationId xmlns:a16="http://schemas.microsoft.com/office/drawing/2014/main" id="{FFDE1D57-E0E7-36C3-6B49-989998A65B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73" y="1879"/>
                <a:ext cx="37" cy="37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56" name="Oval 100">
                <a:extLst>
                  <a:ext uri="{FF2B5EF4-FFF2-40B4-BE49-F238E27FC236}">
                    <a16:creationId xmlns:a16="http://schemas.microsoft.com/office/drawing/2014/main" id="{2E4728A0-5FB8-30A1-E8C4-57A015BC49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73" y="1879"/>
                <a:ext cx="37" cy="37"/>
              </a:xfrm>
              <a:prstGeom prst="ellipse">
                <a:avLst/>
              </a:prstGeom>
              <a:noFill/>
              <a:ln w="95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6045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197" grpId="0"/>
      <p:bldP spid="6198" grpId="0"/>
      <p:bldP spid="6199" grpId="0"/>
      <p:bldP spid="620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Right 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B440857-9A9A-6A73-CE01-A9E8CE526128}"/>
              </a:ext>
            </a:extLst>
          </p:cNvPr>
          <p:cNvSpPr/>
          <p:nvPr/>
        </p:nvSpPr>
        <p:spPr>
          <a:xfrm>
            <a:off x="0" y="-2944"/>
            <a:ext cx="6983896" cy="1328161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E670476-04F5-DB38-B92C-8792AE5F5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7864"/>
            <a:ext cx="7251518" cy="682628"/>
          </a:xfrm>
        </p:spPr>
        <p:txBody>
          <a:bodyPr>
            <a:normAutofit fontScale="90000"/>
          </a:bodyPr>
          <a:lstStyle/>
          <a:p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THIẾT BỊ DẠY HỌC VÀ HỌC LIỆU</a:t>
            </a:r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2" name="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7C5EA06-D3C5-257D-FAB5-9536D91038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9457824" y="4180129"/>
            <a:ext cx="2467085" cy="2467085"/>
          </a:xfrm>
          <a:prstGeom prst="rect">
            <a:avLst/>
          </a:prstGeom>
        </p:spPr>
      </p:pic>
      <p:pic>
        <p:nvPicPr>
          <p:cNvPr id="4" name="Graphic 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7FC0EEA-0BB4-9F6A-1A6F-54A569910A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9776938" y="4861058"/>
            <a:ext cx="1216038" cy="1216038"/>
          </a:xfrm>
          <a:prstGeom prst="rect">
            <a:avLst/>
          </a:prstGeom>
        </p:spPr>
      </p:pic>
      <p:pic>
        <p:nvPicPr>
          <p:cNvPr id="7" name="Graphic 6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862ADEC-53B0-8B37-6FAC-3934C543AB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379901" y="5120511"/>
            <a:ext cx="1149613" cy="1149613"/>
          </a:xfrm>
          <a:prstGeom prst="rect">
            <a:avLst/>
          </a:prstGeom>
        </p:spPr>
      </p:pic>
      <p:sp>
        <p:nvSpPr>
          <p:cNvPr id="8" name="TextBox 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43312CC-1724-FCEB-A75C-03F3B22467B2}"/>
              </a:ext>
            </a:extLst>
          </p:cNvPr>
          <p:cNvSpPr txBox="1"/>
          <p:nvPr/>
        </p:nvSpPr>
        <p:spPr>
          <a:xfrm>
            <a:off x="537961" y="1544891"/>
            <a:ext cx="10045685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</a:p>
          <a:p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 soạn, SGK, SBT.</a:t>
            </a:r>
          </a:p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Thước thẳng, thước đo góc, bảng phụ. 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</a:t>
            </a:r>
          </a:p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SGK, SBT, vở ghi, bút, sơ đồ tư duy.</a:t>
            </a:r>
          </a:p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Thước thẳng, thước đo góc, bảng nhóm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878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ộp Văn bản 2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A64CA4B-F8EE-D163-AA24-9FA4FFD4CA69}"/>
              </a:ext>
            </a:extLst>
          </p:cNvPr>
          <p:cNvSpPr txBox="1"/>
          <p:nvPr/>
        </p:nvSpPr>
        <p:spPr>
          <a:xfrm>
            <a:off x="2971966" y="5512874"/>
            <a:ext cx="8587580" cy="11115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 ở Hình 56</a:t>
            </a:r>
            <a:r>
              <a:rPr kumimoji="0" lang="vi-VN" sz="3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0" lang="vi-VN" sz="30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không là góc nội tiếp vì cả hai cạnh không chứa dây cung.</a:t>
            </a:r>
            <a:endParaRPr kumimoji="0" lang="vi-VN" sz="3000" b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" name="TextBox 3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6837E48-4BB8-75DC-2ADC-1BE60A701F68}"/>
              </a:ext>
            </a:extLst>
          </p:cNvPr>
          <p:cNvSpPr txBox="1"/>
          <p:nvPr/>
        </p:nvSpPr>
        <p:spPr>
          <a:xfrm>
            <a:off x="2920310" y="550648"/>
            <a:ext cx="9219273" cy="11115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 ở Hình 56</a:t>
            </a:r>
            <a:r>
              <a:rPr kumimoji="0" lang="vi-VN" sz="3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vi-VN" sz="30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vi-VN" sz="30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 góc nội tiếp vì góc có đỉnh thuộc đường tròn và hai cạnh chứa hai dây cung của đường tròn.</a:t>
            </a:r>
            <a:endParaRPr kumimoji="0" lang="vi-VN" sz="3000" b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" name="TextBox 5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428061A-5483-F7E7-93A2-4D65998C7A7A}"/>
              </a:ext>
            </a:extLst>
          </p:cNvPr>
          <p:cNvSpPr txBox="1"/>
          <p:nvPr/>
        </p:nvSpPr>
        <p:spPr>
          <a:xfrm>
            <a:off x="2950951" y="2092679"/>
            <a:ext cx="8739982" cy="11115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 ở Hình 56</a:t>
            </a:r>
            <a:r>
              <a:rPr kumimoji="0" lang="vi-VN" sz="3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vi-VN" sz="30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không là góc nội tiếp vì đỉnh không thuộc đường tròn.</a:t>
            </a:r>
            <a:endParaRPr kumimoji="0" lang="vi-VN" sz="3000" b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" name="TextBox 6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3E5B296-3969-99B8-AABE-34106B733F8F}"/>
              </a:ext>
            </a:extLst>
          </p:cNvPr>
          <p:cNvSpPr txBox="1"/>
          <p:nvPr/>
        </p:nvSpPr>
        <p:spPr>
          <a:xfrm>
            <a:off x="2969379" y="3858822"/>
            <a:ext cx="8587580" cy="11115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 ở Hình 56</a:t>
            </a:r>
            <a:r>
              <a:rPr kumimoji="0" lang="vi-VN" sz="3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kumimoji="0" lang="vi-VN" sz="30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 là góc nội tiếp vì một cạnh không chứa dây cung.</a:t>
            </a:r>
            <a:endParaRPr kumimoji="0" lang="vi-VN" sz="3000" b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" name="TextBox 10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F39B5AC-D20B-B1C4-7BD8-407D220F9BF2}"/>
              </a:ext>
            </a:extLst>
          </p:cNvPr>
          <p:cNvSpPr txBox="1"/>
          <p:nvPr/>
        </p:nvSpPr>
        <p:spPr>
          <a:xfrm>
            <a:off x="611327" y="674971"/>
            <a:ext cx="9383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103" name="TextBox 10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3DF802C-88B1-1E7C-86F6-782A5E704A13}"/>
              </a:ext>
            </a:extLst>
          </p:cNvPr>
          <p:cNvSpPr txBox="1"/>
          <p:nvPr/>
        </p:nvSpPr>
        <p:spPr>
          <a:xfrm>
            <a:off x="621190" y="2273310"/>
            <a:ext cx="9383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104" name="TextBox 10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371204B-C643-63C3-90FE-E23B5A8145EB}"/>
              </a:ext>
            </a:extLst>
          </p:cNvPr>
          <p:cNvSpPr txBox="1"/>
          <p:nvPr/>
        </p:nvSpPr>
        <p:spPr>
          <a:xfrm>
            <a:off x="645448" y="3885274"/>
            <a:ext cx="9383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</a:p>
        </p:txBody>
      </p:sp>
      <p:sp>
        <p:nvSpPr>
          <p:cNvPr id="105" name="TextBox 10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5817B10-547F-4665-3636-53FFE3649EAA}"/>
              </a:ext>
            </a:extLst>
          </p:cNvPr>
          <p:cNvSpPr txBox="1"/>
          <p:nvPr/>
        </p:nvSpPr>
        <p:spPr>
          <a:xfrm>
            <a:off x="644983" y="5701890"/>
            <a:ext cx="9383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</a:p>
        </p:txBody>
      </p:sp>
      <p:sp>
        <p:nvSpPr>
          <p:cNvPr id="2" name="Hộp Văn bản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98C438E-B51C-9F69-71BD-E14132CE9534}"/>
              </a:ext>
            </a:extLst>
          </p:cNvPr>
          <p:cNvSpPr txBox="1"/>
          <p:nvPr/>
        </p:nvSpPr>
        <p:spPr>
          <a:xfrm>
            <a:off x="100995" y="588"/>
            <a:ext cx="1562781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 56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Hộp Văn bản 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772EB65-3CD4-4C67-C2AB-1488B6F464D0}"/>
              </a:ext>
            </a:extLst>
          </p:cNvPr>
          <p:cNvSpPr txBox="1"/>
          <p:nvPr/>
        </p:nvSpPr>
        <p:spPr>
          <a:xfrm>
            <a:off x="5513978" y="27541"/>
            <a:ext cx="2220322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vi-VN" sz="2800" b="1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GIẢI</a:t>
            </a:r>
            <a:endParaRPr kumimoji="0" lang="vi-VN" sz="2800" b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4" name="Nhóm 3">
            <a:extLst>
              <a:ext uri="{FF2B5EF4-FFF2-40B4-BE49-F238E27FC236}">
                <a16:creationId xmlns:a16="http://schemas.microsoft.com/office/drawing/2014/main" id="{9254EA24-7E1C-61B3-D996-A442A25F3B6B}"/>
              </a:ext>
            </a:extLst>
          </p:cNvPr>
          <p:cNvGrpSpPr/>
          <p:nvPr/>
        </p:nvGrpSpPr>
        <p:grpSpPr>
          <a:xfrm>
            <a:off x="1251614" y="450366"/>
            <a:ext cx="1562781" cy="1590906"/>
            <a:chOff x="283027" y="2863014"/>
            <a:chExt cx="2141538" cy="2141537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3F8F339C-5EF5-CB5D-5D7E-EFB7529A4C7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3027" y="2863014"/>
              <a:ext cx="2141538" cy="2141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1E6236A7-219E-A684-A334-96EB843B30C3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990" y="3202739"/>
              <a:ext cx="152400" cy="38100"/>
            </a:xfrm>
            <a:custGeom>
              <a:avLst/>
              <a:gdLst>
                <a:gd name="T0" fmla="*/ 96 w 96"/>
                <a:gd name="T1" fmla="*/ 0 h 24"/>
                <a:gd name="T2" fmla="*/ 0 w 96"/>
                <a:gd name="T3" fmla="*/ 1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6" h="24">
                  <a:moveTo>
                    <a:pt x="96" y="0"/>
                  </a:moveTo>
                  <a:cubicBezTo>
                    <a:pt x="67" y="18"/>
                    <a:pt x="33" y="24"/>
                    <a:pt x="0" y="15"/>
                  </a:cubicBezTo>
                </a:path>
              </a:pathLst>
            </a:custGeom>
            <a:noFill/>
            <a:ln w="39688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" name="Oval 7">
              <a:extLst>
                <a:ext uri="{FF2B5EF4-FFF2-40B4-BE49-F238E27FC236}">
                  <a16:creationId xmlns:a16="http://schemas.microsoft.com/office/drawing/2014/main" id="{BCA4EAA1-2E4F-54B0-1F07-D1154D3AF7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990" y="2943976"/>
              <a:ext cx="1979613" cy="1979612"/>
            </a:xfrm>
            <a:prstGeom prst="ellipse">
              <a:avLst/>
            </a:prstGeom>
            <a:noFill/>
            <a:ln w="39688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" name="Line 8">
              <a:extLst>
                <a:ext uri="{FF2B5EF4-FFF2-40B4-BE49-F238E27FC236}">
                  <a16:creationId xmlns:a16="http://schemas.microsoft.com/office/drawing/2014/main" id="{D588AF95-D4A5-CA9B-C572-986C0E46F6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7502" y="3043989"/>
              <a:ext cx="395288" cy="1433512"/>
            </a:xfrm>
            <a:prstGeom prst="line">
              <a:avLst/>
            </a:prstGeom>
            <a:noFill/>
            <a:ln w="39688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" name="Line 9">
              <a:extLst>
                <a:ext uri="{FF2B5EF4-FFF2-40B4-BE49-F238E27FC236}">
                  <a16:creationId xmlns:a16="http://schemas.microsoft.com/office/drawing/2014/main" id="{0629B626-7885-7FC4-F1D9-182A038D46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2790" y="3043989"/>
              <a:ext cx="1058863" cy="1654175"/>
            </a:xfrm>
            <a:prstGeom prst="line">
              <a:avLst/>
            </a:prstGeom>
            <a:noFill/>
            <a:ln w="39688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grpSp>
          <p:nvGrpSpPr>
            <p:cNvPr id="10" name="Group 12">
              <a:extLst>
                <a:ext uri="{FF2B5EF4-FFF2-40B4-BE49-F238E27FC236}">
                  <a16:creationId xmlns:a16="http://schemas.microsoft.com/office/drawing/2014/main" id="{67311A70-84F5-78C0-560E-6F76F90DA5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22840" y="3902826"/>
              <a:ext cx="61913" cy="61912"/>
              <a:chOff x="833" y="2468"/>
              <a:chExt cx="39" cy="39"/>
            </a:xfrm>
          </p:grpSpPr>
          <p:sp>
            <p:nvSpPr>
              <p:cNvPr id="58" name="Oval 10">
                <a:extLst>
                  <a:ext uri="{FF2B5EF4-FFF2-40B4-BE49-F238E27FC236}">
                    <a16:creationId xmlns:a16="http://schemas.microsoft.com/office/drawing/2014/main" id="{DC086621-0BD3-6FA5-28F4-20F5E27CB1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3" y="2468"/>
                <a:ext cx="39" cy="39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60" name="Oval 11">
                <a:extLst>
                  <a:ext uri="{FF2B5EF4-FFF2-40B4-BE49-F238E27FC236}">
                    <a16:creationId xmlns:a16="http://schemas.microsoft.com/office/drawing/2014/main" id="{BC7A93CB-E716-149C-CC0A-A3C2EBA334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3" y="2468"/>
                <a:ext cx="39" cy="39"/>
              </a:xfrm>
              <a:prstGeom prst="ellipse">
                <a:avLst/>
              </a:prstGeom>
              <a:noFill/>
              <a:ln w="95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</p:grpSp>
        <p:grpSp>
          <p:nvGrpSpPr>
            <p:cNvPr id="11" name="Group 15">
              <a:extLst>
                <a:ext uri="{FF2B5EF4-FFF2-40B4-BE49-F238E27FC236}">
                  <a16:creationId xmlns:a16="http://schemas.microsoft.com/office/drawing/2014/main" id="{FD7B5C16-333D-FE95-9D73-20B8C1CC6D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5752" y="4445751"/>
              <a:ext cx="63500" cy="63500"/>
              <a:chOff x="312" y="2810"/>
              <a:chExt cx="40" cy="40"/>
            </a:xfrm>
          </p:grpSpPr>
          <p:sp>
            <p:nvSpPr>
              <p:cNvPr id="38" name="Oval 13">
                <a:extLst>
                  <a:ext uri="{FF2B5EF4-FFF2-40B4-BE49-F238E27FC236}">
                    <a16:creationId xmlns:a16="http://schemas.microsoft.com/office/drawing/2014/main" id="{E335E5F6-2A77-60A2-2B42-3BB4F04276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" y="2810"/>
                <a:ext cx="40" cy="40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41" name="Oval 14">
                <a:extLst>
                  <a:ext uri="{FF2B5EF4-FFF2-40B4-BE49-F238E27FC236}">
                    <a16:creationId xmlns:a16="http://schemas.microsoft.com/office/drawing/2014/main" id="{6D0115B7-64CE-9862-E424-ACB6B57359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" y="2810"/>
                <a:ext cx="40" cy="40"/>
              </a:xfrm>
              <a:prstGeom prst="ellipse">
                <a:avLst/>
              </a:prstGeom>
              <a:noFill/>
              <a:ln w="95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</p:grpSp>
        <p:grpSp>
          <p:nvGrpSpPr>
            <p:cNvPr id="13" name="Group 18">
              <a:extLst>
                <a:ext uri="{FF2B5EF4-FFF2-40B4-BE49-F238E27FC236}">
                  <a16:creationId xmlns:a16="http://schemas.microsoft.com/office/drawing/2014/main" id="{BA19E8D4-81B3-664C-F4D1-F4553245B3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1040" y="3012239"/>
              <a:ext cx="63500" cy="63500"/>
              <a:chOff x="561" y="1907"/>
              <a:chExt cx="40" cy="40"/>
            </a:xfrm>
          </p:grpSpPr>
          <p:sp>
            <p:nvSpPr>
              <p:cNvPr id="36" name="Oval 16">
                <a:extLst>
                  <a:ext uri="{FF2B5EF4-FFF2-40B4-BE49-F238E27FC236}">
                    <a16:creationId xmlns:a16="http://schemas.microsoft.com/office/drawing/2014/main" id="{32A0D4F4-2E3C-E59C-9433-6392F55B60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" y="1907"/>
                <a:ext cx="40" cy="40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7" name="Oval 17">
                <a:extLst>
                  <a:ext uri="{FF2B5EF4-FFF2-40B4-BE49-F238E27FC236}">
                    <a16:creationId xmlns:a16="http://schemas.microsoft.com/office/drawing/2014/main" id="{DDA46658-E2E0-B48C-D580-CF931636AB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" y="1907"/>
                <a:ext cx="40" cy="40"/>
              </a:xfrm>
              <a:prstGeom prst="ellipse">
                <a:avLst/>
              </a:prstGeom>
              <a:noFill/>
              <a:ln w="95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</p:grpSp>
        <p:grpSp>
          <p:nvGrpSpPr>
            <p:cNvPr id="14" name="Group 21">
              <a:extLst>
                <a:ext uri="{FF2B5EF4-FFF2-40B4-BE49-F238E27FC236}">
                  <a16:creationId xmlns:a16="http://schemas.microsoft.com/office/drawing/2014/main" id="{DE2BAF77-A7B9-F5A8-92D0-5A63B41FC5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51490" y="4666414"/>
              <a:ext cx="61913" cy="63500"/>
              <a:chOff x="1229" y="2949"/>
              <a:chExt cx="39" cy="40"/>
            </a:xfrm>
          </p:grpSpPr>
          <p:sp>
            <p:nvSpPr>
              <p:cNvPr id="17" name="Oval 19">
                <a:extLst>
                  <a:ext uri="{FF2B5EF4-FFF2-40B4-BE49-F238E27FC236}">
                    <a16:creationId xmlns:a16="http://schemas.microsoft.com/office/drawing/2014/main" id="{EA1014CE-9685-F274-5A3C-6AECA4CCAC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9" y="2949"/>
                <a:ext cx="39" cy="40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4" name="Oval 20">
                <a:extLst>
                  <a:ext uri="{FF2B5EF4-FFF2-40B4-BE49-F238E27FC236}">
                    <a16:creationId xmlns:a16="http://schemas.microsoft.com/office/drawing/2014/main" id="{1A68656A-367F-B914-5FD4-D11EA289B7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9" y="2949"/>
                <a:ext cx="39" cy="40"/>
              </a:xfrm>
              <a:prstGeom prst="ellipse">
                <a:avLst/>
              </a:prstGeom>
              <a:noFill/>
              <a:ln w="95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</p:grpSp>
      </p:grpSp>
      <p:grpSp>
        <p:nvGrpSpPr>
          <p:cNvPr id="62" name="Group 64">
            <a:extLst>
              <a:ext uri="{FF2B5EF4-FFF2-40B4-BE49-F238E27FC236}">
                <a16:creationId xmlns:a16="http://schemas.microsoft.com/office/drawing/2014/main" id="{3B296603-BBD6-4D35-9FEB-CF9E1D69C71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38862" y="2202616"/>
            <a:ext cx="1497066" cy="1497066"/>
            <a:chOff x="1614" y="1749"/>
            <a:chExt cx="1420" cy="1420"/>
          </a:xfrm>
        </p:grpSpPr>
        <p:sp>
          <p:nvSpPr>
            <p:cNvPr id="65" name="AutoShape 63">
              <a:extLst>
                <a:ext uri="{FF2B5EF4-FFF2-40B4-BE49-F238E27FC236}">
                  <a16:creationId xmlns:a16="http://schemas.microsoft.com/office/drawing/2014/main" id="{3B23FFC1-E85D-C012-C032-921735F7ACC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14" y="1749"/>
              <a:ext cx="1420" cy="1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2" name="Freeform 66">
              <a:extLst>
                <a:ext uri="{FF2B5EF4-FFF2-40B4-BE49-F238E27FC236}">
                  <a16:creationId xmlns:a16="http://schemas.microsoft.com/office/drawing/2014/main" id="{FDD90B10-00C6-6C53-728E-2E51B4707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5" y="2328"/>
              <a:ext cx="103" cy="28"/>
            </a:xfrm>
            <a:custGeom>
              <a:avLst/>
              <a:gdLst>
                <a:gd name="T0" fmla="*/ 103 w 103"/>
                <a:gd name="T1" fmla="*/ 17 h 28"/>
                <a:gd name="T2" fmla="*/ 0 w 103"/>
                <a:gd name="T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3" h="28">
                  <a:moveTo>
                    <a:pt x="103" y="17"/>
                  </a:moveTo>
                  <a:cubicBezTo>
                    <a:pt x="68" y="28"/>
                    <a:pt x="29" y="22"/>
                    <a:pt x="0" y="0"/>
                  </a:cubicBezTo>
                </a:path>
              </a:pathLst>
            </a:custGeom>
            <a:noFill/>
            <a:ln w="38100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5" name="Oval 67">
              <a:extLst>
                <a:ext uri="{FF2B5EF4-FFF2-40B4-BE49-F238E27FC236}">
                  <a16:creationId xmlns:a16="http://schemas.microsoft.com/office/drawing/2014/main" id="{3B0BCD40-A40C-0854-FACA-121A46FAF6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1" y="1796"/>
              <a:ext cx="1326" cy="1326"/>
            </a:xfrm>
            <a:prstGeom prst="ellipse">
              <a:avLst/>
            </a:prstGeom>
            <a:noFill/>
            <a:ln w="38100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6" name="Line 68">
              <a:extLst>
                <a:ext uri="{FF2B5EF4-FFF2-40B4-BE49-F238E27FC236}">
                  <a16:creationId xmlns:a16="http://schemas.microsoft.com/office/drawing/2014/main" id="{C3EE7058-5F60-3642-ABF4-62BE00CD84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93" y="2234"/>
              <a:ext cx="461" cy="622"/>
            </a:xfrm>
            <a:prstGeom prst="line">
              <a:avLst/>
            </a:prstGeom>
            <a:noFill/>
            <a:ln w="38100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7" name="Line 69">
              <a:extLst>
                <a:ext uri="{FF2B5EF4-FFF2-40B4-BE49-F238E27FC236}">
                  <a16:creationId xmlns:a16="http://schemas.microsoft.com/office/drawing/2014/main" id="{ECAEA404-F6D6-3394-1B6F-771929A18D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4" y="2234"/>
              <a:ext cx="268" cy="858"/>
            </a:xfrm>
            <a:prstGeom prst="line">
              <a:avLst/>
            </a:prstGeom>
            <a:noFill/>
            <a:ln w="38100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grpSp>
          <p:nvGrpSpPr>
            <p:cNvPr id="108" name="Group 72">
              <a:extLst>
                <a:ext uri="{FF2B5EF4-FFF2-40B4-BE49-F238E27FC236}">
                  <a16:creationId xmlns:a16="http://schemas.microsoft.com/office/drawing/2014/main" id="{EBB42FF1-A9D0-8A61-B281-F7AC7D995A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03" y="3072"/>
              <a:ext cx="38" cy="39"/>
              <a:chOff x="2503" y="3072"/>
              <a:chExt cx="38" cy="39"/>
            </a:xfrm>
          </p:grpSpPr>
          <p:sp>
            <p:nvSpPr>
              <p:cNvPr id="118" name="Oval 70">
                <a:extLst>
                  <a:ext uri="{FF2B5EF4-FFF2-40B4-BE49-F238E27FC236}">
                    <a16:creationId xmlns:a16="http://schemas.microsoft.com/office/drawing/2014/main" id="{A683F219-32AF-2B44-4A14-2100C4B128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3" y="3072"/>
                <a:ext cx="38" cy="39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19" name="Oval 71">
                <a:extLst>
                  <a:ext uri="{FF2B5EF4-FFF2-40B4-BE49-F238E27FC236}">
                    <a16:creationId xmlns:a16="http://schemas.microsoft.com/office/drawing/2014/main" id="{05D222F6-D461-F7CE-4624-688A3D96E4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3" y="3072"/>
                <a:ext cx="38" cy="39"/>
              </a:xfrm>
              <a:prstGeom prst="ellipse">
                <a:avLst/>
              </a:prstGeom>
              <a:noFill/>
              <a:ln w="95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</p:grpSp>
        <p:grpSp>
          <p:nvGrpSpPr>
            <p:cNvPr id="109" name="Group 75">
              <a:extLst>
                <a:ext uri="{FF2B5EF4-FFF2-40B4-BE49-F238E27FC236}">
                  <a16:creationId xmlns:a16="http://schemas.microsoft.com/office/drawing/2014/main" id="{E320E941-C3F7-3801-FC10-F9E4C112AC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5" y="2440"/>
              <a:ext cx="38" cy="38"/>
              <a:chOff x="2305" y="2440"/>
              <a:chExt cx="38" cy="38"/>
            </a:xfrm>
          </p:grpSpPr>
          <p:sp>
            <p:nvSpPr>
              <p:cNvPr id="116" name="Oval 73">
                <a:extLst>
                  <a:ext uri="{FF2B5EF4-FFF2-40B4-BE49-F238E27FC236}">
                    <a16:creationId xmlns:a16="http://schemas.microsoft.com/office/drawing/2014/main" id="{163202A3-DA2E-A671-5101-FD473C3234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5" y="2440"/>
                <a:ext cx="38" cy="3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17" name="Oval 74">
                <a:extLst>
                  <a:ext uri="{FF2B5EF4-FFF2-40B4-BE49-F238E27FC236}">
                    <a16:creationId xmlns:a16="http://schemas.microsoft.com/office/drawing/2014/main" id="{67C48F05-82C6-3E48-994F-AF9C5C8CB4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5" y="2440"/>
                <a:ext cx="38" cy="38"/>
              </a:xfrm>
              <a:prstGeom prst="ellipse">
                <a:avLst/>
              </a:prstGeom>
              <a:noFill/>
              <a:ln w="95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</p:grpSp>
        <p:grpSp>
          <p:nvGrpSpPr>
            <p:cNvPr id="110" name="Group 78">
              <a:extLst>
                <a:ext uri="{FF2B5EF4-FFF2-40B4-BE49-F238E27FC236}">
                  <a16:creationId xmlns:a16="http://schemas.microsoft.com/office/drawing/2014/main" id="{721FEEFA-801E-89A8-9559-26BA22543B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4" y="2837"/>
              <a:ext cx="38" cy="38"/>
              <a:chOff x="1774" y="2837"/>
              <a:chExt cx="38" cy="38"/>
            </a:xfrm>
          </p:grpSpPr>
          <p:sp>
            <p:nvSpPr>
              <p:cNvPr id="114" name="Oval 76">
                <a:extLst>
                  <a:ext uri="{FF2B5EF4-FFF2-40B4-BE49-F238E27FC236}">
                    <a16:creationId xmlns:a16="http://schemas.microsoft.com/office/drawing/2014/main" id="{40875306-93F5-857C-9CC3-F8BAC3CD45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4" y="2837"/>
                <a:ext cx="38" cy="3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15" name="Oval 77">
                <a:extLst>
                  <a:ext uri="{FF2B5EF4-FFF2-40B4-BE49-F238E27FC236}">
                    <a16:creationId xmlns:a16="http://schemas.microsoft.com/office/drawing/2014/main" id="{C354F0E4-73AF-FC29-FEAA-29D6AD3413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4" y="2837"/>
                <a:ext cx="38" cy="38"/>
              </a:xfrm>
              <a:prstGeom prst="ellipse">
                <a:avLst/>
              </a:prstGeom>
              <a:noFill/>
              <a:ln w="95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</p:grpSp>
        <p:grpSp>
          <p:nvGrpSpPr>
            <p:cNvPr id="111" name="Group 81">
              <a:extLst>
                <a:ext uri="{FF2B5EF4-FFF2-40B4-BE49-F238E27FC236}">
                  <a16:creationId xmlns:a16="http://schemas.microsoft.com/office/drawing/2014/main" id="{C88D6D60-3008-A20F-21B9-F8704968F2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34" y="2215"/>
              <a:ext cx="39" cy="39"/>
              <a:chOff x="2234" y="2215"/>
              <a:chExt cx="39" cy="39"/>
            </a:xfrm>
          </p:grpSpPr>
          <p:sp>
            <p:nvSpPr>
              <p:cNvPr id="112" name="Oval 79">
                <a:extLst>
                  <a:ext uri="{FF2B5EF4-FFF2-40B4-BE49-F238E27FC236}">
                    <a16:creationId xmlns:a16="http://schemas.microsoft.com/office/drawing/2014/main" id="{576B3C30-02FB-889F-A1F8-AEFC15BAF7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4" y="2215"/>
                <a:ext cx="39" cy="39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13" name="Oval 80">
                <a:extLst>
                  <a:ext uri="{FF2B5EF4-FFF2-40B4-BE49-F238E27FC236}">
                    <a16:creationId xmlns:a16="http://schemas.microsoft.com/office/drawing/2014/main" id="{9C651D0D-9652-5094-4774-CCB53401BB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4" y="2215"/>
                <a:ext cx="39" cy="39"/>
              </a:xfrm>
              <a:prstGeom prst="ellipse">
                <a:avLst/>
              </a:prstGeom>
              <a:noFill/>
              <a:ln w="95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</p:grpSp>
      </p:grpSp>
      <p:grpSp>
        <p:nvGrpSpPr>
          <p:cNvPr id="120" name="Group 44">
            <a:extLst>
              <a:ext uri="{FF2B5EF4-FFF2-40B4-BE49-F238E27FC236}">
                <a16:creationId xmlns:a16="http://schemas.microsoft.com/office/drawing/2014/main" id="{D815BB66-F9C7-5C92-930D-5EDB1A1D08B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42108" y="3767419"/>
            <a:ext cx="1407671" cy="1529517"/>
            <a:chOff x="3075" y="1661"/>
            <a:chExt cx="1421" cy="1544"/>
          </a:xfrm>
        </p:grpSpPr>
        <p:sp>
          <p:nvSpPr>
            <p:cNvPr id="121" name="AutoShape 43">
              <a:extLst>
                <a:ext uri="{FF2B5EF4-FFF2-40B4-BE49-F238E27FC236}">
                  <a16:creationId xmlns:a16="http://schemas.microsoft.com/office/drawing/2014/main" id="{D034277E-7BB2-7AD6-3F3B-52CA136344C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075" y="1661"/>
              <a:ext cx="1421" cy="1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2" name="Freeform 46">
              <a:extLst>
                <a:ext uri="{FF2B5EF4-FFF2-40B4-BE49-F238E27FC236}">
                  <a16:creationId xmlns:a16="http://schemas.microsoft.com/office/drawing/2014/main" id="{0199FFFC-8656-FF7D-E81B-4842F5503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8" y="1822"/>
              <a:ext cx="174" cy="138"/>
            </a:xfrm>
            <a:custGeom>
              <a:avLst/>
              <a:gdLst>
                <a:gd name="T0" fmla="*/ 162 w 174"/>
                <a:gd name="T1" fmla="*/ 0 h 138"/>
                <a:gd name="T2" fmla="*/ 73 w 174"/>
                <a:gd name="T3" fmla="*/ 133 h 138"/>
                <a:gd name="T4" fmla="*/ 0 w 174"/>
                <a:gd name="T5" fmla="*/ 12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4" h="138">
                  <a:moveTo>
                    <a:pt x="162" y="0"/>
                  </a:moveTo>
                  <a:cubicBezTo>
                    <a:pt x="174" y="62"/>
                    <a:pt x="134" y="121"/>
                    <a:pt x="73" y="133"/>
                  </a:cubicBezTo>
                  <a:cubicBezTo>
                    <a:pt x="48" y="138"/>
                    <a:pt x="22" y="135"/>
                    <a:pt x="0" y="123"/>
                  </a:cubicBezTo>
                </a:path>
              </a:pathLst>
            </a:custGeom>
            <a:noFill/>
            <a:ln w="38100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3" name="Oval 47">
              <a:extLst>
                <a:ext uri="{FF2B5EF4-FFF2-40B4-BE49-F238E27FC236}">
                  <a16:creationId xmlns:a16="http://schemas.microsoft.com/office/drawing/2014/main" id="{5E87E8F9-2868-2497-63B0-F6005E6787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2" y="1832"/>
              <a:ext cx="1327" cy="1326"/>
            </a:xfrm>
            <a:prstGeom prst="ellipse">
              <a:avLst/>
            </a:prstGeom>
            <a:noFill/>
            <a:ln w="38100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4" name="Line 48">
              <a:extLst>
                <a:ext uri="{FF2B5EF4-FFF2-40B4-BE49-F238E27FC236}">
                  <a16:creationId xmlns:a16="http://schemas.microsoft.com/office/drawing/2014/main" id="{326794DD-F285-29E3-1154-92F0E7ED24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89" y="1844"/>
              <a:ext cx="470" cy="940"/>
            </a:xfrm>
            <a:prstGeom prst="line">
              <a:avLst/>
            </a:prstGeom>
            <a:noFill/>
            <a:ln w="38100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5" name="Line 49">
              <a:extLst>
                <a:ext uri="{FF2B5EF4-FFF2-40B4-BE49-F238E27FC236}">
                  <a16:creationId xmlns:a16="http://schemas.microsoft.com/office/drawing/2014/main" id="{03E03AFC-2C64-5CBD-75F7-527F33305C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59" y="1707"/>
              <a:ext cx="705" cy="137"/>
            </a:xfrm>
            <a:prstGeom prst="line">
              <a:avLst/>
            </a:prstGeom>
            <a:noFill/>
            <a:ln w="38100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grpSp>
          <p:nvGrpSpPr>
            <p:cNvPr id="126" name="Group 52">
              <a:extLst>
                <a:ext uri="{FF2B5EF4-FFF2-40B4-BE49-F238E27FC236}">
                  <a16:creationId xmlns:a16="http://schemas.microsoft.com/office/drawing/2014/main" id="{BDA3C071-8AB0-23D1-DC5B-F8762AA977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70" y="2765"/>
              <a:ext cx="38" cy="37"/>
              <a:chOff x="3170" y="2765"/>
              <a:chExt cx="38" cy="37"/>
            </a:xfrm>
          </p:grpSpPr>
          <p:sp>
            <p:nvSpPr>
              <p:cNvPr id="136" name="Oval 50">
                <a:extLst>
                  <a:ext uri="{FF2B5EF4-FFF2-40B4-BE49-F238E27FC236}">
                    <a16:creationId xmlns:a16="http://schemas.microsoft.com/office/drawing/2014/main" id="{5CFE3FC3-2310-0374-43AC-58CCD3F67A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0" y="2765"/>
                <a:ext cx="38" cy="37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37" name="Oval 51">
                <a:extLst>
                  <a:ext uri="{FF2B5EF4-FFF2-40B4-BE49-F238E27FC236}">
                    <a16:creationId xmlns:a16="http://schemas.microsoft.com/office/drawing/2014/main" id="{8E937A34-294E-A232-1DAC-6D3B7BA659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0" y="2765"/>
                <a:ext cx="38" cy="37"/>
              </a:xfrm>
              <a:prstGeom prst="ellipse">
                <a:avLst/>
              </a:prstGeom>
              <a:noFill/>
              <a:ln w="95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</p:grpSp>
        <p:grpSp>
          <p:nvGrpSpPr>
            <p:cNvPr id="127" name="Group 55">
              <a:extLst>
                <a:ext uri="{FF2B5EF4-FFF2-40B4-BE49-F238E27FC236}">
                  <a16:creationId xmlns:a16="http://schemas.microsoft.com/office/drawing/2014/main" id="{DD1CF9ED-8362-93A3-C0AF-D9F9EE31C9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67" y="2476"/>
              <a:ext cx="37" cy="38"/>
              <a:chOff x="3767" y="2476"/>
              <a:chExt cx="37" cy="38"/>
            </a:xfrm>
          </p:grpSpPr>
          <p:sp>
            <p:nvSpPr>
              <p:cNvPr id="134" name="Oval 53">
                <a:extLst>
                  <a:ext uri="{FF2B5EF4-FFF2-40B4-BE49-F238E27FC236}">
                    <a16:creationId xmlns:a16="http://schemas.microsoft.com/office/drawing/2014/main" id="{D4BDC117-CC48-7999-BC62-F76F69C3AB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7" y="2476"/>
                <a:ext cx="37" cy="3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35" name="Oval 54">
                <a:extLst>
                  <a:ext uri="{FF2B5EF4-FFF2-40B4-BE49-F238E27FC236}">
                    <a16:creationId xmlns:a16="http://schemas.microsoft.com/office/drawing/2014/main" id="{58823012-2C18-BD9B-8DAC-D432B9F272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7" y="2476"/>
                <a:ext cx="37" cy="38"/>
              </a:xfrm>
              <a:prstGeom prst="ellipse">
                <a:avLst/>
              </a:prstGeom>
              <a:noFill/>
              <a:ln w="95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</p:grpSp>
        <p:grpSp>
          <p:nvGrpSpPr>
            <p:cNvPr id="128" name="Group 58">
              <a:extLst>
                <a:ext uri="{FF2B5EF4-FFF2-40B4-BE49-F238E27FC236}">
                  <a16:creationId xmlns:a16="http://schemas.microsoft.com/office/drawing/2014/main" id="{6988D860-91B5-3F6A-E98F-5897A20976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40" y="1825"/>
              <a:ext cx="38" cy="38"/>
              <a:chOff x="3640" y="1825"/>
              <a:chExt cx="38" cy="38"/>
            </a:xfrm>
          </p:grpSpPr>
          <p:sp>
            <p:nvSpPr>
              <p:cNvPr id="132" name="Oval 56">
                <a:extLst>
                  <a:ext uri="{FF2B5EF4-FFF2-40B4-BE49-F238E27FC236}">
                    <a16:creationId xmlns:a16="http://schemas.microsoft.com/office/drawing/2014/main" id="{74D6F0ED-2990-EF62-25FB-3065F84A6F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0" y="1825"/>
                <a:ext cx="38" cy="3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33" name="Oval 57">
                <a:extLst>
                  <a:ext uri="{FF2B5EF4-FFF2-40B4-BE49-F238E27FC236}">
                    <a16:creationId xmlns:a16="http://schemas.microsoft.com/office/drawing/2014/main" id="{F39D054F-9836-6C50-BC95-64F93650B0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0" y="1825"/>
                <a:ext cx="38" cy="38"/>
              </a:xfrm>
              <a:prstGeom prst="ellipse">
                <a:avLst/>
              </a:prstGeom>
              <a:noFill/>
              <a:ln w="95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</p:grpSp>
        <p:grpSp>
          <p:nvGrpSpPr>
            <p:cNvPr id="129" name="Group 61">
              <a:extLst>
                <a:ext uri="{FF2B5EF4-FFF2-40B4-BE49-F238E27FC236}">
                  <a16:creationId xmlns:a16="http://schemas.microsoft.com/office/drawing/2014/main" id="{FB603CB2-387C-12E9-D053-133AF69227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45" y="1688"/>
              <a:ext cx="38" cy="37"/>
              <a:chOff x="4345" y="1688"/>
              <a:chExt cx="38" cy="37"/>
            </a:xfrm>
          </p:grpSpPr>
          <p:sp>
            <p:nvSpPr>
              <p:cNvPr id="130" name="Oval 59">
                <a:extLst>
                  <a:ext uri="{FF2B5EF4-FFF2-40B4-BE49-F238E27FC236}">
                    <a16:creationId xmlns:a16="http://schemas.microsoft.com/office/drawing/2014/main" id="{9F8BC2F0-4B57-BFB9-C8AF-28E088A9D4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5" y="1688"/>
                <a:ext cx="38" cy="37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31" name="Oval 60">
                <a:extLst>
                  <a:ext uri="{FF2B5EF4-FFF2-40B4-BE49-F238E27FC236}">
                    <a16:creationId xmlns:a16="http://schemas.microsoft.com/office/drawing/2014/main" id="{45C7118A-EC5C-A254-9B96-BDD5C65F02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5" y="1688"/>
                <a:ext cx="38" cy="37"/>
              </a:xfrm>
              <a:prstGeom prst="ellipse">
                <a:avLst/>
              </a:prstGeom>
              <a:noFill/>
              <a:ln w="95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</p:grpSp>
      </p:grpSp>
      <p:grpSp>
        <p:nvGrpSpPr>
          <p:cNvPr id="138" name="Group 84">
            <a:extLst>
              <a:ext uri="{FF2B5EF4-FFF2-40B4-BE49-F238E27FC236}">
                <a16:creationId xmlns:a16="http://schemas.microsoft.com/office/drawing/2014/main" id="{5AC05B2A-2671-8F11-484F-125465AD97D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51614" y="5217752"/>
            <a:ext cx="1510729" cy="1608261"/>
            <a:chOff x="4549" y="1575"/>
            <a:chExt cx="1487" cy="1583"/>
          </a:xfrm>
        </p:grpSpPr>
        <p:sp>
          <p:nvSpPr>
            <p:cNvPr id="139" name="AutoShape 83">
              <a:extLst>
                <a:ext uri="{FF2B5EF4-FFF2-40B4-BE49-F238E27FC236}">
                  <a16:creationId xmlns:a16="http://schemas.microsoft.com/office/drawing/2014/main" id="{9CCEC6C8-A345-6C7F-1E51-72682F42092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549" y="1575"/>
              <a:ext cx="1487" cy="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0" name="Freeform 86">
              <a:extLst>
                <a:ext uri="{FF2B5EF4-FFF2-40B4-BE49-F238E27FC236}">
                  <a16:creationId xmlns:a16="http://schemas.microsoft.com/office/drawing/2014/main" id="{51F821DD-2DE5-488D-CA4A-E06C8B06FC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5" y="1753"/>
              <a:ext cx="32" cy="86"/>
            </a:xfrm>
            <a:custGeom>
              <a:avLst/>
              <a:gdLst>
                <a:gd name="T0" fmla="*/ 0 w 32"/>
                <a:gd name="T1" fmla="*/ 0 h 86"/>
                <a:gd name="T2" fmla="*/ 29 w 32"/>
                <a:gd name="T3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" h="86">
                  <a:moveTo>
                    <a:pt x="0" y="0"/>
                  </a:moveTo>
                  <a:cubicBezTo>
                    <a:pt x="22" y="24"/>
                    <a:pt x="32" y="55"/>
                    <a:pt x="29" y="86"/>
                  </a:cubicBezTo>
                </a:path>
              </a:pathLst>
            </a:custGeom>
            <a:noFill/>
            <a:ln w="36513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1" name="Oval 87">
              <a:extLst>
                <a:ext uri="{FF2B5EF4-FFF2-40B4-BE49-F238E27FC236}">
                  <a16:creationId xmlns:a16="http://schemas.microsoft.com/office/drawing/2014/main" id="{BE572A1C-DA55-8DE3-459B-51554B83E2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6" y="1825"/>
              <a:ext cx="1287" cy="1286"/>
            </a:xfrm>
            <a:prstGeom prst="ellipse">
              <a:avLst/>
            </a:prstGeom>
            <a:noFill/>
            <a:ln w="36513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2" name="Line 88">
              <a:extLst>
                <a:ext uri="{FF2B5EF4-FFF2-40B4-BE49-F238E27FC236}">
                  <a16:creationId xmlns:a16="http://schemas.microsoft.com/office/drawing/2014/main" id="{D1EE2685-EECF-9AA5-008A-386D50D8ED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04" y="1621"/>
              <a:ext cx="226" cy="207"/>
            </a:xfrm>
            <a:prstGeom prst="line">
              <a:avLst/>
            </a:prstGeom>
            <a:noFill/>
            <a:ln w="36513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3" name="Line 89">
              <a:extLst>
                <a:ext uri="{FF2B5EF4-FFF2-40B4-BE49-F238E27FC236}">
                  <a16:creationId xmlns:a16="http://schemas.microsoft.com/office/drawing/2014/main" id="{CF870FBB-BC55-405B-DF74-0E1EE95A40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04" y="1828"/>
              <a:ext cx="688" cy="69"/>
            </a:xfrm>
            <a:prstGeom prst="line">
              <a:avLst/>
            </a:prstGeom>
            <a:noFill/>
            <a:ln w="36513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grpSp>
          <p:nvGrpSpPr>
            <p:cNvPr id="144" name="Group 92">
              <a:extLst>
                <a:ext uri="{FF2B5EF4-FFF2-40B4-BE49-F238E27FC236}">
                  <a16:creationId xmlns:a16="http://schemas.microsoft.com/office/drawing/2014/main" id="{A5E65231-41D6-5F86-F5CA-3594DA1F79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21" y="2449"/>
              <a:ext cx="37" cy="37"/>
              <a:chOff x="5221" y="2449"/>
              <a:chExt cx="37" cy="37"/>
            </a:xfrm>
          </p:grpSpPr>
          <p:sp>
            <p:nvSpPr>
              <p:cNvPr id="154" name="Oval 90">
                <a:extLst>
                  <a:ext uri="{FF2B5EF4-FFF2-40B4-BE49-F238E27FC236}">
                    <a16:creationId xmlns:a16="http://schemas.microsoft.com/office/drawing/2014/main" id="{382799B5-B7E8-9540-D4A7-AAD982D423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1" y="2449"/>
                <a:ext cx="37" cy="37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55" name="Oval 91">
                <a:extLst>
                  <a:ext uri="{FF2B5EF4-FFF2-40B4-BE49-F238E27FC236}">
                    <a16:creationId xmlns:a16="http://schemas.microsoft.com/office/drawing/2014/main" id="{AFB3AA59-B9D1-6582-AC7D-3170B4DE26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1" y="2449"/>
                <a:ext cx="37" cy="37"/>
              </a:xfrm>
              <a:prstGeom prst="ellipse">
                <a:avLst/>
              </a:prstGeom>
              <a:noFill/>
              <a:ln w="95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</p:grpSp>
        <p:grpSp>
          <p:nvGrpSpPr>
            <p:cNvPr id="145" name="Group 95">
              <a:extLst>
                <a:ext uri="{FF2B5EF4-FFF2-40B4-BE49-F238E27FC236}">
                  <a16:creationId xmlns:a16="http://schemas.microsoft.com/office/drawing/2014/main" id="{CD705356-FF31-1895-BC64-3617149F88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6" y="1810"/>
              <a:ext cx="36" cy="37"/>
              <a:chOff x="5286" y="1810"/>
              <a:chExt cx="36" cy="37"/>
            </a:xfrm>
          </p:grpSpPr>
          <p:sp>
            <p:nvSpPr>
              <p:cNvPr id="152" name="Oval 93">
                <a:extLst>
                  <a:ext uri="{FF2B5EF4-FFF2-40B4-BE49-F238E27FC236}">
                    <a16:creationId xmlns:a16="http://schemas.microsoft.com/office/drawing/2014/main" id="{3FB17B8C-0973-C2C7-C1F5-F43DA7F237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6" y="1810"/>
                <a:ext cx="36" cy="37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53" name="Oval 94">
                <a:extLst>
                  <a:ext uri="{FF2B5EF4-FFF2-40B4-BE49-F238E27FC236}">
                    <a16:creationId xmlns:a16="http://schemas.microsoft.com/office/drawing/2014/main" id="{D6F55EF1-BB06-243B-36A9-C1F0963963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6" y="1810"/>
                <a:ext cx="36" cy="37"/>
              </a:xfrm>
              <a:prstGeom prst="ellipse">
                <a:avLst/>
              </a:prstGeom>
              <a:noFill/>
              <a:ln w="95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</p:grpSp>
        <p:grpSp>
          <p:nvGrpSpPr>
            <p:cNvPr id="146" name="Group 98">
              <a:extLst>
                <a:ext uri="{FF2B5EF4-FFF2-40B4-BE49-F238E27FC236}">
                  <a16:creationId xmlns:a16="http://schemas.microsoft.com/office/drawing/2014/main" id="{8796CD45-D0DA-EB31-92CA-94056CD7AA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11" y="1603"/>
              <a:ext cx="37" cy="36"/>
              <a:chOff x="5511" y="1603"/>
              <a:chExt cx="37" cy="36"/>
            </a:xfrm>
          </p:grpSpPr>
          <p:sp>
            <p:nvSpPr>
              <p:cNvPr id="150" name="Oval 96">
                <a:extLst>
                  <a:ext uri="{FF2B5EF4-FFF2-40B4-BE49-F238E27FC236}">
                    <a16:creationId xmlns:a16="http://schemas.microsoft.com/office/drawing/2014/main" id="{6E95AE6A-FE0A-9AD4-A882-EE96F77E94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1" y="1603"/>
                <a:ext cx="37" cy="36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51" name="Oval 97">
                <a:extLst>
                  <a:ext uri="{FF2B5EF4-FFF2-40B4-BE49-F238E27FC236}">
                    <a16:creationId xmlns:a16="http://schemas.microsoft.com/office/drawing/2014/main" id="{F0E8768F-BB49-BEF5-46A7-8A7C3F49D2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1" y="1603"/>
                <a:ext cx="37" cy="36"/>
              </a:xfrm>
              <a:prstGeom prst="ellipse">
                <a:avLst/>
              </a:prstGeom>
              <a:noFill/>
              <a:ln w="95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</p:grpSp>
        <p:grpSp>
          <p:nvGrpSpPr>
            <p:cNvPr id="147" name="Group 101">
              <a:extLst>
                <a:ext uri="{FF2B5EF4-FFF2-40B4-BE49-F238E27FC236}">
                  <a16:creationId xmlns:a16="http://schemas.microsoft.com/office/drawing/2014/main" id="{FA0F7486-1C6F-DD26-0242-5D944815F5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73" y="1879"/>
              <a:ext cx="37" cy="37"/>
              <a:chOff x="5973" y="1879"/>
              <a:chExt cx="37" cy="37"/>
            </a:xfrm>
          </p:grpSpPr>
          <p:sp>
            <p:nvSpPr>
              <p:cNvPr id="148" name="Oval 99">
                <a:extLst>
                  <a:ext uri="{FF2B5EF4-FFF2-40B4-BE49-F238E27FC236}">
                    <a16:creationId xmlns:a16="http://schemas.microsoft.com/office/drawing/2014/main" id="{9BCC825B-F607-B1BD-A5A5-E033E98277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73" y="1879"/>
                <a:ext cx="37" cy="37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49" name="Oval 100">
                <a:extLst>
                  <a:ext uri="{FF2B5EF4-FFF2-40B4-BE49-F238E27FC236}">
                    <a16:creationId xmlns:a16="http://schemas.microsoft.com/office/drawing/2014/main" id="{A431EFAE-0965-D37C-749E-82959DCD86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73" y="1879"/>
                <a:ext cx="37" cy="37"/>
              </a:xfrm>
              <a:prstGeom prst="ellipse">
                <a:avLst/>
              </a:prstGeom>
              <a:noFill/>
              <a:ln w="95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0869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5" grpId="0"/>
      <p:bldP spid="59" grpId="0"/>
      <p:bldP spid="61" grpId="0"/>
      <p:bldP spid="102" grpId="0"/>
      <p:bldP spid="103" grpId="0"/>
      <p:bldP spid="104" grpId="0"/>
      <p:bldP spid="105" grpId="0"/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208FCB7-4ED9-E555-16AF-2D41E1DBF4D2}"/>
              </a:ext>
            </a:extLst>
          </p:cNvPr>
          <p:cNvSpPr txBox="1"/>
          <p:nvPr/>
        </p:nvSpPr>
        <p:spPr>
          <a:xfrm>
            <a:off x="0" y="28219"/>
            <a:ext cx="4746171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III. Góc nội tiếp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5" name="Hộp Văn bản 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1718D1D-99EB-8E2A-E084-F7014F6D4F10}"/>
              </a:ext>
            </a:extLst>
          </p:cNvPr>
          <p:cNvSpPr txBox="1"/>
          <p:nvPr/>
        </p:nvSpPr>
        <p:spPr>
          <a:xfrm>
            <a:off x="0" y="706546"/>
            <a:ext cx="11659857" cy="11115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 động 4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(SGK –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115).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vi-VN" sz="3000" b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 thành phiếu bài tập số 1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vi-VN" sz="3000" b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3" name="Picture 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E60ACB5-25F4-317E-B7CA-B94EF3C475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7764" y="1898283"/>
            <a:ext cx="1306583" cy="717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Hộp Văn bản 4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060689A-7145-C38D-F712-15B63D65256C}"/>
                  </a:ext>
                </a:extLst>
              </p:cNvPr>
              <p:cNvSpPr txBox="1"/>
              <p:nvPr/>
            </p:nvSpPr>
            <p:spPr>
              <a:xfrm>
                <a:off x="-1" y="1536564"/>
                <a:ext cx="9313753" cy="11655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defRPr/>
                </a:pPr>
                <a:r>
                  <a:rPr lang="vi-VN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3000" b="0" i="1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nội tiếp đường tròn tâm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vi-VN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đường kính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𝐼𝐾</m:t>
                    </m:r>
                  </m:oMath>
                </a14:m>
                <a:r>
                  <a:rPr lang="vi-VN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sao cho tâm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vi-VN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nằm trong góc đó (Hình 57).</a:t>
                </a:r>
                <a:endParaRPr kumimoji="0" lang="vi-VN" sz="3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Hộp Văn bản 4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060689A-7145-C38D-F712-15B63D6525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1536564"/>
                <a:ext cx="9313753" cy="1165575"/>
              </a:xfrm>
              <a:prstGeom prst="rect">
                <a:avLst/>
              </a:prstGeom>
              <a:blipFill>
                <a:blip r:embed="rId4"/>
                <a:stretch>
                  <a:fillRect l="-1505" t="-3141" r="-1505" b="-12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10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E6028F4-9477-F571-24FF-A773F6E301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8836" y="2751581"/>
                <a:ext cx="7961538" cy="1031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514350" indent="-51435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buAutoNum type="alphaLcParenR"/>
                </a:pP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  <m:r>
                          <m:rPr>
                            <m:nor/>
                          </m:rPr>
                          <a:rPr lang="en-US" sz="3000" b="0" i="1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AI</m:t>
                        </m:r>
                      </m:e>
                    </m:acc>
                  </m:oMath>
                </a14:m>
                <a:r>
                  <a:rPr kumimoji="0" lang="en-US" altLang="en-US" sz="3000" b="0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  <m:r>
                          <m:rPr>
                            <m:nor/>
                          </m:rPr>
                          <a:rPr lang="en-US" sz="3000" b="0" i="1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IA</m:t>
                        </m:r>
                      </m:e>
                    </m:acc>
                  </m:oMath>
                </a14:m>
                <a:r>
                  <a:rPr kumimoji="0" lang="en-US" altLang="en-US" sz="3000" b="0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altLang="en-US" sz="30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OB</m:t>
                        </m:r>
                        <m:r>
                          <m:rPr>
                            <m:nor/>
                          </m:rPr>
                          <a:rPr lang="en-US" sz="3000" b="0" i="1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I</m:t>
                        </m:r>
                      </m:e>
                    </m:acc>
                  </m:oMath>
                </a14:m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𝑂</m:t>
                        </m:r>
                        <m:r>
                          <a:rPr lang="en-US" sz="3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𝐼</m:t>
                        </m:r>
                        <m:r>
                          <a:rPr lang="en-US" sz="3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kumimoji="0" lang="en-US" altLang="en-US" sz="3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hay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endParaRPr kumimoji="0" lang="en-US" altLang="en-US" sz="3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Rectangle 10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E6028F4-9477-F571-24FF-A773F6E301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8836" y="2751581"/>
                <a:ext cx="7961538" cy="1031886"/>
              </a:xfrm>
              <a:prstGeom prst="rect">
                <a:avLst/>
              </a:prstGeom>
              <a:blipFill>
                <a:blip r:embed="rId5"/>
                <a:stretch>
                  <a:fillRect l="-1761" t="-5294" b="-176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51D8A675-B695-1C63-B7AF-A48316D31CAA}"/>
                  </a:ext>
                </a:extLst>
              </p:cNvPr>
              <p:cNvSpPr txBox="1"/>
              <p:nvPr/>
            </p:nvSpPr>
            <p:spPr>
              <a:xfrm>
                <a:off x="202676" y="3886898"/>
                <a:ext cx="7791254" cy="5933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AOI</m:t>
                        </m:r>
                      </m:e>
                    </m:acc>
                    <m:r>
                      <m:rPr>
                        <m:nor/>
                      </m:rPr>
                      <a:rPr lang="en-US" sz="30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OIA</m:t>
                        </m:r>
                      </m:e>
                    </m:acc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BOI</m:t>
                        </m:r>
                      </m:e>
                    </m:acc>
                    <m:r>
                      <a:rPr lang="en-US" sz="30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OIB</m:t>
                        </m:r>
                      </m:e>
                    </m:acc>
                  </m:oMath>
                </a14:m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26" name="TextBox 25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51D8A675-B695-1C63-B7AF-A48316D31C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676" y="3886898"/>
                <a:ext cx="7791254" cy="593368"/>
              </a:xfrm>
              <a:prstGeom prst="rect">
                <a:avLst/>
              </a:prstGeom>
              <a:blipFill>
                <a:blip r:embed="rId6"/>
                <a:stretch>
                  <a:fillRect l="-1800" t="-6186" b="-31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1CF979E-BD61-E76D-8F2A-516C74AF9BFB}"/>
                  </a:ext>
                </a:extLst>
              </p:cNvPr>
              <p:cNvSpPr txBox="1"/>
              <p:nvPr/>
            </p:nvSpPr>
            <p:spPr>
              <a:xfrm>
                <a:off x="202676" y="4720975"/>
                <a:ext cx="9271262" cy="593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AOI</m:t>
                        </m:r>
                        <m:r>
                          <m:rPr>
                            <m:nor/>
                          </m:rPr>
                          <a:rPr lang="en-US" sz="3000" b="0" i="1" smtClean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AOK</m:t>
                        </m:r>
                      </m:e>
                    </m:acc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b="0" i="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BOI</m:t>
                        </m:r>
                        <m:r>
                          <m:rPr>
                            <m:nor/>
                          </m:rPr>
                          <a:rPr lang="en-US" sz="3000" b="0" i="1" smtClean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BOK</m:t>
                        </m:r>
                      </m:e>
                    </m:acc>
                  </m:oMath>
                </a14:m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29" name="TextBox 28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1CF979E-BD61-E76D-8F2A-516C74AF9B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676" y="4720975"/>
                <a:ext cx="9271262" cy="593176"/>
              </a:xfrm>
              <a:prstGeom prst="rect">
                <a:avLst/>
              </a:prstGeom>
              <a:blipFill>
                <a:blip r:embed="rId7"/>
                <a:stretch>
                  <a:fillRect l="-1512" t="-6122" b="-30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24" name="TextBox 1023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91071C0-7043-D265-28D2-BB567FCBA7BD}"/>
                  </a:ext>
                </a:extLst>
              </p:cNvPr>
              <p:cNvSpPr txBox="1"/>
              <p:nvPr/>
            </p:nvSpPr>
            <p:spPr>
              <a:xfrm>
                <a:off x="202676" y="5543175"/>
                <a:ext cx="9111076" cy="593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d) So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sánh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AOK</m:t>
                        </m:r>
                      </m:e>
                    </m:acc>
                  </m:oMath>
                </a14:m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  <m:r>
                          <m:rPr>
                            <m:nor/>
                          </m:rPr>
                          <a:rPr lang="en-US" sz="3000" b="0" i="1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IA</m:t>
                        </m:r>
                      </m:e>
                    </m:acc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BOK</m:t>
                        </m:r>
                      </m:e>
                    </m:acc>
                  </m:oMath>
                </a14:m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OIB</m:t>
                        </m:r>
                      </m:e>
                    </m:acc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AOB</m:t>
                        </m:r>
                      </m:e>
                    </m:acc>
                  </m:oMath>
                </a14:m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AIB</m:t>
                        </m:r>
                      </m:e>
                    </m:acc>
                  </m:oMath>
                </a14:m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1024" name="TextBox 1023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91071C0-7043-D265-28D2-BB567FCBA7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676" y="5543175"/>
                <a:ext cx="9111076" cy="593176"/>
              </a:xfrm>
              <a:prstGeom prst="rect">
                <a:avLst/>
              </a:prstGeom>
              <a:blipFill>
                <a:blip r:embed="rId8"/>
                <a:stretch>
                  <a:fillRect l="-1538" t="-6122" b="-30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Hộp Văn bản 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A1A6405-0195-DC69-ABAE-12675816B7FA}"/>
              </a:ext>
            </a:extLst>
          </p:cNvPr>
          <p:cNvSpPr txBox="1"/>
          <p:nvPr/>
        </p:nvSpPr>
        <p:spPr>
          <a:xfrm>
            <a:off x="9705415" y="6271385"/>
            <a:ext cx="1562781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 5</a:t>
            </a: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8" name="Picture 6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7AB4813-C978-3242-A22C-8D2AF59EFB0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475" y="-151342"/>
            <a:ext cx="1798157" cy="1798157"/>
          </a:xfrm>
          <a:prstGeom prst="rect">
            <a:avLst/>
          </a:prstGeom>
        </p:spPr>
      </p:pic>
      <p:grpSp>
        <p:nvGrpSpPr>
          <p:cNvPr id="33" name="Group 4">
            <a:extLst>
              <a:ext uri="{FF2B5EF4-FFF2-40B4-BE49-F238E27FC236}">
                <a16:creationId xmlns:a16="http://schemas.microsoft.com/office/drawing/2014/main" id="{12C89D83-1485-EC29-156C-C4AD4A33579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388112" y="2188638"/>
            <a:ext cx="3514725" cy="4114800"/>
            <a:chOff x="2733" y="864"/>
            <a:chExt cx="2214" cy="2592"/>
          </a:xfrm>
        </p:grpSpPr>
        <p:sp>
          <p:nvSpPr>
            <p:cNvPr id="34" name="AutoShape 3">
              <a:extLst>
                <a:ext uri="{FF2B5EF4-FFF2-40B4-BE49-F238E27FC236}">
                  <a16:creationId xmlns:a16="http://schemas.microsoft.com/office/drawing/2014/main" id="{ABF53DD5-8264-C5C2-2A2F-1AC787E8174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733" y="864"/>
              <a:ext cx="2214" cy="2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6" name="Oval 6">
              <a:extLst>
                <a:ext uri="{FF2B5EF4-FFF2-40B4-BE49-F238E27FC236}">
                  <a16:creationId xmlns:a16="http://schemas.microsoft.com/office/drawing/2014/main" id="{8BAAFBAE-376B-B034-2353-D84CEFCA11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1" y="1150"/>
              <a:ext cx="2032" cy="2032"/>
            </a:xfrm>
            <a:prstGeom prst="ellips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7" name="Line 7">
              <a:extLst>
                <a:ext uri="{FF2B5EF4-FFF2-40B4-BE49-F238E27FC236}">
                  <a16:creationId xmlns:a16="http://schemas.microsoft.com/office/drawing/2014/main" id="{CA9656A0-A6A6-2953-C768-7980901FAA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43" y="2692"/>
              <a:ext cx="1733" cy="8"/>
            </a:xfrm>
            <a:prstGeom prst="lin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8" name="Line 8">
              <a:extLst>
                <a:ext uri="{FF2B5EF4-FFF2-40B4-BE49-F238E27FC236}">
                  <a16:creationId xmlns:a16="http://schemas.microsoft.com/office/drawing/2014/main" id="{1AD6565F-6EE9-6E32-2643-9AF5D8060A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43" y="1198"/>
              <a:ext cx="558" cy="1502"/>
            </a:xfrm>
            <a:prstGeom prst="lin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9" name="Line 9">
              <a:extLst>
                <a:ext uri="{FF2B5EF4-FFF2-40B4-BE49-F238E27FC236}">
                  <a16:creationId xmlns:a16="http://schemas.microsoft.com/office/drawing/2014/main" id="{E61E604D-EF51-21E5-B6CC-15DCEA2D28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1" y="1198"/>
              <a:ext cx="1175" cy="1494"/>
            </a:xfrm>
            <a:prstGeom prst="lin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0" name="Line 10">
              <a:extLst>
                <a:ext uri="{FF2B5EF4-FFF2-40B4-BE49-F238E27FC236}">
                  <a16:creationId xmlns:a16="http://schemas.microsoft.com/office/drawing/2014/main" id="{16CCCD73-4184-A008-2D38-2D8761E555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07" y="2166"/>
              <a:ext cx="869" cy="526"/>
            </a:xfrm>
            <a:prstGeom prst="lin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1" name="Line 11">
              <a:extLst>
                <a:ext uri="{FF2B5EF4-FFF2-40B4-BE49-F238E27FC236}">
                  <a16:creationId xmlns:a16="http://schemas.microsoft.com/office/drawing/2014/main" id="{90876F26-707A-C946-A0D0-21E1E78BF1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43" y="2166"/>
              <a:ext cx="864" cy="534"/>
            </a:xfrm>
            <a:prstGeom prst="lin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2" name="Line 12">
              <a:extLst>
                <a:ext uri="{FF2B5EF4-FFF2-40B4-BE49-F238E27FC236}">
                  <a16:creationId xmlns:a16="http://schemas.microsoft.com/office/drawing/2014/main" id="{8B87826C-7F3E-C5D1-65F4-4A511188EC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1" y="1198"/>
              <a:ext cx="612" cy="1936"/>
            </a:xfrm>
            <a:prstGeom prst="lin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grpSp>
          <p:nvGrpSpPr>
            <p:cNvPr id="43" name="Group 16">
              <a:extLst>
                <a:ext uri="{FF2B5EF4-FFF2-40B4-BE49-F238E27FC236}">
                  <a16:creationId xmlns:a16="http://schemas.microsoft.com/office/drawing/2014/main" id="{0C46706A-15BA-B4EE-45A5-C36934433F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77" y="3110"/>
              <a:ext cx="233" cy="329"/>
              <a:chOff x="4077" y="3110"/>
              <a:chExt cx="233" cy="329"/>
            </a:xfrm>
          </p:grpSpPr>
          <p:sp>
            <p:nvSpPr>
              <p:cNvPr id="60" name="Oval 13">
                <a:extLst>
                  <a:ext uri="{FF2B5EF4-FFF2-40B4-BE49-F238E27FC236}">
                    <a16:creationId xmlns:a16="http://schemas.microsoft.com/office/drawing/2014/main" id="{D8B65B27-AA83-2B8E-107A-95B3FB9753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9" y="3110"/>
                <a:ext cx="48" cy="4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61" name="Oval 14">
                <a:extLst>
                  <a:ext uri="{FF2B5EF4-FFF2-40B4-BE49-F238E27FC236}">
                    <a16:creationId xmlns:a16="http://schemas.microsoft.com/office/drawing/2014/main" id="{0AADE700-3143-1A39-8DD5-60451EE5DD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9" y="3110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62" name="Rectangle 15">
                <a:extLst>
                  <a:ext uri="{FF2B5EF4-FFF2-40B4-BE49-F238E27FC236}">
                    <a16:creationId xmlns:a16="http://schemas.microsoft.com/office/drawing/2014/main" id="{F52A5539-0E30-D06C-6D55-E6FACE192F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77" y="3150"/>
                <a:ext cx="233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vi-VN" sz="27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K</a:t>
                </a:r>
                <a:endParaRPr kumimoji="0" lang="vi-VN" altLang="vi-V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4" name="Group 20">
              <a:extLst>
                <a:ext uri="{FF2B5EF4-FFF2-40B4-BE49-F238E27FC236}">
                  <a16:creationId xmlns:a16="http://schemas.microsoft.com/office/drawing/2014/main" id="{EBC69FDE-09B5-BC1A-368E-49D28032E1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83" y="1908"/>
              <a:ext cx="294" cy="289"/>
              <a:chOff x="3783" y="1908"/>
              <a:chExt cx="294" cy="289"/>
            </a:xfrm>
          </p:grpSpPr>
          <p:sp>
            <p:nvSpPr>
              <p:cNvPr id="57" name="Oval 17">
                <a:extLst>
                  <a:ext uri="{FF2B5EF4-FFF2-40B4-BE49-F238E27FC236}">
                    <a16:creationId xmlns:a16="http://schemas.microsoft.com/office/drawing/2014/main" id="{149E9316-8566-B4AA-15CD-E02663169C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83" y="2142"/>
                <a:ext cx="48" cy="4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58" name="Oval 18">
                <a:extLst>
                  <a:ext uri="{FF2B5EF4-FFF2-40B4-BE49-F238E27FC236}">
                    <a16:creationId xmlns:a16="http://schemas.microsoft.com/office/drawing/2014/main" id="{324F3B8C-A804-986D-904E-355DCCDC87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83" y="2142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59" name="Rectangle 19">
                <a:extLst>
                  <a:ext uri="{FF2B5EF4-FFF2-40B4-BE49-F238E27FC236}">
                    <a16:creationId xmlns:a16="http://schemas.microsoft.com/office/drawing/2014/main" id="{80F18182-6346-F9DF-1C8E-C6AE580403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1" y="1908"/>
                <a:ext cx="246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vi-VN" sz="27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O</a:t>
                </a:r>
                <a:endParaRPr kumimoji="0" lang="vi-VN" altLang="vi-V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5" name="Group 24">
              <a:extLst>
                <a:ext uri="{FF2B5EF4-FFF2-40B4-BE49-F238E27FC236}">
                  <a16:creationId xmlns:a16="http://schemas.microsoft.com/office/drawing/2014/main" id="{0271F24A-EC5C-D812-40AB-E3C1025278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94" y="2676"/>
              <a:ext cx="233" cy="343"/>
              <a:chOff x="2794" y="2676"/>
              <a:chExt cx="233" cy="343"/>
            </a:xfrm>
          </p:grpSpPr>
          <p:sp>
            <p:nvSpPr>
              <p:cNvPr id="54" name="Oval 21">
                <a:extLst>
                  <a:ext uri="{FF2B5EF4-FFF2-40B4-BE49-F238E27FC236}">
                    <a16:creationId xmlns:a16="http://schemas.microsoft.com/office/drawing/2014/main" id="{5898E190-7FB7-F6FC-633C-5B18765E0B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9" y="2676"/>
                <a:ext cx="48" cy="4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55" name="Oval 22">
                <a:extLst>
                  <a:ext uri="{FF2B5EF4-FFF2-40B4-BE49-F238E27FC236}">
                    <a16:creationId xmlns:a16="http://schemas.microsoft.com/office/drawing/2014/main" id="{4D896B94-5EE2-573A-0894-051F4D94D8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9" y="2676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56" name="Rectangle 23">
                <a:extLst>
                  <a:ext uri="{FF2B5EF4-FFF2-40B4-BE49-F238E27FC236}">
                    <a16:creationId xmlns:a16="http://schemas.microsoft.com/office/drawing/2014/main" id="{6F5685AA-973C-647D-B4B9-61EE7F2038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4" y="2730"/>
                <a:ext cx="233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vi-VN" sz="27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A</a:t>
                </a:r>
                <a:endParaRPr kumimoji="0" lang="vi-VN" altLang="vi-V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6" name="Group 28">
              <a:extLst>
                <a:ext uri="{FF2B5EF4-FFF2-40B4-BE49-F238E27FC236}">
                  <a16:creationId xmlns:a16="http://schemas.microsoft.com/office/drawing/2014/main" id="{819107A9-8515-F70E-73C3-F5CC36EAFB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52" y="2646"/>
              <a:ext cx="294" cy="289"/>
              <a:chOff x="4652" y="2646"/>
              <a:chExt cx="294" cy="289"/>
            </a:xfrm>
          </p:grpSpPr>
          <p:sp>
            <p:nvSpPr>
              <p:cNvPr id="51" name="Oval 25">
                <a:extLst>
                  <a:ext uri="{FF2B5EF4-FFF2-40B4-BE49-F238E27FC236}">
                    <a16:creationId xmlns:a16="http://schemas.microsoft.com/office/drawing/2014/main" id="{F249C6D7-349C-51F9-0FA6-59C5B27CDF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2" y="2668"/>
                <a:ext cx="48" cy="4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52" name="Oval 26">
                <a:extLst>
                  <a:ext uri="{FF2B5EF4-FFF2-40B4-BE49-F238E27FC236}">
                    <a16:creationId xmlns:a16="http://schemas.microsoft.com/office/drawing/2014/main" id="{A18D83B7-8DF2-2405-EB91-489CB7209A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2" y="2668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53" name="Rectangle 27">
                <a:extLst>
                  <a:ext uri="{FF2B5EF4-FFF2-40B4-BE49-F238E27FC236}">
                    <a16:creationId xmlns:a16="http://schemas.microsoft.com/office/drawing/2014/main" id="{68885364-DAE4-973E-680B-4B20441816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3" y="2646"/>
                <a:ext cx="233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vi-VN" sz="27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B</a:t>
                </a:r>
                <a:endParaRPr kumimoji="0" lang="vi-VN" altLang="vi-V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7" name="Group 32">
              <a:extLst>
                <a:ext uri="{FF2B5EF4-FFF2-40B4-BE49-F238E27FC236}">
                  <a16:creationId xmlns:a16="http://schemas.microsoft.com/office/drawing/2014/main" id="{E7858883-0C92-A56D-86A5-9D070E57F2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77" y="925"/>
              <a:ext cx="174" cy="297"/>
              <a:chOff x="3477" y="925"/>
              <a:chExt cx="174" cy="297"/>
            </a:xfrm>
          </p:grpSpPr>
          <p:sp>
            <p:nvSpPr>
              <p:cNvPr id="48" name="Oval 29">
                <a:extLst>
                  <a:ext uri="{FF2B5EF4-FFF2-40B4-BE49-F238E27FC236}">
                    <a16:creationId xmlns:a16="http://schemas.microsoft.com/office/drawing/2014/main" id="{B816BB08-0AF6-00DC-F7E3-171DC14E6A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7" y="1174"/>
                <a:ext cx="48" cy="4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49" name="Oval 30">
                <a:extLst>
                  <a:ext uri="{FF2B5EF4-FFF2-40B4-BE49-F238E27FC236}">
                    <a16:creationId xmlns:a16="http://schemas.microsoft.com/office/drawing/2014/main" id="{892BB850-C20B-122B-DB87-0842BA1839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7" y="1174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50" name="Rectangle 31">
                <a:extLst>
                  <a:ext uri="{FF2B5EF4-FFF2-40B4-BE49-F238E27FC236}">
                    <a16:creationId xmlns:a16="http://schemas.microsoft.com/office/drawing/2014/main" id="{2109BF6D-DC7D-082D-B4B9-77A8057922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7" y="925"/>
                <a:ext cx="174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vi-VN" sz="27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I</a:t>
                </a:r>
                <a:endParaRPr kumimoji="0" lang="vi-VN" altLang="vi-V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1034" name="Hộp Văn bản 1033">
            <a:extLst>
              <a:ext uri="{FF2B5EF4-FFF2-40B4-BE49-F238E27FC236}">
                <a16:creationId xmlns:a16="http://schemas.microsoft.com/office/drawing/2014/main" id="{E151FE28-E12C-0EC7-22E5-B39A37B6FBB1}"/>
              </a:ext>
            </a:extLst>
          </p:cNvPr>
          <p:cNvSpPr txBox="1"/>
          <p:nvPr/>
        </p:nvSpPr>
        <p:spPr>
          <a:xfrm>
            <a:off x="8269559" y="0"/>
            <a:ext cx="46186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kumimoji="0" lang="vi-V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oạt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nhóm</a:t>
            </a:r>
            <a:endParaRPr lang="vi-VN" sz="2800" i="1" dirty="0"/>
          </a:p>
        </p:txBody>
      </p:sp>
    </p:spTree>
    <p:extLst>
      <p:ext uri="{BB962C8B-B14F-4D97-AF65-F5344CB8AC3E}">
        <p14:creationId xmlns:p14="http://schemas.microsoft.com/office/powerpoint/2010/main" val="46634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  <p:bldP spid="26" grpId="0"/>
      <p:bldP spid="29" grpId="0"/>
      <p:bldP spid="1024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208FCB7-4ED9-E555-16AF-2D41E1DBF4D2}"/>
              </a:ext>
            </a:extLst>
          </p:cNvPr>
          <p:cNvSpPr txBox="1"/>
          <p:nvPr/>
        </p:nvSpPr>
        <p:spPr>
          <a:xfrm>
            <a:off x="283029" y="90346"/>
            <a:ext cx="4746171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III. Góc nội tiếp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5" name="Hộp Văn bản 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1718D1D-99EB-8E2A-E084-F7014F6D4F10}"/>
              </a:ext>
            </a:extLst>
          </p:cNvPr>
          <p:cNvSpPr txBox="1"/>
          <p:nvPr/>
        </p:nvSpPr>
        <p:spPr>
          <a:xfrm>
            <a:off x="302666" y="922345"/>
            <a:ext cx="8784771" cy="580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iải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vi-VN" sz="30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335F209-249F-CCB5-68E3-684B0FD5E422}"/>
                  </a:ext>
                </a:extLst>
              </p:cNvPr>
              <p:cNvSpPr txBox="1"/>
              <p:nvPr/>
            </p:nvSpPr>
            <p:spPr>
              <a:xfrm>
                <a:off x="283029" y="1591608"/>
                <a:ext cx="6136848" cy="5928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vi-VN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OAI</m:t>
                        </m:r>
                        <m:r>
                          <a:rPr lang="en-US" sz="30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OIA</m:t>
                        </m:r>
                      </m:e>
                    </m:acc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OBI</m:t>
                        </m:r>
                        <m:r>
                          <a:rPr lang="en-US" sz="30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OIB</m:t>
                        </m:r>
                      </m:e>
                    </m:acc>
                  </m:oMath>
                </a14:m>
                <a:r>
                  <a:rPr lang="en-US" sz="30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6" name="TextBox 5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335F209-249F-CCB5-68E3-684B0FD5E4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029" y="1591608"/>
                <a:ext cx="6136848" cy="592855"/>
              </a:xfrm>
              <a:prstGeom prst="rect">
                <a:avLst/>
              </a:prstGeom>
              <a:blipFill>
                <a:blip r:embed="rId2"/>
                <a:stretch>
                  <a:fillRect l="-2284" t="-6186" b="-31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1F0645A-AC79-DF23-1336-F36DD7714C42}"/>
                  </a:ext>
                </a:extLst>
              </p:cNvPr>
              <p:cNvSpPr txBox="1"/>
              <p:nvPr/>
            </p:nvSpPr>
            <p:spPr>
              <a:xfrm>
                <a:off x="316022" y="2388111"/>
                <a:ext cx="8452970" cy="16743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vi-VN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Ta có: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AOI</m:t>
                        </m:r>
                      </m:e>
                    </m:acc>
                    <m:r>
                      <a:rPr lang="en-US" sz="30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OIA</m:t>
                        </m:r>
                      </m:e>
                    </m:acc>
                    <m:r>
                      <a:rPr lang="en-US" sz="30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AOI</m:t>
                        </m:r>
                      </m:e>
                    </m:acc>
                    <m:r>
                      <a:rPr lang="en-US" sz="30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OIA</m:t>
                        </m:r>
                      </m:e>
                    </m:acc>
                    <m:r>
                      <a:rPr lang="en-US" sz="30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OAI</m:t>
                        </m:r>
                      </m:e>
                    </m:acc>
                    <m:r>
                      <a:rPr lang="en-US" sz="30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180°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(ĐL tổng ba góc của một tam giác).</a:t>
                </a:r>
                <a:endParaRPr lang="en-US" sz="3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</a:pPr>
                <a:r>
                  <a:rPr lang="vi-VN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Tương tự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BOI</m:t>
                        </m:r>
                        <m:r>
                          <m:rPr>
                            <m:nor/>
                          </m:rPr>
                          <a:rPr lang="en-US" sz="3000" b="0" i="1" smtClean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OIB</m:t>
                        </m:r>
                      </m:e>
                    </m:acc>
                    <m:r>
                      <a:rPr lang="en-US" sz="30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180°</m:t>
                    </m:r>
                  </m:oMath>
                </a14:m>
                <a:r>
                  <a:rPr lang="vi-VN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TextBox 10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1F0645A-AC79-DF23-1336-F36DD7714C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022" y="2388111"/>
                <a:ext cx="8452970" cy="1674305"/>
              </a:xfrm>
              <a:prstGeom prst="rect">
                <a:avLst/>
              </a:prstGeom>
              <a:blipFill>
                <a:blip r:embed="rId3"/>
                <a:stretch>
                  <a:fillRect l="-1732" t="-2190" r="-1732" b="-10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86F819C-9774-D762-44C8-D7BBCC49C154}"/>
                  </a:ext>
                </a:extLst>
              </p:cNvPr>
              <p:cNvSpPr txBox="1"/>
              <p:nvPr/>
            </p:nvSpPr>
            <p:spPr>
              <a:xfrm>
                <a:off x="304239" y="4304245"/>
                <a:ext cx="9292248" cy="11441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vi-VN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Ta có: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AOI</m:t>
                        </m:r>
                      </m:e>
                    </m:acc>
                    <m:r>
                      <m:rPr>
                        <m:nor/>
                      </m:rPr>
                      <a:rPr lang="en-US" sz="30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AOK</m:t>
                        </m:r>
                        <m:r>
                          <a:rPr lang="en-US" sz="30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180°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(hai góc kề bù); </a:t>
                </a:r>
                <a:endParaRPr lang="en-US" sz="3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</a:pP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b="0" i="0" smtClean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BOI</m:t>
                        </m:r>
                        <m:r>
                          <m:rPr>
                            <m:nor/>
                          </m:rPr>
                          <a:rPr lang="en-US" sz="3000" b="0" i="1" smtClean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BOK</m:t>
                        </m:r>
                      </m:e>
                    </m:acc>
                    <m:r>
                      <a:rPr lang="en-US" sz="30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180°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(hai góc kề bù).</a:t>
                </a:r>
                <a:endParaRPr lang="en-US" sz="3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TextBox 13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86F819C-9774-D762-44C8-D7BBCC49C1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239" y="4304245"/>
                <a:ext cx="9292248" cy="1144159"/>
              </a:xfrm>
              <a:prstGeom prst="rect">
                <a:avLst/>
              </a:prstGeom>
              <a:blipFill>
                <a:blip r:embed="rId4"/>
                <a:stretch>
                  <a:fillRect l="-1575" t="-3191" b="-15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654537BC-6311-F244-5D0D-2210D210F24A}"/>
                  </a:ext>
                </a:extLst>
              </p:cNvPr>
              <p:cNvSpPr txBox="1"/>
              <p:nvPr/>
            </p:nvSpPr>
            <p:spPr>
              <a:xfrm>
                <a:off x="302666" y="5696399"/>
                <a:ext cx="8954454" cy="6021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vi-VN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AOK</m:t>
                        </m:r>
                        <m:r>
                          <m:rPr>
                            <m:nor/>
                          </m:rPr>
                          <a:rPr lang="en-US" sz="3000" b="0" i="1" smtClean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OIA</m:t>
                        </m:r>
                      </m:e>
                    </m:acc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BOK</m:t>
                        </m:r>
                      </m:e>
                    </m:acc>
                    <m:r>
                      <a:rPr lang="en-US" sz="30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OIB</m:t>
                        </m:r>
                      </m:e>
                    </m:acc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AOB</m:t>
                        </m:r>
                      </m:e>
                    </m:acc>
                    <m:r>
                      <m:rPr>
                        <m:nor/>
                      </m:rPr>
                      <a:rPr lang="en-US" sz="30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AIB</m:t>
                        </m:r>
                      </m:e>
                    </m:acc>
                  </m:oMath>
                </a14:m>
                <a:r>
                  <a:rPr lang="vi-VN" sz="30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000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TextBox 16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654537BC-6311-F244-5D0D-2210D210F2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666" y="5696399"/>
                <a:ext cx="8954454" cy="602153"/>
              </a:xfrm>
              <a:prstGeom prst="rect">
                <a:avLst/>
              </a:prstGeom>
              <a:blipFill>
                <a:blip r:embed="rId5"/>
                <a:stretch>
                  <a:fillRect l="-1634" t="-6061" b="-29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8413D52-68F2-52DE-E78C-E69E123BC66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677275" y="-60793"/>
            <a:ext cx="3514725" cy="4114800"/>
            <a:chOff x="2733" y="864"/>
            <a:chExt cx="2214" cy="2592"/>
          </a:xfrm>
        </p:grpSpPr>
        <p:sp>
          <p:nvSpPr>
            <p:cNvPr id="38" name="AutoShape 3">
              <a:extLst>
                <a:ext uri="{FF2B5EF4-FFF2-40B4-BE49-F238E27FC236}">
                  <a16:creationId xmlns:a16="http://schemas.microsoft.com/office/drawing/2014/main" id="{5D8F50CE-98BA-37ED-F6F6-2E2DC8224BF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733" y="864"/>
              <a:ext cx="2214" cy="2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9" name="Oval 6">
              <a:extLst>
                <a:ext uri="{FF2B5EF4-FFF2-40B4-BE49-F238E27FC236}">
                  <a16:creationId xmlns:a16="http://schemas.microsoft.com/office/drawing/2014/main" id="{B3413FF9-1B97-FC3B-A569-55361A4F21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1" y="1150"/>
              <a:ext cx="2032" cy="2032"/>
            </a:xfrm>
            <a:prstGeom prst="ellips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0" name="Line 7">
              <a:extLst>
                <a:ext uri="{FF2B5EF4-FFF2-40B4-BE49-F238E27FC236}">
                  <a16:creationId xmlns:a16="http://schemas.microsoft.com/office/drawing/2014/main" id="{63447B44-5D16-7A1F-93CB-059B29C117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43" y="2692"/>
              <a:ext cx="1733" cy="8"/>
            </a:xfrm>
            <a:prstGeom prst="lin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1" name="Line 8">
              <a:extLst>
                <a:ext uri="{FF2B5EF4-FFF2-40B4-BE49-F238E27FC236}">
                  <a16:creationId xmlns:a16="http://schemas.microsoft.com/office/drawing/2014/main" id="{C71A967C-75BB-F6C1-AC9A-0BC32F19CC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43" y="1198"/>
              <a:ext cx="558" cy="1502"/>
            </a:xfrm>
            <a:prstGeom prst="lin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2" name="Line 9">
              <a:extLst>
                <a:ext uri="{FF2B5EF4-FFF2-40B4-BE49-F238E27FC236}">
                  <a16:creationId xmlns:a16="http://schemas.microsoft.com/office/drawing/2014/main" id="{E85E00D3-C1D8-9E2F-B4FD-0A240A2166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1" y="1198"/>
              <a:ext cx="1175" cy="1494"/>
            </a:xfrm>
            <a:prstGeom prst="lin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3" name="Line 10">
              <a:extLst>
                <a:ext uri="{FF2B5EF4-FFF2-40B4-BE49-F238E27FC236}">
                  <a16:creationId xmlns:a16="http://schemas.microsoft.com/office/drawing/2014/main" id="{233830AB-3429-25C6-C8D0-0CD4CFD3C6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07" y="2166"/>
              <a:ext cx="869" cy="526"/>
            </a:xfrm>
            <a:prstGeom prst="lin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4" name="Line 11">
              <a:extLst>
                <a:ext uri="{FF2B5EF4-FFF2-40B4-BE49-F238E27FC236}">
                  <a16:creationId xmlns:a16="http://schemas.microsoft.com/office/drawing/2014/main" id="{53A8CB16-5B76-8A4D-FB70-1CBF274576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43" y="2166"/>
              <a:ext cx="864" cy="534"/>
            </a:xfrm>
            <a:prstGeom prst="lin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5" name="Line 12">
              <a:extLst>
                <a:ext uri="{FF2B5EF4-FFF2-40B4-BE49-F238E27FC236}">
                  <a16:creationId xmlns:a16="http://schemas.microsoft.com/office/drawing/2014/main" id="{28715AC3-CD9A-E82A-72DB-1883DE1019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1" y="1198"/>
              <a:ext cx="612" cy="1936"/>
            </a:xfrm>
            <a:prstGeom prst="lin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grpSp>
          <p:nvGrpSpPr>
            <p:cNvPr id="46" name="Group 16">
              <a:extLst>
                <a:ext uri="{FF2B5EF4-FFF2-40B4-BE49-F238E27FC236}">
                  <a16:creationId xmlns:a16="http://schemas.microsoft.com/office/drawing/2014/main" id="{08A51C50-EED3-5C76-1DC2-AD04C5D5CA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77" y="3110"/>
              <a:ext cx="233" cy="329"/>
              <a:chOff x="4077" y="3110"/>
              <a:chExt cx="233" cy="329"/>
            </a:xfrm>
          </p:grpSpPr>
          <p:sp>
            <p:nvSpPr>
              <p:cNvPr id="63" name="Oval 13">
                <a:extLst>
                  <a:ext uri="{FF2B5EF4-FFF2-40B4-BE49-F238E27FC236}">
                    <a16:creationId xmlns:a16="http://schemas.microsoft.com/office/drawing/2014/main" id="{1FA53427-73CC-24BB-8055-2C89BC3E34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9" y="3110"/>
                <a:ext cx="48" cy="4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64" name="Oval 14">
                <a:extLst>
                  <a:ext uri="{FF2B5EF4-FFF2-40B4-BE49-F238E27FC236}">
                    <a16:creationId xmlns:a16="http://schemas.microsoft.com/office/drawing/2014/main" id="{6C934345-3BFC-B17B-576C-58457A0645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9" y="3110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65" name="Rectangle 15">
                <a:extLst>
                  <a:ext uri="{FF2B5EF4-FFF2-40B4-BE49-F238E27FC236}">
                    <a16:creationId xmlns:a16="http://schemas.microsoft.com/office/drawing/2014/main" id="{DCE456A3-11C1-E17C-03B7-8DC7CF3062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77" y="3150"/>
                <a:ext cx="233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vi-VN" sz="27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K</a:t>
                </a:r>
                <a:endParaRPr kumimoji="0" lang="vi-VN" altLang="vi-V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7" name="Group 20">
              <a:extLst>
                <a:ext uri="{FF2B5EF4-FFF2-40B4-BE49-F238E27FC236}">
                  <a16:creationId xmlns:a16="http://schemas.microsoft.com/office/drawing/2014/main" id="{A5D232D3-BC8A-C660-77D8-99FE003109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83" y="1908"/>
              <a:ext cx="294" cy="289"/>
              <a:chOff x="3783" y="1908"/>
              <a:chExt cx="294" cy="289"/>
            </a:xfrm>
          </p:grpSpPr>
          <p:sp>
            <p:nvSpPr>
              <p:cNvPr id="60" name="Oval 17">
                <a:extLst>
                  <a:ext uri="{FF2B5EF4-FFF2-40B4-BE49-F238E27FC236}">
                    <a16:creationId xmlns:a16="http://schemas.microsoft.com/office/drawing/2014/main" id="{AFD93F9F-3A71-B4E1-F99E-BBB63EFCE7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83" y="2142"/>
                <a:ext cx="48" cy="4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61" name="Oval 18">
                <a:extLst>
                  <a:ext uri="{FF2B5EF4-FFF2-40B4-BE49-F238E27FC236}">
                    <a16:creationId xmlns:a16="http://schemas.microsoft.com/office/drawing/2014/main" id="{91B35D20-2118-27B1-0908-2D2AB24D4B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83" y="2142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62" name="Rectangle 19">
                <a:extLst>
                  <a:ext uri="{FF2B5EF4-FFF2-40B4-BE49-F238E27FC236}">
                    <a16:creationId xmlns:a16="http://schemas.microsoft.com/office/drawing/2014/main" id="{FCB036FD-9C2C-38C6-7216-E191F2BD49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1" y="1908"/>
                <a:ext cx="246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vi-VN" sz="27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O</a:t>
                </a:r>
                <a:endParaRPr kumimoji="0" lang="vi-VN" altLang="vi-V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8" name="Group 24">
              <a:extLst>
                <a:ext uri="{FF2B5EF4-FFF2-40B4-BE49-F238E27FC236}">
                  <a16:creationId xmlns:a16="http://schemas.microsoft.com/office/drawing/2014/main" id="{D0F2103A-100F-D03C-093A-F54B5AEB68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94" y="2676"/>
              <a:ext cx="233" cy="343"/>
              <a:chOff x="2794" y="2676"/>
              <a:chExt cx="233" cy="343"/>
            </a:xfrm>
          </p:grpSpPr>
          <p:sp>
            <p:nvSpPr>
              <p:cNvPr id="57" name="Oval 21">
                <a:extLst>
                  <a:ext uri="{FF2B5EF4-FFF2-40B4-BE49-F238E27FC236}">
                    <a16:creationId xmlns:a16="http://schemas.microsoft.com/office/drawing/2014/main" id="{EBDFFA43-171A-9D47-1B62-6AC930874F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9" y="2676"/>
                <a:ext cx="48" cy="4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58" name="Oval 22">
                <a:extLst>
                  <a:ext uri="{FF2B5EF4-FFF2-40B4-BE49-F238E27FC236}">
                    <a16:creationId xmlns:a16="http://schemas.microsoft.com/office/drawing/2014/main" id="{0218B87C-8A9F-5D3A-9618-D859421503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9" y="2676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59" name="Rectangle 23">
                <a:extLst>
                  <a:ext uri="{FF2B5EF4-FFF2-40B4-BE49-F238E27FC236}">
                    <a16:creationId xmlns:a16="http://schemas.microsoft.com/office/drawing/2014/main" id="{0719DCAB-13C2-7F85-A87D-ECEBBF834F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4" y="2730"/>
                <a:ext cx="233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vi-VN" sz="27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A</a:t>
                </a:r>
                <a:endParaRPr kumimoji="0" lang="vi-VN" altLang="vi-V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9" name="Group 28">
              <a:extLst>
                <a:ext uri="{FF2B5EF4-FFF2-40B4-BE49-F238E27FC236}">
                  <a16:creationId xmlns:a16="http://schemas.microsoft.com/office/drawing/2014/main" id="{54BCA7C5-88D2-279D-A184-7770D16F5C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52" y="2646"/>
              <a:ext cx="294" cy="289"/>
              <a:chOff x="4652" y="2646"/>
              <a:chExt cx="294" cy="289"/>
            </a:xfrm>
          </p:grpSpPr>
          <p:sp>
            <p:nvSpPr>
              <p:cNvPr id="54" name="Oval 25">
                <a:extLst>
                  <a:ext uri="{FF2B5EF4-FFF2-40B4-BE49-F238E27FC236}">
                    <a16:creationId xmlns:a16="http://schemas.microsoft.com/office/drawing/2014/main" id="{F8A55B6E-9DD6-9A67-D624-FC7A58E16B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2" y="2668"/>
                <a:ext cx="48" cy="4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55" name="Oval 26">
                <a:extLst>
                  <a:ext uri="{FF2B5EF4-FFF2-40B4-BE49-F238E27FC236}">
                    <a16:creationId xmlns:a16="http://schemas.microsoft.com/office/drawing/2014/main" id="{7A5770D0-81B2-D38B-3776-24ED10EF9F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2" y="2668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56" name="Rectangle 27">
                <a:extLst>
                  <a:ext uri="{FF2B5EF4-FFF2-40B4-BE49-F238E27FC236}">
                    <a16:creationId xmlns:a16="http://schemas.microsoft.com/office/drawing/2014/main" id="{C61122FC-5263-2DF7-AD63-A692798B4D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3" y="2646"/>
                <a:ext cx="233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vi-VN" sz="27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B</a:t>
                </a:r>
                <a:endParaRPr kumimoji="0" lang="vi-VN" altLang="vi-V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0" name="Group 32">
              <a:extLst>
                <a:ext uri="{FF2B5EF4-FFF2-40B4-BE49-F238E27FC236}">
                  <a16:creationId xmlns:a16="http://schemas.microsoft.com/office/drawing/2014/main" id="{3D9C983A-9471-28C8-FC50-A029A8FD50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77" y="925"/>
              <a:ext cx="174" cy="297"/>
              <a:chOff x="3477" y="925"/>
              <a:chExt cx="174" cy="297"/>
            </a:xfrm>
          </p:grpSpPr>
          <p:sp>
            <p:nvSpPr>
              <p:cNvPr id="51" name="Oval 29">
                <a:extLst>
                  <a:ext uri="{FF2B5EF4-FFF2-40B4-BE49-F238E27FC236}">
                    <a16:creationId xmlns:a16="http://schemas.microsoft.com/office/drawing/2014/main" id="{B9E4D3D7-24E2-D6FF-C19A-55D5F8DAA4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7" y="1174"/>
                <a:ext cx="48" cy="4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52" name="Oval 30">
                <a:extLst>
                  <a:ext uri="{FF2B5EF4-FFF2-40B4-BE49-F238E27FC236}">
                    <a16:creationId xmlns:a16="http://schemas.microsoft.com/office/drawing/2014/main" id="{8E584D68-3B20-102D-4F56-2CCB0BA64D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7" y="1174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53" name="Rectangle 31">
                <a:extLst>
                  <a:ext uri="{FF2B5EF4-FFF2-40B4-BE49-F238E27FC236}">
                    <a16:creationId xmlns:a16="http://schemas.microsoft.com/office/drawing/2014/main" id="{07A4AAF7-50DC-542E-ECE7-B5C84B142D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7" y="925"/>
                <a:ext cx="174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vi-VN" sz="27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I</a:t>
                </a:r>
                <a:endParaRPr kumimoji="0" lang="vi-VN" altLang="vi-V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66" name="Hộp Văn bản 65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AB0C267-2250-547F-60A2-79F291AE8047}"/>
              </a:ext>
            </a:extLst>
          </p:cNvPr>
          <p:cNvSpPr txBox="1"/>
          <p:nvPr/>
        </p:nvSpPr>
        <p:spPr>
          <a:xfrm>
            <a:off x="9600859" y="4009023"/>
            <a:ext cx="1562781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 5</a:t>
            </a: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208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4" grpId="0"/>
      <p:bldP spid="17" grpId="0"/>
      <p:bldP spid="6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208FCB7-4ED9-E555-16AF-2D41E1DBF4D2}"/>
              </a:ext>
            </a:extLst>
          </p:cNvPr>
          <p:cNvSpPr txBox="1"/>
          <p:nvPr/>
        </p:nvSpPr>
        <p:spPr>
          <a:xfrm>
            <a:off x="196850" y="96545"/>
            <a:ext cx="4746171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III. Góc nội tiếp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Hộp Văn bản 4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060689A-7145-C38D-F712-15B63D65256C}"/>
                  </a:ext>
                </a:extLst>
              </p:cNvPr>
              <p:cNvSpPr txBox="1"/>
              <p:nvPr/>
            </p:nvSpPr>
            <p:spPr>
              <a:xfrm>
                <a:off x="89294" y="834219"/>
                <a:ext cx="9313753" cy="11289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defRPr/>
                </a:pPr>
                <a:r>
                  <a:rPr kumimoji="0" lang="vi-VN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3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AIB</m:t>
                        </m:r>
                      </m:e>
                    </m:acc>
                  </m:oMath>
                </a14:m>
                <a:r>
                  <a:rPr lang="vi-VN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vi-VN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nội tiếp đường tròn tâm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3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</m:oMath>
                </a14:m>
                <a:r>
                  <a:rPr kumimoji="0" lang="vi-VN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đường kính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3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IK</m:t>
                    </m:r>
                  </m:oMath>
                </a14:m>
                <a:r>
                  <a:rPr kumimoji="0" lang="vi-VN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sao cho tâm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3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</m:oMath>
                </a14:m>
                <a:r>
                  <a:rPr kumimoji="0" lang="vi-VN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nằm trong góc đó (Hình 57).</a:t>
                </a:r>
              </a:p>
            </p:txBody>
          </p:sp>
        </mc:Choice>
        <mc:Fallback>
          <p:sp>
            <p:nvSpPr>
              <p:cNvPr id="13" name="Hộp Văn bản 4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060689A-7145-C38D-F712-15B63D6525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94" y="834219"/>
                <a:ext cx="9313753" cy="1128963"/>
              </a:xfrm>
              <a:prstGeom prst="rect">
                <a:avLst/>
              </a:prstGeom>
              <a:blipFill>
                <a:blip r:embed="rId2"/>
                <a:stretch>
                  <a:fillRect l="-1572" t="-3243" r="-1572"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1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E6028F4-9477-F571-24FF-A773F6E30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212" y="2759818"/>
            <a:ext cx="176843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4128BBF-F2F9-884E-F66F-4BEAAB90C0A7}"/>
                  </a:ext>
                </a:extLst>
              </p:cNvPr>
              <p:cNvSpPr txBox="1"/>
              <p:nvPr/>
            </p:nvSpPr>
            <p:spPr>
              <a:xfrm>
                <a:off x="196850" y="3572784"/>
                <a:ext cx="6188696" cy="16941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AOK</m:t>
                        </m:r>
                      </m:e>
                    </m:acc>
                  </m:oMath>
                </a14:m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KIA</m:t>
                        </m:r>
                      </m:e>
                    </m:acc>
                  </m:oMath>
                </a14:m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chắn</a:t>
                </a:r>
                <a:r>
                  <a:rPr lang="en-US" sz="30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..</a:t>
                </a:r>
                <a:endParaRPr lang="en-US" sz="3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BOK</m:t>
                        </m:r>
                      </m:e>
                    </m:acc>
                  </m:oMath>
                </a14:m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KIB</m:t>
                        </m:r>
                      </m:e>
                    </m:acc>
                  </m:oMath>
                </a14:m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chắn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…</a:t>
                </a:r>
              </a:p>
              <a:p>
                <a:pPr algn="just">
                  <a:lnSpc>
                    <a:spcPct val="115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AOB</m:t>
                        </m:r>
                      </m:e>
                    </m:acc>
                  </m:oMath>
                </a14:m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AIB</m:t>
                        </m:r>
                      </m:e>
                    </m:acc>
                  </m:oMath>
                </a14:m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chắn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...</a:t>
                </a:r>
              </a:p>
            </p:txBody>
          </p:sp>
        </mc:Choice>
        <mc:Fallback>
          <p:sp>
            <p:nvSpPr>
              <p:cNvPr id="7" name="TextBox 6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4128BBF-F2F9-884E-F66F-4BEAAB90C0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850" y="3572784"/>
                <a:ext cx="6188696" cy="1694182"/>
              </a:xfrm>
              <a:prstGeom prst="rect">
                <a:avLst/>
              </a:prstGeom>
              <a:blipFill>
                <a:blip r:embed="rId3"/>
                <a:stretch>
                  <a:fillRect t="-2158" b="-10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620295C-FEEB-0A45-C6B2-3A7BBB1FF40B}"/>
                  </a:ext>
                </a:extLst>
              </p:cNvPr>
              <p:cNvSpPr txBox="1"/>
              <p:nvPr/>
            </p:nvSpPr>
            <p:spPr>
              <a:xfrm>
                <a:off x="3538902" y="3526399"/>
                <a:ext cx="876693" cy="6288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en-US" sz="30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AK</m:t>
                        </m:r>
                      </m:e>
                    </m:groupChr>
                  </m:oMath>
                </a14:m>
                <a:r>
                  <a:rPr lang="vi-VN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30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8" name="TextBox 7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620295C-FEEB-0A45-C6B2-3A7BBB1FF4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8902" y="3526399"/>
                <a:ext cx="876693" cy="628890"/>
              </a:xfrm>
              <a:prstGeom prst="rect">
                <a:avLst/>
              </a:prstGeom>
              <a:blipFill>
                <a:blip r:embed="rId4"/>
                <a:stretch>
                  <a:fillRect t="-1923" r="-4196" b="-2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BE3550D-BDC5-EDE3-ACBB-4500B125AD76}"/>
                  </a:ext>
                </a:extLst>
              </p:cNvPr>
              <p:cNvSpPr txBox="1"/>
              <p:nvPr/>
            </p:nvSpPr>
            <p:spPr>
              <a:xfrm>
                <a:off x="3873915" y="3982361"/>
                <a:ext cx="876693" cy="6288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en-US" sz="30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nor/>
                            <m:brk/>
                          </m:rPr>
                          <a:rPr lang="en-US" sz="3000" b="0" i="1" smtClean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K</m:t>
                        </m:r>
                      </m:e>
                    </m:groupChr>
                  </m:oMath>
                </a14:m>
                <a:r>
                  <a:rPr lang="vi-VN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30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1" name="TextBox 10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BE3550D-BDC5-EDE3-ACBB-4500B125A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3915" y="3982361"/>
                <a:ext cx="876693" cy="628890"/>
              </a:xfrm>
              <a:prstGeom prst="rect">
                <a:avLst/>
              </a:prstGeom>
              <a:blipFill>
                <a:blip r:embed="rId5"/>
                <a:stretch>
                  <a:fillRect t="-2913" r="-4167" b="-27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88325BF6-C105-F535-56A7-C4805B1DF639}"/>
                  </a:ext>
                </a:extLst>
              </p:cNvPr>
              <p:cNvSpPr txBox="1"/>
              <p:nvPr/>
            </p:nvSpPr>
            <p:spPr>
              <a:xfrm>
                <a:off x="3462143" y="4553799"/>
                <a:ext cx="876693" cy="6288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en-US" sz="30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nor/>
                            <m:brk/>
                          </m:rPr>
                          <a:rPr lang="en-US" sz="3000" b="0" i="1" smtClean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3000" b="0" i="1" smtClean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groupChr>
                  </m:oMath>
                </a14:m>
                <a:r>
                  <a:rPr lang="vi-VN" sz="30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000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TextBox 11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88325BF6-C105-F535-56A7-C4805B1DF6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2143" y="4553799"/>
                <a:ext cx="876693" cy="628890"/>
              </a:xfrm>
              <a:prstGeom prst="rect">
                <a:avLst/>
              </a:prstGeom>
              <a:blipFill>
                <a:blip r:embed="rId6"/>
                <a:stretch>
                  <a:fillRect r="-1389" b="-30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Hộp Văn bản 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C696118-8FAD-6AA1-293E-C630833F4754}"/>
              </a:ext>
            </a:extLst>
          </p:cNvPr>
          <p:cNvSpPr txBox="1"/>
          <p:nvPr/>
        </p:nvSpPr>
        <p:spPr>
          <a:xfrm>
            <a:off x="9753128" y="5497826"/>
            <a:ext cx="1562781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 5</a:t>
            </a: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3" name="Group 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2F1F1D0-5C82-40AF-D288-AC691A104D1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677275" y="1394856"/>
            <a:ext cx="3514725" cy="4114800"/>
            <a:chOff x="2733" y="864"/>
            <a:chExt cx="2214" cy="2592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0C0F275B-B479-EA27-9AFA-9F3B375263D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733" y="864"/>
              <a:ext cx="2214" cy="2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1" name="Oval 6">
              <a:extLst>
                <a:ext uri="{FF2B5EF4-FFF2-40B4-BE49-F238E27FC236}">
                  <a16:creationId xmlns:a16="http://schemas.microsoft.com/office/drawing/2014/main" id="{C6E0101E-7382-1A13-7A52-4869B18A13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1" y="1150"/>
              <a:ext cx="2032" cy="2032"/>
            </a:xfrm>
            <a:prstGeom prst="ellips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2" name="Line 7">
              <a:extLst>
                <a:ext uri="{FF2B5EF4-FFF2-40B4-BE49-F238E27FC236}">
                  <a16:creationId xmlns:a16="http://schemas.microsoft.com/office/drawing/2014/main" id="{8E6790C9-C34B-DCBB-7B5E-D4498B09CA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43" y="2692"/>
              <a:ext cx="1733" cy="8"/>
            </a:xfrm>
            <a:prstGeom prst="lin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3" name="Line 8">
              <a:extLst>
                <a:ext uri="{FF2B5EF4-FFF2-40B4-BE49-F238E27FC236}">
                  <a16:creationId xmlns:a16="http://schemas.microsoft.com/office/drawing/2014/main" id="{E94243F0-1DE2-66B9-9111-EB4B62AC30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43" y="1198"/>
              <a:ext cx="558" cy="1502"/>
            </a:xfrm>
            <a:prstGeom prst="lin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4" name="Line 9">
              <a:extLst>
                <a:ext uri="{FF2B5EF4-FFF2-40B4-BE49-F238E27FC236}">
                  <a16:creationId xmlns:a16="http://schemas.microsoft.com/office/drawing/2014/main" id="{D59ED1E8-0A6F-B37F-6E2B-B8D2F7871C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1" y="1198"/>
              <a:ext cx="1175" cy="1494"/>
            </a:xfrm>
            <a:prstGeom prst="lin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5" name="Line 10">
              <a:extLst>
                <a:ext uri="{FF2B5EF4-FFF2-40B4-BE49-F238E27FC236}">
                  <a16:creationId xmlns:a16="http://schemas.microsoft.com/office/drawing/2014/main" id="{2EF6E76E-1356-3BEC-C74E-18353E0035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07" y="2166"/>
              <a:ext cx="869" cy="526"/>
            </a:xfrm>
            <a:prstGeom prst="lin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6" name="Line 11">
              <a:extLst>
                <a:ext uri="{FF2B5EF4-FFF2-40B4-BE49-F238E27FC236}">
                  <a16:creationId xmlns:a16="http://schemas.microsoft.com/office/drawing/2014/main" id="{469C66F1-D204-5E81-5F7E-68D3CD94BB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43" y="2166"/>
              <a:ext cx="864" cy="534"/>
            </a:xfrm>
            <a:prstGeom prst="lin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7" name="Line 12">
              <a:extLst>
                <a:ext uri="{FF2B5EF4-FFF2-40B4-BE49-F238E27FC236}">
                  <a16:creationId xmlns:a16="http://schemas.microsoft.com/office/drawing/2014/main" id="{B1524807-5D25-869D-2BB6-623AD7A059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1" y="1198"/>
              <a:ext cx="612" cy="1936"/>
            </a:xfrm>
            <a:prstGeom prst="lin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grpSp>
          <p:nvGrpSpPr>
            <p:cNvPr id="48" name="Group 16">
              <a:extLst>
                <a:ext uri="{FF2B5EF4-FFF2-40B4-BE49-F238E27FC236}">
                  <a16:creationId xmlns:a16="http://schemas.microsoft.com/office/drawing/2014/main" id="{C9A5ECEC-4A8E-2042-9E74-B6FDE88894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77" y="3110"/>
              <a:ext cx="145" cy="302"/>
              <a:chOff x="4077" y="3110"/>
              <a:chExt cx="145" cy="302"/>
            </a:xfrm>
          </p:grpSpPr>
          <p:sp>
            <p:nvSpPr>
              <p:cNvPr id="65" name="Oval 13">
                <a:extLst>
                  <a:ext uri="{FF2B5EF4-FFF2-40B4-BE49-F238E27FC236}">
                    <a16:creationId xmlns:a16="http://schemas.microsoft.com/office/drawing/2014/main" id="{E3B4F64B-B9FF-9606-FE16-7FA94807A6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9" y="3110"/>
                <a:ext cx="48" cy="4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66" name="Oval 14">
                <a:extLst>
                  <a:ext uri="{FF2B5EF4-FFF2-40B4-BE49-F238E27FC236}">
                    <a16:creationId xmlns:a16="http://schemas.microsoft.com/office/drawing/2014/main" id="{D282B43E-A9A0-0B79-C411-FB1718D632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9" y="3110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67" name="Rectangle 15">
                <a:extLst>
                  <a:ext uri="{FF2B5EF4-FFF2-40B4-BE49-F238E27FC236}">
                    <a16:creationId xmlns:a16="http://schemas.microsoft.com/office/drawing/2014/main" id="{41F7F5A9-8C66-1216-5E29-80C3664142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77" y="3150"/>
                <a:ext cx="145" cy="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vi-VN" sz="27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K</a:t>
                </a:r>
                <a:endParaRPr kumimoji="0" lang="vi-VN" altLang="vi-V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49" name="Group 20">
              <a:extLst>
                <a:ext uri="{FF2B5EF4-FFF2-40B4-BE49-F238E27FC236}">
                  <a16:creationId xmlns:a16="http://schemas.microsoft.com/office/drawing/2014/main" id="{D992AB6B-4D7A-FA43-209D-564ADFDFB3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83" y="1908"/>
              <a:ext cx="206" cy="282"/>
              <a:chOff x="3783" y="1908"/>
              <a:chExt cx="206" cy="282"/>
            </a:xfrm>
          </p:grpSpPr>
          <p:sp>
            <p:nvSpPr>
              <p:cNvPr id="62" name="Oval 17">
                <a:extLst>
                  <a:ext uri="{FF2B5EF4-FFF2-40B4-BE49-F238E27FC236}">
                    <a16:creationId xmlns:a16="http://schemas.microsoft.com/office/drawing/2014/main" id="{0FBF3844-D5D4-72DD-0ABD-72D6B360A2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83" y="2142"/>
                <a:ext cx="48" cy="4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63" name="Oval 18">
                <a:extLst>
                  <a:ext uri="{FF2B5EF4-FFF2-40B4-BE49-F238E27FC236}">
                    <a16:creationId xmlns:a16="http://schemas.microsoft.com/office/drawing/2014/main" id="{32521D26-0EE3-F596-F8EF-B62064F21C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83" y="2142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64" name="Rectangle 19">
                <a:extLst>
                  <a:ext uri="{FF2B5EF4-FFF2-40B4-BE49-F238E27FC236}">
                    <a16:creationId xmlns:a16="http://schemas.microsoft.com/office/drawing/2014/main" id="{A0936751-BF99-2556-243E-94936068DF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1" y="1908"/>
                <a:ext cx="158" cy="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vi-VN" sz="27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O</a:t>
                </a:r>
                <a:endParaRPr kumimoji="0" lang="vi-VN" altLang="vi-V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50" name="Group 24">
              <a:extLst>
                <a:ext uri="{FF2B5EF4-FFF2-40B4-BE49-F238E27FC236}">
                  <a16:creationId xmlns:a16="http://schemas.microsoft.com/office/drawing/2014/main" id="{2132848F-CF4D-59D3-2922-F1DAFA5D93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94" y="2676"/>
              <a:ext cx="173" cy="316"/>
              <a:chOff x="2794" y="2676"/>
              <a:chExt cx="173" cy="316"/>
            </a:xfrm>
          </p:grpSpPr>
          <p:sp>
            <p:nvSpPr>
              <p:cNvPr id="59" name="Oval 21">
                <a:extLst>
                  <a:ext uri="{FF2B5EF4-FFF2-40B4-BE49-F238E27FC236}">
                    <a16:creationId xmlns:a16="http://schemas.microsoft.com/office/drawing/2014/main" id="{706FA830-5EFF-ED28-9DD4-B656BE7DD9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9" y="2676"/>
                <a:ext cx="48" cy="4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60" name="Oval 22">
                <a:extLst>
                  <a:ext uri="{FF2B5EF4-FFF2-40B4-BE49-F238E27FC236}">
                    <a16:creationId xmlns:a16="http://schemas.microsoft.com/office/drawing/2014/main" id="{7E440548-3F51-74AF-F192-98B21D34D1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9" y="2676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61" name="Rectangle 23">
                <a:extLst>
                  <a:ext uri="{FF2B5EF4-FFF2-40B4-BE49-F238E27FC236}">
                    <a16:creationId xmlns:a16="http://schemas.microsoft.com/office/drawing/2014/main" id="{012CB73B-4B11-1462-FBDD-40F1E56648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4" y="2730"/>
                <a:ext cx="145" cy="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vi-VN" sz="27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A</a:t>
                </a:r>
                <a:endParaRPr kumimoji="0" lang="vi-VN" altLang="vi-V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51" name="Group 28">
              <a:extLst>
                <a:ext uri="{FF2B5EF4-FFF2-40B4-BE49-F238E27FC236}">
                  <a16:creationId xmlns:a16="http://schemas.microsoft.com/office/drawing/2014/main" id="{EB067778-F28B-418A-3DB4-D76496AC53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52" y="2646"/>
              <a:ext cx="206" cy="262"/>
              <a:chOff x="4652" y="2646"/>
              <a:chExt cx="206" cy="262"/>
            </a:xfrm>
          </p:grpSpPr>
          <p:sp>
            <p:nvSpPr>
              <p:cNvPr id="56" name="Oval 25">
                <a:extLst>
                  <a:ext uri="{FF2B5EF4-FFF2-40B4-BE49-F238E27FC236}">
                    <a16:creationId xmlns:a16="http://schemas.microsoft.com/office/drawing/2014/main" id="{E3CAF99A-3649-854A-B20E-16A2EC6557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2" y="2668"/>
                <a:ext cx="48" cy="4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57" name="Oval 26">
                <a:extLst>
                  <a:ext uri="{FF2B5EF4-FFF2-40B4-BE49-F238E27FC236}">
                    <a16:creationId xmlns:a16="http://schemas.microsoft.com/office/drawing/2014/main" id="{E47BA676-7F6E-1949-457F-504FBFDDFA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2" y="2668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58" name="Rectangle 27">
                <a:extLst>
                  <a:ext uri="{FF2B5EF4-FFF2-40B4-BE49-F238E27FC236}">
                    <a16:creationId xmlns:a16="http://schemas.microsoft.com/office/drawing/2014/main" id="{3DCBCA6B-831F-9249-D070-6238971458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3" y="2646"/>
                <a:ext cx="145" cy="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vi-VN" sz="27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B</a:t>
                </a:r>
                <a:endParaRPr kumimoji="0" lang="vi-VN" altLang="vi-V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52" name="Group 32">
              <a:extLst>
                <a:ext uri="{FF2B5EF4-FFF2-40B4-BE49-F238E27FC236}">
                  <a16:creationId xmlns:a16="http://schemas.microsoft.com/office/drawing/2014/main" id="{2484848C-C89D-DB1B-23BB-208CA5AD29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77" y="925"/>
              <a:ext cx="85" cy="297"/>
              <a:chOff x="3477" y="925"/>
              <a:chExt cx="85" cy="297"/>
            </a:xfrm>
          </p:grpSpPr>
          <p:sp>
            <p:nvSpPr>
              <p:cNvPr id="53" name="Oval 29">
                <a:extLst>
                  <a:ext uri="{FF2B5EF4-FFF2-40B4-BE49-F238E27FC236}">
                    <a16:creationId xmlns:a16="http://schemas.microsoft.com/office/drawing/2014/main" id="{F05FEF8C-6B67-EEE8-2A6E-3D0CC3C80F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7" y="1174"/>
                <a:ext cx="48" cy="4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54" name="Oval 30">
                <a:extLst>
                  <a:ext uri="{FF2B5EF4-FFF2-40B4-BE49-F238E27FC236}">
                    <a16:creationId xmlns:a16="http://schemas.microsoft.com/office/drawing/2014/main" id="{E70FB1FB-5633-874A-B7A5-869A3A87E5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7" y="1174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55" name="Rectangle 31">
                <a:extLst>
                  <a:ext uri="{FF2B5EF4-FFF2-40B4-BE49-F238E27FC236}">
                    <a16:creationId xmlns:a16="http://schemas.microsoft.com/office/drawing/2014/main" id="{606E7709-2638-1ABF-EF99-AAA70CBA5D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7" y="925"/>
                <a:ext cx="85" cy="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vi-VN" sz="27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I</a:t>
                </a:r>
                <a:endParaRPr kumimoji="0" lang="vi-VN" altLang="vi-V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3910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7" grpId="0" build="p"/>
      <p:bldP spid="8" grpId="0"/>
      <p:bldP spid="11" grpId="0"/>
      <p:bldP spid="12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BCFF220-4ADB-C89D-254B-2A96C3291793}"/>
              </a:ext>
            </a:extLst>
          </p:cNvPr>
          <p:cNvSpPr txBox="1"/>
          <p:nvPr/>
        </p:nvSpPr>
        <p:spPr>
          <a:xfrm>
            <a:off x="283029" y="90346"/>
            <a:ext cx="4746171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III. Góc nội tiếp</a:t>
            </a:r>
            <a:endParaRPr lang="vi-VN" sz="3600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Hộp Văn bản 6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E4A59D4-6164-170F-6D6B-F87A7F1DFAE2}"/>
              </a:ext>
            </a:extLst>
          </p:cNvPr>
          <p:cNvSpPr txBox="1"/>
          <p:nvPr/>
        </p:nvSpPr>
        <p:spPr>
          <a:xfrm>
            <a:off x="283029" y="1148255"/>
            <a:ext cx="6640286" cy="1745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32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 lí:</a:t>
            </a:r>
            <a:endParaRPr lang="vi-VN" sz="32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vi-VN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 góc ở tâm có số đo gấp hai lần số đo góc nội tiếp cùng chắn một cung</a:t>
            </a:r>
            <a:r>
              <a:rPr lang="vi-VN" sz="32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2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17B4B478-459D-5DBF-C99C-6D69A1F705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1409" y="4835155"/>
                <a:ext cx="6669903" cy="1065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4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3400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4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400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34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34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</m:d>
                  </m:oMath>
                </a14:m>
                <a:r>
                  <a:rPr lang="en-US" sz="3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4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AOB</m:t>
                        </m:r>
                      </m:e>
                    </m:acc>
                    <m:r>
                      <a:rPr lang="en-US" sz="3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4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4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4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acc>
                      <m:accPr>
                        <m:chr m:val="̂"/>
                        <m:ctrlPr>
                          <a:rPr lang="en-US" sz="3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4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AIB</m:t>
                        </m:r>
                      </m:e>
                    </m:acc>
                  </m:oMath>
                </a14:m>
                <a:r>
                  <a:rPr lang="en-US" sz="34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vi-VN" sz="2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Rectangle 2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17B4B478-459D-5DBF-C99C-6D69A1F705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51409" y="4835155"/>
                <a:ext cx="6669903" cy="1065228"/>
              </a:xfrm>
              <a:prstGeom prst="rect">
                <a:avLst/>
              </a:prstGeom>
              <a:blipFill>
                <a:blip r:embed="rId3"/>
                <a:stretch>
                  <a:fillRect l="-2559" t="-5714" r="-54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52BB863-86D2-6E3F-21A4-F4FD71941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04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endParaRPr kumimoji="0" lang="en-US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6" name="Group 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1BDA8E8-29C7-8D56-8006-4B65AD5AF06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89396" y="0"/>
            <a:ext cx="4219575" cy="5043114"/>
            <a:chOff x="2846" y="972"/>
            <a:chExt cx="1988" cy="2376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2E532A1D-FE7A-803D-B87B-464D3C1BB97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46" y="972"/>
              <a:ext cx="1988" cy="2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grpSp>
          <p:nvGrpSpPr>
            <p:cNvPr id="40" name="Group 8">
              <a:extLst>
                <a:ext uri="{FF2B5EF4-FFF2-40B4-BE49-F238E27FC236}">
                  <a16:creationId xmlns:a16="http://schemas.microsoft.com/office/drawing/2014/main" id="{BDFCDC5D-7E56-45C6-F5E7-D3645FC655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58" y="2235"/>
              <a:ext cx="307" cy="144"/>
              <a:chOff x="3658" y="2235"/>
              <a:chExt cx="307" cy="144"/>
            </a:xfrm>
          </p:grpSpPr>
          <p:sp>
            <p:nvSpPr>
              <p:cNvPr id="66" name="Freeform 6">
                <a:extLst>
                  <a:ext uri="{FF2B5EF4-FFF2-40B4-BE49-F238E27FC236}">
                    <a16:creationId xmlns:a16="http://schemas.microsoft.com/office/drawing/2014/main" id="{58151B93-26F6-5B0F-1A80-F7190BA48A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3" y="2235"/>
                <a:ext cx="231" cy="89"/>
              </a:xfrm>
              <a:custGeom>
                <a:avLst/>
                <a:gdLst>
                  <a:gd name="T0" fmla="*/ 231 w 231"/>
                  <a:gd name="T1" fmla="*/ 0 h 89"/>
                  <a:gd name="T2" fmla="*/ 33 w 231"/>
                  <a:gd name="T3" fmla="*/ 48 h 89"/>
                  <a:gd name="T4" fmla="*/ 0 w 231"/>
                  <a:gd name="T5" fmla="*/ 21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1" h="89">
                    <a:moveTo>
                      <a:pt x="231" y="0"/>
                    </a:moveTo>
                    <a:cubicBezTo>
                      <a:pt x="190" y="68"/>
                      <a:pt x="101" y="89"/>
                      <a:pt x="33" y="48"/>
                    </a:cubicBezTo>
                    <a:cubicBezTo>
                      <a:pt x="21" y="41"/>
                      <a:pt x="10" y="32"/>
                      <a:pt x="0" y="21"/>
                    </a:cubicBezTo>
                  </a:path>
                </a:pathLst>
              </a:custGeom>
              <a:noFill/>
              <a:ln w="47625" cap="flat">
                <a:solidFill>
                  <a:srgbClr val="FDFD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67" name="Freeform 7">
                <a:extLst>
                  <a:ext uri="{FF2B5EF4-FFF2-40B4-BE49-F238E27FC236}">
                    <a16:creationId xmlns:a16="http://schemas.microsoft.com/office/drawing/2014/main" id="{BD6D8040-949F-6046-6375-EE6E8DF5A1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8" y="2259"/>
                <a:ext cx="307" cy="120"/>
              </a:xfrm>
              <a:custGeom>
                <a:avLst/>
                <a:gdLst>
                  <a:gd name="T0" fmla="*/ 307 w 307"/>
                  <a:gd name="T1" fmla="*/ 0 h 120"/>
                  <a:gd name="T2" fmla="*/ 43 w 307"/>
                  <a:gd name="T3" fmla="*/ 65 h 120"/>
                  <a:gd name="T4" fmla="*/ 0 w 307"/>
                  <a:gd name="T5" fmla="*/ 2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7" h="120">
                    <a:moveTo>
                      <a:pt x="307" y="0"/>
                    </a:moveTo>
                    <a:cubicBezTo>
                      <a:pt x="252" y="91"/>
                      <a:pt x="134" y="120"/>
                      <a:pt x="43" y="65"/>
                    </a:cubicBezTo>
                    <a:cubicBezTo>
                      <a:pt x="27" y="55"/>
                      <a:pt x="12" y="43"/>
                      <a:pt x="0" y="29"/>
                    </a:cubicBezTo>
                  </a:path>
                </a:pathLst>
              </a:custGeom>
              <a:noFill/>
              <a:ln w="47625" cap="flat">
                <a:solidFill>
                  <a:srgbClr val="FDFD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</p:grp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E82EE1FE-3713-B699-8D2A-7423EC61A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3" y="1422"/>
              <a:ext cx="128" cy="38"/>
            </a:xfrm>
            <a:custGeom>
              <a:avLst/>
              <a:gdLst>
                <a:gd name="T0" fmla="*/ 128 w 128"/>
                <a:gd name="T1" fmla="*/ 0 h 38"/>
                <a:gd name="T2" fmla="*/ 0 w 128"/>
                <a:gd name="T3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8" h="38">
                  <a:moveTo>
                    <a:pt x="128" y="0"/>
                  </a:moveTo>
                  <a:cubicBezTo>
                    <a:pt x="92" y="29"/>
                    <a:pt x="44" y="38"/>
                    <a:pt x="0" y="26"/>
                  </a:cubicBezTo>
                </a:path>
              </a:pathLst>
            </a:cu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grpSp>
          <p:nvGrpSpPr>
            <p:cNvPr id="42" name="Group 12">
              <a:extLst>
                <a:ext uri="{FF2B5EF4-FFF2-40B4-BE49-F238E27FC236}">
                  <a16:creationId xmlns:a16="http://schemas.microsoft.com/office/drawing/2014/main" id="{EF30F21E-5144-B19D-517C-D5BC2A5E20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8" y="1268"/>
              <a:ext cx="1786" cy="2063"/>
              <a:chOff x="2908" y="1268"/>
              <a:chExt cx="1786" cy="2063"/>
            </a:xfrm>
          </p:grpSpPr>
          <p:sp>
            <p:nvSpPr>
              <p:cNvPr id="64" name="Oval 10">
                <a:extLst>
                  <a:ext uri="{FF2B5EF4-FFF2-40B4-BE49-F238E27FC236}">
                    <a16:creationId xmlns:a16="http://schemas.microsoft.com/office/drawing/2014/main" id="{FB874D1C-E9A3-EAAB-709F-AAA87FB72C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8" y="1268"/>
                <a:ext cx="1786" cy="1784"/>
              </a:xfrm>
              <a:prstGeom prst="ellipse">
                <a:avLst/>
              </a:prstGeom>
              <a:noFill/>
              <a:ln w="47625" cap="flat">
                <a:solidFill>
                  <a:srgbClr val="FDFD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65" name="Rectangle 11">
                <a:extLst>
                  <a:ext uri="{FF2B5EF4-FFF2-40B4-BE49-F238E27FC236}">
                    <a16:creationId xmlns:a16="http://schemas.microsoft.com/office/drawing/2014/main" id="{927A07E7-E163-02C6-7222-93D10906FD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7" y="3042"/>
                <a:ext cx="258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vi-VN" sz="27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m</a:t>
                </a:r>
                <a:endParaRPr kumimoji="0" lang="vi-VN" altLang="vi-V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3" name="Line 13">
              <a:extLst>
                <a:ext uri="{FF2B5EF4-FFF2-40B4-BE49-F238E27FC236}">
                  <a16:creationId xmlns:a16="http://schemas.microsoft.com/office/drawing/2014/main" id="{64403E60-4C2A-9477-7E73-A8C2A7C94D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34" y="2622"/>
              <a:ext cx="1431" cy="132"/>
            </a:xfrm>
            <a:prstGeom prst="lin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4" name="Line 14">
              <a:extLst>
                <a:ext uri="{FF2B5EF4-FFF2-40B4-BE49-F238E27FC236}">
                  <a16:creationId xmlns:a16="http://schemas.microsoft.com/office/drawing/2014/main" id="{4E24EF0D-E7B5-ACC5-7106-77901FC491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34" y="1309"/>
              <a:ext cx="398" cy="1445"/>
            </a:xfrm>
            <a:prstGeom prst="lin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5" name="Line 15">
              <a:extLst>
                <a:ext uri="{FF2B5EF4-FFF2-40B4-BE49-F238E27FC236}">
                  <a16:creationId xmlns:a16="http://schemas.microsoft.com/office/drawing/2014/main" id="{F2FBDA4C-C6F1-4DC1-F2C3-3198174F26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32" y="1309"/>
              <a:ext cx="1033" cy="1313"/>
            </a:xfrm>
            <a:prstGeom prst="lin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6" name="Line 16">
              <a:extLst>
                <a:ext uri="{FF2B5EF4-FFF2-40B4-BE49-F238E27FC236}">
                  <a16:creationId xmlns:a16="http://schemas.microsoft.com/office/drawing/2014/main" id="{8DD98939-B20A-A743-F137-59BBCA4DF2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01" y="2160"/>
              <a:ext cx="764" cy="462"/>
            </a:xfrm>
            <a:prstGeom prst="lin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7" name="Line 17">
              <a:extLst>
                <a:ext uri="{FF2B5EF4-FFF2-40B4-BE49-F238E27FC236}">
                  <a16:creationId xmlns:a16="http://schemas.microsoft.com/office/drawing/2014/main" id="{46304F96-A430-2F2F-F9DC-0D0A014B67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34" y="2160"/>
              <a:ext cx="667" cy="594"/>
            </a:xfrm>
            <a:prstGeom prst="lin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grpSp>
          <p:nvGrpSpPr>
            <p:cNvPr id="48" name="Group 21">
              <a:extLst>
                <a:ext uri="{FF2B5EF4-FFF2-40B4-BE49-F238E27FC236}">
                  <a16:creationId xmlns:a16="http://schemas.microsoft.com/office/drawing/2014/main" id="{AC23DAD1-1F45-97F0-1E6F-E37EE378A9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2" y="2730"/>
              <a:ext cx="234" cy="307"/>
              <a:chOff x="2972" y="2730"/>
              <a:chExt cx="234" cy="307"/>
            </a:xfrm>
          </p:grpSpPr>
          <p:sp>
            <p:nvSpPr>
              <p:cNvPr id="61" name="Oval 18">
                <a:extLst>
                  <a:ext uri="{FF2B5EF4-FFF2-40B4-BE49-F238E27FC236}">
                    <a16:creationId xmlns:a16="http://schemas.microsoft.com/office/drawing/2014/main" id="{54C1C656-A56A-DA68-9212-8CAB4FDA87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0" y="2730"/>
                <a:ext cx="48" cy="4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62" name="Oval 19">
                <a:extLst>
                  <a:ext uri="{FF2B5EF4-FFF2-40B4-BE49-F238E27FC236}">
                    <a16:creationId xmlns:a16="http://schemas.microsoft.com/office/drawing/2014/main" id="{BE3FC374-E4C2-75B4-8E79-1A0166256F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0" y="2730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63" name="Rectangle 20">
                <a:extLst>
                  <a:ext uri="{FF2B5EF4-FFF2-40B4-BE49-F238E27FC236}">
                    <a16:creationId xmlns:a16="http://schemas.microsoft.com/office/drawing/2014/main" id="{0CFD890D-CB25-F9FD-9308-55793AEE23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2" y="2748"/>
                <a:ext cx="234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vi-VN" sz="27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A</a:t>
                </a:r>
                <a:endParaRPr kumimoji="0" lang="vi-VN" altLang="vi-V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9" name="Group 25">
              <a:extLst>
                <a:ext uri="{FF2B5EF4-FFF2-40B4-BE49-F238E27FC236}">
                  <a16:creationId xmlns:a16="http://schemas.microsoft.com/office/drawing/2014/main" id="{B1227E3B-52E3-23BA-17DD-9AB0BB3F6D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65" y="1884"/>
              <a:ext cx="245" cy="300"/>
              <a:chOff x="3765" y="1884"/>
              <a:chExt cx="245" cy="300"/>
            </a:xfrm>
          </p:grpSpPr>
          <p:sp>
            <p:nvSpPr>
              <p:cNvPr id="58" name="Oval 22">
                <a:extLst>
                  <a:ext uri="{FF2B5EF4-FFF2-40B4-BE49-F238E27FC236}">
                    <a16:creationId xmlns:a16="http://schemas.microsoft.com/office/drawing/2014/main" id="{8BB14269-0BB0-182E-A2A9-84B7D7E039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77" y="2136"/>
                <a:ext cx="48" cy="4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59" name="Oval 23">
                <a:extLst>
                  <a:ext uri="{FF2B5EF4-FFF2-40B4-BE49-F238E27FC236}">
                    <a16:creationId xmlns:a16="http://schemas.microsoft.com/office/drawing/2014/main" id="{52846E78-E099-E2DD-E5A1-2A2FF882FF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77" y="2136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60" name="Rectangle 24">
                <a:extLst>
                  <a:ext uri="{FF2B5EF4-FFF2-40B4-BE49-F238E27FC236}">
                    <a16:creationId xmlns:a16="http://schemas.microsoft.com/office/drawing/2014/main" id="{8C0B3DC9-9B71-4F55-AB82-51E42D6B99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5" y="1884"/>
                <a:ext cx="245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vi-VN" sz="27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O</a:t>
                </a:r>
                <a:endParaRPr kumimoji="0" lang="vi-VN" altLang="vi-V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0" name="Group 29">
              <a:extLst>
                <a:ext uri="{FF2B5EF4-FFF2-40B4-BE49-F238E27FC236}">
                  <a16:creationId xmlns:a16="http://schemas.microsoft.com/office/drawing/2014/main" id="{80B13984-7B74-BB42-0D28-01489B7569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41" y="2598"/>
              <a:ext cx="293" cy="289"/>
              <a:chOff x="4541" y="2598"/>
              <a:chExt cx="293" cy="289"/>
            </a:xfrm>
          </p:grpSpPr>
          <p:sp>
            <p:nvSpPr>
              <p:cNvPr id="55" name="Oval 26">
                <a:extLst>
                  <a:ext uri="{FF2B5EF4-FFF2-40B4-BE49-F238E27FC236}">
                    <a16:creationId xmlns:a16="http://schemas.microsoft.com/office/drawing/2014/main" id="{C3574481-ACD6-D990-9A33-2383A92E89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41" y="2598"/>
                <a:ext cx="48" cy="4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56" name="Oval 27">
                <a:extLst>
                  <a:ext uri="{FF2B5EF4-FFF2-40B4-BE49-F238E27FC236}">
                    <a16:creationId xmlns:a16="http://schemas.microsoft.com/office/drawing/2014/main" id="{E6BB05BA-62D9-2693-C8EF-02A24F5BEF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41" y="2598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57" name="Rectangle 28">
                <a:extLst>
                  <a:ext uri="{FF2B5EF4-FFF2-40B4-BE49-F238E27FC236}">
                    <a16:creationId xmlns:a16="http://schemas.microsoft.com/office/drawing/2014/main" id="{FE753428-0FC1-00C2-AA60-BE3D812C7C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0" y="2598"/>
                <a:ext cx="234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vi-VN" sz="27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B</a:t>
                </a:r>
                <a:endParaRPr kumimoji="0" lang="vi-VN" altLang="vi-V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1" name="Group 33">
              <a:extLst>
                <a:ext uri="{FF2B5EF4-FFF2-40B4-BE49-F238E27FC236}">
                  <a16:creationId xmlns:a16="http://schemas.microsoft.com/office/drawing/2014/main" id="{86A52650-FE03-60F7-302E-E6C4A16FBA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7" y="1033"/>
              <a:ext cx="221" cy="300"/>
              <a:chOff x="3507" y="1033"/>
              <a:chExt cx="221" cy="300"/>
            </a:xfrm>
          </p:grpSpPr>
          <p:sp>
            <p:nvSpPr>
              <p:cNvPr id="52" name="Oval 30">
                <a:extLst>
                  <a:ext uri="{FF2B5EF4-FFF2-40B4-BE49-F238E27FC236}">
                    <a16:creationId xmlns:a16="http://schemas.microsoft.com/office/drawing/2014/main" id="{08108F7D-89A5-5274-CEFB-86915545A7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7" y="1285"/>
                <a:ext cx="49" cy="4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53" name="Oval 31">
                <a:extLst>
                  <a:ext uri="{FF2B5EF4-FFF2-40B4-BE49-F238E27FC236}">
                    <a16:creationId xmlns:a16="http://schemas.microsoft.com/office/drawing/2014/main" id="{7B78D79C-39B0-9DD8-1789-BEEF8AD353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7" y="1285"/>
                <a:ext cx="49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54" name="Rectangle 32">
                <a:extLst>
                  <a:ext uri="{FF2B5EF4-FFF2-40B4-BE49-F238E27FC236}">
                    <a16:creationId xmlns:a16="http://schemas.microsoft.com/office/drawing/2014/main" id="{71594385-04AE-20AC-19A1-69BEEB7FCE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5" y="1033"/>
                <a:ext cx="173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vi-VN" sz="27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I</a:t>
                </a:r>
                <a:endParaRPr kumimoji="0" lang="vi-VN" altLang="vi-V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7584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BCFF220-4ADB-C89D-254B-2A96C3291793}"/>
              </a:ext>
            </a:extLst>
          </p:cNvPr>
          <p:cNvSpPr txBox="1"/>
          <p:nvPr/>
        </p:nvSpPr>
        <p:spPr>
          <a:xfrm>
            <a:off x="283029" y="90346"/>
            <a:ext cx="4746171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III. Góc nội tiếp</a:t>
            </a:r>
            <a:endParaRPr lang="vi-VN" sz="3600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Hộp Văn bản 6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E4A59D4-6164-170F-6D6B-F87A7F1DFAE2}"/>
                  </a:ext>
                </a:extLst>
              </p:cNvPr>
              <p:cNvSpPr txBox="1"/>
              <p:nvPr/>
            </p:nvSpPr>
            <p:spPr>
              <a:xfrm>
                <a:off x="408214" y="1123136"/>
                <a:ext cx="6640286" cy="28784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vi-VN" sz="3200" b="1" i="1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 quả:</a:t>
                </a:r>
              </a:p>
              <a:p>
                <a:pPr algn="just">
                  <a:lnSpc>
                    <a:spcPct val="115000"/>
                  </a:lnSpc>
                </a:pPr>
                <a:r>
                  <a:rPr lang="vi-VN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 một đường tròn, góc nội tiếp có số đo bằng nửa số đo cung bị chắn. Góc nội tiếp chắn nửa đường tròn có số đo bằng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90</m:t>
                    </m:r>
                    <m:r>
                      <a:rPr lang="en-US" sz="32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32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vi-VN" sz="32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.</a:t>
                </a:r>
              </a:p>
            </p:txBody>
          </p:sp>
        </mc:Choice>
        <mc:Fallback>
          <p:sp>
            <p:nvSpPr>
              <p:cNvPr id="7" name="Hộp Văn bản 6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E4A59D4-6164-170F-6D6B-F87A7F1DFA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14" y="1123136"/>
                <a:ext cx="6640286" cy="2878480"/>
              </a:xfrm>
              <a:prstGeom prst="rect">
                <a:avLst/>
              </a:prstGeom>
              <a:blipFill>
                <a:blip r:embed="rId2"/>
                <a:stretch>
                  <a:fillRect l="-2388" t="-1907" r="-2296" b="-5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2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17B4B478-459D-5DBF-C99C-6D69A1F705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3422" y="4956593"/>
                <a:ext cx="6913684" cy="801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vi-VN" sz="3200" b="0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kumimoji="0" lang="en-US" altLang="vi-VN" sz="3200" b="0" i="1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kumimoji="0" lang="en-US" altLang="vi-VN" sz="3200" b="0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vi-VN" sz="3200" b="0" i="1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kumimoji="0" lang="en-US" altLang="vi-VN" sz="3200" b="0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(O),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𝐴𝐼𝐵</m:t>
                        </m:r>
                      </m:e>
                    </m:acc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sđ</a:t>
                </a:r>
                <a14:m>
                  <m:oMath xmlns:m="http://schemas.openxmlformats.org/officeDocument/2006/math"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𝐴𝑚𝐵</m:t>
                        </m:r>
                      </m:e>
                    </m:groupChr>
                  </m:oMath>
                </a14:m>
                <a:endParaRPr kumimoji="0" lang="en-US" altLang="vi-VN" sz="32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Rectangle 2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17B4B478-459D-5DBF-C99C-6D69A1F705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83422" y="4956593"/>
                <a:ext cx="6913684" cy="801310"/>
              </a:xfrm>
              <a:prstGeom prst="rect">
                <a:avLst/>
              </a:prstGeom>
              <a:blipFill>
                <a:blip r:embed="rId3"/>
                <a:stretch>
                  <a:fillRect l="-2293" b="-909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52BB863-86D2-6E3F-21A4-F4FD71941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04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endParaRPr kumimoji="0" lang="en-US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5" name="Group 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193EA89-3C96-DC94-C713-69144841E56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435396" y="0"/>
            <a:ext cx="4219575" cy="5043114"/>
            <a:chOff x="2846" y="972"/>
            <a:chExt cx="1988" cy="2376"/>
          </a:xfrm>
        </p:grpSpPr>
        <p:sp>
          <p:nvSpPr>
            <p:cNvPr id="13" name="AutoShape 3">
              <a:extLst>
                <a:ext uri="{FF2B5EF4-FFF2-40B4-BE49-F238E27FC236}">
                  <a16:creationId xmlns:a16="http://schemas.microsoft.com/office/drawing/2014/main" id="{70B9416B-CE43-7581-1E31-E0EB02B080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46" y="972"/>
              <a:ext cx="1988" cy="2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grpSp>
          <p:nvGrpSpPr>
            <p:cNvPr id="39" name="Group 8">
              <a:extLst>
                <a:ext uri="{FF2B5EF4-FFF2-40B4-BE49-F238E27FC236}">
                  <a16:creationId xmlns:a16="http://schemas.microsoft.com/office/drawing/2014/main" id="{16975E11-A63D-2D6E-31B6-806A90F9E2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58" y="2235"/>
              <a:ext cx="307" cy="144"/>
              <a:chOff x="3658" y="2235"/>
              <a:chExt cx="307" cy="144"/>
            </a:xfrm>
          </p:grpSpPr>
          <p:sp>
            <p:nvSpPr>
              <p:cNvPr id="65" name="Freeform 6">
                <a:extLst>
                  <a:ext uri="{FF2B5EF4-FFF2-40B4-BE49-F238E27FC236}">
                    <a16:creationId xmlns:a16="http://schemas.microsoft.com/office/drawing/2014/main" id="{79122BD0-8909-4C2B-7E6B-A605F44CD3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3" y="2235"/>
                <a:ext cx="231" cy="89"/>
              </a:xfrm>
              <a:custGeom>
                <a:avLst/>
                <a:gdLst>
                  <a:gd name="T0" fmla="*/ 231 w 231"/>
                  <a:gd name="T1" fmla="*/ 0 h 89"/>
                  <a:gd name="T2" fmla="*/ 33 w 231"/>
                  <a:gd name="T3" fmla="*/ 48 h 89"/>
                  <a:gd name="T4" fmla="*/ 0 w 231"/>
                  <a:gd name="T5" fmla="*/ 21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1" h="89">
                    <a:moveTo>
                      <a:pt x="231" y="0"/>
                    </a:moveTo>
                    <a:cubicBezTo>
                      <a:pt x="190" y="68"/>
                      <a:pt x="101" y="89"/>
                      <a:pt x="33" y="48"/>
                    </a:cubicBezTo>
                    <a:cubicBezTo>
                      <a:pt x="21" y="41"/>
                      <a:pt x="10" y="32"/>
                      <a:pt x="0" y="21"/>
                    </a:cubicBezTo>
                  </a:path>
                </a:pathLst>
              </a:custGeom>
              <a:noFill/>
              <a:ln w="47625" cap="flat">
                <a:solidFill>
                  <a:srgbClr val="FDFD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66" name="Freeform 7">
                <a:extLst>
                  <a:ext uri="{FF2B5EF4-FFF2-40B4-BE49-F238E27FC236}">
                    <a16:creationId xmlns:a16="http://schemas.microsoft.com/office/drawing/2014/main" id="{8FF70D9E-F04D-1A08-683A-8E1095EFBD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8" y="2259"/>
                <a:ext cx="307" cy="120"/>
              </a:xfrm>
              <a:custGeom>
                <a:avLst/>
                <a:gdLst>
                  <a:gd name="T0" fmla="*/ 307 w 307"/>
                  <a:gd name="T1" fmla="*/ 0 h 120"/>
                  <a:gd name="T2" fmla="*/ 43 w 307"/>
                  <a:gd name="T3" fmla="*/ 65 h 120"/>
                  <a:gd name="T4" fmla="*/ 0 w 307"/>
                  <a:gd name="T5" fmla="*/ 2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7" h="120">
                    <a:moveTo>
                      <a:pt x="307" y="0"/>
                    </a:moveTo>
                    <a:cubicBezTo>
                      <a:pt x="252" y="91"/>
                      <a:pt x="134" y="120"/>
                      <a:pt x="43" y="65"/>
                    </a:cubicBezTo>
                    <a:cubicBezTo>
                      <a:pt x="27" y="55"/>
                      <a:pt x="12" y="43"/>
                      <a:pt x="0" y="29"/>
                    </a:cubicBezTo>
                  </a:path>
                </a:pathLst>
              </a:custGeom>
              <a:noFill/>
              <a:ln w="47625" cap="flat">
                <a:solidFill>
                  <a:srgbClr val="FDFD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</p:grp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65361508-8312-E874-3D0D-96FC080B2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3" y="1422"/>
              <a:ext cx="128" cy="38"/>
            </a:xfrm>
            <a:custGeom>
              <a:avLst/>
              <a:gdLst>
                <a:gd name="T0" fmla="*/ 128 w 128"/>
                <a:gd name="T1" fmla="*/ 0 h 38"/>
                <a:gd name="T2" fmla="*/ 0 w 128"/>
                <a:gd name="T3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8" h="38">
                  <a:moveTo>
                    <a:pt x="128" y="0"/>
                  </a:moveTo>
                  <a:cubicBezTo>
                    <a:pt x="92" y="29"/>
                    <a:pt x="44" y="38"/>
                    <a:pt x="0" y="26"/>
                  </a:cubicBezTo>
                </a:path>
              </a:pathLst>
            </a:cu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grpSp>
          <p:nvGrpSpPr>
            <p:cNvPr id="41" name="Group 12">
              <a:extLst>
                <a:ext uri="{FF2B5EF4-FFF2-40B4-BE49-F238E27FC236}">
                  <a16:creationId xmlns:a16="http://schemas.microsoft.com/office/drawing/2014/main" id="{73423DCE-B608-1692-A77F-9DA5042B4A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8" y="1268"/>
              <a:ext cx="1786" cy="2063"/>
              <a:chOff x="2908" y="1268"/>
              <a:chExt cx="1786" cy="2063"/>
            </a:xfrm>
          </p:grpSpPr>
          <p:sp>
            <p:nvSpPr>
              <p:cNvPr id="63" name="Oval 10">
                <a:extLst>
                  <a:ext uri="{FF2B5EF4-FFF2-40B4-BE49-F238E27FC236}">
                    <a16:creationId xmlns:a16="http://schemas.microsoft.com/office/drawing/2014/main" id="{F3B2E2DA-7648-0EF5-8E86-58891A1E71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8" y="1268"/>
                <a:ext cx="1786" cy="1784"/>
              </a:xfrm>
              <a:prstGeom prst="ellipse">
                <a:avLst/>
              </a:prstGeom>
              <a:noFill/>
              <a:ln w="47625" cap="flat">
                <a:solidFill>
                  <a:srgbClr val="FDFD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64" name="Rectangle 11">
                <a:extLst>
                  <a:ext uri="{FF2B5EF4-FFF2-40B4-BE49-F238E27FC236}">
                    <a16:creationId xmlns:a16="http://schemas.microsoft.com/office/drawing/2014/main" id="{29422821-D4E5-5656-0615-5994D7EC5A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7" y="3042"/>
                <a:ext cx="258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vi-VN" sz="27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m</a:t>
                </a:r>
                <a:endParaRPr kumimoji="0" lang="vi-VN" altLang="vi-V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2" name="Line 13">
              <a:extLst>
                <a:ext uri="{FF2B5EF4-FFF2-40B4-BE49-F238E27FC236}">
                  <a16:creationId xmlns:a16="http://schemas.microsoft.com/office/drawing/2014/main" id="{CC5FEF12-B002-7F71-5DC8-66016A9857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34" y="2622"/>
              <a:ext cx="1431" cy="132"/>
            </a:xfrm>
            <a:prstGeom prst="lin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3" name="Line 14">
              <a:extLst>
                <a:ext uri="{FF2B5EF4-FFF2-40B4-BE49-F238E27FC236}">
                  <a16:creationId xmlns:a16="http://schemas.microsoft.com/office/drawing/2014/main" id="{95AB0974-CC57-45A1-3090-DA96F6AAD7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34" y="1309"/>
              <a:ext cx="398" cy="1445"/>
            </a:xfrm>
            <a:prstGeom prst="lin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4" name="Line 15">
              <a:extLst>
                <a:ext uri="{FF2B5EF4-FFF2-40B4-BE49-F238E27FC236}">
                  <a16:creationId xmlns:a16="http://schemas.microsoft.com/office/drawing/2014/main" id="{D5C424D9-5202-634F-5C6E-0114F3EFCA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32" y="1309"/>
              <a:ext cx="1033" cy="1313"/>
            </a:xfrm>
            <a:prstGeom prst="lin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5" name="Line 16">
              <a:extLst>
                <a:ext uri="{FF2B5EF4-FFF2-40B4-BE49-F238E27FC236}">
                  <a16:creationId xmlns:a16="http://schemas.microsoft.com/office/drawing/2014/main" id="{AE4F1079-F662-4580-2497-0EDDCB6064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01" y="2160"/>
              <a:ext cx="764" cy="462"/>
            </a:xfrm>
            <a:prstGeom prst="lin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6" name="Line 17">
              <a:extLst>
                <a:ext uri="{FF2B5EF4-FFF2-40B4-BE49-F238E27FC236}">
                  <a16:creationId xmlns:a16="http://schemas.microsoft.com/office/drawing/2014/main" id="{F909CC49-4500-90D2-0EB0-77837C4830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34" y="2160"/>
              <a:ext cx="667" cy="594"/>
            </a:xfrm>
            <a:prstGeom prst="lin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grpSp>
          <p:nvGrpSpPr>
            <p:cNvPr id="47" name="Group 21">
              <a:extLst>
                <a:ext uri="{FF2B5EF4-FFF2-40B4-BE49-F238E27FC236}">
                  <a16:creationId xmlns:a16="http://schemas.microsoft.com/office/drawing/2014/main" id="{AD72EBBF-303D-D9D6-C826-7CAC5F0BF5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2" y="2730"/>
              <a:ext cx="234" cy="307"/>
              <a:chOff x="2972" y="2730"/>
              <a:chExt cx="234" cy="307"/>
            </a:xfrm>
          </p:grpSpPr>
          <p:sp>
            <p:nvSpPr>
              <p:cNvPr id="60" name="Oval 18">
                <a:extLst>
                  <a:ext uri="{FF2B5EF4-FFF2-40B4-BE49-F238E27FC236}">
                    <a16:creationId xmlns:a16="http://schemas.microsoft.com/office/drawing/2014/main" id="{2A015211-0E2B-AB70-953E-7FB8F4C3A5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0" y="2730"/>
                <a:ext cx="48" cy="4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61" name="Oval 19">
                <a:extLst>
                  <a:ext uri="{FF2B5EF4-FFF2-40B4-BE49-F238E27FC236}">
                    <a16:creationId xmlns:a16="http://schemas.microsoft.com/office/drawing/2014/main" id="{09298B3E-C86D-B2A5-0CB1-A0B183490A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0" y="2730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62" name="Rectangle 20">
                <a:extLst>
                  <a:ext uri="{FF2B5EF4-FFF2-40B4-BE49-F238E27FC236}">
                    <a16:creationId xmlns:a16="http://schemas.microsoft.com/office/drawing/2014/main" id="{D8AF810D-0A17-67A2-E239-80021407F4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2" y="2748"/>
                <a:ext cx="234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vi-VN" sz="27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A</a:t>
                </a:r>
                <a:endParaRPr kumimoji="0" lang="vi-VN" altLang="vi-V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8" name="Group 25">
              <a:extLst>
                <a:ext uri="{FF2B5EF4-FFF2-40B4-BE49-F238E27FC236}">
                  <a16:creationId xmlns:a16="http://schemas.microsoft.com/office/drawing/2014/main" id="{18DC0475-7FF9-A0C4-1FF9-143AFE88F9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65" y="1884"/>
              <a:ext cx="245" cy="300"/>
              <a:chOff x="3765" y="1884"/>
              <a:chExt cx="245" cy="300"/>
            </a:xfrm>
          </p:grpSpPr>
          <p:sp>
            <p:nvSpPr>
              <p:cNvPr id="57" name="Oval 22">
                <a:extLst>
                  <a:ext uri="{FF2B5EF4-FFF2-40B4-BE49-F238E27FC236}">
                    <a16:creationId xmlns:a16="http://schemas.microsoft.com/office/drawing/2014/main" id="{35B31D89-910E-B949-F5AB-6221592C22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77" y="2136"/>
                <a:ext cx="48" cy="4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58" name="Oval 23">
                <a:extLst>
                  <a:ext uri="{FF2B5EF4-FFF2-40B4-BE49-F238E27FC236}">
                    <a16:creationId xmlns:a16="http://schemas.microsoft.com/office/drawing/2014/main" id="{9D6BE1DD-7A07-B7D8-BD3D-79B0E72BA5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77" y="2136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59" name="Rectangle 24">
                <a:extLst>
                  <a:ext uri="{FF2B5EF4-FFF2-40B4-BE49-F238E27FC236}">
                    <a16:creationId xmlns:a16="http://schemas.microsoft.com/office/drawing/2014/main" id="{C2DF71E2-965D-AD27-B6E0-32BDE2A0A4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5" y="1884"/>
                <a:ext cx="245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vi-VN" sz="27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O</a:t>
                </a:r>
                <a:endParaRPr kumimoji="0" lang="vi-VN" altLang="vi-V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9" name="Group 29">
              <a:extLst>
                <a:ext uri="{FF2B5EF4-FFF2-40B4-BE49-F238E27FC236}">
                  <a16:creationId xmlns:a16="http://schemas.microsoft.com/office/drawing/2014/main" id="{E7DDF6B8-F88D-5328-BE94-1647903F63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41" y="2598"/>
              <a:ext cx="293" cy="289"/>
              <a:chOff x="4541" y="2598"/>
              <a:chExt cx="293" cy="289"/>
            </a:xfrm>
          </p:grpSpPr>
          <p:sp>
            <p:nvSpPr>
              <p:cNvPr id="54" name="Oval 26">
                <a:extLst>
                  <a:ext uri="{FF2B5EF4-FFF2-40B4-BE49-F238E27FC236}">
                    <a16:creationId xmlns:a16="http://schemas.microsoft.com/office/drawing/2014/main" id="{6B33C449-7F9D-BFF8-DAA7-F2A4518956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41" y="2598"/>
                <a:ext cx="48" cy="4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55" name="Oval 27">
                <a:extLst>
                  <a:ext uri="{FF2B5EF4-FFF2-40B4-BE49-F238E27FC236}">
                    <a16:creationId xmlns:a16="http://schemas.microsoft.com/office/drawing/2014/main" id="{FA4BE0D6-AEDB-6266-9DDB-D22C5BDE92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41" y="2598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56" name="Rectangle 28">
                <a:extLst>
                  <a:ext uri="{FF2B5EF4-FFF2-40B4-BE49-F238E27FC236}">
                    <a16:creationId xmlns:a16="http://schemas.microsoft.com/office/drawing/2014/main" id="{868ABCC3-F04F-4C83-E280-42CD9C722B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0" y="2598"/>
                <a:ext cx="234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vi-VN" sz="27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B</a:t>
                </a:r>
                <a:endParaRPr kumimoji="0" lang="vi-VN" altLang="vi-V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0" name="Group 33">
              <a:extLst>
                <a:ext uri="{FF2B5EF4-FFF2-40B4-BE49-F238E27FC236}">
                  <a16:creationId xmlns:a16="http://schemas.microsoft.com/office/drawing/2014/main" id="{F2C57CE5-CB80-D0C2-EADF-B4EB46F8B0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7" y="1033"/>
              <a:ext cx="221" cy="300"/>
              <a:chOff x="3507" y="1033"/>
              <a:chExt cx="221" cy="300"/>
            </a:xfrm>
          </p:grpSpPr>
          <p:sp>
            <p:nvSpPr>
              <p:cNvPr id="51" name="Oval 30">
                <a:extLst>
                  <a:ext uri="{FF2B5EF4-FFF2-40B4-BE49-F238E27FC236}">
                    <a16:creationId xmlns:a16="http://schemas.microsoft.com/office/drawing/2014/main" id="{C544F31A-8103-AC5B-5D39-A6A812F659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7" y="1285"/>
                <a:ext cx="49" cy="4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52" name="Oval 31">
                <a:extLst>
                  <a:ext uri="{FF2B5EF4-FFF2-40B4-BE49-F238E27FC236}">
                    <a16:creationId xmlns:a16="http://schemas.microsoft.com/office/drawing/2014/main" id="{6570E4F9-731A-D402-BB81-D73E3DD94C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7" y="1285"/>
                <a:ext cx="49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53" name="Rectangle 32">
                <a:extLst>
                  <a:ext uri="{FF2B5EF4-FFF2-40B4-BE49-F238E27FC236}">
                    <a16:creationId xmlns:a16="http://schemas.microsoft.com/office/drawing/2014/main" id="{05B4423C-E0A9-1971-CF18-694147AD4A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5" y="1033"/>
                <a:ext cx="173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vi-VN" sz="27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I</a:t>
                </a:r>
                <a:endParaRPr kumimoji="0" lang="vi-VN" altLang="vi-V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258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1111C43-94DC-3957-396C-4576AA328DB5}"/>
              </a:ext>
            </a:extLst>
          </p:cNvPr>
          <p:cNvSpPr txBox="1"/>
          <p:nvPr/>
        </p:nvSpPr>
        <p:spPr>
          <a:xfrm>
            <a:off x="283029" y="90346"/>
            <a:ext cx="4746171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III. Góc nội tiếp</a:t>
            </a:r>
            <a:endParaRPr lang="vi-VN" sz="3600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Hộp Văn bản 4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9E1B13EB-FABC-3C0E-6619-558A6ACDD90F}"/>
                  </a:ext>
                </a:extLst>
              </p:cNvPr>
              <p:cNvSpPr txBox="1"/>
              <p:nvPr/>
            </p:nvSpPr>
            <p:spPr>
              <a:xfrm>
                <a:off x="413656" y="768673"/>
                <a:ext cx="10417629" cy="11949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vi-VN" sz="3200" b="1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Ví dụ 6 (SGK – trang 116).</a:t>
                </a:r>
                <a:r>
                  <a:rPr lang="vi-VN" sz="32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>
                    <a:solidFill>
                      <a:schemeClr val="bg1">
                        <a:lumMod val="9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 số đo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200" b="0" i="1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MIN</m:t>
                        </m:r>
                      </m:e>
                    </m:acc>
                  </m:oMath>
                </a14:m>
                <a:r>
                  <a:rPr lang="vi-VN" sz="3200" i="1" dirty="0">
                    <a:solidFill>
                      <a:schemeClr val="bg1">
                        <a:lumMod val="9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>
                    <a:solidFill>
                      <a:schemeClr val="bg1">
                        <a:lumMod val="9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ở Hình 58.</a:t>
                </a:r>
                <a:endParaRPr lang="vi-VN" sz="3200" dirty="0">
                  <a:solidFill>
                    <a:schemeClr val="bg1">
                      <a:lumMod val="9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</a:pPr>
                <a:r>
                  <a:rPr lang="vi-VN" sz="3200" b="1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3200" dirty="0">
                  <a:solidFill>
                    <a:srgbClr val="FFC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Hộp Văn bản 4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9E1B13EB-FABC-3C0E-6619-558A6ACDD9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56" y="768673"/>
                <a:ext cx="10417629" cy="1194943"/>
              </a:xfrm>
              <a:prstGeom prst="rect">
                <a:avLst/>
              </a:prstGeom>
              <a:blipFill>
                <a:blip r:embed="rId2"/>
                <a:stretch>
                  <a:fillRect l="-1521" t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Hộp Văn bản 13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FF48F84-745D-864B-20FD-917AA88868A1}"/>
                  </a:ext>
                </a:extLst>
              </p:cNvPr>
              <p:cNvSpPr txBox="1"/>
              <p:nvPr/>
            </p:nvSpPr>
            <p:spPr>
              <a:xfrm>
                <a:off x="457992" y="1469819"/>
                <a:ext cx="6096000" cy="30566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 </a:t>
                </a:r>
                <a:r>
                  <a:rPr lang="en-US" sz="3200" b="1" dirty="0" err="1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</a:t>
                </a:r>
                <a:r>
                  <a:rPr lang="vi-VN" sz="3200" b="1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ải: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 đường tròn</a:t>
                </a:r>
                <a:r>
                  <a:rPr lang="vi-VN" sz="32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vi-VN" sz="32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vi-VN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): Vì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200" b="0" i="1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MON</m:t>
                        </m:r>
                      </m:e>
                    </m:acc>
                  </m:oMath>
                </a14:m>
                <a:r>
                  <a:rPr lang="vi-VN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góc ở tâm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200" b="0" i="1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MIN</m:t>
                        </m:r>
                      </m:e>
                    </m:acc>
                  </m:oMath>
                </a14:m>
                <a:r>
                  <a:rPr lang="vi-VN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góc nội tiếp cùng chắn cung </a:t>
                </a:r>
                <a:r>
                  <a:rPr lang="vi-VN" sz="32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MN </a:t>
                </a:r>
                <a:r>
                  <a:rPr lang="vi-VN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vi-VN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14" name="Hộp Văn bản 13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FF48F84-745D-864B-20FD-917AA88868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992" y="1469819"/>
                <a:ext cx="6096000" cy="3056671"/>
              </a:xfrm>
              <a:prstGeom prst="rect">
                <a:avLst/>
              </a:prstGeom>
              <a:blipFill>
                <a:blip r:embed="rId3"/>
                <a:stretch>
                  <a:fillRect l="-2500" r="-2600" b="-3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6A7A0204-2491-6D02-A3C3-1DB344A6AACB}"/>
                  </a:ext>
                </a:extLst>
              </p:cNvPr>
              <p:cNvSpPr txBox="1"/>
              <p:nvPr/>
            </p:nvSpPr>
            <p:spPr>
              <a:xfrm>
                <a:off x="502023" y="4810568"/>
                <a:ext cx="2918185" cy="10143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3200" i="1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MIN</m:t>
                          </m:r>
                        </m:e>
                      </m:acc>
                      <m:r>
                        <a:rPr lang="en-US" sz="32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 i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 i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̂"/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3200" i="1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MON</m:t>
                          </m:r>
                        </m:e>
                      </m:acc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6A7A0204-2491-6D02-A3C3-1DB344A6A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023" y="4810568"/>
                <a:ext cx="2918185" cy="10143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794EFD1-9B6C-5FA2-7D0B-E9736A5F8F31}"/>
                  </a:ext>
                </a:extLst>
              </p:cNvPr>
              <p:cNvSpPr txBox="1"/>
              <p:nvPr/>
            </p:nvSpPr>
            <p:spPr>
              <a:xfrm>
                <a:off x="3143824" y="4836847"/>
                <a:ext cx="2010091" cy="10143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i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 i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 i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US" sz="3200" i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⋅100</m:t>
                      </m:r>
                      <m:r>
                        <m:rPr>
                          <m:nor/>
                        </m:rPr>
                        <a:rPr lang="en-US" sz="3200" i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794EFD1-9B6C-5FA2-7D0B-E9736A5F8F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3824" y="4836847"/>
                <a:ext cx="2010091" cy="10143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EC5A78D-C2A5-5AF8-46D3-811F887CB495}"/>
                  </a:ext>
                </a:extLst>
              </p:cNvPr>
              <p:cNvSpPr txBox="1"/>
              <p:nvPr/>
            </p:nvSpPr>
            <p:spPr>
              <a:xfrm>
                <a:off x="4785528" y="5101166"/>
                <a:ext cx="1451148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2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50°</m:t>
                    </m:r>
                  </m:oMath>
                </a14:m>
                <a:r>
                  <a:rPr lang="vi-VN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TextBox 9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EC5A78D-C2A5-5AF8-46D3-811F887CB4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5528" y="5101166"/>
                <a:ext cx="1451148" cy="584775"/>
              </a:xfrm>
              <a:prstGeom prst="rect">
                <a:avLst/>
              </a:prstGeom>
              <a:blipFill>
                <a:blip r:embed="rId6"/>
                <a:stretch>
                  <a:fillRect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Hộp Văn bản 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4303194-C6ED-49D2-5170-1DE19EA53032}"/>
              </a:ext>
            </a:extLst>
          </p:cNvPr>
          <p:cNvSpPr txBox="1"/>
          <p:nvPr/>
        </p:nvSpPr>
        <p:spPr>
          <a:xfrm>
            <a:off x="8738206" y="5649015"/>
            <a:ext cx="1562781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 5</a:t>
            </a: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4" name="Picture 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B43BCF5-6F99-F7F9-C76D-31C23DF4C50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5445" y="772333"/>
            <a:ext cx="1561730" cy="1561730"/>
          </a:xfrm>
          <a:prstGeom prst="rect">
            <a:avLst/>
          </a:prstGeom>
        </p:spPr>
      </p:pic>
      <p:grpSp>
        <p:nvGrpSpPr>
          <p:cNvPr id="41" name="Group 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FE2EC76-8280-AFC1-FBC8-F0FBBA7C005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97123" y="1856315"/>
            <a:ext cx="3659187" cy="3884613"/>
            <a:chOff x="2837" y="1082"/>
            <a:chExt cx="2305" cy="2447"/>
          </a:xfrm>
        </p:grpSpPr>
        <p:sp>
          <p:nvSpPr>
            <p:cNvPr id="42" name="AutoShape 3">
              <a:extLst>
                <a:ext uri="{FF2B5EF4-FFF2-40B4-BE49-F238E27FC236}">
                  <a16:creationId xmlns:a16="http://schemas.microsoft.com/office/drawing/2014/main" id="{35D87A37-F1F9-E11D-5A2A-2270582C9BC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37" y="1082"/>
              <a:ext cx="2277" cy="2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B669583C-FFA2-73CC-B9CF-00F33DB8A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4" y="2415"/>
              <a:ext cx="244" cy="115"/>
            </a:xfrm>
            <a:custGeom>
              <a:avLst/>
              <a:gdLst>
                <a:gd name="T0" fmla="*/ 244 w 244"/>
                <a:gd name="T1" fmla="*/ 0 h 115"/>
                <a:gd name="T2" fmla="*/ 25 w 244"/>
                <a:gd name="T3" fmla="*/ 75 h 115"/>
                <a:gd name="T4" fmla="*/ 0 w 244"/>
                <a:gd name="T5" fmla="*/ 6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4" h="115">
                  <a:moveTo>
                    <a:pt x="244" y="0"/>
                  </a:moveTo>
                  <a:cubicBezTo>
                    <a:pt x="204" y="81"/>
                    <a:pt x="106" y="115"/>
                    <a:pt x="25" y="75"/>
                  </a:cubicBezTo>
                  <a:cubicBezTo>
                    <a:pt x="16" y="70"/>
                    <a:pt x="8" y="66"/>
                    <a:pt x="0" y="60"/>
                  </a:cubicBezTo>
                </a:path>
              </a:pathLst>
            </a:custGeom>
            <a:noFill/>
            <a:ln w="5397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5" name="Oval 7">
              <a:extLst>
                <a:ext uri="{FF2B5EF4-FFF2-40B4-BE49-F238E27FC236}">
                  <a16:creationId xmlns:a16="http://schemas.microsoft.com/office/drawing/2014/main" id="{D3CEDC3E-654D-358F-71B1-C6724B7BEC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7" y="1329"/>
              <a:ext cx="2028" cy="2028"/>
            </a:xfrm>
            <a:prstGeom prst="ellipse">
              <a:avLst/>
            </a:prstGeom>
            <a:noFill/>
            <a:ln w="5397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6" name="Line 8">
              <a:extLst>
                <a:ext uri="{FF2B5EF4-FFF2-40B4-BE49-F238E27FC236}">
                  <a16:creationId xmlns:a16="http://schemas.microsoft.com/office/drawing/2014/main" id="{B42C7D8D-9BE6-7BEA-DF37-9400F208FE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21" y="2343"/>
              <a:ext cx="600" cy="818"/>
            </a:xfrm>
            <a:prstGeom prst="line">
              <a:avLst/>
            </a:prstGeom>
            <a:noFill/>
            <a:ln w="5397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7" name="Line 9">
              <a:extLst>
                <a:ext uri="{FF2B5EF4-FFF2-40B4-BE49-F238E27FC236}">
                  <a16:creationId xmlns:a16="http://schemas.microsoft.com/office/drawing/2014/main" id="{72B12157-8DA1-0436-E789-DB296A01F6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921" y="2343"/>
              <a:ext cx="910" cy="449"/>
            </a:xfrm>
            <a:prstGeom prst="line">
              <a:avLst/>
            </a:prstGeom>
            <a:noFill/>
            <a:ln w="5397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8" name="Line 10">
              <a:extLst>
                <a:ext uri="{FF2B5EF4-FFF2-40B4-BE49-F238E27FC236}">
                  <a16:creationId xmlns:a16="http://schemas.microsoft.com/office/drawing/2014/main" id="{0208E851-868F-D295-7A17-EE786EE8CD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16" y="1413"/>
              <a:ext cx="1315" cy="1379"/>
            </a:xfrm>
            <a:prstGeom prst="line">
              <a:avLst/>
            </a:prstGeom>
            <a:noFill/>
            <a:ln w="5397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9" name="Line 11">
              <a:extLst>
                <a:ext uri="{FF2B5EF4-FFF2-40B4-BE49-F238E27FC236}">
                  <a16:creationId xmlns:a16="http://schemas.microsoft.com/office/drawing/2014/main" id="{2048C4BD-3184-BA9E-4F47-2037D6F837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21" y="1413"/>
              <a:ext cx="195" cy="1748"/>
            </a:xfrm>
            <a:prstGeom prst="line">
              <a:avLst/>
            </a:prstGeom>
            <a:noFill/>
            <a:ln w="5397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grpSp>
          <p:nvGrpSpPr>
            <p:cNvPr id="50" name="Group 14">
              <a:extLst>
                <a:ext uri="{FF2B5EF4-FFF2-40B4-BE49-F238E27FC236}">
                  <a16:creationId xmlns:a16="http://schemas.microsoft.com/office/drawing/2014/main" id="{C58F297F-1A2A-C62F-A28D-DCBB265E3F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33" y="2541"/>
              <a:ext cx="575" cy="336"/>
              <a:chOff x="3833" y="2541"/>
              <a:chExt cx="575" cy="336"/>
            </a:xfrm>
          </p:grpSpPr>
          <p:sp>
            <p:nvSpPr>
              <p:cNvPr id="70" name="Rectangle 12">
                <a:extLst>
                  <a:ext uri="{FF2B5EF4-FFF2-40B4-BE49-F238E27FC236}">
                    <a16:creationId xmlns:a16="http://schemas.microsoft.com/office/drawing/2014/main" id="{A0751345-3690-84A8-BB70-25A301D557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3" y="2541"/>
                <a:ext cx="478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vi-VN" sz="3100" b="1" i="0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100</a:t>
                </a:r>
                <a:endParaRPr kumimoji="0" lang="vi-VN" altLang="vi-V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1" name="Rectangle 13">
                <a:extLst>
                  <a:ext uri="{FF2B5EF4-FFF2-40B4-BE49-F238E27FC236}">
                    <a16:creationId xmlns:a16="http://schemas.microsoft.com/office/drawing/2014/main" id="{44D5A78B-FCBA-3642-ACD4-F3D928AB42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3" y="2541"/>
                <a:ext cx="205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vi-VN" sz="3100" b="1" i="0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°</a:t>
                </a:r>
                <a:endParaRPr kumimoji="0" lang="vi-VN" altLang="vi-V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1" name="Group 18">
              <a:extLst>
                <a:ext uri="{FF2B5EF4-FFF2-40B4-BE49-F238E27FC236}">
                  <a16:creationId xmlns:a16="http://schemas.microsoft.com/office/drawing/2014/main" id="{01606055-DD70-E855-A4D5-895BC185D5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3" y="2764"/>
              <a:ext cx="339" cy="362"/>
              <a:chOff x="4803" y="2764"/>
              <a:chExt cx="339" cy="362"/>
            </a:xfrm>
          </p:grpSpPr>
          <p:sp>
            <p:nvSpPr>
              <p:cNvPr id="67" name="Oval 15">
                <a:extLst>
                  <a:ext uri="{FF2B5EF4-FFF2-40B4-BE49-F238E27FC236}">
                    <a16:creationId xmlns:a16="http://schemas.microsoft.com/office/drawing/2014/main" id="{22F15B15-24F3-4F6A-512A-52EA290A19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3" y="2764"/>
                <a:ext cx="55" cy="55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68" name="Oval 16">
                <a:extLst>
                  <a:ext uri="{FF2B5EF4-FFF2-40B4-BE49-F238E27FC236}">
                    <a16:creationId xmlns:a16="http://schemas.microsoft.com/office/drawing/2014/main" id="{22B48C5B-13DC-D9E8-610F-BC472AABAC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3" y="2764"/>
                <a:ext cx="55" cy="55"/>
              </a:xfrm>
              <a:prstGeom prst="ellipse">
                <a:avLst/>
              </a:prstGeom>
              <a:noFill/>
              <a:ln w="142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69" name="Rectangle 17">
                <a:extLst>
                  <a:ext uri="{FF2B5EF4-FFF2-40B4-BE49-F238E27FC236}">
                    <a16:creationId xmlns:a16="http://schemas.microsoft.com/office/drawing/2014/main" id="{11E9BDA2-1FD8-6C5C-64F4-8B71F79558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61" y="2793"/>
                <a:ext cx="281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vi-VN" sz="31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N</a:t>
                </a:r>
                <a:endParaRPr kumimoji="0" lang="vi-VN" altLang="vi-V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2" name="Group 21">
              <a:extLst>
                <a:ext uri="{FF2B5EF4-FFF2-40B4-BE49-F238E27FC236}">
                  <a16:creationId xmlns:a16="http://schemas.microsoft.com/office/drawing/2014/main" id="{469A5EEC-3C08-64F5-93EC-9B135A2D1B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94" y="2316"/>
              <a:ext cx="54" cy="54"/>
              <a:chOff x="3894" y="2316"/>
              <a:chExt cx="54" cy="54"/>
            </a:xfrm>
          </p:grpSpPr>
          <p:sp>
            <p:nvSpPr>
              <p:cNvPr id="65" name="Oval 19">
                <a:extLst>
                  <a:ext uri="{FF2B5EF4-FFF2-40B4-BE49-F238E27FC236}">
                    <a16:creationId xmlns:a16="http://schemas.microsoft.com/office/drawing/2014/main" id="{DED38F18-B18C-43C5-F262-4D9CE3AA6A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4" y="2316"/>
                <a:ext cx="54" cy="54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66" name="Oval 20">
                <a:extLst>
                  <a:ext uri="{FF2B5EF4-FFF2-40B4-BE49-F238E27FC236}">
                    <a16:creationId xmlns:a16="http://schemas.microsoft.com/office/drawing/2014/main" id="{B2F995F8-F887-5CB5-6DEA-56805E6F9A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4" y="2316"/>
                <a:ext cx="54" cy="54"/>
              </a:xfrm>
              <a:prstGeom prst="ellipse">
                <a:avLst/>
              </a:prstGeom>
              <a:noFill/>
              <a:ln w="142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</p:grpSp>
        <p:grpSp>
          <p:nvGrpSpPr>
            <p:cNvPr id="53" name="Group 25">
              <a:extLst>
                <a:ext uri="{FF2B5EF4-FFF2-40B4-BE49-F238E27FC236}">
                  <a16:creationId xmlns:a16="http://schemas.microsoft.com/office/drawing/2014/main" id="{656D80BA-22A5-E1F3-A040-A59FF9FD43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62" y="3134"/>
              <a:ext cx="324" cy="380"/>
              <a:chOff x="3062" y="3134"/>
              <a:chExt cx="324" cy="380"/>
            </a:xfrm>
          </p:grpSpPr>
          <p:sp>
            <p:nvSpPr>
              <p:cNvPr id="62" name="Oval 22">
                <a:extLst>
                  <a:ext uri="{FF2B5EF4-FFF2-40B4-BE49-F238E27FC236}">
                    <a16:creationId xmlns:a16="http://schemas.microsoft.com/office/drawing/2014/main" id="{698B9840-0E41-EED2-A4E2-3EE8375604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4" y="3134"/>
                <a:ext cx="54" cy="54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63" name="Oval 23">
                <a:extLst>
                  <a:ext uri="{FF2B5EF4-FFF2-40B4-BE49-F238E27FC236}">
                    <a16:creationId xmlns:a16="http://schemas.microsoft.com/office/drawing/2014/main" id="{4C1D6CA9-AA76-A2DD-04F5-88F56E2B83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4" y="3134"/>
                <a:ext cx="54" cy="54"/>
              </a:xfrm>
              <a:prstGeom prst="ellipse">
                <a:avLst/>
              </a:prstGeom>
              <a:noFill/>
              <a:ln w="142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64" name="Rectangle 24">
                <a:extLst>
                  <a:ext uri="{FF2B5EF4-FFF2-40B4-BE49-F238E27FC236}">
                    <a16:creationId xmlns:a16="http://schemas.microsoft.com/office/drawing/2014/main" id="{F444ABEA-7663-8ADC-0C44-FD6F5DBB52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2" y="3181"/>
                <a:ext cx="324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vi-VN" sz="31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M</a:t>
                </a:r>
                <a:endParaRPr kumimoji="0" lang="vi-VN" altLang="vi-V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4" name="Group 29">
              <a:extLst>
                <a:ext uri="{FF2B5EF4-FFF2-40B4-BE49-F238E27FC236}">
                  <a16:creationId xmlns:a16="http://schemas.microsoft.com/office/drawing/2014/main" id="{22DBBF2B-9100-9909-8038-AFDFF0BD60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64" y="2084"/>
              <a:ext cx="281" cy="333"/>
              <a:chOff x="3764" y="2084"/>
              <a:chExt cx="281" cy="333"/>
            </a:xfrm>
          </p:grpSpPr>
          <p:sp>
            <p:nvSpPr>
              <p:cNvPr id="59" name="Oval 26">
                <a:extLst>
                  <a:ext uri="{FF2B5EF4-FFF2-40B4-BE49-F238E27FC236}">
                    <a16:creationId xmlns:a16="http://schemas.microsoft.com/office/drawing/2014/main" id="{950D1BE9-82DD-7A91-B88B-23B7D1AB77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4" y="2316"/>
                <a:ext cx="54" cy="54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60" name="Oval 27">
                <a:extLst>
                  <a:ext uri="{FF2B5EF4-FFF2-40B4-BE49-F238E27FC236}">
                    <a16:creationId xmlns:a16="http://schemas.microsoft.com/office/drawing/2014/main" id="{7D34FF0F-501A-1087-5FD1-2FF0C3AF8A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4" y="2316"/>
                <a:ext cx="54" cy="54"/>
              </a:xfrm>
              <a:prstGeom prst="ellipse">
                <a:avLst/>
              </a:prstGeom>
              <a:noFill/>
              <a:ln w="142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61" name="Rectangle 28">
                <a:extLst>
                  <a:ext uri="{FF2B5EF4-FFF2-40B4-BE49-F238E27FC236}">
                    <a16:creationId xmlns:a16="http://schemas.microsoft.com/office/drawing/2014/main" id="{BBD1A723-924A-D3E0-807A-B01C0C433F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4" y="2084"/>
                <a:ext cx="281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vi-VN" sz="3100" b="1" i="1" u="none" strike="noStrike" cap="none" normalizeH="0" baseline="0">
                    <a:ln>
                      <a:noFill/>
                    </a:ln>
                    <a:solidFill>
                      <a:srgbClr val="FCFCFC"/>
                    </a:solidFill>
                    <a:effectLst/>
                    <a:latin typeface="Times New Roman" panose="02020603050405020304" pitchFamily="18" charset="0"/>
                  </a:rPr>
                  <a:t>O</a:t>
                </a:r>
                <a:endParaRPr kumimoji="0" lang="vi-VN" altLang="vi-V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5" name="Group 33">
              <a:extLst>
                <a:ext uri="{FF2B5EF4-FFF2-40B4-BE49-F238E27FC236}">
                  <a16:creationId xmlns:a16="http://schemas.microsoft.com/office/drawing/2014/main" id="{06BE246F-2323-068F-97E6-4F2C879587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89" y="1151"/>
              <a:ext cx="200" cy="333"/>
              <a:chOff x="3389" y="1151"/>
              <a:chExt cx="200" cy="333"/>
            </a:xfrm>
          </p:grpSpPr>
          <p:sp>
            <p:nvSpPr>
              <p:cNvPr id="56" name="Oval 30">
                <a:extLst>
                  <a:ext uri="{FF2B5EF4-FFF2-40B4-BE49-F238E27FC236}">
                    <a16:creationId xmlns:a16="http://schemas.microsoft.com/office/drawing/2014/main" id="{DF2775CB-B94F-C55E-D4C1-948097C6D5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9" y="1386"/>
                <a:ext cx="54" cy="54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57" name="Oval 31">
                <a:extLst>
                  <a:ext uri="{FF2B5EF4-FFF2-40B4-BE49-F238E27FC236}">
                    <a16:creationId xmlns:a16="http://schemas.microsoft.com/office/drawing/2014/main" id="{1AC9C95A-CCD4-BD9A-F224-4E7B68C94F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9" y="1386"/>
                <a:ext cx="54" cy="54"/>
              </a:xfrm>
              <a:prstGeom prst="ellipse">
                <a:avLst/>
              </a:prstGeom>
              <a:noFill/>
              <a:ln w="142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58" name="Rectangle 32">
                <a:extLst>
                  <a:ext uri="{FF2B5EF4-FFF2-40B4-BE49-F238E27FC236}">
                    <a16:creationId xmlns:a16="http://schemas.microsoft.com/office/drawing/2014/main" id="{10710CA1-0C5C-6E14-6F1C-334A587788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9" y="1151"/>
                <a:ext cx="200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vi-VN" sz="31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I</a:t>
                </a:r>
                <a:endParaRPr kumimoji="0" lang="vi-VN" altLang="vi-V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9805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1111C43-94DC-3957-396C-4576AA328DB5}"/>
              </a:ext>
            </a:extLst>
          </p:cNvPr>
          <p:cNvSpPr txBox="1"/>
          <p:nvPr/>
        </p:nvSpPr>
        <p:spPr>
          <a:xfrm>
            <a:off x="283029" y="90346"/>
            <a:ext cx="4746171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III. Góc nội tiếp</a:t>
            </a:r>
            <a:endParaRPr lang="vi-VN" sz="3600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Hộp Văn bản 4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9E1B13EB-FABC-3C0E-6619-558A6ACDD90F}"/>
                  </a:ext>
                </a:extLst>
              </p:cNvPr>
              <p:cNvSpPr txBox="1"/>
              <p:nvPr/>
            </p:nvSpPr>
            <p:spPr>
              <a:xfrm>
                <a:off x="283029" y="828159"/>
                <a:ext cx="9709271" cy="12758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vi-VN" sz="3200" b="1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Ví dụ 7 (SGK – </a:t>
                </a:r>
                <a:r>
                  <a:rPr lang="en-US" sz="3200" b="1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vi-VN" sz="3200" b="1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116).</a:t>
                </a:r>
                <a:r>
                  <a:rPr lang="vi-VN" sz="32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Tìm số đo </a:t>
                </a:r>
                <a14:m>
                  <m:oMath xmlns:m="http://schemas.openxmlformats.org/officeDocument/2006/math"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nor/>
                          </m:r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ADB</m:t>
                        </m:r>
                      </m:e>
                    </m:groupChr>
                  </m:oMath>
                </a14:m>
                <a:r>
                  <a:rPr lang="vi-VN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số đo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2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ACB</m:t>
                        </m:r>
                      </m:e>
                    </m:acc>
                  </m:oMath>
                </a14:m>
                <a:r>
                  <a:rPr lang="vi-VN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ở Hình 59.</a:t>
                </a:r>
              </a:p>
            </p:txBody>
          </p:sp>
        </mc:Choice>
        <mc:Fallback>
          <p:sp>
            <p:nvSpPr>
              <p:cNvPr id="5" name="Hộp Văn bản 4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9E1B13EB-FABC-3C0E-6619-558A6ACDD9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029" y="828159"/>
                <a:ext cx="9709271" cy="1275862"/>
              </a:xfrm>
              <a:prstGeom prst="rect">
                <a:avLst/>
              </a:prstGeom>
              <a:blipFill>
                <a:blip r:embed="rId3"/>
                <a:stretch>
                  <a:fillRect l="-1569" r="-1632" b="-14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Hộp Văn bản 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CD80EFD-6AC5-63FA-127F-77773465A514}"/>
              </a:ext>
            </a:extLst>
          </p:cNvPr>
          <p:cNvSpPr txBox="1"/>
          <p:nvPr/>
        </p:nvSpPr>
        <p:spPr>
          <a:xfrm>
            <a:off x="2223404" y="1996367"/>
            <a:ext cx="6288504" cy="580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vi-VN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 đường tròn</a:t>
            </a:r>
            <a:r>
              <a:rPr lang="vi-VN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vi-VN" sz="30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vi-VN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vi-VN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ta có:</a:t>
            </a:r>
            <a:endParaRPr lang="vi-VN" sz="3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Hộp Văn bản 15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3D03790-5D55-D303-3510-BFCDE0EB30F0}"/>
                  </a:ext>
                </a:extLst>
              </p:cNvPr>
              <p:cNvSpPr txBox="1"/>
              <p:nvPr/>
            </p:nvSpPr>
            <p:spPr>
              <a:xfrm>
                <a:off x="413657" y="4357508"/>
                <a:ext cx="7992406" cy="6561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fr-FR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fr-FR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CB</m:t>
                        </m:r>
                      </m:e>
                    </m:acc>
                  </m:oMath>
                </a14:m>
                <a:r>
                  <a:rPr lang="fr-FR" sz="30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 </a:t>
                </a:r>
                <a:r>
                  <a:rPr lang="fr-FR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fr-FR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nội</a:t>
                </a:r>
                <a:r>
                  <a:rPr lang="fr-FR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fr-FR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chắn</a:t>
                </a:r>
                <a:r>
                  <a:rPr lang="fr-FR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en-US" sz="3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ADB</m:t>
                        </m:r>
                      </m:e>
                    </m:groupCh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endParaRPr lang="vi-VN" sz="3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Hộp Văn bản 15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3D03790-5D55-D303-3510-BFCDE0EB3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57" y="4357508"/>
                <a:ext cx="7992406" cy="656142"/>
              </a:xfrm>
              <a:prstGeom prst="rect">
                <a:avLst/>
              </a:prstGeom>
              <a:blipFill>
                <a:blip r:embed="rId4"/>
                <a:stretch>
                  <a:fillRect l="-1831" b="-28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Hộp Văn bản 19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1A871E4-06BA-2830-B201-C4A47DDD5F16}"/>
                  </a:ext>
                </a:extLst>
              </p:cNvPr>
              <p:cNvSpPr txBox="1"/>
              <p:nvPr/>
            </p:nvSpPr>
            <p:spPr>
              <a:xfrm>
                <a:off x="509909" y="5904661"/>
                <a:ext cx="6096000" cy="6063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300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đ</m:t>
                    </m:r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en-US" sz="3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ADB</m:t>
                        </m:r>
                        <m:r>
                          <m:rPr>
                            <m:nor/>
                          </m:rPr>
                          <a:rPr lang="en-US" sz="3000" b="0" i="1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groupCh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0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230°;</m:t>
                    </m:r>
                  </m:oMath>
                </a14:m>
                <a:r>
                  <a:rPr lang="en-US" sz="30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ACB</m:t>
                        </m:r>
                      </m:e>
                    </m:acc>
                    <m:r>
                      <a:rPr lang="en-US" sz="3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0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115°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pt-BR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Hộp Văn bản 19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1A871E4-06BA-2830-B201-C4A47DDD5F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909" y="5904661"/>
                <a:ext cx="6096000" cy="606320"/>
              </a:xfrm>
              <a:prstGeom prst="rect">
                <a:avLst/>
              </a:prstGeom>
              <a:blipFill>
                <a:blip r:embed="rId5"/>
                <a:stretch>
                  <a:fillRect l="-2400" t="-4040" b="-31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Hộp Văn bản 2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35A8A49-598B-4355-5E20-D7089AF56F92}"/>
              </a:ext>
            </a:extLst>
          </p:cNvPr>
          <p:cNvSpPr txBox="1"/>
          <p:nvPr/>
        </p:nvSpPr>
        <p:spPr>
          <a:xfrm>
            <a:off x="413657" y="1861623"/>
            <a:ext cx="1678434" cy="669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FFC000"/>
                </a:solidFill>
                <a:latin typeface="+mj-lt"/>
              </a:rPr>
              <a:t> g</a:t>
            </a:r>
            <a:r>
              <a:rPr lang="vi-VN" sz="2800" b="1" dirty="0">
                <a:solidFill>
                  <a:srgbClr val="FFC000"/>
                </a:solidFill>
                <a:latin typeface="+mj-lt"/>
              </a:rPr>
              <a:t>iải: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984AF4D7-B847-4038-5F90-95E7ECBE0165}"/>
                  </a:ext>
                </a:extLst>
              </p:cNvPr>
              <p:cNvSpPr txBox="1"/>
              <p:nvPr/>
            </p:nvSpPr>
            <p:spPr>
              <a:xfrm>
                <a:off x="386910" y="2626655"/>
                <a:ext cx="5286053" cy="6324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đ</m:t>
                    </m:r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ADB</m:t>
                        </m:r>
                        <m:r>
                          <m:rPr>
                            <m:nor/>
                          </m:rPr>
                          <a:rPr lang="en-US" sz="3000" b="0" i="1" smtClean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groupCh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360°</m:t>
                    </m:r>
                    <m:r>
                      <m:rPr>
                        <m:nor/>
                      </m:rPr>
                      <a:rPr lang="en-US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đ</m:t>
                    </m:r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ACB</m:t>
                        </m:r>
                      </m:e>
                    </m:groupChr>
                  </m:oMath>
                </a14:m>
                <a:endParaRPr lang="en-US" sz="3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984AF4D7-B847-4038-5F90-95E7ECBE01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910" y="2626655"/>
                <a:ext cx="5286053" cy="6324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DCF023D-C58E-ADAF-5AFA-EE85DCF31524}"/>
                  </a:ext>
                </a:extLst>
              </p:cNvPr>
              <p:cNvSpPr txBox="1"/>
              <p:nvPr/>
            </p:nvSpPr>
            <p:spPr>
              <a:xfrm>
                <a:off x="-260670" y="3224732"/>
                <a:ext cx="6096000" cy="6410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000" i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 i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360°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 i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sz="3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3000" i="1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AOB</m:t>
                          </m:r>
                        </m:e>
                      </m:acc>
                    </m:oMath>
                  </m:oMathPara>
                </a14:m>
                <a:endParaRPr lang="en-US" sz="3000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TextBox 13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DCF023D-C58E-ADAF-5AFA-EE85DCF315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0670" y="3224732"/>
                <a:ext cx="6096000" cy="6410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DA119769-4484-E272-042D-C9DF866CE136}"/>
                  </a:ext>
                </a:extLst>
              </p:cNvPr>
              <p:cNvSpPr txBox="1"/>
              <p:nvPr/>
            </p:nvSpPr>
            <p:spPr>
              <a:xfrm>
                <a:off x="1644329" y="3730962"/>
                <a:ext cx="6096000" cy="5806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360°</m:t>
                    </m:r>
                    <m:r>
                      <m:rPr>
                        <m:nor/>
                      </m:rPr>
                      <a:rPr lang="en-US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130°</m:t>
                    </m:r>
                    <m:r>
                      <m:rPr>
                        <m:nor/>
                      </m:rPr>
                      <a:rPr lang="en-US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230°</m:t>
                    </m:r>
                  </m:oMath>
                </a14:m>
                <a:r>
                  <a:rPr lang="fr-FR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TextBox 14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DA119769-4484-E272-042D-C9DF866CE1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4329" y="3730962"/>
                <a:ext cx="6096000" cy="580672"/>
              </a:xfrm>
              <a:prstGeom prst="rect">
                <a:avLst/>
              </a:prstGeom>
              <a:blipFill>
                <a:blip r:embed="rId8"/>
                <a:stretch>
                  <a:fillRect t="-8421" b="-3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C0D37B93-B235-AEA8-20F2-0E83D6265489}"/>
                  </a:ext>
                </a:extLst>
              </p:cNvPr>
              <p:cNvSpPr txBox="1"/>
              <p:nvPr/>
            </p:nvSpPr>
            <p:spPr>
              <a:xfrm>
                <a:off x="964147" y="4935199"/>
                <a:ext cx="9620982" cy="9572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3000" i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ACB</m:t>
                          </m:r>
                          <m:r>
                            <m:rPr>
                              <m:nor/>
                            </m:rPr>
                            <a:rPr lang="en-US" sz="3000" b="0" i="1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acc>
                      <m:r>
                        <m:rPr>
                          <m:nor/>
                        </m:rPr>
                        <a:rPr lang="en-US" sz="3000" i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i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 i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US" sz="3000" i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3000" i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đ</m:t>
                      </m:r>
                      <m:groupChr>
                        <m:groupChrPr>
                          <m:chr m:val="⏜"/>
                          <m:pos m:val="top"/>
                          <m:vertJc m:val="bot"/>
                          <m:ctrlPr>
                            <a:rPr lang="en-US" sz="3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nor/>
                            </m:rPr>
                            <a:rPr lang="en-US" sz="3000" i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ADB</m:t>
                          </m:r>
                        </m:e>
                      </m:groupChr>
                      <m:r>
                        <m:rPr>
                          <m:nor/>
                        </m:rPr>
                        <a:rPr lang="en-US" sz="3000" i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i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 i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US" sz="3000" i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⋅230°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 i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 i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115°.</m:t>
                      </m:r>
                    </m:oMath>
                  </m:oMathPara>
                </a14:m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3" name="TextBox 22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C0D37B93-B235-AEA8-20F2-0E83D62654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147" y="4935199"/>
                <a:ext cx="9620982" cy="95725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" name="Picture 8" descr="Digit 120">
            <a:extLst>
              <a:ext uri="{FF2B5EF4-FFF2-40B4-BE49-F238E27FC236}">
                <a16:creationId xmlns:a16="http://schemas.microsoft.com/office/drawing/2014/main" id="{A25AD4ED-3C1B-FD43-B040-6E6C153ED53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1775" y="146062"/>
            <a:ext cx="1306583" cy="717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A814D838-1C8D-DF5B-8D1E-CE4C24FCE53E}"/>
              </a:ext>
            </a:extLst>
          </p:cNvPr>
          <p:cNvSpPr txBox="1"/>
          <p:nvPr/>
        </p:nvSpPr>
        <p:spPr>
          <a:xfrm>
            <a:off x="9281023" y="5976764"/>
            <a:ext cx="1562781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 5</a:t>
            </a:r>
            <a:r>
              <a:rPr lang="vi-VN" sz="2800" i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4" name="Picture 7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B48FFDB-2574-7C29-FCA9-CAC96C9B21E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902108" y="164601"/>
            <a:ext cx="1486648" cy="1486648"/>
          </a:xfrm>
          <a:prstGeom prst="rect">
            <a:avLst/>
          </a:prstGeom>
        </p:spPr>
      </p:pic>
      <p:grpSp>
        <p:nvGrpSpPr>
          <p:cNvPr id="11" name="Group 4">
            <a:extLst>
              <a:ext uri="{FF2B5EF4-FFF2-40B4-BE49-F238E27FC236}">
                <a16:creationId xmlns:a16="http://schemas.microsoft.com/office/drawing/2014/main" id="{DD3CABAC-06FC-29BD-DF93-F3934630105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002266" y="1954039"/>
            <a:ext cx="3679825" cy="4022725"/>
            <a:chOff x="2681" y="893"/>
            <a:chExt cx="2318" cy="2534"/>
          </a:xfrm>
        </p:grpSpPr>
        <p:sp>
          <p:nvSpPr>
            <p:cNvPr id="26" name="AutoShape 3">
              <a:extLst>
                <a:ext uri="{FF2B5EF4-FFF2-40B4-BE49-F238E27FC236}">
                  <a16:creationId xmlns:a16="http://schemas.microsoft.com/office/drawing/2014/main" id="{7E4EDE3F-E9D9-4881-D0E8-9B54C3B0D00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681" y="893"/>
              <a:ext cx="2318" cy="2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D4C08A6D-A5AA-7132-67BD-BD1088EE4E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6" y="1979"/>
              <a:ext cx="260" cy="111"/>
            </a:xfrm>
            <a:custGeom>
              <a:avLst/>
              <a:gdLst>
                <a:gd name="T0" fmla="*/ 0 w 260"/>
                <a:gd name="T1" fmla="*/ 111 h 111"/>
                <a:gd name="T2" fmla="*/ 186 w 260"/>
                <a:gd name="T3" fmla="*/ 28 h 111"/>
                <a:gd name="T4" fmla="*/ 260 w 260"/>
                <a:gd name="T5" fmla="*/ 9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0" h="111">
                  <a:moveTo>
                    <a:pt x="0" y="111"/>
                  </a:moveTo>
                  <a:cubicBezTo>
                    <a:pt x="28" y="37"/>
                    <a:pt x="111" y="0"/>
                    <a:pt x="186" y="28"/>
                  </a:cubicBezTo>
                  <a:cubicBezTo>
                    <a:pt x="217" y="41"/>
                    <a:pt x="244" y="64"/>
                    <a:pt x="260" y="93"/>
                  </a:cubicBezTo>
                </a:path>
              </a:pathLst>
            </a:cu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4" name="Oval 7">
              <a:extLst>
                <a:ext uri="{FF2B5EF4-FFF2-40B4-BE49-F238E27FC236}">
                  <a16:creationId xmlns:a16="http://schemas.microsoft.com/office/drawing/2014/main" id="{68E5F63C-EA78-0336-20DA-A786DDBEF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9" y="1171"/>
              <a:ext cx="1942" cy="1942"/>
            </a:xfrm>
            <a:prstGeom prst="ellips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5" name="Line 8">
              <a:extLst>
                <a:ext uri="{FF2B5EF4-FFF2-40B4-BE49-F238E27FC236}">
                  <a16:creationId xmlns:a16="http://schemas.microsoft.com/office/drawing/2014/main" id="{04EA8C14-298D-7F4E-D9E6-2174EAC09B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63" y="1794"/>
              <a:ext cx="907" cy="348"/>
            </a:xfrm>
            <a:prstGeom prst="lin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6" name="Line 9">
              <a:extLst>
                <a:ext uri="{FF2B5EF4-FFF2-40B4-BE49-F238E27FC236}">
                  <a16:creationId xmlns:a16="http://schemas.microsoft.com/office/drawing/2014/main" id="{523A6C80-E38D-49A5-D376-1C2EFD9FEB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70" y="1671"/>
              <a:ext cx="850" cy="471"/>
            </a:xfrm>
            <a:prstGeom prst="lin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7" name="Line 10">
              <a:extLst>
                <a:ext uri="{FF2B5EF4-FFF2-40B4-BE49-F238E27FC236}">
                  <a16:creationId xmlns:a16="http://schemas.microsoft.com/office/drawing/2014/main" id="{7AA11C49-0951-E603-3CC7-C65F39F3DD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63" y="1794"/>
              <a:ext cx="1120" cy="1296"/>
            </a:xfrm>
            <a:prstGeom prst="lin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8" name="Line 11">
              <a:extLst>
                <a:ext uri="{FF2B5EF4-FFF2-40B4-BE49-F238E27FC236}">
                  <a16:creationId xmlns:a16="http://schemas.microsoft.com/office/drawing/2014/main" id="{06A92C0B-E095-A6F1-ED11-739C0D54C4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83" y="1671"/>
              <a:ext cx="637" cy="1419"/>
            </a:xfrm>
            <a:prstGeom prst="lin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9" name="Line 12">
              <a:extLst>
                <a:ext uri="{FF2B5EF4-FFF2-40B4-BE49-F238E27FC236}">
                  <a16:creationId xmlns:a16="http://schemas.microsoft.com/office/drawing/2014/main" id="{6E5B9630-A1F4-A2DB-0BAD-CD25DDE217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198" y="1228"/>
              <a:ext cx="522" cy="443"/>
            </a:xfrm>
            <a:prstGeom prst="lin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0" name="Line 13">
              <a:extLst>
                <a:ext uri="{FF2B5EF4-FFF2-40B4-BE49-F238E27FC236}">
                  <a16:creationId xmlns:a16="http://schemas.microsoft.com/office/drawing/2014/main" id="{A4342C6C-D0E5-1DB4-7B80-64DF3504D0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63" y="1228"/>
              <a:ext cx="1235" cy="566"/>
            </a:xfrm>
            <a:prstGeom prst="lin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grpSp>
          <p:nvGrpSpPr>
            <p:cNvPr id="61" name="Group 16">
              <a:extLst>
                <a:ext uri="{FF2B5EF4-FFF2-40B4-BE49-F238E27FC236}">
                  <a16:creationId xmlns:a16="http://schemas.microsoft.com/office/drawing/2014/main" id="{B72B1C78-E15D-49C8-2032-A6AA8F3884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60" y="1728"/>
              <a:ext cx="505" cy="291"/>
              <a:chOff x="3660" y="1728"/>
              <a:chExt cx="505" cy="291"/>
            </a:xfrm>
          </p:grpSpPr>
          <p:sp>
            <p:nvSpPr>
              <p:cNvPr id="85" name="Rectangle 14">
                <a:extLst>
                  <a:ext uri="{FF2B5EF4-FFF2-40B4-BE49-F238E27FC236}">
                    <a16:creationId xmlns:a16="http://schemas.microsoft.com/office/drawing/2014/main" id="{2652E1AE-0584-89E0-F4F5-7E2BE89DE0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60" y="1728"/>
                <a:ext cx="41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vi-VN" sz="2700" b="1" i="0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130</a:t>
                </a:r>
                <a:endParaRPr kumimoji="0" lang="vi-VN" altLang="vi-V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6" name="Rectangle 15">
                <a:extLst>
                  <a:ext uri="{FF2B5EF4-FFF2-40B4-BE49-F238E27FC236}">
                    <a16:creationId xmlns:a16="http://schemas.microsoft.com/office/drawing/2014/main" id="{AEF5EFBC-28EE-D5BE-FB53-83397345F6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6" y="1728"/>
                <a:ext cx="179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vi-VN" sz="2700" b="1" i="0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°</a:t>
                </a:r>
                <a:endParaRPr kumimoji="0" lang="vi-VN" altLang="vi-V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62" name="Group 19">
              <a:extLst>
                <a:ext uri="{FF2B5EF4-FFF2-40B4-BE49-F238E27FC236}">
                  <a16:creationId xmlns:a16="http://schemas.microsoft.com/office/drawing/2014/main" id="{D0254B26-5782-9016-167A-235918EB93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6" y="2118"/>
              <a:ext cx="48" cy="48"/>
              <a:chOff x="3846" y="2118"/>
              <a:chExt cx="48" cy="48"/>
            </a:xfrm>
          </p:grpSpPr>
          <p:sp>
            <p:nvSpPr>
              <p:cNvPr id="83" name="Oval 17">
                <a:extLst>
                  <a:ext uri="{FF2B5EF4-FFF2-40B4-BE49-F238E27FC236}">
                    <a16:creationId xmlns:a16="http://schemas.microsoft.com/office/drawing/2014/main" id="{8155EB8B-B0F5-4179-944B-3A4FBEA6AA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6" y="2118"/>
                <a:ext cx="48" cy="4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84" name="Oval 18">
                <a:extLst>
                  <a:ext uri="{FF2B5EF4-FFF2-40B4-BE49-F238E27FC236}">
                    <a16:creationId xmlns:a16="http://schemas.microsoft.com/office/drawing/2014/main" id="{A35F60AA-782F-07BD-B9B0-1352AE731A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6" y="2118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</p:grpSp>
        <p:grpSp>
          <p:nvGrpSpPr>
            <p:cNvPr id="63" name="Group 23">
              <a:extLst>
                <a:ext uri="{FF2B5EF4-FFF2-40B4-BE49-F238E27FC236}">
                  <a16:creationId xmlns:a16="http://schemas.microsoft.com/office/drawing/2014/main" id="{2D04D4B3-BF65-ABB3-E1C3-57C467B703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96" y="1445"/>
              <a:ext cx="303" cy="289"/>
              <a:chOff x="4696" y="1445"/>
              <a:chExt cx="303" cy="289"/>
            </a:xfrm>
          </p:grpSpPr>
          <p:sp>
            <p:nvSpPr>
              <p:cNvPr id="80" name="Oval 20">
                <a:extLst>
                  <a:ext uri="{FF2B5EF4-FFF2-40B4-BE49-F238E27FC236}">
                    <a16:creationId xmlns:a16="http://schemas.microsoft.com/office/drawing/2014/main" id="{B68AF6E3-98B6-B18D-4032-1DB4EA6EAB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6" y="1647"/>
                <a:ext cx="48" cy="4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81" name="Oval 21">
                <a:extLst>
                  <a:ext uri="{FF2B5EF4-FFF2-40B4-BE49-F238E27FC236}">
                    <a16:creationId xmlns:a16="http://schemas.microsoft.com/office/drawing/2014/main" id="{B3866A9F-558D-469E-8FEF-91A097855A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6" y="1647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82" name="Rectangle 22">
                <a:extLst>
                  <a:ext uri="{FF2B5EF4-FFF2-40B4-BE49-F238E27FC236}">
                    <a16:creationId xmlns:a16="http://schemas.microsoft.com/office/drawing/2014/main" id="{DB1F7D17-0972-807C-6448-A06930315D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5" y="1445"/>
                <a:ext cx="234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vi-VN" sz="27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B</a:t>
                </a:r>
                <a:endParaRPr kumimoji="0" lang="vi-VN" altLang="vi-V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64" name="Group 27">
              <a:extLst>
                <a:ext uri="{FF2B5EF4-FFF2-40B4-BE49-F238E27FC236}">
                  <a16:creationId xmlns:a16="http://schemas.microsoft.com/office/drawing/2014/main" id="{ED88813B-74BD-B1BE-332A-57B14EED67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34" y="2118"/>
              <a:ext cx="245" cy="343"/>
              <a:chOff x="3834" y="2118"/>
              <a:chExt cx="245" cy="343"/>
            </a:xfrm>
          </p:grpSpPr>
          <p:sp>
            <p:nvSpPr>
              <p:cNvPr id="77" name="Oval 24">
                <a:extLst>
                  <a:ext uri="{FF2B5EF4-FFF2-40B4-BE49-F238E27FC236}">
                    <a16:creationId xmlns:a16="http://schemas.microsoft.com/office/drawing/2014/main" id="{0F3B4E64-886F-6113-F08D-BE10D16A14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6" y="2118"/>
                <a:ext cx="48" cy="4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78" name="Oval 25">
                <a:extLst>
                  <a:ext uri="{FF2B5EF4-FFF2-40B4-BE49-F238E27FC236}">
                    <a16:creationId xmlns:a16="http://schemas.microsoft.com/office/drawing/2014/main" id="{2CD284B7-6839-CD79-8A53-27463B33B0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6" y="2118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79" name="Rectangle 26">
                <a:extLst>
                  <a:ext uri="{FF2B5EF4-FFF2-40B4-BE49-F238E27FC236}">
                    <a16:creationId xmlns:a16="http://schemas.microsoft.com/office/drawing/2014/main" id="{6A1820F0-396F-039E-A9D6-E527EABA79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4" y="2172"/>
                <a:ext cx="245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vi-VN" sz="27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O</a:t>
                </a:r>
                <a:endParaRPr kumimoji="0" lang="vi-VN" altLang="vi-V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65" name="Group 31">
              <a:extLst>
                <a:ext uri="{FF2B5EF4-FFF2-40B4-BE49-F238E27FC236}">
                  <a16:creationId xmlns:a16="http://schemas.microsoft.com/office/drawing/2014/main" id="{19CF9DDE-F5A6-D41A-3F03-FC8DA71C07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42" y="1710"/>
              <a:ext cx="245" cy="289"/>
              <a:chOff x="2742" y="1710"/>
              <a:chExt cx="245" cy="289"/>
            </a:xfrm>
          </p:grpSpPr>
          <p:sp>
            <p:nvSpPr>
              <p:cNvPr id="74" name="Oval 28">
                <a:extLst>
                  <a:ext uri="{FF2B5EF4-FFF2-40B4-BE49-F238E27FC236}">
                    <a16:creationId xmlns:a16="http://schemas.microsoft.com/office/drawing/2014/main" id="{DF0D9C87-8610-E264-81A8-4606DCA2BD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9" y="1770"/>
                <a:ext cx="48" cy="4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75" name="Oval 29">
                <a:extLst>
                  <a:ext uri="{FF2B5EF4-FFF2-40B4-BE49-F238E27FC236}">
                    <a16:creationId xmlns:a16="http://schemas.microsoft.com/office/drawing/2014/main" id="{CE615E7A-C39F-1881-D748-7A2C88513C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9" y="1770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76" name="Rectangle 30">
                <a:extLst>
                  <a:ext uri="{FF2B5EF4-FFF2-40B4-BE49-F238E27FC236}">
                    <a16:creationId xmlns:a16="http://schemas.microsoft.com/office/drawing/2014/main" id="{51E4FF70-C2CA-94A7-6A8C-E86D393C5A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2" y="1710"/>
                <a:ext cx="234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vi-VN" sz="27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A</a:t>
                </a:r>
                <a:endParaRPr kumimoji="0" lang="vi-VN" altLang="vi-V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66" name="Group 35">
              <a:extLst>
                <a:ext uri="{FF2B5EF4-FFF2-40B4-BE49-F238E27FC236}">
                  <a16:creationId xmlns:a16="http://schemas.microsoft.com/office/drawing/2014/main" id="{00BF839E-F205-AE2D-8622-AEAC5AB397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59" y="3066"/>
              <a:ext cx="249" cy="344"/>
              <a:chOff x="4059" y="3066"/>
              <a:chExt cx="249" cy="344"/>
            </a:xfrm>
          </p:grpSpPr>
          <p:sp>
            <p:nvSpPr>
              <p:cNvPr id="71" name="Oval 32">
                <a:extLst>
                  <a:ext uri="{FF2B5EF4-FFF2-40B4-BE49-F238E27FC236}">
                    <a16:creationId xmlns:a16="http://schemas.microsoft.com/office/drawing/2014/main" id="{913D3E3E-93DA-5485-C6FE-38561B96AA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59" y="3066"/>
                <a:ext cx="48" cy="4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72" name="Oval 33">
                <a:extLst>
                  <a:ext uri="{FF2B5EF4-FFF2-40B4-BE49-F238E27FC236}">
                    <a16:creationId xmlns:a16="http://schemas.microsoft.com/office/drawing/2014/main" id="{2B0AB007-2298-E71A-5F7B-E443FCD5FC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59" y="3066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73" name="Rectangle 34">
                <a:extLst>
                  <a:ext uri="{FF2B5EF4-FFF2-40B4-BE49-F238E27FC236}">
                    <a16:creationId xmlns:a16="http://schemas.microsoft.com/office/drawing/2014/main" id="{AB343407-955C-47A2-48BA-8284593EBE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3" y="3121"/>
                <a:ext cx="245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vi-VN" sz="27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D</a:t>
                </a:r>
                <a:endParaRPr kumimoji="0" lang="vi-VN" altLang="vi-V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67" name="Group 39">
              <a:extLst>
                <a:ext uri="{FF2B5EF4-FFF2-40B4-BE49-F238E27FC236}">
                  <a16:creationId xmlns:a16="http://schemas.microsoft.com/office/drawing/2014/main" id="{F3ECEF3A-F00E-4D58-90C2-91E372FDE3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40" y="954"/>
              <a:ext cx="234" cy="298"/>
              <a:chOff x="4140" y="954"/>
              <a:chExt cx="234" cy="298"/>
            </a:xfrm>
          </p:grpSpPr>
          <p:sp>
            <p:nvSpPr>
              <p:cNvPr id="68" name="Oval 36">
                <a:extLst>
                  <a:ext uri="{FF2B5EF4-FFF2-40B4-BE49-F238E27FC236}">
                    <a16:creationId xmlns:a16="http://schemas.microsoft.com/office/drawing/2014/main" id="{141315AA-3395-B023-75E1-5D6AE418A2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4" y="1204"/>
                <a:ext cx="48" cy="4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69" name="Oval 37">
                <a:extLst>
                  <a:ext uri="{FF2B5EF4-FFF2-40B4-BE49-F238E27FC236}">
                    <a16:creationId xmlns:a16="http://schemas.microsoft.com/office/drawing/2014/main" id="{322D2EB4-12BF-B023-DB21-BCF3C7CA0C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4" y="1204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70" name="Rectangle 38">
                <a:extLst>
                  <a:ext uri="{FF2B5EF4-FFF2-40B4-BE49-F238E27FC236}">
                    <a16:creationId xmlns:a16="http://schemas.microsoft.com/office/drawing/2014/main" id="{7B19CDD1-1FBC-ED65-C594-B48200F84E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954"/>
                <a:ext cx="234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vi-VN" sz="27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C</a:t>
                </a:r>
                <a:endParaRPr kumimoji="0" lang="vi-VN" altLang="vi-V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3853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20" grpId="0"/>
      <p:bldP spid="24" grpId="0"/>
      <p:bldP spid="8" grpId="0"/>
      <p:bldP spid="14" grpId="0"/>
      <p:bldP spid="15" grpId="0"/>
      <p:bldP spid="23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C92C851-F99F-32AF-43BA-9A48491AADA4}"/>
              </a:ext>
            </a:extLst>
          </p:cNvPr>
          <p:cNvSpPr txBox="1"/>
          <p:nvPr/>
        </p:nvSpPr>
        <p:spPr>
          <a:xfrm>
            <a:off x="283029" y="90346"/>
            <a:ext cx="4746171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III. Góc nội tiếp</a:t>
            </a:r>
            <a:endParaRPr lang="vi-VN" sz="3600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Hộp Văn bản 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3CDBA58-C10C-045A-4FF8-49B8A2A4F304}"/>
              </a:ext>
            </a:extLst>
          </p:cNvPr>
          <p:cNvSpPr txBox="1"/>
          <p:nvPr/>
        </p:nvSpPr>
        <p:spPr>
          <a:xfrm>
            <a:off x="283028" y="768673"/>
            <a:ext cx="12518571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vi-VN" sz="2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 động 5 (SGK – trang 116). </a:t>
            </a:r>
            <a:r>
              <a:rPr lang="vi-VN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 sát Hình 60 và nêu mối liên hệ giữa: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Hộp Văn bản 43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7BB5E30-2C45-5263-CA21-09D108C9EFA4}"/>
                  </a:ext>
                </a:extLst>
              </p:cNvPr>
              <p:cNvSpPr txBox="1"/>
              <p:nvPr/>
            </p:nvSpPr>
            <p:spPr>
              <a:xfrm>
                <a:off x="185295" y="3157363"/>
                <a:ext cx="10104416" cy="12093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Xét đường tròn (</a:t>
                </a:r>
                <a:r>
                  <a:rPr lang="vi-VN" sz="28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vì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AIB</m:t>
                        </m:r>
                      </m:e>
                    </m:acc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chắn </a:t>
                </a:r>
                <a14:m>
                  <m:oMath xmlns:m="http://schemas.openxmlformats.org/officeDocument/2006/math"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AmB</m:t>
                        </m:r>
                      </m:e>
                    </m:groupCh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AIB</m:t>
                        </m:r>
                      </m:e>
                    </m:acc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đ</m:t>
                    </m:r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2800" b="0" i="1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groupCh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vi-VN" sz="2800" dirty="0">
                    <a:solidFill>
                      <a:schemeClr val="bg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44" name="Hộp Văn bản 43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7BB5E30-2C45-5263-CA21-09D108C9EF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295" y="3157363"/>
                <a:ext cx="10104416" cy="1209370"/>
              </a:xfrm>
              <a:prstGeom prst="rect">
                <a:avLst/>
              </a:prstGeom>
              <a:blipFill>
                <a:blip r:embed="rId3"/>
                <a:stretch>
                  <a:fillRect l="-1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Hộp Văn bản 44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8D07F24-CE36-6984-0422-56A598AB26EF}"/>
                  </a:ext>
                </a:extLst>
              </p:cNvPr>
              <p:cNvSpPr txBox="1"/>
              <p:nvPr/>
            </p:nvSpPr>
            <p:spPr>
              <a:xfrm>
                <a:off x="185295" y="4085445"/>
                <a:ext cx="10104416" cy="7784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Xét đường tròn (</a:t>
                </a:r>
                <a:r>
                  <a:rPr lang="vi-VN" sz="28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vì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AKB</m:t>
                        </m:r>
                      </m:e>
                    </m:acc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chắn </a:t>
                </a:r>
                <a14:m>
                  <m:oMath xmlns:m="http://schemas.openxmlformats.org/officeDocument/2006/math"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AmB</m:t>
                        </m:r>
                      </m:e>
                    </m:groupCh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AKB</m:t>
                        </m:r>
                      </m:e>
                    </m:acc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đ</m:t>
                    </m:r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2800" b="0" i="1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groupCh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45" name="Hộp Văn bản 44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8D07F24-CE36-6984-0422-56A598AB26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295" y="4085445"/>
                <a:ext cx="10104416" cy="778483"/>
              </a:xfrm>
              <a:prstGeom prst="rect">
                <a:avLst/>
              </a:prstGeom>
              <a:blipFill>
                <a:blip r:embed="rId4"/>
                <a:stretch>
                  <a:fillRect l="-1206" b="-8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Hộp Văn bản 45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3BD528B-872C-DCCC-A6B0-82C40773D939}"/>
                  </a:ext>
                </a:extLst>
              </p:cNvPr>
              <p:cNvSpPr txBox="1"/>
              <p:nvPr/>
            </p:nvSpPr>
            <p:spPr>
              <a:xfrm>
                <a:off x="156422" y="4940990"/>
                <a:ext cx="8999344" cy="7779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Xét đường tròn (</a:t>
                </a:r>
                <a:r>
                  <a:rPr lang="vi-VN" sz="28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2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AIB</m:t>
                        </m:r>
                        <m:r>
                          <m:rPr>
                            <m:nor/>
                          </m:rPr>
                          <a:rPr lang="en-US" sz="3200" b="0" i="1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  <m:r>
                      <m:rPr>
                        <m:nor/>
                      </m:rPr>
                      <a:rPr lang="en-US" sz="32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2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2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AKB</m:t>
                        </m:r>
                      </m:e>
                    </m:acc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đ</m:t>
                    </m:r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2800" b="0" i="1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groupCh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46" name="Hộp Văn bản 45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3BD528B-872C-DCCC-A6B0-82C40773D9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22" y="4940990"/>
                <a:ext cx="8999344" cy="777970"/>
              </a:xfrm>
              <a:prstGeom prst="rect">
                <a:avLst/>
              </a:prstGeom>
              <a:blipFill>
                <a:blip r:embed="rId5"/>
                <a:stretch>
                  <a:fillRect l="-1423" b="-9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Hộp Văn bản 5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8DA3C66-843F-3991-EAA1-7AAB337FA0D3}"/>
              </a:ext>
            </a:extLst>
          </p:cNvPr>
          <p:cNvSpPr txBox="1"/>
          <p:nvPr/>
        </p:nvSpPr>
        <p:spPr>
          <a:xfrm>
            <a:off x="4539676" y="2457433"/>
            <a:ext cx="6096000" cy="669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</a:t>
            </a:r>
            <a:r>
              <a:rPr lang="vi-VN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iải:</a:t>
            </a:r>
          </a:p>
        </p:txBody>
      </p:sp>
      <p:sp>
        <p:nvSpPr>
          <p:cNvPr id="60" name="Hộp Văn bản 59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3A65FC6-4DF5-A4EB-1BAD-F8B2F8D75328}"/>
              </a:ext>
            </a:extLst>
          </p:cNvPr>
          <p:cNvSpPr txBox="1"/>
          <p:nvPr/>
        </p:nvSpPr>
        <p:spPr>
          <a:xfrm>
            <a:off x="156422" y="5826978"/>
            <a:ext cx="1144697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 xét</a:t>
            </a:r>
            <a:r>
              <a:rPr lang="vi-VN" sz="2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vi-VN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 một đường tròn, hai góc nội tiếp cùng chắn một cung thì bằng nhau.</a:t>
            </a:r>
            <a:endParaRPr lang="vi-VN" sz="28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6CB49295-59B7-3E2F-D3D3-3E371B8A5C26}"/>
                  </a:ext>
                </a:extLst>
              </p:cNvPr>
              <p:cNvSpPr txBox="1"/>
              <p:nvPr/>
            </p:nvSpPr>
            <p:spPr>
              <a:xfrm>
                <a:off x="283028" y="1494275"/>
                <a:ext cx="3616531" cy="6846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fr-FR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AIB</m:t>
                        </m:r>
                      </m:e>
                    </m:acc>
                  </m:oMath>
                </a14:m>
                <a:r>
                  <a:rPr lang="fr-FR" sz="32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fr-FR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sđ</a:t>
                </a:r>
                <a14:m>
                  <m:oMath xmlns:m="http://schemas.openxmlformats.org/officeDocument/2006/math"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groupChrPr>
                      <m:e>
                        <m:r>
                          <m:rPr>
                            <m:nor/>
                          </m:r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AmB</m:t>
                        </m:r>
                      </m:e>
                    </m:groupChr>
                  </m:oMath>
                </a14:m>
                <a:r>
                  <a:rPr lang="fr-FR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en-US" sz="3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6CB49295-59B7-3E2F-D3D3-3E371B8A5C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028" y="1494275"/>
                <a:ext cx="3616531" cy="684675"/>
              </a:xfrm>
              <a:prstGeom prst="rect">
                <a:avLst/>
              </a:prstGeom>
              <a:blipFill>
                <a:blip r:embed="rId6"/>
                <a:stretch>
                  <a:fillRect l="-4209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3CECA7E-372C-B960-886A-334B60DF59DD}"/>
                  </a:ext>
                </a:extLst>
              </p:cNvPr>
              <p:cNvSpPr txBox="1"/>
              <p:nvPr/>
            </p:nvSpPr>
            <p:spPr>
              <a:xfrm>
                <a:off x="3888911" y="1494275"/>
                <a:ext cx="6400800" cy="6846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fr-FR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AKB</m:t>
                        </m:r>
                      </m:e>
                    </m:acc>
                  </m:oMath>
                </a14:m>
                <a:r>
                  <a:rPr lang="fr-FR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fr-FR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sđ</a:t>
                </a:r>
                <a:r>
                  <a:rPr lang="fr-FR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groupChrPr>
                      <m:e>
                        <m:r>
                          <m:rPr>
                            <m:nor/>
                          </m:r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AmB</m:t>
                        </m:r>
                      </m:e>
                    </m:groupChr>
                  </m:oMath>
                </a14:m>
                <a:r>
                  <a:rPr lang="fr-FR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en-US" sz="3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TextBox 10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3CECA7E-372C-B960-886A-334B60DF59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8911" y="1494275"/>
                <a:ext cx="6400800" cy="684675"/>
              </a:xfrm>
              <a:prstGeom prst="rect">
                <a:avLst/>
              </a:prstGeom>
              <a:blipFill>
                <a:blip r:embed="rId7"/>
                <a:stretch>
                  <a:fillRect l="-2476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5F669503-F990-F0AE-5F84-D39C6931ED0F}"/>
                  </a:ext>
                </a:extLst>
              </p:cNvPr>
              <p:cNvSpPr txBox="1"/>
              <p:nvPr/>
            </p:nvSpPr>
            <p:spPr>
              <a:xfrm>
                <a:off x="287555" y="2275879"/>
                <a:ext cx="6400800" cy="6266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fr-FR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AIB</m:t>
                        </m:r>
                      </m:e>
                    </m:acc>
                  </m:oMath>
                </a14:m>
                <a:r>
                  <a:rPr lang="fr-FR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fr-FR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AKB</m:t>
                        </m:r>
                      </m:e>
                    </m:acc>
                  </m:oMath>
                </a14:m>
                <a:r>
                  <a:rPr lang="fr-FR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TextBox 13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5F669503-F990-F0AE-5F84-D39C6931ED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555" y="2275879"/>
                <a:ext cx="6400800" cy="626646"/>
              </a:xfrm>
              <a:prstGeom prst="rect">
                <a:avLst/>
              </a:prstGeom>
              <a:blipFill>
                <a:blip r:embed="rId8"/>
                <a:stretch>
                  <a:fillRect l="-2381" t="-5825" b="-31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5990E28C-A3E4-B66E-FE23-49647BA332C5}"/>
              </a:ext>
            </a:extLst>
          </p:cNvPr>
          <p:cNvSpPr txBox="1"/>
          <p:nvPr/>
        </p:nvSpPr>
        <p:spPr>
          <a:xfrm>
            <a:off x="9959022" y="4087065"/>
            <a:ext cx="1562781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vi-VN" sz="2800" i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775ACE31-7858-E4B3-BCE6-E0DA0640BCD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305789" y="1144015"/>
            <a:ext cx="2659773" cy="3016448"/>
            <a:chOff x="2796" y="937"/>
            <a:chExt cx="2088" cy="2368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5A050B80-C5C2-0761-4FA5-3E72D3B7CAD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796" y="937"/>
              <a:ext cx="2088" cy="2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" name="Oval 6">
              <a:extLst>
                <a:ext uri="{FF2B5EF4-FFF2-40B4-BE49-F238E27FC236}">
                  <a16:creationId xmlns:a16="http://schemas.microsoft.com/office/drawing/2014/main" id="{E555F063-1EA5-EC50-B826-E596FD4AA0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9" y="1293"/>
              <a:ext cx="1762" cy="1764"/>
            </a:xfrm>
            <a:prstGeom prst="ellips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" name="Line 7">
              <a:extLst>
                <a:ext uri="{FF2B5EF4-FFF2-40B4-BE49-F238E27FC236}">
                  <a16:creationId xmlns:a16="http://schemas.microsoft.com/office/drawing/2014/main" id="{35AA7669-81DB-7C6B-3244-462CD3BF45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48" y="1488"/>
              <a:ext cx="270" cy="1005"/>
            </a:xfrm>
            <a:prstGeom prst="lin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" name="Line 8">
              <a:extLst>
                <a:ext uri="{FF2B5EF4-FFF2-40B4-BE49-F238E27FC236}">
                  <a16:creationId xmlns:a16="http://schemas.microsoft.com/office/drawing/2014/main" id="{CA34D357-1296-31A6-3BCA-FA4568F4AF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8" y="1488"/>
              <a:ext cx="1294" cy="1163"/>
            </a:xfrm>
            <a:prstGeom prst="lin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" name="Line 9">
              <a:extLst>
                <a:ext uri="{FF2B5EF4-FFF2-40B4-BE49-F238E27FC236}">
                  <a16:creationId xmlns:a16="http://schemas.microsoft.com/office/drawing/2014/main" id="{7976D679-D974-0E75-0C35-C77BACF2EB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48" y="1299"/>
              <a:ext cx="925" cy="1194"/>
            </a:xfrm>
            <a:prstGeom prst="lin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" name="Line 10">
              <a:extLst>
                <a:ext uri="{FF2B5EF4-FFF2-40B4-BE49-F238E27FC236}">
                  <a16:creationId xmlns:a16="http://schemas.microsoft.com/office/drawing/2014/main" id="{70FAE890-C53D-853D-1A0F-C081D234FB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3" y="1299"/>
              <a:ext cx="639" cy="1352"/>
            </a:xfrm>
            <a:prstGeom prst="lin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8" name="Rectangle 11">
              <a:extLst>
                <a:ext uri="{FF2B5EF4-FFF2-40B4-BE49-F238E27FC236}">
                  <a16:creationId xmlns:a16="http://schemas.microsoft.com/office/drawing/2014/main" id="{D39A3556-BC5D-D278-7E48-CFD2D9D764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8" y="3016"/>
              <a:ext cx="257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vi-VN" sz="2700" b="1" i="1" u="none" strike="noStrike" cap="none" normalizeH="0" baseline="0">
                  <a:ln>
                    <a:noFill/>
                  </a:ln>
                  <a:solidFill>
                    <a:srgbClr val="FDFDFD"/>
                  </a:solidFill>
                  <a:effectLst/>
                  <a:latin typeface="Times New Roman" panose="02020603050405020304" pitchFamily="18" charset="0"/>
                </a:rPr>
                <a:t>m</a:t>
              </a:r>
              <a:endPara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19" name="Group 15">
              <a:extLst>
                <a:ext uri="{FF2B5EF4-FFF2-40B4-BE49-F238E27FC236}">
                  <a16:creationId xmlns:a16="http://schemas.microsoft.com/office/drawing/2014/main" id="{C5A657D8-9FC5-A4FF-928C-24AA492CFB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8" y="2151"/>
              <a:ext cx="245" cy="331"/>
              <a:chOff x="3798" y="2151"/>
              <a:chExt cx="245" cy="331"/>
            </a:xfrm>
          </p:grpSpPr>
          <p:sp>
            <p:nvSpPr>
              <p:cNvPr id="36" name="Oval 12">
                <a:extLst>
                  <a:ext uri="{FF2B5EF4-FFF2-40B4-BE49-F238E27FC236}">
                    <a16:creationId xmlns:a16="http://schemas.microsoft.com/office/drawing/2014/main" id="{51286ED8-49F9-91C0-F4B3-6793593AE9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6" y="2151"/>
                <a:ext cx="48" cy="4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7" name="Oval 13">
                <a:extLst>
                  <a:ext uri="{FF2B5EF4-FFF2-40B4-BE49-F238E27FC236}">
                    <a16:creationId xmlns:a16="http://schemas.microsoft.com/office/drawing/2014/main" id="{C2BEDBD0-5D9A-666B-8EA0-4D70B46E29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6" y="2151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8" name="Rectangle 14">
                <a:extLst>
                  <a:ext uri="{FF2B5EF4-FFF2-40B4-BE49-F238E27FC236}">
                    <a16:creationId xmlns:a16="http://schemas.microsoft.com/office/drawing/2014/main" id="{9A5784C8-CE56-E371-3E32-5E9A536E99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8" y="2193"/>
                <a:ext cx="245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vi-VN" sz="27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O</a:t>
                </a:r>
                <a:endParaRPr kumimoji="0" lang="vi-VN" altLang="vi-V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1B87075-F7E8-92F0-28AF-9A6E4BA3DF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57" y="2469"/>
              <a:ext cx="233" cy="319"/>
              <a:chOff x="2857" y="2469"/>
              <a:chExt cx="233" cy="319"/>
            </a:xfrm>
          </p:grpSpPr>
          <p:sp>
            <p:nvSpPr>
              <p:cNvPr id="33" name="Oval 16">
                <a:extLst>
                  <a:ext uri="{FF2B5EF4-FFF2-40B4-BE49-F238E27FC236}">
                    <a16:creationId xmlns:a16="http://schemas.microsoft.com/office/drawing/2014/main" id="{A6912250-8AC2-59E2-64A1-7456A6A8C3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2469"/>
                <a:ext cx="48" cy="4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4" name="Oval 17">
                <a:extLst>
                  <a:ext uri="{FF2B5EF4-FFF2-40B4-BE49-F238E27FC236}">
                    <a16:creationId xmlns:a16="http://schemas.microsoft.com/office/drawing/2014/main" id="{902478D8-2817-CC00-C433-94D9C2B940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2469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5" name="Rectangle 18">
                <a:extLst>
                  <a:ext uri="{FF2B5EF4-FFF2-40B4-BE49-F238E27FC236}">
                    <a16:creationId xmlns:a16="http://schemas.microsoft.com/office/drawing/2014/main" id="{BC7F40CD-9909-B6E4-5D5F-5181592EA3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7" y="2499"/>
                <a:ext cx="233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vi-VN" sz="27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A</a:t>
                </a:r>
                <a:endParaRPr kumimoji="0" lang="vi-VN" altLang="vi-V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1" name="Group 23">
              <a:extLst>
                <a:ext uri="{FF2B5EF4-FFF2-40B4-BE49-F238E27FC236}">
                  <a16:creationId xmlns:a16="http://schemas.microsoft.com/office/drawing/2014/main" id="{B4C690F6-D7D0-6A73-A7B8-6DCD864A90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78" y="1206"/>
              <a:ext cx="173" cy="306"/>
              <a:chOff x="3178" y="1206"/>
              <a:chExt cx="173" cy="306"/>
            </a:xfrm>
          </p:grpSpPr>
          <p:sp>
            <p:nvSpPr>
              <p:cNvPr id="30" name="Oval 20">
                <a:extLst>
                  <a:ext uri="{FF2B5EF4-FFF2-40B4-BE49-F238E27FC236}">
                    <a16:creationId xmlns:a16="http://schemas.microsoft.com/office/drawing/2014/main" id="{2B901A2C-C7A6-B6D1-7AB8-07B434CE8B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4" y="1464"/>
                <a:ext cx="48" cy="4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1" name="Oval 21">
                <a:extLst>
                  <a:ext uri="{FF2B5EF4-FFF2-40B4-BE49-F238E27FC236}">
                    <a16:creationId xmlns:a16="http://schemas.microsoft.com/office/drawing/2014/main" id="{42E4177D-E801-D523-B7CE-62058D3F18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4" y="1464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2" name="Rectangle 22">
                <a:extLst>
                  <a:ext uri="{FF2B5EF4-FFF2-40B4-BE49-F238E27FC236}">
                    <a16:creationId xmlns:a16="http://schemas.microsoft.com/office/drawing/2014/main" id="{3CF63F31-17B5-75E2-E0BF-E6CD2AB827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8" y="1206"/>
                <a:ext cx="173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vi-VN" sz="2700" b="1" i="1" u="none" strike="noStrike" cap="none" normalizeH="0" baseline="0" dirty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I</a:t>
                </a:r>
                <a:endParaRPr kumimoji="0" lang="vi-VN" altLang="vi-VN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2" name="Group 27">
              <a:extLst>
                <a:ext uri="{FF2B5EF4-FFF2-40B4-BE49-F238E27FC236}">
                  <a16:creationId xmlns:a16="http://schemas.microsoft.com/office/drawing/2014/main" id="{18C9D1A7-B802-DF87-F522-BD73C0E33C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88" y="2625"/>
              <a:ext cx="295" cy="289"/>
              <a:chOff x="4588" y="2625"/>
              <a:chExt cx="295" cy="289"/>
            </a:xfrm>
          </p:grpSpPr>
          <p:sp>
            <p:nvSpPr>
              <p:cNvPr id="27" name="Oval 24">
                <a:extLst>
                  <a:ext uri="{FF2B5EF4-FFF2-40B4-BE49-F238E27FC236}">
                    <a16:creationId xmlns:a16="http://schemas.microsoft.com/office/drawing/2014/main" id="{378DC47A-E101-ACDE-2280-532A13B6E7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8" y="2627"/>
                <a:ext cx="48" cy="4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8" name="Oval 25">
                <a:extLst>
                  <a:ext uri="{FF2B5EF4-FFF2-40B4-BE49-F238E27FC236}">
                    <a16:creationId xmlns:a16="http://schemas.microsoft.com/office/drawing/2014/main" id="{160A0504-353F-388E-87B1-6E63FFC4DA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8" y="2627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9" name="Rectangle 26">
                <a:extLst>
                  <a:ext uri="{FF2B5EF4-FFF2-40B4-BE49-F238E27FC236}">
                    <a16:creationId xmlns:a16="http://schemas.microsoft.com/office/drawing/2014/main" id="{799AFBD5-AC1D-7677-7B14-0A4A923C91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0" y="2625"/>
                <a:ext cx="233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vi-VN" sz="27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B</a:t>
                </a:r>
                <a:endParaRPr kumimoji="0" lang="vi-VN" altLang="vi-V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3" name="Group 31">
              <a:extLst>
                <a:ext uri="{FF2B5EF4-FFF2-40B4-BE49-F238E27FC236}">
                  <a16:creationId xmlns:a16="http://schemas.microsoft.com/office/drawing/2014/main" id="{B1D60062-9123-830B-5F10-480FF88CCB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7" y="977"/>
              <a:ext cx="233" cy="346"/>
              <a:chOff x="3937" y="977"/>
              <a:chExt cx="233" cy="346"/>
            </a:xfrm>
          </p:grpSpPr>
          <p:sp>
            <p:nvSpPr>
              <p:cNvPr id="24" name="Oval 28">
                <a:extLst>
                  <a:ext uri="{FF2B5EF4-FFF2-40B4-BE49-F238E27FC236}">
                    <a16:creationId xmlns:a16="http://schemas.microsoft.com/office/drawing/2014/main" id="{526D14F2-97E6-F819-5DEE-59D0D1D3AA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9" y="1275"/>
                <a:ext cx="48" cy="4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5" name="Oval 29">
                <a:extLst>
                  <a:ext uri="{FF2B5EF4-FFF2-40B4-BE49-F238E27FC236}">
                    <a16:creationId xmlns:a16="http://schemas.microsoft.com/office/drawing/2014/main" id="{0FF5F5F7-7B08-03F2-3BCC-C180F4765F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9" y="1275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6" name="Rectangle 30">
                <a:extLst>
                  <a:ext uri="{FF2B5EF4-FFF2-40B4-BE49-F238E27FC236}">
                    <a16:creationId xmlns:a16="http://schemas.microsoft.com/office/drawing/2014/main" id="{D4B177FA-E212-8CB8-0B47-46993BE916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7" y="977"/>
                <a:ext cx="233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vi-VN" sz="2700" b="1" i="1" u="none" strike="noStrike" cap="none" normalizeH="0" baseline="0" dirty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K</a:t>
                </a:r>
                <a:endParaRPr kumimoji="0" lang="vi-VN" altLang="vi-VN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pic>
        <p:nvPicPr>
          <p:cNvPr id="4" name="Picture 7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24A9F87-2DF3-8364-AC79-82C03373A0F6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4265" y="149602"/>
            <a:ext cx="1109432" cy="740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280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58" grpId="0"/>
      <p:bldP spid="60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BBFB3FB-90D7-63C6-FEF9-0F275CC29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643"/>
            <a:ext cx="12192000" cy="56322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4. GÓC Ở TÂM – GÓC NỘI TIẾP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8" name="Picture 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2726841-2B10-B74D-5DAD-52BF801175D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348" y="2885500"/>
            <a:ext cx="4621652" cy="3084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0FC1CF0-44D0-9233-9635-7EFFA79137C9}"/>
              </a:ext>
            </a:extLst>
          </p:cNvPr>
          <p:cNvSpPr txBox="1">
            <a:spLocks/>
          </p:cNvSpPr>
          <p:nvPr/>
        </p:nvSpPr>
        <p:spPr>
          <a:xfrm>
            <a:off x="607671" y="1037618"/>
            <a:ext cx="5241235" cy="785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7952358-6350-B399-46AC-7131915460A4}"/>
              </a:ext>
            </a:extLst>
          </p:cNvPr>
          <p:cNvCxnSpPr>
            <a:cxnSpLocks/>
          </p:cNvCxnSpPr>
          <p:nvPr/>
        </p:nvCxnSpPr>
        <p:spPr>
          <a:xfrm>
            <a:off x="607671" y="1873560"/>
            <a:ext cx="5241235" cy="0"/>
          </a:xfrm>
          <a:prstGeom prst="line">
            <a:avLst/>
          </a:prstGeom>
          <a:ln w="38100">
            <a:solidFill>
              <a:srgbClr val="E6E6E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Hộp Văn bản 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DB12D72-8C65-90E0-16F9-2C616D33BB58}"/>
              </a:ext>
            </a:extLst>
          </p:cNvPr>
          <p:cNvSpPr txBox="1"/>
          <p:nvPr/>
        </p:nvSpPr>
        <p:spPr>
          <a:xfrm>
            <a:off x="682486" y="1978092"/>
            <a:ext cx="5413514" cy="689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vi-VN" sz="3600" b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Bài 1.b (SGK-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b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117)</a:t>
            </a:r>
            <a:endParaRPr lang="vi-VN" sz="3600" dirty="0">
              <a:solidFill>
                <a:schemeClr val="bg1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6" name="Hộp Văn bản 1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165B891-070A-960E-9FB5-743B3A5CB10D}"/>
              </a:ext>
            </a:extLst>
          </p:cNvPr>
          <p:cNvSpPr txBox="1"/>
          <p:nvPr/>
        </p:nvSpPr>
        <p:spPr>
          <a:xfrm>
            <a:off x="682486" y="3182483"/>
            <a:ext cx="5546435" cy="1745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góc nội tiếp có hai cạnh lần lượt chứa ba điểm trong bốn điểm </a:t>
            </a: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74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Right 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0626957-CBD8-91C3-6597-4769CC51323E}"/>
              </a:ext>
            </a:extLst>
          </p:cNvPr>
          <p:cNvSpPr/>
          <p:nvPr/>
        </p:nvSpPr>
        <p:spPr>
          <a:xfrm>
            <a:off x="1" y="-2944"/>
            <a:ext cx="3427570" cy="138543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4327C4C-F1F6-DDFB-C4EE-99E45C4A1C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0349" r="20345" b="-4"/>
          <a:stretch/>
        </p:blipFill>
        <p:spPr>
          <a:xfrm>
            <a:off x="1922772" y="3214225"/>
            <a:ext cx="2050385" cy="2327672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5" name="Picture 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05C1A32-4674-8277-BD7A-4BB6F05E8D2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7382" r="20120" b="2"/>
          <a:stretch/>
        </p:blipFill>
        <p:spPr>
          <a:xfrm>
            <a:off x="3709849" y="2516345"/>
            <a:ext cx="3433139" cy="3433139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6" name="Picture 5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A6B0BB8-B2F2-2BF3-150F-5878B69197C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36012" r="14448" b="2"/>
          <a:stretch/>
        </p:blipFill>
        <p:spPr>
          <a:xfrm>
            <a:off x="6770304" y="2940095"/>
            <a:ext cx="2455455" cy="2798034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7" name="Picture 6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FEF3B11-C0CE-F0C1-F9B4-E828EE51DFB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424" y="2633185"/>
            <a:ext cx="2327672" cy="2327672"/>
          </a:xfrm>
          <a:prstGeom prst="rect">
            <a:avLst/>
          </a:prstGeom>
        </p:spPr>
      </p:pic>
      <p:pic>
        <p:nvPicPr>
          <p:cNvPr id="8" name="Picture 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36E67C1-6184-4872-84B8-64397A7890D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6700631" y="3082810"/>
            <a:ext cx="2327672" cy="2327672"/>
          </a:xfrm>
          <a:prstGeom prst="rect">
            <a:avLst/>
          </a:prstGeom>
        </p:spPr>
      </p:pic>
      <p:pic>
        <p:nvPicPr>
          <p:cNvPr id="9" name="Picture 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47D4E8D-A4A5-6912-145C-8E3091C18AC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100" y="3158728"/>
            <a:ext cx="1561730" cy="1561730"/>
          </a:xfrm>
          <a:prstGeom prst="rect">
            <a:avLst/>
          </a:prstGeom>
        </p:spPr>
      </p:pic>
      <p:pic>
        <p:nvPicPr>
          <p:cNvPr id="12" name="Picture 1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E9B910C-D3DB-53B0-DD9C-04FA3835DC6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34293" y="1727804"/>
            <a:ext cx="2025572" cy="1385436"/>
          </a:xfrm>
          <a:prstGeom prst="rect">
            <a:avLst/>
          </a:prstGeom>
        </p:spPr>
      </p:pic>
      <p:pic>
        <p:nvPicPr>
          <p:cNvPr id="13" name="Picture 1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C1D407B-A8AC-08C9-6F47-02A87BD44C5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65903" y="1162182"/>
            <a:ext cx="2025572" cy="1385436"/>
          </a:xfrm>
          <a:prstGeom prst="rect">
            <a:avLst/>
          </a:prstGeom>
        </p:spPr>
      </p:pic>
      <p:pic>
        <p:nvPicPr>
          <p:cNvPr id="14" name="Picture 1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F6AAD02-B751-B406-D267-474378C247A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86430" y="1483302"/>
            <a:ext cx="2176461" cy="13854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74833E-C762-DD91-2784-FA20F15EA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456" y="294855"/>
            <a:ext cx="3218114" cy="854075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CHÚ THÍCH</a:t>
            </a:r>
            <a:endParaRPr lang="en-US" sz="3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50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21DEA1C-4446-909E-C691-BC6FFA009679}"/>
              </a:ext>
            </a:extLst>
          </p:cNvPr>
          <p:cNvSpPr txBox="1"/>
          <p:nvPr/>
        </p:nvSpPr>
        <p:spPr>
          <a:xfrm>
            <a:off x="141514" y="155662"/>
            <a:ext cx="6096000" cy="6227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Bài 1.b (SGK-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117)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8" name="Hộp Văn bản 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E2AEC99-557C-393B-0986-3FA5C6052E2C}"/>
              </a:ext>
            </a:extLst>
          </p:cNvPr>
          <p:cNvSpPr txBox="1"/>
          <p:nvPr/>
        </p:nvSpPr>
        <p:spPr>
          <a:xfrm>
            <a:off x="9132404" y="91905"/>
            <a:ext cx="42494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Think – Pair – Share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Hình ảnh 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833FA7F-1712-810C-AC7B-FF845E7EB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9865" y="998184"/>
            <a:ext cx="2234064" cy="21515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Hộp Văn bản 1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A402701-ACB2-D3BE-CE00-E4FD92EF6691}"/>
              </a:ext>
            </a:extLst>
          </p:cNvPr>
          <p:cNvSpPr txBox="1"/>
          <p:nvPr/>
        </p:nvSpPr>
        <p:spPr>
          <a:xfrm>
            <a:off x="3408014" y="785529"/>
            <a:ext cx="5546435" cy="1745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góc nội tiếp có hai cạnh lần lượt chứa ba điểm trong bốn điểm </a:t>
            </a: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2F457D3-36FD-61F5-9C43-CF63E9BC98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34" y="5430607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Hộp Văn bản 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65EFFC1-A041-850F-205E-9344928BD077}"/>
              </a:ext>
            </a:extLst>
          </p:cNvPr>
          <p:cNvSpPr txBox="1"/>
          <p:nvPr/>
        </p:nvSpPr>
        <p:spPr>
          <a:xfrm>
            <a:off x="9846055" y="3276095"/>
            <a:ext cx="18701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 NGHĨ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Mũi tên: Xuống 5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81E03B3-40AE-E358-1ABE-E4DF8AED9A15}"/>
              </a:ext>
            </a:extLst>
          </p:cNvPr>
          <p:cNvSpPr/>
          <p:nvPr/>
        </p:nvSpPr>
        <p:spPr>
          <a:xfrm>
            <a:off x="10476241" y="3737760"/>
            <a:ext cx="571003" cy="461665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Hộp Văn bản 1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E603FC8-7A3D-EBFB-4943-F1CE3ED6994C}"/>
              </a:ext>
            </a:extLst>
          </p:cNvPr>
          <p:cNvSpPr txBox="1"/>
          <p:nvPr/>
        </p:nvSpPr>
        <p:spPr>
          <a:xfrm>
            <a:off x="9882896" y="4244754"/>
            <a:ext cx="18701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 CẶP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2" name="Mũi tên: Xuống 4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40C5C63-FE70-46EE-652B-C4434E06F7AD}"/>
              </a:ext>
            </a:extLst>
          </p:cNvPr>
          <p:cNvSpPr/>
          <p:nvPr/>
        </p:nvSpPr>
        <p:spPr>
          <a:xfrm>
            <a:off x="10476241" y="4751748"/>
            <a:ext cx="571003" cy="461665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Hộp Văn bản 4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E4BCE4C-3107-D5B5-C59B-90619E98D279}"/>
              </a:ext>
            </a:extLst>
          </p:cNvPr>
          <p:cNvSpPr txBox="1"/>
          <p:nvPr/>
        </p:nvSpPr>
        <p:spPr>
          <a:xfrm>
            <a:off x="9892692" y="5272092"/>
            <a:ext cx="23091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 BÀY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5" name="AutoShape 3">
            <a:extLst>
              <a:ext uri="{FF2B5EF4-FFF2-40B4-BE49-F238E27FC236}">
                <a16:creationId xmlns:a16="http://schemas.microsoft.com/office/drawing/2014/main" id="{23E541B1-517F-0B1F-4421-A9A34D7EC463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81189" y="785529"/>
            <a:ext cx="3108325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47" name="Oval 6">
            <a:extLst>
              <a:ext uri="{FF2B5EF4-FFF2-40B4-BE49-F238E27FC236}">
                <a16:creationId xmlns:a16="http://schemas.microsoft.com/office/drawing/2014/main" id="{411A3872-8A6F-9CC8-98F5-3167205BB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264" y="1172879"/>
            <a:ext cx="2924175" cy="2922588"/>
          </a:xfrm>
          <a:prstGeom prst="ellipse">
            <a:avLst/>
          </a:prstGeom>
          <a:noFill/>
          <a:ln w="47625" cap="flat">
            <a:solidFill>
              <a:srgbClr val="FDFD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48" name="Line 7">
            <a:extLst>
              <a:ext uri="{FF2B5EF4-FFF2-40B4-BE49-F238E27FC236}">
                <a16:creationId xmlns:a16="http://schemas.microsoft.com/office/drawing/2014/main" id="{2048830F-10D0-5DE0-1C63-4A1598EC5E8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97177" y="1315754"/>
            <a:ext cx="1268413" cy="3175"/>
          </a:xfrm>
          <a:prstGeom prst="line">
            <a:avLst/>
          </a:prstGeom>
          <a:noFill/>
          <a:ln w="47625" cap="flat">
            <a:solidFill>
              <a:srgbClr val="FDFD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49" name="Line 8">
            <a:extLst>
              <a:ext uri="{FF2B5EF4-FFF2-40B4-BE49-F238E27FC236}">
                <a16:creationId xmlns:a16="http://schemas.microsoft.com/office/drawing/2014/main" id="{17D567D2-5313-4172-62A6-C8069DFC9A4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6489" y="3635092"/>
            <a:ext cx="2124075" cy="6350"/>
          </a:xfrm>
          <a:prstGeom prst="line">
            <a:avLst/>
          </a:prstGeom>
          <a:noFill/>
          <a:ln w="47625" cap="flat">
            <a:solidFill>
              <a:srgbClr val="FDFD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0" name="Line 9">
            <a:extLst>
              <a:ext uri="{FF2B5EF4-FFF2-40B4-BE49-F238E27FC236}">
                <a16:creationId xmlns:a16="http://schemas.microsoft.com/office/drawing/2014/main" id="{453178DD-A113-D4C7-D7FA-7032CF0E5D9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635352" y="2633379"/>
            <a:ext cx="1065213" cy="1001713"/>
          </a:xfrm>
          <a:prstGeom prst="line">
            <a:avLst/>
          </a:prstGeom>
          <a:noFill/>
          <a:ln w="47625" cap="flat">
            <a:solidFill>
              <a:srgbClr val="FDFD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1" name="Line 10">
            <a:extLst>
              <a:ext uri="{FF2B5EF4-FFF2-40B4-BE49-F238E27FC236}">
                <a16:creationId xmlns:a16="http://schemas.microsoft.com/office/drawing/2014/main" id="{95E65BFA-CB2F-4140-0E05-37C9B7428E4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35352" y="1315754"/>
            <a:ext cx="630238" cy="1317625"/>
          </a:xfrm>
          <a:prstGeom prst="line">
            <a:avLst/>
          </a:prstGeom>
          <a:noFill/>
          <a:ln w="47625" cap="flat">
            <a:solidFill>
              <a:srgbClr val="FDFD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2" name="Line 11">
            <a:extLst>
              <a:ext uri="{FF2B5EF4-FFF2-40B4-BE49-F238E27FC236}">
                <a16:creationId xmlns:a16="http://schemas.microsoft.com/office/drawing/2014/main" id="{428C2E42-ECE2-FD9F-6639-894B08C53C64}"/>
              </a:ext>
            </a:extLst>
          </p:cNvPr>
          <p:cNvSpPr>
            <a:spLocks noChangeShapeType="1"/>
          </p:cNvSpPr>
          <p:nvPr/>
        </p:nvSpPr>
        <p:spPr bwMode="auto">
          <a:xfrm>
            <a:off x="997177" y="1318929"/>
            <a:ext cx="638175" cy="1314450"/>
          </a:xfrm>
          <a:prstGeom prst="line">
            <a:avLst/>
          </a:prstGeom>
          <a:noFill/>
          <a:ln w="47625" cap="flat">
            <a:solidFill>
              <a:srgbClr val="FDFD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3" name="Line 12">
            <a:extLst>
              <a:ext uri="{FF2B5EF4-FFF2-40B4-BE49-F238E27FC236}">
                <a16:creationId xmlns:a16="http://schemas.microsoft.com/office/drawing/2014/main" id="{ECA8FF7A-011C-D98E-E31B-061FDC24596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6489" y="2633379"/>
            <a:ext cx="1058863" cy="1008063"/>
          </a:xfrm>
          <a:prstGeom prst="line">
            <a:avLst/>
          </a:prstGeom>
          <a:noFill/>
          <a:ln w="47625" cap="flat">
            <a:solidFill>
              <a:srgbClr val="FDFD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4" name="Line 13">
            <a:extLst>
              <a:ext uri="{FF2B5EF4-FFF2-40B4-BE49-F238E27FC236}">
                <a16:creationId xmlns:a16="http://schemas.microsoft.com/office/drawing/2014/main" id="{E10ACEA4-7368-9159-E44F-3F91B7A7C5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6489" y="1318929"/>
            <a:ext cx="420688" cy="2322513"/>
          </a:xfrm>
          <a:prstGeom prst="line">
            <a:avLst/>
          </a:prstGeom>
          <a:noFill/>
          <a:ln w="47625" cap="flat">
            <a:solidFill>
              <a:srgbClr val="FDFD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5" name="Line 14">
            <a:extLst>
              <a:ext uri="{FF2B5EF4-FFF2-40B4-BE49-F238E27FC236}">
                <a16:creationId xmlns:a16="http://schemas.microsoft.com/office/drawing/2014/main" id="{96871C8B-08D9-86DF-BA5E-051571AA8D9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5589" y="1315754"/>
            <a:ext cx="434975" cy="2319338"/>
          </a:xfrm>
          <a:prstGeom prst="line">
            <a:avLst/>
          </a:prstGeom>
          <a:noFill/>
          <a:ln w="47625" cap="flat">
            <a:solidFill>
              <a:srgbClr val="FDFD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grpSp>
        <p:nvGrpSpPr>
          <p:cNvPr id="56" name="Group 18">
            <a:extLst>
              <a:ext uri="{FF2B5EF4-FFF2-40B4-BE49-F238E27FC236}">
                <a16:creationId xmlns:a16="http://schemas.microsoft.com/office/drawing/2014/main" id="{C6C5F501-99B2-0A18-21F7-2B874EDE0327}"/>
              </a:ext>
            </a:extLst>
          </p:cNvPr>
          <p:cNvGrpSpPr>
            <a:grpSpLocks/>
          </p:cNvGrpSpPr>
          <p:nvPr/>
        </p:nvGrpSpPr>
        <p:grpSpPr bwMode="auto">
          <a:xfrm>
            <a:off x="2662464" y="3596992"/>
            <a:ext cx="450850" cy="495300"/>
            <a:chOff x="4487" y="2860"/>
            <a:chExt cx="284" cy="312"/>
          </a:xfrm>
        </p:grpSpPr>
        <p:sp>
          <p:nvSpPr>
            <p:cNvPr id="73" name="Oval 15">
              <a:extLst>
                <a:ext uri="{FF2B5EF4-FFF2-40B4-BE49-F238E27FC236}">
                  <a16:creationId xmlns:a16="http://schemas.microsoft.com/office/drawing/2014/main" id="{AF9377B5-C73B-4D29-2E19-D44A2ED1A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860"/>
              <a:ext cx="48" cy="48"/>
            </a:xfrm>
            <a:prstGeom prst="ellipse">
              <a:avLst/>
            </a:prstGeom>
            <a:solidFill>
              <a:srgbClr val="FDFD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4" name="Oval 16">
              <a:extLst>
                <a:ext uri="{FF2B5EF4-FFF2-40B4-BE49-F238E27FC236}">
                  <a16:creationId xmlns:a16="http://schemas.microsoft.com/office/drawing/2014/main" id="{3B257FA8-A65D-358B-899D-8638F6808A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860"/>
              <a:ext cx="48" cy="48"/>
            </a:xfrm>
            <a:prstGeom prst="ellips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dirty="0"/>
            </a:p>
          </p:txBody>
        </p:sp>
        <p:sp>
          <p:nvSpPr>
            <p:cNvPr id="75" name="Rectangle 17">
              <a:extLst>
                <a:ext uri="{FF2B5EF4-FFF2-40B4-BE49-F238E27FC236}">
                  <a16:creationId xmlns:a16="http://schemas.microsoft.com/office/drawing/2014/main" id="{EA95FFD1-A23F-7301-8AA1-76F6145DE3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7" y="2883"/>
              <a:ext cx="234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vi-VN" sz="2700" b="1" i="1" u="none" strike="noStrike" cap="none" normalizeH="0" baseline="0">
                  <a:ln>
                    <a:noFill/>
                  </a:ln>
                  <a:solidFill>
                    <a:srgbClr val="FBFBFB"/>
                  </a:solidFill>
                  <a:effectLst/>
                  <a:latin typeface="Times New Roman" panose="02020603050405020304" pitchFamily="18" charset="0"/>
                </a:rPr>
                <a:t>C</a:t>
              </a:r>
              <a:endPara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7" name="Group 22">
            <a:extLst>
              <a:ext uri="{FF2B5EF4-FFF2-40B4-BE49-F238E27FC236}">
                <a16:creationId xmlns:a16="http://schemas.microsoft.com/office/drawing/2014/main" id="{752392F6-F546-5880-7943-9AB8BEB3A51F}"/>
              </a:ext>
            </a:extLst>
          </p:cNvPr>
          <p:cNvGrpSpPr>
            <a:grpSpLocks/>
          </p:cNvGrpSpPr>
          <p:nvPr/>
        </p:nvGrpSpPr>
        <p:grpSpPr bwMode="auto">
          <a:xfrm>
            <a:off x="814614" y="882367"/>
            <a:ext cx="371475" cy="474663"/>
            <a:chOff x="3323" y="1150"/>
            <a:chExt cx="234" cy="299"/>
          </a:xfrm>
        </p:grpSpPr>
        <p:sp>
          <p:nvSpPr>
            <p:cNvPr id="70" name="Oval 19">
              <a:extLst>
                <a:ext uri="{FF2B5EF4-FFF2-40B4-BE49-F238E27FC236}">
                  <a16:creationId xmlns:a16="http://schemas.microsoft.com/office/drawing/2014/main" id="{430CEC7C-80EB-AD9E-5D88-8CD2AD5DC5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4" y="1401"/>
              <a:ext cx="48" cy="48"/>
            </a:xfrm>
            <a:prstGeom prst="ellipse">
              <a:avLst/>
            </a:prstGeom>
            <a:solidFill>
              <a:srgbClr val="FDFD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1" name="Oval 20">
              <a:extLst>
                <a:ext uri="{FF2B5EF4-FFF2-40B4-BE49-F238E27FC236}">
                  <a16:creationId xmlns:a16="http://schemas.microsoft.com/office/drawing/2014/main" id="{B09343F2-927B-2663-87C0-1E6F80F77D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4" y="1401"/>
              <a:ext cx="48" cy="48"/>
            </a:xfrm>
            <a:prstGeom prst="ellips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2" name="Rectangle 21">
              <a:extLst>
                <a:ext uri="{FF2B5EF4-FFF2-40B4-BE49-F238E27FC236}">
                  <a16:creationId xmlns:a16="http://schemas.microsoft.com/office/drawing/2014/main" id="{0E052CC6-24CE-D8C1-A596-4B3A873FD3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3" y="1150"/>
              <a:ext cx="234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vi-VN" sz="2700" b="1" i="1" u="none" strike="noStrike" cap="none" normalizeH="0" baseline="0" dirty="0">
                  <a:ln>
                    <a:noFill/>
                  </a:ln>
                  <a:solidFill>
                    <a:srgbClr val="FBFBFB"/>
                  </a:solidFill>
                  <a:effectLst/>
                  <a:latin typeface="Times New Roman" panose="02020603050405020304" pitchFamily="18" charset="0"/>
                </a:rPr>
                <a:t>A</a:t>
              </a:r>
              <a:endParaRPr kumimoji="0" lang="vi-VN" altLang="vi-V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8" name="Group 26">
            <a:extLst>
              <a:ext uri="{FF2B5EF4-FFF2-40B4-BE49-F238E27FC236}">
                <a16:creationId xmlns:a16="http://schemas.microsoft.com/office/drawing/2014/main" id="{2E16B4EA-6438-6AE0-79D8-E98B190AE59A}"/>
              </a:ext>
            </a:extLst>
          </p:cNvPr>
          <p:cNvGrpSpPr>
            <a:grpSpLocks/>
          </p:cNvGrpSpPr>
          <p:nvPr/>
        </p:nvGrpSpPr>
        <p:grpSpPr bwMode="auto">
          <a:xfrm>
            <a:off x="1568677" y="2595279"/>
            <a:ext cx="388938" cy="544513"/>
            <a:chOff x="3798" y="2229"/>
            <a:chExt cx="245" cy="343"/>
          </a:xfrm>
        </p:grpSpPr>
        <p:sp>
          <p:nvSpPr>
            <p:cNvPr id="67" name="Oval 23">
              <a:extLst>
                <a:ext uri="{FF2B5EF4-FFF2-40B4-BE49-F238E27FC236}">
                  <a16:creationId xmlns:a16="http://schemas.microsoft.com/office/drawing/2014/main" id="{980E1A22-FBCE-FB0D-9604-7CAD1C9077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6" y="2229"/>
              <a:ext cx="48" cy="48"/>
            </a:xfrm>
            <a:prstGeom prst="ellipse">
              <a:avLst/>
            </a:prstGeom>
            <a:solidFill>
              <a:srgbClr val="FDFD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8" name="Oval 24">
              <a:extLst>
                <a:ext uri="{FF2B5EF4-FFF2-40B4-BE49-F238E27FC236}">
                  <a16:creationId xmlns:a16="http://schemas.microsoft.com/office/drawing/2014/main" id="{BEC15D4D-BE82-E5AA-E17C-7B1B4033A2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6" y="2229"/>
              <a:ext cx="48" cy="48"/>
            </a:xfrm>
            <a:prstGeom prst="ellips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9" name="Rectangle 25">
              <a:extLst>
                <a:ext uri="{FF2B5EF4-FFF2-40B4-BE49-F238E27FC236}">
                  <a16:creationId xmlns:a16="http://schemas.microsoft.com/office/drawing/2014/main" id="{CF8C0E38-270F-0C7F-66E4-BA2162B7D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8" y="2283"/>
              <a:ext cx="245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vi-VN" sz="2700" b="1" i="1" u="none" strike="noStrike" cap="none" normalizeH="0" baseline="0" dirty="0">
                  <a:ln>
                    <a:noFill/>
                  </a:ln>
                  <a:solidFill>
                    <a:srgbClr val="FBFBFB"/>
                  </a:solidFill>
                  <a:effectLst/>
                  <a:latin typeface="Times New Roman" panose="02020603050405020304" pitchFamily="18" charset="0"/>
                </a:rPr>
                <a:t>O</a:t>
              </a:r>
              <a:endParaRPr kumimoji="0" lang="vi-VN" altLang="vi-V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9" name="Group 30">
            <a:extLst>
              <a:ext uri="{FF2B5EF4-FFF2-40B4-BE49-F238E27FC236}">
                <a16:creationId xmlns:a16="http://schemas.microsoft.com/office/drawing/2014/main" id="{B4AB2514-1FC7-5BB7-E00E-06951AB714E4}"/>
              </a:ext>
            </a:extLst>
          </p:cNvPr>
          <p:cNvGrpSpPr>
            <a:grpSpLocks/>
          </p:cNvGrpSpPr>
          <p:nvPr/>
        </p:nvGrpSpPr>
        <p:grpSpPr bwMode="auto">
          <a:xfrm>
            <a:off x="385989" y="3603342"/>
            <a:ext cx="388938" cy="527050"/>
            <a:chOff x="3053" y="2864"/>
            <a:chExt cx="245" cy="332"/>
          </a:xfrm>
        </p:grpSpPr>
        <p:sp>
          <p:nvSpPr>
            <p:cNvPr id="64" name="Oval 27">
              <a:extLst>
                <a:ext uri="{FF2B5EF4-FFF2-40B4-BE49-F238E27FC236}">
                  <a16:creationId xmlns:a16="http://schemas.microsoft.com/office/drawing/2014/main" id="{9D1E70A0-101E-BC85-6BF5-46E386239D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9" y="2864"/>
              <a:ext cx="48" cy="48"/>
            </a:xfrm>
            <a:prstGeom prst="ellipse">
              <a:avLst/>
            </a:prstGeom>
            <a:solidFill>
              <a:srgbClr val="FDFD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5" name="Oval 28">
              <a:extLst>
                <a:ext uri="{FF2B5EF4-FFF2-40B4-BE49-F238E27FC236}">
                  <a16:creationId xmlns:a16="http://schemas.microsoft.com/office/drawing/2014/main" id="{158570A4-4FDC-9D22-054D-40B06DA0CF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9" y="2864"/>
              <a:ext cx="48" cy="48"/>
            </a:xfrm>
            <a:prstGeom prst="ellips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6" name="Rectangle 29">
              <a:extLst>
                <a:ext uri="{FF2B5EF4-FFF2-40B4-BE49-F238E27FC236}">
                  <a16:creationId xmlns:a16="http://schemas.microsoft.com/office/drawing/2014/main" id="{131A1764-DCBA-288D-77B5-9B61074AF4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3" y="2907"/>
              <a:ext cx="245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vi-VN" sz="2700" b="1" i="1" u="none" strike="noStrike" cap="none" normalizeH="0" baseline="0">
                  <a:ln>
                    <a:noFill/>
                  </a:ln>
                  <a:solidFill>
                    <a:srgbClr val="FBFBFB"/>
                  </a:solidFill>
                  <a:effectLst/>
                  <a:latin typeface="Times New Roman" panose="02020603050405020304" pitchFamily="18" charset="0"/>
                </a:rPr>
                <a:t>D</a:t>
              </a:r>
              <a:endPara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60" name="Group 34">
            <a:extLst>
              <a:ext uri="{FF2B5EF4-FFF2-40B4-BE49-F238E27FC236}">
                <a16:creationId xmlns:a16="http://schemas.microsoft.com/office/drawing/2014/main" id="{EFD13434-653C-9DDD-BD48-A002A17B8C8F}"/>
              </a:ext>
            </a:extLst>
          </p:cNvPr>
          <p:cNvGrpSpPr>
            <a:grpSpLocks/>
          </p:cNvGrpSpPr>
          <p:nvPr/>
        </p:nvGrpSpPr>
        <p:grpSpPr bwMode="auto">
          <a:xfrm>
            <a:off x="2227489" y="909354"/>
            <a:ext cx="484188" cy="458788"/>
            <a:chOff x="4213" y="1167"/>
            <a:chExt cx="305" cy="289"/>
          </a:xfrm>
        </p:grpSpPr>
        <p:sp>
          <p:nvSpPr>
            <p:cNvPr id="61" name="Oval 31">
              <a:extLst>
                <a:ext uri="{FF2B5EF4-FFF2-40B4-BE49-F238E27FC236}">
                  <a16:creationId xmlns:a16="http://schemas.microsoft.com/office/drawing/2014/main" id="{33F3BC8D-8110-A564-3379-72A19BC121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3" y="1399"/>
              <a:ext cx="48" cy="48"/>
            </a:xfrm>
            <a:prstGeom prst="ellipse">
              <a:avLst/>
            </a:prstGeom>
            <a:solidFill>
              <a:srgbClr val="FDFD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2" name="Oval 32">
              <a:extLst>
                <a:ext uri="{FF2B5EF4-FFF2-40B4-BE49-F238E27FC236}">
                  <a16:creationId xmlns:a16="http://schemas.microsoft.com/office/drawing/2014/main" id="{642EBC94-69BE-0C97-4E8B-8EA5A9CB97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3" y="1399"/>
              <a:ext cx="29" cy="29"/>
            </a:xfrm>
            <a:prstGeom prst="ellips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3" name="Rectangle 33">
              <a:extLst>
                <a:ext uri="{FF2B5EF4-FFF2-40B4-BE49-F238E27FC236}">
                  <a16:creationId xmlns:a16="http://schemas.microsoft.com/office/drawing/2014/main" id="{E9A60093-3BAA-1B67-F3DC-7C2E98100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4" y="1167"/>
              <a:ext cx="234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vi-VN" sz="2700" b="1" i="1" u="none" strike="noStrike" cap="none" normalizeH="0" baseline="0">
                  <a:ln>
                    <a:noFill/>
                  </a:ln>
                  <a:solidFill>
                    <a:srgbClr val="FBFBFB"/>
                  </a:solidFill>
                  <a:effectLst/>
                  <a:latin typeface="Times New Roman" panose="02020603050405020304" pitchFamily="18" charset="0"/>
                </a:rPr>
                <a:t>B</a:t>
              </a:r>
              <a:endPara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222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2" grpId="0"/>
      <p:bldP spid="5" grpId="0"/>
      <p:bldP spid="6" grpId="0" animBg="1"/>
      <p:bldP spid="11" grpId="0"/>
      <p:bldP spid="42" grpId="0" animBg="1"/>
      <p:bldP spid="43" grpId="0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21DEA1C-4446-909E-C691-BC6FFA009679}"/>
              </a:ext>
            </a:extLst>
          </p:cNvPr>
          <p:cNvSpPr txBox="1"/>
          <p:nvPr/>
        </p:nvSpPr>
        <p:spPr>
          <a:xfrm>
            <a:off x="141514" y="155662"/>
            <a:ext cx="6096000" cy="556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vi-VN" sz="2800" b="1" dirty="0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Bài 1.b (SGK- </a:t>
            </a:r>
            <a:r>
              <a:rPr lang="en-US" sz="28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117)</a:t>
            </a:r>
            <a:endParaRPr lang="vi-VN" sz="2800" dirty="0">
              <a:solidFill>
                <a:srgbClr val="FFC000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8" name="Hộp Văn bản 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E2AEC99-557C-393B-0986-3FA5C6052E2C}"/>
              </a:ext>
            </a:extLst>
          </p:cNvPr>
          <p:cNvSpPr txBox="1"/>
          <p:nvPr/>
        </p:nvSpPr>
        <p:spPr>
          <a:xfrm>
            <a:off x="8768031" y="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Think – Pair – Share</a:t>
            </a:r>
            <a:endParaRPr lang="vi-VN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Hình ảnh 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833FA7F-1712-810C-AC7B-FF845E7EB4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374" y="582687"/>
            <a:ext cx="2234064" cy="21515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Hộp Văn bản 1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A402701-ACB2-D3BE-CE00-E4FD92EF6691}"/>
              </a:ext>
            </a:extLst>
          </p:cNvPr>
          <p:cNvSpPr txBox="1"/>
          <p:nvPr/>
        </p:nvSpPr>
        <p:spPr>
          <a:xfrm>
            <a:off x="3477215" y="783532"/>
            <a:ext cx="5798209" cy="1539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vi-VN" sz="2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Bốn góc nội tiếp có hai cạnh lần lượt chứa ba điểm trong bốn điểm </a:t>
            </a:r>
            <a:r>
              <a:rPr lang="vi-VN" sz="2800" i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A</a:t>
            </a:r>
            <a:r>
              <a:rPr lang="vi-VN" sz="2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,</a:t>
            </a:r>
            <a:r>
              <a:rPr lang="en-US" sz="2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2800" i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B</a:t>
            </a:r>
            <a:r>
              <a:rPr lang="vi-VN" sz="2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,</a:t>
            </a:r>
            <a:r>
              <a:rPr lang="en-US" sz="2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2800" i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C</a:t>
            </a:r>
            <a:r>
              <a:rPr lang="vi-VN" sz="2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,</a:t>
            </a:r>
            <a:r>
              <a:rPr lang="en-US" sz="2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2800" i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D</a:t>
            </a:r>
            <a:r>
              <a:rPr lang="vi-VN" sz="2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là: </a:t>
            </a:r>
            <a:endParaRPr lang="vi-VN" sz="2800" dirty="0">
              <a:solidFill>
                <a:schemeClr val="bg1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Hộp Văn bản 13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EEEE165-EBCA-AE6B-CF68-F65362681E38}"/>
                  </a:ext>
                </a:extLst>
              </p:cNvPr>
              <p:cNvSpPr txBox="1"/>
              <p:nvPr/>
            </p:nvSpPr>
            <p:spPr>
              <a:xfrm>
                <a:off x="3477215" y="2322671"/>
                <a:ext cx="7620000" cy="29885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b="0" i="1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ABC</m:t>
                        </m:r>
                      </m:e>
                    </m:acc>
                  </m:oMath>
                </a14:m>
                <a:r>
                  <a:rPr lang="en-US" sz="28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góc nội tiếp chắn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ADC</m:t>
                        </m:r>
                      </m:e>
                    </m:groupCh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BC</m:t>
                        </m:r>
                        <m:r>
                          <m:rPr>
                            <m:nor/>
                          </m:rPr>
                          <a:rPr lang="en-US" sz="2800" b="0" i="1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D</m:t>
                        </m:r>
                      </m:e>
                    </m:acc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góc nội tiếp chắn </a:t>
                </a:r>
                <a14:m>
                  <m:oMath xmlns:m="http://schemas.openxmlformats.org/officeDocument/2006/math"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BAD</m:t>
                        </m:r>
                      </m:e>
                    </m:groupCh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vi-VN" sz="28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2800" b="0" i="1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DA</m:t>
                        </m:r>
                      </m:e>
                    </m:acc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góc nội tiếp chắn </a:t>
                </a:r>
                <a14:m>
                  <m:oMath xmlns:m="http://schemas.openxmlformats.org/officeDocument/2006/math"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AB</m:t>
                        </m:r>
                        <m:r>
                          <m:rPr>
                            <m:nor/>
                          </m:rPr>
                          <a:rPr lang="en-US" sz="2800" i="1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</m:groupCh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b="0" i="1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2800" b="0" i="1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D</m:t>
                        </m:r>
                      </m:e>
                    </m:acc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góc nội tiếp chắn </a:t>
                </a:r>
                <a14:m>
                  <m:oMath xmlns:m="http://schemas.openxmlformats.org/officeDocument/2006/math"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BCD</m:t>
                        </m:r>
                      </m:e>
                    </m:groupCh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2800" dirty="0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Hộp Văn bản 13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EEEE165-EBCA-AE6B-CF68-F65362681E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7215" y="2322671"/>
                <a:ext cx="7620000" cy="2988575"/>
              </a:xfrm>
              <a:prstGeom prst="rect">
                <a:avLst/>
              </a:prstGeom>
              <a:blipFill>
                <a:blip r:embed="rId3"/>
                <a:stretch>
                  <a:fillRect b="-5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8" name="Nhóm 6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2E08E78-1EDD-736D-A384-7C88CE80D868}"/>
              </a:ext>
            </a:extLst>
          </p:cNvPr>
          <p:cNvGrpSpPr/>
          <p:nvPr/>
        </p:nvGrpSpPr>
        <p:grpSpPr>
          <a:xfrm>
            <a:off x="81189" y="785529"/>
            <a:ext cx="3108325" cy="3400425"/>
            <a:chOff x="81189" y="785529"/>
            <a:chExt cx="3108325" cy="3400425"/>
          </a:xfrm>
        </p:grpSpPr>
        <p:sp>
          <p:nvSpPr>
            <p:cNvPr id="2" name="AutoShape 3">
              <a:extLst>
                <a:ext uri="{FF2B5EF4-FFF2-40B4-BE49-F238E27FC236}">
                  <a16:creationId xmlns:a16="http://schemas.microsoft.com/office/drawing/2014/main" id="{257CC365-86B4-1DCE-61C1-4AD2F2A511F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81189" y="785529"/>
              <a:ext cx="3108325" cy="3400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" name="Oval 6">
              <a:extLst>
                <a:ext uri="{FF2B5EF4-FFF2-40B4-BE49-F238E27FC236}">
                  <a16:creationId xmlns:a16="http://schemas.microsoft.com/office/drawing/2014/main" id="{ECBF5F93-2B90-E316-A117-184B04D1F3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264" y="1172879"/>
              <a:ext cx="2924175" cy="2922588"/>
            </a:xfrm>
            <a:prstGeom prst="ellips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" name="Line 7">
              <a:extLst>
                <a:ext uri="{FF2B5EF4-FFF2-40B4-BE49-F238E27FC236}">
                  <a16:creationId xmlns:a16="http://schemas.microsoft.com/office/drawing/2014/main" id="{7380856F-F00A-A673-416A-8ED6E9C205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97177" y="1315754"/>
              <a:ext cx="1268413" cy="3175"/>
            </a:xfrm>
            <a:prstGeom prst="lin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" name="Line 8">
              <a:extLst>
                <a:ext uri="{FF2B5EF4-FFF2-40B4-BE49-F238E27FC236}">
                  <a16:creationId xmlns:a16="http://schemas.microsoft.com/office/drawing/2014/main" id="{66C1FDF7-210F-D0A8-CF32-8BDCBB6BD1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6489" y="3635092"/>
              <a:ext cx="2124075" cy="6350"/>
            </a:xfrm>
            <a:prstGeom prst="lin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" name="Line 9">
              <a:extLst>
                <a:ext uri="{FF2B5EF4-FFF2-40B4-BE49-F238E27FC236}">
                  <a16:creationId xmlns:a16="http://schemas.microsoft.com/office/drawing/2014/main" id="{D8FB252C-3C3D-2EEF-1AC5-4E059D38B8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635352" y="2633379"/>
              <a:ext cx="1065213" cy="1001713"/>
            </a:xfrm>
            <a:prstGeom prst="lin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" name="Line 10">
              <a:extLst>
                <a:ext uri="{FF2B5EF4-FFF2-40B4-BE49-F238E27FC236}">
                  <a16:creationId xmlns:a16="http://schemas.microsoft.com/office/drawing/2014/main" id="{F34EF34E-3895-1365-0875-71AA0D4703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35352" y="1315754"/>
              <a:ext cx="630238" cy="1317625"/>
            </a:xfrm>
            <a:prstGeom prst="lin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" name="Line 11">
              <a:extLst>
                <a:ext uri="{FF2B5EF4-FFF2-40B4-BE49-F238E27FC236}">
                  <a16:creationId xmlns:a16="http://schemas.microsoft.com/office/drawing/2014/main" id="{603CF096-2239-23ED-E721-BC85357323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7177" y="1318929"/>
              <a:ext cx="638175" cy="1314450"/>
            </a:xfrm>
            <a:prstGeom prst="lin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" name="Line 12">
              <a:extLst>
                <a:ext uri="{FF2B5EF4-FFF2-40B4-BE49-F238E27FC236}">
                  <a16:creationId xmlns:a16="http://schemas.microsoft.com/office/drawing/2014/main" id="{4D72F667-02B1-9DF1-285A-AAF50A9656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6489" y="2633379"/>
              <a:ext cx="1058863" cy="1008063"/>
            </a:xfrm>
            <a:prstGeom prst="lin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" name="Line 13">
              <a:extLst>
                <a:ext uri="{FF2B5EF4-FFF2-40B4-BE49-F238E27FC236}">
                  <a16:creationId xmlns:a16="http://schemas.microsoft.com/office/drawing/2014/main" id="{F6D62F7E-0082-5770-7D79-48694CD125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6489" y="1318929"/>
              <a:ext cx="420688" cy="2322513"/>
            </a:xfrm>
            <a:prstGeom prst="lin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" name="Line 14">
              <a:extLst>
                <a:ext uri="{FF2B5EF4-FFF2-40B4-BE49-F238E27FC236}">
                  <a16:creationId xmlns:a16="http://schemas.microsoft.com/office/drawing/2014/main" id="{AF94C57F-B063-79FE-F875-FBE82D4396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65589" y="1315754"/>
              <a:ext cx="434975" cy="2319338"/>
            </a:xfrm>
            <a:prstGeom prst="line">
              <a:avLst/>
            </a:prstGeom>
            <a:noFill/>
            <a:ln w="4762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grpSp>
          <p:nvGrpSpPr>
            <p:cNvPr id="18" name="Group 18">
              <a:extLst>
                <a:ext uri="{FF2B5EF4-FFF2-40B4-BE49-F238E27FC236}">
                  <a16:creationId xmlns:a16="http://schemas.microsoft.com/office/drawing/2014/main" id="{0B6A8711-66E0-6495-B630-6B779B36C5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62464" y="3596992"/>
              <a:ext cx="450850" cy="495300"/>
              <a:chOff x="4487" y="2860"/>
              <a:chExt cx="284" cy="312"/>
            </a:xfrm>
          </p:grpSpPr>
          <p:sp>
            <p:nvSpPr>
              <p:cNvPr id="49" name="Oval 15">
                <a:extLst>
                  <a:ext uri="{FF2B5EF4-FFF2-40B4-BE49-F238E27FC236}">
                    <a16:creationId xmlns:a16="http://schemas.microsoft.com/office/drawing/2014/main" id="{38AB05A9-3051-6245-7278-7048C907BB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7" y="2860"/>
                <a:ext cx="48" cy="4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50" name="Oval 16">
                <a:extLst>
                  <a:ext uri="{FF2B5EF4-FFF2-40B4-BE49-F238E27FC236}">
                    <a16:creationId xmlns:a16="http://schemas.microsoft.com/office/drawing/2014/main" id="{7B0F66B2-218B-915E-66E3-9AD35D8F63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7" y="2860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 dirty="0"/>
              </a:p>
            </p:txBody>
          </p:sp>
          <p:sp>
            <p:nvSpPr>
              <p:cNvPr id="51" name="Rectangle 17">
                <a:extLst>
                  <a:ext uri="{FF2B5EF4-FFF2-40B4-BE49-F238E27FC236}">
                    <a16:creationId xmlns:a16="http://schemas.microsoft.com/office/drawing/2014/main" id="{540A1E23-65F0-CD03-4D84-E4D1A0F43B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37" y="2883"/>
                <a:ext cx="234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vi-VN" sz="27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C</a:t>
                </a:r>
                <a:endParaRPr kumimoji="0" lang="vi-VN" altLang="vi-V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2" name="Group 22">
              <a:extLst>
                <a:ext uri="{FF2B5EF4-FFF2-40B4-BE49-F238E27FC236}">
                  <a16:creationId xmlns:a16="http://schemas.microsoft.com/office/drawing/2014/main" id="{BA11B691-AC28-28A1-0BE4-D0218F4AED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4614" y="882367"/>
              <a:ext cx="371475" cy="474663"/>
              <a:chOff x="3323" y="1150"/>
              <a:chExt cx="234" cy="299"/>
            </a:xfrm>
          </p:grpSpPr>
          <p:sp>
            <p:nvSpPr>
              <p:cNvPr id="53" name="Oval 19">
                <a:extLst>
                  <a:ext uri="{FF2B5EF4-FFF2-40B4-BE49-F238E27FC236}">
                    <a16:creationId xmlns:a16="http://schemas.microsoft.com/office/drawing/2014/main" id="{099B8AF7-F6FF-DC89-1242-D2B59A768F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4" y="1401"/>
                <a:ext cx="48" cy="4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54" name="Oval 20">
                <a:extLst>
                  <a:ext uri="{FF2B5EF4-FFF2-40B4-BE49-F238E27FC236}">
                    <a16:creationId xmlns:a16="http://schemas.microsoft.com/office/drawing/2014/main" id="{0511D22F-F285-8AF7-A094-0FAB93D471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4" y="1401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55" name="Rectangle 21">
                <a:extLst>
                  <a:ext uri="{FF2B5EF4-FFF2-40B4-BE49-F238E27FC236}">
                    <a16:creationId xmlns:a16="http://schemas.microsoft.com/office/drawing/2014/main" id="{55776066-9BFA-FA62-2E09-2697AB0128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3" y="1150"/>
                <a:ext cx="234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vi-VN" sz="2700" b="1" i="1" u="none" strike="noStrike" cap="none" normalizeH="0" baseline="0" dirty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A</a:t>
                </a:r>
                <a:endParaRPr kumimoji="0" lang="vi-VN" altLang="vi-VN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6" name="Group 26">
              <a:extLst>
                <a:ext uri="{FF2B5EF4-FFF2-40B4-BE49-F238E27FC236}">
                  <a16:creationId xmlns:a16="http://schemas.microsoft.com/office/drawing/2014/main" id="{7D8DBFD8-F10C-059A-A3F6-3A807CE9F3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68677" y="2595279"/>
              <a:ext cx="388938" cy="544513"/>
              <a:chOff x="3798" y="2229"/>
              <a:chExt cx="245" cy="343"/>
            </a:xfrm>
          </p:grpSpPr>
          <p:sp>
            <p:nvSpPr>
              <p:cNvPr id="57" name="Oval 23">
                <a:extLst>
                  <a:ext uri="{FF2B5EF4-FFF2-40B4-BE49-F238E27FC236}">
                    <a16:creationId xmlns:a16="http://schemas.microsoft.com/office/drawing/2014/main" id="{A4A163BA-0D21-A3BD-714F-8678F8B063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6" y="2229"/>
                <a:ext cx="48" cy="4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58" name="Oval 24">
                <a:extLst>
                  <a:ext uri="{FF2B5EF4-FFF2-40B4-BE49-F238E27FC236}">
                    <a16:creationId xmlns:a16="http://schemas.microsoft.com/office/drawing/2014/main" id="{CF363DF7-4AE4-8DD2-BE65-4F59593E8D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6" y="2229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59" name="Rectangle 25">
                <a:extLst>
                  <a:ext uri="{FF2B5EF4-FFF2-40B4-BE49-F238E27FC236}">
                    <a16:creationId xmlns:a16="http://schemas.microsoft.com/office/drawing/2014/main" id="{BE317CB0-31DF-9914-32B7-AF61C148A6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8" y="2283"/>
                <a:ext cx="245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vi-VN" sz="2700" b="1" i="1" u="none" strike="noStrike" cap="none" normalizeH="0" baseline="0" dirty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O</a:t>
                </a:r>
                <a:endParaRPr kumimoji="0" lang="vi-VN" altLang="vi-VN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60" name="Group 30">
              <a:extLst>
                <a:ext uri="{FF2B5EF4-FFF2-40B4-BE49-F238E27FC236}">
                  <a16:creationId xmlns:a16="http://schemas.microsoft.com/office/drawing/2014/main" id="{472F4A02-8ADC-B264-A101-35AA463B91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5989" y="3603342"/>
              <a:ext cx="388938" cy="527050"/>
              <a:chOff x="3053" y="2864"/>
              <a:chExt cx="245" cy="332"/>
            </a:xfrm>
          </p:grpSpPr>
          <p:sp>
            <p:nvSpPr>
              <p:cNvPr id="61" name="Oval 27">
                <a:extLst>
                  <a:ext uri="{FF2B5EF4-FFF2-40B4-BE49-F238E27FC236}">
                    <a16:creationId xmlns:a16="http://schemas.microsoft.com/office/drawing/2014/main" id="{B06D246A-C615-E5E0-8230-20C6FD8F4B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9" y="2864"/>
                <a:ext cx="48" cy="4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62" name="Oval 28">
                <a:extLst>
                  <a:ext uri="{FF2B5EF4-FFF2-40B4-BE49-F238E27FC236}">
                    <a16:creationId xmlns:a16="http://schemas.microsoft.com/office/drawing/2014/main" id="{29D4C5E3-6F4F-B935-4843-E430909E47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9" y="2864"/>
                <a:ext cx="48" cy="48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63" name="Rectangle 29">
                <a:extLst>
                  <a:ext uri="{FF2B5EF4-FFF2-40B4-BE49-F238E27FC236}">
                    <a16:creationId xmlns:a16="http://schemas.microsoft.com/office/drawing/2014/main" id="{EABBE9F3-F020-2F02-A44E-B92F692227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3" y="2907"/>
                <a:ext cx="245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vi-VN" sz="27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D</a:t>
                </a:r>
                <a:endParaRPr kumimoji="0" lang="vi-VN" altLang="vi-V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64" name="Group 34">
              <a:extLst>
                <a:ext uri="{FF2B5EF4-FFF2-40B4-BE49-F238E27FC236}">
                  <a16:creationId xmlns:a16="http://schemas.microsoft.com/office/drawing/2014/main" id="{A677CB70-3F58-1912-D9B6-3EADB4A4C5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27489" y="909354"/>
              <a:ext cx="484188" cy="458788"/>
              <a:chOff x="4213" y="1167"/>
              <a:chExt cx="305" cy="289"/>
            </a:xfrm>
          </p:grpSpPr>
          <p:sp>
            <p:nvSpPr>
              <p:cNvPr id="65" name="Oval 31">
                <a:extLst>
                  <a:ext uri="{FF2B5EF4-FFF2-40B4-BE49-F238E27FC236}">
                    <a16:creationId xmlns:a16="http://schemas.microsoft.com/office/drawing/2014/main" id="{3BBC87D4-AA57-EF4F-1F47-FCBD7857C0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3" y="1399"/>
                <a:ext cx="48" cy="48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66" name="Oval 32">
                <a:extLst>
                  <a:ext uri="{FF2B5EF4-FFF2-40B4-BE49-F238E27FC236}">
                    <a16:creationId xmlns:a16="http://schemas.microsoft.com/office/drawing/2014/main" id="{3FDB7E18-196E-4A63-39B6-5585B64217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3" y="1399"/>
                <a:ext cx="29" cy="29"/>
              </a:xfrm>
              <a:prstGeom prst="ellips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67" name="Rectangle 33">
                <a:extLst>
                  <a:ext uri="{FF2B5EF4-FFF2-40B4-BE49-F238E27FC236}">
                    <a16:creationId xmlns:a16="http://schemas.microsoft.com/office/drawing/2014/main" id="{C3419FCB-08CA-D2E5-9CB3-56C05483D5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4" y="1167"/>
                <a:ext cx="234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vi-VN" sz="27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B</a:t>
                </a:r>
                <a:endParaRPr kumimoji="0" lang="vi-VN" altLang="vi-V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0210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BBFB3FB-90D7-63C6-FEF9-0F275CC29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643"/>
            <a:ext cx="12192000" cy="56322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4. GÓC Ở TÂM – GÓC NỘI TIẾP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8" name="Picture 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2726841-2B10-B74D-5DAD-52BF801175D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417" y="2656419"/>
            <a:ext cx="5253797" cy="3506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0FC1CF0-44D0-9233-9635-7EFFA79137C9}"/>
              </a:ext>
            </a:extLst>
          </p:cNvPr>
          <p:cNvSpPr txBox="1">
            <a:spLocks/>
          </p:cNvSpPr>
          <p:nvPr/>
        </p:nvSpPr>
        <p:spPr>
          <a:xfrm>
            <a:off x="607671" y="1037618"/>
            <a:ext cx="5241235" cy="785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19170">
              <a:defRPr/>
            </a:pPr>
            <a:r>
              <a:rPr lang="en-GB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VẬN DỤNG</a:t>
            </a:r>
          </a:p>
        </p:txBody>
      </p:sp>
      <p:cxnSp>
        <p:nvCxnSpPr>
          <p:cNvPr id="3" name="Straight Connector 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7952358-6350-B399-46AC-7131915460A4}"/>
              </a:ext>
            </a:extLst>
          </p:cNvPr>
          <p:cNvCxnSpPr>
            <a:cxnSpLocks/>
          </p:cNvCxnSpPr>
          <p:nvPr/>
        </p:nvCxnSpPr>
        <p:spPr>
          <a:xfrm>
            <a:off x="607671" y="1873560"/>
            <a:ext cx="5241235" cy="0"/>
          </a:xfrm>
          <a:prstGeom prst="line">
            <a:avLst/>
          </a:prstGeom>
          <a:ln w="38100">
            <a:solidFill>
              <a:srgbClr val="E6E6E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Hộp Văn bản 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DB12D72-8C65-90E0-16F9-2C616D33BB58}"/>
              </a:ext>
            </a:extLst>
          </p:cNvPr>
          <p:cNvSpPr txBox="1"/>
          <p:nvPr/>
        </p:nvSpPr>
        <p:spPr>
          <a:xfrm>
            <a:off x="607671" y="2270654"/>
            <a:ext cx="5413514" cy="1315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kumimoji="0" lang="vi-VN" sz="36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073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EE0C182-9866-06F0-3719-341D662E13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63" r="21037" b="1"/>
          <a:stretch/>
        </p:blipFill>
        <p:spPr>
          <a:xfrm>
            <a:off x="43801" y="1010946"/>
            <a:ext cx="3628389" cy="3628413"/>
          </a:xfrm>
          <a:prstGeom prst="rect">
            <a:avLst/>
          </a:prstGeom>
        </p:spPr>
      </p:pic>
      <p:sp>
        <p:nvSpPr>
          <p:cNvPr id="37" name="Chỗ dành sẵn cho Văn bản 15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51AD3E2-70B7-9B0C-75BA-AAFDD68AD20B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4189693" y="1254996"/>
            <a:ext cx="7579646" cy="4604829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lnSpc>
                <a:spcPct val="130000"/>
              </a:lnSpc>
              <a:buNone/>
            </a:pPr>
            <a:r>
              <a:rPr lang="en-US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lnSpc>
                <a:spcPct val="130000"/>
              </a:lnSpc>
              <a:buNone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Pe-nan-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7,32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30000"/>
              </a:lnSpc>
              <a:buNone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0" indent="0" algn="just">
              <a:lnSpc>
                <a:spcPct val="130000"/>
              </a:lnSpc>
              <a:buNone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155" name="Picture 1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58292D7-A597-786A-8037-2932C2C85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408" y="88823"/>
            <a:ext cx="2078067" cy="11661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D786733-7320-E9FF-631C-E9E241BF57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61" y="5727154"/>
            <a:ext cx="1678472" cy="922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276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Hộp Văn bản 3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EABE5F8-1EF6-C985-97B7-A6BB5CE88B24}"/>
                  </a:ext>
                </a:extLst>
              </p:cNvPr>
              <p:cNvSpPr txBox="1"/>
              <p:nvPr/>
            </p:nvSpPr>
            <p:spPr>
              <a:xfrm>
                <a:off x="3359327" y="542256"/>
                <a:ext cx="8621030" cy="25026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trí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đặt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bóng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sút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phạt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đền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bề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ngang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môn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PQ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PQ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PQ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fr-FR" sz="280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HP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HQ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PQ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3,66 (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vi-VN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Hộp Văn bản 3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EABE5F8-1EF6-C985-97B7-A6BB5CE88B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327" y="542256"/>
                <a:ext cx="8621030" cy="2502608"/>
              </a:xfrm>
              <a:prstGeom prst="rect">
                <a:avLst/>
              </a:prstGeom>
              <a:blipFill>
                <a:blip r:embed="rId3"/>
                <a:stretch>
                  <a:fillRect l="-1414" t="-2683" r="-1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4BD6B99-1524-A56F-0405-7B23052C4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1607" y="28545"/>
            <a:ext cx="24878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vi-VN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fr-FR" altLang="vi-V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Hộp Văn bản 14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86CEEE6-D8C3-DB88-0726-6856C6EEB5D2}"/>
                  </a:ext>
                </a:extLst>
              </p:cNvPr>
              <p:cNvSpPr txBox="1"/>
              <p:nvPr/>
            </p:nvSpPr>
            <p:spPr>
              <a:xfrm>
                <a:off x="3269673" y="2693915"/>
                <a:ext cx="9732350" cy="8112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ts val="1800"/>
                  </a:lnSpc>
                </a:pPr>
                <a:r>
                  <a:rPr lang="fr-FR" alt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Đặt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PMH</m:t>
                        </m:r>
                      </m:e>
                    </m:acc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α</m:t>
                    </m:r>
                  </m:oMath>
                </a14:m>
                <a:r>
                  <a:rPr lang="fr-FR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ts val="1800"/>
                  </a:lnSpc>
                </a:pPr>
                <a:endParaRPr lang="fr-FR" sz="280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ts val="1800"/>
                  </a:lnSpc>
                </a:pPr>
                <a:r>
                  <a:rPr lang="fr-FR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fr-FR" sz="28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trực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PQ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i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MH</a:t>
                </a:r>
                <a:r>
                  <a:rPr lang="fr-FR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</a:t>
                </a:r>
                <a:r>
                  <a:rPr lang="fr-FR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PQ.</a:t>
                </a:r>
                <a:endParaRPr lang="vi-VN" sz="2800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Hộp Văn bản 14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86CEEE6-D8C3-DB88-0726-6856C6EEB5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9673" y="2693915"/>
                <a:ext cx="9732350" cy="811248"/>
              </a:xfrm>
              <a:prstGeom prst="rect">
                <a:avLst/>
              </a:prstGeom>
              <a:blipFill>
                <a:blip r:embed="rId4"/>
                <a:stretch>
                  <a:fillRect l="-1252" t="-29323" b="-20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Hộp Văn bản 1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0630CDB-E014-2610-B12B-540DC240EAEA}"/>
              </a:ext>
            </a:extLst>
          </p:cNvPr>
          <p:cNvSpPr txBox="1"/>
          <p:nvPr/>
        </p:nvSpPr>
        <p:spPr>
          <a:xfrm>
            <a:off x="235297" y="4143363"/>
            <a:ext cx="11429375" cy="349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</a:pP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MPH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số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fr-FR" sz="28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vuông có:</a:t>
            </a:r>
            <a:endParaRPr lang="vi-VN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Hộp Văn bản 23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1D0E3CC-13E5-0C46-DE47-541BFBF806EF}"/>
                  </a:ext>
                </a:extLst>
              </p:cNvPr>
              <p:cNvSpPr txBox="1"/>
              <p:nvPr/>
            </p:nvSpPr>
            <p:spPr>
              <a:xfrm>
                <a:off x="311327" y="5493017"/>
                <a:ext cx="6096000" cy="5993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sút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phạt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đền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α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37°1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4" name="Hộp Văn bản 23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1D0E3CC-13E5-0C46-DE47-541BFBF806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327" y="5493017"/>
                <a:ext cx="6096000" cy="599395"/>
              </a:xfrm>
              <a:prstGeom prst="rect">
                <a:avLst/>
              </a:prstGeom>
              <a:blipFill>
                <a:blip r:embed="rId5"/>
                <a:stretch>
                  <a:fillRect l="-2000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7" name="Picture 5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61F4187-5084-7715-1A42-EE7D712B6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9992" y="5236197"/>
            <a:ext cx="1504619" cy="150461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AADDA3C-2A02-9F91-85A1-1C64BBB1E9A7}"/>
                  </a:ext>
                </a:extLst>
              </p:cNvPr>
              <p:cNvSpPr txBox="1"/>
              <p:nvPr/>
            </p:nvSpPr>
            <p:spPr>
              <a:xfrm>
                <a:off x="1886984" y="4680984"/>
                <a:ext cx="4501573" cy="7784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tan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α</m:t>
                        </m:r>
                      </m:e>
                    </m:func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PH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HM</m:t>
                        </m:r>
                      </m:den>
                    </m:f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3,66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den>
                    </m:f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≈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0,333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17" name="TextBox 16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AADDA3C-2A02-9F91-85A1-1C64BBB1E9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984" y="4680984"/>
                <a:ext cx="4501573" cy="778483"/>
              </a:xfrm>
              <a:prstGeom prst="rect">
                <a:avLst/>
              </a:prstGeom>
              <a:blipFill>
                <a:blip r:embed="rId7"/>
                <a:stretch>
                  <a:fillRect b="-8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502E8564-7054-1BE7-D244-F5A2108A6BBA}"/>
                  </a:ext>
                </a:extLst>
              </p:cNvPr>
              <p:cNvSpPr txBox="1"/>
              <p:nvPr/>
            </p:nvSpPr>
            <p:spPr>
              <a:xfrm>
                <a:off x="6220393" y="5017756"/>
                <a:ext cx="3244241" cy="3488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ts val="1800"/>
                  </a:lnSpc>
                </a:pPr>
                <a:r>
                  <a:rPr lang="en-US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 ra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α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18°3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23" name="TextBox 22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502E8564-7054-1BE7-D244-F5A2108A6B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0393" y="5017756"/>
                <a:ext cx="3244241" cy="348878"/>
              </a:xfrm>
              <a:prstGeom prst="rect">
                <a:avLst/>
              </a:prstGeom>
              <a:blipFill>
                <a:blip r:embed="rId8"/>
                <a:stretch>
                  <a:fillRect l="-3752" t="-66667" b="-49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reeform 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1A24528-882F-2DE5-FAF6-3AD024CE69B6}"/>
              </a:ext>
            </a:extLst>
          </p:cNvPr>
          <p:cNvSpPr>
            <a:spLocks/>
          </p:cNvSpPr>
          <p:nvPr/>
        </p:nvSpPr>
        <p:spPr bwMode="auto">
          <a:xfrm>
            <a:off x="23221" y="530740"/>
            <a:ext cx="3155451" cy="2642088"/>
          </a:xfrm>
          <a:custGeom>
            <a:avLst/>
            <a:gdLst>
              <a:gd name="T0" fmla="*/ 1665 w 2096"/>
              <a:gd name="T1" fmla="*/ 0 h 1755"/>
              <a:gd name="T2" fmla="*/ 1755 w 2096"/>
              <a:gd name="T3" fmla="*/ 1324 h 1755"/>
              <a:gd name="T4" fmla="*/ 431 w 2096"/>
              <a:gd name="T5" fmla="*/ 1414 h 1755"/>
              <a:gd name="T6" fmla="*/ 341 w 2096"/>
              <a:gd name="T7" fmla="*/ 90 h 1755"/>
              <a:gd name="T8" fmla="*/ 412 w 2096"/>
              <a:gd name="T9" fmla="*/ 17 h 1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6" h="1755">
                <a:moveTo>
                  <a:pt x="1665" y="0"/>
                </a:moveTo>
                <a:cubicBezTo>
                  <a:pt x="2056" y="341"/>
                  <a:pt x="2096" y="934"/>
                  <a:pt x="1755" y="1324"/>
                </a:cubicBezTo>
                <a:cubicBezTo>
                  <a:pt x="1414" y="1715"/>
                  <a:pt x="821" y="1755"/>
                  <a:pt x="431" y="1414"/>
                </a:cubicBezTo>
                <a:cubicBezTo>
                  <a:pt x="41" y="1073"/>
                  <a:pt x="0" y="481"/>
                  <a:pt x="341" y="90"/>
                </a:cubicBezTo>
                <a:cubicBezTo>
                  <a:pt x="363" y="64"/>
                  <a:pt x="387" y="40"/>
                  <a:pt x="412" y="17"/>
                </a:cubicBezTo>
              </a:path>
            </a:pathLst>
          </a:custGeom>
          <a:noFill/>
          <a:ln w="47625" cap="flat">
            <a:solidFill>
              <a:srgbClr val="FDFD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3" name="Line 1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11C550E-79C6-637B-35D6-D7236F6BBD8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43472" y="556333"/>
            <a:ext cx="977046" cy="2452400"/>
          </a:xfrm>
          <a:prstGeom prst="line">
            <a:avLst/>
          </a:prstGeom>
          <a:noFill/>
          <a:ln w="47625" cap="flat">
            <a:solidFill>
              <a:srgbClr val="FDFD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Line 11">
            <a:extLst>
              <a:ext uri="{FF2B5EF4-FFF2-40B4-BE49-F238E27FC236}">
                <a16:creationId xmlns:a16="http://schemas.microsoft.com/office/drawing/2014/main" id="{AB770BDE-75E3-4CB5-306B-81971342A26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20518" y="530740"/>
            <a:ext cx="909300" cy="2477993"/>
          </a:xfrm>
          <a:prstGeom prst="line">
            <a:avLst/>
          </a:prstGeom>
          <a:noFill/>
          <a:ln w="47625" cap="flat">
            <a:solidFill>
              <a:srgbClr val="FDFD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E52B8D5B-C604-8A40-2321-3C2CB9BE5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3403" y="97167"/>
            <a:ext cx="707568" cy="43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2700" b="1" i="0" u="none" strike="noStrike" cap="none" normalizeH="0" baseline="0" dirty="0">
                <a:ln>
                  <a:noFill/>
                </a:ln>
                <a:solidFill>
                  <a:srgbClr val="FBFBFB"/>
                </a:solidFill>
                <a:effectLst/>
                <a:latin typeface="Times New Roman" panose="02020603050405020304" pitchFamily="18" charset="0"/>
              </a:rPr>
              <a:t>7,32</a:t>
            </a:r>
            <a:endParaRPr kumimoji="0" lang="vi-VN" altLang="vi-V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223E188D-F368-D97C-D612-5E3D74D8B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143" y="1479182"/>
            <a:ext cx="463683" cy="43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2700" b="1" i="0" u="none" strike="noStrike" cap="none" normalizeH="0" baseline="0" dirty="0">
                <a:ln>
                  <a:noFill/>
                </a:ln>
                <a:solidFill>
                  <a:srgbClr val="FBFBFB"/>
                </a:solidFill>
                <a:effectLst/>
                <a:latin typeface="Times New Roman" panose="02020603050405020304" pitchFamily="18" charset="0"/>
              </a:rPr>
              <a:t>11</a:t>
            </a:r>
            <a:endParaRPr kumimoji="0" lang="vi-VN" altLang="vi-V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0" name="Group 17">
            <a:extLst>
              <a:ext uri="{FF2B5EF4-FFF2-40B4-BE49-F238E27FC236}">
                <a16:creationId xmlns:a16="http://schemas.microsoft.com/office/drawing/2014/main" id="{E0FE7F28-B2F9-9A8C-1088-3B25518880FF}"/>
              </a:ext>
            </a:extLst>
          </p:cNvPr>
          <p:cNvGrpSpPr>
            <a:grpSpLocks/>
          </p:cNvGrpSpPr>
          <p:nvPr/>
        </p:nvGrpSpPr>
        <p:grpSpPr bwMode="auto">
          <a:xfrm>
            <a:off x="1530190" y="2972602"/>
            <a:ext cx="423035" cy="511858"/>
            <a:chOff x="3790" y="2973"/>
            <a:chExt cx="281" cy="340"/>
          </a:xfrm>
        </p:grpSpPr>
        <p:sp>
          <p:nvSpPr>
            <p:cNvPr id="12" name="Oval 14">
              <a:extLst>
                <a:ext uri="{FF2B5EF4-FFF2-40B4-BE49-F238E27FC236}">
                  <a16:creationId xmlns:a16="http://schemas.microsoft.com/office/drawing/2014/main" id="{12566DD8-83C1-EBC2-3AAA-EC5C03350F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6" y="2973"/>
              <a:ext cx="48" cy="48"/>
            </a:xfrm>
            <a:prstGeom prst="ellipse">
              <a:avLst/>
            </a:prstGeom>
            <a:solidFill>
              <a:srgbClr val="FDFD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" name="Oval 15">
              <a:extLst>
                <a:ext uri="{FF2B5EF4-FFF2-40B4-BE49-F238E27FC236}">
                  <a16:creationId xmlns:a16="http://schemas.microsoft.com/office/drawing/2014/main" id="{84238E1C-21F2-04B5-3697-E5B98586A2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6" y="2973"/>
              <a:ext cx="48" cy="48"/>
            </a:xfrm>
            <a:prstGeom prst="ellips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" name="Rectangle 16">
              <a:extLst>
                <a:ext uri="{FF2B5EF4-FFF2-40B4-BE49-F238E27FC236}">
                  <a16:creationId xmlns:a16="http://schemas.microsoft.com/office/drawing/2014/main" id="{CE02FA7B-618E-E28D-9FCB-401A3258DC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0" y="3024"/>
              <a:ext cx="281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vi-VN" sz="2700" b="1" i="1" u="none" strike="noStrike" cap="none" normalizeH="0" baseline="0" dirty="0">
                  <a:ln>
                    <a:noFill/>
                  </a:ln>
                  <a:solidFill>
                    <a:srgbClr val="FBFBFB"/>
                  </a:solidFill>
                  <a:effectLst/>
                  <a:latin typeface="Times New Roman" panose="02020603050405020304" pitchFamily="18" charset="0"/>
                </a:rPr>
                <a:t>M</a:t>
              </a:r>
              <a:endParaRPr kumimoji="0" lang="vi-VN" altLang="vi-V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6" name="Group 21">
            <a:extLst>
              <a:ext uri="{FF2B5EF4-FFF2-40B4-BE49-F238E27FC236}">
                <a16:creationId xmlns:a16="http://schemas.microsoft.com/office/drawing/2014/main" id="{073BC394-B39C-5184-09AC-AD8E2CF6D067}"/>
              </a:ext>
            </a:extLst>
          </p:cNvPr>
          <p:cNvGrpSpPr>
            <a:grpSpLocks/>
          </p:cNvGrpSpPr>
          <p:nvPr/>
        </p:nvGrpSpPr>
        <p:grpSpPr bwMode="auto">
          <a:xfrm>
            <a:off x="1257701" y="508158"/>
            <a:ext cx="386904" cy="483254"/>
            <a:chOff x="3609" y="1336"/>
            <a:chExt cx="257" cy="321"/>
          </a:xfrm>
        </p:grpSpPr>
        <p:sp>
          <p:nvSpPr>
            <p:cNvPr id="18" name="Oval 18">
              <a:extLst>
                <a:ext uri="{FF2B5EF4-FFF2-40B4-BE49-F238E27FC236}">
                  <a16:creationId xmlns:a16="http://schemas.microsoft.com/office/drawing/2014/main" id="{08625DDC-C2B1-9FBE-6A20-6590B68B40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4" y="1336"/>
              <a:ext cx="48" cy="48"/>
            </a:xfrm>
            <a:prstGeom prst="ellipse">
              <a:avLst/>
            </a:prstGeom>
            <a:solidFill>
              <a:srgbClr val="FDFD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7F19998-6810-40B6-9FE9-65867E46BD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4" y="1336"/>
              <a:ext cx="48" cy="48"/>
            </a:xfrm>
            <a:prstGeom prst="ellips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C82B137-A63D-C977-B912-8126484DEE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9" y="1368"/>
              <a:ext cx="257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vi-VN" sz="2700" b="1" i="1" u="none" strike="noStrike" cap="none" normalizeH="0" baseline="0" dirty="0">
                  <a:ln>
                    <a:noFill/>
                  </a:ln>
                  <a:solidFill>
                    <a:srgbClr val="FBFBFB"/>
                  </a:solidFill>
                  <a:effectLst/>
                  <a:latin typeface="Times New Roman" panose="02020603050405020304" pitchFamily="18" charset="0"/>
                </a:rPr>
                <a:t>H</a:t>
              </a:r>
              <a:endParaRPr kumimoji="0" lang="vi-VN" altLang="vi-V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2" name="Group 25">
            <a:extLst>
              <a:ext uri="{FF2B5EF4-FFF2-40B4-BE49-F238E27FC236}">
                <a16:creationId xmlns:a16="http://schemas.microsoft.com/office/drawing/2014/main" id="{35AA7B40-99D0-FA60-97C0-F05B436C0784}"/>
              </a:ext>
            </a:extLst>
          </p:cNvPr>
          <p:cNvGrpSpPr>
            <a:grpSpLocks/>
          </p:cNvGrpSpPr>
          <p:nvPr/>
        </p:nvGrpSpPr>
        <p:grpSpPr bwMode="auto">
          <a:xfrm>
            <a:off x="571210" y="140825"/>
            <a:ext cx="332707" cy="451639"/>
            <a:chOff x="3153" y="1092"/>
            <a:chExt cx="221" cy="300"/>
          </a:xfrm>
        </p:grpSpPr>
        <p:sp>
          <p:nvSpPr>
            <p:cNvPr id="25" name="Oval 22">
              <a:extLst>
                <a:ext uri="{FF2B5EF4-FFF2-40B4-BE49-F238E27FC236}">
                  <a16:creationId xmlns:a16="http://schemas.microsoft.com/office/drawing/2014/main" id="{852A01FB-ECEA-722D-5B55-E2EF6CE23A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7" y="1344"/>
              <a:ext cx="48" cy="48"/>
            </a:xfrm>
            <a:prstGeom prst="ellipse">
              <a:avLst/>
            </a:prstGeom>
            <a:solidFill>
              <a:srgbClr val="FDFD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6" name="Oval 23">
              <a:extLst>
                <a:ext uri="{FF2B5EF4-FFF2-40B4-BE49-F238E27FC236}">
                  <a16:creationId xmlns:a16="http://schemas.microsoft.com/office/drawing/2014/main" id="{89937599-C0EB-36FB-2B3C-70430DFA1E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7" y="1344"/>
              <a:ext cx="48" cy="48"/>
            </a:xfrm>
            <a:prstGeom prst="ellips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7" name="Rectangle 24">
              <a:extLst>
                <a:ext uri="{FF2B5EF4-FFF2-40B4-BE49-F238E27FC236}">
                  <a16:creationId xmlns:a16="http://schemas.microsoft.com/office/drawing/2014/main" id="{02E5059A-608D-4E55-82C6-474A01C7A2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3" y="1092"/>
              <a:ext cx="221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vi-VN" sz="2700" b="1" i="1" u="none" strike="noStrike" cap="none" normalizeH="0" baseline="0" dirty="0">
                  <a:ln>
                    <a:noFill/>
                  </a:ln>
                  <a:solidFill>
                    <a:srgbClr val="FBFBFB"/>
                  </a:solidFill>
                  <a:effectLst/>
                  <a:latin typeface="Times New Roman" panose="02020603050405020304" pitchFamily="18" charset="0"/>
                </a:rPr>
                <a:t>P</a:t>
              </a:r>
              <a:endParaRPr kumimoji="0" lang="vi-VN" altLang="vi-V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8" name="Group 29">
            <a:extLst>
              <a:ext uri="{FF2B5EF4-FFF2-40B4-BE49-F238E27FC236}">
                <a16:creationId xmlns:a16="http://schemas.microsoft.com/office/drawing/2014/main" id="{5F3C4322-BB64-3241-5AC4-8D5D70950A61}"/>
              </a:ext>
            </a:extLst>
          </p:cNvPr>
          <p:cNvGrpSpPr>
            <a:grpSpLocks/>
          </p:cNvGrpSpPr>
          <p:nvPr/>
        </p:nvGrpSpPr>
        <p:grpSpPr bwMode="auto">
          <a:xfrm>
            <a:off x="2493686" y="115232"/>
            <a:ext cx="380882" cy="451639"/>
            <a:chOff x="4430" y="1075"/>
            <a:chExt cx="253" cy="300"/>
          </a:xfrm>
        </p:grpSpPr>
        <p:sp>
          <p:nvSpPr>
            <p:cNvPr id="29" name="Oval 26">
              <a:extLst>
                <a:ext uri="{FF2B5EF4-FFF2-40B4-BE49-F238E27FC236}">
                  <a16:creationId xmlns:a16="http://schemas.microsoft.com/office/drawing/2014/main" id="{1A4D99A4-C02C-5370-327F-AD6D052061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0" y="1327"/>
              <a:ext cx="48" cy="48"/>
            </a:xfrm>
            <a:prstGeom prst="ellipse">
              <a:avLst/>
            </a:prstGeom>
            <a:solidFill>
              <a:srgbClr val="FDFD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0" name="Oval 27">
              <a:extLst>
                <a:ext uri="{FF2B5EF4-FFF2-40B4-BE49-F238E27FC236}">
                  <a16:creationId xmlns:a16="http://schemas.microsoft.com/office/drawing/2014/main" id="{42CE67B3-9046-83B2-12BE-CF0B875C3D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0" y="1327"/>
              <a:ext cx="48" cy="48"/>
            </a:xfrm>
            <a:prstGeom prst="ellips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1" name="Rectangle 28">
              <a:extLst>
                <a:ext uri="{FF2B5EF4-FFF2-40B4-BE49-F238E27FC236}">
                  <a16:creationId xmlns:a16="http://schemas.microsoft.com/office/drawing/2014/main" id="{0C66B1F0-0CB4-09A4-E38F-4B9ABA98A3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8" y="1075"/>
              <a:ext cx="245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vi-VN" sz="2700" b="1" i="1" u="none" strike="noStrike" cap="none" normalizeH="0" baseline="0">
                  <a:ln>
                    <a:noFill/>
                  </a:ln>
                  <a:solidFill>
                    <a:srgbClr val="FBFBFB"/>
                  </a:solidFill>
                  <a:effectLst/>
                  <a:latin typeface="Times New Roman" panose="02020603050405020304" pitchFamily="18" charset="0"/>
                </a:rPr>
                <a:t>Q</a:t>
              </a:r>
              <a:endPara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8192" name="Freeform 6">
            <a:extLst>
              <a:ext uri="{FF2B5EF4-FFF2-40B4-BE49-F238E27FC236}">
                <a16:creationId xmlns:a16="http://schemas.microsoft.com/office/drawing/2014/main" id="{4553AE43-3FEF-B9B9-CE26-31B8C0FEB40F}"/>
              </a:ext>
            </a:extLst>
          </p:cNvPr>
          <p:cNvSpPr>
            <a:spLocks/>
          </p:cNvSpPr>
          <p:nvPr/>
        </p:nvSpPr>
        <p:spPr bwMode="auto">
          <a:xfrm>
            <a:off x="1576935" y="529987"/>
            <a:ext cx="153557" cy="155063"/>
          </a:xfrm>
          <a:custGeom>
            <a:avLst/>
            <a:gdLst>
              <a:gd name="T0" fmla="*/ 100 w 102"/>
              <a:gd name="T1" fmla="*/ 0 h 103"/>
              <a:gd name="T2" fmla="*/ 102 w 102"/>
              <a:gd name="T3" fmla="*/ 102 h 103"/>
              <a:gd name="T4" fmla="*/ 0 w 102"/>
              <a:gd name="T5" fmla="*/ 103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2" h="103">
                <a:moveTo>
                  <a:pt x="100" y="0"/>
                </a:moveTo>
                <a:lnTo>
                  <a:pt x="102" y="102"/>
                </a:lnTo>
                <a:lnTo>
                  <a:pt x="0" y="103"/>
                </a:lnTo>
              </a:path>
            </a:pathLst>
          </a:custGeom>
          <a:noFill/>
          <a:ln w="47625" cap="flat">
            <a:solidFill>
              <a:srgbClr val="FDFD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8193" name="Line 8">
            <a:extLst>
              <a:ext uri="{FF2B5EF4-FFF2-40B4-BE49-F238E27FC236}">
                <a16:creationId xmlns:a16="http://schemas.microsoft.com/office/drawing/2014/main" id="{8B853EEA-8C2F-38EF-B2AA-72645C0EA54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1504" y="519449"/>
            <a:ext cx="1886345" cy="25593"/>
          </a:xfrm>
          <a:prstGeom prst="line">
            <a:avLst/>
          </a:prstGeom>
          <a:noFill/>
          <a:ln w="47625" cap="flat">
            <a:solidFill>
              <a:srgbClr val="FDFD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8194" name="Line 9">
            <a:extLst>
              <a:ext uri="{FF2B5EF4-FFF2-40B4-BE49-F238E27FC236}">
                <a16:creationId xmlns:a16="http://schemas.microsoft.com/office/drawing/2014/main" id="{C20C23EF-023B-7004-73EA-021C7FE7C9F6}"/>
              </a:ext>
            </a:extLst>
          </p:cNvPr>
          <p:cNvSpPr>
            <a:spLocks noChangeShapeType="1"/>
          </p:cNvSpPr>
          <p:nvPr/>
        </p:nvSpPr>
        <p:spPr bwMode="auto">
          <a:xfrm>
            <a:off x="1575429" y="532998"/>
            <a:ext cx="33120" cy="2464443"/>
          </a:xfrm>
          <a:prstGeom prst="line">
            <a:avLst/>
          </a:prstGeom>
          <a:noFill/>
          <a:ln w="47625" cap="flat">
            <a:solidFill>
              <a:srgbClr val="FDFD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4716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9" grpId="0"/>
      <p:bldP spid="24" grpId="0"/>
      <p:bldP spid="17" grpId="0"/>
      <p:bldP spid="23" grpId="0"/>
      <p:bldP spid="2" grpId="0" animBg="1"/>
      <p:bldP spid="3" grpId="0" animBg="1"/>
      <p:bldP spid="5" grpId="0" animBg="1"/>
      <p:bldP spid="6" grpId="0"/>
      <p:bldP spid="8" grpId="0"/>
      <p:bldP spid="8192" grpId="0" animBg="1"/>
      <p:bldP spid="8193" grpId="0" animBg="1"/>
      <p:bldP spid="819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4BD6B99-1524-A56F-0405-7B23052C4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1607" y="28545"/>
            <a:ext cx="24878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fr-FR" altLang="vi-V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Hộp Văn bản 2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86C6F10-387C-862F-FABB-33432DB96083}"/>
              </a:ext>
            </a:extLst>
          </p:cNvPr>
          <p:cNvSpPr txBox="1"/>
          <p:nvPr/>
        </p:nvSpPr>
        <p:spPr>
          <a:xfrm>
            <a:off x="3333750" y="386822"/>
            <a:ext cx="738028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b)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algun Gothic" panose="020B0503020000020004" pitchFamily="34" charset="-127"/>
                <a:cs typeface="+mn-cs"/>
              </a:rPr>
              <a:t>Có những vị trí khác trên sân có cùng "góc sút" như quả phạt 11 mét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algun Gothic" panose="020B0503020000020004" pitchFamily="34" charset="-127"/>
                <a:cs typeface="+mn-cs"/>
              </a:rPr>
              <a:t>.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algun Gothic" panose="020B0503020000020004" pitchFamily="34" charset="-127"/>
                <a:cs typeface="+mn-cs"/>
              </a:rPr>
              <a:t> Đó là các góc có đỉnh nằm trên cung </a:t>
            </a: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PMQ</a:t>
            </a: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algun Gothic" panose="020B0503020000020004" pitchFamily="34" charset="-127"/>
                <a:cs typeface="+mn-cs"/>
              </a:rPr>
              <a:t>.</a:t>
            </a:r>
            <a:endParaRPr kumimoji="0" lang="vi-VN" sz="3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pic>
        <p:nvPicPr>
          <p:cNvPr id="8197" name="Picture 5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61F4187-5084-7715-1A42-EE7D712B6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974" y="5301021"/>
            <a:ext cx="1504619" cy="150461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3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919A4AC-A444-C579-4D5A-57B4D6AD724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0" y="182464"/>
            <a:ext cx="2790825" cy="3003551"/>
            <a:chOff x="67" y="105"/>
            <a:chExt cx="1758" cy="1892"/>
          </a:xfrm>
        </p:grpSpPr>
        <p:sp>
          <p:nvSpPr>
            <p:cNvPr id="4" name="Freeform 34">
              <a:extLst>
                <a:ext uri="{FF2B5EF4-FFF2-40B4-BE49-F238E27FC236}">
                  <a16:creationId xmlns:a16="http://schemas.microsoft.com/office/drawing/2014/main" id="{65D58E08-4A45-C247-2AAB-6694CA8CF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353"/>
              <a:ext cx="85" cy="86"/>
            </a:xfrm>
            <a:custGeom>
              <a:avLst/>
              <a:gdLst>
                <a:gd name="T0" fmla="*/ 84 w 85"/>
                <a:gd name="T1" fmla="*/ 0 h 86"/>
                <a:gd name="T2" fmla="*/ 85 w 85"/>
                <a:gd name="T3" fmla="*/ 85 h 86"/>
                <a:gd name="T4" fmla="*/ 0 w 85"/>
                <a:gd name="T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6">
                  <a:moveTo>
                    <a:pt x="84" y="0"/>
                  </a:moveTo>
                  <a:lnTo>
                    <a:pt x="85" y="85"/>
                  </a:lnTo>
                  <a:lnTo>
                    <a:pt x="0" y="86"/>
                  </a:lnTo>
                </a:path>
              </a:pathLst>
            </a:custGeom>
            <a:noFill/>
            <a:ln w="39688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" name="Freeform 35">
              <a:extLst>
                <a:ext uri="{FF2B5EF4-FFF2-40B4-BE49-F238E27FC236}">
                  <a16:creationId xmlns:a16="http://schemas.microsoft.com/office/drawing/2014/main" id="{415233D2-B377-ECC3-A15D-75B6D1418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" y="347"/>
              <a:ext cx="1758" cy="1472"/>
            </a:xfrm>
            <a:custGeom>
              <a:avLst/>
              <a:gdLst>
                <a:gd name="T0" fmla="*/ 1396 w 1758"/>
                <a:gd name="T1" fmla="*/ 0 h 1472"/>
                <a:gd name="T2" fmla="*/ 1472 w 1758"/>
                <a:gd name="T3" fmla="*/ 1111 h 1472"/>
                <a:gd name="T4" fmla="*/ 361 w 1758"/>
                <a:gd name="T5" fmla="*/ 1186 h 1472"/>
                <a:gd name="T6" fmla="*/ 286 w 1758"/>
                <a:gd name="T7" fmla="*/ 75 h 1472"/>
                <a:gd name="T8" fmla="*/ 345 w 1758"/>
                <a:gd name="T9" fmla="*/ 14 h 1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8" h="1472">
                  <a:moveTo>
                    <a:pt x="1396" y="0"/>
                  </a:moveTo>
                  <a:cubicBezTo>
                    <a:pt x="1724" y="286"/>
                    <a:pt x="1758" y="783"/>
                    <a:pt x="1472" y="1111"/>
                  </a:cubicBezTo>
                  <a:cubicBezTo>
                    <a:pt x="1186" y="1438"/>
                    <a:pt x="688" y="1472"/>
                    <a:pt x="361" y="1186"/>
                  </a:cubicBezTo>
                  <a:cubicBezTo>
                    <a:pt x="33" y="900"/>
                    <a:pt x="0" y="403"/>
                    <a:pt x="286" y="75"/>
                  </a:cubicBezTo>
                  <a:cubicBezTo>
                    <a:pt x="304" y="54"/>
                    <a:pt x="324" y="33"/>
                    <a:pt x="345" y="14"/>
                  </a:cubicBezTo>
                </a:path>
              </a:pathLst>
            </a:custGeom>
            <a:noFill/>
            <a:ln w="39688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" name="Line 36">
              <a:extLst>
                <a:ext uri="{FF2B5EF4-FFF2-40B4-BE49-F238E27FC236}">
                  <a16:creationId xmlns:a16="http://schemas.microsoft.com/office/drawing/2014/main" id="{8DE8E5AE-EA53-2817-1492-0B366606B3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2" y="347"/>
              <a:ext cx="1051" cy="14"/>
            </a:xfrm>
            <a:prstGeom prst="line">
              <a:avLst/>
            </a:prstGeom>
            <a:noFill/>
            <a:ln w="39688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" name="Line 37">
              <a:extLst>
                <a:ext uri="{FF2B5EF4-FFF2-40B4-BE49-F238E27FC236}">
                  <a16:creationId xmlns:a16="http://schemas.microsoft.com/office/drawing/2014/main" id="{459F176B-571B-2F44-6081-C301E89E49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8" y="354"/>
              <a:ext cx="18" cy="1373"/>
            </a:xfrm>
            <a:prstGeom prst="line">
              <a:avLst/>
            </a:prstGeom>
            <a:noFill/>
            <a:ln w="39688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" name="Line 38">
              <a:extLst>
                <a:ext uri="{FF2B5EF4-FFF2-40B4-BE49-F238E27FC236}">
                  <a16:creationId xmlns:a16="http://schemas.microsoft.com/office/drawing/2014/main" id="{BEDA4519-F5A6-98FA-9CCF-B7A9A35E20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12" y="361"/>
              <a:ext cx="544" cy="1366"/>
            </a:xfrm>
            <a:prstGeom prst="line">
              <a:avLst/>
            </a:prstGeom>
            <a:noFill/>
            <a:ln w="39688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" name="Line 39">
              <a:extLst>
                <a:ext uri="{FF2B5EF4-FFF2-40B4-BE49-F238E27FC236}">
                  <a16:creationId xmlns:a16="http://schemas.microsoft.com/office/drawing/2014/main" id="{8963B1B8-2474-C6EC-798D-39C10660BD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6" y="347"/>
              <a:ext cx="507" cy="1380"/>
            </a:xfrm>
            <a:prstGeom prst="line">
              <a:avLst/>
            </a:prstGeom>
            <a:noFill/>
            <a:ln w="39688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9" name="Rectangle 40">
              <a:extLst>
                <a:ext uri="{FF2B5EF4-FFF2-40B4-BE49-F238E27FC236}">
                  <a16:creationId xmlns:a16="http://schemas.microsoft.com/office/drawing/2014/main" id="{91F1AF53-0BEA-B910-C8A9-5B3869EBD2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5" y="1217"/>
              <a:ext cx="6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vi-VN" altLang="vi-VN" sz="1500" b="1" i="1" dirty="0">
                  <a:solidFill>
                    <a:srgbClr val="FDFDFD"/>
                  </a:solidFill>
                  <a:latin typeface="Times New Roman" panose="02020603050405020304" pitchFamily="18" charset="0"/>
                </a:rPr>
                <a:t>α</a:t>
              </a:r>
              <a:endParaRPr kumimoji="0" lang="vi-VN" altLang="vi-V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41">
              <a:extLst>
                <a:ext uri="{FF2B5EF4-FFF2-40B4-BE49-F238E27FC236}">
                  <a16:creationId xmlns:a16="http://schemas.microsoft.com/office/drawing/2014/main" id="{01231804-2A0C-4FD3-D975-53AD1EA497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" y="105"/>
              <a:ext cx="401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vi-VN" sz="2300" b="1" i="0" u="none" strike="noStrike" cap="none" normalizeH="0" baseline="0">
                  <a:ln>
                    <a:noFill/>
                  </a:ln>
                  <a:solidFill>
                    <a:srgbClr val="FBFBFB"/>
                  </a:solidFill>
                  <a:effectLst/>
                  <a:latin typeface="Times New Roman" panose="02020603050405020304" pitchFamily="18" charset="0"/>
                </a:rPr>
                <a:t>7,32</a:t>
              </a:r>
              <a:endPara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42">
              <a:extLst>
                <a:ext uri="{FF2B5EF4-FFF2-40B4-BE49-F238E27FC236}">
                  <a16:creationId xmlns:a16="http://schemas.microsoft.com/office/drawing/2014/main" id="{D27C39D1-C6BE-74B9-917B-A9E5257323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6" y="875"/>
              <a:ext cx="263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vi-VN" sz="2300" b="1" i="0" u="none" strike="noStrike" cap="none" normalizeH="0" baseline="0">
                  <a:ln>
                    <a:noFill/>
                  </a:ln>
                  <a:solidFill>
                    <a:srgbClr val="FBFBFB"/>
                  </a:solidFill>
                  <a:effectLst/>
                  <a:latin typeface="Times New Roman" panose="02020603050405020304" pitchFamily="18" charset="0"/>
                </a:rPr>
                <a:t>11</a:t>
              </a:r>
              <a:endPara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24" name="Group 46">
              <a:extLst>
                <a:ext uri="{FF2B5EF4-FFF2-40B4-BE49-F238E27FC236}">
                  <a16:creationId xmlns:a16="http://schemas.microsoft.com/office/drawing/2014/main" id="{27B8070F-4D9C-7688-812C-AAAB20572A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6" y="1707"/>
              <a:ext cx="240" cy="290"/>
              <a:chOff x="906" y="1707"/>
              <a:chExt cx="240" cy="290"/>
            </a:xfrm>
          </p:grpSpPr>
          <p:sp>
            <p:nvSpPr>
              <p:cNvPr id="54" name="Oval 43">
                <a:extLst>
                  <a:ext uri="{FF2B5EF4-FFF2-40B4-BE49-F238E27FC236}">
                    <a16:creationId xmlns:a16="http://schemas.microsoft.com/office/drawing/2014/main" id="{262B829A-C52B-071D-1E2A-1602B26C1C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6" y="1707"/>
                <a:ext cx="40" cy="40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55" name="Oval 44">
                <a:extLst>
                  <a:ext uri="{FF2B5EF4-FFF2-40B4-BE49-F238E27FC236}">
                    <a16:creationId xmlns:a16="http://schemas.microsoft.com/office/drawing/2014/main" id="{AAA1C494-09FA-BB63-4D6D-DC2D5E9025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6" y="1707"/>
                <a:ext cx="40" cy="40"/>
              </a:xfrm>
              <a:prstGeom prst="ellipse">
                <a:avLst/>
              </a:prstGeom>
              <a:noFill/>
              <a:ln w="95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56" name="Rectangle 45">
                <a:extLst>
                  <a:ext uri="{FF2B5EF4-FFF2-40B4-BE49-F238E27FC236}">
                    <a16:creationId xmlns:a16="http://schemas.microsoft.com/office/drawing/2014/main" id="{4B70E8D8-CE5F-6789-AB0F-FBEC4B1CD6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6" y="1751"/>
                <a:ext cx="240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vi-VN" sz="23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M</a:t>
                </a:r>
                <a:endParaRPr kumimoji="0" lang="vi-VN" altLang="vi-V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9D060FD7-D0A3-140E-6BC7-5B889098A6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4" y="334"/>
              <a:ext cx="219" cy="273"/>
              <a:chOff x="754" y="334"/>
              <a:chExt cx="219" cy="273"/>
            </a:xfrm>
          </p:grpSpPr>
          <p:sp>
            <p:nvSpPr>
              <p:cNvPr id="51" name="Oval 47">
                <a:extLst>
                  <a:ext uri="{FF2B5EF4-FFF2-40B4-BE49-F238E27FC236}">
                    <a16:creationId xmlns:a16="http://schemas.microsoft.com/office/drawing/2014/main" id="{0309A191-9768-2757-40C5-15FCA24520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7" y="334"/>
                <a:ext cx="41" cy="40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52" name="Oval 48">
                <a:extLst>
                  <a:ext uri="{FF2B5EF4-FFF2-40B4-BE49-F238E27FC236}">
                    <a16:creationId xmlns:a16="http://schemas.microsoft.com/office/drawing/2014/main" id="{ACB75382-63E1-353A-457D-AC1F6DF923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7" y="334"/>
                <a:ext cx="41" cy="40"/>
              </a:xfrm>
              <a:prstGeom prst="ellipse">
                <a:avLst/>
              </a:prstGeom>
              <a:noFill/>
              <a:ln w="95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53" name="Rectangle 49">
                <a:extLst>
                  <a:ext uri="{FF2B5EF4-FFF2-40B4-BE49-F238E27FC236}">
                    <a16:creationId xmlns:a16="http://schemas.microsoft.com/office/drawing/2014/main" id="{1B064FE4-8D54-B849-D4DE-F25EE7B409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4" y="361"/>
                <a:ext cx="219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vi-VN" sz="23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H</a:t>
                </a:r>
                <a:endParaRPr kumimoji="0" lang="vi-VN" altLang="vi-V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7" name="Group 54">
              <a:extLst>
                <a:ext uri="{FF2B5EF4-FFF2-40B4-BE49-F238E27FC236}">
                  <a16:creationId xmlns:a16="http://schemas.microsoft.com/office/drawing/2014/main" id="{CD4091C7-D2FC-FAAE-F00F-207EC8E5E1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2" y="129"/>
              <a:ext cx="188" cy="252"/>
              <a:chOff x="372" y="129"/>
              <a:chExt cx="188" cy="252"/>
            </a:xfrm>
          </p:grpSpPr>
          <p:sp>
            <p:nvSpPr>
              <p:cNvPr id="48" name="Oval 51">
                <a:extLst>
                  <a:ext uri="{FF2B5EF4-FFF2-40B4-BE49-F238E27FC236}">
                    <a16:creationId xmlns:a16="http://schemas.microsoft.com/office/drawing/2014/main" id="{F4418B30-8B05-C9DC-AA4F-E3DC845168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" y="341"/>
                <a:ext cx="40" cy="40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49" name="Oval 52">
                <a:extLst>
                  <a:ext uri="{FF2B5EF4-FFF2-40B4-BE49-F238E27FC236}">
                    <a16:creationId xmlns:a16="http://schemas.microsoft.com/office/drawing/2014/main" id="{B9D4E7A5-64F5-3C26-B8B9-B283EB4737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" y="341"/>
                <a:ext cx="40" cy="40"/>
              </a:xfrm>
              <a:prstGeom prst="ellipse">
                <a:avLst/>
              </a:prstGeom>
              <a:noFill/>
              <a:ln w="95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50" name="Rectangle 53">
                <a:extLst>
                  <a:ext uri="{FF2B5EF4-FFF2-40B4-BE49-F238E27FC236}">
                    <a16:creationId xmlns:a16="http://schemas.microsoft.com/office/drawing/2014/main" id="{88F0FE22-CA6F-1B4D-09F9-2146AA1E6A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2" y="129"/>
                <a:ext cx="188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vi-VN" sz="23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P</a:t>
                </a:r>
                <a:endParaRPr kumimoji="0" lang="vi-VN" altLang="vi-V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4" name="Group 58">
              <a:extLst>
                <a:ext uri="{FF2B5EF4-FFF2-40B4-BE49-F238E27FC236}">
                  <a16:creationId xmlns:a16="http://schemas.microsoft.com/office/drawing/2014/main" id="{55A77681-A944-A23C-18FD-ADFC948D11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3" y="115"/>
              <a:ext cx="215" cy="252"/>
              <a:chOff x="1443" y="115"/>
              <a:chExt cx="215" cy="252"/>
            </a:xfrm>
          </p:grpSpPr>
          <p:sp>
            <p:nvSpPr>
              <p:cNvPr id="45" name="Oval 55">
                <a:extLst>
                  <a:ext uri="{FF2B5EF4-FFF2-40B4-BE49-F238E27FC236}">
                    <a16:creationId xmlns:a16="http://schemas.microsoft.com/office/drawing/2014/main" id="{F8BF977D-7A38-8D7E-2185-688617E9B3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3" y="327"/>
                <a:ext cx="40" cy="40"/>
              </a:xfrm>
              <a:prstGeom prst="ellipse">
                <a:avLst/>
              </a:prstGeom>
              <a:solidFill>
                <a:srgbClr val="FDFD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46" name="Oval 56">
                <a:extLst>
                  <a:ext uri="{FF2B5EF4-FFF2-40B4-BE49-F238E27FC236}">
                    <a16:creationId xmlns:a16="http://schemas.microsoft.com/office/drawing/2014/main" id="{5EDCF76C-3B5F-DE8F-1C74-64D2A15771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3" y="327"/>
                <a:ext cx="40" cy="40"/>
              </a:xfrm>
              <a:prstGeom prst="ellipse">
                <a:avLst/>
              </a:prstGeom>
              <a:noFill/>
              <a:ln w="95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47" name="Rectangle 57">
                <a:extLst>
                  <a:ext uri="{FF2B5EF4-FFF2-40B4-BE49-F238E27FC236}">
                    <a16:creationId xmlns:a16="http://schemas.microsoft.com/office/drawing/2014/main" id="{9E3D1C6B-F1F5-950A-3D65-2B3B542561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9" y="115"/>
                <a:ext cx="209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vi-VN" sz="2300" b="1" i="1" u="none" strike="noStrike" cap="none" normalizeH="0" baseline="0">
                    <a:ln>
                      <a:noFill/>
                    </a:ln>
                    <a:solidFill>
                      <a:srgbClr val="FBFBFB"/>
                    </a:solidFill>
                    <a:effectLst/>
                    <a:latin typeface="Times New Roman" panose="02020603050405020304" pitchFamily="18" charset="0"/>
                  </a:rPr>
                  <a:t>Q</a:t>
                </a:r>
                <a:endParaRPr kumimoji="0" lang="vi-VN" altLang="vi-V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009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hương tiện Trực tuyến 19" descr="OPL20U25GSXzBJYl68kk8uQGfFKzs7yb1M4KJWUiLk6ZEvGF+qCIPSnY57AbBFCvTWID07 2024 T9 CD 06565+K4lPs7H94VUqPe2XwIsfPRnrXQE//QTEXxb8/8N4CNc6FpgZahzpTjFhMzSA7T/nHJa11DE8Ng2TP3iAmRczFlmslSuUNOgUeb6yRvs0=" title="Loạt đá luân lưu ITALIA vs PHÁP chung kết world cup 2006 l BL tiếng Việt">
            <a:hlinkClick r:id="" action="ppaction://media"/>
            <a:extLst>
              <a:ext uri="{FF2B5EF4-FFF2-40B4-BE49-F238E27FC236}">
                <a16:creationId xmlns:a16="http://schemas.microsoft.com/office/drawing/2014/main" id="{B4D8C72E-518D-BF13-7446-0C6A8EFB79C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65853" y="643467"/>
            <a:ext cx="986029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53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59F47E2-A6A1-FCA3-E1AD-9ACABBD49FEA}"/>
              </a:ext>
            </a:extLst>
          </p:cNvPr>
          <p:cNvSpPr txBox="1"/>
          <p:nvPr/>
        </p:nvSpPr>
        <p:spPr>
          <a:xfrm>
            <a:off x="3789485" y="68743"/>
            <a:ext cx="57325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TỔNG HỢP KIẾN THỨC</a:t>
            </a:r>
            <a:endParaRPr lang="vi-VN" sz="3200" dirty="0">
              <a:solidFill>
                <a:srgbClr val="FFFF00"/>
              </a:solidFill>
            </a:endParaRPr>
          </a:p>
        </p:txBody>
      </p:sp>
      <p:sp>
        <p:nvSpPr>
          <p:cNvPr id="10" name="Hình chữ nhật: Góc Tròn 9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2BCADDA-B725-591C-8B2A-219618E286C7}"/>
              </a:ext>
            </a:extLst>
          </p:cNvPr>
          <p:cNvSpPr/>
          <p:nvPr/>
        </p:nvSpPr>
        <p:spPr>
          <a:xfrm>
            <a:off x="4643120" y="955040"/>
            <a:ext cx="2926080" cy="125984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2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 NỘI TIẾP</a:t>
            </a:r>
            <a:endParaRPr lang="vi-VN" sz="24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2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 Ở TÂM</a:t>
            </a:r>
            <a:endParaRPr lang="vi-VN" sz="24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Hộp chú thích: Mũi tên Xuống 1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27FA56-2E12-62D3-3E85-78CF088F9041}"/>
              </a:ext>
            </a:extLst>
          </p:cNvPr>
          <p:cNvSpPr/>
          <p:nvPr/>
        </p:nvSpPr>
        <p:spPr>
          <a:xfrm>
            <a:off x="8566952" y="609966"/>
            <a:ext cx="3017520" cy="2079523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nối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liền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A,B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gọi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cung</a:t>
            </a:r>
            <a:endParaRPr lang="vi-VN" dirty="0"/>
          </a:p>
        </p:txBody>
      </p:sp>
      <p:sp>
        <p:nvSpPr>
          <p:cNvPr id="16" name="Hình chữ nhật: Góc Chéo Tròn 15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CDE8ECC-2657-C608-DED2-E367BAA8783E}"/>
              </a:ext>
            </a:extLst>
          </p:cNvPr>
          <p:cNvSpPr/>
          <p:nvPr/>
        </p:nvSpPr>
        <p:spPr>
          <a:xfrm>
            <a:off x="257281" y="2368771"/>
            <a:ext cx="3665025" cy="1614851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endParaRPr lang="en-US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Góc</a:t>
            </a:r>
            <a:r>
              <a:rPr lang="en-US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tiếp</a:t>
            </a:r>
            <a:r>
              <a:rPr lang="en-US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góc</a:t>
            </a:r>
            <a:r>
              <a:rPr lang="en-US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đỉnh</a:t>
            </a:r>
            <a:r>
              <a:rPr lang="en-US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thuộc</a:t>
            </a:r>
            <a:r>
              <a:rPr lang="en-US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cạnh</a:t>
            </a:r>
            <a:r>
              <a:rPr lang="en-US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chứa</a:t>
            </a:r>
            <a:r>
              <a:rPr lang="en-US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dây</a:t>
            </a:r>
            <a:r>
              <a:rPr lang="en-US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cung</a:t>
            </a:r>
            <a:r>
              <a:rPr lang="en-US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Cung </a:t>
            </a:r>
            <a:r>
              <a:rPr lang="en-US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nằm</a:t>
            </a:r>
            <a:r>
              <a:rPr lang="en-US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bên</a:t>
            </a:r>
            <a:r>
              <a:rPr lang="en-US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góc</a:t>
            </a:r>
            <a:r>
              <a:rPr lang="en-US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gọi</a:t>
            </a:r>
            <a:r>
              <a:rPr lang="en-US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cung</a:t>
            </a:r>
            <a:r>
              <a:rPr lang="en-US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chắn</a:t>
            </a:r>
            <a:r>
              <a:rPr lang="en-US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kern="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vi-VN" dirty="0"/>
          </a:p>
        </p:txBody>
      </p:sp>
      <p:sp>
        <p:nvSpPr>
          <p:cNvPr id="17" name="Hình chữ nhật: Góc Chéo Tròn 16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D9CDFB9-2190-5C78-755A-3AC1184D729F}"/>
              </a:ext>
            </a:extLst>
          </p:cNvPr>
          <p:cNvSpPr/>
          <p:nvPr/>
        </p:nvSpPr>
        <p:spPr>
          <a:xfrm>
            <a:off x="4735517" y="2883904"/>
            <a:ext cx="3123465" cy="1061134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GÓC Ở TÂM</a:t>
            </a:r>
            <a:endParaRPr lang="vi-VN" sz="1800" b="1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25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Góc có đỉnh trùng với tâm đường tròn được gọi là </a:t>
            </a:r>
            <a:r>
              <a:rPr lang="vi-VN" sz="20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góc ở tâm.</a:t>
            </a:r>
            <a:endParaRPr lang="vi-VN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vi-VN" dirty="0"/>
          </a:p>
        </p:txBody>
      </p:sp>
      <p:sp>
        <p:nvSpPr>
          <p:cNvPr id="33" name="Hộp Văn bản 3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2BF5DB0-2FBA-C1B5-C0BF-19E534FAE668}"/>
              </a:ext>
            </a:extLst>
          </p:cNvPr>
          <p:cNvSpPr txBox="1"/>
          <p:nvPr/>
        </p:nvSpPr>
        <p:spPr>
          <a:xfrm>
            <a:off x="9814560" y="247379"/>
            <a:ext cx="1280160" cy="406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CUNG</a:t>
            </a:r>
          </a:p>
        </p:txBody>
      </p:sp>
      <p:sp>
        <p:nvSpPr>
          <p:cNvPr id="34" name="Hình chữ nhật: Góc Tròn 3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9EAD65E-0C53-5FD3-F73F-2F7F1D758426}"/>
              </a:ext>
            </a:extLst>
          </p:cNvPr>
          <p:cNvSpPr/>
          <p:nvPr/>
        </p:nvSpPr>
        <p:spPr>
          <a:xfrm>
            <a:off x="8123769" y="2297982"/>
            <a:ext cx="1810607" cy="2447491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2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2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22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22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22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2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2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22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2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2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2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chắn</a:t>
            </a:r>
            <a:r>
              <a:rPr lang="en-US" sz="22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22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2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2200" i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Hình chữ nhật: Góc Tròn 36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6FF3606F-4644-291C-51D9-C8E293C82AC2}"/>
                  </a:ext>
                </a:extLst>
              </p:cNvPr>
              <p:cNvSpPr/>
              <p:nvPr/>
            </p:nvSpPr>
            <p:spPr>
              <a:xfrm>
                <a:off x="10206309" y="2271938"/>
                <a:ext cx="1818276" cy="2435082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800" b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Cung </a:t>
                </a:r>
                <a:r>
                  <a:rPr lang="en-US" sz="1800" b="1" kern="1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lớn</a:t>
                </a:r>
                <a:r>
                  <a:rPr lang="en-US" sz="1800" b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vi-VN" sz="1800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i="1" kern="1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i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 kern="1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2000" i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 kern="1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i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 kern="1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cung</a:t>
                </a:r>
                <a:r>
                  <a:rPr lang="en-US" sz="2000" i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 kern="1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lớn</a:t>
                </a:r>
                <a:r>
                  <a:rPr lang="en-US" sz="2000" i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000" i="1" kern="1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000" i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 kern="1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000" i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 kern="1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000" i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000" b="0" i="1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360</m:t>
                        </m:r>
                      </m:e>
                      <m:sup>
                        <m:r>
                          <a:rPr lang="en-US" sz="2000" b="0" i="1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000" i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 kern="1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i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 kern="1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i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 kern="1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2000" i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 kern="1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i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 kern="1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cung</a:t>
                </a:r>
                <a:r>
                  <a:rPr lang="en-US" sz="2000" i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 kern="1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nhỏ</a:t>
                </a:r>
                <a:r>
                  <a:rPr lang="en-US" sz="2000" i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000" i="1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7" name="Hình chữ nhật: Góc Tròn 36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6FF3606F-4644-291C-51D9-C8E293C82A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6309" y="2271938"/>
                <a:ext cx="1818276" cy="2435082"/>
              </a:xfrm>
              <a:prstGeom prst="roundRect">
                <a:avLst/>
              </a:prstGeom>
              <a:blipFill>
                <a:blip r:embed="rId2"/>
                <a:stretch>
                  <a:fillRect b="-998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Hộp Văn bản 39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E8B792B-016C-2628-98D7-B2B7C7DC86AD}"/>
              </a:ext>
            </a:extLst>
          </p:cNvPr>
          <p:cNvSpPr txBox="1"/>
          <p:nvPr/>
        </p:nvSpPr>
        <p:spPr>
          <a:xfrm>
            <a:off x="2223457" y="1987852"/>
            <a:ext cx="1787796" cy="406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GÓC NỘI TIẾP</a:t>
            </a:r>
            <a:endParaRPr lang="vi-VN" b="1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Hộp chú thích: Mũi tên Lên 41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8BB6B7AE-9DC5-5FD3-F7EC-295BF767C2AC}"/>
                  </a:ext>
                </a:extLst>
              </p:cNvPr>
              <p:cNvSpPr/>
              <p:nvPr/>
            </p:nvSpPr>
            <p:spPr>
              <a:xfrm>
                <a:off x="8153784" y="4423125"/>
                <a:ext cx="3870801" cy="2447491"/>
              </a:xfrm>
              <a:prstGeom prst="upArrowCallout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25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1600" b="1" kern="100" dirty="0">
                    <a:solidFill>
                      <a:schemeClr val="bg1"/>
                    </a:solidFill>
                    <a:effectLst/>
                    <a:latin typeface="+mj-lt"/>
                    <a:ea typeface="Calibri" panose="020F0502020204030204" pitchFamily="34" charset="0"/>
                  </a:rPr>
                  <a:t>*</a:t>
                </a:r>
                <a:r>
                  <a:rPr lang="vi-VN" sz="2000" b="1" kern="100" dirty="0">
                    <a:solidFill>
                      <a:schemeClr val="bg1"/>
                    </a:solidFill>
                    <a:effectLst/>
                    <a:latin typeface="+mj-lt"/>
                    <a:ea typeface="Calibri" panose="020F0502020204030204" pitchFamily="34" charset="0"/>
                  </a:rPr>
                  <a:t>QUY ƯỚC: </a:t>
                </a:r>
                <a:endParaRPr lang="vi-VN" sz="1600" b="1" kern="100" dirty="0">
                  <a:solidFill>
                    <a:schemeClr val="bg1"/>
                  </a:solidFill>
                  <a:effectLst/>
                  <a:latin typeface="+mj-lt"/>
                  <a:ea typeface="Calibri" panose="020F0502020204030204" pitchFamily="34" charset="0"/>
                </a:endParaRPr>
              </a:p>
              <a:p>
                <a:pPr marL="342900" lvl="0" indent="-342900">
                  <a:lnSpc>
                    <a:spcPct val="125000"/>
                  </a:lnSpc>
                  <a:spcBef>
                    <a:spcPts val="300"/>
                  </a:spcBef>
                  <a:spcAft>
                    <a:spcPts val="800"/>
                  </a:spcAft>
                  <a:buFont typeface="Symbol" panose="05050102010706020507" pitchFamily="18" charset="2"/>
                  <a:buChar char=""/>
                </a:pPr>
                <a:r>
                  <a:rPr lang="en-US" sz="1600" b="1" kern="1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1600" b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b="1" kern="1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1600" b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b="1" kern="1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600" b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b="1" kern="1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nửa</a:t>
                </a:r>
                <a:r>
                  <a:rPr lang="en-US" sz="1600" b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b="1" kern="1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600" b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b="1" kern="1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1600" b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b="1" kern="1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1600" b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1600" b="1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1600" b="1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𝟏𝟖𝟎</m:t>
                        </m:r>
                      </m:e>
                      <m:sup>
                        <m:r>
                          <a:rPr lang="en-US" sz="1600" b="1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1600" b="1" kern="1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.</a:t>
                </a:r>
                <a:endParaRPr lang="vi-VN" sz="1600" b="1" kern="100" dirty="0">
                  <a:effectLst/>
                  <a:latin typeface="+mj-lt"/>
                  <a:ea typeface="Calibri" panose="020F0502020204030204" pitchFamily="34" charset="0"/>
                </a:endParaRPr>
              </a:p>
              <a:p>
                <a:pPr marL="342900" lvl="0" indent="-342900">
                  <a:lnSpc>
                    <a:spcPct val="125000"/>
                  </a:lnSpc>
                  <a:spcAft>
                    <a:spcPts val="300"/>
                  </a:spcAft>
                  <a:buFont typeface="Symbol" panose="05050102010706020507" pitchFamily="18" charset="2"/>
                  <a:buChar char=""/>
                </a:pPr>
                <a:r>
                  <a:rPr lang="vi-VN" sz="1600" b="1" kern="1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Khi hai mút của cung trùng nhau, ta có “cung không” với số đo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1600" b="1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1600" b="1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  <m:sup>
                        <m:r>
                          <a:rPr lang="vi-VN" sz="1600" b="1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vi-VN" sz="1600" b="1" kern="1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 và cung cả đường tròn có số đo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1600" b="1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1600" b="1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  <m:r>
                          <a:rPr lang="en-US" sz="1600" b="1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𝟔𝟎</m:t>
                        </m:r>
                      </m:e>
                      <m:sup>
                        <m:r>
                          <a:rPr lang="vi-VN" sz="1600" b="1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vi-VN" sz="1600" b="1" kern="1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.</a:t>
                </a:r>
                <a:endParaRPr lang="vi-VN" sz="1600" b="1" kern="100" dirty="0">
                  <a:effectLst/>
                  <a:latin typeface="+mj-lt"/>
                  <a:ea typeface="Calibri" panose="020F0502020204030204" pitchFamily="34" charset="0"/>
                </a:endParaRPr>
              </a:p>
              <a:p>
                <a:pPr algn="ctr"/>
                <a:endParaRPr lang="vi-VN" sz="1400" dirty="0">
                  <a:latin typeface="+mj-lt"/>
                </a:endParaRPr>
              </a:p>
            </p:txBody>
          </p:sp>
        </mc:Choice>
        <mc:Fallback>
          <p:sp>
            <p:nvSpPr>
              <p:cNvPr id="42" name="Hộp chú thích: Mũi tên Lên 41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8BB6B7AE-9DC5-5FD3-F7EC-295BF767C2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784" y="4423125"/>
                <a:ext cx="3870801" cy="2447491"/>
              </a:xfrm>
              <a:prstGeom prst="upArrowCallout">
                <a:avLst/>
              </a:prstGeom>
              <a:blipFill>
                <a:blip r:embed="rId3"/>
                <a:stretch>
                  <a:fillRect l="-784" b="-2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Hình chữ nhật: Góc Tròn 43">
            <a:extLst>
              <a:ext uri="{FF2B5EF4-FFF2-40B4-BE49-F238E27FC236}">
                <a16:creationId xmlns:a16="http://schemas.microsoft.com/office/drawing/2014/main" id="{00E30DDE-1525-14D9-2585-0B26108BF312}"/>
              </a:ext>
            </a:extLst>
          </p:cNvPr>
          <p:cNvSpPr/>
          <p:nvPr/>
        </p:nvSpPr>
        <p:spPr>
          <a:xfrm>
            <a:off x="453306" y="4942608"/>
            <a:ext cx="3371192" cy="1744243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24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góc</a:t>
            </a:r>
            <a:r>
              <a:rPr lang="en-US" sz="24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4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tâm</a:t>
            </a:r>
            <a:r>
              <a:rPr lang="en-US" sz="24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4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đo</a:t>
            </a:r>
            <a:r>
              <a:rPr lang="en-US" sz="24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gấp</a:t>
            </a:r>
            <a:r>
              <a:rPr lang="en-US" sz="24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4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lần</a:t>
            </a:r>
            <a:r>
              <a:rPr lang="en-US" sz="24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4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đo</a:t>
            </a:r>
            <a:r>
              <a:rPr lang="en-US" sz="24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góc</a:t>
            </a:r>
            <a:r>
              <a:rPr lang="en-US" sz="24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24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tiếp</a:t>
            </a:r>
            <a:r>
              <a:rPr lang="en-US" sz="24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24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chắn</a:t>
            </a:r>
            <a:r>
              <a:rPr lang="en-US" sz="24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cung</a:t>
            </a:r>
            <a:r>
              <a:rPr lang="en-US" sz="24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ình chữ nhật: Góc Tròn 44">
                <a:extLst>
                  <a:ext uri="{FF2B5EF4-FFF2-40B4-BE49-F238E27FC236}">
                    <a16:creationId xmlns:a16="http://schemas.microsoft.com/office/drawing/2014/main" id="{608978A9-006B-8A7A-2D65-DECCB4F0D279}"/>
                  </a:ext>
                </a:extLst>
              </p:cNvPr>
              <p:cNvSpPr/>
              <p:nvPr/>
            </p:nvSpPr>
            <p:spPr>
              <a:xfrm>
                <a:off x="4334730" y="4707020"/>
                <a:ext cx="3554267" cy="197983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15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200" i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Trong </a:t>
                </a:r>
                <a:r>
                  <a:rPr lang="en-US" sz="2200" i="1" kern="1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một</a:t>
                </a:r>
                <a:r>
                  <a:rPr lang="en-US" sz="2200" i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200" i="1" kern="1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đường</a:t>
                </a:r>
                <a:r>
                  <a:rPr lang="en-US" sz="2200" i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200" i="1" kern="1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tròn</a:t>
                </a:r>
                <a:r>
                  <a:rPr lang="en-US" sz="2200" i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:r>
                  <a:rPr lang="en-US" sz="2200" i="1" kern="1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góc</a:t>
                </a:r>
                <a:r>
                  <a:rPr lang="en-US" sz="2200" i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200" i="1" kern="1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nội</a:t>
                </a:r>
                <a:r>
                  <a:rPr lang="en-US" sz="2200" i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200" i="1" kern="1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tiếp</a:t>
                </a:r>
                <a:r>
                  <a:rPr lang="en-US" sz="2200" i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200" i="1" kern="1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2200" i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200" i="1" kern="1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US" sz="2200" i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200" i="1" kern="1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đo</a:t>
                </a:r>
                <a:r>
                  <a:rPr lang="en-US" sz="2200" i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200" i="1" kern="1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bằng</a:t>
                </a:r>
                <a:r>
                  <a:rPr lang="en-US" sz="2200" i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200" i="1" kern="1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nửa</a:t>
                </a:r>
                <a:r>
                  <a:rPr lang="en-US" sz="2200" i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200" i="1" kern="1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US" sz="2200" i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200" i="1" kern="1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đo</a:t>
                </a:r>
                <a:r>
                  <a:rPr lang="en-US" sz="2200" i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200" i="1" kern="1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cung</a:t>
                </a:r>
                <a:r>
                  <a:rPr lang="en-US" sz="2200" i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200" i="1" kern="1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bị</a:t>
                </a:r>
                <a:r>
                  <a:rPr lang="en-US" sz="2200" i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200" i="1" kern="1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chắn</a:t>
                </a:r>
                <a:r>
                  <a:rPr lang="en-US" sz="2200" i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2200" i="1" kern="1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Góc</a:t>
                </a:r>
                <a:r>
                  <a:rPr lang="en-US" sz="2200" i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200" i="1" kern="1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nội</a:t>
                </a:r>
                <a:r>
                  <a:rPr lang="en-US" sz="2200" i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200" i="1" kern="1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tiếp</a:t>
                </a:r>
                <a:r>
                  <a:rPr lang="en-US" sz="2200" i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200" i="1" kern="1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chắn</a:t>
                </a:r>
                <a:r>
                  <a:rPr lang="en-US" sz="2200" i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200" i="1" kern="1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nửa</a:t>
                </a:r>
                <a:r>
                  <a:rPr lang="en-US" sz="2200" i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200" i="1" kern="1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đường</a:t>
                </a:r>
                <a:r>
                  <a:rPr lang="en-US" sz="2200" i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200" i="1" kern="1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tròn</a:t>
                </a:r>
                <a:r>
                  <a:rPr lang="en-US" sz="2200" i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200" i="1" kern="1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2200" i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200" i="1" kern="1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US" sz="2200" i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200" i="1" kern="1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đo</a:t>
                </a:r>
                <a:r>
                  <a:rPr lang="en-US" sz="2200" i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200" i="1" kern="1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bằng</a:t>
                </a:r>
                <a:r>
                  <a:rPr lang="en-US" sz="2200" i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2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22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90</m:t>
                        </m:r>
                      </m:e>
                      <m:sup>
                        <m:r>
                          <a:rPr lang="vi-VN" sz="22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vi-VN" sz="180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1800" i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vi-VN" sz="1800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5" name="Hình chữ nhật: Góc Tròn 44">
                <a:extLst>
                  <a:ext uri="{FF2B5EF4-FFF2-40B4-BE49-F238E27FC236}">
                    <a16:creationId xmlns:a16="http://schemas.microsoft.com/office/drawing/2014/main" id="{608978A9-006B-8A7A-2D65-DECCB4F0D2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4730" y="4707020"/>
                <a:ext cx="3554267" cy="1979831"/>
              </a:xfrm>
              <a:prstGeom prst="roundRect">
                <a:avLst/>
              </a:prstGeom>
              <a:blipFill>
                <a:blip r:embed="rId4"/>
                <a:stretch>
                  <a:fillRect t="-917" b="-6116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349621DD-3F2A-9269-7A00-CAC307D7B13B}"/>
              </a:ext>
            </a:extLst>
          </p:cNvPr>
          <p:cNvSpPr txBox="1"/>
          <p:nvPr/>
        </p:nvSpPr>
        <p:spPr>
          <a:xfrm>
            <a:off x="1928304" y="4492095"/>
            <a:ext cx="1163596" cy="385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 LÍ </a:t>
            </a:r>
            <a:endParaRPr lang="vi-VN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4" name="Hộp Văn bản 53">
            <a:extLst>
              <a:ext uri="{FF2B5EF4-FFF2-40B4-BE49-F238E27FC236}">
                <a16:creationId xmlns:a16="http://schemas.microsoft.com/office/drawing/2014/main" id="{F70D3563-BE0B-A2ED-CD8F-AD2369FD0C82}"/>
              </a:ext>
            </a:extLst>
          </p:cNvPr>
          <p:cNvSpPr txBox="1"/>
          <p:nvPr/>
        </p:nvSpPr>
        <p:spPr>
          <a:xfrm>
            <a:off x="5178033" y="4263089"/>
            <a:ext cx="6108700" cy="385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HỆ QUẢ</a:t>
            </a:r>
            <a:endParaRPr lang="vi-VN" sz="18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5" name="Hình chữ nhật: Góc Tròn 54">
            <a:extLst>
              <a:ext uri="{FF2B5EF4-FFF2-40B4-BE49-F238E27FC236}">
                <a16:creationId xmlns:a16="http://schemas.microsoft.com/office/drawing/2014/main" id="{D876E746-3E68-E201-9D0E-EC288B0009C6}"/>
              </a:ext>
            </a:extLst>
          </p:cNvPr>
          <p:cNvSpPr/>
          <p:nvPr/>
        </p:nvSpPr>
        <p:spPr>
          <a:xfrm>
            <a:off x="612416" y="94253"/>
            <a:ext cx="3017519" cy="1721574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NHẬN XÉT: </a:t>
            </a:r>
            <a:r>
              <a:rPr lang="en-US" sz="20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 </a:t>
            </a:r>
            <a:r>
              <a:rPr lang="en-US" sz="20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0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20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sz="20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0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góc</a:t>
            </a:r>
            <a:r>
              <a:rPr lang="en-US" sz="20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20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tiếp</a:t>
            </a:r>
            <a:r>
              <a:rPr lang="en-US" sz="20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20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chắn</a:t>
            </a:r>
            <a:r>
              <a:rPr lang="en-US" sz="20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0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cung</a:t>
            </a:r>
            <a:r>
              <a:rPr lang="en-US" sz="20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20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0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20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cxnSp>
        <p:nvCxnSpPr>
          <p:cNvPr id="1035" name="AutoShape 11">
            <a:extLst>
              <a:ext uri="{FF2B5EF4-FFF2-40B4-BE49-F238E27FC236}">
                <a16:creationId xmlns:a16="http://schemas.microsoft.com/office/drawing/2014/main" id="{F2D6F8EA-F91F-523B-DC85-B3D9C7220673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3914776" y="1863342"/>
            <a:ext cx="742591" cy="505428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rgbClr val="FFFF00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1F3763"/>
                  </a:outerShdw>
                </a:effectLst>
              </a14:hiddenEffects>
            </a:ext>
          </a:extLst>
        </p:spPr>
      </p:cxnSp>
      <p:cxnSp>
        <p:nvCxnSpPr>
          <p:cNvPr id="58" name="AutoShape 11">
            <a:extLst>
              <a:ext uri="{FF2B5EF4-FFF2-40B4-BE49-F238E27FC236}">
                <a16:creationId xmlns:a16="http://schemas.microsoft.com/office/drawing/2014/main" id="{0B73E574-329E-180D-770D-51F0EE13BC92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1769006" y="1967447"/>
            <a:ext cx="471707" cy="263497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rgbClr val="FFFF00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1F3763"/>
                  </a:outerShdw>
                </a:effectLst>
              </a14:hiddenEffects>
            </a:ext>
          </a:extLst>
        </p:spPr>
      </p:cxnSp>
      <p:cxnSp>
        <p:nvCxnSpPr>
          <p:cNvPr id="61" name="AutoShape 11">
            <a:extLst>
              <a:ext uri="{FF2B5EF4-FFF2-40B4-BE49-F238E27FC236}">
                <a16:creationId xmlns:a16="http://schemas.microsoft.com/office/drawing/2014/main" id="{150A33BC-6A89-D0A5-E682-3420006E9F8C}"/>
              </a:ext>
            </a:extLst>
          </p:cNvPr>
          <p:cNvCxnSpPr>
            <a:cxnSpLocks noChangeShapeType="1"/>
            <a:stCxn id="10" idx="3"/>
            <a:endCxn id="15" idx="1"/>
          </p:cNvCxnSpPr>
          <p:nvPr/>
        </p:nvCxnSpPr>
        <p:spPr bwMode="auto">
          <a:xfrm flipV="1">
            <a:off x="7569200" y="1285572"/>
            <a:ext cx="997752" cy="299388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rgbClr val="FFFF00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1F3763"/>
                  </a:outerShdw>
                </a:effectLst>
              </a14:hiddenEffects>
            </a:ext>
          </a:extLst>
        </p:spPr>
      </p:cxnSp>
      <p:cxnSp>
        <p:nvCxnSpPr>
          <p:cNvPr id="1033" name="AutoShape 11">
            <a:extLst>
              <a:ext uri="{FF2B5EF4-FFF2-40B4-BE49-F238E27FC236}">
                <a16:creationId xmlns:a16="http://schemas.microsoft.com/office/drawing/2014/main" id="{8FFBE843-0BAA-D53E-18D8-B072F2C88B0F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4999449" y="2390753"/>
            <a:ext cx="668249" cy="297585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rgbClr val="FFFF00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1F3763"/>
                  </a:outerShdw>
                </a:effectLst>
              </a14:hiddenEffects>
            </a:ext>
          </a:extLst>
        </p:spPr>
      </p:cxnSp>
      <p:cxnSp>
        <p:nvCxnSpPr>
          <p:cNvPr id="1041" name="Đường nối Thẳng 1040">
            <a:extLst>
              <a:ext uri="{FF2B5EF4-FFF2-40B4-BE49-F238E27FC236}">
                <a16:creationId xmlns:a16="http://schemas.microsoft.com/office/drawing/2014/main" id="{2165F152-FE0A-A533-5AD1-618117EE023C}"/>
              </a:ext>
            </a:extLst>
          </p:cNvPr>
          <p:cNvCxnSpPr/>
          <p:nvPr/>
        </p:nvCxnSpPr>
        <p:spPr>
          <a:xfrm>
            <a:off x="2349500" y="3983622"/>
            <a:ext cx="0" cy="283578"/>
          </a:xfrm>
          <a:prstGeom prst="line">
            <a:avLst/>
          </a:prstGeom>
          <a:ln w="5715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3" name="Đường nối Thẳng 1042">
            <a:extLst>
              <a:ext uri="{FF2B5EF4-FFF2-40B4-BE49-F238E27FC236}">
                <a16:creationId xmlns:a16="http://schemas.microsoft.com/office/drawing/2014/main" id="{4A934998-D673-2FB1-1C8A-8918A09B3537}"/>
              </a:ext>
            </a:extLst>
          </p:cNvPr>
          <p:cNvCxnSpPr>
            <a:cxnSpLocks/>
          </p:cNvCxnSpPr>
          <p:nvPr/>
        </p:nvCxnSpPr>
        <p:spPr>
          <a:xfrm>
            <a:off x="2349500" y="4267200"/>
            <a:ext cx="3909060" cy="0"/>
          </a:xfrm>
          <a:prstGeom prst="line">
            <a:avLst/>
          </a:prstGeom>
          <a:ln w="5715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5" name="Đường nối Thẳng 1044">
            <a:extLst>
              <a:ext uri="{FF2B5EF4-FFF2-40B4-BE49-F238E27FC236}">
                <a16:creationId xmlns:a16="http://schemas.microsoft.com/office/drawing/2014/main" id="{658661C4-4270-5904-D238-0B68B1E876D9}"/>
              </a:ext>
            </a:extLst>
          </p:cNvPr>
          <p:cNvCxnSpPr>
            <a:cxnSpLocks/>
            <a:endCxn id="17" idx="1"/>
          </p:cNvCxnSpPr>
          <p:nvPr/>
        </p:nvCxnSpPr>
        <p:spPr>
          <a:xfrm flipV="1">
            <a:off x="6297250" y="3945038"/>
            <a:ext cx="0" cy="376219"/>
          </a:xfrm>
          <a:prstGeom prst="line">
            <a:avLst/>
          </a:prstGeom>
          <a:ln w="5715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" name="Mũi tên: Xuống 1047">
            <a:extLst>
              <a:ext uri="{FF2B5EF4-FFF2-40B4-BE49-F238E27FC236}">
                <a16:creationId xmlns:a16="http://schemas.microsoft.com/office/drawing/2014/main" id="{636DE1EA-CE83-9743-3DFE-7AD6CB45A712}"/>
              </a:ext>
            </a:extLst>
          </p:cNvPr>
          <p:cNvSpPr/>
          <p:nvPr/>
        </p:nvSpPr>
        <p:spPr>
          <a:xfrm>
            <a:off x="3965981" y="4267199"/>
            <a:ext cx="652217" cy="311928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49" name="Picture 7" descr="C:\Users\ADMIN\Desktop\Giai cuu dai duong 2\700_FO65125975_f041b01242bb3572e28f8de758886853.jpg">
            <a:hlinkClick r:id="rId5" action="ppaction://hlinksldjump"/>
            <a:extLst>
              <a:ext uri="{FF2B5EF4-FFF2-40B4-BE49-F238E27FC236}">
                <a16:creationId xmlns:a16="http://schemas.microsoft.com/office/drawing/2014/main" id="{BB762D26-1FA2-A8E5-1E3D-ED7475F20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6614" y="68743"/>
            <a:ext cx="1011041" cy="81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12">
            <a:hlinkClick r:id="rId8" action="ppaction://hlinksldjump"/>
            <a:extLst>
              <a:ext uri="{FF2B5EF4-FFF2-40B4-BE49-F238E27FC236}">
                <a16:creationId xmlns:a16="http://schemas.microsoft.com/office/drawing/2014/main" id="{C7213D59-EF48-3D93-648B-9F6CE4AAA6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921" y="3924809"/>
            <a:ext cx="2181225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419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0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0"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6" grpId="0" animBg="1"/>
      <p:bldP spid="17" grpId="0" animBg="1"/>
      <p:bldP spid="33" grpId="0"/>
      <p:bldP spid="34" grpId="0" animBg="1"/>
      <p:bldP spid="37" grpId="0" animBg="1"/>
      <p:bldP spid="40" grpId="0"/>
      <p:bldP spid="42" grpId="0" animBg="1"/>
      <p:bldP spid="44" grpId="0" animBg="1"/>
      <p:bldP spid="45" grpId="0" animBg="1"/>
      <p:bldP spid="49" grpId="0"/>
      <p:bldP spid="54" grpId="0"/>
      <p:bldP spid="55" grpId="0" animBg="1"/>
      <p:bldP spid="104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203200" y="685801"/>
            <a:ext cx="11785600" cy="2257091"/>
          </a:xfrm>
          <a:prstGeom prst="rect">
            <a:avLst/>
          </a:prstGeom>
          <a:noFill/>
        </p:spPr>
        <p:txBody>
          <a:bodyPr wrap="square" lIns="121917" tIns="60959" rIns="121917" bIns="60959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HƯỚNG DẪN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endParaRPr lang="en-US" sz="48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en-US" sz="4267" dirty="0"/>
          </a:p>
        </p:txBody>
      </p:sp>
      <p:sp>
        <p:nvSpPr>
          <p:cNvPr id="4" name="Hộp Văn bản 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87CD02C-21E5-2895-3718-998A755E2B17}"/>
              </a:ext>
            </a:extLst>
          </p:cNvPr>
          <p:cNvSpPr txBox="1"/>
          <p:nvPr/>
        </p:nvSpPr>
        <p:spPr>
          <a:xfrm>
            <a:off x="595359" y="1925562"/>
            <a:ext cx="8641947" cy="25301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Ôn tập định nghĩa, tính chất và hệ quả của góc ở tâm và góc nội tiếp.</a:t>
            </a:r>
            <a:endParaRPr lang="vi-VN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vi-VN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Hoàn thành bài tập 2, 3, 4, 5 ( SGK – 117).</a:t>
            </a:r>
            <a:endParaRPr lang="vi-VN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vi-VN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Vẽ sơ đồ tư duy kiến thức Bài Góc ở tâm – góc nội tiếp – Hoạt động nhóm đôi (vẽ giấy A3).</a:t>
            </a:r>
            <a:endParaRPr lang="vi-VN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图片 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B821271-3806-6984-7F0A-5CD5EBA1E4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5241" b="27407"/>
          <a:stretch/>
        </p:blipFill>
        <p:spPr>
          <a:xfrm rot="5400000" flipH="1">
            <a:off x="7543587" y="-989008"/>
            <a:ext cx="5837648" cy="7970818"/>
          </a:xfrm>
          <a:custGeom>
            <a:avLst/>
            <a:gdLst>
              <a:gd name="connsiteX0" fmla="*/ 0 w 10489406"/>
              <a:gd name="connsiteY0" fmla="*/ 0 h 4924926"/>
              <a:gd name="connsiteX1" fmla="*/ 10489406 w 10489406"/>
              <a:gd name="connsiteY1" fmla="*/ 0 h 4924926"/>
              <a:gd name="connsiteX2" fmla="*/ 10489406 w 10489406"/>
              <a:gd name="connsiteY2" fmla="*/ 4924926 h 4924926"/>
              <a:gd name="connsiteX3" fmla="*/ 3121009 w 10489406"/>
              <a:gd name="connsiteY3" fmla="*/ 4924926 h 4924926"/>
              <a:gd name="connsiteX4" fmla="*/ 3140441 w 10489406"/>
              <a:gd name="connsiteY4" fmla="*/ 4862327 h 4924926"/>
              <a:gd name="connsiteX5" fmla="*/ 3155759 w 10489406"/>
              <a:gd name="connsiteY5" fmla="*/ 4710374 h 4924926"/>
              <a:gd name="connsiteX6" fmla="*/ 2401780 w 10489406"/>
              <a:gd name="connsiteY6" fmla="*/ 3956395 h 4924926"/>
              <a:gd name="connsiteX7" fmla="*/ 1647801 w 10489406"/>
              <a:gd name="connsiteY7" fmla="*/ 4710374 h 4924926"/>
              <a:gd name="connsiteX8" fmla="*/ 1663119 w 10489406"/>
              <a:gd name="connsiteY8" fmla="*/ 4862327 h 4924926"/>
              <a:gd name="connsiteX9" fmla="*/ 1682551 w 10489406"/>
              <a:gd name="connsiteY9" fmla="*/ 4924926 h 4924926"/>
              <a:gd name="connsiteX10" fmla="*/ 0 w 10489406"/>
              <a:gd name="connsiteY10" fmla="*/ 4924926 h 492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89406" h="4924926">
                <a:moveTo>
                  <a:pt x="0" y="0"/>
                </a:moveTo>
                <a:lnTo>
                  <a:pt x="10489406" y="0"/>
                </a:lnTo>
                <a:lnTo>
                  <a:pt x="10489406" y="4924926"/>
                </a:lnTo>
                <a:lnTo>
                  <a:pt x="3121009" y="4924926"/>
                </a:lnTo>
                <a:lnTo>
                  <a:pt x="3140441" y="4862327"/>
                </a:lnTo>
                <a:cubicBezTo>
                  <a:pt x="3150485" y="4813245"/>
                  <a:pt x="3155759" y="4762426"/>
                  <a:pt x="3155759" y="4710374"/>
                </a:cubicBezTo>
                <a:cubicBezTo>
                  <a:pt x="3155759" y="4293963"/>
                  <a:pt x="2818191" y="3956395"/>
                  <a:pt x="2401780" y="3956395"/>
                </a:cubicBezTo>
                <a:cubicBezTo>
                  <a:pt x="1985369" y="3956395"/>
                  <a:pt x="1647801" y="4293963"/>
                  <a:pt x="1647801" y="4710374"/>
                </a:cubicBezTo>
                <a:cubicBezTo>
                  <a:pt x="1647801" y="4762426"/>
                  <a:pt x="1653076" y="4813245"/>
                  <a:pt x="1663119" y="4862327"/>
                </a:cubicBezTo>
                <a:lnTo>
                  <a:pt x="1682551" y="4924926"/>
                </a:lnTo>
                <a:lnTo>
                  <a:pt x="0" y="4924926"/>
                </a:lnTo>
                <a:close/>
              </a:path>
            </a:pathLst>
          </a:custGeom>
          <a:effectLst>
            <a:outerShdw blurRad="254000" dist="38100" dir="8100000" algn="tr" rotWithShape="0">
              <a:prstClr val="black">
                <a:alpha val="3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065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01AEEBF-BFA7-40E1-50ED-E47FC2B6D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8473" y="-672150"/>
            <a:ext cx="4763527" cy="4041315"/>
          </a:xfrm>
          <a:prstGeom prst="rect">
            <a:avLst/>
          </a:prstGeom>
        </p:spPr>
      </p:pic>
      <p:sp>
        <p:nvSpPr>
          <p:cNvPr id="5" name="文本框 1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B3E0154-A4F4-4F64-810A-E5FEE04588D9}"/>
              </a:ext>
            </a:extLst>
          </p:cNvPr>
          <p:cNvSpPr txBox="1"/>
          <p:nvPr/>
        </p:nvSpPr>
        <p:spPr>
          <a:xfrm>
            <a:off x="1916794" y="1348507"/>
            <a:ext cx="822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  <a:sym typeface="Arial"/>
              </a:rPr>
              <a:t>CHÀO TẠM BIỆT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  <a:sym typeface="Arial"/>
              </a:rPr>
              <a:t>VÀ CHÚC CÁC CON HỌC TỐT!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rial Unicode MS" panose="020B0604020202020204" pitchFamily="34" charset="-122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6" name="图片 2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5C743F1-E5D9-B753-2896-8C00F27849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87"/>
          <a:stretch/>
        </p:blipFill>
        <p:spPr>
          <a:xfrm>
            <a:off x="8086725" y="-256685"/>
            <a:ext cx="4105275" cy="1927486"/>
          </a:xfrm>
          <a:custGeom>
            <a:avLst/>
            <a:gdLst>
              <a:gd name="connsiteX0" fmla="*/ 0 w 10489406"/>
              <a:gd name="connsiteY0" fmla="*/ 0 h 4924926"/>
              <a:gd name="connsiteX1" fmla="*/ 10489406 w 10489406"/>
              <a:gd name="connsiteY1" fmla="*/ 0 h 4924926"/>
              <a:gd name="connsiteX2" fmla="*/ 10489406 w 10489406"/>
              <a:gd name="connsiteY2" fmla="*/ 4924926 h 4924926"/>
              <a:gd name="connsiteX3" fmla="*/ 3121009 w 10489406"/>
              <a:gd name="connsiteY3" fmla="*/ 4924926 h 4924926"/>
              <a:gd name="connsiteX4" fmla="*/ 3140441 w 10489406"/>
              <a:gd name="connsiteY4" fmla="*/ 4862327 h 4924926"/>
              <a:gd name="connsiteX5" fmla="*/ 3155759 w 10489406"/>
              <a:gd name="connsiteY5" fmla="*/ 4710374 h 4924926"/>
              <a:gd name="connsiteX6" fmla="*/ 2401780 w 10489406"/>
              <a:gd name="connsiteY6" fmla="*/ 3956395 h 4924926"/>
              <a:gd name="connsiteX7" fmla="*/ 1647801 w 10489406"/>
              <a:gd name="connsiteY7" fmla="*/ 4710374 h 4924926"/>
              <a:gd name="connsiteX8" fmla="*/ 1663119 w 10489406"/>
              <a:gd name="connsiteY8" fmla="*/ 4862327 h 4924926"/>
              <a:gd name="connsiteX9" fmla="*/ 1682551 w 10489406"/>
              <a:gd name="connsiteY9" fmla="*/ 4924926 h 4924926"/>
              <a:gd name="connsiteX10" fmla="*/ 0 w 10489406"/>
              <a:gd name="connsiteY10" fmla="*/ 4924926 h 492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89406" h="4924926">
                <a:moveTo>
                  <a:pt x="0" y="0"/>
                </a:moveTo>
                <a:lnTo>
                  <a:pt x="10489406" y="0"/>
                </a:lnTo>
                <a:lnTo>
                  <a:pt x="10489406" y="4924926"/>
                </a:lnTo>
                <a:lnTo>
                  <a:pt x="3121009" y="4924926"/>
                </a:lnTo>
                <a:lnTo>
                  <a:pt x="3140441" y="4862327"/>
                </a:lnTo>
                <a:cubicBezTo>
                  <a:pt x="3150485" y="4813245"/>
                  <a:pt x="3155759" y="4762426"/>
                  <a:pt x="3155759" y="4710374"/>
                </a:cubicBezTo>
                <a:cubicBezTo>
                  <a:pt x="3155759" y="4293963"/>
                  <a:pt x="2818191" y="3956395"/>
                  <a:pt x="2401780" y="3956395"/>
                </a:cubicBezTo>
                <a:cubicBezTo>
                  <a:pt x="1985369" y="3956395"/>
                  <a:pt x="1647801" y="4293963"/>
                  <a:pt x="1647801" y="4710374"/>
                </a:cubicBezTo>
                <a:cubicBezTo>
                  <a:pt x="1647801" y="4762426"/>
                  <a:pt x="1653076" y="4813245"/>
                  <a:pt x="1663119" y="4862327"/>
                </a:cubicBezTo>
                <a:lnTo>
                  <a:pt x="1682551" y="4924926"/>
                </a:lnTo>
                <a:lnTo>
                  <a:pt x="0" y="4924926"/>
                </a:lnTo>
                <a:close/>
              </a:path>
            </a:pathLst>
          </a:custGeom>
          <a:effectLst>
            <a:outerShdw blurRad="254000" dist="38100" dir="8100000" algn="tr" rotWithShape="0">
              <a:prstClr val="black">
                <a:alpha val="30000"/>
              </a:prstClr>
            </a:outerShdw>
          </a:effectLst>
        </p:spPr>
      </p:pic>
      <p:pic>
        <p:nvPicPr>
          <p:cNvPr id="7" name="Picture 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5EE1C1A-7A71-5267-28F7-9084B2A9EE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52"/>
          <a:stretch/>
        </p:blipFill>
        <p:spPr bwMode="auto">
          <a:xfrm>
            <a:off x="3002295" y="2860234"/>
            <a:ext cx="6204010" cy="363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44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3570047-0C4B-697C-0A36-621A11812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837" y="1339090"/>
            <a:ext cx="11110293" cy="85407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4. GÓC Ở TÂM – GÓC NỘI TIẾP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0966A0B-CCC3-E8DD-2DB9-5FDCAFE2E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1032" y="3384927"/>
            <a:ext cx="2180399" cy="5310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Google Shape;54;p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D0DC559-E816-6894-91E5-58A8531C223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781300" y="64328"/>
            <a:ext cx="2410700" cy="340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3;p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DDE7E48-2BD0-5D2B-40A4-2A6D3FFB140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52" y="4282651"/>
            <a:ext cx="3308475" cy="257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B0E9D86-FFCE-1225-743D-3C31A8BD48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631394">
            <a:off x="7436249" y="3067771"/>
            <a:ext cx="3194131" cy="3194131"/>
          </a:xfrm>
          <a:prstGeom prst="rect">
            <a:avLst/>
          </a:prstGeom>
        </p:spPr>
      </p:pic>
      <p:pic>
        <p:nvPicPr>
          <p:cNvPr id="7" name="Graphic 6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F4B61C0-993C-71AA-2BF5-84BC50CFAF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8889495">
            <a:off x="7963640" y="4019899"/>
            <a:ext cx="1574403" cy="1574403"/>
          </a:xfrm>
          <a:prstGeom prst="rect">
            <a:avLst/>
          </a:prstGeom>
        </p:spPr>
      </p:pic>
      <p:pic>
        <p:nvPicPr>
          <p:cNvPr id="8" name="Graphic 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153854D-C107-5F14-99E6-EAEC58D8B0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520790">
            <a:off x="8697815" y="4126106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891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B31E9C3-2857-4554-9A2F-E296104A5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281" y="231249"/>
            <a:ext cx="4236304" cy="4953000"/>
          </a:xfrm>
          <a:prstGeom prst="rect">
            <a:avLst/>
          </a:prstGeom>
          <a:noFill/>
        </p:spPr>
      </p:pic>
      <p:sp>
        <p:nvSpPr>
          <p:cNvPr id="10" name="Hình chữ nhật 9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25E670A-F252-425E-8FBD-2584A901E93B}"/>
              </a:ext>
            </a:extLst>
          </p:cNvPr>
          <p:cNvSpPr/>
          <p:nvPr/>
        </p:nvSpPr>
        <p:spPr>
          <a:xfrm>
            <a:off x="2834927" y="5478360"/>
            <a:ext cx="667740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CÁC HOẠT ĐỘNG</a:t>
            </a:r>
            <a:endParaRPr kumimoji="0" lang="vi-VN" sz="7200" b="1" i="0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2" name="Nhóm 1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F13D352-FF12-4774-BF7F-7823AED9D71C}"/>
              </a:ext>
            </a:extLst>
          </p:cNvPr>
          <p:cNvGrpSpPr/>
          <p:nvPr/>
        </p:nvGrpSpPr>
        <p:grpSpPr>
          <a:xfrm>
            <a:off x="1774378" y="1423682"/>
            <a:ext cx="2733453" cy="1415771"/>
            <a:chOff x="1774377" y="1423682"/>
            <a:chExt cx="2733453" cy="1415770"/>
          </a:xfrm>
        </p:grpSpPr>
        <p:sp>
          <p:nvSpPr>
            <p:cNvPr id="26" name="Google Shape;157;p20">
              <a:extLst>
                <a:ext uri="{FF2B5EF4-FFF2-40B4-BE49-F238E27FC236}">
                  <a16:creationId xmlns:a16="http://schemas.microsoft.com/office/drawing/2014/main" id="{E98F7850-E8A1-4D65-AB4B-DB9606909211}"/>
                </a:ext>
              </a:extLst>
            </p:cNvPr>
            <p:cNvSpPr/>
            <p:nvPr/>
          </p:nvSpPr>
          <p:spPr>
            <a:xfrm>
              <a:off x="1774377" y="1423682"/>
              <a:ext cx="2733453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Hộp Văn bản 10">
              <a:extLst>
                <a:ext uri="{FF2B5EF4-FFF2-40B4-BE49-F238E27FC236}">
                  <a16:creationId xmlns:a16="http://schemas.microsoft.com/office/drawing/2014/main" id="{2BFA5FA8-BCB5-4109-A323-D465A630B106}"/>
                </a:ext>
              </a:extLst>
            </p:cNvPr>
            <p:cNvSpPr txBox="1"/>
            <p:nvPr/>
          </p:nvSpPr>
          <p:spPr>
            <a:xfrm>
              <a:off x="2165516" y="2092195"/>
              <a:ext cx="15520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Mở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đầu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" name="Nhóm 1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2197C0D-4039-4F65-A23B-3D8031420B89}"/>
              </a:ext>
            </a:extLst>
          </p:cNvPr>
          <p:cNvGrpSpPr/>
          <p:nvPr/>
        </p:nvGrpSpPr>
        <p:grpSpPr>
          <a:xfrm>
            <a:off x="5991434" y="440483"/>
            <a:ext cx="3028823" cy="1415771"/>
            <a:chOff x="5714125" y="780700"/>
            <a:chExt cx="3028822" cy="1415770"/>
          </a:xfrm>
        </p:grpSpPr>
        <p:sp>
          <p:nvSpPr>
            <p:cNvPr id="28" name="Google Shape;157;p20">
              <a:extLst>
                <a:ext uri="{FF2B5EF4-FFF2-40B4-BE49-F238E27FC236}">
                  <a16:creationId xmlns:a16="http://schemas.microsoft.com/office/drawing/2014/main" id="{A125F3E3-B2C7-4AA0-9D9F-E550F085FF67}"/>
                </a:ext>
              </a:extLst>
            </p:cNvPr>
            <p:cNvSpPr/>
            <p:nvPr/>
          </p:nvSpPr>
          <p:spPr>
            <a:xfrm>
              <a:off x="5714125" y="780700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Hộp Văn bản 29">
              <a:extLst>
                <a:ext uri="{FF2B5EF4-FFF2-40B4-BE49-F238E27FC236}">
                  <a16:creationId xmlns:a16="http://schemas.microsoft.com/office/drawing/2014/main" id="{0C48347C-72DD-4A44-99EC-6A94926D6872}"/>
                </a:ext>
              </a:extLst>
            </p:cNvPr>
            <p:cNvSpPr txBox="1"/>
            <p:nvPr/>
          </p:nvSpPr>
          <p:spPr>
            <a:xfrm>
              <a:off x="6094476" y="1042997"/>
              <a:ext cx="2162013" cy="1077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Hình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thành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kiến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thức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" name="Nhóm 1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743DAFD-E003-42CA-BE1A-E2285E182AD8}"/>
              </a:ext>
            </a:extLst>
          </p:cNvPr>
          <p:cNvGrpSpPr/>
          <p:nvPr/>
        </p:nvGrpSpPr>
        <p:grpSpPr>
          <a:xfrm>
            <a:off x="8635942" y="1497829"/>
            <a:ext cx="3028823" cy="1415771"/>
            <a:chOff x="6997439" y="2348815"/>
            <a:chExt cx="3028822" cy="1415770"/>
          </a:xfrm>
        </p:grpSpPr>
        <p:sp>
          <p:nvSpPr>
            <p:cNvPr id="31" name="Google Shape;157;p20">
              <a:extLst>
                <a:ext uri="{FF2B5EF4-FFF2-40B4-BE49-F238E27FC236}">
                  <a16:creationId xmlns:a16="http://schemas.microsoft.com/office/drawing/2014/main" id="{D2EA517D-9760-4CA9-AF11-05ED30AE9EC4}"/>
                </a:ext>
              </a:extLst>
            </p:cNvPr>
            <p:cNvSpPr/>
            <p:nvPr/>
          </p:nvSpPr>
          <p:spPr>
            <a:xfrm>
              <a:off x="6997439" y="2348815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74DC3889-63BE-4E10-AD0D-8A371EC699CD}"/>
                </a:ext>
              </a:extLst>
            </p:cNvPr>
            <p:cNvSpPr txBox="1"/>
            <p:nvPr/>
          </p:nvSpPr>
          <p:spPr>
            <a:xfrm>
              <a:off x="7522714" y="2884088"/>
              <a:ext cx="21620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Luyện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tập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Google Shape;162;p2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0ADFAA8-8CC7-4D2F-BE3A-F51CE7B478C5}"/>
              </a:ext>
            </a:extLst>
          </p:cNvPr>
          <p:cNvSpPr/>
          <p:nvPr/>
        </p:nvSpPr>
        <p:spPr>
          <a:xfrm>
            <a:off x="4530523" y="2311400"/>
            <a:ext cx="2276677" cy="1204397"/>
          </a:xfrm>
          <a:custGeom>
            <a:avLst/>
            <a:gdLst/>
            <a:ahLst/>
            <a:cxnLst/>
            <a:rect l="l" t="t" r="r" b="b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4" name="Nhóm 1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A49C3E4-32FC-415B-B0A0-356A49F60C39}"/>
              </a:ext>
            </a:extLst>
          </p:cNvPr>
          <p:cNvGrpSpPr/>
          <p:nvPr/>
        </p:nvGrpSpPr>
        <p:grpSpPr>
          <a:xfrm>
            <a:off x="7566991" y="3237704"/>
            <a:ext cx="3028823" cy="1415772"/>
            <a:chOff x="6997439" y="2348815"/>
            <a:chExt cx="3028822" cy="1415770"/>
          </a:xfrm>
        </p:grpSpPr>
        <p:sp>
          <p:nvSpPr>
            <p:cNvPr id="17" name="Google Shape;157;p20">
              <a:extLst>
                <a:ext uri="{FF2B5EF4-FFF2-40B4-BE49-F238E27FC236}">
                  <a16:creationId xmlns:a16="http://schemas.microsoft.com/office/drawing/2014/main" id="{68EA85BB-1601-4E2D-ADD0-C19C55EB126D}"/>
                </a:ext>
              </a:extLst>
            </p:cNvPr>
            <p:cNvSpPr/>
            <p:nvPr/>
          </p:nvSpPr>
          <p:spPr>
            <a:xfrm>
              <a:off x="6997439" y="2348815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A9806B95-6633-468E-AD43-6EB5B873C8E4}"/>
                </a:ext>
              </a:extLst>
            </p:cNvPr>
            <p:cNvSpPr txBox="1"/>
            <p:nvPr/>
          </p:nvSpPr>
          <p:spPr>
            <a:xfrm>
              <a:off x="7540034" y="2751137"/>
              <a:ext cx="2162013" cy="584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Vận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dụng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540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999A4E5-A243-DFE6-12E4-A3A0B1068507}"/>
              </a:ext>
            </a:extLst>
          </p:cNvPr>
          <p:cNvCxnSpPr>
            <a:cxnSpLocks/>
          </p:cNvCxnSpPr>
          <p:nvPr/>
        </p:nvCxnSpPr>
        <p:spPr>
          <a:xfrm flipV="1">
            <a:off x="6289268" y="3349187"/>
            <a:ext cx="5011049" cy="37973"/>
          </a:xfrm>
          <a:prstGeom prst="line">
            <a:avLst/>
          </a:prstGeom>
          <a:ln w="412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5ACC63-ED4D-E9EA-055F-7350F4D3DAC3}"/>
              </a:ext>
            </a:extLst>
          </p:cNvPr>
          <p:cNvCxnSpPr>
            <a:cxnSpLocks/>
          </p:cNvCxnSpPr>
          <p:nvPr/>
        </p:nvCxnSpPr>
        <p:spPr>
          <a:xfrm>
            <a:off x="1643271" y="2160397"/>
            <a:ext cx="4429048" cy="0"/>
          </a:xfrm>
          <a:prstGeom prst="line">
            <a:avLst/>
          </a:prstGeom>
          <a:ln w="412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2A7B395-02D6-D52D-5BE4-52664FE113B5}"/>
              </a:ext>
            </a:extLst>
          </p:cNvPr>
          <p:cNvCxnSpPr>
            <a:cxnSpLocks/>
          </p:cNvCxnSpPr>
          <p:nvPr/>
        </p:nvCxnSpPr>
        <p:spPr>
          <a:xfrm>
            <a:off x="1948070" y="4630775"/>
            <a:ext cx="4111476" cy="0"/>
          </a:xfrm>
          <a:prstGeom prst="line">
            <a:avLst/>
          </a:prstGeom>
          <a:ln w="412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CBA85D5-8ABA-5858-AE75-D5F13868CB9A}"/>
              </a:ext>
            </a:extLst>
          </p:cNvPr>
          <p:cNvSpPr/>
          <p:nvPr/>
        </p:nvSpPr>
        <p:spPr>
          <a:xfrm>
            <a:off x="6011536" y="1116688"/>
            <a:ext cx="195432" cy="1954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80EFB2E-33A0-E7A3-E43E-8FB31706D493}"/>
              </a:ext>
            </a:extLst>
          </p:cNvPr>
          <p:cNvGrpSpPr/>
          <p:nvPr/>
        </p:nvGrpSpPr>
        <p:grpSpPr>
          <a:xfrm>
            <a:off x="5896108" y="1987014"/>
            <a:ext cx="399784" cy="399784"/>
            <a:chOff x="5896108" y="4064132"/>
            <a:chExt cx="399784" cy="399784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2F8ECA9-BC52-E60F-E96A-B44B1120C0F1}"/>
                </a:ext>
              </a:extLst>
            </p:cNvPr>
            <p:cNvSpPr/>
            <p:nvPr/>
          </p:nvSpPr>
          <p:spPr>
            <a:xfrm>
              <a:off x="5896108" y="4064132"/>
              <a:ext cx="399784" cy="399784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E6EC3D8-4064-59B1-AB97-906A3B9749FE}"/>
                </a:ext>
              </a:extLst>
            </p:cNvPr>
            <p:cNvSpPr/>
            <p:nvPr/>
          </p:nvSpPr>
          <p:spPr>
            <a:xfrm>
              <a:off x="5961830" y="4129854"/>
              <a:ext cx="268340" cy="2683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380733C-1240-691D-A03A-1587D8850BC5}"/>
              </a:ext>
            </a:extLst>
          </p:cNvPr>
          <p:cNvGrpSpPr/>
          <p:nvPr/>
        </p:nvGrpSpPr>
        <p:grpSpPr>
          <a:xfrm>
            <a:off x="5896108" y="3029728"/>
            <a:ext cx="399784" cy="399784"/>
            <a:chOff x="5896108" y="5817086"/>
            <a:chExt cx="399784" cy="399784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EA8C85F-CEED-E5BF-DD93-C9102284D9AD}"/>
                </a:ext>
              </a:extLst>
            </p:cNvPr>
            <p:cNvSpPr/>
            <p:nvPr/>
          </p:nvSpPr>
          <p:spPr>
            <a:xfrm>
              <a:off x="5896108" y="5817086"/>
              <a:ext cx="399784" cy="399784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54EA1BB-9D98-23F5-AFB5-643BA51CF008}"/>
                </a:ext>
              </a:extLst>
            </p:cNvPr>
            <p:cNvSpPr/>
            <p:nvPr/>
          </p:nvSpPr>
          <p:spPr>
            <a:xfrm>
              <a:off x="5961830" y="5882808"/>
              <a:ext cx="268340" cy="2683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C1360ED-4632-BEFA-4A48-B77224BAB924}"/>
              </a:ext>
            </a:extLst>
          </p:cNvPr>
          <p:cNvSpPr txBox="1"/>
          <p:nvPr/>
        </p:nvSpPr>
        <p:spPr>
          <a:xfrm>
            <a:off x="4929208" y="1415241"/>
            <a:ext cx="1188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FFFF00"/>
                </a:solidFill>
                <a:latin typeface="Agency FB" panose="020B0503020202020204" pitchFamily="34" charset="0"/>
              </a:rPr>
              <a:t>01</a:t>
            </a:r>
            <a:endParaRPr lang="en-US" sz="4400" b="1" dirty="0">
              <a:solidFill>
                <a:srgbClr val="FFFF00"/>
              </a:solidFill>
              <a:latin typeface="Agency FB" panose="020B0503020202020204" pitchFamily="34" charset="0"/>
            </a:endParaRPr>
          </a:p>
        </p:txBody>
      </p:sp>
      <p:sp>
        <p:nvSpPr>
          <p:cNvPr id="22" name="TextBox 2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146AC5B-9FF7-9652-C60D-2224CF1A734B}"/>
              </a:ext>
            </a:extLst>
          </p:cNvPr>
          <p:cNvSpPr txBox="1"/>
          <p:nvPr/>
        </p:nvSpPr>
        <p:spPr>
          <a:xfrm>
            <a:off x="4984845" y="3811980"/>
            <a:ext cx="1188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FFFF00"/>
                </a:solidFill>
                <a:latin typeface="Agency FB" panose="020B0503020202020204" pitchFamily="34" charset="0"/>
              </a:rPr>
              <a:t>03</a:t>
            </a:r>
            <a:endParaRPr lang="en-US" sz="4400" b="1" dirty="0">
              <a:solidFill>
                <a:srgbClr val="FFFF00"/>
              </a:solidFill>
              <a:latin typeface="Agency FB" panose="020B0503020202020204" pitchFamily="34" charset="0"/>
            </a:endParaRPr>
          </a:p>
        </p:txBody>
      </p:sp>
      <p:sp>
        <p:nvSpPr>
          <p:cNvPr id="23" name="TextBox 2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7DC6385-D9BA-36A7-4325-F97E5AA57045}"/>
              </a:ext>
            </a:extLst>
          </p:cNvPr>
          <p:cNvSpPr txBox="1"/>
          <p:nvPr/>
        </p:nvSpPr>
        <p:spPr>
          <a:xfrm>
            <a:off x="6117923" y="2537598"/>
            <a:ext cx="1188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FFFF00"/>
                </a:solidFill>
                <a:latin typeface="Agency FB" panose="020B0503020202020204" pitchFamily="34" charset="0"/>
              </a:rPr>
              <a:t>02</a:t>
            </a:r>
            <a:endParaRPr lang="en-US" sz="4400" b="1" dirty="0">
              <a:solidFill>
                <a:srgbClr val="FFFF00"/>
              </a:solidFill>
              <a:latin typeface="Agency FB" panose="020B0503020202020204" pitchFamily="34" charset="0"/>
            </a:endParaRPr>
          </a:p>
        </p:txBody>
      </p:sp>
      <p:sp>
        <p:nvSpPr>
          <p:cNvPr id="24" name="TextBox 2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CC3F27E-2B9E-506A-A052-C31AE7789F15}"/>
              </a:ext>
            </a:extLst>
          </p:cNvPr>
          <p:cNvSpPr txBox="1"/>
          <p:nvPr/>
        </p:nvSpPr>
        <p:spPr>
          <a:xfrm>
            <a:off x="-1905006" y="1277733"/>
            <a:ext cx="4888764" cy="701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pt-BR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r>
              <a:rPr lang="vi-VN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1336282-F778-62CF-7A6D-4E41AF3BF946}"/>
              </a:ext>
            </a:extLst>
          </p:cNvPr>
          <p:cNvSpPr txBox="1"/>
          <p:nvPr/>
        </p:nvSpPr>
        <p:spPr>
          <a:xfrm>
            <a:off x="3366778" y="3895612"/>
            <a:ext cx="1967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2A86135-4389-B6B3-D45C-C792018BFB88}"/>
              </a:ext>
            </a:extLst>
          </p:cNvPr>
          <p:cNvGrpSpPr/>
          <p:nvPr/>
        </p:nvGrpSpPr>
        <p:grpSpPr>
          <a:xfrm>
            <a:off x="5896587" y="4430883"/>
            <a:ext cx="399784" cy="399784"/>
            <a:chOff x="5896108" y="4064132"/>
            <a:chExt cx="399784" cy="399784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89222DE-B8FA-0905-99C7-3B138A4F5135}"/>
                </a:ext>
              </a:extLst>
            </p:cNvPr>
            <p:cNvSpPr/>
            <p:nvPr/>
          </p:nvSpPr>
          <p:spPr>
            <a:xfrm>
              <a:off x="5896108" y="4064132"/>
              <a:ext cx="399784" cy="399784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A774FAB-7DC0-30BF-8874-EF77D2A43BA8}"/>
                </a:ext>
              </a:extLst>
            </p:cNvPr>
            <p:cNvSpPr/>
            <p:nvPr/>
          </p:nvSpPr>
          <p:spPr>
            <a:xfrm>
              <a:off x="5961830" y="4129854"/>
              <a:ext cx="268340" cy="2683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3A2C01F8-8AE2-B236-27A2-6D1FCD8557F9}"/>
              </a:ext>
            </a:extLst>
          </p:cNvPr>
          <p:cNvSpPr/>
          <p:nvPr/>
        </p:nvSpPr>
        <p:spPr>
          <a:xfrm>
            <a:off x="7013458" y="2549808"/>
            <a:ext cx="4114797" cy="1394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24E04F-D5D6-70D6-45AE-D1CFCFBE8867}"/>
              </a:ext>
            </a:extLst>
          </p:cNvPr>
          <p:cNvCxnSpPr>
            <a:cxnSpLocks/>
          </p:cNvCxnSpPr>
          <p:nvPr/>
        </p:nvCxnSpPr>
        <p:spPr>
          <a:xfrm>
            <a:off x="6096000" y="1206641"/>
            <a:ext cx="0" cy="5611602"/>
          </a:xfrm>
          <a:prstGeom prst="line">
            <a:avLst/>
          </a:prstGeom>
          <a:ln w="444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8053C84-2CAE-9092-30C3-4BB0D1E5F081}"/>
              </a:ext>
            </a:extLst>
          </p:cNvPr>
          <p:cNvCxnSpPr>
            <a:cxnSpLocks/>
          </p:cNvCxnSpPr>
          <p:nvPr/>
        </p:nvCxnSpPr>
        <p:spPr>
          <a:xfrm flipV="1">
            <a:off x="6089376" y="5910352"/>
            <a:ext cx="4114799" cy="29342"/>
          </a:xfrm>
          <a:prstGeom prst="line">
            <a:avLst/>
          </a:prstGeom>
          <a:ln w="412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EE7CF08-FF75-738C-2C7D-C87DD8EABD30}"/>
              </a:ext>
            </a:extLst>
          </p:cNvPr>
          <p:cNvGrpSpPr/>
          <p:nvPr/>
        </p:nvGrpSpPr>
        <p:grpSpPr>
          <a:xfrm>
            <a:off x="5889484" y="5739802"/>
            <a:ext cx="399784" cy="399784"/>
            <a:chOff x="5896108" y="5817086"/>
            <a:chExt cx="399784" cy="399784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9D7CC4CF-A45E-F986-37B2-414660A8B53C}"/>
                </a:ext>
              </a:extLst>
            </p:cNvPr>
            <p:cNvSpPr/>
            <p:nvPr/>
          </p:nvSpPr>
          <p:spPr>
            <a:xfrm>
              <a:off x="5896108" y="5817086"/>
              <a:ext cx="399784" cy="399784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5A7E1C4-34C4-80F7-D8BC-6D4419381991}"/>
                </a:ext>
              </a:extLst>
            </p:cNvPr>
            <p:cNvSpPr/>
            <p:nvPr/>
          </p:nvSpPr>
          <p:spPr>
            <a:xfrm>
              <a:off x="5961830" y="5882808"/>
              <a:ext cx="268340" cy="2683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C0555476-C589-E22F-6BD1-65FFE32E3C2C}"/>
              </a:ext>
            </a:extLst>
          </p:cNvPr>
          <p:cNvSpPr txBox="1"/>
          <p:nvPr/>
        </p:nvSpPr>
        <p:spPr>
          <a:xfrm>
            <a:off x="6138235" y="5172505"/>
            <a:ext cx="1188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>
                <a:solidFill>
                  <a:srgbClr val="FFFF00"/>
                </a:solidFill>
                <a:latin typeface="Agency FB" panose="020B0503020202020204" pitchFamily="34" charset="0"/>
              </a:rPr>
              <a:t>0</a:t>
            </a:r>
            <a:r>
              <a:rPr lang="en-US" sz="4400" b="1">
                <a:solidFill>
                  <a:srgbClr val="FFFF00"/>
                </a:solidFill>
                <a:latin typeface="Agency FB" panose="020B0503020202020204" pitchFamily="34" charset="0"/>
              </a:rPr>
              <a:t>4</a:t>
            </a:r>
            <a:endParaRPr lang="en-US" sz="4400" b="1" dirty="0">
              <a:solidFill>
                <a:srgbClr val="FFFF00"/>
              </a:solidFill>
              <a:latin typeface="Agency FB" panose="020B0503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9320571-B8DF-5096-444D-94A0460A13EF}"/>
              </a:ext>
            </a:extLst>
          </p:cNvPr>
          <p:cNvSpPr/>
          <p:nvPr/>
        </p:nvSpPr>
        <p:spPr>
          <a:xfrm>
            <a:off x="7052074" y="5325577"/>
            <a:ext cx="20521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7E7911-FBEA-C8EC-1425-C05E0BAD7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643"/>
            <a:ext cx="12192000" cy="56322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4. GÓC Ở TÂM – GÓC NỘI TIẾP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TextBox 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BD34B33-187C-AA14-A834-AD92CC0D8B30}"/>
              </a:ext>
            </a:extLst>
          </p:cNvPr>
          <p:cNvSpPr txBox="1"/>
          <p:nvPr/>
        </p:nvSpPr>
        <p:spPr>
          <a:xfrm>
            <a:off x="748508" y="2169355"/>
            <a:ext cx="4888764" cy="701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pt-BR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cứu đại dương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4472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9" grpId="0"/>
      <p:bldP spid="39" grpId="0"/>
      <p:bldP spid="40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905000" y="838200"/>
            <a:ext cx="4191000" cy="41148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6124354" y="2484509"/>
            <a:ext cx="2308447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Mở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đầu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Hình ảnh 5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4143E7E-651B-40FB-A4A2-3F088BFE4B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12222" r="20015" b="20370"/>
          <a:stretch/>
        </p:blipFill>
        <p:spPr>
          <a:xfrm>
            <a:off x="7035801" y="3511716"/>
            <a:ext cx="3073399" cy="297531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379395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606" y="0"/>
            <a:ext cx="5404491" cy="5815340"/>
          </a:xfrm>
          <a:prstGeom prst="cloud">
            <a:avLst/>
          </a:prstGeom>
        </p:spPr>
      </p:pic>
      <p:pic>
        <p:nvPicPr>
          <p:cNvPr id="6" name="Picture 5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658" y="1827711"/>
            <a:ext cx="5238749" cy="5030289"/>
          </a:xfrm>
          <a:prstGeom prst="rect">
            <a:avLst/>
          </a:prstGeom>
        </p:spPr>
      </p:pic>
      <p:sp>
        <p:nvSpPr>
          <p:cNvPr id="7" name="TextBox 6" descr="OPL20U25GSXzBJYl68kk8uQGfFKzs7yb1M4KJWUiLk6ZEvGF+qCIPSnY57AbBFCvTWID07 2024 T9 CD 06565+K4lPs7H94VUqPe2XwIsfPRnrXQE//QTEXxb8/8N4CNc6FpgZahzpTjFhMzSA7T/nHJa11DE8Ng2TP3iAmRczFlmslSuUNOgUeb6yRvs0="/>
          <p:cNvSpPr txBox="1"/>
          <p:nvPr/>
        </p:nvSpPr>
        <p:spPr>
          <a:xfrm>
            <a:off x="67903" y="119743"/>
            <a:ext cx="31078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534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OPL20U25GSXzBJYl68kk8uQGfFKzs7yb1M4KJWUiLk6ZEvGF+qCIPSnY57AbBFCvTWID07 2024 T9 CD 06565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OPL20U25GSXzBJYl68kk8uQGfFKzs7yb1M4KJWUiLk6ZEvGF+qCIPSnY57AbBFCvTWID07 2024 T9 CD 06565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13317"/>
            <a:ext cx="5410200" cy="196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 descr="OPL20U25GSXzBJYl68kk8uQGfFKzs7yb1M4KJWUiLk6ZEvGF+qCIPSnY57AbBFCvTWID07 2024 T9 CD 06565+K4lPs7H94VUqPe2XwIsfPRnrXQE//QTEXxb8/8N4CNc6FpgZahzpTjFhMzSA7T/nHJa11DE8Ng2TP3iAmRczFlmslSuUNOgUeb6yRvs0="/>
          <p:cNvSpPr txBox="1"/>
          <p:nvPr/>
        </p:nvSpPr>
        <p:spPr>
          <a:xfrm>
            <a:off x="4482675" y="314860"/>
            <a:ext cx="32127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CỨU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ĐẠI DƯƠNG</a:t>
            </a:r>
          </a:p>
        </p:txBody>
      </p:sp>
      <p:pic>
        <p:nvPicPr>
          <p:cNvPr id="11" name="Picture 11" descr="OPL20U25GSXzBJYl68kk8uQGfFKzs7yb1M4KJWUiLk6ZEvGF+qCIPSnY57AbBFCvTWID07 2024 T9 CD 06565+K4lPs7H94VUqPe2XwIsfPRnrXQE//QTEXxb8/8N4CNc6FpgZahzpTjFhMzSA7T/nHJa11DE8Ng2TP3iAmRczFlmslSuUNOgUeb6yRvs0=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111" y="2178633"/>
            <a:ext cx="1069648" cy="58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45208">
            <a:off x="4165522" y="4940472"/>
            <a:ext cx="1727927" cy="2342952"/>
          </a:xfrm>
          <a:prstGeom prst="rect">
            <a:avLst/>
          </a:prstGeom>
        </p:spPr>
      </p:pic>
      <p:pic>
        <p:nvPicPr>
          <p:cNvPr id="15" name="Picture 14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0153" flipH="1">
            <a:off x="10649414" y="1707823"/>
            <a:ext cx="328167" cy="1181397"/>
          </a:xfrm>
          <a:prstGeom prst="rect">
            <a:avLst/>
          </a:prstGeom>
        </p:spPr>
      </p:pic>
      <p:pic>
        <p:nvPicPr>
          <p:cNvPr id="16" name="Picture 15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49917">
            <a:off x="6713544" y="5549375"/>
            <a:ext cx="1303137" cy="1303137"/>
          </a:xfrm>
          <a:prstGeom prst="rect">
            <a:avLst/>
          </a:prstGeom>
        </p:spPr>
      </p:pic>
      <p:pic>
        <p:nvPicPr>
          <p:cNvPr id="17" name="Picture 16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4553">
            <a:off x="1888679" y="998238"/>
            <a:ext cx="399481" cy="693836"/>
          </a:xfrm>
          <a:prstGeom prst="rect">
            <a:avLst/>
          </a:prstGeom>
        </p:spPr>
      </p:pic>
      <p:pic>
        <p:nvPicPr>
          <p:cNvPr id="2" name="Picture 8" descr="OPL20U25GSXzBJYl68kk8uQGfFKzs7yb1M4KJWUiLk6ZEvGF+qCIPSnY57AbBFCvTWID07 2024 T9 CD 06565+K4lPs7H94VUqPe2XwIsfPRnrXQE//QTEXxb8/8N4CNc6FpgZahzpTjFhMzSA7T/nHJa11DE8Ng2TP3iAmRczFlmslSuUNOgUeb6yRvs0=">
            <a:hlinkClick r:id="rId12" action="ppaction://hlinksldjump"/>
            <a:extLst>
              <a:ext uri="{FF2B5EF4-FFF2-40B4-BE49-F238E27FC236}">
                <a16:creationId xmlns:a16="http://schemas.microsoft.com/office/drawing/2014/main" id="{8C124596-1AE3-9AC2-3F52-14C01EAB437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4200715"/>
            <a:ext cx="10096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OPL20U25GSXzBJYl68kk8uQGfFKzs7yb1M4KJWUiLk6ZEvGF+qCIPSnY57AbBFCvTWID07 2024 T9 CD 06565+K4lPs7H94VUqPe2XwIsfPRnrXQE//QTEXxb8/8N4CNc6FpgZahzpTjFhMzSA7T/nHJa11DE8Ng2TP3iAmRczFlmslSuUNOgUeb6yRvs0=">
            <a:hlinkClick r:id="rId14" action="ppaction://hlinksldjump"/>
            <a:extLst>
              <a:ext uri="{FF2B5EF4-FFF2-40B4-BE49-F238E27FC236}">
                <a16:creationId xmlns:a16="http://schemas.microsoft.com/office/drawing/2014/main" id="{2A0FBD8B-2C1F-6B9B-9B58-1C944B0138D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3812">
            <a:off x="6837363" y="2913063"/>
            <a:ext cx="1706562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>
            <a:hlinkClick r:id="rId16" action="ppaction://hlinksldjump"/>
            <a:extLst>
              <a:ext uri="{FF2B5EF4-FFF2-40B4-BE49-F238E27FC236}">
                <a16:creationId xmlns:a16="http://schemas.microsoft.com/office/drawing/2014/main" id="{6C9A2D63-C5B1-3C0E-489E-543B6069025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2684463"/>
            <a:ext cx="1519237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>
            <a:hlinkClick r:id="rId14" action="ppaction://hlinksldjump"/>
            <a:extLst>
              <a:ext uri="{FF2B5EF4-FFF2-40B4-BE49-F238E27FC236}">
                <a16:creationId xmlns:a16="http://schemas.microsoft.com/office/drawing/2014/main" id="{B216475E-9A65-AE24-7D4C-99AD70BE030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347" y="314860"/>
            <a:ext cx="15811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>
            <a:hlinkClick r:id="rId19" action="ppaction://hlinksldjump"/>
            <a:extLst>
              <a:ext uri="{FF2B5EF4-FFF2-40B4-BE49-F238E27FC236}">
                <a16:creationId xmlns:a16="http://schemas.microsoft.com/office/drawing/2014/main" id="{A8337278-5926-305B-F6AC-30763C5E060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9077" y="5539821"/>
            <a:ext cx="17145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>
            <a:hlinkClick r:id="rId21" action="ppaction://hlinksldjump"/>
            <a:extLst>
              <a:ext uri="{FF2B5EF4-FFF2-40B4-BE49-F238E27FC236}">
                <a16:creationId xmlns:a16="http://schemas.microsoft.com/office/drawing/2014/main" id="{E1442DAB-BAD1-C0EF-0914-F51A6F9BCDD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417"/>
            <a:ext cx="2181225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5">
            <a:hlinkClick r:id="rId23" action="ppaction://hlinksldjump"/>
            <a:extLst>
              <a:ext uri="{FF2B5EF4-FFF2-40B4-BE49-F238E27FC236}">
                <a16:creationId xmlns:a16="http://schemas.microsoft.com/office/drawing/2014/main" id="{CC648F38-A1D5-D59B-0AE5-FF73FB03D4D7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663" y="2254250"/>
            <a:ext cx="14700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6">
            <a:hlinkClick r:id="rId5" action="ppaction://hlinksldjump"/>
            <a:extLst>
              <a:ext uri="{FF2B5EF4-FFF2-40B4-BE49-F238E27FC236}">
                <a16:creationId xmlns:a16="http://schemas.microsoft.com/office/drawing/2014/main" id="{A6D2BC62-7730-4455-B1C9-1F8391B75488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422" y="5420592"/>
            <a:ext cx="1817687" cy="13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1387">
            <a:off x="10618720" y="4309931"/>
            <a:ext cx="1715896" cy="214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66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6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9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9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0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1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2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7116</TotalTime>
  <Words>2565</Words>
  <Application>Microsoft Office PowerPoint</Application>
  <PresentationFormat>Widescreen</PresentationFormat>
  <Paragraphs>374</Paragraphs>
  <Slides>39</Slides>
  <Notes>16</Notes>
  <HiddenSlides>0</HiddenSlides>
  <MMClips>5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Agency FB</vt:lpstr>
      <vt:lpstr>Arial</vt:lpstr>
      <vt:lpstr>Calibri</vt:lpstr>
      <vt:lpstr>Calibri Light</vt:lpstr>
      <vt:lpstr>Cambria Math</vt:lpstr>
      <vt:lpstr>Symbol</vt:lpstr>
      <vt:lpstr>Times New Roman</vt:lpstr>
      <vt:lpstr>1_Office Theme</vt:lpstr>
      <vt:lpstr>PowerPoint Presentation</vt:lpstr>
      <vt:lpstr>A. THIẾT BỊ DẠY HỌC VÀ HỌC LIỆU</vt:lpstr>
      <vt:lpstr>B. CHÚ THÍCH</vt:lpstr>
      <vt:lpstr>BÀI 4. GÓC Ở TÂM – GÓC NỘI TIẾP</vt:lpstr>
      <vt:lpstr>PowerPoint Presentation</vt:lpstr>
      <vt:lpstr>BÀI 4. GÓC Ở TÂM – GÓC NỘI TIẾP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4. GÓC Ở TÂM – GÓC NỘI TIẾP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4. GÓC Ở TÂM – GÓC NỘI TIẾP</vt:lpstr>
      <vt:lpstr>PowerPoint Presentation</vt:lpstr>
      <vt:lpstr>PowerPoint Presentation</vt:lpstr>
      <vt:lpstr>BÀI 4. GÓC Ở TÂM – GÓC NỘI TIẾP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Minh Phuong</dc:creator>
  <cp:lastModifiedBy>Admin</cp:lastModifiedBy>
  <cp:revision>491</cp:revision>
  <dcterms:created xsi:type="dcterms:W3CDTF">2022-08-03T11:07:12Z</dcterms:created>
  <dcterms:modified xsi:type="dcterms:W3CDTF">2024-08-01T23:39:00Z</dcterms:modified>
</cp:coreProperties>
</file>